
<file path=[Content_Types].xml><?xml version="1.0" encoding="utf-8"?>
<Types xmlns="http://schemas.openxmlformats.org/package/2006/content-types">
  <Default Extension="png" ContentType="image/png"/>
  <Default Extension="svg" ContentType="image/svg+xml"/>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 id="2147483675" r:id="rId6"/>
  </p:sldMasterIdLst>
  <p:notesMasterIdLst>
    <p:notesMasterId r:id="rId23"/>
  </p:notesMasterIdLst>
  <p:sldIdLst>
    <p:sldId id="396" r:id="rId7"/>
    <p:sldId id="398" r:id="rId8"/>
    <p:sldId id="399" r:id="rId9"/>
    <p:sldId id="278" r:id="rId10"/>
    <p:sldId id="373" r:id="rId11"/>
    <p:sldId id="374" r:id="rId12"/>
    <p:sldId id="375" r:id="rId13"/>
    <p:sldId id="376" r:id="rId14"/>
    <p:sldId id="377" r:id="rId15"/>
    <p:sldId id="405" r:id="rId16"/>
    <p:sldId id="379" r:id="rId17"/>
    <p:sldId id="400" r:id="rId18"/>
    <p:sldId id="404" r:id="rId19"/>
    <p:sldId id="403" r:id="rId20"/>
    <p:sldId id="372" r:id="rId21"/>
    <p:sldId id="40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re Overview" id="{82E7CBF9-F85D-4B0C-9198-27254A3CF680}">
          <p14:sldIdLst>
            <p14:sldId id="396"/>
            <p14:sldId id="398"/>
            <p14:sldId id="399"/>
          </p14:sldIdLst>
        </p14:section>
        <p14:section name="Demo" id="{014084DC-94D3-2F4B-9978-B556844ECA23}">
          <p14:sldIdLst>
            <p14:sldId id="278"/>
            <p14:sldId id="373"/>
            <p14:sldId id="374"/>
            <p14:sldId id="375"/>
            <p14:sldId id="376"/>
            <p14:sldId id="377"/>
            <p14:sldId id="405"/>
            <p14:sldId id="379"/>
            <p14:sldId id="400"/>
            <p14:sldId id="404"/>
            <p14:sldId id="403"/>
          </p14:sldIdLst>
        </p14:section>
        <p14:section name="Appendix" id="{539FF43A-91F1-4A4A-B4FF-A2AB2BE79E01}">
          <p14:sldIdLst>
            <p14:sldId id="372"/>
            <p14:sldId id="40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c Power" initials="MP"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54"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549A93-30E6-4453-880D-11F81C544F0B}" type="datetimeFigureOut">
              <a:rPr lang="en-US" smtClean="0"/>
              <a:t>2/13/2018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9DB1FD-D747-42F1-874E-F65105D46F70}"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F9DB1FD-D747-42F1-874E-F65105D46F70}" type="slidenum">
              <a:rPr lang="en-US" smtClean="0"/>
              <a:t>1</a:t>
            </a:fld>
            <a:endParaRPr lang="en-US"/>
          </a:p>
        </p:txBody>
      </p:sp>
    </p:spTree>
    <p:extLst>
      <p:ext uri="{BB962C8B-B14F-4D97-AF65-F5344CB8AC3E}">
        <p14:creationId xmlns:p14="http://schemas.microsoft.com/office/powerpoint/2010/main" val="7585385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Admin gets the details of the pipeline, specifically including how the data will be protected. This is the Privacy Statement and Terms of Service from the ISV. It is clear which user in the customer will have control over the data once copied to Azure.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5BED882-560E-434E-81AE-5EE47C539B4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29377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F9DB1FD-D747-42F1-874E-F65105D46F70}" type="slidenum">
              <a:rPr lang="en-US" smtClean="0"/>
              <a:t>11</a:t>
            </a:fld>
            <a:endParaRPr lang="en-US"/>
          </a:p>
        </p:txBody>
      </p:sp>
    </p:spTree>
    <p:extLst>
      <p:ext uri="{BB962C8B-B14F-4D97-AF65-F5344CB8AC3E}">
        <p14:creationId xmlns:p14="http://schemas.microsoft.com/office/powerpoint/2010/main" val="21766010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F9DB1FD-D747-42F1-874E-F65105D46F70}" type="slidenum">
              <a:rPr lang="en-US" smtClean="0"/>
              <a:t>12</a:t>
            </a:fld>
            <a:endParaRPr lang="en-US"/>
          </a:p>
        </p:txBody>
      </p:sp>
    </p:spTree>
    <p:extLst>
      <p:ext uri="{BB962C8B-B14F-4D97-AF65-F5344CB8AC3E}">
        <p14:creationId xmlns:p14="http://schemas.microsoft.com/office/powerpoint/2010/main" val="16166138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800"/>
          </a:p>
        </p:txBody>
      </p:sp>
      <p:sp>
        <p:nvSpPr>
          <p:cNvPr id="4" name="Header Placeholder 3"/>
          <p:cNvSpPr>
            <a:spLocks noGrp="1"/>
          </p:cNvSpPr>
          <p:nvPr>
            <p:ph type="hdr" sz="quarter" idx="10"/>
          </p:nvPr>
        </p:nvSpPr>
        <p:spPr/>
        <p:txBody>
          <a:bodyPr/>
          <a:lstStyle/>
          <a:p>
            <a:pPr defTabSz="1430121">
              <a:defRPr/>
            </a:pPr>
            <a:endParaRPr lang="en-US">
              <a:solidFill>
                <a:prstClr val="black"/>
              </a:solidFill>
            </a:endParaRPr>
          </a:p>
        </p:txBody>
      </p:sp>
      <p:sp>
        <p:nvSpPr>
          <p:cNvPr id="5" name="Footer Placeholder 4"/>
          <p:cNvSpPr>
            <a:spLocks noGrp="1"/>
          </p:cNvSpPr>
          <p:nvPr>
            <p:ph type="ftr" sz="quarter" idx="11"/>
          </p:nvPr>
        </p:nvSpPr>
        <p:spPr/>
        <p:txBody>
          <a:bodyPr/>
          <a:lstStyle/>
          <a:p>
            <a:pPr defTabSz="1401537" eaLnBrk="0" hangingPunct="0">
              <a:defRPr/>
            </a:pPr>
            <a:r>
              <a:rPr lang="en-US" sz="6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defTabSz="1430121">
              <a:defRPr/>
            </a:pPr>
            <a:fld id="{38EEC551-8CDA-4EB6-89BB-2A86C9F091C8}" type="datetime8">
              <a:rPr lang="en-US">
                <a:solidFill>
                  <a:prstClr val="black"/>
                </a:solidFill>
              </a:rPr>
              <a:pPr defTabSz="1430121">
                <a:defRPr/>
              </a:pPr>
              <a:t>2/13/2018 2:44 PM</a:t>
            </a:fld>
            <a:endParaRPr lang="en-US">
              <a:solidFill>
                <a:prstClr val="black"/>
              </a:solidFill>
            </a:endParaRPr>
          </a:p>
        </p:txBody>
      </p:sp>
      <p:sp>
        <p:nvSpPr>
          <p:cNvPr id="7" name="Slide Number Placeholder 6"/>
          <p:cNvSpPr>
            <a:spLocks noGrp="1"/>
          </p:cNvSpPr>
          <p:nvPr>
            <p:ph type="sldNum" sz="quarter" idx="13"/>
          </p:nvPr>
        </p:nvSpPr>
        <p:spPr/>
        <p:txBody>
          <a:bodyPr/>
          <a:lstStyle/>
          <a:p>
            <a:pPr defTabSz="1430121">
              <a:defRPr/>
            </a:pPr>
            <a:fld id="{B4008EB6-D09E-4580-8CD6-DDB14511944F}" type="slidenum">
              <a:rPr lang="en-US">
                <a:solidFill>
                  <a:prstClr val="black"/>
                </a:solidFill>
              </a:rPr>
              <a:pPr defTabSz="1430121">
                <a:defRPr/>
              </a:pPr>
              <a:t>13</a:t>
            </a:fld>
            <a:endParaRPr lang="en-US">
              <a:solidFill>
                <a:prstClr val="black"/>
              </a:solidFill>
            </a:endParaRPr>
          </a:p>
        </p:txBody>
      </p:sp>
    </p:spTree>
    <p:extLst>
      <p:ext uri="{BB962C8B-B14F-4D97-AF65-F5344CB8AC3E}">
        <p14:creationId xmlns:p14="http://schemas.microsoft.com/office/powerpoint/2010/main" val="8076816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F9DB1FD-D747-42F1-874E-F65105D46F70}" type="slidenum">
              <a:rPr lang="en-US" smtClean="0"/>
              <a:t>14</a:t>
            </a:fld>
            <a:endParaRPr lang="en-US"/>
          </a:p>
        </p:txBody>
      </p:sp>
    </p:spTree>
    <p:extLst>
      <p:ext uri="{BB962C8B-B14F-4D97-AF65-F5344CB8AC3E}">
        <p14:creationId xmlns:p14="http://schemas.microsoft.com/office/powerpoint/2010/main" val="734143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F9DB1FD-D747-42F1-874E-F65105D46F70}" type="slidenum">
              <a:rPr lang="en-US" smtClean="0"/>
              <a:t>15</a:t>
            </a:fld>
            <a:endParaRPr lang="en-US"/>
          </a:p>
        </p:txBody>
      </p:sp>
    </p:spTree>
    <p:extLst>
      <p:ext uri="{BB962C8B-B14F-4D97-AF65-F5344CB8AC3E}">
        <p14:creationId xmlns:p14="http://schemas.microsoft.com/office/powerpoint/2010/main" val="16793202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F9DB1FD-D747-42F1-874E-F65105D46F70}" type="slidenum">
              <a:rPr lang="en-US" smtClean="0"/>
              <a:t>16</a:t>
            </a:fld>
            <a:endParaRPr lang="en-US"/>
          </a:p>
        </p:txBody>
      </p:sp>
    </p:spTree>
    <p:extLst>
      <p:ext uri="{BB962C8B-B14F-4D97-AF65-F5344CB8AC3E}">
        <p14:creationId xmlns:p14="http://schemas.microsoft.com/office/powerpoint/2010/main" val="2868452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800"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1401537" eaLnBrk="0" hangingPunct="0"/>
            <a:r>
              <a:rPr lang="en-US" sz="6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2/13/2018 2:44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2946317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80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1401537" eaLnBrk="0" hangingPunct="0"/>
            <a:r>
              <a:rPr lang="en-US" sz="6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2/13/2018 2:44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1785329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F9DB1FD-D747-42F1-874E-F65105D46F70}" type="slidenum">
              <a:rPr lang="en-US" smtClean="0"/>
              <a:t>4</a:t>
            </a:fld>
            <a:endParaRPr lang="en-US"/>
          </a:p>
        </p:txBody>
      </p:sp>
    </p:spTree>
    <p:extLst>
      <p:ext uri="{BB962C8B-B14F-4D97-AF65-F5344CB8AC3E}">
        <p14:creationId xmlns:p14="http://schemas.microsoft.com/office/powerpoint/2010/main" val="2329905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70E2BC-8E17-412F-8FB0-92162200563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1553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70E2BC-8E17-412F-8FB0-92162200563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32802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F9DB1FD-D747-42F1-874E-F65105D46F70}" type="slidenum">
              <a:rPr lang="en-US" smtClean="0"/>
              <a:t>7</a:t>
            </a:fld>
            <a:endParaRPr lang="en-US"/>
          </a:p>
        </p:txBody>
      </p:sp>
    </p:spTree>
    <p:extLst>
      <p:ext uri="{BB962C8B-B14F-4D97-AF65-F5344CB8AC3E}">
        <p14:creationId xmlns:p14="http://schemas.microsoft.com/office/powerpoint/2010/main" val="11716336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F9DB1FD-D747-42F1-874E-F65105D46F70}" type="slidenum">
              <a:rPr lang="en-US" smtClean="0"/>
              <a:t>8</a:t>
            </a:fld>
            <a:endParaRPr lang="en-US"/>
          </a:p>
        </p:txBody>
      </p:sp>
    </p:spTree>
    <p:extLst>
      <p:ext uri="{BB962C8B-B14F-4D97-AF65-F5344CB8AC3E}">
        <p14:creationId xmlns:p14="http://schemas.microsoft.com/office/powerpoint/2010/main" val="4058605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F9DB1FD-D747-42F1-874E-F65105D46F70}" type="slidenum">
              <a:rPr lang="en-US" smtClean="0"/>
              <a:t>9</a:t>
            </a:fld>
            <a:endParaRPr lang="en-US"/>
          </a:p>
        </p:txBody>
      </p:sp>
    </p:spTree>
    <p:extLst>
      <p:ext uri="{BB962C8B-B14F-4D97-AF65-F5344CB8AC3E}">
        <p14:creationId xmlns:p14="http://schemas.microsoft.com/office/powerpoint/2010/main" val="3119033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1B224-9F7A-4470-8E41-BE9DAC4B52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7A54635-8F24-4589-832D-8D659CB362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012CE73-70DD-4674-841C-293D9231A51C}"/>
              </a:ext>
            </a:extLst>
          </p:cNvPr>
          <p:cNvSpPr>
            <a:spLocks noGrp="1"/>
          </p:cNvSpPr>
          <p:nvPr>
            <p:ph type="dt" sz="half" idx="10"/>
          </p:nvPr>
        </p:nvSpPr>
        <p:spPr/>
        <p:txBody>
          <a:bodyPr/>
          <a:lstStyle/>
          <a:p>
            <a:fld id="{A462BAE8-2E43-47F8-8CD9-06F6119D8369}" type="datetimeFigureOut">
              <a:rPr lang="en-US" smtClean="0"/>
              <a:t>2/13/2018</a:t>
            </a:fld>
            <a:endParaRPr lang="en-US"/>
          </a:p>
        </p:txBody>
      </p:sp>
      <p:sp>
        <p:nvSpPr>
          <p:cNvPr id="5" name="Footer Placeholder 4">
            <a:extLst>
              <a:ext uri="{FF2B5EF4-FFF2-40B4-BE49-F238E27FC236}">
                <a16:creationId xmlns:a16="http://schemas.microsoft.com/office/drawing/2014/main" id="{A3F93546-4ED2-4452-B136-D14BEBD60D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AE7493-FA17-4936-9DB6-6144859B68FC}"/>
              </a:ext>
            </a:extLst>
          </p:cNvPr>
          <p:cNvSpPr>
            <a:spLocks noGrp="1"/>
          </p:cNvSpPr>
          <p:nvPr>
            <p:ph type="sldNum" sz="quarter" idx="12"/>
          </p:nvPr>
        </p:nvSpPr>
        <p:spPr/>
        <p:txBody>
          <a:bodyPr/>
          <a:lstStyle/>
          <a:p>
            <a:fld id="{2DBF84ED-A647-4330-BF49-717FD7627A36}" type="slidenum">
              <a:rPr lang="en-US" smtClean="0"/>
              <a:t>‹#›</a:t>
            </a:fld>
            <a:endParaRPr lang="en-US"/>
          </a:p>
        </p:txBody>
      </p:sp>
    </p:spTree>
    <p:extLst>
      <p:ext uri="{BB962C8B-B14F-4D97-AF65-F5344CB8AC3E}">
        <p14:creationId xmlns:p14="http://schemas.microsoft.com/office/powerpoint/2010/main" val="2554531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E44EB-05C6-4884-ACBD-C07D28E5BD5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F0AB90-3402-4261-8136-5788956E6CD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876487-F50B-499C-800C-3C433111C965}"/>
              </a:ext>
            </a:extLst>
          </p:cNvPr>
          <p:cNvSpPr>
            <a:spLocks noGrp="1"/>
          </p:cNvSpPr>
          <p:nvPr>
            <p:ph type="dt" sz="half" idx="10"/>
          </p:nvPr>
        </p:nvSpPr>
        <p:spPr/>
        <p:txBody>
          <a:bodyPr/>
          <a:lstStyle/>
          <a:p>
            <a:fld id="{A462BAE8-2E43-47F8-8CD9-06F6119D8369}" type="datetimeFigureOut">
              <a:rPr lang="en-US" smtClean="0"/>
              <a:t>2/13/2018</a:t>
            </a:fld>
            <a:endParaRPr lang="en-US"/>
          </a:p>
        </p:txBody>
      </p:sp>
      <p:sp>
        <p:nvSpPr>
          <p:cNvPr id="5" name="Footer Placeholder 4">
            <a:extLst>
              <a:ext uri="{FF2B5EF4-FFF2-40B4-BE49-F238E27FC236}">
                <a16:creationId xmlns:a16="http://schemas.microsoft.com/office/drawing/2014/main" id="{7C1CAA45-17C7-44F0-9A12-9C57BA110C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589EB9-F3D1-4C26-B002-327B827BE8D8}"/>
              </a:ext>
            </a:extLst>
          </p:cNvPr>
          <p:cNvSpPr>
            <a:spLocks noGrp="1"/>
          </p:cNvSpPr>
          <p:nvPr>
            <p:ph type="sldNum" sz="quarter" idx="12"/>
          </p:nvPr>
        </p:nvSpPr>
        <p:spPr/>
        <p:txBody>
          <a:bodyPr/>
          <a:lstStyle/>
          <a:p>
            <a:fld id="{2DBF84ED-A647-4330-BF49-717FD7627A36}" type="slidenum">
              <a:rPr lang="en-US" smtClean="0"/>
              <a:t>‹#›</a:t>
            </a:fld>
            <a:endParaRPr lang="en-US"/>
          </a:p>
        </p:txBody>
      </p:sp>
    </p:spTree>
    <p:extLst>
      <p:ext uri="{BB962C8B-B14F-4D97-AF65-F5344CB8AC3E}">
        <p14:creationId xmlns:p14="http://schemas.microsoft.com/office/powerpoint/2010/main" val="1255804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69B649-09A7-4F72-9400-413DC00239C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8BB1D4-162A-48B1-9E2E-F2687F2A7D8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D2BEAE-9E83-458F-A4B2-AC07CE86EF4B}"/>
              </a:ext>
            </a:extLst>
          </p:cNvPr>
          <p:cNvSpPr>
            <a:spLocks noGrp="1"/>
          </p:cNvSpPr>
          <p:nvPr>
            <p:ph type="dt" sz="half" idx="10"/>
          </p:nvPr>
        </p:nvSpPr>
        <p:spPr/>
        <p:txBody>
          <a:bodyPr/>
          <a:lstStyle/>
          <a:p>
            <a:fld id="{A462BAE8-2E43-47F8-8CD9-06F6119D8369}" type="datetimeFigureOut">
              <a:rPr lang="en-US" smtClean="0"/>
              <a:t>2/13/2018</a:t>
            </a:fld>
            <a:endParaRPr lang="en-US"/>
          </a:p>
        </p:txBody>
      </p:sp>
      <p:sp>
        <p:nvSpPr>
          <p:cNvPr id="5" name="Footer Placeholder 4">
            <a:extLst>
              <a:ext uri="{FF2B5EF4-FFF2-40B4-BE49-F238E27FC236}">
                <a16:creationId xmlns:a16="http://schemas.microsoft.com/office/drawing/2014/main" id="{F48209CA-E35D-4F34-A9DC-FB137CC32D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49E297-3CB6-49A3-830E-95A0AB1EFB46}"/>
              </a:ext>
            </a:extLst>
          </p:cNvPr>
          <p:cNvSpPr>
            <a:spLocks noGrp="1"/>
          </p:cNvSpPr>
          <p:nvPr>
            <p:ph type="sldNum" sz="quarter" idx="12"/>
          </p:nvPr>
        </p:nvSpPr>
        <p:spPr/>
        <p:txBody>
          <a:bodyPr/>
          <a:lstStyle/>
          <a:p>
            <a:fld id="{2DBF84ED-A647-4330-BF49-717FD7627A36}" type="slidenum">
              <a:rPr lang="en-US" smtClean="0"/>
              <a:t>‹#›</a:t>
            </a:fld>
            <a:endParaRPr lang="en-US"/>
          </a:p>
        </p:txBody>
      </p:sp>
    </p:spTree>
    <p:extLst>
      <p:ext uri="{BB962C8B-B14F-4D97-AF65-F5344CB8AC3E}">
        <p14:creationId xmlns:p14="http://schemas.microsoft.com/office/powerpoint/2010/main" val="28171909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Title with content Clear">
    <p:spTree>
      <p:nvGrpSpPr>
        <p:cNvPr id="1" name=""/>
        <p:cNvGrpSpPr/>
        <p:nvPr/>
      </p:nvGrpSpPr>
      <p:grpSpPr>
        <a:xfrm>
          <a:off x="0" y="0"/>
          <a:ext cx="0" cy="0"/>
          <a:chOff x="0" y="0"/>
          <a:chExt cx="0" cy="0"/>
        </a:xfrm>
      </p:grpSpPr>
      <p:sp>
        <p:nvSpPr>
          <p:cNvPr id="11" name="Shape 11"/>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798634460"/>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5698" tIns="42849" rIns="85698" bIns="42849" rtlCol="0" anchor="ctr"/>
          <a:lstStyle/>
          <a:p>
            <a:pPr algn="ctr" defTabSz="914479"/>
            <a:endParaRPr lang="en-US" sz="3400">
              <a:solidFill>
                <a:prstClr val="white"/>
              </a:solidFill>
              <a:latin typeface="Segoe UI"/>
            </a:endParaRPr>
          </a:p>
        </p:txBody>
      </p:sp>
      <p:sp>
        <p:nvSpPr>
          <p:cNvPr id="2" name="Title 1"/>
          <p:cNvSpPr>
            <a:spLocks noGrp="1"/>
          </p:cNvSpPr>
          <p:nvPr>
            <p:ph type="ctrTitle"/>
          </p:nvPr>
        </p:nvSpPr>
        <p:spPr>
          <a:xfrm>
            <a:off x="762000" y="1875075"/>
            <a:ext cx="10668000" cy="2626360"/>
          </a:xfrm>
          <a:prstGeom prst="rect">
            <a:avLst/>
          </a:prstGeom>
        </p:spPr>
        <p:txBody>
          <a:bodyPr anchor="b">
            <a:normAutofit/>
          </a:bodyPr>
          <a:lstStyle>
            <a:lvl1pPr algn="l">
              <a:defRPr sz="5000">
                <a:solidFill>
                  <a:srgbClr val="00B0F0"/>
                </a:solidFill>
                <a:latin typeface="+mj-lt"/>
              </a:defRPr>
            </a:lvl1pPr>
          </a:lstStyle>
          <a:p>
            <a:r>
              <a:rPr lang="en-US"/>
              <a:t>Click to edit Master title style</a:t>
            </a:r>
          </a:p>
        </p:txBody>
      </p:sp>
      <p:sp>
        <p:nvSpPr>
          <p:cNvPr id="3" name="Subtitle 2"/>
          <p:cNvSpPr>
            <a:spLocks noGrp="1"/>
          </p:cNvSpPr>
          <p:nvPr>
            <p:ph type="subTitle" idx="1"/>
          </p:nvPr>
        </p:nvSpPr>
        <p:spPr>
          <a:xfrm>
            <a:off x="883920" y="4451302"/>
            <a:ext cx="10424160" cy="1821338"/>
          </a:xfrm>
        </p:spPr>
        <p:txBody>
          <a:bodyPr>
            <a:normAutofit/>
          </a:bodyPr>
          <a:lstStyle>
            <a:lvl1pPr marL="0" indent="0" algn="l">
              <a:buNone/>
              <a:defRPr sz="1500" cap="none" baseline="0">
                <a:solidFill>
                  <a:schemeClr val="bg1">
                    <a:lumMod val="6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464892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4" y="-7853"/>
            <a:ext cx="12192594" cy="457200"/>
          </a:xfrm>
          <a:prstGeom prst="rect">
            <a:avLst/>
          </a:prstGeom>
          <a:solidFill>
            <a:srgbClr val="0070C0"/>
          </a:solidFill>
        </p:spPr>
        <p:txBody>
          <a:bodyPr anchor="ctr">
            <a:noAutofit/>
          </a:bodyPr>
          <a:lstStyle>
            <a:lvl1pPr>
              <a:defRPr sz="1800"/>
            </a:lvl1pPr>
          </a:lstStyle>
          <a:p>
            <a:r>
              <a:rPr lang="en-US"/>
              <a:t>Click to edit Master title style</a:t>
            </a:r>
          </a:p>
        </p:txBody>
      </p:sp>
      <p:sp>
        <p:nvSpPr>
          <p:cNvPr id="3" name="Content Placeholder 2"/>
          <p:cNvSpPr>
            <a:spLocks noGrp="1"/>
          </p:cNvSpPr>
          <p:nvPr>
            <p:ph idx="1"/>
          </p:nvPr>
        </p:nvSpPr>
        <p:spPr/>
        <p:txBody>
          <a:bodyPr>
            <a:normAutofit/>
          </a:bodyPr>
          <a:lstStyle>
            <a:lvl1pPr>
              <a:defRPr sz="24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2D2CE548-A877-4E19-992B-BEAC5BDD056E}" type="slidenum">
              <a:rPr lang="en-US" smtClean="0"/>
              <a:t>‹#›</a:t>
            </a:fld>
            <a:endParaRPr lang="en-US"/>
          </a:p>
        </p:txBody>
      </p:sp>
    </p:spTree>
    <p:extLst>
      <p:ext uri="{BB962C8B-B14F-4D97-AF65-F5344CB8AC3E}">
        <p14:creationId xmlns:p14="http://schemas.microsoft.com/office/powerpoint/2010/main" val="20462658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E4349-E1C2-4166-AA85-DA597FBD540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6BDC9B-9CB3-49D2-84ED-2BAF37436E2E}"/>
              </a:ext>
            </a:extLst>
          </p:cNvPr>
          <p:cNvSpPr>
            <a:spLocks noGrp="1"/>
          </p:cNvSpPr>
          <p:nvPr>
            <p:ph type="dt" sz="half" idx="10"/>
          </p:nvPr>
        </p:nvSpPr>
        <p:spPr/>
        <p:txBody>
          <a:bodyPr/>
          <a:lstStyle/>
          <a:p>
            <a:fld id="{33BD3DD5-C716-4980-98DE-35AB3D719E0D}" type="datetimeFigureOut">
              <a:rPr lang="en-US" smtClean="0"/>
              <a:t>2/13/2018</a:t>
            </a:fld>
            <a:endParaRPr lang="en-US"/>
          </a:p>
        </p:txBody>
      </p:sp>
      <p:sp>
        <p:nvSpPr>
          <p:cNvPr id="4" name="Footer Placeholder 3">
            <a:extLst>
              <a:ext uri="{FF2B5EF4-FFF2-40B4-BE49-F238E27FC236}">
                <a16:creationId xmlns:a16="http://schemas.microsoft.com/office/drawing/2014/main" id="{AB80CFD7-1AAD-4764-9461-FE0D2DBBBD8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324978F-3432-4F2E-92D7-F0E75092C127}"/>
              </a:ext>
            </a:extLst>
          </p:cNvPr>
          <p:cNvSpPr>
            <a:spLocks noGrp="1"/>
          </p:cNvSpPr>
          <p:nvPr>
            <p:ph type="sldNum" sz="quarter" idx="12"/>
          </p:nvPr>
        </p:nvSpPr>
        <p:spPr/>
        <p:txBody>
          <a:bodyPr/>
          <a:lstStyle/>
          <a:p>
            <a:fld id="{F7CC05F0-0472-4EE9-81FD-DC63B1A84695}" type="slidenum">
              <a:rPr lang="en-US" smtClean="0"/>
              <a:t>‹#›</a:t>
            </a:fld>
            <a:endParaRPr lang="en-US"/>
          </a:p>
        </p:txBody>
      </p:sp>
    </p:spTree>
    <p:extLst>
      <p:ext uri="{BB962C8B-B14F-4D97-AF65-F5344CB8AC3E}">
        <p14:creationId xmlns:p14="http://schemas.microsoft.com/office/powerpoint/2010/main" val="39349048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Option 1">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69302" y="1613794"/>
            <a:ext cx="6274911" cy="1793104"/>
          </a:xfrm>
          <a:noFill/>
        </p:spPr>
        <p:txBody>
          <a:bodyPr lIns="146304" tIns="91440" rIns="146304" bIns="91440" anchor="t" anchorCtr="0"/>
          <a:lstStyle>
            <a:lvl1pPr>
              <a:defRPr sz="5294" spc="-98" baseline="0">
                <a:gradFill>
                  <a:gsLst>
                    <a:gs pos="76852">
                      <a:schemeClr val="tx1"/>
                    </a:gs>
                    <a:gs pos="57576">
                      <a:schemeClr val="tx1"/>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67683" y="3406897"/>
            <a:ext cx="6276530" cy="1793104"/>
          </a:xfrm>
        </p:spPr>
        <p:txBody>
          <a:bodyPr tIns="109728" bIns="109728">
            <a:noAutofit/>
          </a:bodyPr>
          <a:lstStyle>
            <a:lvl1pPr marL="0" indent="0">
              <a:spcBef>
                <a:spcPts val="0"/>
              </a:spcBef>
              <a:buNone/>
              <a:defRPr sz="3137">
                <a:gradFill>
                  <a:gsLst>
                    <a:gs pos="76852">
                      <a:schemeClr val="tx1"/>
                    </a:gs>
                    <a:gs pos="57576">
                      <a:schemeClr val="tx1"/>
                    </a:gs>
                  </a:gsLst>
                  <a:lin ang="5400000" scaled="0"/>
                </a:gradFill>
              </a:defRPr>
            </a:lvl1pPr>
          </a:lstStyle>
          <a:p>
            <a:pPr lvl="0"/>
            <a:r>
              <a:rPr lang="en-US"/>
              <a:t>Speaker Name</a:t>
            </a:r>
          </a:p>
        </p:txBody>
      </p:sp>
      <p:pic>
        <p:nvPicPr>
          <p:cNvPr id="13" name="Picture 12"/>
          <p:cNvPicPr>
            <a:picLocks noChangeAspect="1"/>
          </p:cNvPicPr>
          <p:nvPr/>
        </p:nvPicPr>
        <p:blipFill>
          <a:blip r:embed="rId2"/>
          <a:stretch>
            <a:fillRect/>
          </a:stretch>
        </p:blipFill>
        <p:spPr>
          <a:xfrm>
            <a:off x="6902773" y="1904878"/>
            <a:ext cx="5134767" cy="4480254"/>
          </a:xfrm>
          <a:prstGeom prst="rect">
            <a:avLst/>
          </a:prstGeom>
        </p:spPr>
      </p:pic>
      <p:grpSp>
        <p:nvGrpSpPr>
          <p:cNvPr id="8" name="Group 7"/>
          <p:cNvGrpSpPr>
            <a:grpSpLocks noChangeAspect="1"/>
          </p:cNvGrpSpPr>
          <p:nvPr/>
        </p:nvGrpSpPr>
        <p:grpSpPr bwMode="gray">
          <a:xfrm>
            <a:off x="448525" y="6034000"/>
            <a:ext cx="1648360" cy="353933"/>
            <a:chOff x="457200" y="1643393"/>
            <a:chExt cx="4492753" cy="964540"/>
          </a:xfrm>
        </p:grpSpPr>
        <p:pic>
          <p:nvPicPr>
            <p:cNvPr id="12" name="Picture 11"/>
            <p:cNvPicPr>
              <a:picLocks noChangeAspect="1"/>
            </p:cNvPicPr>
            <p:nvPr/>
          </p:nvPicPr>
          <p:blipFill>
            <a:blip r:embed="rId3"/>
            <a:stretch>
              <a:fillRect/>
            </a:stretch>
          </p:blipFill>
          <p:spPr bwMode="gray">
            <a:xfrm>
              <a:off x="457200" y="1643393"/>
              <a:ext cx="964540" cy="964540"/>
            </a:xfrm>
            <a:prstGeom prst="rect">
              <a:avLst/>
            </a:prstGeom>
          </p:spPr>
        </p:pic>
        <p:sp>
          <p:nvSpPr>
            <p:cNvPr id="14"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28851297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Slide Option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69302" y="1613794"/>
            <a:ext cx="6274911" cy="1793104"/>
          </a:xfrm>
          <a:noFill/>
        </p:spPr>
        <p:txBody>
          <a:bodyPr lIns="146304" tIns="91440" rIns="146304" bIns="91440" anchor="t" anchorCtr="0"/>
          <a:lstStyle>
            <a:lvl1pPr>
              <a:defRPr sz="5294" spc="-98" baseline="0">
                <a:gradFill>
                  <a:gsLst>
                    <a:gs pos="76852">
                      <a:schemeClr val="tx1"/>
                    </a:gs>
                    <a:gs pos="57576">
                      <a:schemeClr val="tx1"/>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67683" y="3406897"/>
            <a:ext cx="6276530" cy="1793104"/>
          </a:xfrm>
        </p:spPr>
        <p:txBody>
          <a:bodyPr tIns="109728" bIns="109728">
            <a:noAutofit/>
          </a:bodyPr>
          <a:lstStyle>
            <a:lvl1pPr marL="0" indent="0">
              <a:spcBef>
                <a:spcPts val="0"/>
              </a:spcBef>
              <a:buNone/>
              <a:defRPr sz="3137">
                <a:gradFill>
                  <a:gsLst>
                    <a:gs pos="76852">
                      <a:schemeClr val="tx1"/>
                    </a:gs>
                    <a:gs pos="57576">
                      <a:schemeClr val="tx1"/>
                    </a:gs>
                  </a:gsLst>
                  <a:lin ang="5400000" scaled="0"/>
                </a:gradFill>
              </a:defRPr>
            </a:lvl1pPr>
          </a:lstStyle>
          <a:p>
            <a:pPr lvl="0"/>
            <a:r>
              <a:rPr lang="en-US"/>
              <a:t>Speaker Name</a:t>
            </a:r>
          </a:p>
        </p:txBody>
      </p:sp>
      <p:grpSp>
        <p:nvGrpSpPr>
          <p:cNvPr id="7" name="Group 6"/>
          <p:cNvGrpSpPr>
            <a:grpSpLocks noChangeAspect="1"/>
          </p:cNvGrpSpPr>
          <p:nvPr/>
        </p:nvGrpSpPr>
        <p:grpSpPr bwMode="gray">
          <a:xfrm>
            <a:off x="448525" y="6034000"/>
            <a:ext cx="1648360" cy="353933"/>
            <a:chOff x="457200" y="1643393"/>
            <a:chExt cx="4492753" cy="964540"/>
          </a:xfrm>
        </p:grpSpPr>
        <p:pic>
          <p:nvPicPr>
            <p:cNvPr id="10" name="Picture 9"/>
            <p:cNvPicPr>
              <a:picLocks noChangeAspect="1"/>
            </p:cNvPicPr>
            <p:nvPr/>
          </p:nvPicPr>
          <p:blipFill>
            <a:blip r:embed="rId2"/>
            <a:stretch>
              <a:fillRect/>
            </a:stretch>
          </p:blipFill>
          <p:spPr bwMode="gray">
            <a:xfrm>
              <a:off x="457200" y="1643393"/>
              <a:ext cx="964540" cy="964540"/>
            </a:xfrm>
            <a:prstGeom prst="rect">
              <a:avLst/>
            </a:prstGeom>
          </p:spPr>
        </p:pic>
        <p:sp>
          <p:nvSpPr>
            <p:cNvPr id="11"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12" name="Picture 11"/>
          <p:cNvPicPr>
            <a:picLocks noChangeAspect="1"/>
          </p:cNvPicPr>
          <p:nvPr/>
        </p:nvPicPr>
        <p:blipFill>
          <a:blip r:embed="rId3"/>
          <a:stretch>
            <a:fillRect/>
          </a:stretch>
        </p:blipFill>
        <p:spPr>
          <a:xfrm>
            <a:off x="6998897" y="1904878"/>
            <a:ext cx="5016509" cy="4482760"/>
          </a:xfrm>
          <a:prstGeom prst="rect">
            <a:avLst/>
          </a:prstGeom>
        </p:spPr>
      </p:pic>
    </p:spTree>
    <p:extLst>
      <p:ext uri="{BB962C8B-B14F-4D97-AF65-F5344CB8AC3E}">
        <p14:creationId xmlns:p14="http://schemas.microsoft.com/office/powerpoint/2010/main" val="23324957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Slide Option 3">
    <p:spTree>
      <p:nvGrpSpPr>
        <p:cNvPr id="1" name=""/>
        <p:cNvGrpSpPr/>
        <p:nvPr/>
      </p:nvGrpSpPr>
      <p:grpSpPr>
        <a:xfrm>
          <a:off x="0" y="0"/>
          <a:ext cx="0" cy="0"/>
          <a:chOff x="0" y="0"/>
          <a:chExt cx="0" cy="0"/>
        </a:xfrm>
      </p:grpSpPr>
      <p:sp>
        <p:nvSpPr>
          <p:cNvPr id="4" name="Rectangle 3"/>
          <p:cNvSpPr/>
          <p:nvPr/>
        </p:nvSpPr>
        <p:spPr bwMode="auto">
          <a:xfrm>
            <a:off x="7440638" y="0"/>
            <a:ext cx="4751362"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69302" y="2075840"/>
            <a:ext cx="6275220" cy="1793104"/>
          </a:xfrm>
          <a:noFill/>
        </p:spPr>
        <p:txBody>
          <a:bodyPr lIns="146304" tIns="91440" rIns="146304" bIns="91440" anchor="t" anchorCtr="0"/>
          <a:lstStyle>
            <a:lvl1pPr>
              <a:defRPr sz="5294" spc="-98" baseline="0">
                <a:gradFill>
                  <a:gsLst>
                    <a:gs pos="3333">
                      <a:schemeClr val="tx2"/>
                    </a:gs>
                    <a:gs pos="39000">
                      <a:schemeClr val="tx2"/>
                    </a:gs>
                  </a:gsLst>
                  <a:lin ang="5400000" scaled="0"/>
                </a:gradFill>
              </a:defRPr>
            </a:lvl1pPr>
          </a:lstStyle>
          <a:p>
            <a:r>
              <a:rPr lang="en-US"/>
              <a:t>Presentation title</a:t>
            </a:r>
          </a:p>
        </p:txBody>
      </p:sp>
      <p:grpSp>
        <p:nvGrpSpPr>
          <p:cNvPr id="6" name="Group 5"/>
          <p:cNvGrpSpPr>
            <a:grpSpLocks noChangeAspect="1"/>
          </p:cNvGrpSpPr>
          <p:nvPr/>
        </p:nvGrpSpPr>
        <p:grpSpPr bwMode="gray">
          <a:xfrm>
            <a:off x="448525" y="6034000"/>
            <a:ext cx="1648360" cy="353933"/>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2" name="Picture 1"/>
          <p:cNvPicPr>
            <a:picLocks noChangeAspect="1"/>
          </p:cNvPicPr>
          <p:nvPr/>
        </p:nvPicPr>
        <p:blipFill>
          <a:blip r:embed="rId3"/>
          <a:stretch>
            <a:fillRect/>
          </a:stretch>
        </p:blipFill>
        <p:spPr>
          <a:xfrm>
            <a:off x="7959261" y="2238022"/>
            <a:ext cx="3925194" cy="3406898"/>
          </a:xfrm>
          <a:prstGeom prst="rect">
            <a:avLst/>
          </a:prstGeom>
        </p:spPr>
      </p:pic>
    </p:spTree>
    <p:extLst>
      <p:ext uri="{BB962C8B-B14F-4D97-AF65-F5344CB8AC3E}">
        <p14:creationId xmlns:p14="http://schemas.microsoft.com/office/powerpoint/2010/main" val="3606810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lide Option 4">
    <p:spTree>
      <p:nvGrpSpPr>
        <p:cNvPr id="1" name=""/>
        <p:cNvGrpSpPr/>
        <p:nvPr/>
      </p:nvGrpSpPr>
      <p:grpSpPr>
        <a:xfrm>
          <a:off x="0" y="0"/>
          <a:ext cx="0" cy="0"/>
          <a:chOff x="0" y="0"/>
          <a:chExt cx="0" cy="0"/>
        </a:xfrm>
      </p:grpSpPr>
      <p:sp>
        <p:nvSpPr>
          <p:cNvPr id="4" name="Rectangle 3"/>
          <p:cNvSpPr/>
          <p:nvPr/>
        </p:nvSpPr>
        <p:spPr bwMode="auto">
          <a:xfrm>
            <a:off x="7440638" y="0"/>
            <a:ext cx="4751362"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69302" y="2075840"/>
            <a:ext cx="6275220" cy="1793104"/>
          </a:xfrm>
          <a:noFill/>
        </p:spPr>
        <p:txBody>
          <a:bodyPr lIns="146304" tIns="91440" rIns="146304" bIns="91440" anchor="t" anchorCtr="0"/>
          <a:lstStyle>
            <a:lvl1pPr>
              <a:defRPr sz="5294" spc="-98" baseline="0">
                <a:gradFill>
                  <a:gsLst>
                    <a:gs pos="3333">
                      <a:schemeClr val="tx2"/>
                    </a:gs>
                    <a:gs pos="39000">
                      <a:schemeClr val="tx2"/>
                    </a:gs>
                  </a:gsLst>
                  <a:lin ang="5400000" scaled="0"/>
                </a:gradFill>
              </a:defRPr>
            </a:lvl1pPr>
          </a:lstStyle>
          <a:p>
            <a:r>
              <a:rPr lang="en-US"/>
              <a:t>Presentation title</a:t>
            </a:r>
          </a:p>
        </p:txBody>
      </p:sp>
      <p:grpSp>
        <p:nvGrpSpPr>
          <p:cNvPr id="6" name="Group 5"/>
          <p:cNvGrpSpPr>
            <a:grpSpLocks noChangeAspect="1"/>
          </p:cNvGrpSpPr>
          <p:nvPr/>
        </p:nvGrpSpPr>
        <p:grpSpPr bwMode="gray">
          <a:xfrm>
            <a:off x="448525" y="6034000"/>
            <a:ext cx="1648360" cy="353933"/>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12" name="Picture 11"/>
          <p:cNvPicPr>
            <a:picLocks noChangeAspect="1"/>
          </p:cNvPicPr>
          <p:nvPr/>
        </p:nvPicPr>
        <p:blipFill>
          <a:blip r:embed="rId3"/>
          <a:stretch>
            <a:fillRect/>
          </a:stretch>
        </p:blipFill>
        <p:spPr>
          <a:xfrm>
            <a:off x="7982608" y="2191989"/>
            <a:ext cx="3876847" cy="3464357"/>
          </a:xfrm>
          <a:prstGeom prst="rect">
            <a:avLst/>
          </a:prstGeom>
        </p:spPr>
      </p:pic>
    </p:spTree>
    <p:extLst>
      <p:ext uri="{BB962C8B-B14F-4D97-AF65-F5344CB8AC3E}">
        <p14:creationId xmlns:p14="http://schemas.microsoft.com/office/powerpoint/2010/main" val="40904972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76C91-372C-4CA3-A774-C4E5F93058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04A475-D5A1-4607-A529-C211E42B22E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33ECA8-5674-4895-9F8F-E572F7A04ED2}"/>
              </a:ext>
            </a:extLst>
          </p:cNvPr>
          <p:cNvSpPr>
            <a:spLocks noGrp="1"/>
          </p:cNvSpPr>
          <p:nvPr>
            <p:ph type="dt" sz="half" idx="10"/>
          </p:nvPr>
        </p:nvSpPr>
        <p:spPr/>
        <p:txBody>
          <a:bodyPr/>
          <a:lstStyle/>
          <a:p>
            <a:fld id="{A462BAE8-2E43-47F8-8CD9-06F6119D8369}" type="datetimeFigureOut">
              <a:rPr lang="en-US" smtClean="0"/>
              <a:t>2/13/2018</a:t>
            </a:fld>
            <a:endParaRPr lang="en-US"/>
          </a:p>
        </p:txBody>
      </p:sp>
      <p:sp>
        <p:nvSpPr>
          <p:cNvPr id="5" name="Footer Placeholder 4">
            <a:extLst>
              <a:ext uri="{FF2B5EF4-FFF2-40B4-BE49-F238E27FC236}">
                <a16:creationId xmlns:a16="http://schemas.microsoft.com/office/drawing/2014/main" id="{1496531C-45E1-4228-8AC9-E743316159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8F5206-B893-462A-B740-16743C439C3B}"/>
              </a:ext>
            </a:extLst>
          </p:cNvPr>
          <p:cNvSpPr>
            <a:spLocks noGrp="1"/>
          </p:cNvSpPr>
          <p:nvPr>
            <p:ph type="sldNum" sz="quarter" idx="12"/>
          </p:nvPr>
        </p:nvSpPr>
        <p:spPr/>
        <p:txBody>
          <a:bodyPr/>
          <a:lstStyle/>
          <a:p>
            <a:fld id="{2DBF84ED-A647-4330-BF49-717FD7627A36}" type="slidenum">
              <a:rPr lang="en-US" smtClean="0"/>
              <a:t>‹#›</a:t>
            </a:fld>
            <a:endParaRPr lang="en-US"/>
          </a:p>
        </p:txBody>
      </p:sp>
    </p:spTree>
    <p:extLst>
      <p:ext uri="{BB962C8B-B14F-4D97-AF65-F5344CB8AC3E}">
        <p14:creationId xmlns:p14="http://schemas.microsoft.com/office/powerpoint/2010/main" val="35623723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909845"/>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3123239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572631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93838690"/>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753756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9273238"/>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662511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6405380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36853493"/>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12662514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56F93-1243-4703-A14B-321F96B5E6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E85B736-032C-4794-87D7-D867EA85D9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C47D1A6-6AEF-4FD5-A136-4E004D437BB5}"/>
              </a:ext>
            </a:extLst>
          </p:cNvPr>
          <p:cNvSpPr>
            <a:spLocks noGrp="1"/>
          </p:cNvSpPr>
          <p:nvPr>
            <p:ph type="dt" sz="half" idx="10"/>
          </p:nvPr>
        </p:nvSpPr>
        <p:spPr/>
        <p:txBody>
          <a:bodyPr/>
          <a:lstStyle/>
          <a:p>
            <a:fld id="{A462BAE8-2E43-47F8-8CD9-06F6119D8369}" type="datetimeFigureOut">
              <a:rPr lang="en-US" smtClean="0"/>
              <a:t>2/13/2018</a:t>
            </a:fld>
            <a:endParaRPr lang="en-US"/>
          </a:p>
        </p:txBody>
      </p:sp>
      <p:sp>
        <p:nvSpPr>
          <p:cNvPr id="5" name="Footer Placeholder 4">
            <a:extLst>
              <a:ext uri="{FF2B5EF4-FFF2-40B4-BE49-F238E27FC236}">
                <a16:creationId xmlns:a16="http://schemas.microsoft.com/office/drawing/2014/main" id="{E6DC7F17-412B-4D9F-8440-B4357FB74F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5B6194-5559-49F4-8AD4-7B66E441B715}"/>
              </a:ext>
            </a:extLst>
          </p:cNvPr>
          <p:cNvSpPr>
            <a:spLocks noGrp="1"/>
          </p:cNvSpPr>
          <p:nvPr>
            <p:ph type="sldNum" sz="quarter" idx="12"/>
          </p:nvPr>
        </p:nvSpPr>
        <p:spPr/>
        <p:txBody>
          <a:bodyPr/>
          <a:lstStyle/>
          <a:p>
            <a:fld id="{2DBF84ED-A647-4330-BF49-717FD7627A36}" type="slidenum">
              <a:rPr lang="en-US" smtClean="0"/>
              <a:t>‹#›</a:t>
            </a:fld>
            <a:endParaRPr lang="en-US"/>
          </a:p>
        </p:txBody>
      </p:sp>
    </p:spTree>
    <p:extLst>
      <p:ext uri="{BB962C8B-B14F-4D97-AF65-F5344CB8AC3E}">
        <p14:creationId xmlns:p14="http://schemas.microsoft.com/office/powerpoint/2010/main" val="4971731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11995703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045346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48937059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68764626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Drag picture to placeholder or click icon to add</a:t>
            </a:r>
          </a:p>
        </p:txBody>
      </p:sp>
    </p:spTree>
    <p:extLst>
      <p:ext uri="{BB962C8B-B14F-4D97-AF65-F5344CB8AC3E}">
        <p14:creationId xmlns:p14="http://schemas.microsoft.com/office/powerpoint/2010/main" val="2152406353"/>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0189610"/>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80028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2461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40610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0800728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F1C33-6EE2-4C20-B040-FDBC568FB6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CB7801-8EC2-474C-9827-971D0CE50A1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A561EDA-4833-4C84-80AE-9CF9DC5E8B5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EEA751-DBE5-408D-A0C0-CCBC15BA2CE2}"/>
              </a:ext>
            </a:extLst>
          </p:cNvPr>
          <p:cNvSpPr>
            <a:spLocks noGrp="1"/>
          </p:cNvSpPr>
          <p:nvPr>
            <p:ph type="dt" sz="half" idx="10"/>
          </p:nvPr>
        </p:nvSpPr>
        <p:spPr/>
        <p:txBody>
          <a:bodyPr/>
          <a:lstStyle/>
          <a:p>
            <a:fld id="{A462BAE8-2E43-47F8-8CD9-06F6119D8369}" type="datetimeFigureOut">
              <a:rPr lang="en-US" smtClean="0"/>
              <a:t>2/13/2018</a:t>
            </a:fld>
            <a:endParaRPr lang="en-US"/>
          </a:p>
        </p:txBody>
      </p:sp>
      <p:sp>
        <p:nvSpPr>
          <p:cNvPr id="6" name="Footer Placeholder 5">
            <a:extLst>
              <a:ext uri="{FF2B5EF4-FFF2-40B4-BE49-F238E27FC236}">
                <a16:creationId xmlns:a16="http://schemas.microsoft.com/office/drawing/2014/main" id="{69B5DC5F-C85F-47E9-B603-66350F0E6D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89F965-71E6-4D15-B0B9-5EE8A85E57FA}"/>
              </a:ext>
            </a:extLst>
          </p:cNvPr>
          <p:cNvSpPr>
            <a:spLocks noGrp="1"/>
          </p:cNvSpPr>
          <p:nvPr>
            <p:ph type="sldNum" sz="quarter" idx="12"/>
          </p:nvPr>
        </p:nvSpPr>
        <p:spPr/>
        <p:txBody>
          <a:bodyPr/>
          <a:lstStyle/>
          <a:p>
            <a:fld id="{2DBF84ED-A647-4330-BF49-717FD7627A36}" type="slidenum">
              <a:rPr lang="en-US" smtClean="0"/>
              <a:t>‹#›</a:t>
            </a:fld>
            <a:endParaRPr lang="en-US"/>
          </a:p>
        </p:txBody>
      </p:sp>
    </p:spTree>
    <p:extLst>
      <p:ext uri="{BB962C8B-B14F-4D97-AF65-F5344CB8AC3E}">
        <p14:creationId xmlns:p14="http://schemas.microsoft.com/office/powerpoint/2010/main" val="402596071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40" y="6170059"/>
            <a:ext cx="11623331"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381125524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40345241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F80A9FF4-A68A-314D-808D-CC9BC994FCA7}" type="datetimeFigureOut">
              <a:rPr lang="en-US" smtClean="0"/>
              <a:t>2/13/2018</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80F42A4B-5602-3B45-A4DC-AECFECC8D21B}" type="slidenum">
              <a:rPr lang="en-US" smtClean="0"/>
              <a:t>‹#›</a:t>
            </a:fld>
            <a:endParaRPr lang="en-US"/>
          </a:p>
        </p:txBody>
      </p:sp>
    </p:spTree>
    <p:extLst>
      <p:ext uri="{BB962C8B-B14F-4D97-AF65-F5344CB8AC3E}">
        <p14:creationId xmlns:p14="http://schemas.microsoft.com/office/powerpoint/2010/main" val="1909557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C10A8-4045-4B63-A7FD-0960AB3C7EF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7D66B31-AD45-4F40-BAB2-591763BAD4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70C3838-5734-4ADB-8F5F-48BCA0D3291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79E4717-35FD-44D3-8E4D-B71DC8753E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3B27885-A255-47C7-9F4E-4922856DDEC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D6ECD8-EBEB-4F51-8658-F6BE8517EF04}"/>
              </a:ext>
            </a:extLst>
          </p:cNvPr>
          <p:cNvSpPr>
            <a:spLocks noGrp="1"/>
          </p:cNvSpPr>
          <p:nvPr>
            <p:ph type="dt" sz="half" idx="10"/>
          </p:nvPr>
        </p:nvSpPr>
        <p:spPr/>
        <p:txBody>
          <a:bodyPr/>
          <a:lstStyle/>
          <a:p>
            <a:fld id="{A462BAE8-2E43-47F8-8CD9-06F6119D8369}" type="datetimeFigureOut">
              <a:rPr lang="en-US" smtClean="0"/>
              <a:t>2/13/2018</a:t>
            </a:fld>
            <a:endParaRPr lang="en-US"/>
          </a:p>
        </p:txBody>
      </p:sp>
      <p:sp>
        <p:nvSpPr>
          <p:cNvPr id="8" name="Footer Placeholder 7">
            <a:extLst>
              <a:ext uri="{FF2B5EF4-FFF2-40B4-BE49-F238E27FC236}">
                <a16:creationId xmlns:a16="http://schemas.microsoft.com/office/drawing/2014/main" id="{B72BE844-B2EF-4957-8CD1-29F19779636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F1CFB1-F115-491C-A64D-2EE488E63527}"/>
              </a:ext>
            </a:extLst>
          </p:cNvPr>
          <p:cNvSpPr>
            <a:spLocks noGrp="1"/>
          </p:cNvSpPr>
          <p:nvPr>
            <p:ph type="sldNum" sz="quarter" idx="12"/>
          </p:nvPr>
        </p:nvSpPr>
        <p:spPr/>
        <p:txBody>
          <a:bodyPr/>
          <a:lstStyle/>
          <a:p>
            <a:fld id="{2DBF84ED-A647-4330-BF49-717FD7627A36}" type="slidenum">
              <a:rPr lang="en-US" smtClean="0"/>
              <a:t>‹#›</a:t>
            </a:fld>
            <a:endParaRPr lang="en-US"/>
          </a:p>
        </p:txBody>
      </p:sp>
    </p:spTree>
    <p:extLst>
      <p:ext uri="{BB962C8B-B14F-4D97-AF65-F5344CB8AC3E}">
        <p14:creationId xmlns:p14="http://schemas.microsoft.com/office/powerpoint/2010/main" val="1879216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7C4F3-52A6-41C4-BE03-DC9C685471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6DC2C8-3176-4C0C-92DB-E54541105A2E}"/>
              </a:ext>
            </a:extLst>
          </p:cNvPr>
          <p:cNvSpPr>
            <a:spLocks noGrp="1"/>
          </p:cNvSpPr>
          <p:nvPr>
            <p:ph type="dt" sz="half" idx="10"/>
          </p:nvPr>
        </p:nvSpPr>
        <p:spPr/>
        <p:txBody>
          <a:bodyPr/>
          <a:lstStyle/>
          <a:p>
            <a:fld id="{A462BAE8-2E43-47F8-8CD9-06F6119D8369}" type="datetimeFigureOut">
              <a:rPr lang="en-US" smtClean="0"/>
              <a:t>2/13/2018</a:t>
            </a:fld>
            <a:endParaRPr lang="en-US"/>
          </a:p>
        </p:txBody>
      </p:sp>
      <p:sp>
        <p:nvSpPr>
          <p:cNvPr id="4" name="Footer Placeholder 3">
            <a:extLst>
              <a:ext uri="{FF2B5EF4-FFF2-40B4-BE49-F238E27FC236}">
                <a16:creationId xmlns:a16="http://schemas.microsoft.com/office/drawing/2014/main" id="{0359292D-8C9B-4956-AF19-7732171C572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10728B-9558-42AA-91F6-F139EB60CC59}"/>
              </a:ext>
            </a:extLst>
          </p:cNvPr>
          <p:cNvSpPr>
            <a:spLocks noGrp="1"/>
          </p:cNvSpPr>
          <p:nvPr>
            <p:ph type="sldNum" sz="quarter" idx="12"/>
          </p:nvPr>
        </p:nvSpPr>
        <p:spPr/>
        <p:txBody>
          <a:bodyPr/>
          <a:lstStyle/>
          <a:p>
            <a:fld id="{2DBF84ED-A647-4330-BF49-717FD7627A36}" type="slidenum">
              <a:rPr lang="en-US" smtClean="0"/>
              <a:t>‹#›</a:t>
            </a:fld>
            <a:endParaRPr lang="en-US"/>
          </a:p>
        </p:txBody>
      </p:sp>
    </p:spTree>
    <p:extLst>
      <p:ext uri="{BB962C8B-B14F-4D97-AF65-F5344CB8AC3E}">
        <p14:creationId xmlns:p14="http://schemas.microsoft.com/office/powerpoint/2010/main" val="1413796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C71FB8-3962-4F7E-8478-1647845E5E2A}"/>
              </a:ext>
            </a:extLst>
          </p:cNvPr>
          <p:cNvSpPr>
            <a:spLocks noGrp="1"/>
          </p:cNvSpPr>
          <p:nvPr>
            <p:ph type="dt" sz="half" idx="10"/>
          </p:nvPr>
        </p:nvSpPr>
        <p:spPr/>
        <p:txBody>
          <a:bodyPr/>
          <a:lstStyle/>
          <a:p>
            <a:fld id="{A462BAE8-2E43-47F8-8CD9-06F6119D8369}" type="datetimeFigureOut">
              <a:rPr lang="en-US" smtClean="0"/>
              <a:t>2/13/2018</a:t>
            </a:fld>
            <a:endParaRPr lang="en-US"/>
          </a:p>
        </p:txBody>
      </p:sp>
      <p:sp>
        <p:nvSpPr>
          <p:cNvPr id="3" name="Footer Placeholder 2">
            <a:extLst>
              <a:ext uri="{FF2B5EF4-FFF2-40B4-BE49-F238E27FC236}">
                <a16:creationId xmlns:a16="http://schemas.microsoft.com/office/drawing/2014/main" id="{926DF591-710A-4235-AB6C-F6E379ADA6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9E56AA-0034-4EC5-AF5E-7F51A35BED9B}"/>
              </a:ext>
            </a:extLst>
          </p:cNvPr>
          <p:cNvSpPr>
            <a:spLocks noGrp="1"/>
          </p:cNvSpPr>
          <p:nvPr>
            <p:ph type="sldNum" sz="quarter" idx="12"/>
          </p:nvPr>
        </p:nvSpPr>
        <p:spPr/>
        <p:txBody>
          <a:bodyPr/>
          <a:lstStyle/>
          <a:p>
            <a:fld id="{2DBF84ED-A647-4330-BF49-717FD7627A36}" type="slidenum">
              <a:rPr lang="en-US" smtClean="0"/>
              <a:t>‹#›</a:t>
            </a:fld>
            <a:endParaRPr lang="en-US"/>
          </a:p>
        </p:txBody>
      </p:sp>
    </p:spTree>
    <p:extLst>
      <p:ext uri="{BB962C8B-B14F-4D97-AF65-F5344CB8AC3E}">
        <p14:creationId xmlns:p14="http://schemas.microsoft.com/office/powerpoint/2010/main" val="4042152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E0961-A708-4766-BF4D-ED44101CC5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5089C8-94B3-43CF-B9D4-056166079B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4C8A7C-FBBE-4411-AEA4-CF7A022CEB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C765E57-6FB1-45CF-8E8B-83E19A47A719}"/>
              </a:ext>
            </a:extLst>
          </p:cNvPr>
          <p:cNvSpPr>
            <a:spLocks noGrp="1"/>
          </p:cNvSpPr>
          <p:nvPr>
            <p:ph type="dt" sz="half" idx="10"/>
          </p:nvPr>
        </p:nvSpPr>
        <p:spPr/>
        <p:txBody>
          <a:bodyPr/>
          <a:lstStyle/>
          <a:p>
            <a:fld id="{A462BAE8-2E43-47F8-8CD9-06F6119D8369}" type="datetimeFigureOut">
              <a:rPr lang="en-US" smtClean="0"/>
              <a:t>2/13/2018</a:t>
            </a:fld>
            <a:endParaRPr lang="en-US"/>
          </a:p>
        </p:txBody>
      </p:sp>
      <p:sp>
        <p:nvSpPr>
          <p:cNvPr id="6" name="Footer Placeholder 5">
            <a:extLst>
              <a:ext uri="{FF2B5EF4-FFF2-40B4-BE49-F238E27FC236}">
                <a16:creationId xmlns:a16="http://schemas.microsoft.com/office/drawing/2014/main" id="{41BED017-DA3F-4378-A3D3-431256BE0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D181B4-C514-4914-9BDB-EDAD4AE5C22C}"/>
              </a:ext>
            </a:extLst>
          </p:cNvPr>
          <p:cNvSpPr>
            <a:spLocks noGrp="1"/>
          </p:cNvSpPr>
          <p:nvPr>
            <p:ph type="sldNum" sz="quarter" idx="12"/>
          </p:nvPr>
        </p:nvSpPr>
        <p:spPr/>
        <p:txBody>
          <a:bodyPr/>
          <a:lstStyle/>
          <a:p>
            <a:fld id="{2DBF84ED-A647-4330-BF49-717FD7627A36}" type="slidenum">
              <a:rPr lang="en-US" smtClean="0"/>
              <a:t>‹#›</a:t>
            </a:fld>
            <a:endParaRPr lang="en-US"/>
          </a:p>
        </p:txBody>
      </p:sp>
    </p:spTree>
    <p:extLst>
      <p:ext uri="{BB962C8B-B14F-4D97-AF65-F5344CB8AC3E}">
        <p14:creationId xmlns:p14="http://schemas.microsoft.com/office/powerpoint/2010/main" val="379975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235E8-FFB5-4842-A2E9-E021782B20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D144D36-9350-449C-956D-2A66670D1E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F5F077E-AE1E-4ED9-B25A-21A4B0EC6F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23DB9ED-E4C7-465D-A2C5-297D088CBD03}"/>
              </a:ext>
            </a:extLst>
          </p:cNvPr>
          <p:cNvSpPr>
            <a:spLocks noGrp="1"/>
          </p:cNvSpPr>
          <p:nvPr>
            <p:ph type="dt" sz="half" idx="10"/>
          </p:nvPr>
        </p:nvSpPr>
        <p:spPr/>
        <p:txBody>
          <a:bodyPr/>
          <a:lstStyle/>
          <a:p>
            <a:fld id="{A462BAE8-2E43-47F8-8CD9-06F6119D8369}" type="datetimeFigureOut">
              <a:rPr lang="en-US" smtClean="0"/>
              <a:t>2/13/2018</a:t>
            </a:fld>
            <a:endParaRPr lang="en-US"/>
          </a:p>
        </p:txBody>
      </p:sp>
      <p:sp>
        <p:nvSpPr>
          <p:cNvPr id="6" name="Footer Placeholder 5">
            <a:extLst>
              <a:ext uri="{FF2B5EF4-FFF2-40B4-BE49-F238E27FC236}">
                <a16:creationId xmlns:a16="http://schemas.microsoft.com/office/drawing/2014/main" id="{1AFE453B-1BE4-4D7A-8B72-9B3F8EAC7D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17A4CE-DB76-465E-A679-FD68DFCFE230}"/>
              </a:ext>
            </a:extLst>
          </p:cNvPr>
          <p:cNvSpPr>
            <a:spLocks noGrp="1"/>
          </p:cNvSpPr>
          <p:nvPr>
            <p:ph type="sldNum" sz="quarter" idx="12"/>
          </p:nvPr>
        </p:nvSpPr>
        <p:spPr/>
        <p:txBody>
          <a:bodyPr/>
          <a:lstStyle/>
          <a:p>
            <a:fld id="{2DBF84ED-A647-4330-BF49-717FD7627A36}" type="slidenum">
              <a:rPr lang="en-US" smtClean="0"/>
              <a:t>‹#›</a:t>
            </a:fld>
            <a:endParaRPr lang="en-US"/>
          </a:p>
        </p:txBody>
      </p:sp>
    </p:spTree>
    <p:extLst>
      <p:ext uri="{BB962C8B-B14F-4D97-AF65-F5344CB8AC3E}">
        <p14:creationId xmlns:p14="http://schemas.microsoft.com/office/powerpoint/2010/main" val="3877927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26" Type="http://schemas.openxmlformats.org/officeDocument/2006/relationships/slideLayout" Target="../slideLayouts/slideLayout41.xml"/><Relationship Id="rId3" Type="http://schemas.openxmlformats.org/officeDocument/2006/relationships/slideLayout" Target="../slideLayouts/slideLayout18.xml"/><Relationship Id="rId21" Type="http://schemas.openxmlformats.org/officeDocument/2006/relationships/slideLayout" Target="../slideLayouts/slideLayout36.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5" Type="http://schemas.openxmlformats.org/officeDocument/2006/relationships/slideLayout" Target="../slideLayouts/slideLayout40.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slideLayout" Target="../slideLayouts/slideLayout35.xml"/><Relationship Id="rId29" Type="http://schemas.openxmlformats.org/officeDocument/2006/relationships/image" Target="../media/image1.png"/><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24" Type="http://schemas.openxmlformats.org/officeDocument/2006/relationships/slideLayout" Target="../slideLayouts/slideLayout39.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23" Type="http://schemas.openxmlformats.org/officeDocument/2006/relationships/slideLayout" Target="../slideLayouts/slideLayout38.xml"/><Relationship Id="rId28" Type="http://schemas.openxmlformats.org/officeDocument/2006/relationships/theme" Target="../theme/theme3.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slideLayout" Target="../slideLayouts/slideLayout37.xml"/><Relationship Id="rId27"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C45C92-12C1-47E7-BA93-5CD08DC177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A180D69-5294-4018-98D6-9EB917CA39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FA3131-5E1C-4498-9FE7-54A2097D09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62BAE8-2E43-47F8-8CD9-06F6119D8369}" type="datetimeFigureOut">
              <a:rPr lang="en-US" smtClean="0"/>
              <a:t>2/13/2018</a:t>
            </a:fld>
            <a:endParaRPr lang="en-US"/>
          </a:p>
        </p:txBody>
      </p:sp>
      <p:sp>
        <p:nvSpPr>
          <p:cNvPr id="5" name="Footer Placeholder 4">
            <a:extLst>
              <a:ext uri="{FF2B5EF4-FFF2-40B4-BE49-F238E27FC236}">
                <a16:creationId xmlns:a16="http://schemas.microsoft.com/office/drawing/2014/main" id="{EB3017BE-54BF-451F-A76F-12B0784517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34E8602-232B-42AC-AF7A-C7DB350A20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BF84ED-A647-4330-BF49-717FD7627A36}" type="slidenum">
              <a:rPr lang="en-US" smtClean="0"/>
              <a:t>‹#›</a:t>
            </a:fld>
            <a:endParaRPr lang="en-US"/>
          </a:p>
        </p:txBody>
      </p:sp>
    </p:spTree>
    <p:extLst>
      <p:ext uri="{BB962C8B-B14F-4D97-AF65-F5344CB8AC3E}">
        <p14:creationId xmlns:p14="http://schemas.microsoft.com/office/powerpoint/2010/main" val="33221293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70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683394"/>
            <a:ext cx="10515600" cy="549356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9448800" y="6633411"/>
            <a:ext cx="2743200" cy="232443"/>
          </a:xfrm>
          <a:prstGeom prst="rect">
            <a:avLst/>
          </a:prstGeom>
        </p:spPr>
        <p:txBody>
          <a:bodyPr vert="horz" lIns="91440" tIns="45720" rIns="91440" bIns="45720" rtlCol="0" anchor="ctr"/>
          <a:lstStyle>
            <a:lvl1pPr algn="r">
              <a:defRPr sz="1200">
                <a:solidFill>
                  <a:schemeClr val="tx1">
                    <a:tint val="75000"/>
                  </a:schemeClr>
                </a:solidFill>
              </a:defRPr>
            </a:lvl1pPr>
          </a:lstStyle>
          <a:p>
            <a:fld id="{2D2CE548-A877-4E19-992B-BEAC5BDD056E}" type="slidenum">
              <a:rPr lang="en-US" smtClean="0"/>
              <a:t>‹#›</a:t>
            </a:fld>
            <a:endParaRPr lang="en-US"/>
          </a:p>
        </p:txBody>
      </p:sp>
    </p:spTree>
    <p:extLst>
      <p:ext uri="{BB962C8B-B14F-4D97-AF65-F5344CB8AC3E}">
        <p14:creationId xmlns:p14="http://schemas.microsoft.com/office/powerpoint/2010/main" val="38580536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704" r:id="rId3"/>
  </p:sldLayoutIdLst>
  <p:txStyles>
    <p:titleStyle>
      <a:lvl1pPr algn="l" defTabSz="914400" rtl="0" eaLnBrk="1" latinLnBrk="0" hangingPunct="1">
        <a:lnSpc>
          <a:spcPct val="90000"/>
        </a:lnSpc>
        <a:spcBef>
          <a:spcPct val="0"/>
        </a:spcBef>
        <a:buNone/>
        <a:defRPr sz="1800" kern="1200">
          <a:solidFill>
            <a:schemeClr val="bg1"/>
          </a:solidFill>
          <a:latin typeface="Segoe UI" panose="020B0502040204020203" pitchFamily="34" charset="0"/>
          <a:ea typeface="+mj-ea"/>
          <a:cs typeface="Segoe UI" panose="020B0502040204020203"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Segoe UI Light" panose="020B0502040204020203" pitchFamily="34" charset="0"/>
          <a:ea typeface="+mn-ea"/>
          <a:cs typeface="Segoe UI Light"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Segoe UI Light" panose="020B0502040204020203" pitchFamily="34" charset="0"/>
          <a:ea typeface="+mn-ea"/>
          <a:cs typeface="Segoe UI Light" panose="020B0502040204020203"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Segoe UI Light" panose="020B0502040204020203" pitchFamily="34" charset="0"/>
          <a:ea typeface="+mn-ea"/>
          <a:cs typeface="Segoe UI Light" panose="020B0502040204020203"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Segoe UI Light" panose="020B0502040204020203" pitchFamily="34" charset="0"/>
          <a:ea typeface="+mn-ea"/>
          <a:cs typeface="Segoe UI Light" panose="020B0502040204020203"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p:nvPicPr>
        <p:blipFill>
          <a:blip r:embed="rId29"/>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913369918"/>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4" r:id="rId19"/>
    <p:sldLayoutId id="2147483695" r:id="rId20"/>
    <p:sldLayoutId id="2147483696" r:id="rId21"/>
    <p:sldLayoutId id="2147483697" r:id="rId22"/>
    <p:sldLayoutId id="2147483698" r:id="rId23"/>
    <p:sldLayoutId id="2147483699" r:id="rId24"/>
    <p:sldLayoutId id="2147483700" r:id="rId25"/>
    <p:sldLayoutId id="2147483701" r:id="rId26"/>
    <p:sldLayoutId id="2147483702" r:id="rId27"/>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14.xml"/><Relationship Id="rId5" Type="http://schemas.openxmlformats.org/officeDocument/2006/relationships/image" Target="../media/image33.png"/><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msdn.microsoft.com/en-us/office/office365/api/complex-types-for-mail-contacts-calendar#MessageResource" TargetMode="External"/><Relationship Id="rId2" Type="http://schemas.openxmlformats.org/officeDocument/2006/relationships/notesSlide" Target="../notesSlides/notesSlide15.xml"/><Relationship Id="rId1" Type="http://schemas.openxmlformats.org/officeDocument/2006/relationships/slideLayout" Target="../slideLayouts/slideLayout14.xml"/><Relationship Id="rId5" Type="http://schemas.openxmlformats.org/officeDocument/2006/relationships/hyperlink" Target="https://msdn.microsoft.com/en-us/office/office365/api/complex-types-for-mail-contacts-calendar#contact" TargetMode="External"/><Relationship Id="rId4" Type="http://schemas.openxmlformats.org/officeDocument/2006/relationships/hyperlink" Target="https://msdn.microsoft.com/en-us/office/office365/api/complex-types-for-mail-contacts-calendar#event"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14.xml"/><Relationship Id="rId5" Type="http://schemas.openxmlformats.org/officeDocument/2006/relationships/image" Target="../media/image26.png"/><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14.xml"/><Relationship Id="rId5" Type="http://schemas.openxmlformats.org/officeDocument/2006/relationships/image" Target="../media/image28.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5400" dirty="0">
                <a:latin typeface="Segoe UI Semilight" panose="020B0402040204020203" pitchFamily="34" charset="0"/>
                <a:cs typeface="Segoe UI Semilight" panose="020B0402040204020203" pitchFamily="34" charset="0"/>
              </a:rPr>
              <a:t>Project Euclid</a:t>
            </a:r>
            <a:endParaRPr lang="en-US" sz="2800" dirty="0">
              <a:latin typeface="Segoe UI Semilight" panose="020B0402040204020203" pitchFamily="34" charset="0"/>
              <a:cs typeface="Segoe UI Semilight" panose="020B0402040204020203" pitchFamily="34" charset="0"/>
            </a:endParaRPr>
          </a:p>
        </p:txBody>
      </p:sp>
      <p:sp>
        <p:nvSpPr>
          <p:cNvPr id="7" name="Text Placeholder 6"/>
          <p:cNvSpPr>
            <a:spLocks noGrp="1"/>
          </p:cNvSpPr>
          <p:nvPr>
            <p:ph type="body" idx="1"/>
          </p:nvPr>
        </p:nvSpPr>
        <p:spPr/>
        <p:txBody>
          <a:bodyPr/>
          <a:lstStyle/>
          <a:p>
            <a:pPr defTabSz="914192" hangingPunct="0">
              <a:defRPr/>
            </a:pPr>
            <a:r>
              <a:rPr lang="en-US" sz="2000" kern="0" spc="-111" dirty="0">
                <a:solidFill>
                  <a:schemeClr val="tx1">
                    <a:lumMod val="75000"/>
                    <a:lumOff val="25000"/>
                  </a:schemeClr>
                </a:solidFill>
              </a:rPr>
              <a:t>using Azure resources with Office 365 data to build intelligent applications</a:t>
            </a:r>
          </a:p>
        </p:txBody>
      </p:sp>
    </p:spTree>
    <p:extLst>
      <p:ext uri="{BB962C8B-B14F-4D97-AF65-F5344CB8AC3E}">
        <p14:creationId xmlns:p14="http://schemas.microsoft.com/office/powerpoint/2010/main" val="3699060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E68981B-B1A8-4377-9F07-DC093AA66B92}"/>
              </a:ext>
            </a:extLst>
          </p:cNvPr>
          <p:cNvGrpSpPr/>
          <p:nvPr/>
        </p:nvGrpSpPr>
        <p:grpSpPr>
          <a:xfrm>
            <a:off x="1588" y="0"/>
            <a:ext cx="12188825" cy="6838819"/>
            <a:chOff x="0" y="-1"/>
            <a:chExt cx="12192000" cy="6839706"/>
          </a:xfrm>
        </p:grpSpPr>
        <p:pic>
          <p:nvPicPr>
            <p:cNvPr id="6" name="Picture 5">
              <a:extLst>
                <a:ext uri="{FF2B5EF4-FFF2-40B4-BE49-F238E27FC236}">
                  <a16:creationId xmlns:a16="http://schemas.microsoft.com/office/drawing/2014/main" id="{713EF341-5B73-4114-AB4A-A3E202B155E2}"/>
                </a:ext>
              </a:extLst>
            </p:cNvPr>
            <p:cNvPicPr>
              <a:picLocks noChangeAspect="1"/>
            </p:cNvPicPr>
            <p:nvPr/>
          </p:nvPicPr>
          <p:blipFill>
            <a:blip r:embed="rId3"/>
            <a:stretch>
              <a:fillRect/>
            </a:stretch>
          </p:blipFill>
          <p:spPr>
            <a:xfrm>
              <a:off x="0" y="18294"/>
              <a:ext cx="12192000" cy="6821411"/>
            </a:xfrm>
            <a:prstGeom prst="rect">
              <a:avLst/>
            </a:prstGeom>
          </p:spPr>
        </p:pic>
        <p:pic>
          <p:nvPicPr>
            <p:cNvPr id="9" name="Picture 8">
              <a:extLst>
                <a:ext uri="{FF2B5EF4-FFF2-40B4-BE49-F238E27FC236}">
                  <a16:creationId xmlns:a16="http://schemas.microsoft.com/office/drawing/2014/main" id="{8314EF04-8EC0-40C4-B213-D9C83C5512B9}"/>
                </a:ext>
              </a:extLst>
            </p:cNvPr>
            <p:cNvPicPr>
              <a:picLocks noChangeAspect="1"/>
            </p:cNvPicPr>
            <p:nvPr/>
          </p:nvPicPr>
          <p:blipFill>
            <a:blip r:embed="rId4"/>
            <a:stretch>
              <a:fillRect/>
            </a:stretch>
          </p:blipFill>
          <p:spPr>
            <a:xfrm>
              <a:off x="11860278" y="-1"/>
              <a:ext cx="331722" cy="329003"/>
            </a:xfrm>
            <a:prstGeom prst="rect">
              <a:avLst/>
            </a:prstGeom>
          </p:spPr>
        </p:pic>
      </p:grpSp>
      <p:sp>
        <p:nvSpPr>
          <p:cNvPr id="11" name="Rectangle 10">
            <a:extLst>
              <a:ext uri="{FF2B5EF4-FFF2-40B4-BE49-F238E27FC236}">
                <a16:creationId xmlns:a16="http://schemas.microsoft.com/office/drawing/2014/main" id="{55A6E288-B722-4E6E-B987-7076B0A52904}"/>
              </a:ext>
            </a:extLst>
          </p:cNvPr>
          <p:cNvSpPr/>
          <p:nvPr/>
        </p:nvSpPr>
        <p:spPr>
          <a:xfrm>
            <a:off x="1588" y="6811856"/>
            <a:ext cx="12188825" cy="5121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prstClr val="white"/>
              </a:solidFill>
              <a:latin typeface="Segoe UI"/>
            </a:endParaRPr>
          </a:p>
        </p:txBody>
      </p:sp>
      <p:graphicFrame>
        <p:nvGraphicFramePr>
          <p:cNvPr id="12" name="Table 11">
            <a:extLst>
              <a:ext uri="{FF2B5EF4-FFF2-40B4-BE49-F238E27FC236}">
                <a16:creationId xmlns:a16="http://schemas.microsoft.com/office/drawing/2014/main" id="{5EDA48C5-7F50-4B63-9376-C9248E7C6A11}"/>
              </a:ext>
            </a:extLst>
          </p:cNvPr>
          <p:cNvGraphicFramePr>
            <a:graphicFrameLocks noGrp="1"/>
          </p:cNvGraphicFramePr>
          <p:nvPr>
            <p:extLst>
              <p:ext uri="{D42A27DB-BD31-4B8C-83A1-F6EECF244321}">
                <p14:modId xmlns:p14="http://schemas.microsoft.com/office/powerpoint/2010/main" val="1511997343"/>
              </p:ext>
            </p:extLst>
          </p:nvPr>
        </p:nvGraphicFramePr>
        <p:xfrm>
          <a:off x="2525910" y="2628178"/>
          <a:ext cx="5742882" cy="546397"/>
        </p:xfrm>
        <a:graphic>
          <a:graphicData uri="http://schemas.openxmlformats.org/drawingml/2006/table">
            <a:tbl>
              <a:tblPr firstRow="1" bandRow="1">
                <a:tableStyleId>{5C22544A-7EE6-4342-B048-85BDC9FD1C3A}</a:tableStyleId>
              </a:tblPr>
              <a:tblGrid>
                <a:gridCol w="882839">
                  <a:extLst>
                    <a:ext uri="{9D8B030D-6E8A-4147-A177-3AD203B41FA5}">
                      <a16:colId xmlns:a16="http://schemas.microsoft.com/office/drawing/2014/main" val="188830377"/>
                    </a:ext>
                  </a:extLst>
                </a:gridCol>
                <a:gridCol w="839317">
                  <a:extLst>
                    <a:ext uri="{9D8B030D-6E8A-4147-A177-3AD203B41FA5}">
                      <a16:colId xmlns:a16="http://schemas.microsoft.com/office/drawing/2014/main" val="446699680"/>
                    </a:ext>
                  </a:extLst>
                </a:gridCol>
                <a:gridCol w="871291">
                  <a:extLst>
                    <a:ext uri="{9D8B030D-6E8A-4147-A177-3AD203B41FA5}">
                      <a16:colId xmlns:a16="http://schemas.microsoft.com/office/drawing/2014/main" val="1416119182"/>
                    </a:ext>
                  </a:extLst>
                </a:gridCol>
                <a:gridCol w="2054328">
                  <a:extLst>
                    <a:ext uri="{9D8B030D-6E8A-4147-A177-3AD203B41FA5}">
                      <a16:colId xmlns:a16="http://schemas.microsoft.com/office/drawing/2014/main" val="3500899948"/>
                    </a:ext>
                  </a:extLst>
                </a:gridCol>
                <a:gridCol w="543558">
                  <a:extLst>
                    <a:ext uri="{9D8B030D-6E8A-4147-A177-3AD203B41FA5}">
                      <a16:colId xmlns:a16="http://schemas.microsoft.com/office/drawing/2014/main" val="2563792604"/>
                    </a:ext>
                  </a:extLst>
                </a:gridCol>
                <a:gridCol w="551549">
                  <a:extLst>
                    <a:ext uri="{9D8B030D-6E8A-4147-A177-3AD203B41FA5}">
                      <a16:colId xmlns:a16="http://schemas.microsoft.com/office/drawing/2014/main" val="3754330774"/>
                    </a:ext>
                  </a:extLst>
                </a:gridCol>
              </a:tblGrid>
              <a:tr h="204892">
                <a:tc>
                  <a:txBody>
                    <a:bodyPr/>
                    <a:lstStyle/>
                    <a:p>
                      <a:r>
                        <a:rPr lang="en-US" sz="600" b="0">
                          <a:latin typeface="Segoe UI" panose="020B0502040204020203" pitchFamily="34" charset="0"/>
                          <a:cs typeface="Segoe UI" panose="020B0502040204020203" pitchFamily="34" charset="0"/>
                        </a:rPr>
                        <a:t>Role requested</a:t>
                      </a:r>
                    </a:p>
                  </a:txBody>
                  <a:tcPr marL="91416" marR="91416" marT="45708" marB="45708">
                    <a:solidFill>
                      <a:srgbClr val="0078D7"/>
                    </a:solidFill>
                  </a:tcPr>
                </a:tc>
                <a:tc>
                  <a:txBody>
                    <a:bodyPr/>
                    <a:lstStyle/>
                    <a:p>
                      <a:r>
                        <a:rPr lang="en-US" sz="600" b="0">
                          <a:latin typeface="Segoe UI" panose="020B0502040204020203" pitchFamily="34" charset="0"/>
                          <a:cs typeface="Segoe UI" panose="020B0502040204020203" pitchFamily="34" charset="0"/>
                        </a:rPr>
                        <a:t>Date requested</a:t>
                      </a:r>
                    </a:p>
                  </a:txBody>
                  <a:tcPr marL="91416" marR="91416" marT="45708" marB="45708">
                    <a:solidFill>
                      <a:srgbClr val="0078D7"/>
                    </a:solidFill>
                  </a:tcPr>
                </a:tc>
                <a:tc>
                  <a:txBody>
                    <a:bodyPr/>
                    <a:lstStyle/>
                    <a:p>
                      <a:r>
                        <a:rPr lang="en-US" sz="600" b="0">
                          <a:latin typeface="Segoe UI" panose="020B0502040204020203" pitchFamily="34" charset="0"/>
                          <a:cs typeface="Segoe UI" panose="020B0502040204020203" pitchFamily="34" charset="0"/>
                        </a:rPr>
                        <a:t>Requestor</a:t>
                      </a:r>
                    </a:p>
                  </a:txBody>
                  <a:tcPr marL="91416" marR="91416" marT="45708" marB="45708">
                    <a:solidFill>
                      <a:srgbClr val="0078D7"/>
                    </a:solidFill>
                  </a:tcPr>
                </a:tc>
                <a:tc>
                  <a:txBody>
                    <a:bodyPr/>
                    <a:lstStyle/>
                    <a:p>
                      <a:r>
                        <a:rPr lang="en-US" sz="600" b="0">
                          <a:latin typeface="Segoe UI" panose="020B0502040204020203" pitchFamily="34" charset="0"/>
                          <a:cs typeface="Segoe UI" panose="020B0502040204020203" pitchFamily="34" charset="0"/>
                        </a:rPr>
                        <a:t>Reason</a:t>
                      </a:r>
                    </a:p>
                  </a:txBody>
                  <a:tcPr marL="91416" marR="91416" marT="45708" marB="45708">
                    <a:solidFill>
                      <a:srgbClr val="0078D7"/>
                    </a:solidFill>
                  </a:tcPr>
                </a:tc>
                <a:tc>
                  <a:txBody>
                    <a:bodyPr/>
                    <a:lstStyle/>
                    <a:p>
                      <a:pPr algn="ctr"/>
                      <a:r>
                        <a:rPr lang="en-US" sz="600" b="0">
                          <a:latin typeface="Segoe UI" panose="020B0502040204020203" pitchFamily="34" charset="0"/>
                          <a:cs typeface="Segoe UI" panose="020B0502040204020203" pitchFamily="34" charset="0"/>
                        </a:rPr>
                        <a:t>Status</a:t>
                      </a:r>
                    </a:p>
                  </a:txBody>
                  <a:tcPr marL="91416" marR="91416" marT="45708" marB="45708">
                    <a:solidFill>
                      <a:srgbClr val="0078D7"/>
                    </a:solidFill>
                  </a:tcPr>
                </a:tc>
                <a:tc>
                  <a:txBody>
                    <a:bodyPr/>
                    <a:lstStyle/>
                    <a:p>
                      <a:pPr algn="ctr"/>
                      <a:r>
                        <a:rPr lang="en-US" sz="600" b="0">
                          <a:latin typeface="Segoe UI" panose="020B0502040204020203" pitchFamily="34" charset="0"/>
                          <a:cs typeface="Segoe UI" panose="020B0502040204020203" pitchFamily="34" charset="0"/>
                        </a:rPr>
                        <a:t>Action</a:t>
                      </a:r>
                    </a:p>
                  </a:txBody>
                  <a:tcPr marL="91416" marR="91416" marT="45708" marB="45708">
                    <a:solidFill>
                      <a:srgbClr val="0078D7"/>
                    </a:solidFill>
                  </a:tcPr>
                </a:tc>
                <a:extLst>
                  <a:ext uri="{0D108BD9-81ED-4DB2-BD59-A6C34878D82A}">
                    <a16:rowId xmlns:a16="http://schemas.microsoft.com/office/drawing/2014/main" val="2976129567"/>
                  </a:ext>
                </a:extLst>
              </a:tr>
              <a:tr h="341505">
                <a:tc>
                  <a:txBody>
                    <a:bodyPr/>
                    <a:lstStyle/>
                    <a:p>
                      <a:r>
                        <a:rPr lang="en-US" sz="600" b="0">
                          <a:solidFill>
                            <a:schemeClr val="tx1">
                              <a:lumMod val="65000"/>
                              <a:lumOff val="35000"/>
                            </a:schemeClr>
                          </a:solidFill>
                          <a:latin typeface="Segoe UI" panose="020B0502040204020203" pitchFamily="34" charset="0"/>
                          <a:cs typeface="Segoe UI" panose="020B0502040204020203" pitchFamily="34" charset="0"/>
                        </a:rPr>
                        <a:t>Data Pipeline Setup</a:t>
                      </a:r>
                    </a:p>
                  </a:txBody>
                  <a:tcPr marL="91416" marR="91416" marT="45708" marB="45708">
                    <a:lnB w="3175"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600" b="0">
                          <a:solidFill>
                            <a:schemeClr val="tx1">
                              <a:lumMod val="65000"/>
                              <a:lumOff val="35000"/>
                            </a:schemeClr>
                          </a:solidFill>
                          <a:latin typeface="Segoe UI" panose="020B0502040204020203" pitchFamily="34" charset="0"/>
                          <a:cs typeface="Segoe UI" panose="020B0502040204020203" pitchFamily="34" charset="0"/>
                        </a:rPr>
                        <a:t>6/30/2017 6:39 PM</a:t>
                      </a:r>
                    </a:p>
                  </a:txBody>
                  <a:tcPr marL="91416" marR="91416" marT="45708" marB="45708">
                    <a:lnB w="3175"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600" b="0">
                          <a:solidFill>
                            <a:schemeClr val="tx1">
                              <a:lumMod val="65000"/>
                              <a:lumOff val="35000"/>
                            </a:schemeClr>
                          </a:solidFill>
                          <a:latin typeface="Segoe UI" panose="020B0502040204020203" pitchFamily="34" charset="0"/>
                          <a:cs typeface="Segoe UI" panose="020B0502040204020203" pitchFamily="34" charset="0"/>
                        </a:rPr>
                        <a:t>Abram Jackson</a:t>
                      </a:r>
                    </a:p>
                  </a:txBody>
                  <a:tcPr marL="91416" marR="91416" marT="45708" marB="45708">
                    <a:lnB w="3175"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600" b="0">
                          <a:solidFill>
                            <a:schemeClr val="tx1">
                              <a:lumMod val="65000"/>
                              <a:lumOff val="35000"/>
                            </a:schemeClr>
                          </a:solidFill>
                          <a:latin typeface="Segoe UI" panose="020B0502040204020203" pitchFamily="34" charset="0"/>
                          <a:cs typeface="Segoe UI" panose="020B0502040204020203" pitchFamily="34" charset="0"/>
                        </a:rPr>
                        <a:t>Establish data pipeline for app “Who Knows Who” by Contoso</a:t>
                      </a:r>
                    </a:p>
                  </a:txBody>
                  <a:tcPr marL="91416" marR="91416" marT="45708" marB="45708">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sz="1200" b="0">
                          <a:solidFill>
                            <a:srgbClr val="FFC000"/>
                          </a:solidFill>
                          <a:latin typeface="Segoe UI" panose="020B0502040204020203" pitchFamily="34" charset="0"/>
                          <a:cs typeface="Segoe UI" panose="020B0502040204020203" pitchFamily="34" charset="0"/>
                          <a:sym typeface="Wingdings" panose="05000000000000000000" pitchFamily="2" charset="2"/>
                        </a:rPr>
                        <a:t>⚠</a:t>
                      </a:r>
                      <a:endParaRPr lang="en-US" sz="1400" b="0">
                        <a:solidFill>
                          <a:srgbClr val="FFC000"/>
                        </a:solidFill>
                        <a:latin typeface="Segoe UI" panose="020B0502040204020203" pitchFamily="34" charset="0"/>
                        <a:cs typeface="Segoe UI" panose="020B0502040204020203" pitchFamily="34" charset="0"/>
                      </a:endParaRPr>
                    </a:p>
                  </a:txBody>
                  <a:tcPr marL="91416" marR="91416" marT="45708" marB="45708">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sz="1400" b="0">
                          <a:solidFill>
                            <a:srgbClr val="00B050"/>
                          </a:solidFill>
                          <a:latin typeface="Segoe UI" panose="020B0502040204020203" pitchFamily="34" charset="0"/>
                          <a:cs typeface="Segoe UI" panose="020B0502040204020203" pitchFamily="34" charset="0"/>
                          <a:sym typeface="Wingdings" panose="05000000000000000000" pitchFamily="2" charset="2"/>
                        </a:rPr>
                        <a:t></a:t>
                      </a:r>
                      <a:r>
                        <a:rPr lang="en-US" sz="1400" b="0">
                          <a:solidFill>
                            <a:srgbClr val="FF0000"/>
                          </a:solidFill>
                          <a:latin typeface="Segoe UI" panose="020B0502040204020203" pitchFamily="34" charset="0"/>
                          <a:cs typeface="Segoe UI" panose="020B0502040204020203" pitchFamily="34" charset="0"/>
                          <a:sym typeface="Wingdings" panose="05000000000000000000" pitchFamily="2" charset="2"/>
                        </a:rPr>
                        <a:t></a:t>
                      </a:r>
                      <a:endParaRPr lang="en-US" sz="1400" b="0">
                        <a:solidFill>
                          <a:srgbClr val="FF0000"/>
                        </a:solidFill>
                        <a:latin typeface="Segoe UI" panose="020B0502040204020203" pitchFamily="34" charset="0"/>
                        <a:cs typeface="Segoe UI" panose="020B0502040204020203" pitchFamily="34" charset="0"/>
                      </a:endParaRPr>
                    </a:p>
                  </a:txBody>
                  <a:tcPr marL="91416" marR="91416" marT="45708" marB="45708">
                    <a:lnB w="3175"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522299895"/>
                  </a:ext>
                </a:extLst>
              </a:tr>
            </a:tbl>
          </a:graphicData>
        </a:graphic>
      </p:graphicFrame>
      <p:graphicFrame>
        <p:nvGraphicFramePr>
          <p:cNvPr id="14" name="Table 13">
            <a:extLst>
              <a:ext uri="{FF2B5EF4-FFF2-40B4-BE49-F238E27FC236}">
                <a16:creationId xmlns:a16="http://schemas.microsoft.com/office/drawing/2014/main" id="{F02D05C4-BC5C-44C0-BAA7-41AD376CB8A4}"/>
              </a:ext>
            </a:extLst>
          </p:cNvPr>
          <p:cNvGraphicFramePr>
            <a:graphicFrameLocks noGrp="1"/>
          </p:cNvGraphicFramePr>
          <p:nvPr>
            <p:extLst>
              <p:ext uri="{D42A27DB-BD31-4B8C-83A1-F6EECF244321}">
                <p14:modId xmlns:p14="http://schemas.microsoft.com/office/powerpoint/2010/main" val="1353642663"/>
              </p:ext>
            </p:extLst>
          </p:nvPr>
        </p:nvGraphicFramePr>
        <p:xfrm>
          <a:off x="2525910" y="3836719"/>
          <a:ext cx="5742882" cy="546397"/>
        </p:xfrm>
        <a:graphic>
          <a:graphicData uri="http://schemas.openxmlformats.org/drawingml/2006/table">
            <a:tbl>
              <a:tblPr firstRow="1" bandRow="1">
                <a:tableStyleId>{5C22544A-7EE6-4342-B048-85BDC9FD1C3A}</a:tableStyleId>
              </a:tblPr>
              <a:tblGrid>
                <a:gridCol w="882839">
                  <a:extLst>
                    <a:ext uri="{9D8B030D-6E8A-4147-A177-3AD203B41FA5}">
                      <a16:colId xmlns:a16="http://schemas.microsoft.com/office/drawing/2014/main" val="188830377"/>
                    </a:ext>
                  </a:extLst>
                </a:gridCol>
                <a:gridCol w="839317">
                  <a:extLst>
                    <a:ext uri="{9D8B030D-6E8A-4147-A177-3AD203B41FA5}">
                      <a16:colId xmlns:a16="http://schemas.microsoft.com/office/drawing/2014/main" val="446699680"/>
                    </a:ext>
                  </a:extLst>
                </a:gridCol>
                <a:gridCol w="871291">
                  <a:extLst>
                    <a:ext uri="{9D8B030D-6E8A-4147-A177-3AD203B41FA5}">
                      <a16:colId xmlns:a16="http://schemas.microsoft.com/office/drawing/2014/main" val="1416119182"/>
                    </a:ext>
                  </a:extLst>
                </a:gridCol>
                <a:gridCol w="2054328">
                  <a:extLst>
                    <a:ext uri="{9D8B030D-6E8A-4147-A177-3AD203B41FA5}">
                      <a16:colId xmlns:a16="http://schemas.microsoft.com/office/drawing/2014/main" val="3500899948"/>
                    </a:ext>
                  </a:extLst>
                </a:gridCol>
                <a:gridCol w="543558">
                  <a:extLst>
                    <a:ext uri="{9D8B030D-6E8A-4147-A177-3AD203B41FA5}">
                      <a16:colId xmlns:a16="http://schemas.microsoft.com/office/drawing/2014/main" val="2563792604"/>
                    </a:ext>
                  </a:extLst>
                </a:gridCol>
                <a:gridCol w="551549">
                  <a:extLst>
                    <a:ext uri="{9D8B030D-6E8A-4147-A177-3AD203B41FA5}">
                      <a16:colId xmlns:a16="http://schemas.microsoft.com/office/drawing/2014/main" val="3754330774"/>
                    </a:ext>
                  </a:extLst>
                </a:gridCol>
              </a:tblGrid>
              <a:tr h="204892">
                <a:tc>
                  <a:txBody>
                    <a:bodyPr/>
                    <a:lstStyle/>
                    <a:p>
                      <a:r>
                        <a:rPr lang="en-US" sz="600" b="0">
                          <a:latin typeface="Segoe UI" panose="020B0502040204020203" pitchFamily="34" charset="0"/>
                          <a:cs typeface="Segoe UI" panose="020B0502040204020203" pitchFamily="34" charset="0"/>
                        </a:rPr>
                        <a:t>Role requested</a:t>
                      </a:r>
                    </a:p>
                  </a:txBody>
                  <a:tcPr marL="91416" marR="91416" marT="45708" marB="45708">
                    <a:solidFill>
                      <a:srgbClr val="0078D7"/>
                    </a:solidFill>
                  </a:tcPr>
                </a:tc>
                <a:tc>
                  <a:txBody>
                    <a:bodyPr/>
                    <a:lstStyle/>
                    <a:p>
                      <a:r>
                        <a:rPr lang="en-US" sz="600" b="0">
                          <a:latin typeface="Segoe UI" panose="020B0502040204020203" pitchFamily="34" charset="0"/>
                          <a:cs typeface="Segoe UI" panose="020B0502040204020203" pitchFamily="34" charset="0"/>
                        </a:rPr>
                        <a:t>Date requested</a:t>
                      </a:r>
                    </a:p>
                  </a:txBody>
                  <a:tcPr marL="91416" marR="91416" marT="45708" marB="45708">
                    <a:solidFill>
                      <a:srgbClr val="0078D7"/>
                    </a:solidFill>
                  </a:tcPr>
                </a:tc>
                <a:tc>
                  <a:txBody>
                    <a:bodyPr/>
                    <a:lstStyle/>
                    <a:p>
                      <a:r>
                        <a:rPr lang="en-US" sz="600" b="0">
                          <a:latin typeface="Segoe UI" panose="020B0502040204020203" pitchFamily="34" charset="0"/>
                          <a:cs typeface="Segoe UI" panose="020B0502040204020203" pitchFamily="34" charset="0"/>
                        </a:rPr>
                        <a:t>Requestor</a:t>
                      </a:r>
                    </a:p>
                  </a:txBody>
                  <a:tcPr marL="91416" marR="91416" marT="45708" marB="45708">
                    <a:solidFill>
                      <a:srgbClr val="0078D7"/>
                    </a:solidFill>
                  </a:tcPr>
                </a:tc>
                <a:tc>
                  <a:txBody>
                    <a:bodyPr/>
                    <a:lstStyle/>
                    <a:p>
                      <a:r>
                        <a:rPr lang="en-US" sz="600" b="0">
                          <a:latin typeface="Segoe UI" panose="020B0502040204020203" pitchFamily="34" charset="0"/>
                          <a:cs typeface="Segoe UI" panose="020B0502040204020203" pitchFamily="34" charset="0"/>
                        </a:rPr>
                        <a:t>Reason</a:t>
                      </a:r>
                    </a:p>
                  </a:txBody>
                  <a:tcPr marL="91416" marR="91416" marT="45708" marB="45708">
                    <a:solidFill>
                      <a:srgbClr val="0078D7"/>
                    </a:solidFill>
                  </a:tcPr>
                </a:tc>
                <a:tc>
                  <a:txBody>
                    <a:bodyPr/>
                    <a:lstStyle/>
                    <a:p>
                      <a:pPr algn="ctr"/>
                      <a:r>
                        <a:rPr lang="en-US" sz="600" b="0">
                          <a:latin typeface="Segoe UI" panose="020B0502040204020203" pitchFamily="34" charset="0"/>
                          <a:cs typeface="Segoe UI" panose="020B0502040204020203" pitchFamily="34" charset="0"/>
                        </a:rPr>
                        <a:t>Status</a:t>
                      </a:r>
                    </a:p>
                  </a:txBody>
                  <a:tcPr marL="91416" marR="91416" marT="45708" marB="45708">
                    <a:solidFill>
                      <a:srgbClr val="0078D7"/>
                    </a:solidFill>
                  </a:tcPr>
                </a:tc>
                <a:tc>
                  <a:txBody>
                    <a:bodyPr/>
                    <a:lstStyle/>
                    <a:p>
                      <a:pPr algn="ctr"/>
                      <a:r>
                        <a:rPr lang="en-US" sz="600" b="0">
                          <a:latin typeface="Segoe UI" panose="020B0502040204020203" pitchFamily="34" charset="0"/>
                          <a:cs typeface="Segoe UI" panose="020B0502040204020203" pitchFamily="34" charset="0"/>
                        </a:rPr>
                        <a:t>Action</a:t>
                      </a:r>
                    </a:p>
                  </a:txBody>
                  <a:tcPr marL="91416" marR="91416" marT="45708" marB="45708">
                    <a:solidFill>
                      <a:srgbClr val="0078D7"/>
                    </a:solidFill>
                  </a:tcPr>
                </a:tc>
                <a:extLst>
                  <a:ext uri="{0D108BD9-81ED-4DB2-BD59-A6C34878D82A}">
                    <a16:rowId xmlns:a16="http://schemas.microsoft.com/office/drawing/2014/main" val="2976129567"/>
                  </a:ext>
                </a:extLst>
              </a:tr>
              <a:tr h="341505">
                <a:tc>
                  <a:txBody>
                    <a:bodyPr/>
                    <a:lstStyle/>
                    <a:p>
                      <a:r>
                        <a:rPr lang="en-US" sz="600" b="0">
                          <a:solidFill>
                            <a:schemeClr val="tx1">
                              <a:lumMod val="65000"/>
                              <a:lumOff val="35000"/>
                            </a:schemeClr>
                          </a:solidFill>
                          <a:latin typeface="Segoe UI" panose="020B0502040204020203" pitchFamily="34" charset="0"/>
                          <a:cs typeface="Segoe UI" panose="020B0502040204020203" pitchFamily="34" charset="0"/>
                        </a:rPr>
                        <a:t>Global Administrator</a:t>
                      </a:r>
                    </a:p>
                  </a:txBody>
                  <a:tcPr marL="91416" marR="91416" marT="45708" marB="45708">
                    <a:lnB w="3175"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600" b="0">
                          <a:solidFill>
                            <a:schemeClr val="tx1">
                              <a:lumMod val="65000"/>
                              <a:lumOff val="35000"/>
                            </a:schemeClr>
                          </a:solidFill>
                          <a:latin typeface="Segoe UI" panose="020B0502040204020203" pitchFamily="34" charset="0"/>
                          <a:cs typeface="Segoe UI" panose="020B0502040204020203" pitchFamily="34" charset="0"/>
                        </a:rPr>
                        <a:t>6/15/2017 6:39 PM</a:t>
                      </a:r>
                    </a:p>
                  </a:txBody>
                  <a:tcPr marL="91416" marR="91416" marT="45708" marB="45708">
                    <a:lnB w="3175"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600" b="0">
                          <a:solidFill>
                            <a:schemeClr val="tx1">
                              <a:lumMod val="65000"/>
                              <a:lumOff val="35000"/>
                            </a:schemeClr>
                          </a:solidFill>
                          <a:latin typeface="Segoe UI" panose="020B0502040204020203" pitchFamily="34" charset="0"/>
                          <a:cs typeface="Segoe UI" panose="020B0502040204020203" pitchFamily="34" charset="0"/>
                        </a:rPr>
                        <a:t>Ananth Sundararaj</a:t>
                      </a:r>
                    </a:p>
                  </a:txBody>
                  <a:tcPr marL="91416" marR="91416" marT="45708" marB="45708">
                    <a:lnB w="3175"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600" b="0">
                          <a:solidFill>
                            <a:schemeClr val="tx1">
                              <a:lumMod val="65000"/>
                              <a:lumOff val="35000"/>
                            </a:schemeClr>
                          </a:solidFill>
                          <a:latin typeface="Segoe UI" panose="020B0502040204020203" pitchFamily="34" charset="0"/>
                          <a:cs typeface="Segoe UI" panose="020B0502040204020203" pitchFamily="34" charset="0"/>
                        </a:rPr>
                        <a:t>Install Hello Kitty theme for all users</a:t>
                      </a:r>
                    </a:p>
                  </a:txBody>
                  <a:tcPr marL="91416" marR="91416" marT="45708" marB="45708">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sz="1200" b="0">
                          <a:solidFill>
                            <a:srgbClr val="00B050"/>
                          </a:solidFill>
                          <a:latin typeface="Segoe UI" panose="020B0502040204020203" pitchFamily="34" charset="0"/>
                          <a:cs typeface="Segoe UI" panose="020B0502040204020203" pitchFamily="34" charset="0"/>
                          <a:sym typeface="Wingdings" panose="05000000000000000000" pitchFamily="2" charset="2"/>
                        </a:rPr>
                        <a:t></a:t>
                      </a:r>
                      <a:endParaRPr lang="en-US" sz="1400" b="0">
                        <a:solidFill>
                          <a:srgbClr val="00B050"/>
                        </a:solidFill>
                        <a:latin typeface="Segoe UI" panose="020B0502040204020203" pitchFamily="34" charset="0"/>
                        <a:cs typeface="Segoe UI" panose="020B0502040204020203" pitchFamily="34" charset="0"/>
                      </a:endParaRPr>
                    </a:p>
                  </a:txBody>
                  <a:tcPr marL="91416" marR="91416" marT="45708" marB="45708">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sz="1400" b="0">
                          <a:solidFill>
                            <a:srgbClr val="FF0000"/>
                          </a:solidFill>
                          <a:latin typeface="Segoe UI" panose="020B0502040204020203" pitchFamily="34" charset="0"/>
                          <a:cs typeface="Segoe UI" panose="020B0502040204020203" pitchFamily="34" charset="0"/>
                        </a:rPr>
                        <a:t>+</a:t>
                      </a:r>
                    </a:p>
                  </a:txBody>
                  <a:tcPr marL="91416" marR="91416" marT="45708" marB="45708">
                    <a:lnB w="3175"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522299895"/>
                  </a:ext>
                </a:extLst>
              </a:tr>
            </a:tbl>
          </a:graphicData>
        </a:graphic>
      </p:graphicFrame>
      <p:grpSp>
        <p:nvGrpSpPr>
          <p:cNvPr id="3" name="Group 2">
            <a:extLst>
              <a:ext uri="{FF2B5EF4-FFF2-40B4-BE49-F238E27FC236}">
                <a16:creationId xmlns:a16="http://schemas.microsoft.com/office/drawing/2014/main" id="{16A297F0-6525-4E9A-8F1B-C26996A71FF6}"/>
              </a:ext>
            </a:extLst>
          </p:cNvPr>
          <p:cNvGrpSpPr/>
          <p:nvPr/>
        </p:nvGrpSpPr>
        <p:grpSpPr>
          <a:xfrm>
            <a:off x="3122379" y="2199774"/>
            <a:ext cx="4549945" cy="2109731"/>
            <a:chOff x="3275937" y="2427011"/>
            <a:chExt cx="4551130" cy="1883318"/>
          </a:xfrm>
        </p:grpSpPr>
        <p:grpSp>
          <p:nvGrpSpPr>
            <p:cNvPr id="8" name="Group 7">
              <a:extLst>
                <a:ext uri="{FF2B5EF4-FFF2-40B4-BE49-F238E27FC236}">
                  <a16:creationId xmlns:a16="http://schemas.microsoft.com/office/drawing/2014/main" id="{2D453041-96E3-4B13-84F0-ADDE9A2A74A6}"/>
                </a:ext>
              </a:extLst>
            </p:cNvPr>
            <p:cNvGrpSpPr/>
            <p:nvPr/>
          </p:nvGrpSpPr>
          <p:grpSpPr>
            <a:xfrm>
              <a:off x="3275937" y="2427011"/>
              <a:ext cx="4381169" cy="1883318"/>
              <a:chOff x="3657600" y="5009323"/>
              <a:chExt cx="4381169" cy="1130164"/>
            </a:xfrm>
          </p:grpSpPr>
          <p:sp>
            <p:nvSpPr>
              <p:cNvPr id="13" name="Rectangle 12">
                <a:extLst>
                  <a:ext uri="{FF2B5EF4-FFF2-40B4-BE49-F238E27FC236}">
                    <a16:creationId xmlns:a16="http://schemas.microsoft.com/office/drawing/2014/main" id="{DCD3F0D5-1E71-407D-8E09-90747FCB559F}"/>
                  </a:ext>
                </a:extLst>
              </p:cNvPr>
              <p:cNvSpPr/>
              <p:nvPr/>
            </p:nvSpPr>
            <p:spPr>
              <a:xfrm>
                <a:off x="3657600" y="5009323"/>
                <a:ext cx="4381169" cy="1130164"/>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126">
                  <a:defRPr/>
                </a:pPr>
                <a:endParaRPr lang="en-US" sz="1400">
                  <a:solidFill>
                    <a:prstClr val="black">
                      <a:lumMod val="50000"/>
                      <a:lumOff val="50000"/>
                    </a:prstClr>
                  </a:solidFill>
                  <a:latin typeface="Segoe UI" panose="020B0502040204020203" pitchFamily="34" charset="0"/>
                  <a:cs typeface="Segoe UI" panose="020B0502040204020203" pitchFamily="34" charset="0"/>
                </a:endParaRPr>
              </a:p>
            </p:txBody>
          </p:sp>
          <p:sp>
            <p:nvSpPr>
              <p:cNvPr id="15" name="Rectangle 14">
                <a:extLst>
                  <a:ext uri="{FF2B5EF4-FFF2-40B4-BE49-F238E27FC236}">
                    <a16:creationId xmlns:a16="http://schemas.microsoft.com/office/drawing/2014/main" id="{34CACB01-3706-4B13-A6A4-A3E543352D3E}"/>
                  </a:ext>
                </a:extLst>
              </p:cNvPr>
              <p:cNvSpPr/>
              <p:nvPr/>
            </p:nvSpPr>
            <p:spPr>
              <a:xfrm>
                <a:off x="3697356" y="5064981"/>
                <a:ext cx="4285753" cy="10277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126">
                  <a:defRPr/>
                </a:pPr>
                <a:r>
                  <a:rPr lang="en-US" sz="1100" dirty="0">
                    <a:solidFill>
                      <a:prstClr val="black">
                        <a:lumMod val="65000"/>
                        <a:lumOff val="35000"/>
                      </a:prstClr>
                    </a:solidFill>
                    <a:latin typeface="Segoe UI" panose="020B0502040204020203" pitchFamily="34" charset="0"/>
                    <a:cs typeface="Segoe UI" panose="020B0502040204020203" pitchFamily="34" charset="0"/>
                  </a:rPr>
                  <a:t>Approve Data Pipeline Setup Request</a:t>
                </a:r>
              </a:p>
              <a:p>
                <a:pPr defTabSz="914126">
                  <a:defRPr/>
                </a:pPr>
                <a:br>
                  <a:rPr lang="en-US" sz="1100" dirty="0">
                    <a:solidFill>
                      <a:prstClr val="black">
                        <a:lumMod val="50000"/>
                        <a:lumOff val="50000"/>
                      </a:prstClr>
                    </a:solidFill>
                    <a:latin typeface="Segoe UI" panose="020B0502040204020203" pitchFamily="34" charset="0"/>
                    <a:cs typeface="Segoe UI" panose="020B0502040204020203" pitchFamily="34" charset="0"/>
                  </a:rPr>
                </a:br>
                <a:r>
                  <a:rPr lang="en-US" sz="1000" dirty="0">
                    <a:solidFill>
                      <a:prstClr val="black">
                        <a:lumMod val="50000"/>
                        <a:lumOff val="50000"/>
                      </a:prstClr>
                    </a:solidFill>
                    <a:latin typeface="Segoe UI" panose="020B0502040204020203" pitchFamily="34" charset="0"/>
                    <a:cs typeface="Segoe UI" panose="020B0502040204020203" pitchFamily="34" charset="0"/>
                  </a:rPr>
                  <a:t>Who Knows Who for O365</a:t>
                </a:r>
              </a:p>
              <a:p>
                <a:pPr defTabSz="914126">
                  <a:defRPr/>
                </a:pPr>
                <a:r>
                  <a:rPr lang="en-US" sz="800" dirty="0" err="1">
                    <a:solidFill>
                      <a:prstClr val="black">
                        <a:lumMod val="50000"/>
                        <a:lumOff val="50000"/>
                      </a:prstClr>
                    </a:solidFill>
                    <a:latin typeface="Segoe UI" panose="020B0502040204020203" pitchFamily="34" charset="0"/>
                    <a:cs typeface="Segoe UI" panose="020B0502040204020203" pitchFamily="34" charset="0"/>
                  </a:rPr>
                  <a:t>Constoso</a:t>
                </a:r>
                <a:endParaRPr lang="en-US" sz="800" dirty="0">
                  <a:solidFill>
                    <a:prstClr val="black">
                      <a:lumMod val="50000"/>
                      <a:lumOff val="50000"/>
                    </a:prstClr>
                  </a:solidFill>
                  <a:latin typeface="Segoe UI" panose="020B0502040204020203" pitchFamily="34" charset="0"/>
                  <a:cs typeface="Segoe UI" panose="020B0502040204020203" pitchFamily="34" charset="0"/>
                </a:endParaRPr>
              </a:p>
              <a:p>
                <a:pPr defTabSz="914126">
                  <a:defRPr/>
                </a:pPr>
                <a:endParaRPr lang="en-US" sz="900" dirty="0">
                  <a:solidFill>
                    <a:prstClr val="black">
                      <a:lumMod val="50000"/>
                      <a:lumOff val="50000"/>
                    </a:prstClr>
                  </a:solidFill>
                  <a:latin typeface="Segoe UI" panose="020B0502040204020203" pitchFamily="34" charset="0"/>
                  <a:cs typeface="Segoe UI" panose="020B0502040204020203" pitchFamily="34" charset="0"/>
                </a:endParaRPr>
              </a:p>
              <a:p>
                <a:pPr defTabSz="914126">
                  <a:defRPr/>
                </a:pPr>
                <a:endParaRPr lang="en-US" sz="900" dirty="0">
                  <a:solidFill>
                    <a:prstClr val="black">
                      <a:lumMod val="50000"/>
                      <a:lumOff val="50000"/>
                    </a:prstClr>
                  </a:solidFill>
                  <a:latin typeface="Segoe UI" panose="020B0502040204020203" pitchFamily="34" charset="0"/>
                  <a:cs typeface="Segoe UI" panose="020B0502040204020203" pitchFamily="34" charset="0"/>
                </a:endParaRPr>
              </a:p>
              <a:p>
                <a:pPr defTabSz="914126">
                  <a:defRPr/>
                </a:pPr>
                <a:r>
                  <a:rPr lang="en-US" sz="800" dirty="0">
                    <a:solidFill>
                      <a:prstClr val="white">
                        <a:lumMod val="50000"/>
                      </a:prstClr>
                    </a:solidFill>
                    <a:latin typeface="Segoe UI" panose="020B0502040204020203" pitchFamily="34" charset="0"/>
                    <a:cs typeface="Segoe UI" panose="020B0502040204020203" pitchFamily="34" charset="0"/>
                  </a:rPr>
                  <a:t>Requestor</a:t>
                </a:r>
                <a:r>
                  <a:rPr lang="en-US" sz="800" b="1" dirty="0">
                    <a:solidFill>
                      <a:prstClr val="white">
                        <a:lumMod val="50000"/>
                      </a:prstClr>
                    </a:solidFill>
                    <a:latin typeface="Segoe UI" panose="020B0502040204020203" pitchFamily="34" charset="0"/>
                    <a:cs typeface="Segoe UI" panose="020B0502040204020203" pitchFamily="34" charset="0"/>
                  </a:rPr>
                  <a:t>	</a:t>
                </a:r>
                <a:r>
                  <a:rPr lang="en-US" sz="800" dirty="0">
                    <a:solidFill>
                      <a:prstClr val="white">
                        <a:lumMod val="50000"/>
                      </a:prstClr>
                    </a:solidFill>
                    <a:latin typeface="Segoe UI" panose="020B0502040204020203" pitchFamily="34" charset="0"/>
                    <a:cs typeface="Segoe UI" panose="020B0502040204020203" pitchFamily="34" charset="0"/>
                  </a:rPr>
                  <a:t>Abram Jackson</a:t>
                </a:r>
                <a:endParaRPr lang="en-US" sz="800" b="1" dirty="0">
                  <a:solidFill>
                    <a:prstClr val="white">
                      <a:lumMod val="50000"/>
                    </a:prstClr>
                  </a:solidFill>
                  <a:latin typeface="Segoe UI" panose="020B0502040204020203" pitchFamily="34" charset="0"/>
                  <a:cs typeface="Segoe UI" panose="020B0502040204020203" pitchFamily="34" charset="0"/>
                </a:endParaRPr>
              </a:p>
              <a:p>
                <a:pPr defTabSz="914126">
                  <a:defRPr/>
                </a:pPr>
                <a:r>
                  <a:rPr lang="en-US" sz="800" dirty="0">
                    <a:solidFill>
                      <a:prstClr val="white">
                        <a:lumMod val="50000"/>
                      </a:prstClr>
                    </a:solidFill>
                    <a:latin typeface="Segoe UI" panose="020B0502040204020203" pitchFamily="34" charset="0"/>
                    <a:cs typeface="Segoe UI" panose="020B0502040204020203" pitchFamily="34" charset="0"/>
                  </a:rPr>
                  <a:t>User Scope	Users with Relationship Data Plan license</a:t>
                </a:r>
                <a:endParaRPr lang="en-US" sz="800" u="sng" dirty="0">
                  <a:solidFill>
                    <a:prstClr val="white">
                      <a:lumMod val="50000"/>
                    </a:prstClr>
                  </a:solidFill>
                  <a:latin typeface="Segoe UI" panose="020B0502040204020203" pitchFamily="34" charset="0"/>
                  <a:cs typeface="Segoe UI" panose="020B0502040204020203" pitchFamily="34" charset="0"/>
                </a:endParaRPr>
              </a:p>
              <a:p>
                <a:pPr defTabSz="914126">
                  <a:defRPr/>
                </a:pPr>
                <a:r>
                  <a:rPr lang="en-US" sz="800" dirty="0">
                    <a:solidFill>
                      <a:prstClr val="white">
                        <a:lumMod val="50000"/>
                      </a:prstClr>
                    </a:solidFill>
                    <a:latin typeface="Segoe UI" panose="020B0502040204020203" pitchFamily="34" charset="0"/>
                    <a:cs typeface="Segoe UI" panose="020B0502040204020203" pitchFamily="34" charset="0"/>
                  </a:rPr>
                  <a:t>	</a:t>
                </a:r>
              </a:p>
            </p:txBody>
          </p:sp>
          <p:sp>
            <p:nvSpPr>
              <p:cNvPr id="16" name="Rectangle 15">
                <a:extLst>
                  <a:ext uri="{FF2B5EF4-FFF2-40B4-BE49-F238E27FC236}">
                    <a16:creationId xmlns:a16="http://schemas.microsoft.com/office/drawing/2014/main" id="{D50E046C-5CCC-4836-91F8-463BA92471BE}"/>
                  </a:ext>
                </a:extLst>
              </p:cNvPr>
              <p:cNvSpPr/>
              <p:nvPr/>
            </p:nvSpPr>
            <p:spPr>
              <a:xfrm>
                <a:off x="6682913" y="5982499"/>
                <a:ext cx="516834" cy="104979"/>
              </a:xfrm>
              <a:prstGeom prst="rect">
                <a:avLst/>
              </a:prstGeom>
              <a:solidFill>
                <a:schemeClr val="bg1">
                  <a:lumMod val="8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r>
                  <a:rPr lang="en-US" sz="600">
                    <a:solidFill>
                      <a:prstClr val="black">
                        <a:lumMod val="65000"/>
                        <a:lumOff val="35000"/>
                      </a:prstClr>
                    </a:solidFill>
                    <a:latin typeface="Segoe UI" panose="020B0502040204020203" pitchFamily="34" charset="0"/>
                    <a:cs typeface="Segoe UI" panose="020B0502040204020203" pitchFamily="34" charset="0"/>
                  </a:rPr>
                  <a:t>Yes</a:t>
                </a:r>
              </a:p>
            </p:txBody>
          </p:sp>
          <p:sp>
            <p:nvSpPr>
              <p:cNvPr id="17" name="Rectangle 16">
                <a:extLst>
                  <a:ext uri="{FF2B5EF4-FFF2-40B4-BE49-F238E27FC236}">
                    <a16:creationId xmlns:a16="http://schemas.microsoft.com/office/drawing/2014/main" id="{8B23C0E6-CDAA-48D5-A838-5F09E93B26E3}"/>
                  </a:ext>
                </a:extLst>
              </p:cNvPr>
              <p:cNvSpPr/>
              <p:nvPr/>
            </p:nvSpPr>
            <p:spPr>
              <a:xfrm>
                <a:off x="7334920" y="5982499"/>
                <a:ext cx="516834" cy="104979"/>
              </a:xfrm>
              <a:prstGeom prst="rect">
                <a:avLst/>
              </a:prstGeom>
              <a:solidFill>
                <a:srgbClr val="0078D7"/>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r>
                  <a:rPr lang="en-US" sz="600">
                    <a:solidFill>
                      <a:prstClr val="white"/>
                    </a:solidFill>
                    <a:latin typeface="Segoe UI" panose="020B0502040204020203" pitchFamily="34" charset="0"/>
                    <a:cs typeface="Segoe UI" panose="020B0502040204020203" pitchFamily="34" charset="0"/>
                  </a:rPr>
                  <a:t>No</a:t>
                </a:r>
              </a:p>
            </p:txBody>
          </p:sp>
        </p:grpSp>
        <p:sp>
          <p:nvSpPr>
            <p:cNvPr id="2" name="Rectangle 1">
              <a:extLst>
                <a:ext uri="{FF2B5EF4-FFF2-40B4-BE49-F238E27FC236}">
                  <a16:creationId xmlns:a16="http://schemas.microsoft.com/office/drawing/2014/main" id="{EF7EED86-8A1C-418E-A362-A82BB50DE089}"/>
                </a:ext>
              </a:extLst>
            </p:cNvPr>
            <p:cNvSpPr/>
            <p:nvPr/>
          </p:nvSpPr>
          <p:spPr>
            <a:xfrm>
              <a:off x="6172361" y="2877082"/>
              <a:ext cx="1654706" cy="412120"/>
            </a:xfrm>
            <a:prstGeom prst="rect">
              <a:avLst/>
            </a:prstGeom>
          </p:spPr>
          <p:txBody>
            <a:bodyPr wrap="square">
              <a:spAutoFit/>
            </a:bodyPr>
            <a:lstStyle/>
            <a:p>
              <a:pPr defTabSz="914126">
                <a:defRPr/>
              </a:pPr>
              <a:r>
                <a:rPr lang="en-US" sz="800" dirty="0">
                  <a:solidFill>
                    <a:srgbClr val="0070C0"/>
                  </a:solidFill>
                  <a:latin typeface="Segoe UI" panose="020B0502040204020203" pitchFamily="34" charset="0"/>
                  <a:cs typeface="Segoe UI" panose="020B0502040204020203" pitchFamily="34" charset="0"/>
                </a:rPr>
                <a:t>Contoso privacy policy</a:t>
              </a:r>
            </a:p>
            <a:p>
              <a:pPr defTabSz="914126">
                <a:defRPr/>
              </a:pPr>
              <a:r>
                <a:rPr lang="en-US" sz="800" dirty="0">
                  <a:solidFill>
                    <a:srgbClr val="0070C0"/>
                  </a:solidFill>
                  <a:latin typeface="Segoe UI" panose="020B0502040204020203" pitchFamily="34" charset="0"/>
                  <a:cs typeface="Segoe UI" panose="020B0502040204020203" pitchFamily="34" charset="0"/>
                </a:rPr>
                <a:t>Who Knows Who for O365 license terms</a:t>
              </a:r>
            </a:p>
          </p:txBody>
        </p:sp>
      </p:grpSp>
      <p:sp>
        <p:nvSpPr>
          <p:cNvPr id="20" name="TextBox 19">
            <a:extLst>
              <a:ext uri="{FF2B5EF4-FFF2-40B4-BE49-F238E27FC236}">
                <a16:creationId xmlns:a16="http://schemas.microsoft.com/office/drawing/2014/main" id="{66297919-9565-4F2A-9988-DB5FBF270061}"/>
              </a:ext>
            </a:extLst>
          </p:cNvPr>
          <p:cNvSpPr txBox="1"/>
          <p:nvPr/>
        </p:nvSpPr>
        <p:spPr>
          <a:xfrm>
            <a:off x="3276879" y="3499397"/>
            <a:ext cx="725803" cy="123111"/>
          </a:xfrm>
          <a:prstGeom prst="rect">
            <a:avLst/>
          </a:prstGeom>
          <a:noFill/>
        </p:spPr>
        <p:txBody>
          <a:bodyPr wrap="square" lIns="0" tIns="0" rIns="0" bIns="0" rtlCol="0">
            <a:spAutoFit/>
          </a:bodyPr>
          <a:lstStyle/>
          <a:p>
            <a:r>
              <a:rPr lang="en-US" sz="800" spc="-70" dirty="0">
                <a:solidFill>
                  <a:schemeClr val="bg1">
                    <a:lumMod val="50000"/>
                  </a:schemeClr>
                </a:solidFill>
              </a:rPr>
              <a:t>Data Requested</a:t>
            </a:r>
          </a:p>
        </p:txBody>
      </p:sp>
      <p:sp>
        <p:nvSpPr>
          <p:cNvPr id="21" name="TextBox 20">
            <a:extLst>
              <a:ext uri="{FF2B5EF4-FFF2-40B4-BE49-F238E27FC236}">
                <a16:creationId xmlns:a16="http://schemas.microsoft.com/office/drawing/2014/main" id="{F1682353-4286-481D-BFF8-09F3117D17A5}"/>
              </a:ext>
            </a:extLst>
          </p:cNvPr>
          <p:cNvSpPr txBox="1"/>
          <p:nvPr/>
        </p:nvSpPr>
        <p:spPr>
          <a:xfrm>
            <a:off x="4169852" y="3499080"/>
            <a:ext cx="1588121" cy="138499"/>
          </a:xfrm>
          <a:prstGeom prst="rect">
            <a:avLst/>
          </a:prstGeom>
          <a:noFill/>
        </p:spPr>
        <p:txBody>
          <a:bodyPr wrap="square" lIns="0" tIns="0" rIns="0" bIns="0" rtlCol="0">
            <a:spAutoFit/>
          </a:bodyPr>
          <a:lstStyle/>
          <a:p>
            <a:r>
              <a:rPr lang="en-US" sz="900" spc="-70" dirty="0">
                <a:solidFill>
                  <a:schemeClr val="bg1">
                    <a:lumMod val="50000"/>
                  </a:schemeClr>
                </a:solidFill>
              </a:rPr>
              <a:t>Sent Messages, Calendar Events</a:t>
            </a:r>
          </a:p>
        </p:txBody>
      </p:sp>
      <p:sp>
        <p:nvSpPr>
          <p:cNvPr id="19" name="Title 18">
            <a:extLst>
              <a:ext uri="{FF2B5EF4-FFF2-40B4-BE49-F238E27FC236}">
                <a16:creationId xmlns:a16="http://schemas.microsoft.com/office/drawing/2014/main" id="{4C97BFEF-1512-4796-99E2-5FA7065E7F4E}"/>
              </a:ext>
            </a:extLst>
          </p:cNvPr>
          <p:cNvSpPr>
            <a:spLocks noGrp="1"/>
          </p:cNvSpPr>
          <p:nvPr>
            <p:ph type="title"/>
          </p:nvPr>
        </p:nvSpPr>
        <p:spPr>
          <a:xfrm flipV="1">
            <a:off x="0" y="-1"/>
            <a:ext cx="0" cy="45719"/>
          </a:xfrm>
        </p:spPr>
        <p:txBody>
          <a:bodyPr/>
          <a:lstStyle/>
          <a:p>
            <a:endParaRPr lang="en-US"/>
          </a:p>
        </p:txBody>
      </p:sp>
    </p:spTree>
    <p:extLst>
      <p:ext uri="{BB962C8B-B14F-4D97-AF65-F5344CB8AC3E}">
        <p14:creationId xmlns:p14="http://schemas.microsoft.com/office/powerpoint/2010/main" val="982920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F865A-6403-40BE-9A6E-2EDC6F9B47CD}"/>
              </a:ext>
            </a:extLst>
          </p:cNvPr>
          <p:cNvSpPr>
            <a:spLocks noGrp="1"/>
          </p:cNvSpPr>
          <p:nvPr>
            <p:ph type="title"/>
          </p:nvPr>
        </p:nvSpPr>
        <p:spPr/>
        <p:txBody>
          <a:bodyPr/>
          <a:lstStyle/>
          <a:p>
            <a:r>
              <a:rPr lang="en-US"/>
              <a:t>Users can now use their app</a:t>
            </a:r>
          </a:p>
        </p:txBody>
      </p:sp>
      <p:sp>
        <p:nvSpPr>
          <p:cNvPr id="9" name="Rectangle 8">
            <a:extLst>
              <a:ext uri="{FF2B5EF4-FFF2-40B4-BE49-F238E27FC236}">
                <a16:creationId xmlns:a16="http://schemas.microsoft.com/office/drawing/2014/main" id="{23C110C7-23D0-495D-A23A-AB6EA7BDCF7B}"/>
              </a:ext>
            </a:extLst>
          </p:cNvPr>
          <p:cNvSpPr/>
          <p:nvPr/>
        </p:nvSpPr>
        <p:spPr>
          <a:xfrm>
            <a:off x="8856658" y="5843451"/>
            <a:ext cx="3335342" cy="101455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Segoe UI Semilight"/>
                <a:ea typeface="+mn-ea"/>
                <a:cs typeface="+mn-cs"/>
              </a:rPr>
              <a:t>Users can use the app and consume insights. New data is refreshed every day.</a:t>
            </a:r>
          </a:p>
        </p:txBody>
      </p:sp>
      <p:grpSp>
        <p:nvGrpSpPr>
          <p:cNvPr id="10" name="Group 9">
            <a:extLst>
              <a:ext uri="{FF2B5EF4-FFF2-40B4-BE49-F238E27FC236}">
                <a16:creationId xmlns:a16="http://schemas.microsoft.com/office/drawing/2014/main" id="{77514280-F9D2-4F80-A446-10862E0E1E4C}"/>
              </a:ext>
            </a:extLst>
          </p:cNvPr>
          <p:cNvGrpSpPr/>
          <p:nvPr/>
        </p:nvGrpSpPr>
        <p:grpSpPr>
          <a:xfrm>
            <a:off x="-170959" y="404575"/>
            <a:ext cx="3396217" cy="5495925"/>
            <a:chOff x="1282109" y="312442"/>
            <a:chExt cx="3396217" cy="5495925"/>
          </a:xfrm>
        </p:grpSpPr>
        <p:pic>
          <p:nvPicPr>
            <p:cNvPr id="11" name="Picture 10">
              <a:extLst>
                <a:ext uri="{FF2B5EF4-FFF2-40B4-BE49-F238E27FC236}">
                  <a16:creationId xmlns:a16="http://schemas.microsoft.com/office/drawing/2014/main" id="{9914D5E8-8B5B-48AC-AB00-89B9B0A6CE79}"/>
                </a:ext>
              </a:extLst>
            </p:cNvPr>
            <p:cNvPicPr>
              <a:picLocks noChangeAspect="1"/>
            </p:cNvPicPr>
            <p:nvPr/>
          </p:nvPicPr>
          <p:blipFill>
            <a:blip r:embed="rId3"/>
            <a:stretch>
              <a:fillRect/>
            </a:stretch>
          </p:blipFill>
          <p:spPr>
            <a:xfrm>
              <a:off x="1282109" y="312442"/>
              <a:ext cx="3276600" cy="5495925"/>
            </a:xfrm>
            <a:prstGeom prst="rect">
              <a:avLst/>
            </a:prstGeom>
          </p:spPr>
        </p:pic>
        <p:sp>
          <p:nvSpPr>
            <p:cNvPr id="12" name="TextBox 11">
              <a:extLst>
                <a:ext uri="{FF2B5EF4-FFF2-40B4-BE49-F238E27FC236}">
                  <a16:creationId xmlns:a16="http://schemas.microsoft.com/office/drawing/2014/main" id="{9AF8A863-77D3-48F7-8B54-955A02D0E8A5}"/>
                </a:ext>
              </a:extLst>
            </p:cNvPr>
            <p:cNvSpPr txBox="1"/>
            <p:nvPr/>
          </p:nvSpPr>
          <p:spPr>
            <a:xfrm>
              <a:off x="1424763" y="655676"/>
              <a:ext cx="3253563"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lumMod val="50000"/>
                    </a:prstClr>
                  </a:solidFill>
                  <a:effectLst/>
                  <a:uLnTx/>
                  <a:uFillTx/>
                  <a:latin typeface="Consolas" panose="020B0609020204030204" pitchFamily="49" charset="0"/>
                  <a:ea typeface="+mn-ea"/>
                  <a:cs typeface="+mn-cs"/>
                </a:rPr>
                <a:t>://whoknowswho.azuresites.com</a:t>
              </a:r>
            </a:p>
          </p:txBody>
        </p:sp>
        <p:pic>
          <p:nvPicPr>
            <p:cNvPr id="13" name="Picture 12">
              <a:extLst>
                <a:ext uri="{FF2B5EF4-FFF2-40B4-BE49-F238E27FC236}">
                  <a16:creationId xmlns:a16="http://schemas.microsoft.com/office/drawing/2014/main" id="{B68AD1A4-B9A8-4836-9FDF-B380CB385561}"/>
                </a:ext>
              </a:extLst>
            </p:cNvPr>
            <p:cNvPicPr>
              <a:picLocks noChangeAspect="1"/>
            </p:cNvPicPr>
            <p:nvPr/>
          </p:nvPicPr>
          <p:blipFill>
            <a:blip r:embed="rId4"/>
            <a:stretch>
              <a:fillRect/>
            </a:stretch>
          </p:blipFill>
          <p:spPr>
            <a:xfrm>
              <a:off x="1491789" y="1043428"/>
              <a:ext cx="2857240" cy="2976674"/>
            </a:xfrm>
            <a:prstGeom prst="rect">
              <a:avLst/>
            </a:prstGeom>
            <a:ln>
              <a:noFill/>
            </a:ln>
            <a:effectLst>
              <a:softEdge rad="112500"/>
            </a:effectLst>
          </p:spPr>
        </p:pic>
        <p:pic>
          <p:nvPicPr>
            <p:cNvPr id="14" name="Picture 13" descr="A screenshot of a cell phone&#10;&#10;Description generated with very high confidence">
              <a:extLst>
                <a:ext uri="{FF2B5EF4-FFF2-40B4-BE49-F238E27FC236}">
                  <a16:creationId xmlns:a16="http://schemas.microsoft.com/office/drawing/2014/main" id="{5E653B89-2D60-48F9-9354-EC88C343B309}"/>
                </a:ext>
              </a:extLst>
            </p:cNvPr>
            <p:cNvPicPr>
              <a:picLocks noChangeAspect="1"/>
            </p:cNvPicPr>
            <p:nvPr/>
          </p:nvPicPr>
          <p:blipFill rotWithShape="1">
            <a:blip r:embed="rId5">
              <a:extLst>
                <a:ext uri="{28A0092B-C50C-407E-A947-70E740481C1C}">
                  <a14:useLocalDpi xmlns:a14="http://schemas.microsoft.com/office/drawing/2010/main" val="0"/>
                </a:ext>
              </a:extLst>
            </a:blip>
            <a:srcRect t="38759" b="52455"/>
            <a:stretch/>
          </p:blipFill>
          <p:spPr>
            <a:xfrm>
              <a:off x="1505965" y="4161870"/>
              <a:ext cx="2851385" cy="445572"/>
            </a:xfrm>
            <a:prstGeom prst="rect">
              <a:avLst/>
            </a:prstGeom>
          </p:spPr>
        </p:pic>
        <p:sp>
          <p:nvSpPr>
            <p:cNvPr id="15" name="TextBox 14">
              <a:extLst>
                <a:ext uri="{FF2B5EF4-FFF2-40B4-BE49-F238E27FC236}">
                  <a16:creationId xmlns:a16="http://schemas.microsoft.com/office/drawing/2014/main" id="{4E291CE6-FF6A-4B74-8209-F9D0C34063DF}"/>
                </a:ext>
              </a:extLst>
            </p:cNvPr>
            <p:cNvSpPr txBox="1"/>
            <p:nvPr/>
          </p:nvSpPr>
          <p:spPr>
            <a:xfrm>
              <a:off x="1609060" y="4302640"/>
              <a:ext cx="237460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75000"/>
                    </a:prstClr>
                  </a:solidFill>
                  <a:effectLst/>
                  <a:uLnTx/>
                  <a:uFillTx/>
                  <a:latin typeface="Segoe UI" panose="020B0502040204020203" pitchFamily="34" charset="0"/>
                  <a:ea typeface="+mn-ea"/>
                  <a:cs typeface="Segoe UI" panose="020B0502040204020203" pitchFamily="34" charset="0"/>
                </a:rPr>
                <a:t>Search for domain.com  or user@domain.com</a:t>
              </a:r>
            </a:p>
          </p:txBody>
        </p:sp>
      </p:grpSp>
      <p:grpSp>
        <p:nvGrpSpPr>
          <p:cNvPr id="16" name="Group 15">
            <a:extLst>
              <a:ext uri="{FF2B5EF4-FFF2-40B4-BE49-F238E27FC236}">
                <a16:creationId xmlns:a16="http://schemas.microsoft.com/office/drawing/2014/main" id="{1DD74908-3938-4D8B-9165-1256BF72BDD7}"/>
              </a:ext>
            </a:extLst>
          </p:cNvPr>
          <p:cNvGrpSpPr/>
          <p:nvPr/>
        </p:nvGrpSpPr>
        <p:grpSpPr>
          <a:xfrm>
            <a:off x="2960442" y="404575"/>
            <a:ext cx="3396217" cy="5495925"/>
            <a:chOff x="1282109" y="312442"/>
            <a:chExt cx="3396217" cy="5495925"/>
          </a:xfrm>
        </p:grpSpPr>
        <p:pic>
          <p:nvPicPr>
            <p:cNvPr id="22" name="Picture 21">
              <a:extLst>
                <a:ext uri="{FF2B5EF4-FFF2-40B4-BE49-F238E27FC236}">
                  <a16:creationId xmlns:a16="http://schemas.microsoft.com/office/drawing/2014/main" id="{BA78F2A0-AD34-4252-A990-83EB2BA1976E}"/>
                </a:ext>
              </a:extLst>
            </p:cNvPr>
            <p:cNvPicPr>
              <a:picLocks noChangeAspect="1"/>
            </p:cNvPicPr>
            <p:nvPr/>
          </p:nvPicPr>
          <p:blipFill>
            <a:blip r:embed="rId3"/>
            <a:stretch>
              <a:fillRect/>
            </a:stretch>
          </p:blipFill>
          <p:spPr>
            <a:xfrm>
              <a:off x="1282109" y="312442"/>
              <a:ext cx="3276600" cy="5495925"/>
            </a:xfrm>
            <a:prstGeom prst="rect">
              <a:avLst/>
            </a:prstGeom>
          </p:spPr>
        </p:pic>
        <p:sp>
          <p:nvSpPr>
            <p:cNvPr id="23" name="TextBox 22">
              <a:extLst>
                <a:ext uri="{FF2B5EF4-FFF2-40B4-BE49-F238E27FC236}">
                  <a16:creationId xmlns:a16="http://schemas.microsoft.com/office/drawing/2014/main" id="{400A0D86-B9A3-445F-849E-03FB25EAA0B7}"/>
                </a:ext>
              </a:extLst>
            </p:cNvPr>
            <p:cNvSpPr txBox="1"/>
            <p:nvPr/>
          </p:nvSpPr>
          <p:spPr>
            <a:xfrm>
              <a:off x="1424763" y="655676"/>
              <a:ext cx="3253563"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lumMod val="50000"/>
                    </a:prstClr>
                  </a:solidFill>
                  <a:effectLst/>
                  <a:uLnTx/>
                  <a:uFillTx/>
                  <a:latin typeface="Consolas" panose="020B0609020204030204" pitchFamily="49" charset="0"/>
                  <a:ea typeface="+mn-ea"/>
                  <a:cs typeface="+mn-cs"/>
                </a:rPr>
                <a:t>://whoknowswho.azuresites.com</a:t>
              </a:r>
            </a:p>
          </p:txBody>
        </p:sp>
        <p:pic>
          <p:nvPicPr>
            <p:cNvPr id="24" name="Picture 23">
              <a:extLst>
                <a:ext uri="{FF2B5EF4-FFF2-40B4-BE49-F238E27FC236}">
                  <a16:creationId xmlns:a16="http://schemas.microsoft.com/office/drawing/2014/main" id="{A9BCC921-1A34-4CF1-A3F6-22EFE4613181}"/>
                </a:ext>
              </a:extLst>
            </p:cNvPr>
            <p:cNvPicPr>
              <a:picLocks noChangeAspect="1"/>
            </p:cNvPicPr>
            <p:nvPr/>
          </p:nvPicPr>
          <p:blipFill>
            <a:blip r:embed="rId4"/>
            <a:stretch>
              <a:fillRect/>
            </a:stretch>
          </p:blipFill>
          <p:spPr>
            <a:xfrm>
              <a:off x="1491789" y="1043428"/>
              <a:ext cx="2857240" cy="2976674"/>
            </a:xfrm>
            <a:prstGeom prst="rect">
              <a:avLst/>
            </a:prstGeom>
            <a:ln>
              <a:noFill/>
            </a:ln>
            <a:effectLst>
              <a:softEdge rad="112500"/>
            </a:effectLst>
          </p:spPr>
        </p:pic>
        <p:pic>
          <p:nvPicPr>
            <p:cNvPr id="25" name="Picture 24" descr="A screenshot of a cell phone&#10;&#10;Description generated with very high confidence">
              <a:extLst>
                <a:ext uri="{FF2B5EF4-FFF2-40B4-BE49-F238E27FC236}">
                  <a16:creationId xmlns:a16="http://schemas.microsoft.com/office/drawing/2014/main" id="{7C1C83FE-A479-485C-849D-1175C1F9FD0F}"/>
                </a:ext>
              </a:extLst>
            </p:cNvPr>
            <p:cNvPicPr>
              <a:picLocks noChangeAspect="1"/>
            </p:cNvPicPr>
            <p:nvPr/>
          </p:nvPicPr>
          <p:blipFill rotWithShape="1">
            <a:blip r:embed="rId5">
              <a:extLst>
                <a:ext uri="{28A0092B-C50C-407E-A947-70E740481C1C}">
                  <a14:useLocalDpi xmlns:a14="http://schemas.microsoft.com/office/drawing/2010/main" val="0"/>
                </a:ext>
              </a:extLst>
            </a:blip>
            <a:srcRect t="38759" b="52455"/>
            <a:stretch/>
          </p:blipFill>
          <p:spPr>
            <a:xfrm>
              <a:off x="1505965" y="4161870"/>
              <a:ext cx="2851385" cy="445572"/>
            </a:xfrm>
            <a:prstGeom prst="rect">
              <a:avLst/>
            </a:prstGeom>
          </p:spPr>
        </p:pic>
        <p:sp>
          <p:nvSpPr>
            <p:cNvPr id="26" name="TextBox 25">
              <a:extLst>
                <a:ext uri="{FF2B5EF4-FFF2-40B4-BE49-F238E27FC236}">
                  <a16:creationId xmlns:a16="http://schemas.microsoft.com/office/drawing/2014/main" id="{4B8A13B9-9339-4BA0-82FF-99D8B838F560}"/>
                </a:ext>
              </a:extLst>
            </p:cNvPr>
            <p:cNvSpPr txBox="1"/>
            <p:nvPr/>
          </p:nvSpPr>
          <p:spPr>
            <a:xfrm>
              <a:off x="1609060" y="4302640"/>
              <a:ext cx="2374605"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joe@contoso.com |</a:t>
              </a:r>
            </a:p>
          </p:txBody>
        </p:sp>
      </p:grpSp>
      <p:grpSp>
        <p:nvGrpSpPr>
          <p:cNvPr id="27" name="Group 26">
            <a:extLst>
              <a:ext uri="{FF2B5EF4-FFF2-40B4-BE49-F238E27FC236}">
                <a16:creationId xmlns:a16="http://schemas.microsoft.com/office/drawing/2014/main" id="{D08FFD80-B995-49B6-84CF-ACAE99FC18AD}"/>
              </a:ext>
            </a:extLst>
          </p:cNvPr>
          <p:cNvGrpSpPr/>
          <p:nvPr/>
        </p:nvGrpSpPr>
        <p:grpSpPr>
          <a:xfrm>
            <a:off x="6076411" y="404575"/>
            <a:ext cx="3396217" cy="5495925"/>
            <a:chOff x="6477433" y="118288"/>
            <a:chExt cx="3396217" cy="5495925"/>
          </a:xfrm>
        </p:grpSpPr>
        <p:grpSp>
          <p:nvGrpSpPr>
            <p:cNvPr id="28" name="Group 27">
              <a:extLst>
                <a:ext uri="{FF2B5EF4-FFF2-40B4-BE49-F238E27FC236}">
                  <a16:creationId xmlns:a16="http://schemas.microsoft.com/office/drawing/2014/main" id="{899BCDB4-2213-4E40-B37A-A23C1EB2F58C}"/>
                </a:ext>
              </a:extLst>
            </p:cNvPr>
            <p:cNvGrpSpPr/>
            <p:nvPr/>
          </p:nvGrpSpPr>
          <p:grpSpPr>
            <a:xfrm>
              <a:off x="6477433" y="118288"/>
              <a:ext cx="3396217" cy="5495925"/>
              <a:chOff x="1282109" y="312442"/>
              <a:chExt cx="3396217" cy="5495925"/>
            </a:xfrm>
          </p:grpSpPr>
          <p:pic>
            <p:nvPicPr>
              <p:cNvPr id="35" name="Picture 34">
                <a:extLst>
                  <a:ext uri="{FF2B5EF4-FFF2-40B4-BE49-F238E27FC236}">
                    <a16:creationId xmlns:a16="http://schemas.microsoft.com/office/drawing/2014/main" id="{004561F5-9707-4EA5-986F-575AEFC5D2AF}"/>
                  </a:ext>
                </a:extLst>
              </p:cNvPr>
              <p:cNvPicPr>
                <a:picLocks noChangeAspect="1"/>
              </p:cNvPicPr>
              <p:nvPr/>
            </p:nvPicPr>
            <p:blipFill>
              <a:blip r:embed="rId3"/>
              <a:stretch>
                <a:fillRect/>
              </a:stretch>
            </p:blipFill>
            <p:spPr>
              <a:xfrm>
                <a:off x="1282109" y="312442"/>
                <a:ext cx="3276600" cy="5495925"/>
              </a:xfrm>
              <a:prstGeom prst="rect">
                <a:avLst/>
              </a:prstGeom>
            </p:spPr>
          </p:pic>
          <p:sp>
            <p:nvSpPr>
              <p:cNvPr id="36" name="TextBox 35">
                <a:extLst>
                  <a:ext uri="{FF2B5EF4-FFF2-40B4-BE49-F238E27FC236}">
                    <a16:creationId xmlns:a16="http://schemas.microsoft.com/office/drawing/2014/main" id="{633270FA-1956-4298-8543-2BB0716F6C7A}"/>
                  </a:ext>
                </a:extLst>
              </p:cNvPr>
              <p:cNvSpPr txBox="1"/>
              <p:nvPr/>
            </p:nvSpPr>
            <p:spPr>
              <a:xfrm>
                <a:off x="1424763" y="655676"/>
                <a:ext cx="3253563"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lumMod val="50000"/>
                      </a:prstClr>
                    </a:solidFill>
                    <a:effectLst/>
                    <a:uLnTx/>
                    <a:uFillTx/>
                    <a:latin typeface="Consolas" panose="020B0609020204030204" pitchFamily="49" charset="0"/>
                    <a:ea typeface="+mn-ea"/>
                    <a:cs typeface="+mn-cs"/>
                  </a:rPr>
                  <a:t>://whoknowswho.azuresites.com</a:t>
                </a:r>
              </a:p>
            </p:txBody>
          </p:sp>
        </p:grpSp>
        <p:grpSp>
          <p:nvGrpSpPr>
            <p:cNvPr id="29" name="Group 28">
              <a:extLst>
                <a:ext uri="{FF2B5EF4-FFF2-40B4-BE49-F238E27FC236}">
                  <a16:creationId xmlns:a16="http://schemas.microsoft.com/office/drawing/2014/main" id="{014DC7EB-CCFA-47BE-95B2-A75588AF763A}"/>
                </a:ext>
              </a:extLst>
            </p:cNvPr>
            <p:cNvGrpSpPr/>
            <p:nvPr/>
          </p:nvGrpSpPr>
          <p:grpSpPr>
            <a:xfrm>
              <a:off x="6742156" y="958644"/>
              <a:ext cx="2802197" cy="3389319"/>
              <a:chOff x="6742156" y="958644"/>
              <a:chExt cx="2802197" cy="3389319"/>
            </a:xfrm>
          </p:grpSpPr>
          <p:sp>
            <p:nvSpPr>
              <p:cNvPr id="30" name="TextBox 29">
                <a:extLst>
                  <a:ext uri="{FF2B5EF4-FFF2-40B4-BE49-F238E27FC236}">
                    <a16:creationId xmlns:a16="http://schemas.microsoft.com/office/drawing/2014/main" id="{AB96C08F-FEFB-4EEC-911D-37661FD6DBA5}"/>
                  </a:ext>
                </a:extLst>
              </p:cNvPr>
              <p:cNvSpPr txBox="1"/>
              <p:nvPr/>
            </p:nvSpPr>
            <p:spPr>
              <a:xfrm>
                <a:off x="6742156" y="958644"/>
                <a:ext cx="2802197" cy="333937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lumMod val="65000"/>
                        <a:lumOff val="35000"/>
                      </a:prstClr>
                    </a:solidFill>
                    <a:effectLst/>
                    <a:uLnTx/>
                    <a:uFillTx/>
                    <a:latin typeface="Segoe UI" panose="020B0502040204020203" pitchFamily="34" charset="0"/>
                    <a:ea typeface="+mn-ea"/>
                    <a:cs typeface="Segoe UI" panose="020B0502040204020203" pitchFamily="34" charset="0"/>
                  </a:rPr>
                  <a:t>Colleagues who know</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lumMod val="65000"/>
                        <a:lumOff val="35000"/>
                      </a:prstClr>
                    </a:solidFill>
                    <a:effectLst/>
                    <a:uLnTx/>
                    <a:uFillTx/>
                    <a:latin typeface="Segoe UI" panose="020B0502040204020203" pitchFamily="34" charset="0"/>
                    <a:ea typeface="+mn-ea"/>
                    <a:cs typeface="Segoe UI" panose="020B0502040204020203" pitchFamily="34" charset="0"/>
                  </a:rPr>
                  <a:t>joe@contoso.com</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lumMod val="65000"/>
                      <a:lumOff val="35000"/>
                    </a:prst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lumMod val="65000"/>
                      <a:lumOff val="35000"/>
                    </a:prst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lumMod val="65000"/>
                      <a:lumOff val="35000"/>
                    </a:prst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Nancy Anderson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00B050"/>
                    </a:solidFill>
                    <a:effectLst/>
                    <a:uLnTx/>
                    <a:uFillTx/>
                    <a:latin typeface="Segoe UI Semilight" panose="020B0402040204020203" pitchFamily="34" charset="0"/>
                    <a:ea typeface="+mn-ea"/>
                    <a:cs typeface="Segoe UI Semilight" panose="020B0402040204020203" pitchFamily="34" charset="0"/>
                  </a:rPr>
                  <a:t>  78%</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Garth Fort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FFC000">
                        <a:lumMod val="50000"/>
                      </a:srgbClr>
                    </a:solidFill>
                    <a:effectLst/>
                    <a:uLnTx/>
                    <a:uFillTx/>
                    <a:latin typeface="Segoe UI Semilight" panose="020B0402040204020203" pitchFamily="34" charset="0"/>
                    <a:ea typeface="+mn-ea"/>
                    <a:cs typeface="Segoe UI Semilight" panose="020B0402040204020203" pitchFamily="34" charset="0"/>
                  </a:rPr>
                  <a:t> 45%</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Katie Jordan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ED7D31">
                        <a:lumMod val="75000"/>
                      </a:srgbClr>
                    </a:solidFill>
                    <a:effectLst/>
                    <a:uLnTx/>
                    <a:uFillTx/>
                    <a:latin typeface="Segoe UI Semilight" panose="020B0402040204020203" pitchFamily="34" charset="0"/>
                    <a:ea typeface="+mn-ea"/>
                    <a:cs typeface="Segoe UI Semilight" panose="020B0402040204020203" pitchFamily="34" charset="0"/>
                  </a:rPr>
                  <a:t> 25%</a:t>
                </a:r>
                <a:endParaRPr kumimoji="0" lang="en-US" sz="1600" b="0" i="0" u="none" strike="noStrike" kern="1200" cap="none" spc="0" normalizeH="0" baseline="0" noProof="0">
                  <a:ln>
                    <a:noFill/>
                  </a:ln>
                  <a:solidFill>
                    <a:srgbClr val="ED7D31">
                      <a:lumMod val="75000"/>
                    </a:srgbClr>
                  </a:solidFill>
                  <a:effectLst/>
                  <a:uLnTx/>
                  <a:uFillTx/>
                  <a:latin typeface="Segoe UI Semibold" panose="020B0702040204020203" pitchFamily="34" charset="0"/>
                  <a:ea typeface="+mn-ea"/>
                  <a:cs typeface="Segoe UI Semibold" panose="020B07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endParaRPr>
              </a:p>
            </p:txBody>
          </p:sp>
          <p:cxnSp>
            <p:nvCxnSpPr>
              <p:cNvPr id="31" name="Straight Connector 30">
                <a:extLst>
                  <a:ext uri="{FF2B5EF4-FFF2-40B4-BE49-F238E27FC236}">
                    <a16:creationId xmlns:a16="http://schemas.microsoft.com/office/drawing/2014/main" id="{0D47C32E-F5ED-4932-96DC-D72D31079CDC}"/>
                  </a:ext>
                </a:extLst>
              </p:cNvPr>
              <p:cNvCxnSpPr/>
              <p:nvPr/>
            </p:nvCxnSpPr>
            <p:spPr>
              <a:xfrm>
                <a:off x="6742156" y="1886850"/>
                <a:ext cx="269213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2B52534-5A90-40D3-B8C2-1C3881ACC8BF}"/>
                  </a:ext>
                </a:extLst>
              </p:cNvPr>
              <p:cNvCxnSpPr/>
              <p:nvPr/>
            </p:nvCxnSpPr>
            <p:spPr>
              <a:xfrm>
                <a:off x="6798316" y="2666446"/>
                <a:ext cx="269213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FF586C2-80A5-494D-B558-E3A40356259B}"/>
                  </a:ext>
                </a:extLst>
              </p:cNvPr>
              <p:cNvCxnSpPr/>
              <p:nvPr/>
            </p:nvCxnSpPr>
            <p:spPr>
              <a:xfrm>
                <a:off x="6798316" y="3428999"/>
                <a:ext cx="269213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669705F-66E7-432E-BED5-4E9D0CED4929}"/>
                  </a:ext>
                </a:extLst>
              </p:cNvPr>
              <p:cNvCxnSpPr/>
              <p:nvPr/>
            </p:nvCxnSpPr>
            <p:spPr>
              <a:xfrm>
                <a:off x="6798316" y="4347963"/>
                <a:ext cx="269213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37" name="Group 36">
            <a:extLst>
              <a:ext uri="{FF2B5EF4-FFF2-40B4-BE49-F238E27FC236}">
                <a16:creationId xmlns:a16="http://schemas.microsoft.com/office/drawing/2014/main" id="{4D95BB6A-E74A-4ED0-9DFB-DD02725D22AB}"/>
              </a:ext>
            </a:extLst>
          </p:cNvPr>
          <p:cNvGrpSpPr/>
          <p:nvPr/>
        </p:nvGrpSpPr>
        <p:grpSpPr>
          <a:xfrm>
            <a:off x="9088108" y="404575"/>
            <a:ext cx="3396217" cy="5495925"/>
            <a:chOff x="6477433" y="118288"/>
            <a:chExt cx="3396217" cy="5495925"/>
          </a:xfrm>
        </p:grpSpPr>
        <p:grpSp>
          <p:nvGrpSpPr>
            <p:cNvPr id="38" name="Group 37">
              <a:extLst>
                <a:ext uri="{FF2B5EF4-FFF2-40B4-BE49-F238E27FC236}">
                  <a16:creationId xmlns:a16="http://schemas.microsoft.com/office/drawing/2014/main" id="{5E6F4198-BE74-4F66-B677-3DAD2F8C4E20}"/>
                </a:ext>
              </a:extLst>
            </p:cNvPr>
            <p:cNvGrpSpPr/>
            <p:nvPr/>
          </p:nvGrpSpPr>
          <p:grpSpPr>
            <a:xfrm>
              <a:off x="6477433" y="118288"/>
              <a:ext cx="3396217" cy="5495925"/>
              <a:chOff x="1282109" y="312442"/>
              <a:chExt cx="3396217" cy="5495925"/>
            </a:xfrm>
          </p:grpSpPr>
          <p:pic>
            <p:nvPicPr>
              <p:cNvPr id="45" name="Picture 44">
                <a:extLst>
                  <a:ext uri="{FF2B5EF4-FFF2-40B4-BE49-F238E27FC236}">
                    <a16:creationId xmlns:a16="http://schemas.microsoft.com/office/drawing/2014/main" id="{DE1E369D-44D2-493F-9D4D-F890D606F864}"/>
                  </a:ext>
                </a:extLst>
              </p:cNvPr>
              <p:cNvPicPr>
                <a:picLocks noChangeAspect="1"/>
              </p:cNvPicPr>
              <p:nvPr/>
            </p:nvPicPr>
            <p:blipFill>
              <a:blip r:embed="rId3"/>
              <a:stretch>
                <a:fillRect/>
              </a:stretch>
            </p:blipFill>
            <p:spPr>
              <a:xfrm>
                <a:off x="1282109" y="312442"/>
                <a:ext cx="3276600" cy="5495925"/>
              </a:xfrm>
              <a:prstGeom prst="rect">
                <a:avLst/>
              </a:prstGeom>
            </p:spPr>
          </p:pic>
          <p:sp>
            <p:nvSpPr>
              <p:cNvPr id="46" name="TextBox 45">
                <a:extLst>
                  <a:ext uri="{FF2B5EF4-FFF2-40B4-BE49-F238E27FC236}">
                    <a16:creationId xmlns:a16="http://schemas.microsoft.com/office/drawing/2014/main" id="{C7342CBC-2018-4912-BF23-7C1F23190EDE}"/>
                  </a:ext>
                </a:extLst>
              </p:cNvPr>
              <p:cNvSpPr txBox="1"/>
              <p:nvPr/>
            </p:nvSpPr>
            <p:spPr>
              <a:xfrm>
                <a:off x="1424763" y="655676"/>
                <a:ext cx="3253563"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lumMod val="50000"/>
                      </a:prstClr>
                    </a:solidFill>
                    <a:effectLst/>
                    <a:uLnTx/>
                    <a:uFillTx/>
                    <a:latin typeface="Consolas" panose="020B0609020204030204" pitchFamily="49" charset="0"/>
                    <a:ea typeface="+mn-ea"/>
                    <a:cs typeface="+mn-cs"/>
                  </a:rPr>
                  <a:t>://whoknowswho.azuresites.com</a:t>
                </a:r>
              </a:p>
            </p:txBody>
          </p:sp>
        </p:grpSp>
        <p:grpSp>
          <p:nvGrpSpPr>
            <p:cNvPr id="39" name="Group 38">
              <a:extLst>
                <a:ext uri="{FF2B5EF4-FFF2-40B4-BE49-F238E27FC236}">
                  <a16:creationId xmlns:a16="http://schemas.microsoft.com/office/drawing/2014/main" id="{0CBE820B-5E1E-4D01-AAAB-44BD1631081F}"/>
                </a:ext>
              </a:extLst>
            </p:cNvPr>
            <p:cNvGrpSpPr/>
            <p:nvPr/>
          </p:nvGrpSpPr>
          <p:grpSpPr>
            <a:xfrm>
              <a:off x="6742156" y="958644"/>
              <a:ext cx="2802197" cy="3389319"/>
              <a:chOff x="6742156" y="958644"/>
              <a:chExt cx="2802197" cy="3389319"/>
            </a:xfrm>
          </p:grpSpPr>
          <p:sp>
            <p:nvSpPr>
              <p:cNvPr id="40" name="TextBox 39">
                <a:extLst>
                  <a:ext uri="{FF2B5EF4-FFF2-40B4-BE49-F238E27FC236}">
                    <a16:creationId xmlns:a16="http://schemas.microsoft.com/office/drawing/2014/main" id="{93B54053-DDEF-4D02-BF62-36A35CEF8F51}"/>
                  </a:ext>
                </a:extLst>
              </p:cNvPr>
              <p:cNvSpPr txBox="1"/>
              <p:nvPr/>
            </p:nvSpPr>
            <p:spPr>
              <a:xfrm>
                <a:off x="6742156" y="958644"/>
                <a:ext cx="2802197" cy="333937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lumMod val="65000"/>
                        <a:lumOff val="35000"/>
                      </a:prstClr>
                    </a:solidFill>
                    <a:effectLst/>
                    <a:uLnTx/>
                    <a:uFillTx/>
                    <a:latin typeface="Segoe UI" panose="020B0502040204020203" pitchFamily="34" charset="0"/>
                    <a:ea typeface="+mn-ea"/>
                    <a:cs typeface="Segoe UI" panose="020B0502040204020203" pitchFamily="34" charset="0"/>
                  </a:rPr>
                  <a:t>Colleagues who know people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lumMod val="65000"/>
                        <a:lumOff val="35000"/>
                      </a:prstClr>
                    </a:solidFill>
                    <a:effectLst/>
                    <a:uLnTx/>
                    <a:uFillTx/>
                    <a:latin typeface="Segoe UI" panose="020B0502040204020203" pitchFamily="34" charset="0"/>
                    <a:ea typeface="+mn-ea"/>
                    <a:cs typeface="Segoe UI" panose="020B0502040204020203" pitchFamily="34" charset="0"/>
                  </a:rPr>
                  <a:t>contoso.com</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lumMod val="65000"/>
                      <a:lumOff val="35000"/>
                    </a:prst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lumMod val="65000"/>
                      <a:lumOff val="35000"/>
                    </a:prst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lumMod val="65000"/>
                      <a:lumOff val="35000"/>
                    </a:prst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Nancy Anderson </a:t>
                </a:r>
                <a:r>
                  <a:rPr kumimoji="0" lang="en-US" sz="1100" b="0" i="0" u="none" strike="noStrike" kern="1200" cap="none" spc="0" normalizeH="0" baseline="0" noProof="0">
                    <a:ln>
                      <a:noFill/>
                    </a:ln>
                    <a:solidFill>
                      <a:prstClr val="black">
                        <a:lumMod val="65000"/>
                        <a:lumOff val="35000"/>
                      </a:prstClr>
                    </a:solidFill>
                    <a:effectLst/>
                    <a:uLnTx/>
                    <a:uFillTx/>
                    <a:latin typeface="Segoe UI "/>
                    <a:ea typeface="+mn-ea"/>
                    <a:cs typeface="Segoe UI Semibold" panose="020B0702040204020203" pitchFamily="34" charset="0"/>
                  </a:rPr>
                  <a:t>knows 15 people</a:t>
                </a:r>
                <a:endParaRPr kumimoji="0" lang="en-US" sz="1100" b="0" i="0" u="none" strike="noStrike" kern="1200" cap="none" spc="0" normalizeH="0" baseline="0" noProof="0">
                  <a:ln>
                    <a:noFill/>
                  </a:ln>
                  <a:solidFill>
                    <a:prstClr val="black">
                      <a:lumMod val="65000"/>
                      <a:lumOff val="35000"/>
                    </a:prstClr>
                  </a:solidFill>
                  <a:effectLst/>
                  <a:uLnTx/>
                  <a:uFillTx/>
                  <a:latin typeface="Segoe UI Semibold" panose="020B0702040204020203" pitchFamily="34" charset="0"/>
                  <a:ea typeface="+mn-ea"/>
                  <a:cs typeface="Segoe UI Semibold" panose="020B07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00B050"/>
                    </a:solidFill>
                    <a:effectLst/>
                    <a:uLnTx/>
                    <a:uFillTx/>
                    <a:latin typeface="Segoe UI Semilight" panose="020B0402040204020203" pitchFamily="34" charset="0"/>
                    <a:ea typeface="+mn-ea"/>
                    <a:cs typeface="Segoe UI Semilight" panose="020B0402040204020203" pitchFamily="34" charset="0"/>
                  </a:rPr>
                  <a:t>  85%</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Garth Fort </a:t>
                </a:r>
                <a:r>
                  <a:rPr kumimoji="0" lang="en-US" sz="1100" b="0" i="0" u="none" strike="noStrike" kern="1200" cap="none" spc="0" normalizeH="0" baseline="0" noProof="0">
                    <a:ln>
                      <a:noFill/>
                    </a:ln>
                    <a:solidFill>
                      <a:prstClr val="black">
                        <a:lumMod val="65000"/>
                        <a:lumOff val="35000"/>
                      </a:prstClr>
                    </a:solidFill>
                    <a:effectLst/>
                    <a:uLnTx/>
                    <a:uFillTx/>
                    <a:latin typeface="Segoe UI "/>
                    <a:ea typeface="+mn-ea"/>
                    <a:cs typeface="Segoe UI Semibold" panose="020B0702040204020203" pitchFamily="34" charset="0"/>
                  </a:rPr>
                  <a:t>knows 5 people</a:t>
                </a:r>
                <a:endParaRPr kumimoji="0" lang="en-US" sz="11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FFC000">
                        <a:lumMod val="50000"/>
                      </a:srgbClr>
                    </a:solidFill>
                    <a:effectLst/>
                    <a:uLnTx/>
                    <a:uFillTx/>
                    <a:latin typeface="Segoe UI Semilight" panose="020B0402040204020203" pitchFamily="34" charset="0"/>
                    <a:ea typeface="+mn-ea"/>
                    <a:cs typeface="Segoe UI Semilight" panose="020B0402040204020203" pitchFamily="34" charset="0"/>
                  </a:rPr>
                  <a:t> 44%</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Katie Jordan </a:t>
                </a:r>
                <a:r>
                  <a:rPr kumimoji="0" lang="en-US" sz="1100" b="0" i="0" u="none" strike="noStrike" kern="1200" cap="none" spc="0" normalizeH="0" baseline="0" noProof="0">
                    <a:ln>
                      <a:noFill/>
                    </a:ln>
                    <a:solidFill>
                      <a:prstClr val="black">
                        <a:lumMod val="65000"/>
                        <a:lumOff val="35000"/>
                      </a:prstClr>
                    </a:solidFill>
                    <a:effectLst/>
                    <a:uLnTx/>
                    <a:uFillTx/>
                    <a:latin typeface="Segoe UI "/>
                    <a:ea typeface="+mn-ea"/>
                    <a:cs typeface="Segoe UI Semibold" panose="020B0702040204020203" pitchFamily="34" charset="0"/>
                  </a:rPr>
                  <a:t>knows 1 person</a:t>
                </a:r>
                <a:endParaRPr kumimoji="0" lang="en-US" sz="11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ED7D31">
                        <a:lumMod val="75000"/>
                      </a:srgbClr>
                    </a:solidFill>
                    <a:effectLst/>
                    <a:uLnTx/>
                    <a:uFillTx/>
                    <a:latin typeface="Segoe UI Semilight" panose="020B0402040204020203" pitchFamily="34" charset="0"/>
                    <a:ea typeface="+mn-ea"/>
                    <a:cs typeface="Segoe UI Semilight" panose="020B0402040204020203" pitchFamily="34" charset="0"/>
                  </a:rPr>
                  <a:t> 13%</a:t>
                </a:r>
                <a:endParaRPr kumimoji="0" lang="en-US" sz="1600" b="0" i="0" u="none" strike="noStrike" kern="1200" cap="none" spc="0" normalizeH="0" baseline="0" noProof="0">
                  <a:ln>
                    <a:noFill/>
                  </a:ln>
                  <a:solidFill>
                    <a:srgbClr val="ED7D31">
                      <a:lumMod val="75000"/>
                    </a:srgbClr>
                  </a:solidFill>
                  <a:effectLst/>
                  <a:uLnTx/>
                  <a:uFillTx/>
                  <a:latin typeface="Segoe UI Semibold" panose="020B0702040204020203" pitchFamily="34" charset="0"/>
                  <a:ea typeface="+mn-ea"/>
                  <a:cs typeface="Segoe UI Semibold" panose="020B07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endParaRPr>
              </a:p>
            </p:txBody>
          </p:sp>
          <p:cxnSp>
            <p:nvCxnSpPr>
              <p:cNvPr id="41" name="Straight Connector 40">
                <a:extLst>
                  <a:ext uri="{FF2B5EF4-FFF2-40B4-BE49-F238E27FC236}">
                    <a16:creationId xmlns:a16="http://schemas.microsoft.com/office/drawing/2014/main" id="{4C6D5FEC-92D8-49AF-83EE-0D1C32BB2298}"/>
                  </a:ext>
                </a:extLst>
              </p:cNvPr>
              <p:cNvCxnSpPr/>
              <p:nvPr/>
            </p:nvCxnSpPr>
            <p:spPr>
              <a:xfrm>
                <a:off x="6742156" y="1886850"/>
                <a:ext cx="269213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42ACDF4-9265-4C15-AA98-4EEB380244E6}"/>
                  </a:ext>
                </a:extLst>
              </p:cNvPr>
              <p:cNvCxnSpPr/>
              <p:nvPr/>
            </p:nvCxnSpPr>
            <p:spPr>
              <a:xfrm>
                <a:off x="6798316" y="2666446"/>
                <a:ext cx="269213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6EC9C90-5057-4435-8887-2FAF763FE0EF}"/>
                  </a:ext>
                </a:extLst>
              </p:cNvPr>
              <p:cNvCxnSpPr/>
              <p:nvPr/>
            </p:nvCxnSpPr>
            <p:spPr>
              <a:xfrm>
                <a:off x="6798316" y="3428999"/>
                <a:ext cx="269213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F844417-2AE8-4C91-8887-8F4C26BF20BD}"/>
                  </a:ext>
                </a:extLst>
              </p:cNvPr>
              <p:cNvCxnSpPr/>
              <p:nvPr/>
            </p:nvCxnSpPr>
            <p:spPr>
              <a:xfrm>
                <a:off x="6798316" y="4347963"/>
                <a:ext cx="269213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492475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FDC85A-9FE4-428F-8F0D-E966C155BBA4}"/>
              </a:ext>
            </a:extLst>
          </p:cNvPr>
          <p:cNvSpPr>
            <a:spLocks noGrp="1"/>
          </p:cNvSpPr>
          <p:nvPr>
            <p:ph type="title"/>
          </p:nvPr>
        </p:nvSpPr>
        <p:spPr/>
        <p:txBody>
          <a:bodyPr/>
          <a:lstStyle/>
          <a:p>
            <a:r>
              <a:rPr lang="en-US" dirty="0"/>
              <a:t>How This Works</a:t>
            </a:r>
          </a:p>
        </p:txBody>
      </p:sp>
      <p:sp>
        <p:nvSpPr>
          <p:cNvPr id="5" name="Text Placeholder 4">
            <a:extLst>
              <a:ext uri="{FF2B5EF4-FFF2-40B4-BE49-F238E27FC236}">
                <a16:creationId xmlns:a16="http://schemas.microsoft.com/office/drawing/2014/main" id="{BF354536-7F64-4353-BE95-108609F1BF6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24542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Flowchart: Process 92">
            <a:extLst>
              <a:ext uri="{FF2B5EF4-FFF2-40B4-BE49-F238E27FC236}">
                <a16:creationId xmlns:a16="http://schemas.microsoft.com/office/drawing/2014/main" id="{B0EC318A-DD2D-4838-8515-0B6B9187A3A9}"/>
              </a:ext>
            </a:extLst>
          </p:cNvPr>
          <p:cNvSpPr/>
          <p:nvPr/>
        </p:nvSpPr>
        <p:spPr>
          <a:xfrm>
            <a:off x="3170445" y="4448008"/>
            <a:ext cx="230034" cy="237316"/>
          </a:xfrm>
          <a:prstGeom prst="flowChartProcess">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32">
              <a:defRPr/>
            </a:pPr>
            <a:endParaRPr lang="en-US" sz="800">
              <a:solidFill>
                <a:prstClr val="white"/>
              </a:solidFill>
              <a:latin typeface="+mj-lt"/>
            </a:endParaRPr>
          </a:p>
        </p:txBody>
      </p:sp>
      <p:pic>
        <p:nvPicPr>
          <p:cNvPr id="9" name="Graphic 8" descr="User">
            <a:extLst>
              <a:ext uri="{FF2B5EF4-FFF2-40B4-BE49-F238E27FC236}">
                <a16:creationId xmlns:a16="http://schemas.microsoft.com/office/drawing/2014/main" id="{02FB068E-8627-405E-A232-F509105490F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13969" y="988298"/>
            <a:ext cx="914400" cy="914399"/>
          </a:xfrm>
          <a:prstGeom prst="rect">
            <a:avLst/>
          </a:prstGeom>
        </p:spPr>
      </p:pic>
      <p:grpSp>
        <p:nvGrpSpPr>
          <p:cNvPr id="10" name="Group 9">
            <a:extLst>
              <a:ext uri="{FF2B5EF4-FFF2-40B4-BE49-F238E27FC236}">
                <a16:creationId xmlns:a16="http://schemas.microsoft.com/office/drawing/2014/main" id="{08DE0A29-6146-4C70-91D4-A392F389BA8D}"/>
              </a:ext>
            </a:extLst>
          </p:cNvPr>
          <p:cNvGrpSpPr/>
          <p:nvPr/>
        </p:nvGrpSpPr>
        <p:grpSpPr>
          <a:xfrm>
            <a:off x="252160" y="988295"/>
            <a:ext cx="1434232" cy="1071032"/>
            <a:chOff x="-379284" y="-547716"/>
            <a:chExt cx="1434232" cy="1071030"/>
          </a:xfrm>
        </p:grpSpPr>
        <p:pic>
          <p:nvPicPr>
            <p:cNvPr id="11" name="Graphic 10" descr="User">
              <a:extLst>
                <a:ext uri="{FF2B5EF4-FFF2-40B4-BE49-F238E27FC236}">
                  <a16:creationId xmlns:a16="http://schemas.microsoft.com/office/drawing/2014/main" id="{3BCBC183-BB1B-4363-9348-01CA8381DB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9368" y="-547716"/>
              <a:ext cx="914400" cy="914400"/>
            </a:xfrm>
            <a:prstGeom prst="rect">
              <a:avLst/>
            </a:prstGeom>
          </p:spPr>
        </p:pic>
        <p:sp>
          <p:nvSpPr>
            <p:cNvPr id="12" name="TextBox 11">
              <a:extLst>
                <a:ext uri="{FF2B5EF4-FFF2-40B4-BE49-F238E27FC236}">
                  <a16:creationId xmlns:a16="http://schemas.microsoft.com/office/drawing/2014/main" id="{9A4BD06D-78FD-4213-B847-66C4D24E0633}"/>
                </a:ext>
              </a:extLst>
            </p:cNvPr>
            <p:cNvSpPr txBox="1"/>
            <p:nvPr/>
          </p:nvSpPr>
          <p:spPr>
            <a:xfrm>
              <a:off x="-379284" y="269271"/>
              <a:ext cx="1434232" cy="254043"/>
            </a:xfrm>
            <a:prstGeom prst="rect">
              <a:avLst/>
            </a:prstGeom>
            <a:noFill/>
          </p:spPr>
          <p:txBody>
            <a:bodyPr wrap="square" rtlCol="0">
              <a:spAutoFit/>
            </a:bodyPr>
            <a:lstStyle/>
            <a:p>
              <a:pPr algn="ctr" defTabSz="914332">
                <a:defRPr/>
              </a:pPr>
              <a:r>
                <a:rPr lang="en-US" sz="1051">
                  <a:solidFill>
                    <a:prstClr val="black"/>
                  </a:solidFill>
                  <a:latin typeface="+mj-lt"/>
                </a:rPr>
                <a:t>Customer O365 Admin</a:t>
              </a:r>
            </a:p>
          </p:txBody>
        </p:sp>
      </p:grpSp>
      <p:sp>
        <p:nvSpPr>
          <p:cNvPr id="13" name="TextBox 12">
            <a:extLst>
              <a:ext uri="{FF2B5EF4-FFF2-40B4-BE49-F238E27FC236}">
                <a16:creationId xmlns:a16="http://schemas.microsoft.com/office/drawing/2014/main" id="{635D8918-E4B5-433F-87D4-BD38F3361A91}"/>
              </a:ext>
            </a:extLst>
          </p:cNvPr>
          <p:cNvSpPr txBox="1"/>
          <p:nvPr/>
        </p:nvSpPr>
        <p:spPr>
          <a:xfrm>
            <a:off x="9016098" y="6144359"/>
            <a:ext cx="2166868" cy="308418"/>
          </a:xfrm>
          <a:prstGeom prst="rect">
            <a:avLst/>
          </a:prstGeom>
          <a:noFill/>
        </p:spPr>
        <p:txBody>
          <a:bodyPr wrap="square" rtlCol="0">
            <a:spAutoFit/>
          </a:bodyPr>
          <a:lstStyle/>
          <a:p>
            <a:pPr defTabSz="914332">
              <a:defRPr/>
            </a:pPr>
            <a:r>
              <a:rPr lang="en-US" sz="1404">
                <a:solidFill>
                  <a:prstClr val="black"/>
                </a:solidFill>
                <a:latin typeface="+mj-lt"/>
              </a:rPr>
              <a:t>Azure Managed Application</a:t>
            </a:r>
          </a:p>
        </p:txBody>
      </p:sp>
      <p:grpSp>
        <p:nvGrpSpPr>
          <p:cNvPr id="17" name="Group 16">
            <a:extLst>
              <a:ext uri="{FF2B5EF4-FFF2-40B4-BE49-F238E27FC236}">
                <a16:creationId xmlns:a16="http://schemas.microsoft.com/office/drawing/2014/main" id="{6205E152-2FC3-479A-9159-C066A1E2D337}"/>
              </a:ext>
            </a:extLst>
          </p:cNvPr>
          <p:cNvGrpSpPr/>
          <p:nvPr/>
        </p:nvGrpSpPr>
        <p:grpSpPr>
          <a:xfrm>
            <a:off x="7401690" y="1585708"/>
            <a:ext cx="1614409" cy="400110"/>
            <a:chOff x="79108" y="1089309"/>
            <a:chExt cx="1614409" cy="400110"/>
          </a:xfrm>
        </p:grpSpPr>
        <p:sp>
          <p:nvSpPr>
            <p:cNvPr id="21" name="Oval 20">
              <a:extLst>
                <a:ext uri="{FF2B5EF4-FFF2-40B4-BE49-F238E27FC236}">
                  <a16:creationId xmlns:a16="http://schemas.microsoft.com/office/drawing/2014/main" id="{B89AC9E3-7FE6-49B1-BC1E-0973C5905CF3}"/>
                </a:ext>
              </a:extLst>
            </p:cNvPr>
            <p:cNvSpPr/>
            <p:nvPr/>
          </p:nvSpPr>
          <p:spPr>
            <a:xfrm>
              <a:off x="79108" y="1279396"/>
              <a:ext cx="203886" cy="197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32">
                <a:defRPr/>
              </a:pPr>
              <a:r>
                <a:rPr lang="en-US" sz="1200" dirty="0">
                  <a:solidFill>
                    <a:prstClr val="white"/>
                  </a:solidFill>
                  <a:latin typeface="+mj-lt"/>
                </a:rPr>
                <a:t>2</a:t>
              </a:r>
            </a:p>
          </p:txBody>
        </p:sp>
        <p:sp>
          <p:nvSpPr>
            <p:cNvPr id="22" name="TextBox 21">
              <a:extLst>
                <a:ext uri="{FF2B5EF4-FFF2-40B4-BE49-F238E27FC236}">
                  <a16:creationId xmlns:a16="http://schemas.microsoft.com/office/drawing/2014/main" id="{482578C1-BCEE-4F0F-8311-D678E0BAC3F5}"/>
                </a:ext>
              </a:extLst>
            </p:cNvPr>
            <p:cNvSpPr txBox="1"/>
            <p:nvPr/>
          </p:nvSpPr>
          <p:spPr>
            <a:xfrm>
              <a:off x="326157" y="1089309"/>
              <a:ext cx="1367360" cy="400110"/>
            </a:xfrm>
            <a:prstGeom prst="rect">
              <a:avLst/>
            </a:prstGeom>
            <a:noFill/>
          </p:spPr>
          <p:txBody>
            <a:bodyPr wrap="square" rtlCol="0">
              <a:spAutoFit/>
            </a:bodyPr>
            <a:lstStyle/>
            <a:p>
              <a:pPr defTabSz="914332">
                <a:defRPr/>
              </a:pPr>
              <a:r>
                <a:rPr lang="en-US" sz="1000">
                  <a:solidFill>
                    <a:prstClr val="black"/>
                  </a:solidFill>
                  <a:latin typeface="+mj-lt"/>
                </a:rPr>
                <a:t>Azure Admin makes purchase in </a:t>
              </a:r>
              <a:r>
                <a:rPr lang="en-US" sz="1000" err="1">
                  <a:solidFill>
                    <a:prstClr val="black"/>
                  </a:solidFill>
                  <a:latin typeface="+mj-lt"/>
                </a:rPr>
                <a:t>AppSource</a:t>
              </a:r>
              <a:endParaRPr lang="en-US" sz="1000">
                <a:solidFill>
                  <a:prstClr val="black"/>
                </a:solidFill>
                <a:latin typeface="+mj-lt"/>
              </a:endParaRPr>
            </a:p>
          </p:txBody>
        </p:sp>
      </p:grpSp>
      <p:sp>
        <p:nvSpPr>
          <p:cNvPr id="23" name="Flowchart: Process 22">
            <a:extLst>
              <a:ext uri="{FF2B5EF4-FFF2-40B4-BE49-F238E27FC236}">
                <a16:creationId xmlns:a16="http://schemas.microsoft.com/office/drawing/2014/main" id="{2791BB3C-ADD6-48F3-80FA-140A65E9A928}"/>
              </a:ext>
            </a:extLst>
          </p:cNvPr>
          <p:cNvSpPr/>
          <p:nvPr/>
        </p:nvSpPr>
        <p:spPr>
          <a:xfrm>
            <a:off x="9016098" y="5119985"/>
            <a:ext cx="993077" cy="483563"/>
          </a:xfrm>
          <a:prstGeom prst="flowChartProcess">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32">
              <a:defRPr/>
            </a:pPr>
            <a:r>
              <a:rPr lang="en-US" sz="1000">
                <a:solidFill>
                  <a:prstClr val="white"/>
                </a:solidFill>
                <a:latin typeface="+mj-lt"/>
              </a:rPr>
              <a:t>Application Compute</a:t>
            </a:r>
          </a:p>
        </p:txBody>
      </p:sp>
      <p:sp>
        <p:nvSpPr>
          <p:cNvPr id="24" name="Cylinder 23">
            <a:extLst>
              <a:ext uri="{FF2B5EF4-FFF2-40B4-BE49-F238E27FC236}">
                <a16:creationId xmlns:a16="http://schemas.microsoft.com/office/drawing/2014/main" id="{8E35B0F3-A0F5-48F5-A752-5A176A0B1B2C}"/>
              </a:ext>
            </a:extLst>
          </p:cNvPr>
          <p:cNvSpPr/>
          <p:nvPr/>
        </p:nvSpPr>
        <p:spPr>
          <a:xfrm>
            <a:off x="9016098" y="4243810"/>
            <a:ext cx="993077" cy="655112"/>
          </a:xfrm>
          <a:prstGeom prst="ca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32">
              <a:defRPr/>
            </a:pPr>
            <a:r>
              <a:rPr lang="en-US" sz="1000">
                <a:solidFill>
                  <a:prstClr val="white"/>
                </a:solidFill>
                <a:latin typeface="+mj-lt"/>
              </a:rPr>
              <a:t>Application Data Store</a:t>
            </a:r>
          </a:p>
          <a:p>
            <a:pPr algn="ctr" defTabSz="914332">
              <a:defRPr/>
            </a:pPr>
            <a:r>
              <a:rPr lang="en-US" sz="800">
                <a:solidFill>
                  <a:prstClr val="white"/>
                </a:solidFill>
              </a:rPr>
              <a:t>(ADL or SQL)</a:t>
            </a:r>
          </a:p>
        </p:txBody>
      </p:sp>
      <p:pic>
        <p:nvPicPr>
          <p:cNvPr id="25" name="Graphic 24" descr="Box">
            <a:extLst>
              <a:ext uri="{FF2B5EF4-FFF2-40B4-BE49-F238E27FC236}">
                <a16:creationId xmlns:a16="http://schemas.microsoft.com/office/drawing/2014/main" id="{BF36DBBD-0607-4F12-BE49-B80D7F6C7DE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023983" y="2103763"/>
            <a:ext cx="1075121" cy="1075121"/>
          </a:xfrm>
          <a:prstGeom prst="rect">
            <a:avLst/>
          </a:prstGeom>
        </p:spPr>
      </p:pic>
      <p:cxnSp>
        <p:nvCxnSpPr>
          <p:cNvPr id="30" name="Connector: Elbow 29">
            <a:extLst>
              <a:ext uri="{FF2B5EF4-FFF2-40B4-BE49-F238E27FC236}">
                <a16:creationId xmlns:a16="http://schemas.microsoft.com/office/drawing/2014/main" id="{3C695F52-C48E-4801-82FA-AC1379419DDD}"/>
              </a:ext>
            </a:extLst>
          </p:cNvPr>
          <p:cNvCxnSpPr>
            <a:cxnSpLocks/>
          </p:cNvCxnSpPr>
          <p:nvPr/>
        </p:nvCxnSpPr>
        <p:spPr>
          <a:xfrm>
            <a:off x="7133713" y="2784640"/>
            <a:ext cx="3120549" cy="788793"/>
          </a:xfrm>
          <a:prstGeom prst="bentConnector3">
            <a:avLst>
              <a:gd name="adj1" fmla="val 100185"/>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638B4DC4-A4EA-4872-A652-DC512D17895D}"/>
              </a:ext>
            </a:extLst>
          </p:cNvPr>
          <p:cNvGrpSpPr/>
          <p:nvPr/>
        </p:nvGrpSpPr>
        <p:grpSpPr>
          <a:xfrm>
            <a:off x="8627154" y="2855840"/>
            <a:ext cx="1660011" cy="707886"/>
            <a:chOff x="1440338" y="1631883"/>
            <a:chExt cx="1660011" cy="707882"/>
          </a:xfrm>
        </p:grpSpPr>
        <p:sp>
          <p:nvSpPr>
            <p:cNvPr id="32" name="Oval 31">
              <a:extLst>
                <a:ext uri="{FF2B5EF4-FFF2-40B4-BE49-F238E27FC236}">
                  <a16:creationId xmlns:a16="http://schemas.microsoft.com/office/drawing/2014/main" id="{4B9562AC-3572-4E5A-97CC-9577A39140B1}"/>
                </a:ext>
              </a:extLst>
            </p:cNvPr>
            <p:cNvSpPr/>
            <p:nvPr/>
          </p:nvSpPr>
          <p:spPr>
            <a:xfrm>
              <a:off x="1440338" y="1789707"/>
              <a:ext cx="203886" cy="197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32">
                <a:defRPr/>
              </a:pPr>
              <a:r>
                <a:rPr lang="en-US" sz="1200" dirty="0">
                  <a:solidFill>
                    <a:prstClr val="white"/>
                  </a:solidFill>
                  <a:latin typeface="+mj-lt"/>
                </a:rPr>
                <a:t>3</a:t>
              </a:r>
            </a:p>
          </p:txBody>
        </p:sp>
        <p:sp>
          <p:nvSpPr>
            <p:cNvPr id="33" name="TextBox 32">
              <a:extLst>
                <a:ext uri="{FF2B5EF4-FFF2-40B4-BE49-F238E27FC236}">
                  <a16:creationId xmlns:a16="http://schemas.microsoft.com/office/drawing/2014/main" id="{11EB8551-2B77-4011-93F3-C4152F1E78C0}"/>
                </a:ext>
              </a:extLst>
            </p:cNvPr>
            <p:cNvSpPr txBox="1"/>
            <p:nvPr/>
          </p:nvSpPr>
          <p:spPr>
            <a:xfrm>
              <a:off x="1608167" y="1631883"/>
              <a:ext cx="1492182" cy="707882"/>
            </a:xfrm>
            <a:prstGeom prst="rect">
              <a:avLst/>
            </a:prstGeom>
            <a:noFill/>
          </p:spPr>
          <p:txBody>
            <a:bodyPr wrap="square" rtlCol="0">
              <a:spAutoFit/>
            </a:bodyPr>
            <a:lstStyle/>
            <a:p>
              <a:pPr defTabSz="914332">
                <a:defRPr/>
              </a:pPr>
              <a:r>
                <a:rPr lang="en-US" sz="1000">
                  <a:solidFill>
                    <a:prstClr val="black"/>
                  </a:solidFill>
                  <a:latin typeface="+mj-lt"/>
                </a:rPr>
                <a:t>Managed Applications provisions services &amp; resources in customer tenant</a:t>
              </a:r>
            </a:p>
          </p:txBody>
        </p:sp>
      </p:grpSp>
      <p:cxnSp>
        <p:nvCxnSpPr>
          <p:cNvPr id="34" name="Straight Arrow Connector 33">
            <a:extLst>
              <a:ext uri="{FF2B5EF4-FFF2-40B4-BE49-F238E27FC236}">
                <a16:creationId xmlns:a16="http://schemas.microsoft.com/office/drawing/2014/main" id="{29096443-FD01-4AE9-A6AC-C8EEA90352F3}"/>
              </a:ext>
            </a:extLst>
          </p:cNvPr>
          <p:cNvCxnSpPr>
            <a:cxnSpLocks/>
            <a:stCxn id="24" idx="3"/>
            <a:endCxn id="23" idx="0"/>
          </p:cNvCxnSpPr>
          <p:nvPr/>
        </p:nvCxnSpPr>
        <p:spPr>
          <a:xfrm>
            <a:off x="9512637" y="4898922"/>
            <a:ext cx="0" cy="221063"/>
          </a:xfrm>
          <a:prstGeom prst="straightConnector1">
            <a:avLst/>
          </a:prstGeom>
          <a:ln>
            <a:headEnd type="triangle" w="med" len="med"/>
            <a:tailEnd type="triangle" w="med" len="med"/>
          </a:ln>
        </p:spPr>
        <p:style>
          <a:lnRef idx="1">
            <a:schemeClr val="accent6"/>
          </a:lnRef>
          <a:fillRef idx="0">
            <a:schemeClr val="accent6"/>
          </a:fillRef>
          <a:effectRef idx="0">
            <a:schemeClr val="accent6"/>
          </a:effectRef>
          <a:fontRef idx="minor">
            <a:schemeClr val="tx1"/>
          </a:fontRef>
        </p:style>
      </p:cxnSp>
      <p:grpSp>
        <p:nvGrpSpPr>
          <p:cNvPr id="36" name="Group 35">
            <a:extLst>
              <a:ext uri="{FF2B5EF4-FFF2-40B4-BE49-F238E27FC236}">
                <a16:creationId xmlns:a16="http://schemas.microsoft.com/office/drawing/2014/main" id="{2BE1F6CB-02FC-465A-95A7-135D7F2D8BD4}"/>
              </a:ext>
            </a:extLst>
          </p:cNvPr>
          <p:cNvGrpSpPr/>
          <p:nvPr/>
        </p:nvGrpSpPr>
        <p:grpSpPr>
          <a:xfrm>
            <a:off x="7483889" y="3664629"/>
            <a:ext cx="1884406" cy="707886"/>
            <a:chOff x="1867858" y="1616243"/>
            <a:chExt cx="1499459" cy="707886"/>
          </a:xfrm>
        </p:grpSpPr>
        <p:sp>
          <p:nvSpPr>
            <p:cNvPr id="37" name="Oval 36">
              <a:extLst>
                <a:ext uri="{FF2B5EF4-FFF2-40B4-BE49-F238E27FC236}">
                  <a16:creationId xmlns:a16="http://schemas.microsoft.com/office/drawing/2014/main" id="{1C07B4A8-E718-4E67-B447-1D6956F054EC}"/>
                </a:ext>
              </a:extLst>
            </p:cNvPr>
            <p:cNvSpPr/>
            <p:nvPr/>
          </p:nvSpPr>
          <p:spPr>
            <a:xfrm>
              <a:off x="1867858" y="1824146"/>
              <a:ext cx="167828" cy="2265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32">
                <a:defRPr/>
              </a:pPr>
              <a:r>
                <a:rPr lang="en-US" sz="1200" dirty="0">
                  <a:solidFill>
                    <a:prstClr val="white"/>
                  </a:solidFill>
                  <a:latin typeface="+mj-lt"/>
                </a:rPr>
                <a:t>4</a:t>
              </a:r>
            </a:p>
          </p:txBody>
        </p:sp>
        <p:sp>
          <p:nvSpPr>
            <p:cNvPr id="38" name="TextBox 37">
              <a:extLst>
                <a:ext uri="{FF2B5EF4-FFF2-40B4-BE49-F238E27FC236}">
                  <a16:creationId xmlns:a16="http://schemas.microsoft.com/office/drawing/2014/main" id="{B874BD23-B4DF-4F04-A6E3-A5AE35F04A88}"/>
                </a:ext>
              </a:extLst>
            </p:cNvPr>
            <p:cNvSpPr txBox="1"/>
            <p:nvPr/>
          </p:nvSpPr>
          <p:spPr>
            <a:xfrm>
              <a:off x="2012499" y="1616243"/>
              <a:ext cx="1354818" cy="707886"/>
            </a:xfrm>
            <a:prstGeom prst="rect">
              <a:avLst/>
            </a:prstGeom>
            <a:noFill/>
          </p:spPr>
          <p:txBody>
            <a:bodyPr wrap="square" rtlCol="0">
              <a:spAutoFit/>
            </a:bodyPr>
            <a:lstStyle/>
            <a:p>
              <a:pPr defTabSz="914332">
                <a:defRPr/>
              </a:pPr>
              <a:r>
                <a:rPr lang="en-US" sz="1000">
                  <a:solidFill>
                    <a:prstClr val="black"/>
                  </a:solidFill>
                  <a:latin typeface="+mj-lt"/>
                </a:rPr>
                <a:t>Managed Applications template provisions ADF pipeline projection over O365, Bing data needed</a:t>
              </a:r>
            </a:p>
          </p:txBody>
        </p:sp>
      </p:grpSp>
      <p:sp>
        <p:nvSpPr>
          <p:cNvPr id="41" name="TextBox 40">
            <a:extLst>
              <a:ext uri="{FF2B5EF4-FFF2-40B4-BE49-F238E27FC236}">
                <a16:creationId xmlns:a16="http://schemas.microsoft.com/office/drawing/2014/main" id="{75A16574-CD65-41B9-8FBE-040DFD30F56E}"/>
              </a:ext>
            </a:extLst>
          </p:cNvPr>
          <p:cNvSpPr txBox="1"/>
          <p:nvPr/>
        </p:nvSpPr>
        <p:spPr>
          <a:xfrm>
            <a:off x="7358649" y="4615422"/>
            <a:ext cx="1904243" cy="400110"/>
          </a:xfrm>
          <a:prstGeom prst="rect">
            <a:avLst/>
          </a:prstGeom>
          <a:noFill/>
        </p:spPr>
        <p:txBody>
          <a:bodyPr wrap="square" rtlCol="0">
            <a:spAutoFit/>
          </a:bodyPr>
          <a:lstStyle/>
          <a:p>
            <a:pPr defTabSz="914332">
              <a:defRPr/>
            </a:pPr>
            <a:r>
              <a:rPr lang="en-US" sz="1000" dirty="0">
                <a:solidFill>
                  <a:prstClr val="black"/>
                </a:solidFill>
                <a:latin typeface="+mj-lt"/>
              </a:rPr>
              <a:t>ADF extracts, reshapes, and copies to </a:t>
            </a:r>
            <a:r>
              <a:rPr lang="en-US" sz="1000" b="1" dirty="0">
                <a:solidFill>
                  <a:prstClr val="black"/>
                </a:solidFill>
                <a:latin typeface="+mj-lt"/>
              </a:rPr>
              <a:t>application’s</a:t>
            </a:r>
            <a:r>
              <a:rPr lang="en-US" sz="1000" dirty="0">
                <a:solidFill>
                  <a:prstClr val="black"/>
                </a:solidFill>
                <a:latin typeface="+mj-lt"/>
              </a:rPr>
              <a:t> storage</a:t>
            </a:r>
          </a:p>
        </p:txBody>
      </p:sp>
      <p:sp>
        <p:nvSpPr>
          <p:cNvPr id="44" name="TextBox 43">
            <a:extLst>
              <a:ext uri="{FF2B5EF4-FFF2-40B4-BE49-F238E27FC236}">
                <a16:creationId xmlns:a16="http://schemas.microsoft.com/office/drawing/2014/main" id="{6D1213B2-558C-490A-9992-4401C57F5953}"/>
              </a:ext>
            </a:extLst>
          </p:cNvPr>
          <p:cNvSpPr txBox="1"/>
          <p:nvPr/>
        </p:nvSpPr>
        <p:spPr>
          <a:xfrm>
            <a:off x="9198420" y="5644236"/>
            <a:ext cx="1611088" cy="400110"/>
          </a:xfrm>
          <a:prstGeom prst="rect">
            <a:avLst/>
          </a:prstGeom>
          <a:noFill/>
        </p:spPr>
        <p:txBody>
          <a:bodyPr wrap="square" rtlCol="0">
            <a:spAutoFit/>
          </a:bodyPr>
          <a:lstStyle/>
          <a:p>
            <a:pPr defTabSz="914332">
              <a:defRPr/>
            </a:pPr>
            <a:r>
              <a:rPr lang="en-US" sz="1000">
                <a:solidFill>
                  <a:prstClr val="black"/>
                </a:solidFill>
                <a:latin typeface="+mj-lt"/>
              </a:rPr>
              <a:t>Data incorporated into application</a:t>
            </a:r>
          </a:p>
        </p:txBody>
      </p:sp>
      <p:cxnSp>
        <p:nvCxnSpPr>
          <p:cNvPr id="45" name="Straight Arrow Connector 44">
            <a:extLst>
              <a:ext uri="{FF2B5EF4-FFF2-40B4-BE49-F238E27FC236}">
                <a16:creationId xmlns:a16="http://schemas.microsoft.com/office/drawing/2014/main" id="{F28B7B2C-586D-40DB-BD4F-3D8D9077E760}"/>
              </a:ext>
            </a:extLst>
          </p:cNvPr>
          <p:cNvCxnSpPr>
            <a:cxnSpLocks/>
            <a:endCxn id="24" idx="2"/>
          </p:cNvCxnSpPr>
          <p:nvPr/>
        </p:nvCxnSpPr>
        <p:spPr>
          <a:xfrm flipV="1">
            <a:off x="6941366" y="4571366"/>
            <a:ext cx="2074732" cy="1419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6" name="Connector: Elbow 45">
            <a:extLst>
              <a:ext uri="{FF2B5EF4-FFF2-40B4-BE49-F238E27FC236}">
                <a16:creationId xmlns:a16="http://schemas.microsoft.com/office/drawing/2014/main" id="{28C74385-A065-4045-B3F5-42045616B266}"/>
              </a:ext>
            </a:extLst>
          </p:cNvPr>
          <p:cNvCxnSpPr>
            <a:cxnSpLocks/>
            <a:stCxn id="25" idx="2"/>
            <a:endCxn id="52" idx="3"/>
          </p:cNvCxnSpPr>
          <p:nvPr/>
        </p:nvCxnSpPr>
        <p:spPr>
          <a:xfrm rot="16200000" flipH="1">
            <a:off x="6062684" y="3677744"/>
            <a:ext cx="1313139" cy="315418"/>
          </a:xfrm>
          <a:prstGeom prst="bentConnector4">
            <a:avLst>
              <a:gd name="adj1" fmla="val 23151"/>
              <a:gd name="adj2" fmla="val 242903"/>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Cylinder 47">
            <a:extLst>
              <a:ext uri="{FF2B5EF4-FFF2-40B4-BE49-F238E27FC236}">
                <a16:creationId xmlns:a16="http://schemas.microsoft.com/office/drawing/2014/main" id="{890A0E09-A519-47B9-B489-C3453255BD34}"/>
              </a:ext>
            </a:extLst>
          </p:cNvPr>
          <p:cNvSpPr/>
          <p:nvPr/>
        </p:nvSpPr>
        <p:spPr>
          <a:xfrm>
            <a:off x="10223499" y="4726060"/>
            <a:ext cx="720200" cy="546879"/>
          </a:xfrm>
          <a:prstGeom prst="ca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32">
              <a:defRPr/>
            </a:pPr>
            <a:r>
              <a:rPr lang="en-US" sz="1000">
                <a:solidFill>
                  <a:prstClr val="white"/>
                </a:solidFill>
                <a:latin typeface="+mj-lt"/>
              </a:rPr>
              <a:t>Telemetry</a:t>
            </a:r>
            <a:endParaRPr lang="en-US" sz="800">
              <a:solidFill>
                <a:prstClr val="white"/>
              </a:solidFill>
              <a:latin typeface="+mj-lt"/>
            </a:endParaRPr>
          </a:p>
        </p:txBody>
      </p:sp>
      <p:cxnSp>
        <p:nvCxnSpPr>
          <p:cNvPr id="49" name="Straight Arrow Connector 48">
            <a:extLst>
              <a:ext uri="{FF2B5EF4-FFF2-40B4-BE49-F238E27FC236}">
                <a16:creationId xmlns:a16="http://schemas.microsoft.com/office/drawing/2014/main" id="{72A0AE0F-B791-4E7E-AF67-A0D80096ACEC}"/>
              </a:ext>
            </a:extLst>
          </p:cNvPr>
          <p:cNvCxnSpPr>
            <a:endCxn id="48" idx="2"/>
          </p:cNvCxnSpPr>
          <p:nvPr/>
        </p:nvCxnSpPr>
        <p:spPr>
          <a:xfrm flipV="1">
            <a:off x="10009174" y="4999500"/>
            <a:ext cx="214333" cy="12048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50" name="Cylinder 49">
            <a:extLst>
              <a:ext uri="{FF2B5EF4-FFF2-40B4-BE49-F238E27FC236}">
                <a16:creationId xmlns:a16="http://schemas.microsoft.com/office/drawing/2014/main" id="{709BF0ED-0E12-4CEE-8046-F07DF5734F25}"/>
              </a:ext>
            </a:extLst>
          </p:cNvPr>
          <p:cNvSpPr/>
          <p:nvPr/>
        </p:nvSpPr>
        <p:spPr>
          <a:xfrm>
            <a:off x="198747" y="4184564"/>
            <a:ext cx="1074816" cy="939611"/>
          </a:xfrm>
          <a:prstGeom prst="ca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32">
              <a:defRPr/>
            </a:pPr>
            <a:r>
              <a:rPr lang="en-US" sz="1400" b="1" dirty="0">
                <a:solidFill>
                  <a:prstClr val="white"/>
                </a:solidFill>
                <a:latin typeface="+mj-lt"/>
              </a:rPr>
              <a:t>Customer’s</a:t>
            </a:r>
          </a:p>
          <a:p>
            <a:pPr algn="ctr" defTabSz="914332">
              <a:defRPr/>
            </a:pPr>
            <a:r>
              <a:rPr lang="en-US" sz="1400" dirty="0">
                <a:solidFill>
                  <a:prstClr val="white"/>
                </a:solidFill>
                <a:latin typeface="+mj-lt"/>
              </a:rPr>
              <a:t>O365 Data</a:t>
            </a:r>
          </a:p>
        </p:txBody>
      </p:sp>
      <p:sp>
        <p:nvSpPr>
          <p:cNvPr id="51" name="Rectangle 50">
            <a:extLst>
              <a:ext uri="{FF2B5EF4-FFF2-40B4-BE49-F238E27FC236}">
                <a16:creationId xmlns:a16="http://schemas.microsoft.com/office/drawing/2014/main" id="{9D8869BA-F26B-4E9A-AC44-0AAFCD2EB30D}"/>
              </a:ext>
            </a:extLst>
          </p:cNvPr>
          <p:cNvSpPr/>
          <p:nvPr/>
        </p:nvSpPr>
        <p:spPr>
          <a:xfrm>
            <a:off x="6023983" y="3675940"/>
            <a:ext cx="5107257" cy="2457108"/>
          </a:xfrm>
          <a:prstGeom prst="rect">
            <a:avLst/>
          </a:prstGeom>
          <a:noFill/>
          <a:ln>
            <a:prstDash val="dash"/>
          </a:ln>
        </p:spPr>
        <p:style>
          <a:lnRef idx="2">
            <a:schemeClr val="dk1"/>
          </a:lnRef>
          <a:fillRef idx="1">
            <a:schemeClr val="lt1"/>
          </a:fillRef>
          <a:effectRef idx="0">
            <a:schemeClr val="dk1"/>
          </a:effectRef>
          <a:fontRef idx="minor">
            <a:schemeClr val="dk1"/>
          </a:fontRef>
        </p:style>
        <p:txBody>
          <a:bodyPr rtlCol="0" anchor="ctr"/>
          <a:lstStyle/>
          <a:p>
            <a:pPr algn="ctr" defTabSz="914332">
              <a:defRPr/>
            </a:pPr>
            <a:endParaRPr lang="en-US" sz="1404">
              <a:solidFill>
                <a:prstClr val="black"/>
              </a:solidFill>
              <a:latin typeface="+mj-lt"/>
            </a:endParaRPr>
          </a:p>
        </p:txBody>
      </p:sp>
      <p:sp>
        <p:nvSpPr>
          <p:cNvPr id="52" name="Flowchart: Process 51">
            <a:extLst>
              <a:ext uri="{FF2B5EF4-FFF2-40B4-BE49-F238E27FC236}">
                <a16:creationId xmlns:a16="http://schemas.microsoft.com/office/drawing/2014/main" id="{0D830C9E-44DD-4D88-87B2-5936356BFA82}"/>
              </a:ext>
            </a:extLst>
          </p:cNvPr>
          <p:cNvSpPr/>
          <p:nvPr/>
        </p:nvSpPr>
        <p:spPr>
          <a:xfrm>
            <a:off x="6312624" y="3786888"/>
            <a:ext cx="564338" cy="1410270"/>
          </a:xfrm>
          <a:prstGeom prst="flowChartProcess">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32">
              <a:defRPr/>
            </a:pPr>
            <a:r>
              <a:rPr lang="en-US" sz="1000">
                <a:solidFill>
                  <a:prstClr val="white"/>
                </a:solidFill>
                <a:latin typeface="+mj-lt"/>
              </a:rPr>
              <a:t>Azure Data Factory</a:t>
            </a:r>
            <a:endParaRPr lang="en-US" sz="800">
              <a:solidFill>
                <a:prstClr val="white"/>
              </a:solidFill>
              <a:latin typeface="+mj-lt"/>
            </a:endParaRPr>
          </a:p>
        </p:txBody>
      </p:sp>
      <p:sp>
        <p:nvSpPr>
          <p:cNvPr id="55" name="TextBox 54">
            <a:extLst>
              <a:ext uri="{FF2B5EF4-FFF2-40B4-BE49-F238E27FC236}">
                <a16:creationId xmlns:a16="http://schemas.microsoft.com/office/drawing/2014/main" id="{0ECF6803-FA3F-42CE-9E29-09E23DAD575A}"/>
              </a:ext>
            </a:extLst>
          </p:cNvPr>
          <p:cNvSpPr txBox="1"/>
          <p:nvPr/>
        </p:nvSpPr>
        <p:spPr>
          <a:xfrm>
            <a:off x="9141834" y="1787120"/>
            <a:ext cx="1492182" cy="254044"/>
          </a:xfrm>
          <a:prstGeom prst="rect">
            <a:avLst/>
          </a:prstGeom>
          <a:noFill/>
        </p:spPr>
        <p:txBody>
          <a:bodyPr wrap="square" rtlCol="0">
            <a:spAutoFit/>
          </a:bodyPr>
          <a:lstStyle/>
          <a:p>
            <a:pPr defTabSz="914332">
              <a:defRPr/>
            </a:pPr>
            <a:r>
              <a:rPr lang="en-US" sz="1051">
                <a:solidFill>
                  <a:prstClr val="black"/>
                </a:solidFill>
                <a:latin typeface="+mj-lt"/>
              </a:rPr>
              <a:t>Customer Azure Admin</a:t>
            </a:r>
          </a:p>
        </p:txBody>
      </p:sp>
      <p:grpSp>
        <p:nvGrpSpPr>
          <p:cNvPr id="56" name="Group 55">
            <a:extLst>
              <a:ext uri="{FF2B5EF4-FFF2-40B4-BE49-F238E27FC236}">
                <a16:creationId xmlns:a16="http://schemas.microsoft.com/office/drawing/2014/main" id="{8FA94202-7C00-4B51-BF6E-29F15FE0347D}"/>
              </a:ext>
            </a:extLst>
          </p:cNvPr>
          <p:cNvGrpSpPr/>
          <p:nvPr/>
        </p:nvGrpSpPr>
        <p:grpSpPr>
          <a:xfrm>
            <a:off x="1402870" y="6123235"/>
            <a:ext cx="1592512" cy="465943"/>
            <a:chOff x="10287000" y="5964108"/>
            <a:chExt cx="1592511" cy="465943"/>
          </a:xfrm>
        </p:grpSpPr>
        <p:sp>
          <p:nvSpPr>
            <p:cNvPr id="57" name="Rectangle 56">
              <a:extLst>
                <a:ext uri="{FF2B5EF4-FFF2-40B4-BE49-F238E27FC236}">
                  <a16:creationId xmlns:a16="http://schemas.microsoft.com/office/drawing/2014/main" id="{B15D80A8-81FD-4DC1-B0CD-C56EBCF24BEC}"/>
                </a:ext>
              </a:extLst>
            </p:cNvPr>
            <p:cNvSpPr/>
            <p:nvPr/>
          </p:nvSpPr>
          <p:spPr>
            <a:xfrm>
              <a:off x="10287000" y="5964108"/>
              <a:ext cx="1592510" cy="46594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defTabSz="914332">
                <a:defRPr/>
              </a:pPr>
              <a:endParaRPr lang="en-US" sz="1404">
                <a:solidFill>
                  <a:prstClr val="black"/>
                </a:solidFill>
                <a:latin typeface="+mj-lt"/>
              </a:endParaRPr>
            </a:p>
          </p:txBody>
        </p:sp>
        <p:grpSp>
          <p:nvGrpSpPr>
            <p:cNvPr id="58" name="Group 57">
              <a:extLst>
                <a:ext uri="{FF2B5EF4-FFF2-40B4-BE49-F238E27FC236}">
                  <a16:creationId xmlns:a16="http://schemas.microsoft.com/office/drawing/2014/main" id="{5C19F2D8-9230-46E5-8D87-4F4ED1FE22A0}"/>
                </a:ext>
              </a:extLst>
            </p:cNvPr>
            <p:cNvGrpSpPr/>
            <p:nvPr/>
          </p:nvGrpSpPr>
          <p:grpSpPr>
            <a:xfrm>
              <a:off x="10401317" y="5964108"/>
              <a:ext cx="1478194" cy="230832"/>
              <a:chOff x="10401317" y="5964108"/>
              <a:chExt cx="1478194" cy="230832"/>
            </a:xfrm>
          </p:grpSpPr>
          <p:cxnSp>
            <p:nvCxnSpPr>
              <p:cNvPr id="62" name="Straight Arrow Connector 61">
                <a:extLst>
                  <a:ext uri="{FF2B5EF4-FFF2-40B4-BE49-F238E27FC236}">
                    <a16:creationId xmlns:a16="http://schemas.microsoft.com/office/drawing/2014/main" id="{2F2CF9F3-DACC-491C-BB95-4C65662C8DCA}"/>
                  </a:ext>
                </a:extLst>
              </p:cNvPr>
              <p:cNvCxnSpPr/>
              <p:nvPr/>
            </p:nvCxnSpPr>
            <p:spPr>
              <a:xfrm>
                <a:off x="10401317" y="6079524"/>
                <a:ext cx="5375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1CE8CB2F-CEDA-462E-BA8D-48084584B2C8}"/>
                  </a:ext>
                </a:extLst>
              </p:cNvPr>
              <p:cNvSpPr txBox="1"/>
              <p:nvPr/>
            </p:nvSpPr>
            <p:spPr>
              <a:xfrm>
                <a:off x="11020715" y="5964108"/>
                <a:ext cx="858796" cy="230832"/>
              </a:xfrm>
              <a:prstGeom prst="rect">
                <a:avLst/>
              </a:prstGeom>
              <a:noFill/>
            </p:spPr>
            <p:txBody>
              <a:bodyPr wrap="square" rtlCol="0">
                <a:spAutoFit/>
              </a:bodyPr>
              <a:lstStyle/>
              <a:p>
                <a:pPr defTabSz="914332">
                  <a:defRPr/>
                </a:pPr>
                <a:r>
                  <a:rPr lang="en-US" sz="900">
                    <a:solidFill>
                      <a:prstClr val="black"/>
                    </a:solidFill>
                    <a:latin typeface="+mj-lt"/>
                  </a:rPr>
                  <a:t>Control Flow</a:t>
                </a:r>
              </a:p>
            </p:txBody>
          </p:sp>
        </p:grpSp>
        <p:grpSp>
          <p:nvGrpSpPr>
            <p:cNvPr id="59" name="Group 58">
              <a:extLst>
                <a:ext uri="{FF2B5EF4-FFF2-40B4-BE49-F238E27FC236}">
                  <a16:creationId xmlns:a16="http://schemas.microsoft.com/office/drawing/2014/main" id="{9F5B587F-B2CA-4E10-A740-AD0F24975253}"/>
                </a:ext>
              </a:extLst>
            </p:cNvPr>
            <p:cNvGrpSpPr/>
            <p:nvPr/>
          </p:nvGrpSpPr>
          <p:grpSpPr>
            <a:xfrm>
              <a:off x="10401317" y="6199219"/>
              <a:ext cx="1478192" cy="230832"/>
              <a:chOff x="10401317" y="6308124"/>
              <a:chExt cx="1478192" cy="230832"/>
            </a:xfrm>
          </p:grpSpPr>
          <p:cxnSp>
            <p:nvCxnSpPr>
              <p:cNvPr id="60" name="Straight Arrow Connector 59">
                <a:extLst>
                  <a:ext uri="{FF2B5EF4-FFF2-40B4-BE49-F238E27FC236}">
                    <a16:creationId xmlns:a16="http://schemas.microsoft.com/office/drawing/2014/main" id="{F42EB1F7-6120-463E-A10F-79D0843A08F4}"/>
                  </a:ext>
                </a:extLst>
              </p:cNvPr>
              <p:cNvCxnSpPr>
                <a:cxnSpLocks/>
              </p:cNvCxnSpPr>
              <p:nvPr/>
            </p:nvCxnSpPr>
            <p:spPr>
              <a:xfrm>
                <a:off x="10401317" y="6425514"/>
                <a:ext cx="537566"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61" name="TextBox 60">
                <a:extLst>
                  <a:ext uri="{FF2B5EF4-FFF2-40B4-BE49-F238E27FC236}">
                    <a16:creationId xmlns:a16="http://schemas.microsoft.com/office/drawing/2014/main" id="{6BB34277-62E0-40D7-BEDB-3B72E0004F6E}"/>
                  </a:ext>
                </a:extLst>
              </p:cNvPr>
              <p:cNvSpPr txBox="1"/>
              <p:nvPr/>
            </p:nvSpPr>
            <p:spPr>
              <a:xfrm>
                <a:off x="11020715" y="6308124"/>
                <a:ext cx="858794" cy="230832"/>
              </a:xfrm>
              <a:prstGeom prst="rect">
                <a:avLst/>
              </a:prstGeom>
              <a:noFill/>
            </p:spPr>
            <p:txBody>
              <a:bodyPr wrap="square" rtlCol="0">
                <a:spAutoFit/>
              </a:bodyPr>
              <a:lstStyle/>
              <a:p>
                <a:pPr defTabSz="914332">
                  <a:defRPr/>
                </a:pPr>
                <a:r>
                  <a:rPr lang="en-US" sz="900">
                    <a:solidFill>
                      <a:prstClr val="black"/>
                    </a:solidFill>
                    <a:latin typeface="+mj-lt"/>
                  </a:rPr>
                  <a:t>Data Flow</a:t>
                </a:r>
              </a:p>
            </p:txBody>
          </p:sp>
        </p:grpSp>
      </p:grpSp>
      <p:cxnSp>
        <p:nvCxnSpPr>
          <p:cNvPr id="15" name="Straight Arrow Connector 14">
            <a:extLst>
              <a:ext uri="{FF2B5EF4-FFF2-40B4-BE49-F238E27FC236}">
                <a16:creationId xmlns:a16="http://schemas.microsoft.com/office/drawing/2014/main" id="{DC16DE43-A198-4E08-BAA8-57F2EBDE9AF1}"/>
              </a:ext>
            </a:extLst>
          </p:cNvPr>
          <p:cNvCxnSpPr>
            <a:cxnSpLocks/>
            <a:stCxn id="50" idx="4"/>
          </p:cNvCxnSpPr>
          <p:nvPr/>
        </p:nvCxnSpPr>
        <p:spPr>
          <a:xfrm>
            <a:off x="1273563" y="4654370"/>
            <a:ext cx="5032433" cy="30954"/>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85" name="Graphic 84" descr="Box">
            <a:extLst>
              <a:ext uri="{FF2B5EF4-FFF2-40B4-BE49-F238E27FC236}">
                <a16:creationId xmlns:a16="http://schemas.microsoft.com/office/drawing/2014/main" id="{465EEA15-C08D-4BB3-8B33-C138F93BDD5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658505" y="2141036"/>
            <a:ext cx="1075121" cy="1075121"/>
          </a:xfrm>
          <a:prstGeom prst="rect">
            <a:avLst/>
          </a:prstGeom>
        </p:spPr>
      </p:pic>
      <p:cxnSp>
        <p:nvCxnSpPr>
          <p:cNvPr id="86" name="Connector: Elbow 85">
            <a:extLst>
              <a:ext uri="{FF2B5EF4-FFF2-40B4-BE49-F238E27FC236}">
                <a16:creationId xmlns:a16="http://schemas.microsoft.com/office/drawing/2014/main" id="{B8160F01-C795-4AB7-9A27-AB5646C7545D}"/>
              </a:ext>
            </a:extLst>
          </p:cNvPr>
          <p:cNvCxnSpPr>
            <a:cxnSpLocks/>
            <a:stCxn id="11" idx="3"/>
            <a:endCxn id="85" idx="0"/>
          </p:cNvCxnSpPr>
          <p:nvPr/>
        </p:nvCxnSpPr>
        <p:spPr>
          <a:xfrm>
            <a:off x="1426476" y="1445496"/>
            <a:ext cx="769590" cy="69554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Oval 87">
            <a:extLst>
              <a:ext uri="{FF2B5EF4-FFF2-40B4-BE49-F238E27FC236}">
                <a16:creationId xmlns:a16="http://schemas.microsoft.com/office/drawing/2014/main" id="{C43FF591-1D70-49D2-9549-78E9C598DAAC}"/>
              </a:ext>
            </a:extLst>
          </p:cNvPr>
          <p:cNvSpPr/>
          <p:nvPr/>
        </p:nvSpPr>
        <p:spPr>
          <a:xfrm>
            <a:off x="2187922" y="1163742"/>
            <a:ext cx="203886" cy="197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32">
              <a:defRPr/>
            </a:pPr>
            <a:r>
              <a:rPr lang="en-US" sz="1200">
                <a:solidFill>
                  <a:prstClr val="white"/>
                </a:solidFill>
                <a:latin typeface="+mj-lt"/>
              </a:rPr>
              <a:t>1</a:t>
            </a:r>
          </a:p>
        </p:txBody>
      </p:sp>
      <p:sp>
        <p:nvSpPr>
          <p:cNvPr id="89" name="TextBox 88">
            <a:extLst>
              <a:ext uri="{FF2B5EF4-FFF2-40B4-BE49-F238E27FC236}">
                <a16:creationId xmlns:a16="http://schemas.microsoft.com/office/drawing/2014/main" id="{6F42438A-20FC-4417-A36D-0834F058BF80}"/>
              </a:ext>
            </a:extLst>
          </p:cNvPr>
          <p:cNvSpPr txBox="1"/>
          <p:nvPr/>
        </p:nvSpPr>
        <p:spPr>
          <a:xfrm>
            <a:off x="2361346" y="1044095"/>
            <a:ext cx="1558029" cy="553998"/>
          </a:xfrm>
          <a:prstGeom prst="rect">
            <a:avLst/>
          </a:prstGeom>
          <a:noFill/>
        </p:spPr>
        <p:txBody>
          <a:bodyPr wrap="square" rtlCol="0">
            <a:spAutoFit/>
          </a:bodyPr>
          <a:lstStyle/>
          <a:p>
            <a:pPr defTabSz="914332">
              <a:defRPr/>
            </a:pPr>
            <a:r>
              <a:rPr lang="en-US" sz="1000" dirty="0">
                <a:solidFill>
                  <a:prstClr val="black"/>
                </a:solidFill>
                <a:latin typeface="+mj-lt"/>
              </a:rPr>
              <a:t>O365 Admin buys offering in Office Admin Portal</a:t>
            </a:r>
            <a:br>
              <a:rPr lang="en-US" sz="1000" dirty="0">
                <a:solidFill>
                  <a:prstClr val="black"/>
                </a:solidFill>
                <a:latin typeface="+mj-lt"/>
              </a:rPr>
            </a:br>
            <a:r>
              <a:rPr lang="en-US" sz="1000" dirty="0">
                <a:solidFill>
                  <a:prstClr val="black"/>
                </a:solidFill>
                <a:latin typeface="+mj-lt"/>
              </a:rPr>
              <a:t>(assigns to specific users)</a:t>
            </a:r>
          </a:p>
        </p:txBody>
      </p:sp>
      <p:cxnSp>
        <p:nvCxnSpPr>
          <p:cNvPr id="75" name="Connector: Elbow 74">
            <a:extLst>
              <a:ext uri="{FF2B5EF4-FFF2-40B4-BE49-F238E27FC236}">
                <a16:creationId xmlns:a16="http://schemas.microsoft.com/office/drawing/2014/main" id="{6F78AB3E-F60F-47E2-B8E2-92675E2B6CD7}"/>
              </a:ext>
            </a:extLst>
          </p:cNvPr>
          <p:cNvCxnSpPr>
            <a:stCxn id="9" idx="1"/>
            <a:endCxn id="25" idx="0"/>
          </p:cNvCxnSpPr>
          <p:nvPr/>
        </p:nvCxnSpPr>
        <p:spPr>
          <a:xfrm rot="10800000" flipV="1">
            <a:off x="6561545" y="1445497"/>
            <a:ext cx="2752425" cy="65826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E7061E2E-B157-4FE9-AE22-4AC476C4145B}"/>
              </a:ext>
            </a:extLst>
          </p:cNvPr>
          <p:cNvSpPr/>
          <p:nvPr/>
        </p:nvSpPr>
        <p:spPr>
          <a:xfrm>
            <a:off x="5938345" y="3584045"/>
            <a:ext cx="5281729" cy="2932073"/>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a:extLst>
              <a:ext uri="{FF2B5EF4-FFF2-40B4-BE49-F238E27FC236}">
                <a16:creationId xmlns:a16="http://schemas.microsoft.com/office/drawing/2014/main" id="{9BCCC39B-84FF-4E32-9381-AC680189458D}"/>
              </a:ext>
            </a:extLst>
          </p:cNvPr>
          <p:cNvSpPr txBox="1"/>
          <p:nvPr/>
        </p:nvSpPr>
        <p:spPr>
          <a:xfrm>
            <a:off x="6305996" y="6500022"/>
            <a:ext cx="5107256" cy="308418"/>
          </a:xfrm>
          <a:prstGeom prst="rect">
            <a:avLst/>
          </a:prstGeom>
          <a:noFill/>
        </p:spPr>
        <p:txBody>
          <a:bodyPr wrap="square" rtlCol="0">
            <a:spAutoFit/>
          </a:bodyPr>
          <a:lstStyle/>
          <a:p>
            <a:pPr defTabSz="914332">
              <a:defRPr/>
            </a:pPr>
            <a:r>
              <a:rPr lang="en-US" sz="1404" dirty="0">
                <a:solidFill>
                  <a:srgbClr val="C00000"/>
                </a:solidFill>
                <a:latin typeface="+mj-lt"/>
              </a:rPr>
              <a:t>Policy-Managed Resource Group in Customer’s Azure Subscription</a:t>
            </a:r>
          </a:p>
        </p:txBody>
      </p:sp>
      <p:sp>
        <p:nvSpPr>
          <p:cNvPr id="120" name="Oval 119">
            <a:extLst>
              <a:ext uri="{FF2B5EF4-FFF2-40B4-BE49-F238E27FC236}">
                <a16:creationId xmlns:a16="http://schemas.microsoft.com/office/drawing/2014/main" id="{564F4C99-78B1-4BA9-A6AF-A90A68636A05}"/>
              </a:ext>
            </a:extLst>
          </p:cNvPr>
          <p:cNvSpPr/>
          <p:nvPr/>
        </p:nvSpPr>
        <p:spPr>
          <a:xfrm>
            <a:off x="4083207" y="1574740"/>
            <a:ext cx="210913" cy="2265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32">
              <a:defRPr/>
            </a:pPr>
            <a:r>
              <a:rPr lang="en-US" sz="1200" dirty="0">
                <a:solidFill>
                  <a:prstClr val="white"/>
                </a:solidFill>
                <a:latin typeface="+mj-lt"/>
              </a:rPr>
              <a:t>6</a:t>
            </a:r>
          </a:p>
        </p:txBody>
      </p:sp>
      <p:sp>
        <p:nvSpPr>
          <p:cNvPr id="121" name="TextBox 120">
            <a:extLst>
              <a:ext uri="{FF2B5EF4-FFF2-40B4-BE49-F238E27FC236}">
                <a16:creationId xmlns:a16="http://schemas.microsoft.com/office/drawing/2014/main" id="{584E29F8-F297-4178-8DF6-BEF68C26E96F}"/>
              </a:ext>
            </a:extLst>
          </p:cNvPr>
          <p:cNvSpPr txBox="1"/>
          <p:nvPr/>
        </p:nvSpPr>
        <p:spPr>
          <a:xfrm>
            <a:off x="4266681" y="1546878"/>
            <a:ext cx="1702632" cy="861774"/>
          </a:xfrm>
          <a:prstGeom prst="rect">
            <a:avLst/>
          </a:prstGeom>
          <a:noFill/>
        </p:spPr>
        <p:txBody>
          <a:bodyPr wrap="square" rtlCol="0">
            <a:spAutoFit/>
          </a:bodyPr>
          <a:lstStyle/>
          <a:p>
            <a:pPr defTabSz="914332">
              <a:defRPr/>
            </a:pPr>
            <a:r>
              <a:rPr lang="en-US" sz="1000">
                <a:solidFill>
                  <a:prstClr val="black"/>
                </a:solidFill>
                <a:latin typeface="+mj-lt"/>
              </a:rPr>
              <a:t>O365 Admin consents to </a:t>
            </a:r>
            <a:br>
              <a:rPr lang="en-US" sz="1000">
                <a:solidFill>
                  <a:prstClr val="black"/>
                </a:solidFill>
                <a:latin typeface="+mj-lt"/>
              </a:rPr>
            </a:br>
            <a:r>
              <a:rPr lang="en-US" sz="1000">
                <a:solidFill>
                  <a:prstClr val="black"/>
                </a:solidFill>
                <a:latin typeface="+mj-lt"/>
              </a:rPr>
              <a:t>Managed App Data Usage</a:t>
            </a:r>
            <a:br>
              <a:rPr lang="en-US" sz="1000">
                <a:solidFill>
                  <a:prstClr val="black"/>
                </a:solidFill>
                <a:latin typeface="+mj-lt"/>
              </a:rPr>
            </a:br>
            <a:r>
              <a:rPr lang="en-US" sz="1000">
                <a:solidFill>
                  <a:prstClr val="black"/>
                </a:solidFill>
                <a:latin typeface="+mj-lt"/>
              </a:rPr>
              <a:t>in Office Admin Portal</a:t>
            </a:r>
            <a:br>
              <a:rPr lang="en-US" sz="1000">
                <a:solidFill>
                  <a:prstClr val="black"/>
                </a:solidFill>
                <a:latin typeface="+mj-lt"/>
              </a:rPr>
            </a:br>
            <a:r>
              <a:rPr lang="en-US" sz="1000">
                <a:solidFill>
                  <a:prstClr val="black"/>
                </a:solidFill>
                <a:latin typeface="+mj-lt"/>
              </a:rPr>
              <a:t>(specifies opt-outs, </a:t>
            </a:r>
            <a:br>
              <a:rPr lang="en-US" sz="1000">
                <a:solidFill>
                  <a:prstClr val="black"/>
                </a:solidFill>
                <a:latin typeface="+mj-lt"/>
              </a:rPr>
            </a:br>
            <a:r>
              <a:rPr lang="en-US" sz="1000">
                <a:solidFill>
                  <a:prstClr val="black"/>
                </a:solidFill>
                <a:latin typeface="+mj-lt"/>
              </a:rPr>
              <a:t> restrictions) </a:t>
            </a:r>
          </a:p>
        </p:txBody>
      </p:sp>
      <p:cxnSp>
        <p:nvCxnSpPr>
          <p:cNvPr id="123" name="Connector: Elbow 122">
            <a:extLst>
              <a:ext uri="{FF2B5EF4-FFF2-40B4-BE49-F238E27FC236}">
                <a16:creationId xmlns:a16="http://schemas.microsoft.com/office/drawing/2014/main" id="{FFB58028-3FC5-456C-AF70-F63A2F7DBD29}"/>
              </a:ext>
            </a:extLst>
          </p:cNvPr>
          <p:cNvCxnSpPr>
            <a:cxnSpLocks/>
            <a:endCxn id="11" idx="0"/>
          </p:cNvCxnSpPr>
          <p:nvPr/>
        </p:nvCxnSpPr>
        <p:spPr>
          <a:xfrm rot="16200000" flipV="1">
            <a:off x="834291" y="1123280"/>
            <a:ext cx="3243518" cy="2973548"/>
          </a:xfrm>
          <a:prstGeom prst="bentConnector3">
            <a:avLst>
              <a:gd name="adj1" fmla="val 107048"/>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Oval 72">
            <a:extLst>
              <a:ext uri="{FF2B5EF4-FFF2-40B4-BE49-F238E27FC236}">
                <a16:creationId xmlns:a16="http://schemas.microsoft.com/office/drawing/2014/main" id="{80BF1B17-E733-4F68-B8D2-86EC71BB82AE}"/>
              </a:ext>
            </a:extLst>
          </p:cNvPr>
          <p:cNvSpPr/>
          <p:nvPr/>
        </p:nvSpPr>
        <p:spPr>
          <a:xfrm>
            <a:off x="4723888" y="4703897"/>
            <a:ext cx="210913" cy="2265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32">
              <a:defRPr/>
            </a:pPr>
            <a:r>
              <a:rPr lang="en-US" sz="1200" dirty="0">
                <a:solidFill>
                  <a:prstClr val="white"/>
                </a:solidFill>
                <a:latin typeface="+mj-lt"/>
              </a:rPr>
              <a:t>8</a:t>
            </a:r>
          </a:p>
        </p:txBody>
      </p:sp>
      <p:sp>
        <p:nvSpPr>
          <p:cNvPr id="74" name="TextBox 73">
            <a:extLst>
              <a:ext uri="{FF2B5EF4-FFF2-40B4-BE49-F238E27FC236}">
                <a16:creationId xmlns:a16="http://schemas.microsoft.com/office/drawing/2014/main" id="{54FFD7A7-C6AE-4CF1-8B30-4B9C2E73F790}"/>
              </a:ext>
            </a:extLst>
          </p:cNvPr>
          <p:cNvSpPr txBox="1"/>
          <p:nvPr/>
        </p:nvSpPr>
        <p:spPr>
          <a:xfrm>
            <a:off x="4907362" y="4676035"/>
            <a:ext cx="1702632" cy="246221"/>
          </a:xfrm>
          <a:prstGeom prst="rect">
            <a:avLst/>
          </a:prstGeom>
          <a:noFill/>
        </p:spPr>
        <p:txBody>
          <a:bodyPr wrap="square" rtlCol="0">
            <a:spAutoFit/>
          </a:bodyPr>
          <a:lstStyle/>
          <a:p>
            <a:pPr defTabSz="914332">
              <a:defRPr/>
            </a:pPr>
            <a:r>
              <a:rPr lang="en-US" sz="1000">
                <a:solidFill>
                  <a:prstClr val="black"/>
                </a:solidFill>
                <a:latin typeface="+mj-lt"/>
              </a:rPr>
              <a:t>Data Copy Occurs</a:t>
            </a:r>
          </a:p>
        </p:txBody>
      </p:sp>
      <p:cxnSp>
        <p:nvCxnSpPr>
          <p:cNvPr id="16" name="Connector: Elbow 15">
            <a:extLst>
              <a:ext uri="{FF2B5EF4-FFF2-40B4-BE49-F238E27FC236}">
                <a16:creationId xmlns:a16="http://schemas.microsoft.com/office/drawing/2014/main" id="{CD3913D2-27BC-447B-A62D-AD89288E8B2C}"/>
              </a:ext>
            </a:extLst>
          </p:cNvPr>
          <p:cNvCxnSpPr>
            <a:cxnSpLocks/>
          </p:cNvCxnSpPr>
          <p:nvPr/>
        </p:nvCxnSpPr>
        <p:spPr>
          <a:xfrm>
            <a:off x="4123489" y="4979869"/>
            <a:ext cx="1836090" cy="1422670"/>
          </a:xfrm>
          <a:prstGeom prst="bentConnector3">
            <a:avLst>
              <a:gd name="adj1" fmla="val 23043"/>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1" name="Oval 90">
            <a:extLst>
              <a:ext uri="{FF2B5EF4-FFF2-40B4-BE49-F238E27FC236}">
                <a16:creationId xmlns:a16="http://schemas.microsoft.com/office/drawing/2014/main" id="{A5F58593-0AA2-4A6E-B596-967E0421077C}"/>
              </a:ext>
            </a:extLst>
          </p:cNvPr>
          <p:cNvSpPr/>
          <p:nvPr/>
        </p:nvSpPr>
        <p:spPr>
          <a:xfrm>
            <a:off x="4618149" y="5960214"/>
            <a:ext cx="210913" cy="2265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32">
              <a:defRPr/>
            </a:pPr>
            <a:r>
              <a:rPr lang="en-US" sz="1200" dirty="0">
                <a:solidFill>
                  <a:prstClr val="white"/>
                </a:solidFill>
                <a:latin typeface="+mj-lt"/>
              </a:rPr>
              <a:t>7</a:t>
            </a:r>
          </a:p>
        </p:txBody>
      </p:sp>
      <p:sp>
        <p:nvSpPr>
          <p:cNvPr id="92" name="TextBox 91">
            <a:extLst>
              <a:ext uri="{FF2B5EF4-FFF2-40B4-BE49-F238E27FC236}">
                <a16:creationId xmlns:a16="http://schemas.microsoft.com/office/drawing/2014/main" id="{85BB517E-01FF-4894-843A-ADCD45BCCEF5}"/>
              </a:ext>
            </a:extLst>
          </p:cNvPr>
          <p:cNvSpPr txBox="1"/>
          <p:nvPr/>
        </p:nvSpPr>
        <p:spPr>
          <a:xfrm>
            <a:off x="4767048" y="5894867"/>
            <a:ext cx="1702632" cy="400110"/>
          </a:xfrm>
          <a:prstGeom prst="rect">
            <a:avLst/>
          </a:prstGeom>
          <a:noFill/>
        </p:spPr>
        <p:txBody>
          <a:bodyPr wrap="square" rtlCol="0">
            <a:spAutoFit/>
          </a:bodyPr>
          <a:lstStyle/>
          <a:p>
            <a:pPr defTabSz="914332">
              <a:defRPr/>
            </a:pPr>
            <a:r>
              <a:rPr lang="en-US" sz="1000" dirty="0">
                <a:solidFill>
                  <a:prstClr val="black"/>
                </a:solidFill>
                <a:latin typeface="+mj-lt"/>
              </a:rPr>
              <a:t>Security/Compliance</a:t>
            </a:r>
            <a:br>
              <a:rPr lang="en-US" sz="1000" dirty="0">
                <a:solidFill>
                  <a:prstClr val="black"/>
                </a:solidFill>
                <a:latin typeface="+mj-lt"/>
              </a:rPr>
            </a:br>
            <a:r>
              <a:rPr lang="en-US" sz="1000" dirty="0">
                <a:solidFill>
                  <a:prstClr val="black"/>
                </a:solidFill>
                <a:latin typeface="+mj-lt"/>
              </a:rPr>
              <a:t>Policies Pushed</a:t>
            </a:r>
          </a:p>
        </p:txBody>
      </p:sp>
      <p:sp>
        <p:nvSpPr>
          <p:cNvPr id="94" name="Oval 93">
            <a:extLst>
              <a:ext uri="{FF2B5EF4-FFF2-40B4-BE49-F238E27FC236}">
                <a16:creationId xmlns:a16="http://schemas.microsoft.com/office/drawing/2014/main" id="{FA61B7C7-7E00-41F8-B280-6E847955D07D}"/>
              </a:ext>
            </a:extLst>
          </p:cNvPr>
          <p:cNvSpPr/>
          <p:nvPr/>
        </p:nvSpPr>
        <p:spPr>
          <a:xfrm>
            <a:off x="6927641" y="4725730"/>
            <a:ext cx="486770" cy="1882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32">
              <a:defRPr/>
            </a:pPr>
            <a:r>
              <a:rPr lang="en-US" sz="1050" dirty="0">
                <a:solidFill>
                  <a:prstClr val="white"/>
                </a:solidFill>
                <a:latin typeface="+mj-lt"/>
              </a:rPr>
              <a:t>9</a:t>
            </a:r>
          </a:p>
        </p:txBody>
      </p:sp>
      <p:sp>
        <p:nvSpPr>
          <p:cNvPr id="95" name="Oval 94">
            <a:extLst>
              <a:ext uri="{FF2B5EF4-FFF2-40B4-BE49-F238E27FC236}">
                <a16:creationId xmlns:a16="http://schemas.microsoft.com/office/drawing/2014/main" id="{33AB50F7-87AC-4B90-A57B-9163ABEC3D07}"/>
              </a:ext>
            </a:extLst>
          </p:cNvPr>
          <p:cNvSpPr/>
          <p:nvPr/>
        </p:nvSpPr>
        <p:spPr>
          <a:xfrm>
            <a:off x="8733736" y="5784850"/>
            <a:ext cx="486770" cy="1882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32">
              <a:defRPr/>
            </a:pPr>
            <a:r>
              <a:rPr lang="en-US" sz="1050" dirty="0">
                <a:solidFill>
                  <a:prstClr val="white"/>
                </a:solidFill>
                <a:latin typeface="+mj-lt"/>
              </a:rPr>
              <a:t>10</a:t>
            </a:r>
          </a:p>
        </p:txBody>
      </p:sp>
      <p:sp>
        <p:nvSpPr>
          <p:cNvPr id="87" name="Flowchart: Process 86">
            <a:extLst>
              <a:ext uri="{FF2B5EF4-FFF2-40B4-BE49-F238E27FC236}">
                <a16:creationId xmlns:a16="http://schemas.microsoft.com/office/drawing/2014/main" id="{D23EFD41-1F2D-41B6-8D2E-821AFDF3846E}"/>
              </a:ext>
            </a:extLst>
          </p:cNvPr>
          <p:cNvSpPr/>
          <p:nvPr/>
        </p:nvSpPr>
        <p:spPr>
          <a:xfrm>
            <a:off x="6330013" y="3966487"/>
            <a:ext cx="96519" cy="218077"/>
          </a:xfrm>
          <a:prstGeom prst="flowChartProcess">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32">
              <a:defRPr/>
            </a:pPr>
            <a:endParaRPr lang="en-US" sz="800">
              <a:solidFill>
                <a:prstClr val="white"/>
              </a:solidFill>
              <a:latin typeface="+mj-lt"/>
            </a:endParaRPr>
          </a:p>
        </p:txBody>
      </p:sp>
      <p:sp>
        <p:nvSpPr>
          <p:cNvPr id="90" name="Flowchart: Process 89">
            <a:extLst>
              <a:ext uri="{FF2B5EF4-FFF2-40B4-BE49-F238E27FC236}">
                <a16:creationId xmlns:a16="http://schemas.microsoft.com/office/drawing/2014/main" id="{CA9CC352-646E-4DE7-B408-198301D5DDEC}"/>
              </a:ext>
            </a:extLst>
          </p:cNvPr>
          <p:cNvSpPr/>
          <p:nvPr/>
        </p:nvSpPr>
        <p:spPr>
          <a:xfrm>
            <a:off x="3117109" y="4249048"/>
            <a:ext cx="993077" cy="819654"/>
          </a:xfrm>
          <a:prstGeom prst="flowChartProcess">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32">
              <a:defRPr/>
            </a:pPr>
            <a:r>
              <a:rPr lang="en-US" sz="1000" dirty="0">
                <a:solidFill>
                  <a:prstClr val="white"/>
                </a:solidFill>
                <a:latin typeface="+mj-lt"/>
              </a:rPr>
              <a:t>Office Secure Data Export System</a:t>
            </a:r>
          </a:p>
        </p:txBody>
      </p:sp>
      <p:sp>
        <p:nvSpPr>
          <p:cNvPr id="104" name="Rectangle 103">
            <a:extLst>
              <a:ext uri="{FF2B5EF4-FFF2-40B4-BE49-F238E27FC236}">
                <a16:creationId xmlns:a16="http://schemas.microsoft.com/office/drawing/2014/main" id="{C0B388A9-9612-4809-BC84-D70411275EF0}"/>
              </a:ext>
            </a:extLst>
          </p:cNvPr>
          <p:cNvSpPr/>
          <p:nvPr/>
        </p:nvSpPr>
        <p:spPr>
          <a:xfrm>
            <a:off x="11364704" y="4743197"/>
            <a:ext cx="599776" cy="61856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t>JIT Access Policy</a:t>
            </a:r>
          </a:p>
        </p:txBody>
      </p:sp>
      <p:pic>
        <p:nvPicPr>
          <p:cNvPr id="105" name="Graphic 104" descr="User">
            <a:extLst>
              <a:ext uri="{FF2B5EF4-FFF2-40B4-BE49-F238E27FC236}">
                <a16:creationId xmlns:a16="http://schemas.microsoft.com/office/drawing/2014/main" id="{368235D3-F013-4F2C-B0EA-F5C9F118044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193086" y="1003974"/>
            <a:ext cx="914400" cy="914399"/>
          </a:xfrm>
          <a:prstGeom prst="rect">
            <a:avLst/>
          </a:prstGeom>
        </p:spPr>
      </p:pic>
      <p:sp>
        <p:nvSpPr>
          <p:cNvPr id="108" name="TextBox 107">
            <a:extLst>
              <a:ext uri="{FF2B5EF4-FFF2-40B4-BE49-F238E27FC236}">
                <a16:creationId xmlns:a16="http://schemas.microsoft.com/office/drawing/2014/main" id="{CEE69040-A239-486B-9DEF-539D2797F6BD}"/>
              </a:ext>
            </a:extLst>
          </p:cNvPr>
          <p:cNvSpPr txBox="1"/>
          <p:nvPr/>
        </p:nvSpPr>
        <p:spPr>
          <a:xfrm>
            <a:off x="10926180" y="2616413"/>
            <a:ext cx="1702632" cy="553998"/>
          </a:xfrm>
          <a:prstGeom prst="rect">
            <a:avLst/>
          </a:prstGeom>
          <a:noFill/>
        </p:spPr>
        <p:txBody>
          <a:bodyPr wrap="square" rtlCol="0">
            <a:spAutoFit/>
          </a:bodyPr>
          <a:lstStyle/>
          <a:p>
            <a:pPr defTabSz="914332">
              <a:defRPr/>
            </a:pPr>
            <a:r>
              <a:rPr lang="en-US" sz="1000">
                <a:solidFill>
                  <a:prstClr val="black"/>
                </a:solidFill>
                <a:latin typeface="+mj-lt"/>
              </a:rPr>
              <a:t>Debugging</a:t>
            </a:r>
            <a:br>
              <a:rPr lang="en-US" sz="1000">
                <a:solidFill>
                  <a:prstClr val="black"/>
                </a:solidFill>
                <a:latin typeface="+mj-lt"/>
              </a:rPr>
            </a:br>
            <a:r>
              <a:rPr lang="en-US" sz="1000">
                <a:solidFill>
                  <a:prstClr val="black"/>
                </a:solidFill>
                <a:latin typeface="+mj-lt"/>
              </a:rPr>
              <a:t>Access</a:t>
            </a:r>
            <a:br>
              <a:rPr lang="en-US" sz="1000">
                <a:solidFill>
                  <a:prstClr val="black"/>
                </a:solidFill>
                <a:latin typeface="+mj-lt"/>
              </a:rPr>
            </a:br>
            <a:r>
              <a:rPr lang="en-US" sz="1000">
                <a:solidFill>
                  <a:prstClr val="black"/>
                </a:solidFill>
                <a:latin typeface="+mj-lt"/>
              </a:rPr>
              <a:t>Request</a:t>
            </a:r>
          </a:p>
        </p:txBody>
      </p:sp>
      <p:sp>
        <p:nvSpPr>
          <p:cNvPr id="110" name="Oval 109">
            <a:extLst>
              <a:ext uri="{FF2B5EF4-FFF2-40B4-BE49-F238E27FC236}">
                <a16:creationId xmlns:a16="http://schemas.microsoft.com/office/drawing/2014/main" id="{FDEB8880-D016-4CB5-93FD-4533349790BD}"/>
              </a:ext>
            </a:extLst>
          </p:cNvPr>
          <p:cNvSpPr/>
          <p:nvPr/>
        </p:nvSpPr>
        <p:spPr>
          <a:xfrm>
            <a:off x="4358367" y="4097523"/>
            <a:ext cx="210913" cy="2265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32">
              <a:defRPr/>
            </a:pPr>
            <a:r>
              <a:rPr lang="en-US" sz="1200" dirty="0">
                <a:solidFill>
                  <a:prstClr val="white"/>
                </a:solidFill>
                <a:latin typeface="+mj-lt"/>
              </a:rPr>
              <a:t>5</a:t>
            </a:r>
          </a:p>
        </p:txBody>
      </p:sp>
      <p:sp>
        <p:nvSpPr>
          <p:cNvPr id="111" name="TextBox 110">
            <a:extLst>
              <a:ext uri="{FF2B5EF4-FFF2-40B4-BE49-F238E27FC236}">
                <a16:creationId xmlns:a16="http://schemas.microsoft.com/office/drawing/2014/main" id="{89737243-0D9A-4997-B254-2B9DBDEFD3C6}"/>
              </a:ext>
            </a:extLst>
          </p:cNvPr>
          <p:cNvSpPr txBox="1"/>
          <p:nvPr/>
        </p:nvSpPr>
        <p:spPr>
          <a:xfrm>
            <a:off x="4541841" y="4069661"/>
            <a:ext cx="1702632" cy="246221"/>
          </a:xfrm>
          <a:prstGeom prst="rect">
            <a:avLst/>
          </a:prstGeom>
          <a:noFill/>
        </p:spPr>
        <p:txBody>
          <a:bodyPr wrap="square" rtlCol="0">
            <a:spAutoFit/>
          </a:bodyPr>
          <a:lstStyle/>
          <a:p>
            <a:pPr defTabSz="914332">
              <a:defRPr/>
            </a:pPr>
            <a:r>
              <a:rPr lang="en-US" sz="1000" dirty="0">
                <a:solidFill>
                  <a:prstClr val="black"/>
                </a:solidFill>
                <a:latin typeface="+mj-lt"/>
              </a:rPr>
              <a:t>Data Request Issued</a:t>
            </a:r>
          </a:p>
        </p:txBody>
      </p:sp>
      <p:sp>
        <p:nvSpPr>
          <p:cNvPr id="113" name="TextBox 112">
            <a:extLst>
              <a:ext uri="{FF2B5EF4-FFF2-40B4-BE49-F238E27FC236}">
                <a16:creationId xmlns:a16="http://schemas.microsoft.com/office/drawing/2014/main" id="{17247EBD-930B-4D18-88D3-75CB89877288}"/>
              </a:ext>
            </a:extLst>
          </p:cNvPr>
          <p:cNvSpPr txBox="1"/>
          <p:nvPr/>
        </p:nvSpPr>
        <p:spPr>
          <a:xfrm>
            <a:off x="11141638" y="1784170"/>
            <a:ext cx="1045908" cy="254044"/>
          </a:xfrm>
          <a:prstGeom prst="rect">
            <a:avLst/>
          </a:prstGeom>
          <a:noFill/>
        </p:spPr>
        <p:txBody>
          <a:bodyPr wrap="square" rtlCol="0">
            <a:spAutoFit/>
          </a:bodyPr>
          <a:lstStyle/>
          <a:p>
            <a:pPr defTabSz="914332">
              <a:defRPr/>
            </a:pPr>
            <a:r>
              <a:rPr lang="en-US" sz="1051">
                <a:solidFill>
                  <a:prstClr val="black"/>
                </a:solidFill>
                <a:latin typeface="+mj-lt"/>
              </a:rPr>
              <a:t>ISV App Admin</a:t>
            </a:r>
          </a:p>
        </p:txBody>
      </p:sp>
      <p:cxnSp>
        <p:nvCxnSpPr>
          <p:cNvPr id="70" name="Straight Arrow Connector 69">
            <a:extLst>
              <a:ext uri="{FF2B5EF4-FFF2-40B4-BE49-F238E27FC236}">
                <a16:creationId xmlns:a16="http://schemas.microsoft.com/office/drawing/2014/main" id="{8219119B-B006-4AD1-ADEB-BE84422B5F91}"/>
              </a:ext>
            </a:extLst>
          </p:cNvPr>
          <p:cNvCxnSpPr>
            <a:stCxn id="113" idx="2"/>
            <a:endCxn id="104" idx="0"/>
          </p:cNvCxnSpPr>
          <p:nvPr/>
        </p:nvCxnSpPr>
        <p:spPr>
          <a:xfrm>
            <a:off x="11664592" y="2038214"/>
            <a:ext cx="0" cy="2704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D7036DBA-A131-482D-B159-12329FA7715B}"/>
              </a:ext>
            </a:extLst>
          </p:cNvPr>
          <p:cNvCxnSpPr>
            <a:stCxn id="104" idx="1"/>
            <a:endCxn id="77" idx="3"/>
          </p:cNvCxnSpPr>
          <p:nvPr/>
        </p:nvCxnSpPr>
        <p:spPr>
          <a:xfrm flipH="1" flipV="1">
            <a:off x="11220074" y="5050082"/>
            <a:ext cx="144630" cy="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Oval 114">
            <a:extLst>
              <a:ext uri="{FF2B5EF4-FFF2-40B4-BE49-F238E27FC236}">
                <a16:creationId xmlns:a16="http://schemas.microsoft.com/office/drawing/2014/main" id="{223F0E81-8E03-4A5A-B35F-F4C4886FE159}"/>
              </a:ext>
            </a:extLst>
          </p:cNvPr>
          <p:cNvSpPr/>
          <p:nvPr/>
        </p:nvSpPr>
        <p:spPr>
          <a:xfrm>
            <a:off x="10456929" y="2678596"/>
            <a:ext cx="486770" cy="1882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32">
              <a:defRPr/>
            </a:pPr>
            <a:r>
              <a:rPr lang="en-US" sz="1050" dirty="0">
                <a:solidFill>
                  <a:prstClr val="white"/>
                </a:solidFill>
                <a:latin typeface="+mj-lt"/>
              </a:rPr>
              <a:t>11</a:t>
            </a:r>
          </a:p>
        </p:txBody>
      </p:sp>
      <p:sp>
        <p:nvSpPr>
          <p:cNvPr id="2" name="TextBox 1">
            <a:extLst>
              <a:ext uri="{FF2B5EF4-FFF2-40B4-BE49-F238E27FC236}">
                <a16:creationId xmlns:a16="http://schemas.microsoft.com/office/drawing/2014/main" id="{64E0B2DA-23EF-48DC-9C09-711368894509}"/>
              </a:ext>
            </a:extLst>
          </p:cNvPr>
          <p:cNvSpPr txBox="1"/>
          <p:nvPr/>
        </p:nvSpPr>
        <p:spPr>
          <a:xfrm>
            <a:off x="704675" y="184558"/>
            <a:ext cx="1647182" cy="369332"/>
          </a:xfrm>
          <a:prstGeom prst="rect">
            <a:avLst/>
          </a:prstGeom>
          <a:noFill/>
        </p:spPr>
        <p:txBody>
          <a:bodyPr wrap="none" rtlCol="0">
            <a:spAutoFit/>
          </a:bodyPr>
          <a:lstStyle/>
          <a:p>
            <a:r>
              <a:rPr lang="en-US" dirty="0"/>
              <a:t>Basic Data Flow</a:t>
            </a:r>
          </a:p>
        </p:txBody>
      </p:sp>
      <p:cxnSp>
        <p:nvCxnSpPr>
          <p:cNvPr id="19" name="Straight Arrow Connector 18">
            <a:extLst>
              <a:ext uri="{FF2B5EF4-FFF2-40B4-BE49-F238E27FC236}">
                <a16:creationId xmlns:a16="http://schemas.microsoft.com/office/drawing/2014/main" id="{AC29FC37-C314-48BD-A8A5-EABC02A94243}"/>
              </a:ext>
            </a:extLst>
          </p:cNvPr>
          <p:cNvCxnSpPr>
            <a:cxnSpLocks/>
          </p:cNvCxnSpPr>
          <p:nvPr/>
        </p:nvCxnSpPr>
        <p:spPr>
          <a:xfrm flipH="1">
            <a:off x="4110186" y="4372515"/>
            <a:ext cx="22198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080642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48" grpId="0" animBg="1"/>
      <p:bldP spid="9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6F307-0F6E-4046-AAFC-DD022DC7F00C}"/>
              </a:ext>
            </a:extLst>
          </p:cNvPr>
          <p:cNvSpPr>
            <a:spLocks noGrp="1"/>
          </p:cNvSpPr>
          <p:nvPr>
            <p:ph type="title"/>
          </p:nvPr>
        </p:nvSpPr>
        <p:spPr/>
        <p:txBody>
          <a:bodyPr/>
          <a:lstStyle/>
          <a:p>
            <a:r>
              <a:rPr lang="en-US" dirty="0"/>
              <a:t>Live Demo</a:t>
            </a:r>
          </a:p>
        </p:txBody>
      </p:sp>
      <p:sp>
        <p:nvSpPr>
          <p:cNvPr id="3" name="Text Placeholder 2">
            <a:extLst>
              <a:ext uri="{FF2B5EF4-FFF2-40B4-BE49-F238E27FC236}">
                <a16:creationId xmlns:a16="http://schemas.microsoft.com/office/drawing/2014/main" id="{41A0D45D-53FE-490E-A51D-91D361B1B564}"/>
              </a:ext>
            </a:extLst>
          </p:cNvPr>
          <p:cNvSpPr>
            <a:spLocks noGrp="1"/>
          </p:cNvSpPr>
          <p:nvPr>
            <p:ph type="body" idx="1"/>
          </p:nvPr>
        </p:nvSpPr>
        <p:spPr/>
        <p:txBody>
          <a:bodyPr/>
          <a:lstStyle/>
          <a:p>
            <a:r>
              <a:rPr lang="en-US" dirty="0"/>
              <a:t>The pieces of a deployed application</a:t>
            </a:r>
          </a:p>
        </p:txBody>
      </p:sp>
    </p:spTree>
    <p:extLst>
      <p:ext uri="{BB962C8B-B14F-4D97-AF65-F5344CB8AC3E}">
        <p14:creationId xmlns:p14="http://schemas.microsoft.com/office/powerpoint/2010/main" val="2130873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D1D3A-3C60-4AD4-8B63-B0AC462702FB}"/>
              </a:ext>
            </a:extLst>
          </p:cNvPr>
          <p:cNvSpPr>
            <a:spLocks noGrp="1"/>
          </p:cNvSpPr>
          <p:nvPr>
            <p:ph type="title"/>
          </p:nvPr>
        </p:nvSpPr>
        <p:spPr/>
        <p:txBody>
          <a:bodyPr/>
          <a:lstStyle/>
          <a:p>
            <a:r>
              <a:rPr lang="en-US" sz="2000"/>
              <a:t>Schema of the data</a:t>
            </a:r>
          </a:p>
        </p:txBody>
      </p:sp>
      <p:sp>
        <p:nvSpPr>
          <p:cNvPr id="3" name="Content Placeholder 2">
            <a:extLst>
              <a:ext uri="{FF2B5EF4-FFF2-40B4-BE49-F238E27FC236}">
                <a16:creationId xmlns:a16="http://schemas.microsoft.com/office/drawing/2014/main" id="{22203CED-D359-40A4-BD20-BDD81A9595CE}"/>
              </a:ext>
            </a:extLst>
          </p:cNvPr>
          <p:cNvSpPr>
            <a:spLocks noGrp="1"/>
          </p:cNvSpPr>
          <p:nvPr>
            <p:ph idx="1"/>
          </p:nvPr>
        </p:nvSpPr>
        <p:spPr/>
        <p:txBody>
          <a:bodyPr>
            <a:normAutofit/>
          </a:bodyPr>
          <a:lstStyle/>
          <a:p>
            <a:pPr marL="342900" lvl="0" indent="-342900">
              <a:buFont typeface="Arial" panose="020B0604020202020204" pitchFamily="34" charset="0"/>
              <a:buChar char="•"/>
            </a:pPr>
            <a:r>
              <a:rPr lang="en-US" dirty="0" err="1"/>
              <a:t>SentItems</a:t>
            </a:r>
            <a:r>
              <a:rPr lang="en-US" dirty="0"/>
              <a:t> according to Messages v2: </a:t>
            </a:r>
            <a:r>
              <a:rPr lang="en-US" u="sng" dirty="0">
                <a:hlinkClick r:id="rId3"/>
              </a:rPr>
              <a:t>https://msdn.microsoft.com/en-us/office/office365/api/complex-types-for-mail-contacts-calendar#MessageResource</a:t>
            </a:r>
            <a:r>
              <a:rPr lang="en-US" dirty="0"/>
              <a:t> </a:t>
            </a:r>
          </a:p>
          <a:p>
            <a:pPr marL="800100" lvl="1" indent="-342900">
              <a:buFont typeface="Arial" panose="020B0604020202020204" pitchFamily="34" charset="0"/>
              <a:buChar char="•"/>
            </a:pPr>
            <a:r>
              <a:rPr lang="en-US" dirty="0"/>
              <a:t>without Body, </a:t>
            </a:r>
            <a:r>
              <a:rPr lang="en-US" dirty="0" err="1"/>
              <a:t>BodyPreview</a:t>
            </a:r>
            <a:r>
              <a:rPr lang="en-US" dirty="0"/>
              <a:t>, or </a:t>
            </a:r>
            <a:r>
              <a:rPr lang="en-US" dirty="0" err="1"/>
              <a:t>UniqueBody</a:t>
            </a:r>
            <a:endParaRPr lang="en-US" dirty="0"/>
          </a:p>
          <a:p>
            <a:pPr marL="342900" lvl="0" indent="-342900">
              <a:buFont typeface="Arial" panose="020B0604020202020204" pitchFamily="34" charset="0"/>
              <a:buChar char="•"/>
            </a:pPr>
            <a:endParaRPr lang="en-US" dirty="0"/>
          </a:p>
          <a:p>
            <a:pPr marL="342900" lvl="0" indent="-342900">
              <a:buFont typeface="Arial" panose="020B0604020202020204" pitchFamily="34" charset="0"/>
              <a:buChar char="•"/>
            </a:pPr>
            <a:r>
              <a:rPr lang="en-US" dirty="0" err="1"/>
              <a:t>CalendarView</a:t>
            </a:r>
            <a:r>
              <a:rPr lang="en-US" dirty="0"/>
              <a:t> Events according to Events v2: </a:t>
            </a:r>
            <a:r>
              <a:rPr lang="en-US" u="sng" dirty="0">
                <a:hlinkClick r:id="rId4"/>
              </a:rPr>
              <a:t>https://msdn.microsoft.com/en-us/office/office365/api/complex-types-for-mail-contacts-calendar#event</a:t>
            </a:r>
            <a:endParaRPr lang="en-US" u="sng" dirty="0"/>
          </a:p>
          <a:p>
            <a:pPr marL="800100" lvl="1" indent="-342900">
              <a:buFont typeface="Arial" panose="020B0604020202020204" pitchFamily="34" charset="0"/>
              <a:buChar char="•"/>
            </a:pPr>
            <a:r>
              <a:rPr lang="en-US" dirty="0"/>
              <a:t>without Body or </a:t>
            </a:r>
            <a:r>
              <a:rPr lang="en-US" dirty="0" err="1"/>
              <a:t>BodyPreview</a:t>
            </a:r>
            <a:endParaRPr lang="en-US" dirty="0"/>
          </a:p>
          <a:p>
            <a:pPr marL="342900" lvl="0" indent="-342900">
              <a:buFont typeface="Arial" panose="020B0604020202020204" pitchFamily="34" charset="0"/>
              <a:buChar char="•"/>
            </a:pPr>
            <a:endParaRPr lang="en-US" dirty="0"/>
          </a:p>
          <a:p>
            <a:pPr marL="342900" lvl="0" indent="-342900">
              <a:buFont typeface="Arial" panose="020B0604020202020204" pitchFamily="34" charset="0"/>
              <a:buChar char="•"/>
            </a:pPr>
            <a:r>
              <a:rPr lang="en-US" dirty="0"/>
              <a:t>Contacts v2: </a:t>
            </a:r>
            <a:r>
              <a:rPr lang="en-US" u="sng" dirty="0">
                <a:hlinkClick r:id="rId5"/>
              </a:rPr>
              <a:t>https://msdn.microsoft.com/en-us/office/office365/api/complex-types-for-mail-contacts-calendar#contact</a:t>
            </a:r>
            <a:r>
              <a:rPr lang="en-US" dirty="0"/>
              <a:t> </a:t>
            </a:r>
          </a:p>
          <a:p>
            <a:pPr marL="342900" lvl="0" indent="-342900">
              <a:buFont typeface="Arial" panose="020B0604020202020204" pitchFamily="34" charset="0"/>
              <a:buChar char="•"/>
            </a:pPr>
            <a:endParaRPr lang="en-US" dirty="0"/>
          </a:p>
          <a:p>
            <a:pPr marL="342900" lvl="0" indent="-342900">
              <a:buFont typeface="Arial" panose="020B0604020202020204" pitchFamily="34" charset="0"/>
              <a:buChar char="•"/>
            </a:pPr>
            <a:r>
              <a:rPr lang="en-US" dirty="0"/>
              <a:t>User directory information on next slide</a:t>
            </a:r>
          </a:p>
        </p:txBody>
      </p:sp>
    </p:spTree>
    <p:extLst>
      <p:ext uri="{BB962C8B-B14F-4D97-AF65-F5344CB8AC3E}">
        <p14:creationId xmlns:p14="http://schemas.microsoft.com/office/powerpoint/2010/main" val="40662219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6752C9-5386-4AC1-8452-9AC81D274E75}"/>
              </a:ext>
            </a:extLst>
          </p:cNvPr>
          <p:cNvSpPr>
            <a:spLocks noGrp="1"/>
          </p:cNvSpPr>
          <p:nvPr>
            <p:ph type="title"/>
          </p:nvPr>
        </p:nvSpPr>
        <p:spPr/>
        <p:txBody>
          <a:bodyPr/>
          <a:lstStyle/>
          <a:p>
            <a:r>
              <a:rPr lang="en-US" dirty="0"/>
              <a:t>User Directory Information</a:t>
            </a:r>
          </a:p>
        </p:txBody>
      </p:sp>
      <p:sp>
        <p:nvSpPr>
          <p:cNvPr id="9" name="Content Placeholder 4">
            <a:extLst>
              <a:ext uri="{FF2B5EF4-FFF2-40B4-BE49-F238E27FC236}">
                <a16:creationId xmlns:a16="http://schemas.microsoft.com/office/drawing/2014/main" id="{2A81551A-3340-4503-BE27-0A6AC83E97D8}"/>
              </a:ext>
            </a:extLst>
          </p:cNvPr>
          <p:cNvSpPr txBox="1">
            <a:spLocks/>
          </p:cNvSpPr>
          <p:nvPr/>
        </p:nvSpPr>
        <p:spPr>
          <a:xfrm>
            <a:off x="3068782" y="1816908"/>
            <a:ext cx="243701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dirty="0"/>
              <a:t>   `CustomAttribute1` STRING,</a:t>
            </a:r>
          </a:p>
          <a:p>
            <a:r>
              <a:rPr lang="en-US" sz="1100" dirty="0"/>
              <a:t>   `CustomAttribute2` STRING,</a:t>
            </a:r>
          </a:p>
          <a:p>
            <a:r>
              <a:rPr lang="en-US" sz="1100" dirty="0"/>
              <a:t>   `CustomAttribute3` STRING,</a:t>
            </a:r>
          </a:p>
          <a:p>
            <a:r>
              <a:rPr lang="en-US" sz="1100" dirty="0"/>
              <a:t>   `CustomAttribute4` STRING,</a:t>
            </a:r>
          </a:p>
          <a:p>
            <a:r>
              <a:rPr lang="en-US" sz="1100" dirty="0"/>
              <a:t>   `CustomAttribute5` STRING,</a:t>
            </a:r>
          </a:p>
          <a:p>
            <a:r>
              <a:rPr lang="en-US" sz="1100" dirty="0"/>
              <a:t>   `CustomAttribute6` STRING,</a:t>
            </a:r>
          </a:p>
          <a:p>
            <a:r>
              <a:rPr lang="en-US" sz="1100" dirty="0"/>
              <a:t>   `CustomAttribute7` STRING,</a:t>
            </a:r>
          </a:p>
          <a:p>
            <a:r>
              <a:rPr lang="en-US" sz="1100" dirty="0"/>
              <a:t>   `CustomAttribute8` STRING,</a:t>
            </a:r>
          </a:p>
          <a:p>
            <a:r>
              <a:rPr lang="en-US" sz="1100" dirty="0"/>
              <a:t>   `CustomAttribute9` STRING,</a:t>
            </a:r>
          </a:p>
          <a:p>
            <a:r>
              <a:rPr lang="en-US" sz="1100" dirty="0"/>
              <a:t>   `CustomAttribute10` STRING,</a:t>
            </a:r>
          </a:p>
          <a:p>
            <a:r>
              <a:rPr lang="en-US" sz="1100" dirty="0"/>
              <a:t>   `CustomAttribute11` STRING,</a:t>
            </a:r>
          </a:p>
          <a:p>
            <a:r>
              <a:rPr lang="en-US" sz="1100" dirty="0"/>
              <a:t>   `CustomAttribute12` STRING,</a:t>
            </a:r>
          </a:p>
          <a:p>
            <a:r>
              <a:rPr lang="en-US" sz="1100" dirty="0"/>
              <a:t>   `CustomAttribute13` STRING,</a:t>
            </a:r>
          </a:p>
          <a:p>
            <a:r>
              <a:rPr lang="en-US" sz="1100" dirty="0"/>
              <a:t>   `CustomAttribute14` STRING,</a:t>
            </a:r>
          </a:p>
          <a:p>
            <a:r>
              <a:rPr lang="en-US" sz="1100" dirty="0"/>
              <a:t>   `CustomAttribute15` STRING,</a:t>
            </a:r>
          </a:p>
        </p:txBody>
      </p:sp>
      <p:sp>
        <p:nvSpPr>
          <p:cNvPr id="10" name="Content Placeholder 4">
            <a:extLst>
              <a:ext uri="{FF2B5EF4-FFF2-40B4-BE49-F238E27FC236}">
                <a16:creationId xmlns:a16="http://schemas.microsoft.com/office/drawing/2014/main" id="{80A89E74-C7AB-4345-841F-8C4F6F1E3F59}"/>
              </a:ext>
            </a:extLst>
          </p:cNvPr>
          <p:cNvSpPr txBox="1">
            <a:spLocks/>
          </p:cNvSpPr>
          <p:nvPr/>
        </p:nvSpPr>
        <p:spPr>
          <a:xfrm>
            <a:off x="5545975" y="1816908"/>
            <a:ext cx="294963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dirty="0"/>
              <a:t>   `Department` STRING,</a:t>
            </a:r>
          </a:p>
          <a:p>
            <a:r>
              <a:rPr lang="en-US" sz="1100" dirty="0"/>
              <a:t>   `ExtensionCustomAttribute1` STRING,</a:t>
            </a:r>
          </a:p>
          <a:p>
            <a:r>
              <a:rPr lang="en-US" sz="1100" dirty="0"/>
              <a:t>   `ExtensionCustomAttribute2` STRING,</a:t>
            </a:r>
          </a:p>
          <a:p>
            <a:r>
              <a:rPr lang="en-US" sz="1100" dirty="0"/>
              <a:t>   `ExtensionCustomAttribute3` STRING,</a:t>
            </a:r>
          </a:p>
          <a:p>
            <a:r>
              <a:rPr lang="en-US" sz="1100" dirty="0"/>
              <a:t>   `ExtensionCustomAttribute4` STRING,</a:t>
            </a:r>
          </a:p>
          <a:p>
            <a:r>
              <a:rPr lang="en-US" sz="1100" dirty="0"/>
              <a:t>   `ExtensionCustomAttribute5` STRING,</a:t>
            </a:r>
          </a:p>
          <a:p>
            <a:r>
              <a:rPr lang="en-US" sz="1100" dirty="0"/>
              <a:t>   `Fax` STRING,</a:t>
            </a:r>
          </a:p>
          <a:p>
            <a:r>
              <a:rPr lang="en-US" sz="1100" dirty="0"/>
              <a:t>   `FirstName` STRING,</a:t>
            </a:r>
          </a:p>
          <a:p>
            <a:r>
              <a:rPr lang="en-US" sz="1100" dirty="0"/>
              <a:t>   `</a:t>
            </a:r>
            <a:r>
              <a:rPr lang="en-US" sz="1100" dirty="0" err="1"/>
              <a:t>HomePhone</a:t>
            </a:r>
            <a:r>
              <a:rPr lang="en-US" sz="1100" dirty="0"/>
              <a:t>` STRING,</a:t>
            </a:r>
          </a:p>
          <a:p>
            <a:r>
              <a:rPr lang="en-US" sz="1100" dirty="0"/>
              <a:t>   `Initials` STRING,</a:t>
            </a:r>
          </a:p>
          <a:p>
            <a:r>
              <a:rPr lang="en-US" sz="1100" dirty="0"/>
              <a:t>   `</a:t>
            </a:r>
            <a:r>
              <a:rPr lang="en-US" sz="1100" dirty="0" err="1"/>
              <a:t>LastName</a:t>
            </a:r>
            <a:r>
              <a:rPr lang="en-US" sz="1100" dirty="0"/>
              <a:t>` STRING,</a:t>
            </a:r>
          </a:p>
          <a:p>
            <a:r>
              <a:rPr lang="en-US" sz="1100" dirty="0"/>
              <a:t>   `</a:t>
            </a:r>
            <a:r>
              <a:rPr lang="en-US" sz="1100" dirty="0" err="1"/>
              <a:t>MobilePhone</a:t>
            </a:r>
            <a:r>
              <a:rPr lang="en-US" sz="1100" dirty="0"/>
              <a:t>` STRING,</a:t>
            </a:r>
          </a:p>
        </p:txBody>
      </p:sp>
      <p:sp>
        <p:nvSpPr>
          <p:cNvPr id="11" name="Content Placeholder 4">
            <a:extLst>
              <a:ext uri="{FF2B5EF4-FFF2-40B4-BE49-F238E27FC236}">
                <a16:creationId xmlns:a16="http://schemas.microsoft.com/office/drawing/2014/main" id="{EFB489BD-317A-4AD6-B039-DF223B30FD96}"/>
              </a:ext>
            </a:extLst>
          </p:cNvPr>
          <p:cNvSpPr txBox="1">
            <a:spLocks/>
          </p:cNvSpPr>
          <p:nvPr/>
        </p:nvSpPr>
        <p:spPr>
          <a:xfrm>
            <a:off x="383771" y="1816908"/>
            <a:ext cx="270856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dirty="0"/>
              <a:t>   `</a:t>
            </a:r>
            <a:r>
              <a:rPr lang="en-US" sz="1100" dirty="0" err="1"/>
              <a:t>ExternalEmailAddress</a:t>
            </a:r>
            <a:r>
              <a:rPr lang="en-US" sz="1100" dirty="0"/>
              <a:t>` STRING,</a:t>
            </a:r>
          </a:p>
          <a:p>
            <a:r>
              <a:rPr lang="en-US" sz="1100" dirty="0"/>
              <a:t>   `Languages` ARRAY&lt;STRING&gt;,</a:t>
            </a:r>
          </a:p>
          <a:p>
            <a:r>
              <a:rPr lang="en-US" sz="1100" dirty="0"/>
              <a:t>   `Name` STRING,</a:t>
            </a:r>
          </a:p>
          <a:p>
            <a:r>
              <a:rPr lang="en-US" sz="1100" dirty="0"/>
              <a:t>   `</a:t>
            </a:r>
            <a:r>
              <a:rPr lang="en-US" sz="1100" dirty="0" err="1"/>
              <a:t>ExternalEmailAddress</a:t>
            </a:r>
            <a:r>
              <a:rPr lang="en-US" sz="1100" dirty="0"/>
              <a:t>` STRING,</a:t>
            </a:r>
          </a:p>
          <a:p>
            <a:r>
              <a:rPr lang="en-US" sz="1100" dirty="0"/>
              <a:t>   `Languages` ARRAY&lt;STRING&gt;,</a:t>
            </a:r>
          </a:p>
          <a:p>
            <a:r>
              <a:rPr lang="en-US" sz="1100" dirty="0"/>
              <a:t>   `Name` STRING,</a:t>
            </a:r>
          </a:p>
          <a:p>
            <a:r>
              <a:rPr lang="en-US" sz="1100" dirty="0"/>
              <a:t>   `</a:t>
            </a:r>
            <a:r>
              <a:rPr lang="en-US" sz="1100" dirty="0" err="1"/>
              <a:t>EmailAddresses</a:t>
            </a:r>
            <a:r>
              <a:rPr lang="en-US" sz="1100" dirty="0"/>
              <a:t>` ARRAY&lt;STRING&gt;,</a:t>
            </a:r>
          </a:p>
          <a:p>
            <a:r>
              <a:rPr lang="en-US" sz="1100" dirty="0"/>
              <a:t>   `PrimarySmtpAddress` STRING,</a:t>
            </a:r>
          </a:p>
          <a:p>
            <a:r>
              <a:rPr lang="en-US" sz="1100" dirty="0"/>
              <a:t>   `DisplayName` STRING,</a:t>
            </a:r>
          </a:p>
          <a:p>
            <a:r>
              <a:rPr lang="en-US" sz="1100" dirty="0"/>
              <a:t>   `C` STRING,</a:t>
            </a:r>
          </a:p>
          <a:p>
            <a:r>
              <a:rPr lang="en-US" sz="1100" dirty="0"/>
              <a:t>   `City` STRING,</a:t>
            </a:r>
          </a:p>
          <a:p>
            <a:r>
              <a:rPr lang="en-US" sz="1100" dirty="0"/>
              <a:t>   `Company` STRING,</a:t>
            </a:r>
          </a:p>
        </p:txBody>
      </p:sp>
      <p:sp>
        <p:nvSpPr>
          <p:cNvPr id="14" name="Content Placeholder 4">
            <a:extLst>
              <a:ext uri="{FF2B5EF4-FFF2-40B4-BE49-F238E27FC236}">
                <a16:creationId xmlns:a16="http://schemas.microsoft.com/office/drawing/2014/main" id="{EB135435-879F-4A25-A7D5-7F7F8F8DE225}"/>
              </a:ext>
            </a:extLst>
          </p:cNvPr>
          <p:cNvSpPr txBox="1">
            <a:spLocks/>
          </p:cNvSpPr>
          <p:nvPr/>
        </p:nvSpPr>
        <p:spPr>
          <a:xfrm>
            <a:off x="8979131" y="1816908"/>
            <a:ext cx="2437015"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dirty="0"/>
              <a:t>   `Notes` STRING,</a:t>
            </a:r>
          </a:p>
          <a:p>
            <a:r>
              <a:rPr lang="en-US" sz="1100" dirty="0"/>
              <a:t>   `Office` STRING,</a:t>
            </a:r>
          </a:p>
          <a:p>
            <a:r>
              <a:rPr lang="en-US" sz="1100" dirty="0"/>
              <a:t>   `</a:t>
            </a:r>
            <a:r>
              <a:rPr lang="en-US" sz="1100" dirty="0" err="1"/>
              <a:t>OtherFax</a:t>
            </a:r>
            <a:r>
              <a:rPr lang="en-US" sz="1100" dirty="0"/>
              <a:t>` STRING,</a:t>
            </a:r>
          </a:p>
          <a:p>
            <a:r>
              <a:rPr lang="en-US" sz="1100" dirty="0"/>
              <a:t>   `</a:t>
            </a:r>
            <a:r>
              <a:rPr lang="en-US" sz="1100" dirty="0" err="1"/>
              <a:t>OtherHomePhone</a:t>
            </a:r>
            <a:r>
              <a:rPr lang="en-US" sz="1100" dirty="0"/>
              <a:t>` STRING,</a:t>
            </a:r>
          </a:p>
          <a:p>
            <a:r>
              <a:rPr lang="en-US" sz="1100" dirty="0"/>
              <a:t>   `</a:t>
            </a:r>
            <a:r>
              <a:rPr lang="en-US" sz="1100" dirty="0" err="1"/>
              <a:t>OtherTelephone</a:t>
            </a:r>
            <a:r>
              <a:rPr lang="en-US" sz="1100" dirty="0"/>
              <a:t>` STRING,</a:t>
            </a:r>
          </a:p>
          <a:p>
            <a:r>
              <a:rPr lang="en-US" sz="1100" dirty="0"/>
              <a:t>   `Pager` STRING,</a:t>
            </a:r>
          </a:p>
          <a:p>
            <a:r>
              <a:rPr lang="en-US" sz="1100" dirty="0"/>
              <a:t>   `Phone` STRING,</a:t>
            </a:r>
          </a:p>
          <a:p>
            <a:r>
              <a:rPr lang="en-US" sz="1100" dirty="0"/>
              <a:t>   `</a:t>
            </a:r>
            <a:r>
              <a:rPr lang="en-US" sz="1100" dirty="0" err="1"/>
              <a:t>PostalCode</a:t>
            </a:r>
            <a:r>
              <a:rPr lang="en-US" sz="1100" dirty="0"/>
              <a:t>` STRING,</a:t>
            </a:r>
          </a:p>
          <a:p>
            <a:r>
              <a:rPr lang="en-US" sz="1100" dirty="0"/>
              <a:t>   `</a:t>
            </a:r>
            <a:r>
              <a:rPr lang="en-US" sz="1100" dirty="0" err="1"/>
              <a:t>PostOfficeBox</a:t>
            </a:r>
            <a:r>
              <a:rPr lang="en-US" sz="1100" dirty="0"/>
              <a:t>` STRING,</a:t>
            </a:r>
          </a:p>
          <a:p>
            <a:r>
              <a:rPr lang="en-US" sz="1100" dirty="0"/>
              <a:t>   `</a:t>
            </a:r>
            <a:r>
              <a:rPr lang="en-US" sz="1100" dirty="0" err="1"/>
              <a:t>SimpleDisplayName</a:t>
            </a:r>
            <a:r>
              <a:rPr lang="en-US" sz="1100" dirty="0"/>
              <a:t>` STRING,</a:t>
            </a:r>
          </a:p>
          <a:p>
            <a:r>
              <a:rPr lang="en-US" sz="1100" dirty="0"/>
              <a:t>   `</a:t>
            </a:r>
            <a:r>
              <a:rPr lang="en-US" sz="1100" dirty="0" err="1"/>
              <a:t>StateOrProvince</a:t>
            </a:r>
            <a:r>
              <a:rPr lang="en-US" sz="1100" dirty="0"/>
              <a:t>` STRING,</a:t>
            </a:r>
          </a:p>
          <a:p>
            <a:r>
              <a:rPr lang="en-US" sz="1100" dirty="0"/>
              <a:t>   `</a:t>
            </a:r>
            <a:r>
              <a:rPr lang="en-US" sz="1100" dirty="0" err="1"/>
              <a:t>StreetAddress</a:t>
            </a:r>
            <a:r>
              <a:rPr lang="en-US" sz="1100" dirty="0"/>
              <a:t>` STRING,</a:t>
            </a:r>
          </a:p>
          <a:p>
            <a:r>
              <a:rPr lang="en-US" sz="1100" dirty="0"/>
              <a:t>   `Title` STRING,</a:t>
            </a:r>
          </a:p>
          <a:p>
            <a:r>
              <a:rPr lang="en-US" sz="1100" dirty="0"/>
              <a:t>   `</a:t>
            </a:r>
            <a:r>
              <a:rPr lang="en-US" sz="1100" dirty="0" err="1"/>
              <a:t>UserPrincipalName</a:t>
            </a:r>
            <a:r>
              <a:rPr lang="en-US" sz="1100" dirty="0"/>
              <a:t>` STRING,</a:t>
            </a:r>
          </a:p>
          <a:p>
            <a:r>
              <a:rPr lang="en-US" sz="1100" dirty="0"/>
              <a:t>   `</a:t>
            </a:r>
            <a:r>
              <a:rPr lang="en-US" sz="1100" dirty="0" err="1"/>
              <a:t>puser</a:t>
            </a:r>
            <a:r>
              <a:rPr lang="en-US" sz="1100" dirty="0"/>
              <a:t>` STRING,</a:t>
            </a:r>
          </a:p>
          <a:p>
            <a:r>
              <a:rPr lang="en-US" sz="1100" dirty="0"/>
              <a:t>   `</a:t>
            </a:r>
            <a:r>
              <a:rPr lang="en-US" sz="1100" dirty="0" err="1"/>
              <a:t>ptenant</a:t>
            </a:r>
            <a:r>
              <a:rPr lang="en-US" sz="1100" dirty="0"/>
              <a:t>` STRING</a:t>
            </a:r>
          </a:p>
        </p:txBody>
      </p:sp>
    </p:spTree>
    <p:extLst>
      <p:ext uri="{BB962C8B-B14F-4D97-AF65-F5344CB8AC3E}">
        <p14:creationId xmlns:p14="http://schemas.microsoft.com/office/powerpoint/2010/main" val="2078271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62" name="Group 2062"/>
          <p:cNvGrpSpPr/>
          <p:nvPr/>
        </p:nvGrpSpPr>
        <p:grpSpPr>
          <a:xfrm>
            <a:off x="7932755" y="-1469266"/>
            <a:ext cx="6683737" cy="5132528"/>
            <a:chOff x="0" y="132877"/>
            <a:chExt cx="13369368" cy="10266512"/>
          </a:xfrm>
        </p:grpSpPr>
        <p:sp>
          <p:nvSpPr>
            <p:cNvPr id="2001" name="Shape 2001"/>
            <p:cNvSpPr/>
            <p:nvPr/>
          </p:nvSpPr>
          <p:spPr>
            <a:xfrm rot="5400000">
              <a:off x="1362449" y="1924756"/>
              <a:ext cx="1717870" cy="1480924"/>
            </a:xfrm>
            <a:prstGeom prst="triangle">
              <a:avLst/>
            </a:prstGeom>
            <a:solidFill>
              <a:srgbClr val="000000">
                <a:alpha val="5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02" name="Shape 2002"/>
            <p:cNvSpPr/>
            <p:nvPr/>
          </p:nvSpPr>
          <p:spPr>
            <a:xfrm rot="16200000">
              <a:off x="1334508" y="2789188"/>
              <a:ext cx="1717871" cy="1480923"/>
            </a:xfrm>
            <a:prstGeom prst="triangle">
              <a:avLst/>
            </a:prstGeom>
            <a:solidFill>
              <a:srgbClr val="000000">
                <a:alpha val="10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03" name="Shape 2003"/>
            <p:cNvSpPr/>
            <p:nvPr/>
          </p:nvSpPr>
          <p:spPr>
            <a:xfrm rot="16200000">
              <a:off x="1362448" y="4518052"/>
              <a:ext cx="1717871" cy="1480923"/>
            </a:xfrm>
            <a:prstGeom prst="triangle">
              <a:avLst/>
            </a:prstGeom>
            <a:solidFill>
              <a:srgbClr val="000000">
                <a:alpha val="5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04" name="Shape 2004"/>
            <p:cNvSpPr/>
            <p:nvPr/>
          </p:nvSpPr>
          <p:spPr>
            <a:xfrm rot="5400000">
              <a:off x="2823053" y="1050583"/>
              <a:ext cx="1717870" cy="1480923"/>
            </a:xfrm>
            <a:prstGeom prst="triangle">
              <a:avLst/>
            </a:prstGeom>
            <a:solidFill>
              <a:srgbClr val="000000">
                <a:alpha val="10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05" name="Shape 2005"/>
            <p:cNvSpPr/>
            <p:nvPr/>
          </p:nvSpPr>
          <p:spPr>
            <a:xfrm rot="5400000">
              <a:off x="2823053" y="2779449"/>
              <a:ext cx="1717870" cy="1480924"/>
            </a:xfrm>
            <a:prstGeom prst="triangle">
              <a:avLst/>
            </a:prstGeom>
            <a:solidFill>
              <a:srgbClr val="000000">
                <a:alpha val="15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dirty="0"/>
            </a:p>
          </p:txBody>
        </p:sp>
        <p:sp>
          <p:nvSpPr>
            <p:cNvPr id="2006" name="Shape 2006"/>
            <p:cNvSpPr/>
            <p:nvPr/>
          </p:nvSpPr>
          <p:spPr>
            <a:xfrm rot="16200000">
              <a:off x="2843373" y="3618897"/>
              <a:ext cx="1717871" cy="1480923"/>
            </a:xfrm>
            <a:prstGeom prst="triangle">
              <a:avLst/>
            </a:prstGeom>
            <a:solidFill>
              <a:srgbClr val="000000">
                <a:alpha val="5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07" name="Shape 2007"/>
            <p:cNvSpPr/>
            <p:nvPr/>
          </p:nvSpPr>
          <p:spPr>
            <a:xfrm rot="5400000">
              <a:off x="2843373" y="4468089"/>
              <a:ext cx="1717871" cy="1480923"/>
            </a:xfrm>
            <a:prstGeom prst="triangle">
              <a:avLst/>
            </a:prstGeom>
            <a:solidFill>
              <a:srgbClr val="000000">
                <a:alpha val="10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08" name="Shape 2008"/>
            <p:cNvSpPr/>
            <p:nvPr/>
          </p:nvSpPr>
          <p:spPr>
            <a:xfrm rot="16200000">
              <a:off x="1362449" y="6230841"/>
              <a:ext cx="1717870" cy="1480923"/>
            </a:xfrm>
            <a:prstGeom prst="triangle">
              <a:avLst/>
            </a:prstGeom>
            <a:solidFill>
              <a:srgbClr val="000000">
                <a:alpha val="3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09" name="Shape 2009"/>
            <p:cNvSpPr/>
            <p:nvPr/>
          </p:nvSpPr>
          <p:spPr>
            <a:xfrm rot="16200000">
              <a:off x="2843373" y="5322782"/>
              <a:ext cx="1717871" cy="1480923"/>
            </a:xfrm>
            <a:prstGeom prst="triangle">
              <a:avLst/>
            </a:prstGeom>
            <a:solidFill>
              <a:srgbClr val="000000">
                <a:alpha val="15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10" name="Shape 2010"/>
            <p:cNvSpPr/>
            <p:nvPr/>
          </p:nvSpPr>
          <p:spPr>
            <a:xfrm rot="5400000">
              <a:off x="2843373" y="6187214"/>
              <a:ext cx="1717871" cy="1480924"/>
            </a:xfrm>
            <a:prstGeom prst="triangle">
              <a:avLst/>
            </a:prstGeom>
            <a:solidFill>
              <a:srgbClr val="000000">
                <a:alpha val="4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11" name="Shape 2011"/>
            <p:cNvSpPr/>
            <p:nvPr/>
          </p:nvSpPr>
          <p:spPr>
            <a:xfrm rot="16200000">
              <a:off x="2818185" y="1912336"/>
              <a:ext cx="1717871" cy="1480924"/>
            </a:xfrm>
            <a:prstGeom prst="triangle">
              <a:avLst/>
            </a:prstGeom>
            <a:solidFill>
              <a:srgbClr val="000000">
                <a:alpha val="5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12" name="Shape 2012"/>
            <p:cNvSpPr/>
            <p:nvPr/>
          </p:nvSpPr>
          <p:spPr>
            <a:xfrm rot="16200000">
              <a:off x="4324296" y="2759961"/>
              <a:ext cx="1717870" cy="1480924"/>
            </a:xfrm>
            <a:prstGeom prst="triangle">
              <a:avLst/>
            </a:prstGeom>
            <a:solidFill>
              <a:srgbClr val="000000">
                <a:alpha val="10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13" name="Shape 2013"/>
            <p:cNvSpPr/>
            <p:nvPr/>
          </p:nvSpPr>
          <p:spPr>
            <a:xfrm rot="5400000">
              <a:off x="4324296" y="3609153"/>
              <a:ext cx="1717870" cy="1480923"/>
            </a:xfrm>
            <a:prstGeom prst="triangle">
              <a:avLst/>
            </a:prstGeom>
            <a:solidFill>
              <a:srgbClr val="000000">
                <a:alpha val="10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14" name="Shape 2014"/>
            <p:cNvSpPr/>
            <p:nvPr/>
          </p:nvSpPr>
          <p:spPr>
            <a:xfrm rot="16200000">
              <a:off x="4324296" y="4463846"/>
              <a:ext cx="1717870" cy="1480923"/>
            </a:xfrm>
            <a:prstGeom prst="triangle">
              <a:avLst/>
            </a:prstGeom>
            <a:solidFill>
              <a:srgbClr val="000000">
                <a:alpha val="5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dirty="0"/>
            </a:p>
          </p:txBody>
        </p:sp>
        <p:sp>
          <p:nvSpPr>
            <p:cNvPr id="2015" name="Shape 2015"/>
            <p:cNvSpPr/>
            <p:nvPr/>
          </p:nvSpPr>
          <p:spPr>
            <a:xfrm rot="5400000">
              <a:off x="4324296" y="5313037"/>
              <a:ext cx="1717870" cy="1480924"/>
            </a:xfrm>
            <a:prstGeom prst="triangle">
              <a:avLst/>
            </a:prstGeom>
            <a:solidFill>
              <a:srgbClr val="000000">
                <a:alpha val="10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16" name="Shape 2016"/>
            <p:cNvSpPr/>
            <p:nvPr/>
          </p:nvSpPr>
          <p:spPr>
            <a:xfrm rot="16200000">
              <a:off x="4324296" y="6167731"/>
              <a:ext cx="1717870" cy="1480923"/>
            </a:xfrm>
            <a:prstGeom prst="triangle">
              <a:avLst/>
            </a:prstGeom>
            <a:solidFill>
              <a:srgbClr val="000000">
                <a:alpha val="5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17" name="Shape 2017"/>
            <p:cNvSpPr/>
            <p:nvPr/>
          </p:nvSpPr>
          <p:spPr>
            <a:xfrm rot="16200000">
              <a:off x="4299107" y="1053400"/>
              <a:ext cx="1717871" cy="1480923"/>
            </a:xfrm>
            <a:prstGeom prst="triangle">
              <a:avLst/>
            </a:prstGeom>
            <a:solidFill>
              <a:srgbClr val="000000">
                <a:alpha val="15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dirty="0"/>
            </a:p>
          </p:txBody>
        </p:sp>
        <p:sp>
          <p:nvSpPr>
            <p:cNvPr id="2018" name="Shape 2018"/>
            <p:cNvSpPr/>
            <p:nvPr/>
          </p:nvSpPr>
          <p:spPr>
            <a:xfrm rot="5400000">
              <a:off x="5774950" y="1049327"/>
              <a:ext cx="1717870" cy="1480923"/>
            </a:xfrm>
            <a:prstGeom prst="triangle">
              <a:avLst/>
            </a:prstGeom>
            <a:solidFill>
              <a:srgbClr val="000000">
                <a:alpha val="5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19" name="Shape 2019"/>
            <p:cNvSpPr/>
            <p:nvPr/>
          </p:nvSpPr>
          <p:spPr>
            <a:xfrm rot="5400000">
              <a:off x="5805430" y="2808674"/>
              <a:ext cx="1717870" cy="1480923"/>
            </a:xfrm>
            <a:prstGeom prst="triangle">
              <a:avLst/>
            </a:prstGeom>
            <a:solidFill>
              <a:srgbClr val="000000">
                <a:alpha val="5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20" name="Shape 2020"/>
            <p:cNvSpPr/>
            <p:nvPr/>
          </p:nvSpPr>
          <p:spPr>
            <a:xfrm rot="5400000">
              <a:off x="5807970" y="4497313"/>
              <a:ext cx="1717870" cy="1480924"/>
            </a:xfrm>
            <a:prstGeom prst="triangle">
              <a:avLst/>
            </a:prstGeom>
            <a:solidFill>
              <a:srgbClr val="000000">
                <a:alpha val="15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21" name="Shape 2021"/>
            <p:cNvSpPr/>
            <p:nvPr/>
          </p:nvSpPr>
          <p:spPr>
            <a:xfrm rot="16200000">
              <a:off x="5795271" y="5352007"/>
              <a:ext cx="1717870" cy="1480924"/>
            </a:xfrm>
            <a:prstGeom prst="triangle">
              <a:avLst/>
            </a:prstGeom>
            <a:solidFill>
              <a:srgbClr val="000000">
                <a:alpha val="10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22" name="Shape 2022"/>
            <p:cNvSpPr/>
            <p:nvPr/>
          </p:nvSpPr>
          <p:spPr>
            <a:xfrm rot="5400000">
              <a:off x="7225392" y="251351"/>
              <a:ext cx="1717871" cy="1480924"/>
            </a:xfrm>
            <a:prstGeom prst="triangle">
              <a:avLst/>
            </a:prstGeom>
            <a:solidFill>
              <a:srgbClr val="000000">
                <a:alpha val="5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23" name="Shape 2023"/>
            <p:cNvSpPr/>
            <p:nvPr/>
          </p:nvSpPr>
          <p:spPr>
            <a:xfrm rot="5400000">
              <a:off x="7240632" y="1949738"/>
              <a:ext cx="1717871" cy="1480923"/>
            </a:xfrm>
            <a:prstGeom prst="triangle">
              <a:avLst/>
            </a:prstGeom>
            <a:solidFill>
              <a:srgbClr val="000000">
                <a:alpha val="10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24" name="Shape 2024"/>
            <p:cNvSpPr/>
            <p:nvPr/>
          </p:nvSpPr>
          <p:spPr>
            <a:xfrm rot="5400000">
              <a:off x="7291432" y="3653618"/>
              <a:ext cx="1717872" cy="1480923"/>
            </a:xfrm>
            <a:prstGeom prst="triangle">
              <a:avLst/>
            </a:prstGeom>
            <a:solidFill>
              <a:srgbClr val="000000">
                <a:alpha val="10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25" name="Shape 2025"/>
            <p:cNvSpPr/>
            <p:nvPr/>
          </p:nvSpPr>
          <p:spPr>
            <a:xfrm rot="5400000">
              <a:off x="7276192" y="5342263"/>
              <a:ext cx="1717872" cy="1480923"/>
            </a:xfrm>
            <a:prstGeom prst="triangle">
              <a:avLst/>
            </a:prstGeom>
            <a:solidFill>
              <a:srgbClr val="000000">
                <a:alpha val="5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26" name="Shape 2026"/>
            <p:cNvSpPr/>
            <p:nvPr/>
          </p:nvSpPr>
          <p:spPr>
            <a:xfrm rot="16200000">
              <a:off x="7291433" y="6196955"/>
              <a:ext cx="1717871" cy="1480924"/>
            </a:xfrm>
            <a:prstGeom prst="triangle">
              <a:avLst/>
            </a:prstGeom>
            <a:solidFill>
              <a:srgbClr val="000000">
                <a:alpha val="10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27" name="Shape 2027"/>
            <p:cNvSpPr/>
            <p:nvPr/>
          </p:nvSpPr>
          <p:spPr>
            <a:xfrm rot="16200000">
              <a:off x="7251005" y="1097865"/>
              <a:ext cx="1717870" cy="1480923"/>
            </a:xfrm>
            <a:prstGeom prst="triangle">
              <a:avLst/>
            </a:prstGeom>
            <a:solidFill>
              <a:srgbClr val="000000">
                <a:alpha val="15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28" name="Shape 2028"/>
            <p:cNvSpPr/>
            <p:nvPr/>
          </p:nvSpPr>
          <p:spPr>
            <a:xfrm rot="5400000">
              <a:off x="8761983" y="2808674"/>
              <a:ext cx="1717870" cy="1480923"/>
            </a:xfrm>
            <a:prstGeom prst="triangle">
              <a:avLst/>
            </a:prstGeom>
            <a:solidFill>
              <a:srgbClr val="000000">
                <a:alpha val="5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29" name="Shape 2029"/>
            <p:cNvSpPr/>
            <p:nvPr/>
          </p:nvSpPr>
          <p:spPr>
            <a:xfrm rot="16200000">
              <a:off x="8782303" y="3648121"/>
              <a:ext cx="1717872" cy="1480924"/>
            </a:xfrm>
            <a:prstGeom prst="triangle">
              <a:avLst/>
            </a:prstGeom>
            <a:solidFill>
              <a:srgbClr val="000000">
                <a:alpha val="15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30" name="Shape 2030"/>
            <p:cNvSpPr/>
            <p:nvPr/>
          </p:nvSpPr>
          <p:spPr>
            <a:xfrm rot="5400000">
              <a:off x="8782303" y="4497314"/>
              <a:ext cx="1717871" cy="1480923"/>
            </a:xfrm>
            <a:prstGeom prst="triangle">
              <a:avLst/>
            </a:prstGeom>
            <a:solidFill>
              <a:srgbClr val="000000">
                <a:alpha val="10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31" name="Shape 2031"/>
            <p:cNvSpPr/>
            <p:nvPr/>
          </p:nvSpPr>
          <p:spPr>
            <a:xfrm rot="16200000">
              <a:off x="8782303" y="5352006"/>
              <a:ext cx="1717871" cy="1480924"/>
            </a:xfrm>
            <a:prstGeom prst="triangle">
              <a:avLst/>
            </a:prstGeom>
            <a:solidFill>
              <a:srgbClr val="000000">
                <a:alpha val="5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32" name="Shape 2032"/>
            <p:cNvSpPr/>
            <p:nvPr/>
          </p:nvSpPr>
          <p:spPr>
            <a:xfrm rot="16200000">
              <a:off x="8767063" y="7086372"/>
              <a:ext cx="1717871" cy="1480923"/>
            </a:xfrm>
            <a:prstGeom prst="triangle">
              <a:avLst/>
            </a:prstGeom>
            <a:solidFill>
              <a:srgbClr val="000000">
                <a:alpha val="5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33" name="Shape 2033"/>
            <p:cNvSpPr/>
            <p:nvPr/>
          </p:nvSpPr>
          <p:spPr>
            <a:xfrm rot="16200000">
              <a:off x="8757115" y="1941560"/>
              <a:ext cx="1717870" cy="1480924"/>
            </a:xfrm>
            <a:prstGeom prst="triangle">
              <a:avLst/>
            </a:prstGeom>
            <a:solidFill>
              <a:srgbClr val="000000">
                <a:alpha val="10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34" name="Shape 2034"/>
            <p:cNvSpPr/>
            <p:nvPr/>
          </p:nvSpPr>
          <p:spPr>
            <a:xfrm rot="5400000">
              <a:off x="10248197" y="1998448"/>
              <a:ext cx="1717870" cy="1480923"/>
            </a:xfrm>
            <a:prstGeom prst="triangle">
              <a:avLst/>
            </a:prstGeom>
            <a:solidFill>
              <a:srgbClr val="000000">
                <a:alpha val="10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35" name="Shape 2035"/>
            <p:cNvSpPr/>
            <p:nvPr/>
          </p:nvSpPr>
          <p:spPr>
            <a:xfrm rot="5400000">
              <a:off x="10263437" y="3696834"/>
              <a:ext cx="1717870" cy="1480924"/>
            </a:xfrm>
            <a:prstGeom prst="triangle">
              <a:avLst/>
            </a:prstGeom>
            <a:solidFill>
              <a:srgbClr val="000000">
                <a:alpha val="10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36" name="Shape 2036"/>
            <p:cNvSpPr/>
            <p:nvPr/>
          </p:nvSpPr>
          <p:spPr>
            <a:xfrm rot="16200000">
              <a:off x="10268518" y="4536282"/>
              <a:ext cx="1717871" cy="1480924"/>
            </a:xfrm>
            <a:prstGeom prst="triangle">
              <a:avLst/>
            </a:prstGeom>
            <a:solidFill>
              <a:srgbClr val="000000">
                <a:alpha val="10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37" name="Shape 2037"/>
            <p:cNvSpPr/>
            <p:nvPr/>
          </p:nvSpPr>
          <p:spPr>
            <a:xfrm rot="5400000">
              <a:off x="10268517" y="5385475"/>
              <a:ext cx="1717871" cy="1480923"/>
            </a:xfrm>
            <a:prstGeom prst="triangle">
              <a:avLst/>
            </a:prstGeom>
            <a:solidFill>
              <a:srgbClr val="000000">
                <a:alpha val="10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38" name="Shape 2038"/>
            <p:cNvSpPr/>
            <p:nvPr/>
          </p:nvSpPr>
          <p:spPr>
            <a:xfrm rot="16200000">
              <a:off x="10268518" y="6240167"/>
              <a:ext cx="1717871" cy="1480923"/>
            </a:xfrm>
            <a:prstGeom prst="triangle">
              <a:avLst/>
            </a:prstGeom>
            <a:solidFill>
              <a:srgbClr val="000000">
                <a:alpha val="5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39" name="Shape 2039"/>
            <p:cNvSpPr/>
            <p:nvPr/>
          </p:nvSpPr>
          <p:spPr>
            <a:xfrm rot="5400000">
              <a:off x="10253278" y="7089360"/>
              <a:ext cx="1717871" cy="1480923"/>
            </a:xfrm>
            <a:prstGeom prst="triangle">
              <a:avLst/>
            </a:prstGeom>
            <a:solidFill>
              <a:srgbClr val="000000">
                <a:alpha val="10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40" name="Shape 2040"/>
            <p:cNvSpPr/>
            <p:nvPr/>
          </p:nvSpPr>
          <p:spPr>
            <a:xfrm rot="16200000">
              <a:off x="10273810" y="2829722"/>
              <a:ext cx="1717870" cy="1480923"/>
            </a:xfrm>
            <a:prstGeom prst="triangle">
              <a:avLst/>
            </a:prstGeom>
            <a:solidFill>
              <a:srgbClr val="000000">
                <a:alpha val="5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41" name="Shape 2041"/>
            <p:cNvSpPr/>
            <p:nvPr/>
          </p:nvSpPr>
          <p:spPr>
            <a:xfrm rot="5400000">
              <a:off x="11744359" y="2837898"/>
              <a:ext cx="1717871" cy="1480924"/>
            </a:xfrm>
            <a:prstGeom prst="triangle">
              <a:avLst/>
            </a:prstGeom>
            <a:solidFill>
              <a:srgbClr val="000000">
                <a:alpha val="10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42" name="Shape 2042"/>
            <p:cNvSpPr/>
            <p:nvPr/>
          </p:nvSpPr>
          <p:spPr>
            <a:xfrm rot="16200000">
              <a:off x="11749441" y="3677347"/>
              <a:ext cx="1717871" cy="1480923"/>
            </a:xfrm>
            <a:prstGeom prst="triangle">
              <a:avLst/>
            </a:prstGeom>
            <a:solidFill>
              <a:srgbClr val="000000">
                <a:alpha val="15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43" name="Shape 2043"/>
            <p:cNvSpPr/>
            <p:nvPr/>
          </p:nvSpPr>
          <p:spPr>
            <a:xfrm rot="5400000">
              <a:off x="11749440" y="4526538"/>
              <a:ext cx="1717870" cy="1480924"/>
            </a:xfrm>
            <a:prstGeom prst="triangle">
              <a:avLst/>
            </a:prstGeom>
            <a:solidFill>
              <a:srgbClr val="000000">
                <a:alpha val="5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44" name="Shape 2044"/>
            <p:cNvSpPr/>
            <p:nvPr/>
          </p:nvSpPr>
          <p:spPr>
            <a:xfrm rot="16200000">
              <a:off x="11749439" y="5381232"/>
              <a:ext cx="1717871" cy="1480923"/>
            </a:xfrm>
            <a:prstGeom prst="triangle">
              <a:avLst/>
            </a:prstGeom>
            <a:solidFill>
              <a:srgbClr val="000000">
                <a:alpha val="10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45" name="Shape 2045"/>
            <p:cNvSpPr/>
            <p:nvPr/>
          </p:nvSpPr>
          <p:spPr>
            <a:xfrm rot="5400000">
              <a:off x="11749440" y="6230423"/>
              <a:ext cx="1717870" cy="1480923"/>
            </a:xfrm>
            <a:prstGeom prst="triangle">
              <a:avLst/>
            </a:prstGeom>
            <a:solidFill>
              <a:srgbClr val="000000">
                <a:alpha val="15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46" name="Shape 2046"/>
            <p:cNvSpPr/>
            <p:nvPr/>
          </p:nvSpPr>
          <p:spPr>
            <a:xfrm rot="16200000">
              <a:off x="11749440" y="7069876"/>
              <a:ext cx="1717872" cy="1480924"/>
            </a:xfrm>
            <a:prstGeom prst="triangle">
              <a:avLst/>
            </a:prstGeom>
            <a:solidFill>
              <a:srgbClr val="000000">
                <a:alpha val="5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47" name="Shape 2047"/>
            <p:cNvSpPr/>
            <p:nvPr/>
          </p:nvSpPr>
          <p:spPr>
            <a:xfrm rot="16200000">
              <a:off x="11769972" y="1986026"/>
              <a:ext cx="1717871" cy="1480923"/>
            </a:xfrm>
            <a:prstGeom prst="triangle">
              <a:avLst/>
            </a:prstGeom>
            <a:solidFill>
              <a:srgbClr val="000000">
                <a:alpha val="10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48" name="Shape 2048"/>
            <p:cNvSpPr/>
            <p:nvPr/>
          </p:nvSpPr>
          <p:spPr>
            <a:xfrm rot="5400000">
              <a:off x="1360012" y="3649375"/>
              <a:ext cx="1717871" cy="1480923"/>
            </a:xfrm>
            <a:prstGeom prst="triangle">
              <a:avLst/>
            </a:prstGeom>
            <a:solidFill>
              <a:srgbClr val="000000">
                <a:alpha val="2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49" name="Shape 2049"/>
            <p:cNvSpPr/>
            <p:nvPr/>
          </p:nvSpPr>
          <p:spPr>
            <a:xfrm rot="16200000">
              <a:off x="-118474" y="1891283"/>
              <a:ext cx="1717871" cy="1480923"/>
            </a:xfrm>
            <a:prstGeom prst="triangle">
              <a:avLst/>
            </a:prstGeom>
            <a:solidFill>
              <a:srgbClr val="000000">
                <a:alpha val="2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50" name="Shape 2050"/>
            <p:cNvSpPr/>
            <p:nvPr/>
          </p:nvSpPr>
          <p:spPr>
            <a:xfrm rot="5400000">
              <a:off x="5795270" y="6198208"/>
              <a:ext cx="1717871" cy="1480923"/>
            </a:xfrm>
            <a:prstGeom prst="triangle">
              <a:avLst/>
            </a:prstGeom>
            <a:solidFill>
              <a:srgbClr val="000000">
                <a:alpha val="2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51" name="Shape 2051"/>
            <p:cNvSpPr/>
            <p:nvPr/>
          </p:nvSpPr>
          <p:spPr>
            <a:xfrm rot="5400000">
              <a:off x="4309267" y="7021168"/>
              <a:ext cx="1717871" cy="1480923"/>
            </a:xfrm>
            <a:prstGeom prst="triangle">
              <a:avLst/>
            </a:prstGeom>
            <a:solidFill>
              <a:srgbClr val="000000">
                <a:alpha val="2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52" name="Shape 2052"/>
            <p:cNvSpPr/>
            <p:nvPr/>
          </p:nvSpPr>
          <p:spPr>
            <a:xfrm rot="16200000">
              <a:off x="2818185" y="7052580"/>
              <a:ext cx="1717871" cy="1480923"/>
            </a:xfrm>
            <a:prstGeom prst="triangle">
              <a:avLst/>
            </a:prstGeom>
            <a:solidFill>
              <a:srgbClr val="000000">
                <a:alpha val="5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53" name="Shape 2053"/>
            <p:cNvSpPr/>
            <p:nvPr/>
          </p:nvSpPr>
          <p:spPr>
            <a:xfrm rot="16200000">
              <a:off x="4294027" y="7880102"/>
              <a:ext cx="1717871" cy="1480923"/>
            </a:xfrm>
            <a:prstGeom prst="triangle">
              <a:avLst/>
            </a:prstGeom>
            <a:solidFill>
              <a:srgbClr val="000000">
                <a:alpha val="5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54" name="Shape 2054"/>
            <p:cNvSpPr/>
            <p:nvPr/>
          </p:nvSpPr>
          <p:spPr>
            <a:xfrm rot="16200000">
              <a:off x="5744470" y="7103345"/>
              <a:ext cx="1717870" cy="1480923"/>
            </a:xfrm>
            <a:prstGeom prst="triangle">
              <a:avLst/>
            </a:prstGeom>
            <a:solidFill>
              <a:srgbClr val="000000">
                <a:alpha val="5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55" name="Shape 2055"/>
            <p:cNvSpPr/>
            <p:nvPr/>
          </p:nvSpPr>
          <p:spPr>
            <a:xfrm rot="5400000">
              <a:off x="7225392" y="7039075"/>
              <a:ext cx="1717871" cy="1480923"/>
            </a:xfrm>
            <a:prstGeom prst="triangle">
              <a:avLst/>
            </a:prstGeom>
            <a:solidFill>
              <a:srgbClr val="000000">
                <a:alpha val="2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56" name="Shape 2056"/>
            <p:cNvSpPr/>
            <p:nvPr/>
          </p:nvSpPr>
          <p:spPr>
            <a:xfrm rot="5400000">
              <a:off x="5759710" y="7962278"/>
              <a:ext cx="1717870" cy="1480923"/>
            </a:xfrm>
            <a:prstGeom prst="triangle">
              <a:avLst/>
            </a:prstGeom>
            <a:solidFill>
              <a:srgbClr val="000000">
                <a:alpha val="2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57" name="Shape 2057"/>
            <p:cNvSpPr/>
            <p:nvPr/>
          </p:nvSpPr>
          <p:spPr>
            <a:xfrm rot="16200000">
              <a:off x="7205285" y="7925820"/>
              <a:ext cx="1717870" cy="1480923"/>
            </a:xfrm>
            <a:prstGeom prst="triangle">
              <a:avLst/>
            </a:prstGeom>
            <a:solidFill>
              <a:srgbClr val="000000">
                <a:alpha val="5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58" name="Shape 2058"/>
            <p:cNvSpPr/>
            <p:nvPr/>
          </p:nvSpPr>
          <p:spPr>
            <a:xfrm rot="5400000">
              <a:off x="8691075" y="7910578"/>
              <a:ext cx="1717870" cy="1480924"/>
            </a:xfrm>
            <a:prstGeom prst="triangle">
              <a:avLst/>
            </a:prstGeom>
            <a:solidFill>
              <a:srgbClr val="000000">
                <a:alpha val="2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59" name="Shape 2059"/>
            <p:cNvSpPr/>
            <p:nvPr/>
          </p:nvSpPr>
          <p:spPr>
            <a:xfrm rot="16200000">
              <a:off x="10238037" y="7962726"/>
              <a:ext cx="1717872" cy="1480923"/>
            </a:xfrm>
            <a:prstGeom prst="triangle">
              <a:avLst/>
            </a:prstGeom>
            <a:solidFill>
              <a:srgbClr val="000000">
                <a:alpha val="5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60" name="Shape 2060"/>
            <p:cNvSpPr/>
            <p:nvPr/>
          </p:nvSpPr>
          <p:spPr>
            <a:xfrm rot="5400000">
              <a:off x="10202478" y="8794497"/>
              <a:ext cx="1717870" cy="1480923"/>
            </a:xfrm>
            <a:prstGeom prst="triangle">
              <a:avLst/>
            </a:prstGeom>
            <a:solidFill>
              <a:srgbClr val="000000">
                <a:alpha val="2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sp>
          <p:nvSpPr>
            <p:cNvPr id="2061" name="Shape 2061"/>
            <p:cNvSpPr/>
            <p:nvPr/>
          </p:nvSpPr>
          <p:spPr>
            <a:xfrm rot="5400000">
              <a:off x="7240631" y="8799993"/>
              <a:ext cx="1717872" cy="1480924"/>
            </a:xfrm>
            <a:prstGeom prst="triangle">
              <a:avLst/>
            </a:prstGeom>
            <a:solidFill>
              <a:srgbClr val="000000">
                <a:alpha val="2000"/>
              </a:srgbClr>
            </a:solidFill>
            <a:ln w="12700" cap="flat">
              <a:noFill/>
              <a:miter lim="400000"/>
            </a:ln>
            <a:effectLst/>
          </p:spPr>
          <p:txBody>
            <a:bodyPr wrap="square" lIns="54856" tIns="54856" rIns="54856" bIns="54856" numCol="1" anchor="ctr">
              <a:noAutofit/>
            </a:bodyPr>
            <a:lstStyle/>
            <a:p>
              <a:pPr algn="ctr">
                <a:defRPr>
                  <a:solidFill>
                    <a:srgbClr val="FFFFFF"/>
                  </a:solidFill>
                </a:defRPr>
              </a:pPr>
              <a:endParaRPr sz="900"/>
            </a:p>
          </p:txBody>
        </p:sp>
      </p:grpSp>
      <p:sp>
        <p:nvSpPr>
          <p:cNvPr id="93" name="Title 9">
            <a:extLst>
              <a:ext uri="{FF2B5EF4-FFF2-40B4-BE49-F238E27FC236}">
                <a16:creationId xmlns:a16="http://schemas.microsoft.com/office/drawing/2014/main" id="{F5ECF623-281F-419F-8A3D-4B972459B0F1}"/>
              </a:ext>
            </a:extLst>
          </p:cNvPr>
          <p:cNvSpPr txBox="1">
            <a:spLocks/>
          </p:cNvSpPr>
          <p:nvPr/>
        </p:nvSpPr>
        <p:spPr>
          <a:xfrm>
            <a:off x="-8612" y="730"/>
            <a:ext cx="12219272" cy="6856541"/>
          </a:xfrm>
          <a:prstGeom prst="rect">
            <a:avLst/>
          </a:prstGeom>
          <a:solidFill>
            <a:schemeClr val="bg1">
              <a:alpha val="48000"/>
            </a:schemeClr>
          </a:solidFill>
        </p:spPr>
        <p:txBody>
          <a:bodyPr anchor="ctr" anchorCtr="0"/>
          <a:lstStyle>
            <a:lvl1pPr algn="l" defTabSz="914400" rtl="0" eaLnBrk="1" latinLnBrk="0" hangingPunct="1">
              <a:spcBef>
                <a:spcPct val="0"/>
              </a:spcBef>
              <a:buNone/>
              <a:defRPr sz="4400" kern="1200">
                <a:solidFill>
                  <a:schemeClr val="tx1"/>
                </a:solidFill>
                <a:latin typeface="+mj-lt"/>
                <a:ea typeface="+mj-ea"/>
                <a:cs typeface="+mj-cs"/>
              </a:defRPr>
            </a:lvl1pPr>
          </a:lstStyle>
          <a:p>
            <a:pPr marL="115833" defTabSz="896214">
              <a:defRPr/>
            </a:pPr>
            <a:endParaRPr lang="en-US" sz="5332" spc="-100" dirty="0">
              <a:ln w="3175">
                <a:noFill/>
              </a:ln>
              <a:solidFill>
                <a:srgbClr val="FFFFFF"/>
              </a:solidFill>
              <a:latin typeface="Segoe UI Light"/>
              <a:cs typeface="Segoe UI Light" panose="020B0502040204020203" pitchFamily="34" charset="0"/>
            </a:endParaRPr>
          </a:p>
        </p:txBody>
      </p:sp>
      <p:sp>
        <p:nvSpPr>
          <p:cNvPr id="2063" name="Shape 2063"/>
          <p:cNvSpPr/>
          <p:nvPr/>
        </p:nvSpPr>
        <p:spPr>
          <a:xfrm rot="5400000">
            <a:off x="7902994" y="726820"/>
            <a:ext cx="858814" cy="740356"/>
          </a:xfrm>
          <a:prstGeom prst="triangle">
            <a:avLst/>
          </a:prstGeom>
          <a:solidFill>
            <a:srgbClr val="000000">
              <a:alpha val="2000"/>
            </a:srgbClr>
          </a:solidFill>
          <a:ln w="12700">
            <a:miter lim="400000"/>
          </a:ln>
        </p:spPr>
        <p:txBody>
          <a:bodyPr lIns="54856" tIns="54856" rIns="54856" bIns="54856" anchor="ctr"/>
          <a:lstStyle/>
          <a:p>
            <a:pPr algn="ctr">
              <a:defRPr>
                <a:solidFill>
                  <a:srgbClr val="FFFFFF"/>
                </a:solidFill>
              </a:defRPr>
            </a:pPr>
            <a:endParaRPr sz="900"/>
          </a:p>
        </p:txBody>
      </p:sp>
      <p:sp>
        <p:nvSpPr>
          <p:cNvPr id="2064" name="Shape 2064"/>
          <p:cNvSpPr/>
          <p:nvPr/>
        </p:nvSpPr>
        <p:spPr>
          <a:xfrm rot="5400000">
            <a:off x="9337890" y="2399015"/>
            <a:ext cx="858814" cy="740356"/>
          </a:xfrm>
          <a:prstGeom prst="triangle">
            <a:avLst/>
          </a:prstGeom>
          <a:solidFill>
            <a:srgbClr val="000000">
              <a:alpha val="2000"/>
            </a:srgbClr>
          </a:solidFill>
          <a:ln w="12700">
            <a:miter lim="400000"/>
          </a:ln>
        </p:spPr>
        <p:txBody>
          <a:bodyPr lIns="54856" tIns="54856" rIns="54856" bIns="54856" anchor="ctr"/>
          <a:lstStyle/>
          <a:p>
            <a:pPr algn="ctr">
              <a:defRPr>
                <a:solidFill>
                  <a:srgbClr val="FFFFFF"/>
                </a:solidFill>
              </a:defRPr>
            </a:pPr>
            <a:endParaRPr sz="900"/>
          </a:p>
        </p:txBody>
      </p:sp>
      <p:sp>
        <p:nvSpPr>
          <p:cNvPr id="82" name="Title 16"/>
          <p:cNvSpPr txBox="1">
            <a:spLocks/>
          </p:cNvSpPr>
          <p:nvPr/>
        </p:nvSpPr>
        <p:spPr>
          <a:xfrm>
            <a:off x="269241" y="289957"/>
            <a:ext cx="11655840" cy="899537"/>
          </a:xfrm>
          <a:prstGeom prst="rect">
            <a:avLst/>
          </a:prstGeom>
        </p:spPr>
        <p:txBody>
          <a:bodyPr vert="horz" wrap="square" lIns="143428" tIns="89642" rIns="143428" bIns="89642" rtlCol="0" anchor="t">
            <a:noAutofit/>
          </a:bodyPr>
          <a:lstStyle>
            <a:lvl1pPr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5400" dirty="0">
                <a:solidFill>
                  <a:srgbClr val="575757"/>
                </a:solidFill>
              </a:rPr>
              <a:t>Project Euclid - O365 data gravity</a:t>
            </a:r>
            <a:endParaRPr lang="en-US" sz="4000" dirty="0">
              <a:solidFill>
                <a:srgbClr val="575757"/>
              </a:solidFill>
            </a:endParaRPr>
          </a:p>
        </p:txBody>
      </p:sp>
      <p:sp>
        <p:nvSpPr>
          <p:cNvPr id="85" name="Rectangle 84">
            <a:extLst>
              <a:ext uri="{FF2B5EF4-FFF2-40B4-BE49-F238E27FC236}">
                <a16:creationId xmlns:a16="http://schemas.microsoft.com/office/drawing/2014/main" id="{E9DEE32D-4083-42FA-8314-238F36B8F686}"/>
              </a:ext>
            </a:extLst>
          </p:cNvPr>
          <p:cNvSpPr/>
          <p:nvPr/>
        </p:nvSpPr>
        <p:spPr>
          <a:xfrm>
            <a:off x="269241" y="1694733"/>
            <a:ext cx="5658415" cy="3016210"/>
          </a:xfrm>
          <a:prstGeom prst="rect">
            <a:avLst/>
          </a:prstGeom>
        </p:spPr>
        <p:txBody>
          <a:bodyPr wrap="square">
            <a:spAutoFit/>
          </a:bodyPr>
          <a:lstStyle/>
          <a:p>
            <a:pPr>
              <a:defRPr/>
            </a:pPr>
            <a:r>
              <a:rPr lang="en-US" sz="1900" b="1" dirty="0">
                <a:solidFill>
                  <a:schemeClr val="accent1"/>
                </a:solidFill>
                <a:latin typeface="Segoe UI Light" panose="020B0502040204020203" pitchFamily="34" charset="0"/>
                <a:ea typeface="Segoe UI Black" panose="020B0A02040204020203" pitchFamily="34" charset="0"/>
                <a:cs typeface="Segoe UI Light" panose="020B0502040204020203" pitchFamily="34" charset="0"/>
              </a:rPr>
              <a:t>Project Euclid </a:t>
            </a:r>
            <a:r>
              <a:rPr lang="en-US" sz="1900" dirty="0">
                <a:latin typeface="Segoe UI Light" panose="020B0502040204020203" pitchFamily="34" charset="0"/>
                <a:cs typeface="Segoe UI Light" panose="020B0502040204020203" pitchFamily="34" charset="0"/>
              </a:rPr>
              <a:t>allows developers to easily build intelligent applications using Office 365 data and Azure resources, all within the Microsoft secure cloud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900" b="1" dirty="0">
              <a:solidFill>
                <a:schemeClr val="accent1"/>
              </a:solidFill>
              <a:latin typeface="Segoe UI Light" panose="020B0502040204020203" pitchFamily="34" charset="0"/>
              <a:cs typeface="Segoe UI Light"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900" b="1" dirty="0">
                <a:solidFill>
                  <a:schemeClr val="accent1"/>
                </a:solidFill>
                <a:latin typeface="Segoe UI Light" panose="020B0502040204020203" pitchFamily="34" charset="0"/>
                <a:cs typeface="Segoe UI Light" panose="020B0502040204020203" pitchFamily="34" charset="0"/>
              </a:rPr>
              <a:t>Goal</a:t>
            </a:r>
            <a:r>
              <a:rPr lang="en-US" sz="1900" b="1" dirty="0">
                <a:solidFill>
                  <a:prstClr val="black"/>
                </a:solidFill>
                <a:latin typeface="Segoe UI Light" panose="020B0502040204020203" pitchFamily="34" charset="0"/>
                <a:cs typeface="Segoe UI Light" panose="020B0502040204020203" pitchFamily="34" charset="0"/>
              </a:rPr>
              <a:t>: </a:t>
            </a:r>
            <a:r>
              <a:rPr kumimoji="0" lang="en-US" sz="1900" i="0" u="none" strike="noStrike" kern="120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rPr>
              <a:t>build rich workflows,</a:t>
            </a:r>
            <a:r>
              <a:rPr kumimoji="0" lang="en-US" sz="1900" i="0" u="none" strike="noStrike" kern="1200" cap="none" spc="0" normalizeH="0" noProof="0" dirty="0">
                <a:ln>
                  <a:noFill/>
                </a:ln>
                <a:solidFill>
                  <a:prstClr val="black"/>
                </a:solidFill>
                <a:effectLst/>
                <a:uLnTx/>
                <a:uFillTx/>
                <a:latin typeface="Segoe UI Light" panose="020B0502040204020203" pitchFamily="34" charset="0"/>
                <a:cs typeface="Segoe UI Light" panose="020B0502040204020203" pitchFamily="34" charset="0"/>
              </a:rPr>
              <a:t> </a:t>
            </a:r>
            <a:r>
              <a:rPr kumimoji="0" lang="en-US" sz="1900" i="0" u="none" strike="noStrike" kern="120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rPr>
              <a:t>analytics, and AI </a:t>
            </a:r>
            <a:r>
              <a:rPr kumimoji="0" lang="en-US" sz="1900" b="0" i="0" u="none" strike="noStrike" kern="120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rPr>
              <a:t>leveraging O365 data through Azure, </a:t>
            </a:r>
            <a:r>
              <a:rPr kumimoji="0" lang="en-US" sz="1900" b="0" i="0" u="none" strike="noStrike" kern="1200" cap="none" spc="0" normalizeH="0" noProof="0" dirty="0">
                <a:ln>
                  <a:noFill/>
                </a:ln>
                <a:solidFill>
                  <a:prstClr val="black"/>
                </a:solidFill>
                <a:effectLst/>
                <a:uLnTx/>
                <a:uFillTx/>
                <a:latin typeface="Segoe UI Light" panose="020B0502040204020203" pitchFamily="34" charset="0"/>
                <a:cs typeface="Segoe UI Light" panose="020B0502040204020203" pitchFamily="34" charset="0"/>
              </a:rPr>
              <a:t>allowing connectivity of productivity data and customer data</a:t>
            </a:r>
          </a:p>
          <a:p>
            <a:pPr>
              <a:defRPr/>
            </a:pPr>
            <a:endParaRPr lang="en-US" sz="1900" b="1" dirty="0">
              <a:solidFill>
                <a:schemeClr val="accent1"/>
              </a:solidFill>
              <a:latin typeface="Segoe UI Light" panose="020B0502040204020203" pitchFamily="34" charset="0"/>
              <a:cs typeface="Segoe UI Light" panose="020B0502040204020203" pitchFamily="34" charset="0"/>
            </a:endParaRPr>
          </a:p>
          <a:p>
            <a:pPr>
              <a:defRPr/>
            </a:pPr>
            <a:r>
              <a:rPr lang="en-US" sz="1900" b="1" dirty="0">
                <a:solidFill>
                  <a:schemeClr val="accent1"/>
                </a:solidFill>
                <a:latin typeface="Segoe UI Light" panose="020B0502040204020203" pitchFamily="34" charset="0"/>
                <a:cs typeface="Segoe UI Light" panose="020B0502040204020203" pitchFamily="34" charset="0"/>
              </a:rPr>
              <a:t>O365 Data: </a:t>
            </a:r>
            <a:r>
              <a:rPr lang="en-US" sz="1900" dirty="0">
                <a:latin typeface="Segoe UI Light" panose="020B0502040204020203" pitchFamily="34" charset="0"/>
                <a:cs typeface="Segoe UI Light" panose="020B0502040204020203" pitchFamily="34" charset="0"/>
              </a:rPr>
              <a:t>email, calendar, IMs, documents, user activity, tasks, and more</a:t>
            </a:r>
            <a:endParaRPr lang="en-US" sz="1900" dirty="0">
              <a:solidFill>
                <a:prstClr val="black"/>
              </a:solidFill>
              <a:latin typeface="Segoe UI Light" panose="020B0502040204020203" pitchFamily="34" charset="0"/>
              <a:cs typeface="Segoe UI Light" panose="020B0502040204020203" pitchFamily="34" charset="0"/>
            </a:endParaRPr>
          </a:p>
        </p:txBody>
      </p:sp>
      <p:grpSp>
        <p:nvGrpSpPr>
          <p:cNvPr id="86" name="Group 85">
            <a:extLst>
              <a:ext uri="{FF2B5EF4-FFF2-40B4-BE49-F238E27FC236}">
                <a16:creationId xmlns:a16="http://schemas.microsoft.com/office/drawing/2014/main" id="{8598CD44-6E0B-40EA-982F-440BC1E53628}"/>
              </a:ext>
            </a:extLst>
          </p:cNvPr>
          <p:cNvGrpSpPr/>
          <p:nvPr/>
        </p:nvGrpSpPr>
        <p:grpSpPr>
          <a:xfrm>
            <a:off x="913831" y="5213545"/>
            <a:ext cx="4369234" cy="731520"/>
            <a:chOff x="487297" y="2023644"/>
            <a:chExt cx="4369234" cy="731520"/>
          </a:xfrm>
        </p:grpSpPr>
        <p:pic>
          <p:nvPicPr>
            <p:cNvPr id="87" name="Graphic 86" descr="Email">
              <a:extLst>
                <a:ext uri="{FF2B5EF4-FFF2-40B4-BE49-F238E27FC236}">
                  <a16:creationId xmlns:a16="http://schemas.microsoft.com/office/drawing/2014/main" id="{09F230FD-B045-4C5B-BB4A-167130134164}"/>
                </a:ext>
              </a:extLst>
            </p:cNvPr>
            <p:cNvPicPr>
              <a:picLocks/>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7297" y="2023644"/>
              <a:ext cx="731520" cy="731520"/>
            </a:xfrm>
            <a:prstGeom prst="rect">
              <a:avLst/>
            </a:prstGeom>
          </p:spPr>
        </p:pic>
        <p:pic>
          <p:nvPicPr>
            <p:cNvPr id="88" name="Graphic 87" descr="Chat">
              <a:extLst>
                <a:ext uri="{FF2B5EF4-FFF2-40B4-BE49-F238E27FC236}">
                  <a16:creationId xmlns:a16="http://schemas.microsoft.com/office/drawing/2014/main" id="{51CE1950-4704-42A4-8CBF-C3CD80B50575}"/>
                </a:ext>
              </a:extLst>
            </p:cNvPr>
            <p:cNvPicPr>
              <a:picLocks/>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306154" y="2023644"/>
              <a:ext cx="731520" cy="731520"/>
            </a:xfrm>
            <a:prstGeom prst="rect">
              <a:avLst/>
            </a:prstGeom>
          </p:spPr>
        </p:pic>
        <p:pic>
          <p:nvPicPr>
            <p:cNvPr id="89" name="Graphic 88" descr="Daily Calendar">
              <a:extLst>
                <a:ext uri="{FF2B5EF4-FFF2-40B4-BE49-F238E27FC236}">
                  <a16:creationId xmlns:a16="http://schemas.microsoft.com/office/drawing/2014/main" id="{35C72178-4877-459B-907B-19E3175E05F1}"/>
                </a:ext>
              </a:extLst>
            </p:cNvPr>
            <p:cNvPicPr>
              <a:picLocks/>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96725" y="2023644"/>
              <a:ext cx="731520" cy="731520"/>
            </a:xfrm>
            <a:prstGeom prst="rect">
              <a:avLst/>
            </a:prstGeom>
          </p:spPr>
        </p:pic>
        <p:pic>
          <p:nvPicPr>
            <p:cNvPr id="90" name="Graphic 89" descr="Document">
              <a:extLst>
                <a:ext uri="{FF2B5EF4-FFF2-40B4-BE49-F238E27FC236}">
                  <a16:creationId xmlns:a16="http://schemas.microsoft.com/office/drawing/2014/main" id="{6B6A8174-927F-4BB8-8CA3-168457A35267}"/>
                </a:ext>
              </a:extLst>
            </p:cNvPr>
            <p:cNvPicPr>
              <a:picLocks/>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215583" y="2023644"/>
              <a:ext cx="731520" cy="731520"/>
            </a:xfrm>
            <a:prstGeom prst="rect">
              <a:avLst/>
            </a:prstGeom>
          </p:spPr>
        </p:pic>
        <p:pic>
          <p:nvPicPr>
            <p:cNvPr id="91" name="Graphic 90" descr="Hierarchy">
              <a:extLst>
                <a:ext uri="{FF2B5EF4-FFF2-40B4-BE49-F238E27FC236}">
                  <a16:creationId xmlns:a16="http://schemas.microsoft.com/office/drawing/2014/main" id="{7B4957BE-E00C-45A6-A413-23AECD0BE6A5}"/>
                </a:ext>
              </a:extLst>
            </p:cNvPr>
            <p:cNvPicPr>
              <a:picLocks/>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125011" y="2023644"/>
              <a:ext cx="731520" cy="731520"/>
            </a:xfrm>
            <a:prstGeom prst="rect">
              <a:avLst/>
            </a:prstGeom>
          </p:spPr>
        </p:pic>
      </p:grpSp>
      <p:sp>
        <p:nvSpPr>
          <p:cNvPr id="2" name="Rectangle 1">
            <a:extLst>
              <a:ext uri="{FF2B5EF4-FFF2-40B4-BE49-F238E27FC236}">
                <a16:creationId xmlns:a16="http://schemas.microsoft.com/office/drawing/2014/main" id="{89B0089D-386C-421C-8984-3883AFA6DA6F}"/>
              </a:ext>
            </a:extLst>
          </p:cNvPr>
          <p:cNvSpPr/>
          <p:nvPr/>
        </p:nvSpPr>
        <p:spPr>
          <a:xfrm>
            <a:off x="5999155" y="1254104"/>
            <a:ext cx="6052171" cy="5324535"/>
          </a:xfrm>
          <a:prstGeom prst="rect">
            <a:avLst/>
          </a:prstGeom>
        </p:spPr>
        <p:txBody>
          <a:bodyPr wrap="square" anchor="t">
            <a:spAutoFit/>
          </a:bodyPr>
          <a:lstStyle/>
          <a:p>
            <a:pPr fontAlgn="base"/>
            <a:r>
              <a:rPr lang="en-US" sz="1700" b="1" dirty="0">
                <a:solidFill>
                  <a:schemeClr val="accent1"/>
                </a:solidFill>
                <a:latin typeface="Segoe UI Light" panose="020B0502040204020203" pitchFamily="34" charset="0"/>
                <a:cs typeface="Segoe UI Light" panose="020B0502040204020203" pitchFamily="34" charset="0"/>
              </a:rPr>
              <a:t>Example Scenarios</a:t>
            </a:r>
          </a:p>
          <a:p>
            <a:pPr fontAlgn="base"/>
            <a:r>
              <a:rPr lang="en-US" sz="1700" b="1" dirty="0">
                <a:solidFill>
                  <a:srgbClr val="000000"/>
                </a:solidFill>
                <a:latin typeface="Segoe UI Light" panose="020B0502040204020203" pitchFamily="34" charset="0"/>
                <a:cs typeface="Segoe UI Light" panose="020B0502040204020203" pitchFamily="34" charset="0"/>
              </a:rPr>
              <a:t>Better CRM ​</a:t>
            </a:r>
          </a:p>
          <a:p>
            <a:pPr marL="173355" indent="-173355" fontAlgn="base">
              <a:buFont typeface="Segoe UI Light" panose="020B0502040204020203" pitchFamily="34" charset="0"/>
              <a:buChar char="•"/>
            </a:pPr>
            <a:r>
              <a:rPr lang="en-US" sz="1700" dirty="0">
                <a:solidFill>
                  <a:srgbClr val="000000"/>
                </a:solidFill>
                <a:latin typeface="Segoe UI Light" panose="020B0502040204020203" pitchFamily="34" charset="0"/>
                <a:cs typeface="Segoe UI Light" panose="020B0502040204020203" pitchFamily="34" charset="0"/>
              </a:rPr>
              <a:t>Mine your org network for a customer introduction​</a:t>
            </a:r>
          </a:p>
          <a:p>
            <a:pPr marL="173355" indent="-173355" fontAlgn="base">
              <a:buFont typeface="Arial" panose="020B0604020202020204" pitchFamily="34" charset="0"/>
              <a:buChar char="•"/>
            </a:pPr>
            <a:r>
              <a:rPr lang="en-US" sz="1700" dirty="0">
                <a:solidFill>
                  <a:srgbClr val="000000"/>
                </a:solidFill>
                <a:latin typeface="Segoe UI Light" panose="020B0502040204020203" pitchFamily="34" charset="0"/>
                <a:cs typeface="Segoe UI Light" panose="020B0502040204020203" pitchFamily="34" charset="0"/>
              </a:rPr>
              <a:t>Automated opportunity health assessment​</a:t>
            </a:r>
          </a:p>
          <a:p>
            <a:pPr fontAlgn="base"/>
            <a:endParaRPr lang="en-US" sz="1700" dirty="0">
              <a:solidFill>
                <a:srgbClr val="000000"/>
              </a:solidFill>
              <a:latin typeface="Segoe UI Light" panose="020B0502040204020203" pitchFamily="34" charset="0"/>
              <a:cs typeface="Segoe UI Light" panose="020B0502040204020203" pitchFamily="34" charset="0"/>
            </a:endParaRPr>
          </a:p>
          <a:p>
            <a:pPr>
              <a:defRPr/>
            </a:pPr>
            <a:r>
              <a:rPr lang="en-US" sz="1700" b="1" dirty="0">
                <a:solidFill>
                  <a:srgbClr val="000000"/>
                </a:solidFill>
                <a:latin typeface="Segoe UI Light" panose="020B0502040204020203" pitchFamily="34" charset="0"/>
                <a:cs typeface="Segoe UI Light" panose="020B0502040204020203" pitchFamily="34" charset="0"/>
              </a:rPr>
              <a:t>Security (Fraud Detection &amp; Internal Trading Evaluation) </a:t>
            </a:r>
          </a:p>
          <a:p>
            <a:pPr marL="171450" indent="-171450">
              <a:buFont typeface="Arial" panose="020B0604020202020204" pitchFamily="34" charset="0"/>
              <a:buChar char="•"/>
              <a:defRPr/>
            </a:pPr>
            <a:r>
              <a:rPr lang="en-US" sz="1700" dirty="0">
                <a:solidFill>
                  <a:srgbClr val="000000"/>
                </a:solidFill>
                <a:latin typeface="Segoe UI Light" panose="020B0502040204020203" pitchFamily="34" charset="0"/>
                <a:cs typeface="Segoe UI Light" panose="020B0502040204020203" pitchFamily="34" charset="0"/>
              </a:rPr>
              <a:t>Detect fraud with productivity and communication data</a:t>
            </a:r>
          </a:p>
          <a:p>
            <a:pPr marL="171450" lvl="0" indent="-171450">
              <a:buFont typeface="Arial" panose="020B0604020202020204" pitchFamily="34" charset="0"/>
              <a:buChar char="•"/>
              <a:defRPr/>
            </a:pPr>
            <a:r>
              <a:rPr lang="en-US" sz="1700" dirty="0">
                <a:solidFill>
                  <a:srgbClr val="000000"/>
                </a:solidFill>
                <a:latin typeface="Segoe UI Light" panose="020B0502040204020203" pitchFamily="34" charset="0"/>
                <a:cs typeface="Segoe UI Light" panose="020B0502040204020203" pitchFamily="34" charset="0"/>
              </a:rPr>
              <a:t>Mine communication for interaction patterns between entities inside and outside the organization</a:t>
            </a:r>
          </a:p>
          <a:p>
            <a:pPr fontAlgn="base"/>
            <a:endParaRPr lang="en-US" sz="1700" dirty="0">
              <a:solidFill>
                <a:srgbClr val="000000"/>
              </a:solidFill>
              <a:latin typeface="Segoe UI Light" panose="020B0502040204020203" pitchFamily="34" charset="0"/>
              <a:cs typeface="Segoe UI Light" panose="020B0502040204020203" pitchFamily="34" charset="0"/>
            </a:endParaRPr>
          </a:p>
          <a:p>
            <a:pPr fontAlgn="base"/>
            <a:r>
              <a:rPr lang="en-US" sz="1700" b="1" dirty="0">
                <a:solidFill>
                  <a:srgbClr val="000000"/>
                </a:solidFill>
                <a:latin typeface="Segoe UI Light" panose="020B0502040204020203" pitchFamily="34" charset="0"/>
                <a:cs typeface="Segoe UI Light" panose="020B0502040204020203" pitchFamily="34" charset="0"/>
              </a:rPr>
              <a:t>​Optimize Your Organization​</a:t>
            </a:r>
          </a:p>
          <a:p>
            <a:pPr marL="173355" indent="-173355" fontAlgn="base">
              <a:buFont typeface="Arial" panose="020B0604020202020204" pitchFamily="34" charset="0"/>
              <a:buChar char="•"/>
            </a:pPr>
            <a:r>
              <a:rPr lang="en-US" sz="1700" dirty="0">
                <a:solidFill>
                  <a:srgbClr val="000000"/>
                </a:solidFill>
                <a:latin typeface="Segoe UI Light" panose="020B0502040204020203" pitchFamily="34" charset="0"/>
                <a:cs typeface="Segoe UI Light" panose="020B0502040204020203" pitchFamily="34" charset="0"/>
              </a:rPr>
              <a:t>Employee coaching and development​</a:t>
            </a:r>
          </a:p>
          <a:p>
            <a:pPr marL="173355" indent="-173355" fontAlgn="base">
              <a:buFont typeface="Arial" panose="020B0604020202020204" pitchFamily="34" charset="0"/>
              <a:buChar char="•"/>
            </a:pPr>
            <a:r>
              <a:rPr lang="en-US" sz="1700" dirty="0">
                <a:solidFill>
                  <a:srgbClr val="000000"/>
                </a:solidFill>
                <a:latin typeface="Segoe UI Light" panose="020B0502040204020203" pitchFamily="34" charset="0"/>
                <a:cs typeface="Segoe UI Light" panose="020B0502040204020203" pitchFamily="34" charset="0"/>
              </a:rPr>
              <a:t>Measure effectiveness of training programs</a:t>
            </a:r>
          </a:p>
          <a:p>
            <a:pPr marL="173355" indent="-173355" fontAlgn="base">
              <a:buFont typeface="Arial" panose="020B0604020202020204" pitchFamily="34" charset="0"/>
              <a:buChar char="•"/>
            </a:pPr>
            <a:r>
              <a:rPr lang="en-US" sz="1700" dirty="0">
                <a:solidFill>
                  <a:srgbClr val="000000"/>
                </a:solidFill>
                <a:latin typeface="Segoe UI Light" panose="020B0502040204020203" pitchFamily="34" charset="0"/>
                <a:cs typeface="Segoe UI Light" panose="020B0502040204020203" pitchFamily="34" charset="0"/>
              </a:rPr>
              <a:t>Find an expert​</a:t>
            </a:r>
          </a:p>
          <a:p>
            <a:pPr marL="173355" indent="-173355" fontAlgn="base">
              <a:buFont typeface="Arial" panose="020B0604020202020204" pitchFamily="34" charset="0"/>
              <a:buChar char="•"/>
            </a:pPr>
            <a:r>
              <a:rPr lang="en-US" sz="1700" dirty="0">
                <a:solidFill>
                  <a:srgbClr val="000000"/>
                </a:solidFill>
                <a:latin typeface="Segoe UI Light" panose="020B0502040204020203" pitchFamily="34" charset="0"/>
                <a:cs typeface="Segoe UI Light" panose="020B0502040204020203" pitchFamily="34" charset="0"/>
              </a:rPr>
              <a:t>Automate Knowledge Base creation​</a:t>
            </a:r>
          </a:p>
          <a:p>
            <a:pPr fontAlgn="base"/>
            <a:r>
              <a:rPr lang="en-US" sz="1700" dirty="0">
                <a:solidFill>
                  <a:srgbClr val="000000"/>
                </a:solidFill>
                <a:latin typeface="Segoe UI Light" panose="020B0502040204020203" pitchFamily="34" charset="0"/>
                <a:cs typeface="Segoe UI Light" panose="020B0502040204020203" pitchFamily="34" charset="0"/>
              </a:rPr>
              <a:t>​</a:t>
            </a:r>
          </a:p>
          <a:p>
            <a:pPr fontAlgn="base"/>
            <a:r>
              <a:rPr lang="en-US" sz="1700" b="1" dirty="0">
                <a:solidFill>
                  <a:srgbClr val="000000"/>
                </a:solidFill>
                <a:latin typeface="Segoe UI Light" panose="020B0502040204020203" pitchFamily="34" charset="0"/>
                <a:cs typeface="Segoe UI Light" panose="020B0502040204020203" pitchFamily="34" charset="0"/>
              </a:rPr>
              <a:t>Build &amp; Integrate Intelligent Workflows with O365​</a:t>
            </a:r>
          </a:p>
          <a:p>
            <a:pPr marL="173355" indent="-173355" fontAlgn="base">
              <a:buFont typeface="Arial" panose="020B0604020202020204" pitchFamily="34" charset="0"/>
              <a:buChar char="•"/>
            </a:pPr>
            <a:r>
              <a:rPr lang="en-US" sz="1700" dirty="0">
                <a:solidFill>
                  <a:srgbClr val="000000"/>
                </a:solidFill>
                <a:latin typeface="Segoe UI Light" panose="020B0502040204020203" pitchFamily="34" charset="0"/>
                <a:cs typeface="Segoe UI Light" panose="020B0502040204020203" pitchFamily="34" charset="0"/>
              </a:rPr>
              <a:t>Legal case management</a:t>
            </a:r>
          </a:p>
          <a:p>
            <a:pPr marL="173355" indent="-173355" fontAlgn="base">
              <a:buFont typeface="Arial" panose="020B0604020202020204" pitchFamily="34" charset="0"/>
              <a:buChar char="•"/>
            </a:pPr>
            <a:r>
              <a:rPr lang="en-US" sz="1700" dirty="0">
                <a:solidFill>
                  <a:srgbClr val="000000"/>
                </a:solidFill>
                <a:latin typeface="Segoe UI Light" panose="020B0502040204020203" pitchFamily="34" charset="0"/>
                <a:cs typeface="Segoe UI Light" panose="020B0502040204020203" pitchFamily="34" charset="0"/>
              </a:rPr>
              <a:t>Help Desk &amp; support ticket management​</a:t>
            </a:r>
          </a:p>
          <a:p>
            <a:pPr marL="173355" indent="-173355" fontAlgn="base">
              <a:buFont typeface="Arial" panose="020B0604020202020204" pitchFamily="34" charset="0"/>
              <a:buChar char="•"/>
            </a:pPr>
            <a:r>
              <a:rPr lang="en-US" sz="1700" dirty="0">
                <a:solidFill>
                  <a:srgbClr val="000000"/>
                </a:solidFill>
                <a:latin typeface="Segoe UI Light" panose="020B0502040204020203" pitchFamily="34" charset="0"/>
                <a:cs typeface="Segoe UI Light" panose="020B0502040204020203" pitchFamily="34" charset="0"/>
              </a:rPr>
              <a:t>Questions &amp; answers (Knowledge Management)​</a:t>
            </a:r>
          </a:p>
        </p:txBody>
      </p:sp>
    </p:spTree>
    <p:extLst>
      <p:ext uri="{BB962C8B-B14F-4D97-AF65-F5344CB8AC3E}">
        <p14:creationId xmlns:p14="http://schemas.microsoft.com/office/powerpoint/2010/main" val="28717401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itle 9">
            <a:extLst>
              <a:ext uri="{FF2B5EF4-FFF2-40B4-BE49-F238E27FC236}">
                <a16:creationId xmlns:a16="http://schemas.microsoft.com/office/drawing/2014/main" id="{F5ECF623-281F-419F-8A3D-4B972459B0F1}"/>
              </a:ext>
            </a:extLst>
          </p:cNvPr>
          <p:cNvSpPr txBox="1">
            <a:spLocks/>
          </p:cNvSpPr>
          <p:nvPr/>
        </p:nvSpPr>
        <p:spPr>
          <a:xfrm>
            <a:off x="0" y="1459"/>
            <a:ext cx="12219272" cy="6856541"/>
          </a:xfrm>
          <a:prstGeom prst="rect">
            <a:avLst/>
          </a:prstGeom>
          <a:solidFill>
            <a:schemeClr val="bg1">
              <a:alpha val="48000"/>
            </a:schemeClr>
          </a:solidFill>
        </p:spPr>
        <p:txBody>
          <a:bodyPr anchor="ctr" anchorCtr="0"/>
          <a:lstStyle>
            <a:lvl1pPr algn="l" defTabSz="914400" rtl="0" eaLnBrk="1" latinLnBrk="0" hangingPunct="1">
              <a:spcBef>
                <a:spcPct val="0"/>
              </a:spcBef>
              <a:buNone/>
              <a:defRPr sz="4400" kern="1200">
                <a:solidFill>
                  <a:schemeClr val="tx1"/>
                </a:solidFill>
                <a:latin typeface="+mj-lt"/>
                <a:ea typeface="+mj-ea"/>
                <a:cs typeface="+mj-cs"/>
              </a:defRPr>
            </a:lvl1pPr>
          </a:lstStyle>
          <a:p>
            <a:pPr marL="115833" defTabSz="896214">
              <a:defRPr/>
            </a:pPr>
            <a:endParaRPr lang="en-US" sz="5332" spc="-100" dirty="0">
              <a:ln w="3175">
                <a:noFill/>
              </a:ln>
              <a:solidFill>
                <a:srgbClr val="FFFFFF"/>
              </a:solidFill>
              <a:latin typeface="Segoe UI Light"/>
              <a:cs typeface="Segoe UI Light" panose="020B0502040204020203" pitchFamily="34" charset="0"/>
            </a:endParaRPr>
          </a:p>
        </p:txBody>
      </p:sp>
      <p:sp>
        <p:nvSpPr>
          <p:cNvPr id="82" name="Title 16"/>
          <p:cNvSpPr txBox="1">
            <a:spLocks/>
          </p:cNvSpPr>
          <p:nvPr/>
        </p:nvSpPr>
        <p:spPr>
          <a:xfrm>
            <a:off x="269241" y="289957"/>
            <a:ext cx="11655840" cy="899537"/>
          </a:xfrm>
          <a:prstGeom prst="rect">
            <a:avLst/>
          </a:prstGeom>
        </p:spPr>
        <p:txBody>
          <a:bodyPr vert="horz" wrap="square" lIns="143428" tIns="89642" rIns="143428" bIns="89642" rtlCol="0" anchor="t">
            <a:noAutofit/>
          </a:bodyPr>
          <a:lstStyle>
            <a:lvl1pPr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5400" dirty="0">
                <a:solidFill>
                  <a:srgbClr val="575757"/>
                </a:solidFill>
              </a:rPr>
              <a:t>Key Promises &amp; Benefits</a:t>
            </a:r>
            <a:endParaRPr lang="en-US" sz="4000" dirty="0">
              <a:solidFill>
                <a:srgbClr val="575757"/>
              </a:solidFill>
            </a:endParaRPr>
          </a:p>
        </p:txBody>
      </p:sp>
      <p:graphicFrame>
        <p:nvGraphicFramePr>
          <p:cNvPr id="78" name="Table 77">
            <a:extLst>
              <a:ext uri="{FF2B5EF4-FFF2-40B4-BE49-F238E27FC236}">
                <a16:creationId xmlns:a16="http://schemas.microsoft.com/office/drawing/2014/main" id="{C9825A4C-A3D5-4E04-9D8A-28FA7FB0A578}"/>
              </a:ext>
            </a:extLst>
          </p:cNvPr>
          <p:cNvGraphicFramePr>
            <a:graphicFrameLocks noGrp="1"/>
          </p:cNvGraphicFramePr>
          <p:nvPr>
            <p:extLst/>
          </p:nvPr>
        </p:nvGraphicFramePr>
        <p:xfrm>
          <a:off x="269241" y="4121231"/>
          <a:ext cx="7582672" cy="2514600"/>
        </p:xfrm>
        <a:graphic>
          <a:graphicData uri="http://schemas.openxmlformats.org/drawingml/2006/table">
            <a:tbl>
              <a:tblPr firstRow="1" bandRow="1">
                <a:tableStyleId>{D7AC3CCA-C797-4891-BE02-D94E43425B78}</a:tableStyleId>
              </a:tblPr>
              <a:tblGrid>
                <a:gridCol w="7582672">
                  <a:extLst>
                    <a:ext uri="{9D8B030D-6E8A-4147-A177-3AD203B41FA5}">
                      <a16:colId xmlns:a16="http://schemas.microsoft.com/office/drawing/2014/main" val="23327906"/>
                    </a:ext>
                  </a:extLst>
                </a:gridCol>
              </a:tblGrid>
              <a:tr h="2941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chemeClr val="accent1"/>
                          </a:solidFill>
                          <a:effectLst/>
                          <a:uLnTx/>
                          <a:uFillTx/>
                          <a:latin typeface="Segoe UI Light" panose="020B0502040204020203" pitchFamily="34" charset="0"/>
                          <a:ea typeface="+mn-ea"/>
                          <a:cs typeface="Segoe UI Light" panose="020B0502040204020203" pitchFamily="34" charset="0"/>
                        </a:rPr>
                        <a:t>Developer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31469258"/>
                  </a:ext>
                </a:extLst>
              </a:tr>
              <a:tr h="2941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Application logic runs within Azure’s customer sandbox</a:t>
                      </a:r>
                      <a:br>
                        <a:rPr kumimoji="0" lang="en-US" sz="1500" kern="1200" spc="0" normalizeH="0" dirty="0">
                          <a:ln>
                            <a:noFill/>
                          </a:ln>
                          <a:effectLst/>
                          <a:uLnTx/>
                          <a:uFillTx/>
                          <a:latin typeface="Segoe UI Light" panose="020B0502040204020203" pitchFamily="34" charset="0"/>
                          <a:cs typeface="Segoe UI Light" panose="020B0502040204020203" pitchFamily="34" charset="0"/>
                        </a:rPr>
                      </a:br>
                      <a:r>
                        <a:rPr kumimoji="0" lang="en-US" sz="1500" b="0"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Developer doesn’t need to be trusted with/liable for hosting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45759836"/>
                  </a:ext>
                </a:extLst>
              </a:tr>
              <a:tr h="2941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Data layout optimized for analytics applications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Focus on building value rather than coercing user-mode APIs into analytics scenarios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371678569"/>
                  </a:ext>
                </a:extLst>
              </a:tr>
              <a:tr h="2941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1-click install for your app through marketplace</a:t>
                      </a:r>
                      <a:br>
                        <a:rPr kumimoji="0" lang="en-US" sz="1500" kern="1200" spc="0" normalizeH="0" dirty="0">
                          <a:ln>
                            <a:noFill/>
                          </a:ln>
                          <a:effectLst/>
                          <a:uLnTx/>
                          <a:uFillTx/>
                          <a:latin typeface="Segoe UI Light" panose="020B0502040204020203" pitchFamily="34" charset="0"/>
                          <a:cs typeface="Segoe UI Light" panose="020B0502040204020203" pitchFamily="34" charset="0"/>
                        </a:rPr>
                      </a:br>
                      <a:r>
                        <a:rPr kumimoji="0" lang="en-US" sz="1500" b="0"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Easy to manage/scale/update even in the customer’s tenancy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55217067"/>
                  </a:ext>
                </a:extLst>
              </a:tr>
              <a:tr h="2941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Azure data services and tools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solidFill>
                            <a:srgbClr val="000000"/>
                          </a:solidFill>
                          <a:effectLst/>
                          <a:uLnTx/>
                          <a:uFillTx/>
                          <a:latin typeface="Segoe UI Light" panose="020B0502040204020203" pitchFamily="34" charset="0"/>
                          <a:ea typeface="Calibri" panose="020F0502020204030204" pitchFamily="34" charset="0"/>
                          <a:cs typeface="Segoe UI Light" panose="020B0502040204020203" pitchFamily="34" charset="0"/>
                        </a:rPr>
                        <a:t>Leverage the full stack ‘better together’ tooling that Azure + VS + O365 provides </a:t>
                      </a:r>
                      <a:endParaRPr kumimoji="0" lang="en-US" sz="15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37344239"/>
                  </a:ext>
                </a:extLst>
              </a:tr>
            </a:tbl>
          </a:graphicData>
        </a:graphic>
      </p:graphicFrame>
      <p:graphicFrame>
        <p:nvGraphicFramePr>
          <p:cNvPr id="79" name="Table 78">
            <a:extLst>
              <a:ext uri="{FF2B5EF4-FFF2-40B4-BE49-F238E27FC236}">
                <a16:creationId xmlns:a16="http://schemas.microsoft.com/office/drawing/2014/main" id="{CD342E8E-B0FA-4CE4-B971-B33B90CF14DD}"/>
              </a:ext>
            </a:extLst>
          </p:cNvPr>
          <p:cNvGraphicFramePr>
            <a:graphicFrameLocks noGrp="1"/>
          </p:cNvGraphicFramePr>
          <p:nvPr>
            <p:extLst/>
          </p:nvPr>
        </p:nvGraphicFramePr>
        <p:xfrm>
          <a:off x="269241" y="1364899"/>
          <a:ext cx="7582672" cy="2514600"/>
        </p:xfrm>
        <a:graphic>
          <a:graphicData uri="http://schemas.openxmlformats.org/drawingml/2006/table">
            <a:tbl>
              <a:tblPr firstRow="1" bandRow="1">
                <a:tableStyleId>{D7AC3CCA-C797-4891-BE02-D94E43425B78}</a:tableStyleId>
              </a:tblPr>
              <a:tblGrid>
                <a:gridCol w="7582672">
                  <a:extLst>
                    <a:ext uri="{9D8B030D-6E8A-4147-A177-3AD203B41FA5}">
                      <a16:colId xmlns:a16="http://schemas.microsoft.com/office/drawing/2014/main" val="23327906"/>
                    </a:ext>
                  </a:extLst>
                </a:gridCol>
              </a:tblGrid>
              <a:tr h="3020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i="0" dirty="0">
                          <a:solidFill>
                            <a:schemeClr val="accent1"/>
                          </a:solidFill>
                          <a:latin typeface="Segoe UI Light" panose="020B0502040204020203" pitchFamily="34" charset="0"/>
                          <a:ea typeface="Segoe UI Black" panose="020B0A02040204020203" pitchFamily="34" charset="0"/>
                          <a:cs typeface="Segoe UI Light" panose="020B0502040204020203" pitchFamily="34" charset="0"/>
                        </a:rPr>
                        <a:t>Enterprise Customer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92512646"/>
                  </a:ext>
                </a:extLst>
              </a:tr>
              <a:tr h="4718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Granular access to only the specific datasets/fields required for developer app</a:t>
                      </a:r>
                      <a:br>
                        <a:rPr kumimoji="0" lang="en-US" sz="15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r>
                        <a:rPr kumimoji="0" lang="en-US" sz="15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Customer gets to decide the specific fields and any exclusions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7672363"/>
                  </a:ext>
                </a:extLst>
              </a:tr>
              <a:tr h="471827">
                <a:tc>
                  <a:txBody>
                    <a:bodyPr/>
                    <a:lstStyle/>
                    <a:p>
                      <a:pPr>
                        <a:buNone/>
                      </a:pPr>
                      <a:r>
                        <a:rPr lang="en-US" sz="1500" b="1" i="0" dirty="0">
                          <a:latin typeface="Segoe UI Light" panose="020B0502040204020203" pitchFamily="34" charset="0"/>
                          <a:cs typeface="Segoe UI Light" panose="020B0502040204020203" pitchFamily="34" charset="0"/>
                        </a:rPr>
                        <a:t>Data is stored, processed, accessed within the customer Azure tenancy</a:t>
                      </a:r>
                      <a:br>
                        <a:rPr lang="en-US" sz="1500" i="0" dirty="0">
                          <a:latin typeface="Segoe UI Light" panose="020B0502040204020203" pitchFamily="34" charset="0"/>
                          <a:cs typeface="Segoe UI Light" panose="020B0502040204020203" pitchFamily="34" charset="0"/>
                        </a:rPr>
                      </a:br>
                      <a:r>
                        <a:rPr lang="en-US" sz="1500" b="0" i="0" dirty="0">
                          <a:latin typeface="Segoe UI Light" panose="020B0502040204020203" pitchFamily="34" charset="0"/>
                          <a:cs typeface="Segoe UI Light" panose="020B0502040204020203" pitchFamily="34" charset="0"/>
                        </a:rPr>
                        <a:t>Only data the customer explicitly approves is shared with the ISV app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371678569"/>
                  </a:ext>
                </a:extLst>
              </a:tr>
              <a:tr h="471827">
                <a:tc>
                  <a:txBody>
                    <a:bodyPr/>
                    <a:lstStyle/>
                    <a:p>
                      <a:pPr>
                        <a:buNone/>
                      </a:pPr>
                      <a:r>
                        <a:rPr lang="en-US" sz="1500" b="1" i="0" dirty="0">
                          <a:latin typeface="Segoe UI Light" panose="020B0502040204020203" pitchFamily="34" charset="0"/>
                          <a:cs typeface="Segoe UI Light" panose="020B0502040204020203" pitchFamily="34" charset="0"/>
                        </a:rPr>
                        <a:t>Data policy promises hold true at all times (in Office 365 and Azure)</a:t>
                      </a:r>
                      <a:br>
                        <a:rPr lang="en-US" sz="1500" b="1" i="0" kern="1200" dirty="0">
                          <a:latin typeface="Segoe UI Light" panose="020B0502040204020203" pitchFamily="34" charset="0"/>
                          <a:cs typeface="Segoe UI Light" panose="020B0502040204020203" pitchFamily="34" charset="0"/>
                        </a:rPr>
                      </a:br>
                      <a:r>
                        <a:rPr lang="en-US" sz="1500" b="0" i="0" dirty="0">
                          <a:latin typeface="Segoe UI Light" panose="020B0502040204020203" pitchFamily="34" charset="0"/>
                          <a:cs typeface="Segoe UI Light" panose="020B0502040204020203" pitchFamily="34" charset="0"/>
                        </a:rPr>
                        <a:t>Their implementation is seamlessly carried over when data moves from Office 365 into Azure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55217067"/>
                  </a:ext>
                </a:extLst>
              </a:tr>
              <a:tr h="4718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Developer app is “managed” with no effort from the customer</a:t>
                      </a:r>
                      <a:br>
                        <a:rPr kumimoji="0" lang="en-US" sz="1500" i="0" kern="1200" spc="0" normalizeH="0" dirty="0">
                          <a:ln>
                            <a:noFill/>
                          </a:ln>
                          <a:effectLst/>
                          <a:uLnTx/>
                          <a:uFillTx/>
                          <a:latin typeface="Segoe UI Light" panose="020B0502040204020203" pitchFamily="34" charset="0"/>
                          <a:cs typeface="Segoe UI Light" panose="020B0502040204020203" pitchFamily="34" charset="0"/>
                        </a:rPr>
                      </a:br>
                      <a:r>
                        <a:rPr kumimoji="0" lang="en-US" sz="1500" b="0"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Deployed, scaled, updated, with minimal customer intervention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37344239"/>
                  </a:ext>
                </a:extLst>
              </a:tr>
            </a:tbl>
          </a:graphicData>
        </a:graphic>
      </p:graphicFrame>
      <p:sp>
        <p:nvSpPr>
          <p:cNvPr id="80" name="TextBox 79">
            <a:extLst>
              <a:ext uri="{FF2B5EF4-FFF2-40B4-BE49-F238E27FC236}">
                <a16:creationId xmlns:a16="http://schemas.microsoft.com/office/drawing/2014/main" id="{4B4D63A4-9594-44B3-9048-FC4242D1B5B5}"/>
              </a:ext>
            </a:extLst>
          </p:cNvPr>
          <p:cNvSpPr txBox="1"/>
          <p:nvPr/>
        </p:nvSpPr>
        <p:spPr>
          <a:xfrm>
            <a:off x="8349502" y="3233168"/>
            <a:ext cx="3333749" cy="646331"/>
          </a:xfrm>
          <a:prstGeom prst="rect">
            <a:avLst/>
          </a:prstGeom>
          <a:noFill/>
        </p:spPr>
        <p:txBody>
          <a:bodyPr wrap="square" rtlCol="0">
            <a:spAutoFit/>
          </a:bodyPr>
          <a:lstStyle/>
          <a:p>
            <a:pPr algn="ctr"/>
            <a:r>
              <a:rPr lang="en-US" dirty="0">
                <a:latin typeface="Segoe UI Light" panose="020B0502040204020203" pitchFamily="34" charset="0"/>
                <a:cs typeface="Segoe UI Light" panose="020B0502040204020203" pitchFamily="34" charset="0"/>
              </a:rPr>
              <a:t>The data never leaves your company’s control.</a:t>
            </a:r>
          </a:p>
        </p:txBody>
      </p:sp>
      <p:pic>
        <p:nvPicPr>
          <p:cNvPr id="81" name="Picture 2" descr="https://c.s-microsoft.com/en-us/CMSImages/lrn-share-site-ms-logo.png?version=bf62922f-fda3-d328-e220-b699eac0d6c0">
            <a:extLst>
              <a:ext uri="{FF2B5EF4-FFF2-40B4-BE49-F238E27FC236}">
                <a16:creationId xmlns:a16="http://schemas.microsoft.com/office/drawing/2014/main" id="{9C306894-CBBD-4424-A04E-7D5CEEAD27B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4269" b="33677"/>
          <a:stretch/>
        </p:blipFill>
        <p:spPr bwMode="auto">
          <a:xfrm>
            <a:off x="8939622" y="3970421"/>
            <a:ext cx="2153511" cy="690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403303"/>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62653E-E9F2-4398-931A-5FFF2E93E9B5}"/>
              </a:ext>
            </a:extLst>
          </p:cNvPr>
          <p:cNvSpPr>
            <a:spLocks noGrp="1"/>
          </p:cNvSpPr>
          <p:nvPr>
            <p:ph type="title"/>
          </p:nvPr>
        </p:nvSpPr>
        <p:spPr/>
        <p:txBody>
          <a:bodyPr/>
          <a:lstStyle/>
          <a:p>
            <a:r>
              <a:rPr lang="en-US" dirty="0"/>
              <a:t>Customer Flow</a:t>
            </a:r>
          </a:p>
        </p:txBody>
      </p:sp>
    </p:spTree>
    <p:extLst>
      <p:ext uri="{BB962C8B-B14F-4D97-AF65-F5344CB8AC3E}">
        <p14:creationId xmlns:p14="http://schemas.microsoft.com/office/powerpoint/2010/main" val="3437403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34872-F452-47CC-9218-DB7618A6E624}"/>
              </a:ext>
            </a:extLst>
          </p:cNvPr>
          <p:cNvSpPr>
            <a:spLocks noGrp="1"/>
          </p:cNvSpPr>
          <p:nvPr>
            <p:ph type="title"/>
          </p:nvPr>
        </p:nvSpPr>
        <p:spPr/>
        <p:txBody>
          <a:bodyPr/>
          <a:lstStyle/>
          <a:p>
            <a:r>
              <a:rPr lang="en-US"/>
              <a:t>Context </a:t>
            </a:r>
          </a:p>
        </p:txBody>
      </p:sp>
      <p:sp>
        <p:nvSpPr>
          <p:cNvPr id="3" name="Rectangle 2">
            <a:extLst>
              <a:ext uri="{FF2B5EF4-FFF2-40B4-BE49-F238E27FC236}">
                <a16:creationId xmlns:a16="http://schemas.microsoft.com/office/drawing/2014/main" id="{EF8029F4-7436-41A4-A812-C89B66A85590}"/>
              </a:ext>
            </a:extLst>
          </p:cNvPr>
          <p:cNvSpPr/>
          <p:nvPr/>
        </p:nvSpPr>
        <p:spPr>
          <a:xfrm>
            <a:off x="531324" y="607307"/>
            <a:ext cx="5366556" cy="224676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Semilight"/>
                <a:ea typeface="+mn-ea"/>
                <a:cs typeface="Segoe UI Semibold" panose="020B0702040204020203" pitchFamily="34" charset="0"/>
              </a:rPr>
              <a:t>Fictional ISV, Contoso wants to sell to</a:t>
            </a:r>
            <a:br>
              <a:rPr kumimoji="0" lang="en-US" sz="2000" b="0" i="0" u="none" strike="noStrike" kern="1200" cap="none" spc="0" normalizeH="0" baseline="0" noProof="0">
                <a:ln>
                  <a:noFill/>
                </a:ln>
                <a:solidFill>
                  <a:prstClr val="black"/>
                </a:solidFill>
                <a:effectLst/>
                <a:uLnTx/>
                <a:uFillTx/>
                <a:latin typeface="Segoe UI Semilight"/>
                <a:ea typeface="+mn-ea"/>
                <a:cs typeface="Segoe UI Semibold" panose="020B0702040204020203" pitchFamily="34" charset="0"/>
              </a:rPr>
            </a:br>
            <a:r>
              <a:rPr kumimoji="0" lang="en-US" sz="2000" b="0" i="0" u="none" strike="noStrike" kern="1200" cap="none" spc="0" normalizeH="0" baseline="0" noProof="0">
                <a:ln>
                  <a:noFill/>
                </a:ln>
                <a:solidFill>
                  <a:prstClr val="black"/>
                </a:solidFill>
                <a:effectLst/>
                <a:uLnTx/>
                <a:uFillTx/>
                <a:latin typeface="Segoe UI Semilight"/>
                <a:ea typeface="+mn-ea"/>
                <a:cs typeface="Segoe UI Semibold" panose="020B0702040204020203" pitchFamily="34" charset="0"/>
              </a:rPr>
              <a:t>enterprises that use Office 365,</a:t>
            </a:r>
            <a:br>
              <a:rPr kumimoji="0" lang="en-US" sz="2000" b="0" i="0" u="none" strike="noStrike" kern="1200" cap="none" spc="0" normalizeH="0" baseline="0" noProof="0">
                <a:ln>
                  <a:noFill/>
                </a:ln>
                <a:solidFill>
                  <a:prstClr val="black"/>
                </a:solidFill>
                <a:effectLst/>
                <a:uLnTx/>
                <a:uFillTx/>
                <a:latin typeface="Segoe UI Semilight"/>
                <a:ea typeface="+mn-ea"/>
                <a:cs typeface="Segoe UI Semibold" panose="020B0702040204020203" pitchFamily="34" charset="0"/>
              </a:rPr>
            </a:br>
            <a:r>
              <a:rPr kumimoji="0" lang="en-US" sz="2000" b="0" i="0" u="none" strike="noStrike" kern="1200" cap="none" spc="0" normalizeH="0" baseline="0" noProof="0">
                <a:ln>
                  <a:noFill/>
                </a:ln>
                <a:solidFill>
                  <a:prstClr val="black"/>
                </a:solidFill>
                <a:effectLst/>
                <a:uLnTx/>
                <a:uFillTx/>
                <a:latin typeface="Segoe UI Semilight"/>
                <a:ea typeface="+mn-ea"/>
                <a:cs typeface="Segoe UI Semibold" panose="020B0702040204020203" pitchFamily="34" charset="0"/>
              </a:rPr>
              <a:t>their application “Who Knows Who” (WKW)</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Segoe UI Semilight"/>
              <a:ea typeface="+mn-ea"/>
              <a:cs typeface="Segoe UI Semibold" panose="020B07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Semilight"/>
                <a:ea typeface="+mn-ea"/>
                <a:cs typeface="Segoe UI Semibold" panose="020B0702040204020203" pitchFamily="34" charset="0"/>
              </a:rPr>
              <a:t>WKW uses the company’s own social network</a:t>
            </a:r>
            <a:br>
              <a:rPr kumimoji="0" lang="en-US" sz="2000" b="0" i="0" u="none" strike="noStrike" kern="1200" cap="none" spc="0" normalizeH="0" baseline="0" noProof="0">
                <a:ln>
                  <a:noFill/>
                </a:ln>
                <a:solidFill>
                  <a:prstClr val="black"/>
                </a:solidFill>
                <a:effectLst/>
                <a:uLnTx/>
                <a:uFillTx/>
                <a:latin typeface="Segoe UI Semilight"/>
                <a:ea typeface="+mn-ea"/>
                <a:cs typeface="Segoe UI Semibold" panose="020B0702040204020203" pitchFamily="34" charset="0"/>
              </a:rPr>
            </a:br>
            <a:r>
              <a:rPr kumimoji="0" lang="en-US" sz="2000" b="0" i="0" u="none" strike="noStrike" kern="1200" cap="none" spc="0" normalizeH="0" baseline="0" noProof="0">
                <a:ln>
                  <a:noFill/>
                </a:ln>
                <a:solidFill>
                  <a:prstClr val="black"/>
                </a:solidFill>
                <a:effectLst/>
                <a:uLnTx/>
                <a:uFillTx/>
                <a:latin typeface="Segoe UI Semilight"/>
                <a:ea typeface="+mn-ea"/>
                <a:cs typeface="Segoe UI Semibold" panose="020B0702040204020203" pitchFamily="34" charset="0"/>
              </a:rPr>
              <a:t>to find connections to people and businesses,</a:t>
            </a:r>
            <a:br>
              <a:rPr kumimoji="0" lang="en-US" sz="2000" b="0" i="0" u="none" strike="noStrike" kern="1200" cap="none" spc="0" normalizeH="0" baseline="0" noProof="0">
                <a:ln>
                  <a:noFill/>
                </a:ln>
                <a:solidFill>
                  <a:prstClr val="black"/>
                </a:solidFill>
                <a:effectLst/>
                <a:uLnTx/>
                <a:uFillTx/>
                <a:latin typeface="Segoe UI Semilight"/>
                <a:ea typeface="+mn-ea"/>
                <a:cs typeface="Segoe UI Semibold" panose="020B0702040204020203" pitchFamily="34" charset="0"/>
              </a:rPr>
            </a:br>
            <a:r>
              <a:rPr kumimoji="0" lang="en-US" sz="2000" b="0" i="0" u="none" strike="noStrike" kern="1200" cap="none" spc="0" normalizeH="0" baseline="0" noProof="0">
                <a:ln>
                  <a:noFill/>
                </a:ln>
                <a:solidFill>
                  <a:prstClr val="black"/>
                </a:solidFill>
                <a:effectLst/>
                <a:uLnTx/>
                <a:uFillTx/>
                <a:latin typeface="Segoe UI Semilight"/>
                <a:ea typeface="+mn-ea"/>
                <a:cs typeface="Segoe UI Semibold" panose="020B0702040204020203" pitchFamily="34" charset="0"/>
              </a:rPr>
              <a:t>similar to what LinkedIn offers individuals</a:t>
            </a:r>
          </a:p>
        </p:txBody>
      </p:sp>
      <p:pic>
        <p:nvPicPr>
          <p:cNvPr id="6" name="Picture 5">
            <a:extLst>
              <a:ext uri="{FF2B5EF4-FFF2-40B4-BE49-F238E27FC236}">
                <a16:creationId xmlns:a16="http://schemas.microsoft.com/office/drawing/2014/main" id="{20B75D03-7D1A-4A95-86DE-E1012B68AF01}"/>
              </a:ext>
            </a:extLst>
          </p:cNvPr>
          <p:cNvPicPr>
            <a:picLocks noChangeAspect="1"/>
          </p:cNvPicPr>
          <p:nvPr/>
        </p:nvPicPr>
        <p:blipFill>
          <a:blip r:embed="rId3"/>
          <a:stretch>
            <a:fillRect/>
          </a:stretch>
        </p:blipFill>
        <p:spPr>
          <a:xfrm>
            <a:off x="1464602" y="5648905"/>
            <a:ext cx="2921149" cy="1004925"/>
          </a:xfrm>
          <a:prstGeom prst="rect">
            <a:avLst/>
          </a:prstGeom>
        </p:spPr>
      </p:pic>
      <p:pic>
        <p:nvPicPr>
          <p:cNvPr id="8" name="Picture 7">
            <a:extLst>
              <a:ext uri="{FF2B5EF4-FFF2-40B4-BE49-F238E27FC236}">
                <a16:creationId xmlns:a16="http://schemas.microsoft.com/office/drawing/2014/main" id="{02849662-CC16-4C8F-8D96-2CC41E4D2E1C}"/>
              </a:ext>
            </a:extLst>
          </p:cNvPr>
          <p:cNvPicPr>
            <a:picLocks noChangeAspect="1"/>
          </p:cNvPicPr>
          <p:nvPr/>
        </p:nvPicPr>
        <p:blipFill>
          <a:blip r:embed="rId4"/>
          <a:stretch>
            <a:fillRect/>
          </a:stretch>
        </p:blipFill>
        <p:spPr>
          <a:xfrm>
            <a:off x="2308096" y="3319280"/>
            <a:ext cx="1401836" cy="932858"/>
          </a:xfrm>
          <a:prstGeom prst="rect">
            <a:avLst/>
          </a:prstGeom>
        </p:spPr>
      </p:pic>
      <p:sp>
        <p:nvSpPr>
          <p:cNvPr id="9" name="Rectangle 8">
            <a:extLst>
              <a:ext uri="{FF2B5EF4-FFF2-40B4-BE49-F238E27FC236}">
                <a16:creationId xmlns:a16="http://schemas.microsoft.com/office/drawing/2014/main" id="{47C64AF0-F0DB-49CC-AAAB-7D254A2013B2}"/>
              </a:ext>
            </a:extLst>
          </p:cNvPr>
          <p:cNvSpPr/>
          <p:nvPr/>
        </p:nvSpPr>
        <p:spPr>
          <a:xfrm>
            <a:off x="609600" y="3428999"/>
            <a:ext cx="4798828" cy="332622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0" name="Rectangle 9">
            <a:extLst>
              <a:ext uri="{FF2B5EF4-FFF2-40B4-BE49-F238E27FC236}">
                <a16:creationId xmlns:a16="http://schemas.microsoft.com/office/drawing/2014/main" id="{3B14A14A-69F7-4245-891A-40DBBCB52E55}"/>
              </a:ext>
            </a:extLst>
          </p:cNvPr>
          <p:cNvSpPr/>
          <p:nvPr/>
        </p:nvSpPr>
        <p:spPr>
          <a:xfrm>
            <a:off x="609599" y="4074206"/>
            <a:ext cx="3539155" cy="30777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Segoe UI"/>
                <a:ea typeface="+mn-ea"/>
                <a:cs typeface="Segoe UI Semibold" panose="020B0702040204020203" pitchFamily="34" charset="0"/>
              </a:rPr>
              <a:t>Whom do I know that knows Anna?</a:t>
            </a:r>
            <a:endParaRPr kumimoji="0" lang="en-US" sz="1400" b="0" i="0" u="none" strike="noStrike" kern="1200" cap="none" spc="0" normalizeH="0" baseline="0" noProof="0">
              <a:ln>
                <a:noFill/>
              </a:ln>
              <a:solidFill>
                <a:prstClr val="black"/>
              </a:solidFill>
              <a:effectLst/>
              <a:uLnTx/>
              <a:uFillTx/>
              <a:latin typeface="Segoe UI"/>
              <a:ea typeface="+mn-ea"/>
              <a:cs typeface="+mn-cs"/>
            </a:endParaRPr>
          </a:p>
        </p:txBody>
      </p:sp>
      <p:sp>
        <p:nvSpPr>
          <p:cNvPr id="11" name="Rectangle 10">
            <a:extLst>
              <a:ext uri="{FF2B5EF4-FFF2-40B4-BE49-F238E27FC236}">
                <a16:creationId xmlns:a16="http://schemas.microsoft.com/office/drawing/2014/main" id="{C61AB500-29BF-46F0-AF0C-000176DD003F}"/>
              </a:ext>
            </a:extLst>
          </p:cNvPr>
          <p:cNvSpPr/>
          <p:nvPr/>
        </p:nvSpPr>
        <p:spPr>
          <a:xfrm>
            <a:off x="609599" y="5364018"/>
            <a:ext cx="3539155" cy="30777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Segoe UI"/>
                <a:ea typeface="+mn-ea"/>
                <a:cs typeface="Segoe UI Semibold" panose="020B0702040204020203" pitchFamily="34" charset="0"/>
              </a:rPr>
              <a:t>Whom do I know at </a:t>
            </a:r>
            <a:r>
              <a:rPr kumimoji="0" lang="en-US" sz="1400" b="0" i="0" u="none" strike="noStrike" kern="1200" cap="none" spc="0" normalizeH="0" baseline="0" noProof="0" err="1">
                <a:ln>
                  <a:noFill/>
                </a:ln>
                <a:solidFill>
                  <a:prstClr val="black"/>
                </a:solidFill>
                <a:effectLst/>
                <a:uLnTx/>
                <a:uFillTx/>
                <a:latin typeface="Segoe UI"/>
                <a:ea typeface="+mn-ea"/>
                <a:cs typeface="Segoe UI Semibold" panose="020B0702040204020203" pitchFamily="34" charset="0"/>
              </a:rPr>
              <a:t>Fabrikam</a:t>
            </a:r>
            <a:r>
              <a:rPr kumimoji="0" lang="en-US" sz="1400" b="0" i="0" u="none" strike="noStrike" kern="1200" cap="none" spc="0" normalizeH="0" baseline="0" noProof="0">
                <a:ln>
                  <a:noFill/>
                </a:ln>
                <a:solidFill>
                  <a:prstClr val="black"/>
                </a:solidFill>
                <a:effectLst/>
                <a:uLnTx/>
                <a:uFillTx/>
                <a:latin typeface="Segoe UI"/>
                <a:ea typeface="+mn-ea"/>
                <a:cs typeface="Segoe UI Semibold" panose="020B0702040204020203" pitchFamily="34" charset="0"/>
              </a:rPr>
              <a:t>?</a:t>
            </a:r>
            <a:endParaRPr kumimoji="0" lang="en-US" sz="1400" b="0" i="0" u="none" strike="noStrike" kern="1200" cap="none" spc="0" normalizeH="0" baseline="0" noProof="0">
              <a:ln>
                <a:noFill/>
              </a:ln>
              <a:solidFill>
                <a:prstClr val="black"/>
              </a:solidFill>
              <a:effectLst/>
              <a:uLnTx/>
              <a:uFillTx/>
              <a:latin typeface="Segoe UI"/>
              <a:ea typeface="+mn-ea"/>
              <a:cs typeface="+mn-cs"/>
            </a:endParaRPr>
          </a:p>
        </p:txBody>
      </p:sp>
      <p:sp>
        <p:nvSpPr>
          <p:cNvPr id="15" name="Rectangle 14">
            <a:extLst>
              <a:ext uri="{FF2B5EF4-FFF2-40B4-BE49-F238E27FC236}">
                <a16:creationId xmlns:a16="http://schemas.microsoft.com/office/drawing/2014/main" id="{A8691482-865D-41D5-95F6-590A8F14C436}"/>
              </a:ext>
            </a:extLst>
          </p:cNvPr>
          <p:cNvSpPr/>
          <p:nvPr/>
        </p:nvSpPr>
        <p:spPr>
          <a:xfrm>
            <a:off x="6553200" y="3491035"/>
            <a:ext cx="4798828" cy="332622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8" name="Rectangle 17">
            <a:extLst>
              <a:ext uri="{FF2B5EF4-FFF2-40B4-BE49-F238E27FC236}">
                <a16:creationId xmlns:a16="http://schemas.microsoft.com/office/drawing/2014/main" id="{4FC0A0C2-7926-4921-8D9B-706FB48D6F88}"/>
              </a:ext>
            </a:extLst>
          </p:cNvPr>
          <p:cNvSpPr/>
          <p:nvPr/>
        </p:nvSpPr>
        <p:spPr>
          <a:xfrm>
            <a:off x="7190146" y="3577105"/>
            <a:ext cx="3539155" cy="40011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Who Knows Who?</a:t>
            </a:r>
          </a:p>
        </p:txBody>
      </p:sp>
      <p:grpSp>
        <p:nvGrpSpPr>
          <p:cNvPr id="13" name="Group 12">
            <a:extLst>
              <a:ext uri="{FF2B5EF4-FFF2-40B4-BE49-F238E27FC236}">
                <a16:creationId xmlns:a16="http://schemas.microsoft.com/office/drawing/2014/main" id="{08427FBC-240D-46EC-9E5F-1E3A271FF0F6}"/>
              </a:ext>
            </a:extLst>
          </p:cNvPr>
          <p:cNvGrpSpPr/>
          <p:nvPr/>
        </p:nvGrpSpPr>
        <p:grpSpPr>
          <a:xfrm>
            <a:off x="1385310" y="4387820"/>
            <a:ext cx="3291374" cy="856803"/>
            <a:chOff x="1385310" y="4491187"/>
            <a:chExt cx="3291374" cy="856803"/>
          </a:xfrm>
        </p:grpSpPr>
        <p:pic>
          <p:nvPicPr>
            <p:cNvPr id="5" name="Picture 4">
              <a:extLst>
                <a:ext uri="{FF2B5EF4-FFF2-40B4-BE49-F238E27FC236}">
                  <a16:creationId xmlns:a16="http://schemas.microsoft.com/office/drawing/2014/main" id="{691B7FB7-FA70-49E5-9E7C-5B07A4E831AB}"/>
                </a:ext>
              </a:extLst>
            </p:cNvPr>
            <p:cNvPicPr>
              <a:picLocks noChangeAspect="1"/>
            </p:cNvPicPr>
            <p:nvPr/>
          </p:nvPicPr>
          <p:blipFill rotWithShape="1">
            <a:blip r:embed="rId5"/>
            <a:srcRect r="14531"/>
            <a:stretch/>
          </p:blipFill>
          <p:spPr>
            <a:xfrm>
              <a:off x="1385310" y="4491187"/>
              <a:ext cx="2908291" cy="856803"/>
            </a:xfrm>
            <a:prstGeom prst="rect">
              <a:avLst/>
            </a:prstGeom>
          </p:spPr>
        </p:pic>
        <p:sp>
          <p:nvSpPr>
            <p:cNvPr id="19" name="Rectangle 18">
              <a:extLst>
                <a:ext uri="{FF2B5EF4-FFF2-40B4-BE49-F238E27FC236}">
                  <a16:creationId xmlns:a16="http://schemas.microsoft.com/office/drawing/2014/main" id="{479FB1D5-68DA-4E8B-BBFB-B8A78D370185}"/>
                </a:ext>
              </a:extLst>
            </p:cNvPr>
            <p:cNvSpPr/>
            <p:nvPr/>
          </p:nvSpPr>
          <p:spPr>
            <a:xfrm>
              <a:off x="2136991" y="4816074"/>
              <a:ext cx="2539693" cy="261610"/>
            </a:xfrm>
            <a:prstGeom prst="rect">
              <a:avLst/>
            </a:prstGeom>
            <a:solidFill>
              <a:schemeClr val="bg1"/>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737373"/>
                  </a:solidFill>
                  <a:effectLst/>
                  <a:uLnTx/>
                  <a:uFillTx/>
                  <a:latin typeface="Segoe UI"/>
                  <a:ea typeface="+mn-ea"/>
                  <a:cs typeface="Segoe UI Semibold" panose="020B0702040204020203" pitchFamily="34" charset="0"/>
                </a:rPr>
                <a:t>You and Anna both know Karandeep</a:t>
              </a:r>
              <a:endParaRPr kumimoji="0" lang="en-US" sz="1100" b="0" i="0" u="none" strike="noStrike" kern="1200" cap="none" spc="0" normalizeH="0" baseline="0" noProof="0">
                <a:ln>
                  <a:noFill/>
                </a:ln>
                <a:solidFill>
                  <a:srgbClr val="737373"/>
                </a:solidFill>
                <a:effectLst/>
                <a:uLnTx/>
                <a:uFillTx/>
                <a:latin typeface="Segoe UI"/>
                <a:ea typeface="+mn-ea"/>
                <a:cs typeface="+mn-cs"/>
              </a:endParaRPr>
            </a:p>
          </p:txBody>
        </p:sp>
      </p:grpSp>
      <p:pic>
        <p:nvPicPr>
          <p:cNvPr id="31" name="Picture 30">
            <a:extLst>
              <a:ext uri="{FF2B5EF4-FFF2-40B4-BE49-F238E27FC236}">
                <a16:creationId xmlns:a16="http://schemas.microsoft.com/office/drawing/2014/main" id="{2A7D310E-6EE5-4BD7-8C52-234D7680B1E8}"/>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10887719" y="3285693"/>
            <a:ext cx="633630" cy="507409"/>
          </a:xfrm>
          <a:prstGeom prst="rect">
            <a:avLst/>
          </a:prstGeom>
        </p:spPr>
      </p:pic>
      <p:sp>
        <p:nvSpPr>
          <p:cNvPr id="2048" name="Rectangle 2047">
            <a:extLst>
              <a:ext uri="{FF2B5EF4-FFF2-40B4-BE49-F238E27FC236}">
                <a16:creationId xmlns:a16="http://schemas.microsoft.com/office/drawing/2014/main" id="{6E263C3B-AB5E-4577-B06B-117E08A7A85F}"/>
              </a:ext>
            </a:extLst>
          </p:cNvPr>
          <p:cNvSpPr/>
          <p:nvPr/>
        </p:nvSpPr>
        <p:spPr>
          <a:xfrm>
            <a:off x="6451721" y="1864675"/>
            <a:ext cx="5016004" cy="70788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Semilight"/>
                <a:ea typeface="+mn-ea"/>
                <a:cs typeface="Segoe UI Semibold" panose="020B0702040204020203" pitchFamily="34" charset="0"/>
              </a:rPr>
              <a:t>This walk through illustrates the customer experience buying Who Knows Who</a:t>
            </a:r>
            <a:endParaRPr kumimoji="0" lang="en-US" sz="2000" b="0" i="0" u="none" strike="noStrike" kern="1200" cap="none" spc="0" normalizeH="0" baseline="0" noProof="0">
              <a:ln>
                <a:noFill/>
              </a:ln>
              <a:solidFill>
                <a:prstClr val="black"/>
              </a:solidFill>
              <a:effectLst/>
              <a:uLnTx/>
              <a:uFillTx/>
              <a:latin typeface="Segoe UI Semilight"/>
              <a:ea typeface="+mn-ea"/>
              <a:cs typeface="+mn-cs"/>
            </a:endParaRPr>
          </a:p>
        </p:txBody>
      </p:sp>
      <p:pic>
        <p:nvPicPr>
          <p:cNvPr id="7" name="Picture 6">
            <a:extLst>
              <a:ext uri="{FF2B5EF4-FFF2-40B4-BE49-F238E27FC236}">
                <a16:creationId xmlns:a16="http://schemas.microsoft.com/office/drawing/2014/main" id="{FBAD803A-6F87-45B3-BA53-E28BD19825F2}"/>
              </a:ext>
            </a:extLst>
          </p:cNvPr>
          <p:cNvPicPr>
            <a:picLocks noChangeAspect="1"/>
          </p:cNvPicPr>
          <p:nvPr/>
        </p:nvPicPr>
        <p:blipFill>
          <a:blip r:embed="rId7"/>
          <a:stretch>
            <a:fillRect/>
          </a:stretch>
        </p:blipFill>
        <p:spPr>
          <a:xfrm>
            <a:off x="7398784" y="3954056"/>
            <a:ext cx="3121878" cy="2787868"/>
          </a:xfrm>
          <a:prstGeom prst="rect">
            <a:avLst/>
          </a:prstGeom>
        </p:spPr>
      </p:pic>
      <p:sp>
        <p:nvSpPr>
          <p:cNvPr id="12" name="Rectangle 11">
            <a:extLst>
              <a:ext uri="{FF2B5EF4-FFF2-40B4-BE49-F238E27FC236}">
                <a16:creationId xmlns:a16="http://schemas.microsoft.com/office/drawing/2014/main" id="{591B5537-B30B-4443-AEE8-E77FB4812A94}"/>
              </a:ext>
            </a:extLst>
          </p:cNvPr>
          <p:cNvSpPr/>
          <p:nvPr/>
        </p:nvSpPr>
        <p:spPr>
          <a:xfrm>
            <a:off x="9072437" y="4003791"/>
            <a:ext cx="1407381" cy="2665941"/>
          </a:xfrm>
          <a:prstGeom prst="rect">
            <a:avLst/>
          </a:prstGeom>
          <a:solidFill>
            <a:schemeClr val="bg1">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lumMod val="50000"/>
                  <a:lumOff val="50000"/>
                </a:prstClr>
              </a:solidFill>
              <a:effectLst/>
              <a:uLnTx/>
              <a:uFillTx/>
              <a:latin typeface="Segoe UI Semilight"/>
              <a:ea typeface="+mn-ea"/>
              <a:cs typeface="+mn-cs"/>
            </a:endParaRPr>
          </a:p>
        </p:txBody>
      </p:sp>
      <p:sp>
        <p:nvSpPr>
          <p:cNvPr id="14" name="Rectangle 13">
            <a:extLst>
              <a:ext uri="{FF2B5EF4-FFF2-40B4-BE49-F238E27FC236}">
                <a16:creationId xmlns:a16="http://schemas.microsoft.com/office/drawing/2014/main" id="{D58A22A9-5418-4846-B219-46E2D7146B46}"/>
              </a:ext>
            </a:extLst>
          </p:cNvPr>
          <p:cNvSpPr/>
          <p:nvPr/>
        </p:nvSpPr>
        <p:spPr>
          <a:xfrm>
            <a:off x="9274418" y="3987889"/>
            <a:ext cx="955711" cy="338554"/>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lumMod val="50000"/>
                    <a:lumOff val="50000"/>
                  </a:prstClr>
                </a:solidFill>
                <a:effectLst/>
                <a:uLnTx/>
                <a:uFillTx/>
                <a:latin typeface="Segoe UI"/>
                <a:ea typeface="+mn-ea"/>
                <a:cs typeface="+mn-cs"/>
              </a:rPr>
              <a:t>Underlying data</a:t>
            </a:r>
            <a:br>
              <a:rPr kumimoji="0" lang="en-US" sz="800" b="0" i="0" u="none" strike="noStrike" kern="1200" cap="none" spc="0" normalizeH="0" baseline="0" noProof="0">
                <a:ln>
                  <a:noFill/>
                </a:ln>
                <a:solidFill>
                  <a:prstClr val="black">
                    <a:lumMod val="50000"/>
                    <a:lumOff val="50000"/>
                  </a:prstClr>
                </a:solidFill>
                <a:effectLst/>
                <a:uLnTx/>
                <a:uFillTx/>
                <a:latin typeface="Segoe UI"/>
                <a:ea typeface="+mn-ea"/>
                <a:cs typeface="+mn-cs"/>
              </a:rPr>
            </a:br>
            <a:r>
              <a:rPr kumimoji="0" lang="en-US" sz="800" b="0" i="0" u="none" strike="noStrike" kern="1200" cap="none" spc="0" normalizeH="0" baseline="0" noProof="0">
                <a:ln>
                  <a:noFill/>
                </a:ln>
                <a:solidFill>
                  <a:prstClr val="black">
                    <a:lumMod val="50000"/>
                    <a:lumOff val="50000"/>
                  </a:prstClr>
                </a:solidFill>
                <a:effectLst/>
                <a:uLnTx/>
                <a:uFillTx/>
                <a:latin typeface="Segoe UI"/>
                <a:ea typeface="+mn-ea"/>
                <a:cs typeface="+mn-cs"/>
              </a:rPr>
              <a:t>(invisible to user)</a:t>
            </a:r>
          </a:p>
        </p:txBody>
      </p:sp>
    </p:spTree>
    <p:extLst>
      <p:ext uri="{BB962C8B-B14F-4D97-AF65-F5344CB8AC3E}">
        <p14:creationId xmlns:p14="http://schemas.microsoft.com/office/powerpoint/2010/main" val="983970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E58C9D1-E9A2-43DB-8B43-E57DAAA114C0}"/>
              </a:ext>
            </a:extLst>
          </p:cNvPr>
          <p:cNvPicPr>
            <a:picLocks noChangeAspect="1"/>
          </p:cNvPicPr>
          <p:nvPr/>
        </p:nvPicPr>
        <p:blipFill>
          <a:blip r:embed="rId3"/>
          <a:stretch>
            <a:fillRect/>
          </a:stretch>
        </p:blipFill>
        <p:spPr>
          <a:xfrm>
            <a:off x="-1" y="0"/>
            <a:ext cx="12192000" cy="6572250"/>
          </a:xfrm>
          <a:prstGeom prst="rect">
            <a:avLst/>
          </a:prstGeom>
        </p:spPr>
      </p:pic>
      <p:sp>
        <p:nvSpPr>
          <p:cNvPr id="5" name="Rectangle 4">
            <a:extLst>
              <a:ext uri="{FF2B5EF4-FFF2-40B4-BE49-F238E27FC236}">
                <a16:creationId xmlns:a16="http://schemas.microsoft.com/office/drawing/2014/main" id="{AB356787-C309-461F-A5D8-3D72C961CDC4}"/>
              </a:ext>
            </a:extLst>
          </p:cNvPr>
          <p:cNvSpPr/>
          <p:nvPr/>
        </p:nvSpPr>
        <p:spPr>
          <a:xfrm>
            <a:off x="3012141" y="2265829"/>
            <a:ext cx="1351429" cy="20007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8" name="Rectangle 7">
            <a:extLst>
              <a:ext uri="{FF2B5EF4-FFF2-40B4-BE49-F238E27FC236}">
                <a16:creationId xmlns:a16="http://schemas.microsoft.com/office/drawing/2014/main" id="{0C74B392-B700-434D-92EF-FDB1D8D3708A}"/>
              </a:ext>
            </a:extLst>
          </p:cNvPr>
          <p:cNvSpPr/>
          <p:nvPr/>
        </p:nvSpPr>
        <p:spPr>
          <a:xfrm>
            <a:off x="2969463" y="2248347"/>
            <a:ext cx="1421153" cy="48140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9" name="Rectangle 8">
            <a:extLst>
              <a:ext uri="{FF2B5EF4-FFF2-40B4-BE49-F238E27FC236}">
                <a16:creationId xmlns:a16="http://schemas.microsoft.com/office/drawing/2014/main" id="{0FC3F521-8CC9-4757-AFC4-B45DCD7A569D}"/>
              </a:ext>
            </a:extLst>
          </p:cNvPr>
          <p:cNvSpPr/>
          <p:nvPr/>
        </p:nvSpPr>
        <p:spPr>
          <a:xfrm>
            <a:off x="2985095" y="2769849"/>
            <a:ext cx="1351429" cy="13182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 Who Knows Who</a:t>
            </a:r>
            <a:br>
              <a:rPr kumimoji="0" lang="en-US" sz="9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br>
            <a:r>
              <a:rPr kumimoji="0" lang="en-US" sz="9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for Office 365</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prstClr val="black">
                    <a:lumMod val="50000"/>
                    <a:lumOff val="50000"/>
                  </a:prstClr>
                </a:solidFill>
                <a:effectLst/>
                <a:uLnTx/>
                <a:uFillTx/>
                <a:latin typeface="Segoe UI"/>
                <a:ea typeface="+mn-ea"/>
                <a:cs typeface="+mn-cs"/>
              </a:rPr>
              <a:t>By Contoso</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prstClr val="black"/>
              </a:solidFill>
              <a:effectLst/>
              <a:uLnTx/>
              <a:uFillTx/>
              <a:latin typeface="Segoe U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lumMod val="50000"/>
                    <a:lumOff val="50000"/>
                  </a:prstClr>
                </a:solidFill>
                <a:effectLst/>
                <a:uLnTx/>
                <a:uFillTx/>
                <a:latin typeface="Segoe UI"/>
                <a:ea typeface="+mn-ea"/>
                <a:cs typeface="+mn-cs"/>
              </a:rPr>
              <a:t>Leverage your organization’s social network to find connections to people and businesses</a:t>
            </a:r>
            <a:endParaRPr kumimoji="0" lang="en-US" sz="500" b="0" i="0" u="none" strike="noStrike" kern="1200" cap="none" spc="0" normalizeH="0" baseline="0" noProof="0">
              <a:ln>
                <a:noFill/>
              </a:ln>
              <a:solidFill>
                <a:prstClr val="black">
                  <a:lumMod val="50000"/>
                  <a:lumOff val="50000"/>
                </a:prstClr>
              </a:solidFill>
              <a:effectLst/>
              <a:uLnTx/>
              <a:uFillTx/>
              <a:latin typeface="Segoe U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500" b="0" i="0" u="none" strike="noStrike" kern="1200" cap="none" spc="0" normalizeH="0" baseline="0" noProof="0">
              <a:ln>
                <a:noFill/>
              </a:ln>
              <a:solidFill>
                <a:prstClr val="black">
                  <a:lumMod val="50000"/>
                  <a:lumOff val="50000"/>
                </a:prstClr>
              </a:solidFill>
              <a:effectLst/>
              <a:uLnTx/>
              <a:uFillTx/>
              <a:latin typeface="Segoe U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500" b="0" i="0" u="none" strike="noStrike" kern="1200" cap="none" spc="0" normalizeH="0" baseline="0" noProof="0">
              <a:ln>
                <a:noFill/>
              </a:ln>
              <a:solidFill>
                <a:prstClr val="black">
                  <a:lumMod val="50000"/>
                  <a:lumOff val="50000"/>
                </a:prstClr>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1" u="none" strike="noStrike" kern="1200" cap="none" spc="0" normalizeH="0" baseline="0" noProof="0">
                <a:ln>
                  <a:noFill/>
                </a:ln>
                <a:solidFill>
                  <a:prstClr val="black">
                    <a:lumMod val="50000"/>
                    <a:lumOff val="50000"/>
                  </a:prstClr>
                </a:solidFill>
                <a:effectLst/>
                <a:uLnTx/>
                <a:uFillTx/>
                <a:latin typeface="Segoe UI"/>
                <a:ea typeface="+mn-ea"/>
                <a:cs typeface="+mn-cs"/>
              </a:rPr>
              <a:t>Software plans start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a:ea typeface="+mn-ea"/>
                <a:cs typeface="+mn-cs"/>
              </a:rPr>
              <a:t>$2/user processed</a:t>
            </a:r>
          </a:p>
        </p:txBody>
      </p:sp>
      <p:pic>
        <p:nvPicPr>
          <p:cNvPr id="11" name="Picture 10">
            <a:extLst>
              <a:ext uri="{FF2B5EF4-FFF2-40B4-BE49-F238E27FC236}">
                <a16:creationId xmlns:a16="http://schemas.microsoft.com/office/drawing/2014/main" id="{AC3FCE89-F578-4768-8129-94BD277B1AE4}"/>
              </a:ext>
            </a:extLst>
          </p:cNvPr>
          <p:cNvPicPr>
            <a:picLocks noChangeAspect="1"/>
          </p:cNvPicPr>
          <p:nvPr/>
        </p:nvPicPr>
        <p:blipFill>
          <a:blip r:embed="rId4">
            <a:clrChange>
              <a:clrFrom>
                <a:srgbClr val="FEFEFE"/>
              </a:clrFrom>
              <a:clrTo>
                <a:srgbClr val="FEFEFE">
                  <a:alpha val="0"/>
                </a:srgbClr>
              </a:clrTo>
            </a:clrChange>
          </a:blip>
          <a:stretch>
            <a:fillRect/>
          </a:stretch>
        </p:blipFill>
        <p:spPr>
          <a:xfrm>
            <a:off x="3335342" y="2242251"/>
            <a:ext cx="686605" cy="487502"/>
          </a:xfrm>
          <a:prstGeom prst="rect">
            <a:avLst/>
          </a:prstGeom>
        </p:spPr>
      </p:pic>
      <p:pic>
        <p:nvPicPr>
          <p:cNvPr id="12" name="Picture 11">
            <a:extLst>
              <a:ext uri="{FF2B5EF4-FFF2-40B4-BE49-F238E27FC236}">
                <a16:creationId xmlns:a16="http://schemas.microsoft.com/office/drawing/2014/main" id="{8FB6F8D8-1129-4AE8-A602-BE1642FD0041}"/>
              </a:ext>
            </a:extLst>
          </p:cNvPr>
          <p:cNvPicPr>
            <a:picLocks noChangeAspect="1"/>
          </p:cNvPicPr>
          <p:nvPr/>
        </p:nvPicPr>
        <p:blipFill>
          <a:blip r:embed="rId5"/>
          <a:stretch>
            <a:fillRect/>
          </a:stretch>
        </p:blipFill>
        <p:spPr>
          <a:xfrm>
            <a:off x="2924124" y="4164406"/>
            <a:ext cx="1509601" cy="362696"/>
          </a:xfrm>
          <a:prstGeom prst="rect">
            <a:avLst/>
          </a:prstGeom>
        </p:spPr>
      </p:pic>
      <p:sp>
        <p:nvSpPr>
          <p:cNvPr id="13" name="Rectangle 12">
            <a:extLst>
              <a:ext uri="{FF2B5EF4-FFF2-40B4-BE49-F238E27FC236}">
                <a16:creationId xmlns:a16="http://schemas.microsoft.com/office/drawing/2014/main" id="{7C907D74-3D16-435F-8547-F5416F667013}"/>
              </a:ext>
            </a:extLst>
          </p:cNvPr>
          <p:cNvSpPr/>
          <p:nvPr/>
        </p:nvSpPr>
        <p:spPr>
          <a:xfrm>
            <a:off x="2926080" y="2194561"/>
            <a:ext cx="1509601" cy="2350829"/>
          </a:xfrm>
          <a:prstGeom prst="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2" name="Rectangle 1">
            <a:extLst>
              <a:ext uri="{FF2B5EF4-FFF2-40B4-BE49-F238E27FC236}">
                <a16:creationId xmlns:a16="http://schemas.microsoft.com/office/drawing/2014/main" id="{8B5578FC-B8F6-4E28-9C02-C2D30AB50275}"/>
              </a:ext>
            </a:extLst>
          </p:cNvPr>
          <p:cNvSpPr/>
          <p:nvPr/>
        </p:nvSpPr>
        <p:spPr>
          <a:xfrm>
            <a:off x="8856658" y="5712823"/>
            <a:ext cx="3335342" cy="114517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Segoe UI Semilight"/>
                <a:ea typeface="+mn-ea"/>
                <a:cs typeface="+mn-cs"/>
              </a:rPr>
              <a:t>Customer finds the app they want to buy in the Azure Marketplace</a:t>
            </a:r>
          </a:p>
        </p:txBody>
      </p:sp>
    </p:spTree>
    <p:extLst>
      <p:ext uri="{BB962C8B-B14F-4D97-AF65-F5344CB8AC3E}">
        <p14:creationId xmlns:p14="http://schemas.microsoft.com/office/powerpoint/2010/main" val="134852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B1A058D-BF34-40C3-925C-189C79E684EB}"/>
              </a:ext>
            </a:extLst>
          </p:cNvPr>
          <p:cNvPicPr>
            <a:picLocks noChangeAspect="1"/>
          </p:cNvPicPr>
          <p:nvPr/>
        </p:nvPicPr>
        <p:blipFill>
          <a:blip r:embed="rId3"/>
          <a:stretch>
            <a:fillRect/>
          </a:stretch>
        </p:blipFill>
        <p:spPr>
          <a:xfrm>
            <a:off x="0" y="-1140"/>
            <a:ext cx="12192000" cy="6572250"/>
          </a:xfrm>
          <a:prstGeom prst="rect">
            <a:avLst/>
          </a:prstGeom>
        </p:spPr>
      </p:pic>
      <p:sp>
        <p:nvSpPr>
          <p:cNvPr id="8" name="Rectangle 7">
            <a:extLst>
              <a:ext uri="{FF2B5EF4-FFF2-40B4-BE49-F238E27FC236}">
                <a16:creationId xmlns:a16="http://schemas.microsoft.com/office/drawing/2014/main" id="{498CB7C4-AC6A-48E6-A4F5-9040BF512F46}"/>
              </a:ext>
            </a:extLst>
          </p:cNvPr>
          <p:cNvSpPr/>
          <p:nvPr/>
        </p:nvSpPr>
        <p:spPr>
          <a:xfrm>
            <a:off x="2030228" y="1752461"/>
            <a:ext cx="1779778" cy="2202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a:ea typeface="+mn-ea"/>
                <a:cs typeface="+mn-cs"/>
              </a:rPr>
              <a:t>Who Knows Who for O365</a:t>
            </a:r>
          </a:p>
        </p:txBody>
      </p:sp>
      <p:sp>
        <p:nvSpPr>
          <p:cNvPr id="9" name="Rectangle 8">
            <a:extLst>
              <a:ext uri="{FF2B5EF4-FFF2-40B4-BE49-F238E27FC236}">
                <a16:creationId xmlns:a16="http://schemas.microsoft.com/office/drawing/2014/main" id="{2DD1BAA3-5C17-469F-BBC6-6998AA026A2F}"/>
              </a:ext>
            </a:extLst>
          </p:cNvPr>
          <p:cNvSpPr/>
          <p:nvPr/>
        </p:nvSpPr>
        <p:spPr>
          <a:xfrm>
            <a:off x="2755122" y="2059025"/>
            <a:ext cx="4075048" cy="37501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Segoe UI Semilight"/>
                <a:ea typeface="+mn-ea"/>
                <a:cs typeface="+mn-cs"/>
              </a:rPr>
              <a:t>Who Knows Who for O365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Semilight"/>
                <a:ea typeface="+mn-ea"/>
                <a:cs typeface="+mn-cs"/>
              </a:rPr>
              <a:t>Contoso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Semi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Semi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Semilight"/>
                <a:ea typeface="+mn-ea"/>
                <a:cs typeface="+mn-cs"/>
              </a:rPr>
              <a:t>Leverage your organization’s social network to find connections to people and businesses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Semi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Semi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light"/>
                <a:ea typeface="+mn-ea"/>
                <a:cs typeface="+mn-cs"/>
              </a:rPr>
              <a:t>Lorem ipsum dolor sit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amet</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consectetur</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adipiscing</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elit</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sed</a:t>
            </a:r>
            <a:r>
              <a:rPr kumimoji="0" lang="en-US" sz="800" b="0" i="0" u="none" strike="noStrike" kern="1200" cap="none" spc="0" normalizeH="0" baseline="0" noProof="0">
                <a:ln>
                  <a:noFill/>
                </a:ln>
                <a:solidFill>
                  <a:prstClr val="black"/>
                </a:solidFill>
                <a:effectLst/>
                <a:uLnTx/>
                <a:uFillTx/>
                <a:latin typeface="Segoe UI Semilight"/>
                <a:ea typeface="+mn-ea"/>
                <a:cs typeface="+mn-cs"/>
              </a:rPr>
              <a:t> do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eiusmod</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tempor</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incididunt</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ut</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labore</a:t>
            </a:r>
            <a:r>
              <a:rPr kumimoji="0" lang="en-US" sz="800" b="0" i="0" u="none" strike="noStrike" kern="1200" cap="none" spc="0" normalizeH="0" baseline="0" noProof="0">
                <a:ln>
                  <a:noFill/>
                </a:ln>
                <a:solidFill>
                  <a:prstClr val="black"/>
                </a:solidFill>
                <a:effectLst/>
                <a:uLnTx/>
                <a:uFillTx/>
                <a:latin typeface="Segoe UI Semilight"/>
                <a:ea typeface="+mn-ea"/>
                <a:cs typeface="+mn-cs"/>
              </a:rPr>
              <a:t> et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dolore</a:t>
            </a:r>
            <a:r>
              <a:rPr kumimoji="0" lang="en-US" sz="800" b="0" i="0" u="none" strike="noStrike" kern="1200" cap="none" spc="0" normalizeH="0" baseline="0" noProof="0">
                <a:ln>
                  <a:noFill/>
                </a:ln>
                <a:solidFill>
                  <a:prstClr val="black"/>
                </a:solidFill>
                <a:effectLst/>
                <a:uLnTx/>
                <a:uFillTx/>
                <a:latin typeface="Segoe UI Semilight"/>
                <a:ea typeface="+mn-ea"/>
                <a:cs typeface="+mn-cs"/>
              </a:rPr>
              <a:t> magna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aliqua</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Ut</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enim</a:t>
            </a:r>
            <a:r>
              <a:rPr kumimoji="0" lang="en-US" sz="800" b="0" i="0" u="none" strike="noStrike" kern="1200" cap="none" spc="0" normalizeH="0" baseline="0" noProof="0">
                <a:ln>
                  <a:noFill/>
                </a:ln>
                <a:solidFill>
                  <a:prstClr val="black"/>
                </a:solidFill>
                <a:effectLst/>
                <a:uLnTx/>
                <a:uFillTx/>
                <a:latin typeface="Segoe UI Semilight"/>
                <a:ea typeface="+mn-ea"/>
                <a:cs typeface="+mn-cs"/>
              </a:rPr>
              <a:t> ad minim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veniam</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quis</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nostrud</a:t>
            </a:r>
            <a:r>
              <a:rPr kumimoji="0" lang="en-US" sz="800" b="0" i="0" u="none" strike="noStrike" kern="1200" cap="none" spc="0" normalizeH="0" baseline="0" noProof="0">
                <a:ln>
                  <a:noFill/>
                </a:ln>
                <a:solidFill>
                  <a:prstClr val="black"/>
                </a:solidFill>
                <a:effectLst/>
                <a:uLnTx/>
                <a:uFillTx/>
                <a:latin typeface="Segoe UI Semilight"/>
                <a:ea typeface="+mn-ea"/>
                <a:cs typeface="+mn-cs"/>
              </a:rPr>
              <a:t> exercitation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ullamco</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laboris</a:t>
            </a:r>
            <a:r>
              <a:rPr kumimoji="0" lang="en-US" sz="800" b="0" i="0" u="none" strike="noStrike" kern="1200" cap="none" spc="0" normalizeH="0" baseline="0" noProof="0">
                <a:ln>
                  <a:noFill/>
                </a:ln>
                <a:solidFill>
                  <a:prstClr val="black"/>
                </a:solidFill>
                <a:effectLst/>
                <a:uLnTx/>
                <a:uFillTx/>
                <a:latin typeface="Segoe UI Semilight"/>
                <a:ea typeface="+mn-ea"/>
                <a:cs typeface="+mn-cs"/>
              </a:rPr>
              <a:t> nisi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ut</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aliquip</a:t>
            </a:r>
            <a:r>
              <a:rPr kumimoji="0" lang="en-US" sz="800" b="0" i="0" u="none" strike="noStrike" kern="1200" cap="none" spc="0" normalizeH="0" baseline="0" noProof="0">
                <a:ln>
                  <a:noFill/>
                </a:ln>
                <a:solidFill>
                  <a:prstClr val="black"/>
                </a:solidFill>
                <a:effectLst/>
                <a:uLnTx/>
                <a:uFillTx/>
                <a:latin typeface="Segoe UI Semilight"/>
                <a:ea typeface="+mn-ea"/>
                <a:cs typeface="+mn-cs"/>
              </a:rPr>
              <a:t> ex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ea</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commodo</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consequat</a:t>
            </a:r>
            <a:r>
              <a:rPr kumimoji="0" lang="en-US" sz="800" b="0" i="0" u="none" strike="noStrike" kern="1200" cap="none" spc="0" normalizeH="0" baseline="0" noProof="0">
                <a:ln>
                  <a:noFill/>
                </a:ln>
                <a:solidFill>
                  <a:prstClr val="black"/>
                </a:solidFill>
                <a:effectLst/>
                <a:uLnTx/>
                <a:uFillTx/>
                <a:latin typeface="Segoe UI Semilight"/>
                <a:ea typeface="+mn-ea"/>
                <a:cs typeface="+mn-cs"/>
              </a:rPr>
              <a:t>. Duis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aute</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irure</a:t>
            </a:r>
            <a:r>
              <a:rPr kumimoji="0" lang="en-US" sz="800" b="0" i="0" u="none" strike="noStrike" kern="1200" cap="none" spc="0" normalizeH="0" baseline="0" noProof="0">
                <a:ln>
                  <a:noFill/>
                </a:ln>
                <a:solidFill>
                  <a:prstClr val="black"/>
                </a:solidFill>
                <a:effectLst/>
                <a:uLnTx/>
                <a:uFillTx/>
                <a:latin typeface="Segoe UI Semilight"/>
                <a:ea typeface="+mn-ea"/>
                <a:cs typeface="+mn-cs"/>
              </a:rPr>
              <a:t> dolor in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reprehenderit</a:t>
            </a:r>
            <a:r>
              <a:rPr kumimoji="0" lang="en-US" sz="800" b="0" i="0" u="none" strike="noStrike" kern="1200" cap="none" spc="0" normalizeH="0" baseline="0" noProof="0">
                <a:ln>
                  <a:noFill/>
                </a:ln>
                <a:solidFill>
                  <a:prstClr val="black"/>
                </a:solidFill>
                <a:effectLst/>
                <a:uLnTx/>
                <a:uFillTx/>
                <a:latin typeface="Segoe UI Semilight"/>
                <a:ea typeface="+mn-ea"/>
                <a:cs typeface="+mn-cs"/>
              </a:rPr>
              <a:t> in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voluptate</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velit</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esse</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cillum</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dolore</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eu</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fugiat</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nulla</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pariatur</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Excepteur</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sint</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occaecat</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cupidatat</a:t>
            </a:r>
            <a:r>
              <a:rPr kumimoji="0" lang="en-US" sz="800" b="0" i="0" u="none" strike="noStrike" kern="1200" cap="none" spc="0" normalizeH="0" baseline="0" noProof="0">
                <a:ln>
                  <a:noFill/>
                </a:ln>
                <a:solidFill>
                  <a:prstClr val="black"/>
                </a:solidFill>
                <a:effectLst/>
                <a:uLnTx/>
                <a:uFillTx/>
                <a:latin typeface="Segoe UI Semilight"/>
                <a:ea typeface="+mn-ea"/>
                <a:cs typeface="+mn-cs"/>
              </a:rPr>
              <a:t> non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proident</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sunt</a:t>
            </a:r>
            <a:r>
              <a:rPr kumimoji="0" lang="en-US" sz="800" b="0" i="0" u="none" strike="noStrike" kern="1200" cap="none" spc="0" normalizeH="0" baseline="0" noProof="0">
                <a:ln>
                  <a:noFill/>
                </a:ln>
                <a:solidFill>
                  <a:prstClr val="black"/>
                </a:solidFill>
                <a:effectLst/>
                <a:uLnTx/>
                <a:uFillTx/>
                <a:latin typeface="Segoe UI Semilight"/>
                <a:ea typeface="+mn-ea"/>
                <a:cs typeface="+mn-cs"/>
              </a:rPr>
              <a:t> in culpa qui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officia</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deserunt</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mollit</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anim</a:t>
            </a:r>
            <a:r>
              <a:rPr kumimoji="0" lang="en-US" sz="800" b="0" i="0" u="none" strike="noStrike" kern="1200" cap="none" spc="0" normalizeH="0" baseline="0" noProof="0">
                <a:ln>
                  <a:noFill/>
                </a:ln>
                <a:solidFill>
                  <a:prstClr val="black"/>
                </a:solidFill>
                <a:effectLst/>
                <a:uLnTx/>
                <a:uFillTx/>
                <a:latin typeface="Segoe UI Semilight"/>
                <a:ea typeface="+mn-ea"/>
                <a:cs typeface="+mn-cs"/>
              </a:rPr>
              <a:t> id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est</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laborum</a:t>
            </a:r>
            <a:r>
              <a:rPr kumimoji="0" lang="en-US" sz="800" b="0" i="0" u="none" strike="noStrike" kern="1200" cap="none" spc="0" normalizeH="0" baseline="0" noProof="0">
                <a:ln>
                  <a:noFill/>
                </a:ln>
                <a:solidFill>
                  <a:prstClr val="black"/>
                </a:solidFill>
                <a:effectLst/>
                <a:uLnTx/>
                <a:uFillTx/>
                <a:latin typeface="Segoe UI Semilight"/>
                <a:ea typeface="+mn-ea"/>
                <a:cs typeface="+mn-cs"/>
              </a:rPr>
              <a:t>.</a:t>
            </a:r>
          </a:p>
        </p:txBody>
      </p:sp>
      <p:sp>
        <p:nvSpPr>
          <p:cNvPr id="10" name="Rectangle 9">
            <a:extLst>
              <a:ext uri="{FF2B5EF4-FFF2-40B4-BE49-F238E27FC236}">
                <a16:creationId xmlns:a16="http://schemas.microsoft.com/office/drawing/2014/main" id="{A9C8684C-43BD-410B-96F8-79C212DF0DEC}"/>
              </a:ext>
            </a:extLst>
          </p:cNvPr>
          <p:cNvSpPr/>
          <p:nvPr/>
        </p:nvSpPr>
        <p:spPr>
          <a:xfrm>
            <a:off x="2804150" y="6053097"/>
            <a:ext cx="2060457" cy="5249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70C0"/>
                </a:solidFill>
                <a:effectLst/>
                <a:uLnTx/>
                <a:uFillTx/>
                <a:latin typeface="Segoe UI Semilight"/>
                <a:ea typeface="+mn-ea"/>
                <a:cs typeface="+mn-cs"/>
              </a:rPr>
              <a:t>About Contoso Intelligent Assistant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70C0"/>
                </a:solidFill>
                <a:effectLst/>
                <a:uLnTx/>
                <a:uFillTx/>
                <a:latin typeface="Segoe UI Semilight"/>
                <a:ea typeface="+mn-ea"/>
                <a:cs typeface="+mn-cs"/>
              </a:rPr>
              <a:t>About Contoso and Office 365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70C0"/>
                </a:solidFill>
                <a:effectLst/>
                <a:uLnTx/>
                <a:uFillTx/>
                <a:latin typeface="Segoe UI Semilight"/>
                <a:ea typeface="+mn-ea"/>
                <a:cs typeface="+mn-cs"/>
              </a:rPr>
              <a:t>More Contoso Services</a:t>
            </a:r>
          </a:p>
        </p:txBody>
      </p:sp>
      <p:sp>
        <p:nvSpPr>
          <p:cNvPr id="11" name="Rectangle 10">
            <a:extLst>
              <a:ext uri="{FF2B5EF4-FFF2-40B4-BE49-F238E27FC236}">
                <a16:creationId xmlns:a16="http://schemas.microsoft.com/office/drawing/2014/main" id="{C444272E-843E-4380-B816-0D70D1144546}"/>
              </a:ext>
            </a:extLst>
          </p:cNvPr>
          <p:cNvSpPr/>
          <p:nvPr/>
        </p:nvSpPr>
        <p:spPr>
          <a:xfrm>
            <a:off x="1406050" y="4494372"/>
            <a:ext cx="1592916" cy="93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a:ln>
                  <a:noFill/>
                </a:ln>
                <a:solidFill>
                  <a:prstClr val="black"/>
                </a:solidFill>
                <a:effectLst/>
                <a:uLnTx/>
                <a:uFillTx/>
                <a:latin typeface="Segoe UI Semilight"/>
                <a:ea typeface="+mn-ea"/>
                <a:cs typeface="+mn-cs"/>
              </a:rPr>
              <a:t>Resources required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70C0"/>
                </a:solidFill>
                <a:effectLst/>
                <a:uLnTx/>
                <a:uFillTx/>
                <a:latin typeface="Segoe UI Semilight"/>
                <a:ea typeface="+mn-ea"/>
                <a:cs typeface="+mn-cs"/>
              </a:rPr>
              <a:t>Azure Data Lake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70C0"/>
                </a:solidFill>
                <a:effectLst/>
                <a:uLnTx/>
                <a:uFillTx/>
                <a:latin typeface="Segoe UI Semilight"/>
                <a:ea typeface="+mn-ea"/>
                <a:cs typeface="+mn-cs"/>
              </a:rPr>
              <a:t>Compute for Who Knows Who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a:ln>
                <a:noFill/>
              </a:ln>
              <a:solidFill>
                <a:prstClr val="black"/>
              </a:solidFill>
              <a:effectLst/>
              <a:uLnTx/>
              <a:uFillTx/>
              <a:latin typeface="Segoe UI Semi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a:ln>
                  <a:noFill/>
                </a:ln>
                <a:solidFill>
                  <a:prstClr val="black"/>
                </a:solidFill>
                <a:effectLst/>
                <a:uLnTx/>
                <a:uFillTx/>
                <a:latin typeface="Segoe UI Semilight"/>
                <a:ea typeface="+mn-ea"/>
                <a:cs typeface="+mn-cs"/>
              </a:rPr>
              <a:t>Permissions required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70C0"/>
                </a:solidFill>
                <a:effectLst/>
                <a:uLnTx/>
                <a:uFillTx/>
                <a:latin typeface="Segoe UI Semilight"/>
                <a:ea typeface="+mn-ea"/>
                <a:cs typeface="+mn-cs"/>
              </a:rPr>
              <a:t>O365 admin approves</a:t>
            </a:r>
            <a:br>
              <a:rPr kumimoji="0" lang="en-US" sz="700" b="0" i="0" u="none" strike="noStrike" kern="1200" cap="none" spc="0" normalizeH="0" baseline="0" noProof="0">
                <a:ln>
                  <a:noFill/>
                </a:ln>
                <a:solidFill>
                  <a:srgbClr val="0070C0"/>
                </a:solidFill>
                <a:effectLst/>
                <a:uLnTx/>
                <a:uFillTx/>
                <a:latin typeface="Segoe UI Semilight"/>
                <a:ea typeface="+mn-ea"/>
                <a:cs typeface="+mn-cs"/>
              </a:rPr>
            </a:br>
            <a:r>
              <a:rPr kumimoji="0" lang="en-US" sz="700" b="0" i="0" u="none" strike="noStrike" kern="1200" cap="none" spc="0" normalizeH="0" baseline="0" noProof="0">
                <a:ln>
                  <a:noFill/>
                </a:ln>
                <a:solidFill>
                  <a:srgbClr val="0070C0"/>
                </a:solidFill>
                <a:effectLst/>
                <a:uLnTx/>
                <a:uFillTx/>
                <a:latin typeface="Segoe UI Semilight"/>
                <a:ea typeface="+mn-ea"/>
                <a:cs typeface="+mn-cs"/>
              </a:rPr>
              <a:t>metadata access</a:t>
            </a:r>
          </a:p>
        </p:txBody>
      </p:sp>
      <p:sp>
        <p:nvSpPr>
          <p:cNvPr id="12" name="Rectangle 11">
            <a:extLst>
              <a:ext uri="{FF2B5EF4-FFF2-40B4-BE49-F238E27FC236}">
                <a16:creationId xmlns:a16="http://schemas.microsoft.com/office/drawing/2014/main" id="{DEB7E186-A626-43B6-8CAE-D91969AC3F0B}"/>
              </a:ext>
            </a:extLst>
          </p:cNvPr>
          <p:cNvSpPr/>
          <p:nvPr/>
        </p:nvSpPr>
        <p:spPr>
          <a:xfrm>
            <a:off x="1410517" y="4444116"/>
            <a:ext cx="1344606" cy="937124"/>
          </a:xfrm>
          <a:prstGeom prst="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2" name="Rectangle 1">
            <a:extLst>
              <a:ext uri="{FF2B5EF4-FFF2-40B4-BE49-F238E27FC236}">
                <a16:creationId xmlns:a16="http://schemas.microsoft.com/office/drawing/2014/main" id="{D1BD2931-A1AD-4575-9234-ED078F2BE609}"/>
              </a:ext>
            </a:extLst>
          </p:cNvPr>
          <p:cNvSpPr/>
          <p:nvPr/>
        </p:nvSpPr>
        <p:spPr>
          <a:xfrm>
            <a:off x="1605293" y="2114986"/>
            <a:ext cx="1005284" cy="10540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pic>
        <p:nvPicPr>
          <p:cNvPr id="13" name="Picture 12">
            <a:extLst>
              <a:ext uri="{FF2B5EF4-FFF2-40B4-BE49-F238E27FC236}">
                <a16:creationId xmlns:a16="http://schemas.microsoft.com/office/drawing/2014/main" id="{09AEF528-D32A-47D0-890E-B6668CFE0DDE}"/>
              </a:ext>
            </a:extLst>
          </p:cNvPr>
          <p:cNvPicPr>
            <a:picLocks noChangeAspect="1"/>
          </p:cNvPicPr>
          <p:nvPr/>
        </p:nvPicPr>
        <p:blipFill>
          <a:blip r:embed="rId4">
            <a:clrChange>
              <a:clrFrom>
                <a:srgbClr val="FEFEFE"/>
              </a:clrFrom>
              <a:clrTo>
                <a:srgbClr val="FEFEFE">
                  <a:alpha val="0"/>
                </a:srgbClr>
              </a:clrTo>
            </a:clrChange>
          </a:blip>
          <a:stretch>
            <a:fillRect/>
          </a:stretch>
        </p:blipFill>
        <p:spPr>
          <a:xfrm>
            <a:off x="1605293" y="2285146"/>
            <a:ext cx="950587" cy="674934"/>
          </a:xfrm>
          <a:prstGeom prst="rect">
            <a:avLst/>
          </a:prstGeom>
        </p:spPr>
      </p:pic>
      <p:sp>
        <p:nvSpPr>
          <p:cNvPr id="14" name="Rectangle 13">
            <a:extLst>
              <a:ext uri="{FF2B5EF4-FFF2-40B4-BE49-F238E27FC236}">
                <a16:creationId xmlns:a16="http://schemas.microsoft.com/office/drawing/2014/main" id="{CE73EE69-17D8-4C6F-9E73-186A6ABDF0D6}"/>
              </a:ext>
            </a:extLst>
          </p:cNvPr>
          <p:cNvSpPr/>
          <p:nvPr/>
        </p:nvSpPr>
        <p:spPr>
          <a:xfrm>
            <a:off x="8856658" y="5381241"/>
            <a:ext cx="3335342" cy="147676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Segoe UI Semilight"/>
                <a:ea typeface="+mn-ea"/>
                <a:cs typeface="+mn-cs"/>
              </a:rPr>
              <a:t>Customer learns that it will spawn Azure Data Lake to store data within their subscription and that the O365 admin will need to approve</a:t>
            </a:r>
          </a:p>
        </p:txBody>
      </p:sp>
    </p:spTree>
    <p:extLst>
      <p:ext uri="{BB962C8B-B14F-4D97-AF65-F5344CB8AC3E}">
        <p14:creationId xmlns:p14="http://schemas.microsoft.com/office/powerpoint/2010/main" val="3554728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B1A058D-BF34-40C3-925C-189C79E684EB}"/>
              </a:ext>
            </a:extLst>
          </p:cNvPr>
          <p:cNvPicPr>
            <a:picLocks noChangeAspect="1"/>
          </p:cNvPicPr>
          <p:nvPr/>
        </p:nvPicPr>
        <p:blipFill>
          <a:blip r:embed="rId3"/>
          <a:stretch>
            <a:fillRect/>
          </a:stretch>
        </p:blipFill>
        <p:spPr>
          <a:xfrm>
            <a:off x="0" y="-1140"/>
            <a:ext cx="12192000" cy="6572250"/>
          </a:xfrm>
          <a:prstGeom prst="rect">
            <a:avLst/>
          </a:prstGeom>
        </p:spPr>
      </p:pic>
      <p:sp>
        <p:nvSpPr>
          <p:cNvPr id="20" name="Rectangle 19">
            <a:extLst>
              <a:ext uri="{FF2B5EF4-FFF2-40B4-BE49-F238E27FC236}">
                <a16:creationId xmlns:a16="http://schemas.microsoft.com/office/drawing/2014/main" id="{57B792CA-B132-4662-8C8D-7B8F8155B5D1}"/>
              </a:ext>
            </a:extLst>
          </p:cNvPr>
          <p:cNvSpPr/>
          <p:nvPr/>
        </p:nvSpPr>
        <p:spPr>
          <a:xfrm>
            <a:off x="1406050" y="4494372"/>
            <a:ext cx="1445793" cy="93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a:ln>
                  <a:noFill/>
                </a:ln>
                <a:solidFill>
                  <a:prstClr val="black"/>
                </a:solidFill>
                <a:effectLst/>
                <a:uLnTx/>
                <a:uFillTx/>
                <a:latin typeface="Segoe UI Semilight"/>
                <a:ea typeface="+mn-ea"/>
                <a:cs typeface="+mn-cs"/>
              </a:rPr>
              <a:t>Resources required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70C0"/>
                </a:solidFill>
                <a:effectLst/>
                <a:uLnTx/>
                <a:uFillTx/>
                <a:latin typeface="Segoe UI Semilight"/>
                <a:ea typeface="+mn-ea"/>
                <a:cs typeface="+mn-cs"/>
              </a:rPr>
              <a:t>Azure Data Lake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70C0"/>
                </a:solidFill>
                <a:effectLst/>
                <a:uLnTx/>
                <a:uFillTx/>
                <a:latin typeface="Segoe UI Semilight"/>
                <a:ea typeface="+mn-ea"/>
                <a:cs typeface="+mn-cs"/>
              </a:rPr>
              <a:t>Compute for Who Knows Who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a:ln>
                <a:noFill/>
              </a:ln>
              <a:solidFill>
                <a:prstClr val="black"/>
              </a:solidFill>
              <a:effectLst/>
              <a:uLnTx/>
              <a:uFillTx/>
              <a:latin typeface="Segoe UI Semi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a:ln>
                  <a:noFill/>
                </a:ln>
                <a:solidFill>
                  <a:prstClr val="black"/>
                </a:solidFill>
                <a:effectLst/>
                <a:uLnTx/>
                <a:uFillTx/>
                <a:latin typeface="Segoe UI Semilight"/>
                <a:ea typeface="+mn-ea"/>
                <a:cs typeface="+mn-cs"/>
              </a:rPr>
              <a:t>Permissions required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70C0"/>
                </a:solidFill>
                <a:effectLst/>
                <a:uLnTx/>
                <a:uFillTx/>
                <a:latin typeface="Segoe UI Semilight"/>
                <a:ea typeface="+mn-ea"/>
                <a:cs typeface="+mn-cs"/>
              </a:rPr>
              <a:t>O365 admin approves</a:t>
            </a:r>
            <a:br>
              <a:rPr kumimoji="0" lang="en-US" sz="700" b="0" i="0" u="none" strike="noStrike" kern="1200" cap="none" spc="0" normalizeH="0" baseline="0" noProof="0">
                <a:ln>
                  <a:noFill/>
                </a:ln>
                <a:solidFill>
                  <a:srgbClr val="0070C0"/>
                </a:solidFill>
                <a:effectLst/>
                <a:uLnTx/>
                <a:uFillTx/>
                <a:latin typeface="Segoe UI Semilight"/>
                <a:ea typeface="+mn-ea"/>
                <a:cs typeface="+mn-cs"/>
              </a:rPr>
            </a:br>
            <a:r>
              <a:rPr kumimoji="0" lang="en-US" sz="700" b="0" i="0" u="none" strike="noStrike" kern="1200" cap="none" spc="0" normalizeH="0" baseline="0" noProof="0">
                <a:ln>
                  <a:noFill/>
                </a:ln>
                <a:solidFill>
                  <a:srgbClr val="0070C0"/>
                </a:solidFill>
                <a:effectLst/>
                <a:uLnTx/>
                <a:uFillTx/>
                <a:latin typeface="Segoe UI Semilight"/>
                <a:ea typeface="+mn-ea"/>
                <a:cs typeface="+mn-cs"/>
              </a:rPr>
              <a:t>metadata access</a:t>
            </a:r>
          </a:p>
        </p:txBody>
      </p:sp>
      <p:sp>
        <p:nvSpPr>
          <p:cNvPr id="21" name="Rectangle 20">
            <a:extLst>
              <a:ext uri="{FF2B5EF4-FFF2-40B4-BE49-F238E27FC236}">
                <a16:creationId xmlns:a16="http://schemas.microsoft.com/office/drawing/2014/main" id="{1F2977EE-41EE-4EF5-851F-1FF44B05ACA9}"/>
              </a:ext>
            </a:extLst>
          </p:cNvPr>
          <p:cNvSpPr/>
          <p:nvPr/>
        </p:nvSpPr>
        <p:spPr>
          <a:xfrm>
            <a:off x="1410517" y="4444116"/>
            <a:ext cx="1344606" cy="937124"/>
          </a:xfrm>
          <a:prstGeom prst="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7" name="Rectangle 16">
            <a:extLst>
              <a:ext uri="{FF2B5EF4-FFF2-40B4-BE49-F238E27FC236}">
                <a16:creationId xmlns:a16="http://schemas.microsoft.com/office/drawing/2014/main" id="{D43B7E94-27BC-4612-BBCA-3EB44A4F1C41}"/>
              </a:ext>
            </a:extLst>
          </p:cNvPr>
          <p:cNvSpPr/>
          <p:nvPr/>
        </p:nvSpPr>
        <p:spPr>
          <a:xfrm>
            <a:off x="1605293" y="2114986"/>
            <a:ext cx="1005284" cy="10540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8" name="Rectangle 7">
            <a:extLst>
              <a:ext uri="{FF2B5EF4-FFF2-40B4-BE49-F238E27FC236}">
                <a16:creationId xmlns:a16="http://schemas.microsoft.com/office/drawing/2014/main" id="{498CB7C4-AC6A-48E6-A4F5-9040BF512F46}"/>
              </a:ext>
            </a:extLst>
          </p:cNvPr>
          <p:cNvSpPr/>
          <p:nvPr/>
        </p:nvSpPr>
        <p:spPr>
          <a:xfrm>
            <a:off x="2030228" y="1752461"/>
            <a:ext cx="1779778" cy="2202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a:ea typeface="+mn-ea"/>
                <a:cs typeface="+mn-cs"/>
              </a:rPr>
              <a:t>Who Knows Who for O365</a:t>
            </a:r>
          </a:p>
        </p:txBody>
      </p:sp>
      <p:sp>
        <p:nvSpPr>
          <p:cNvPr id="9" name="Rectangle 8">
            <a:extLst>
              <a:ext uri="{FF2B5EF4-FFF2-40B4-BE49-F238E27FC236}">
                <a16:creationId xmlns:a16="http://schemas.microsoft.com/office/drawing/2014/main" id="{2DD1BAA3-5C17-469F-BBC6-6998AA026A2F}"/>
              </a:ext>
            </a:extLst>
          </p:cNvPr>
          <p:cNvSpPr/>
          <p:nvPr/>
        </p:nvSpPr>
        <p:spPr>
          <a:xfrm>
            <a:off x="2755122" y="2059025"/>
            <a:ext cx="4075048" cy="37501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Segoe UI Semilight"/>
                <a:ea typeface="+mn-ea"/>
                <a:cs typeface="+mn-cs"/>
              </a:rPr>
              <a:t>Who Knows Who for O365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Semilight"/>
                <a:ea typeface="+mn-ea"/>
                <a:cs typeface="+mn-cs"/>
              </a:rPr>
              <a:t>Contoso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Semi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Semi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Semilight"/>
                <a:ea typeface="+mn-ea"/>
                <a:cs typeface="+mn-cs"/>
              </a:rPr>
              <a:t>Leverage your organization’s social network to find connections to people and businesses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Semi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Semi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light"/>
                <a:ea typeface="+mn-ea"/>
                <a:cs typeface="+mn-cs"/>
              </a:rPr>
              <a:t>Lorem ipsum dolor sit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amet</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consectetur</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adipiscing</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elit</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sed</a:t>
            </a:r>
            <a:r>
              <a:rPr kumimoji="0" lang="en-US" sz="800" b="0" i="0" u="none" strike="noStrike" kern="1200" cap="none" spc="0" normalizeH="0" baseline="0" noProof="0">
                <a:ln>
                  <a:noFill/>
                </a:ln>
                <a:solidFill>
                  <a:prstClr val="black"/>
                </a:solidFill>
                <a:effectLst/>
                <a:uLnTx/>
                <a:uFillTx/>
                <a:latin typeface="Segoe UI Semilight"/>
                <a:ea typeface="+mn-ea"/>
                <a:cs typeface="+mn-cs"/>
              </a:rPr>
              <a:t> do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eiusmod</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tempor</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incididunt</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ut</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labore</a:t>
            </a:r>
            <a:r>
              <a:rPr kumimoji="0" lang="en-US" sz="800" b="0" i="0" u="none" strike="noStrike" kern="1200" cap="none" spc="0" normalizeH="0" baseline="0" noProof="0">
                <a:ln>
                  <a:noFill/>
                </a:ln>
                <a:solidFill>
                  <a:prstClr val="black"/>
                </a:solidFill>
                <a:effectLst/>
                <a:uLnTx/>
                <a:uFillTx/>
                <a:latin typeface="Segoe UI Semilight"/>
                <a:ea typeface="+mn-ea"/>
                <a:cs typeface="+mn-cs"/>
              </a:rPr>
              <a:t> et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dolore</a:t>
            </a:r>
            <a:r>
              <a:rPr kumimoji="0" lang="en-US" sz="800" b="0" i="0" u="none" strike="noStrike" kern="1200" cap="none" spc="0" normalizeH="0" baseline="0" noProof="0">
                <a:ln>
                  <a:noFill/>
                </a:ln>
                <a:solidFill>
                  <a:prstClr val="black"/>
                </a:solidFill>
                <a:effectLst/>
                <a:uLnTx/>
                <a:uFillTx/>
                <a:latin typeface="Segoe UI Semilight"/>
                <a:ea typeface="+mn-ea"/>
                <a:cs typeface="+mn-cs"/>
              </a:rPr>
              <a:t> magna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aliqua</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Ut</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enim</a:t>
            </a:r>
            <a:r>
              <a:rPr kumimoji="0" lang="en-US" sz="800" b="0" i="0" u="none" strike="noStrike" kern="1200" cap="none" spc="0" normalizeH="0" baseline="0" noProof="0">
                <a:ln>
                  <a:noFill/>
                </a:ln>
                <a:solidFill>
                  <a:prstClr val="black"/>
                </a:solidFill>
                <a:effectLst/>
                <a:uLnTx/>
                <a:uFillTx/>
                <a:latin typeface="Segoe UI Semilight"/>
                <a:ea typeface="+mn-ea"/>
                <a:cs typeface="+mn-cs"/>
              </a:rPr>
              <a:t> ad minim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veniam</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quis</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nostrud</a:t>
            </a:r>
            <a:r>
              <a:rPr kumimoji="0" lang="en-US" sz="800" b="0" i="0" u="none" strike="noStrike" kern="1200" cap="none" spc="0" normalizeH="0" baseline="0" noProof="0">
                <a:ln>
                  <a:noFill/>
                </a:ln>
                <a:solidFill>
                  <a:prstClr val="black"/>
                </a:solidFill>
                <a:effectLst/>
                <a:uLnTx/>
                <a:uFillTx/>
                <a:latin typeface="Segoe UI Semilight"/>
                <a:ea typeface="+mn-ea"/>
                <a:cs typeface="+mn-cs"/>
              </a:rPr>
              <a:t> exercitation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ullamco</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laboris</a:t>
            </a:r>
            <a:r>
              <a:rPr kumimoji="0" lang="en-US" sz="800" b="0" i="0" u="none" strike="noStrike" kern="1200" cap="none" spc="0" normalizeH="0" baseline="0" noProof="0">
                <a:ln>
                  <a:noFill/>
                </a:ln>
                <a:solidFill>
                  <a:prstClr val="black"/>
                </a:solidFill>
                <a:effectLst/>
                <a:uLnTx/>
                <a:uFillTx/>
                <a:latin typeface="Segoe UI Semilight"/>
                <a:ea typeface="+mn-ea"/>
                <a:cs typeface="+mn-cs"/>
              </a:rPr>
              <a:t> nisi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ut</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aliquip</a:t>
            </a:r>
            <a:r>
              <a:rPr kumimoji="0" lang="en-US" sz="800" b="0" i="0" u="none" strike="noStrike" kern="1200" cap="none" spc="0" normalizeH="0" baseline="0" noProof="0">
                <a:ln>
                  <a:noFill/>
                </a:ln>
                <a:solidFill>
                  <a:prstClr val="black"/>
                </a:solidFill>
                <a:effectLst/>
                <a:uLnTx/>
                <a:uFillTx/>
                <a:latin typeface="Segoe UI Semilight"/>
                <a:ea typeface="+mn-ea"/>
                <a:cs typeface="+mn-cs"/>
              </a:rPr>
              <a:t> ex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ea</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commodo</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consequat</a:t>
            </a:r>
            <a:r>
              <a:rPr kumimoji="0" lang="en-US" sz="800" b="0" i="0" u="none" strike="noStrike" kern="1200" cap="none" spc="0" normalizeH="0" baseline="0" noProof="0">
                <a:ln>
                  <a:noFill/>
                </a:ln>
                <a:solidFill>
                  <a:prstClr val="black"/>
                </a:solidFill>
                <a:effectLst/>
                <a:uLnTx/>
                <a:uFillTx/>
                <a:latin typeface="Segoe UI Semilight"/>
                <a:ea typeface="+mn-ea"/>
                <a:cs typeface="+mn-cs"/>
              </a:rPr>
              <a:t>. Duis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aute</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irure</a:t>
            </a:r>
            <a:r>
              <a:rPr kumimoji="0" lang="en-US" sz="800" b="0" i="0" u="none" strike="noStrike" kern="1200" cap="none" spc="0" normalizeH="0" baseline="0" noProof="0">
                <a:ln>
                  <a:noFill/>
                </a:ln>
                <a:solidFill>
                  <a:prstClr val="black"/>
                </a:solidFill>
                <a:effectLst/>
                <a:uLnTx/>
                <a:uFillTx/>
                <a:latin typeface="Segoe UI Semilight"/>
                <a:ea typeface="+mn-ea"/>
                <a:cs typeface="+mn-cs"/>
              </a:rPr>
              <a:t> dolor in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reprehenderit</a:t>
            </a:r>
            <a:r>
              <a:rPr kumimoji="0" lang="en-US" sz="800" b="0" i="0" u="none" strike="noStrike" kern="1200" cap="none" spc="0" normalizeH="0" baseline="0" noProof="0">
                <a:ln>
                  <a:noFill/>
                </a:ln>
                <a:solidFill>
                  <a:prstClr val="black"/>
                </a:solidFill>
                <a:effectLst/>
                <a:uLnTx/>
                <a:uFillTx/>
                <a:latin typeface="Segoe UI Semilight"/>
                <a:ea typeface="+mn-ea"/>
                <a:cs typeface="+mn-cs"/>
              </a:rPr>
              <a:t> in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voluptate</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velit</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esse</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cillum</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dolore</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eu</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fugiat</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nulla</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pariatur</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Excepteur</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sint</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occaecat</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cupidatat</a:t>
            </a:r>
            <a:r>
              <a:rPr kumimoji="0" lang="en-US" sz="800" b="0" i="0" u="none" strike="noStrike" kern="1200" cap="none" spc="0" normalizeH="0" baseline="0" noProof="0">
                <a:ln>
                  <a:noFill/>
                </a:ln>
                <a:solidFill>
                  <a:prstClr val="black"/>
                </a:solidFill>
                <a:effectLst/>
                <a:uLnTx/>
                <a:uFillTx/>
                <a:latin typeface="Segoe UI Semilight"/>
                <a:ea typeface="+mn-ea"/>
                <a:cs typeface="+mn-cs"/>
              </a:rPr>
              <a:t> non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proident</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sunt</a:t>
            </a:r>
            <a:r>
              <a:rPr kumimoji="0" lang="en-US" sz="800" b="0" i="0" u="none" strike="noStrike" kern="1200" cap="none" spc="0" normalizeH="0" baseline="0" noProof="0">
                <a:ln>
                  <a:noFill/>
                </a:ln>
                <a:solidFill>
                  <a:prstClr val="black"/>
                </a:solidFill>
                <a:effectLst/>
                <a:uLnTx/>
                <a:uFillTx/>
                <a:latin typeface="Segoe UI Semilight"/>
                <a:ea typeface="+mn-ea"/>
                <a:cs typeface="+mn-cs"/>
              </a:rPr>
              <a:t> in culpa qui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officia</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deserunt</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mollit</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anim</a:t>
            </a:r>
            <a:r>
              <a:rPr kumimoji="0" lang="en-US" sz="800" b="0" i="0" u="none" strike="noStrike" kern="1200" cap="none" spc="0" normalizeH="0" baseline="0" noProof="0">
                <a:ln>
                  <a:noFill/>
                </a:ln>
                <a:solidFill>
                  <a:prstClr val="black"/>
                </a:solidFill>
                <a:effectLst/>
                <a:uLnTx/>
                <a:uFillTx/>
                <a:latin typeface="Segoe UI Semilight"/>
                <a:ea typeface="+mn-ea"/>
                <a:cs typeface="+mn-cs"/>
              </a:rPr>
              <a:t> id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est</a:t>
            </a:r>
            <a:r>
              <a:rPr kumimoji="0" lang="en-US" sz="800" b="0" i="0" u="none" strike="noStrike" kern="1200" cap="none" spc="0" normalizeH="0" baseline="0" noProof="0">
                <a:ln>
                  <a:noFill/>
                </a:ln>
                <a:solidFill>
                  <a:prstClr val="black"/>
                </a:solidFill>
                <a:effectLst/>
                <a:uLnTx/>
                <a:uFillTx/>
                <a:latin typeface="Segoe UI Semilight"/>
                <a:ea typeface="+mn-ea"/>
                <a:cs typeface="+mn-cs"/>
              </a:rPr>
              <a:t> </a:t>
            </a:r>
            <a:r>
              <a:rPr kumimoji="0" lang="en-US" sz="800" b="0" i="0" u="none" strike="noStrike" kern="1200" cap="none" spc="0" normalizeH="0" baseline="0" noProof="0" err="1">
                <a:ln>
                  <a:noFill/>
                </a:ln>
                <a:solidFill>
                  <a:prstClr val="black"/>
                </a:solidFill>
                <a:effectLst/>
                <a:uLnTx/>
                <a:uFillTx/>
                <a:latin typeface="Segoe UI Semilight"/>
                <a:ea typeface="+mn-ea"/>
                <a:cs typeface="+mn-cs"/>
              </a:rPr>
              <a:t>laborum</a:t>
            </a:r>
            <a:r>
              <a:rPr kumimoji="0" lang="en-US" sz="800" b="0" i="0" u="none" strike="noStrike" kern="1200" cap="none" spc="0" normalizeH="0" baseline="0" noProof="0">
                <a:ln>
                  <a:noFill/>
                </a:ln>
                <a:solidFill>
                  <a:prstClr val="black"/>
                </a:solidFill>
                <a:effectLst/>
                <a:uLnTx/>
                <a:uFillTx/>
                <a:latin typeface="Segoe UI Semilight"/>
                <a:ea typeface="+mn-ea"/>
                <a:cs typeface="+mn-cs"/>
              </a:rPr>
              <a:t>.</a:t>
            </a:r>
          </a:p>
        </p:txBody>
      </p:sp>
      <p:sp>
        <p:nvSpPr>
          <p:cNvPr id="10" name="Rectangle 9">
            <a:extLst>
              <a:ext uri="{FF2B5EF4-FFF2-40B4-BE49-F238E27FC236}">
                <a16:creationId xmlns:a16="http://schemas.microsoft.com/office/drawing/2014/main" id="{A9C8684C-43BD-410B-96F8-79C212DF0DEC}"/>
              </a:ext>
            </a:extLst>
          </p:cNvPr>
          <p:cNvSpPr/>
          <p:nvPr/>
        </p:nvSpPr>
        <p:spPr>
          <a:xfrm>
            <a:off x="2804150" y="6053097"/>
            <a:ext cx="2060457" cy="5249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70C0"/>
                </a:solidFill>
                <a:effectLst/>
                <a:uLnTx/>
                <a:uFillTx/>
                <a:latin typeface="Segoe UI Semilight"/>
                <a:ea typeface="+mn-ea"/>
                <a:cs typeface="+mn-cs"/>
              </a:rPr>
              <a:t>About Contoso Intelligent Assistant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70C0"/>
                </a:solidFill>
                <a:effectLst/>
                <a:uLnTx/>
                <a:uFillTx/>
                <a:latin typeface="Segoe UI Semilight"/>
                <a:ea typeface="+mn-ea"/>
                <a:cs typeface="+mn-cs"/>
              </a:rPr>
              <a:t>About Contoso and Office 365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70C0"/>
                </a:solidFill>
                <a:effectLst/>
                <a:uLnTx/>
                <a:uFillTx/>
                <a:latin typeface="Segoe UI Semilight"/>
                <a:ea typeface="+mn-ea"/>
                <a:cs typeface="+mn-cs"/>
              </a:rPr>
              <a:t>More Contoso Services</a:t>
            </a:r>
          </a:p>
        </p:txBody>
      </p:sp>
      <p:pic>
        <p:nvPicPr>
          <p:cNvPr id="13" name="Picture 12">
            <a:extLst>
              <a:ext uri="{FF2B5EF4-FFF2-40B4-BE49-F238E27FC236}">
                <a16:creationId xmlns:a16="http://schemas.microsoft.com/office/drawing/2014/main" id="{09AEF528-D32A-47D0-890E-B6668CFE0DDE}"/>
              </a:ext>
            </a:extLst>
          </p:cNvPr>
          <p:cNvPicPr>
            <a:picLocks noChangeAspect="1"/>
          </p:cNvPicPr>
          <p:nvPr/>
        </p:nvPicPr>
        <p:blipFill>
          <a:blip r:embed="rId4">
            <a:clrChange>
              <a:clrFrom>
                <a:srgbClr val="FEFEFE"/>
              </a:clrFrom>
              <a:clrTo>
                <a:srgbClr val="FEFEFE">
                  <a:alpha val="0"/>
                </a:srgbClr>
              </a:clrTo>
            </a:clrChange>
          </a:blip>
          <a:stretch>
            <a:fillRect/>
          </a:stretch>
        </p:blipFill>
        <p:spPr>
          <a:xfrm>
            <a:off x="1605293" y="2285146"/>
            <a:ext cx="950587" cy="674934"/>
          </a:xfrm>
          <a:prstGeom prst="rect">
            <a:avLst/>
          </a:prstGeom>
        </p:spPr>
      </p:pic>
      <p:pic>
        <p:nvPicPr>
          <p:cNvPr id="14" name="Picture 13">
            <a:extLst>
              <a:ext uri="{FF2B5EF4-FFF2-40B4-BE49-F238E27FC236}">
                <a16:creationId xmlns:a16="http://schemas.microsoft.com/office/drawing/2014/main" id="{56A57676-9AB6-438E-9E86-97E32EAB9635}"/>
              </a:ext>
            </a:extLst>
          </p:cNvPr>
          <p:cNvPicPr>
            <a:picLocks noChangeAspect="1"/>
          </p:cNvPicPr>
          <p:nvPr/>
        </p:nvPicPr>
        <p:blipFill>
          <a:blip r:embed="rId5"/>
          <a:stretch>
            <a:fillRect/>
          </a:stretch>
        </p:blipFill>
        <p:spPr>
          <a:xfrm>
            <a:off x="2755122" y="2599101"/>
            <a:ext cx="7371695" cy="3453996"/>
          </a:xfrm>
          <a:prstGeom prst="rect">
            <a:avLst/>
          </a:prstGeom>
          <a:ln>
            <a:noFill/>
          </a:ln>
          <a:effectLst>
            <a:outerShdw blurRad="292100" dist="139700" dir="2700000" algn="tl" rotWithShape="0">
              <a:srgbClr val="333333">
                <a:alpha val="65000"/>
              </a:srgbClr>
            </a:outerShdw>
          </a:effectLst>
        </p:spPr>
      </p:pic>
      <p:sp>
        <p:nvSpPr>
          <p:cNvPr id="15" name="Rectangle 14">
            <a:extLst>
              <a:ext uri="{FF2B5EF4-FFF2-40B4-BE49-F238E27FC236}">
                <a16:creationId xmlns:a16="http://schemas.microsoft.com/office/drawing/2014/main" id="{964358F6-E495-495B-9D84-FEBDDE6EC3CD}"/>
              </a:ext>
            </a:extLst>
          </p:cNvPr>
          <p:cNvSpPr/>
          <p:nvPr/>
        </p:nvSpPr>
        <p:spPr>
          <a:xfrm>
            <a:off x="3620319" y="3284985"/>
            <a:ext cx="2139901" cy="414535"/>
          </a:xfrm>
          <a:prstGeom prst="rect">
            <a:avLst/>
          </a:prstGeom>
          <a:solidFill>
            <a:srgbClr val="E7E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Who Knows Who for O365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Segoe UI Semilight"/>
                <a:ea typeface="+mn-ea"/>
                <a:cs typeface="+mn-cs"/>
              </a:rPr>
              <a:t>By Contoso</a:t>
            </a:r>
          </a:p>
        </p:txBody>
      </p:sp>
      <p:sp>
        <p:nvSpPr>
          <p:cNvPr id="16" name="Rectangle 15">
            <a:extLst>
              <a:ext uri="{FF2B5EF4-FFF2-40B4-BE49-F238E27FC236}">
                <a16:creationId xmlns:a16="http://schemas.microsoft.com/office/drawing/2014/main" id="{6247C4B4-77E8-4CA6-AC2E-D096A47C91F6}"/>
              </a:ext>
            </a:extLst>
          </p:cNvPr>
          <p:cNvSpPr/>
          <p:nvPr/>
        </p:nvSpPr>
        <p:spPr>
          <a:xfrm>
            <a:off x="2851844" y="4076447"/>
            <a:ext cx="4686182" cy="1028487"/>
          </a:xfrm>
          <a:prstGeom prst="rect">
            <a:avLst/>
          </a:prstGeom>
          <a:solidFill>
            <a:srgbClr val="E7E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Segoe UI"/>
              <a:ea typeface="+mn-ea"/>
              <a:cs typeface="+mn-cs"/>
            </a:endParaRPr>
          </a:p>
        </p:txBody>
      </p:sp>
      <p:graphicFrame>
        <p:nvGraphicFramePr>
          <p:cNvPr id="2" name="Table 1">
            <a:extLst>
              <a:ext uri="{FF2B5EF4-FFF2-40B4-BE49-F238E27FC236}">
                <a16:creationId xmlns:a16="http://schemas.microsoft.com/office/drawing/2014/main" id="{4AD4BC0C-46E5-4D74-B6DF-215D2773007A}"/>
              </a:ext>
            </a:extLst>
          </p:cNvPr>
          <p:cNvGraphicFramePr>
            <a:graphicFrameLocks noGrp="1"/>
          </p:cNvGraphicFramePr>
          <p:nvPr>
            <p:extLst/>
          </p:nvPr>
        </p:nvGraphicFramePr>
        <p:xfrm>
          <a:off x="2939899" y="4148673"/>
          <a:ext cx="4686182" cy="853440"/>
        </p:xfrm>
        <a:graphic>
          <a:graphicData uri="http://schemas.openxmlformats.org/drawingml/2006/table">
            <a:tbl>
              <a:tblPr firstRow="1" bandRow="1">
                <a:tableStyleId>{2D5ABB26-0587-4C30-8999-92F81FD0307C}</a:tableStyleId>
              </a:tblPr>
              <a:tblGrid>
                <a:gridCol w="680113">
                  <a:extLst>
                    <a:ext uri="{9D8B030D-6E8A-4147-A177-3AD203B41FA5}">
                      <a16:colId xmlns:a16="http://schemas.microsoft.com/office/drawing/2014/main" val="2213098885"/>
                    </a:ext>
                  </a:extLst>
                </a:gridCol>
                <a:gridCol w="4006069">
                  <a:extLst>
                    <a:ext uri="{9D8B030D-6E8A-4147-A177-3AD203B41FA5}">
                      <a16:colId xmlns:a16="http://schemas.microsoft.com/office/drawing/2014/main" val="3499403959"/>
                    </a:ext>
                  </a:extLst>
                </a:gridCol>
              </a:tblGrid>
              <a:tr h="0">
                <a:tc>
                  <a:txBody>
                    <a:bodyPr/>
                    <a:lstStyle/>
                    <a:p>
                      <a:r>
                        <a:rPr lang="en-US" sz="1100"/>
                        <a:t>Pricing: </a:t>
                      </a:r>
                    </a:p>
                  </a:txBody>
                  <a:tcPr>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a:solidFill>
                            <a:schemeClr val="tx1"/>
                          </a:solidFill>
                          <a:cs typeface="Segoe UI Semibold" panose="020B0702040204020203" pitchFamily="34" charset="0"/>
                        </a:rPr>
                        <a:t>Starting at $2/user processed</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861756623"/>
                  </a:ext>
                </a:extLst>
              </a:tr>
              <a:tr h="145065">
                <a:tc>
                  <a:txBody>
                    <a:bodyPr/>
                    <a:lstStyle/>
                    <a:p>
                      <a:r>
                        <a:rPr lang="en-US" sz="1100"/>
                        <a:t>Details: </a:t>
                      </a:r>
                    </a:p>
                  </a:txBody>
                  <a:tcPr>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a:solidFill>
                            <a:schemeClr val="tx1"/>
                          </a:solidFill>
                          <a:cs typeface="Segoe UI Semibold" panose="020B0702040204020203" pitchFamily="34" charset="0"/>
                        </a:rPr>
                        <a:t>Leverage your organization’s social network to find connections to people and businesses</a:t>
                      </a:r>
                      <a:endParaRPr lang="en-US" sz="900">
                        <a:solidFill>
                          <a:schemeClr val="tx1"/>
                        </a:solidFill>
                      </a:endParaRPr>
                    </a:p>
                    <a:p>
                      <a:endParaRPr lang="en-US" sz="1100"/>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714312363"/>
                  </a:ext>
                </a:extLst>
              </a:tr>
            </a:tbl>
          </a:graphicData>
        </a:graphic>
      </p:graphicFrame>
      <p:sp>
        <p:nvSpPr>
          <p:cNvPr id="18" name="Rectangle 17">
            <a:extLst>
              <a:ext uri="{FF2B5EF4-FFF2-40B4-BE49-F238E27FC236}">
                <a16:creationId xmlns:a16="http://schemas.microsoft.com/office/drawing/2014/main" id="{0E2BE3F7-15F0-4577-AC75-366AA48A1542}"/>
              </a:ext>
            </a:extLst>
          </p:cNvPr>
          <p:cNvSpPr/>
          <p:nvPr/>
        </p:nvSpPr>
        <p:spPr>
          <a:xfrm>
            <a:off x="2939898" y="3279408"/>
            <a:ext cx="590481" cy="588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pic>
        <p:nvPicPr>
          <p:cNvPr id="19" name="Picture 18">
            <a:extLst>
              <a:ext uri="{FF2B5EF4-FFF2-40B4-BE49-F238E27FC236}">
                <a16:creationId xmlns:a16="http://schemas.microsoft.com/office/drawing/2014/main" id="{C7A5E96F-EDC2-4AF3-8E1F-DFBDBA1CCE36}"/>
              </a:ext>
            </a:extLst>
          </p:cNvPr>
          <p:cNvPicPr>
            <a:picLocks noChangeAspect="1"/>
          </p:cNvPicPr>
          <p:nvPr/>
        </p:nvPicPr>
        <p:blipFill>
          <a:blip r:embed="rId4">
            <a:clrChange>
              <a:clrFrom>
                <a:srgbClr val="FEFEFE"/>
              </a:clrFrom>
              <a:clrTo>
                <a:srgbClr val="FEFEFE">
                  <a:alpha val="0"/>
                </a:srgbClr>
              </a:clrTo>
            </a:clrChange>
          </a:blip>
          <a:stretch>
            <a:fillRect/>
          </a:stretch>
        </p:blipFill>
        <p:spPr>
          <a:xfrm>
            <a:off x="2998966" y="3372205"/>
            <a:ext cx="440837" cy="313002"/>
          </a:xfrm>
          <a:prstGeom prst="rect">
            <a:avLst/>
          </a:prstGeom>
        </p:spPr>
      </p:pic>
      <p:sp>
        <p:nvSpPr>
          <p:cNvPr id="22" name="Rectangle 21">
            <a:extLst>
              <a:ext uri="{FF2B5EF4-FFF2-40B4-BE49-F238E27FC236}">
                <a16:creationId xmlns:a16="http://schemas.microsoft.com/office/drawing/2014/main" id="{BA637047-8DC4-4751-B86F-C85FFF78A427}"/>
              </a:ext>
            </a:extLst>
          </p:cNvPr>
          <p:cNvSpPr/>
          <p:nvPr/>
        </p:nvSpPr>
        <p:spPr>
          <a:xfrm>
            <a:off x="8856658" y="6333007"/>
            <a:ext cx="3335342" cy="524993"/>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Segoe UI Semilight"/>
                <a:ea typeface="+mn-ea"/>
                <a:cs typeface="+mn-cs"/>
              </a:rPr>
              <a:t>Customer goes ahead…</a:t>
            </a:r>
          </a:p>
        </p:txBody>
      </p:sp>
    </p:spTree>
    <p:extLst>
      <p:ext uri="{BB962C8B-B14F-4D97-AF65-F5344CB8AC3E}">
        <p14:creationId xmlns:p14="http://schemas.microsoft.com/office/powerpoint/2010/main" val="3305562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E68981B-B1A8-4377-9F07-DC093AA66B92}"/>
              </a:ext>
            </a:extLst>
          </p:cNvPr>
          <p:cNvGrpSpPr/>
          <p:nvPr/>
        </p:nvGrpSpPr>
        <p:grpSpPr>
          <a:xfrm>
            <a:off x="0" y="-1"/>
            <a:ext cx="12192000" cy="6839706"/>
            <a:chOff x="0" y="-1"/>
            <a:chExt cx="12192000" cy="6839706"/>
          </a:xfrm>
        </p:grpSpPr>
        <p:pic>
          <p:nvPicPr>
            <p:cNvPr id="6" name="Picture 5">
              <a:extLst>
                <a:ext uri="{FF2B5EF4-FFF2-40B4-BE49-F238E27FC236}">
                  <a16:creationId xmlns:a16="http://schemas.microsoft.com/office/drawing/2014/main" id="{713EF341-5B73-4114-AB4A-A3E202B155E2}"/>
                </a:ext>
              </a:extLst>
            </p:cNvPr>
            <p:cNvPicPr>
              <a:picLocks noChangeAspect="1"/>
            </p:cNvPicPr>
            <p:nvPr/>
          </p:nvPicPr>
          <p:blipFill>
            <a:blip r:embed="rId3"/>
            <a:stretch>
              <a:fillRect/>
            </a:stretch>
          </p:blipFill>
          <p:spPr>
            <a:xfrm>
              <a:off x="0" y="18294"/>
              <a:ext cx="12192000" cy="6821411"/>
            </a:xfrm>
            <a:prstGeom prst="rect">
              <a:avLst/>
            </a:prstGeom>
          </p:spPr>
        </p:pic>
        <p:pic>
          <p:nvPicPr>
            <p:cNvPr id="9" name="Picture 8">
              <a:extLst>
                <a:ext uri="{FF2B5EF4-FFF2-40B4-BE49-F238E27FC236}">
                  <a16:creationId xmlns:a16="http://schemas.microsoft.com/office/drawing/2014/main" id="{8314EF04-8EC0-40C4-B213-D9C83C5512B9}"/>
                </a:ext>
              </a:extLst>
            </p:cNvPr>
            <p:cNvPicPr>
              <a:picLocks noChangeAspect="1"/>
            </p:cNvPicPr>
            <p:nvPr/>
          </p:nvPicPr>
          <p:blipFill>
            <a:blip r:embed="rId4"/>
            <a:stretch>
              <a:fillRect/>
            </a:stretch>
          </p:blipFill>
          <p:spPr>
            <a:xfrm>
              <a:off x="11860278" y="-1"/>
              <a:ext cx="331722" cy="329003"/>
            </a:xfrm>
            <a:prstGeom prst="rect">
              <a:avLst/>
            </a:prstGeom>
          </p:spPr>
        </p:pic>
      </p:grpSp>
      <p:sp>
        <p:nvSpPr>
          <p:cNvPr id="11" name="Rectangle 10">
            <a:extLst>
              <a:ext uri="{FF2B5EF4-FFF2-40B4-BE49-F238E27FC236}">
                <a16:creationId xmlns:a16="http://schemas.microsoft.com/office/drawing/2014/main" id="{55A6E288-B722-4E6E-B987-7076B0A52904}"/>
              </a:ext>
            </a:extLst>
          </p:cNvPr>
          <p:cNvSpPr/>
          <p:nvPr/>
        </p:nvSpPr>
        <p:spPr>
          <a:xfrm>
            <a:off x="0" y="6818245"/>
            <a:ext cx="1219200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graphicFrame>
        <p:nvGraphicFramePr>
          <p:cNvPr id="12" name="Table 11">
            <a:extLst>
              <a:ext uri="{FF2B5EF4-FFF2-40B4-BE49-F238E27FC236}">
                <a16:creationId xmlns:a16="http://schemas.microsoft.com/office/drawing/2014/main" id="{5EDA48C5-7F50-4B63-9376-C9248E7C6A11}"/>
              </a:ext>
            </a:extLst>
          </p:cNvPr>
          <p:cNvGraphicFramePr>
            <a:graphicFrameLocks noGrp="1"/>
          </p:cNvGraphicFramePr>
          <p:nvPr>
            <p:extLst/>
          </p:nvPr>
        </p:nvGraphicFramePr>
        <p:xfrm>
          <a:off x="2524980" y="2686750"/>
          <a:ext cx="5744379" cy="487680"/>
        </p:xfrm>
        <a:graphic>
          <a:graphicData uri="http://schemas.openxmlformats.org/drawingml/2006/table">
            <a:tbl>
              <a:tblPr firstRow="1" bandRow="1">
                <a:tableStyleId>{5C22544A-7EE6-4342-B048-85BDC9FD1C3A}</a:tableStyleId>
              </a:tblPr>
              <a:tblGrid>
                <a:gridCol w="883069">
                  <a:extLst>
                    <a:ext uri="{9D8B030D-6E8A-4147-A177-3AD203B41FA5}">
                      <a16:colId xmlns:a16="http://schemas.microsoft.com/office/drawing/2014/main" val="188830377"/>
                    </a:ext>
                  </a:extLst>
                </a:gridCol>
                <a:gridCol w="839536">
                  <a:extLst>
                    <a:ext uri="{9D8B030D-6E8A-4147-A177-3AD203B41FA5}">
                      <a16:colId xmlns:a16="http://schemas.microsoft.com/office/drawing/2014/main" val="446699680"/>
                    </a:ext>
                  </a:extLst>
                </a:gridCol>
                <a:gridCol w="871518">
                  <a:extLst>
                    <a:ext uri="{9D8B030D-6E8A-4147-A177-3AD203B41FA5}">
                      <a16:colId xmlns:a16="http://schemas.microsoft.com/office/drawing/2014/main" val="1416119182"/>
                    </a:ext>
                  </a:extLst>
                </a:gridCol>
                <a:gridCol w="2054863">
                  <a:extLst>
                    <a:ext uri="{9D8B030D-6E8A-4147-A177-3AD203B41FA5}">
                      <a16:colId xmlns:a16="http://schemas.microsoft.com/office/drawing/2014/main" val="3500899948"/>
                    </a:ext>
                  </a:extLst>
                </a:gridCol>
                <a:gridCol w="543700">
                  <a:extLst>
                    <a:ext uri="{9D8B030D-6E8A-4147-A177-3AD203B41FA5}">
                      <a16:colId xmlns:a16="http://schemas.microsoft.com/office/drawing/2014/main" val="2563792604"/>
                    </a:ext>
                  </a:extLst>
                </a:gridCol>
                <a:gridCol w="551693">
                  <a:extLst>
                    <a:ext uri="{9D8B030D-6E8A-4147-A177-3AD203B41FA5}">
                      <a16:colId xmlns:a16="http://schemas.microsoft.com/office/drawing/2014/main" val="3754330774"/>
                    </a:ext>
                  </a:extLst>
                </a:gridCol>
              </a:tblGrid>
              <a:tr h="149694">
                <a:tc>
                  <a:txBody>
                    <a:bodyPr/>
                    <a:lstStyle/>
                    <a:p>
                      <a:r>
                        <a:rPr lang="en-US" sz="600" b="0">
                          <a:latin typeface="Segoe UI" panose="020B0502040204020203" pitchFamily="34" charset="0"/>
                          <a:cs typeface="Segoe UI" panose="020B0502040204020203" pitchFamily="34" charset="0"/>
                        </a:rPr>
                        <a:t>Role requested</a:t>
                      </a:r>
                    </a:p>
                  </a:txBody>
                  <a:tcPr>
                    <a:solidFill>
                      <a:srgbClr val="0078D7"/>
                    </a:solidFill>
                  </a:tcPr>
                </a:tc>
                <a:tc>
                  <a:txBody>
                    <a:bodyPr/>
                    <a:lstStyle/>
                    <a:p>
                      <a:r>
                        <a:rPr lang="en-US" sz="600" b="0">
                          <a:latin typeface="Segoe UI" panose="020B0502040204020203" pitchFamily="34" charset="0"/>
                          <a:cs typeface="Segoe UI" panose="020B0502040204020203" pitchFamily="34" charset="0"/>
                        </a:rPr>
                        <a:t>Date requested</a:t>
                      </a:r>
                    </a:p>
                  </a:txBody>
                  <a:tcPr>
                    <a:solidFill>
                      <a:srgbClr val="0078D7"/>
                    </a:solidFill>
                  </a:tcPr>
                </a:tc>
                <a:tc>
                  <a:txBody>
                    <a:bodyPr/>
                    <a:lstStyle/>
                    <a:p>
                      <a:r>
                        <a:rPr lang="en-US" sz="600" b="0">
                          <a:latin typeface="Segoe UI" panose="020B0502040204020203" pitchFamily="34" charset="0"/>
                          <a:cs typeface="Segoe UI" panose="020B0502040204020203" pitchFamily="34" charset="0"/>
                        </a:rPr>
                        <a:t>Requestor</a:t>
                      </a:r>
                    </a:p>
                  </a:txBody>
                  <a:tcPr>
                    <a:solidFill>
                      <a:srgbClr val="0078D7"/>
                    </a:solidFill>
                  </a:tcPr>
                </a:tc>
                <a:tc>
                  <a:txBody>
                    <a:bodyPr/>
                    <a:lstStyle/>
                    <a:p>
                      <a:r>
                        <a:rPr lang="en-US" sz="600" b="0">
                          <a:latin typeface="Segoe UI" panose="020B0502040204020203" pitchFamily="34" charset="0"/>
                          <a:cs typeface="Segoe UI" panose="020B0502040204020203" pitchFamily="34" charset="0"/>
                        </a:rPr>
                        <a:t>Reason</a:t>
                      </a:r>
                    </a:p>
                  </a:txBody>
                  <a:tcPr>
                    <a:solidFill>
                      <a:srgbClr val="0078D7"/>
                    </a:solidFill>
                  </a:tcPr>
                </a:tc>
                <a:tc>
                  <a:txBody>
                    <a:bodyPr/>
                    <a:lstStyle/>
                    <a:p>
                      <a:pPr algn="ctr"/>
                      <a:r>
                        <a:rPr lang="en-US" sz="600" b="0">
                          <a:latin typeface="Segoe UI" panose="020B0502040204020203" pitchFamily="34" charset="0"/>
                          <a:cs typeface="Segoe UI" panose="020B0502040204020203" pitchFamily="34" charset="0"/>
                        </a:rPr>
                        <a:t>Status</a:t>
                      </a:r>
                    </a:p>
                  </a:txBody>
                  <a:tcPr>
                    <a:solidFill>
                      <a:srgbClr val="0078D7"/>
                    </a:solidFill>
                  </a:tcPr>
                </a:tc>
                <a:tc>
                  <a:txBody>
                    <a:bodyPr/>
                    <a:lstStyle/>
                    <a:p>
                      <a:pPr algn="ctr"/>
                      <a:r>
                        <a:rPr lang="en-US" sz="600" b="0">
                          <a:latin typeface="Segoe UI" panose="020B0502040204020203" pitchFamily="34" charset="0"/>
                          <a:cs typeface="Segoe UI" panose="020B0502040204020203" pitchFamily="34" charset="0"/>
                        </a:rPr>
                        <a:t>Action</a:t>
                      </a:r>
                    </a:p>
                  </a:txBody>
                  <a:tcPr>
                    <a:solidFill>
                      <a:srgbClr val="0078D7"/>
                    </a:solidFill>
                  </a:tcPr>
                </a:tc>
                <a:extLst>
                  <a:ext uri="{0D108BD9-81ED-4DB2-BD59-A6C34878D82A}">
                    <a16:rowId xmlns:a16="http://schemas.microsoft.com/office/drawing/2014/main" val="2976129567"/>
                  </a:ext>
                </a:extLst>
              </a:tr>
              <a:tr h="253854">
                <a:tc>
                  <a:txBody>
                    <a:bodyPr/>
                    <a:lstStyle/>
                    <a:p>
                      <a:r>
                        <a:rPr lang="en-US" sz="600" b="0">
                          <a:solidFill>
                            <a:schemeClr val="tx1">
                              <a:lumMod val="65000"/>
                              <a:lumOff val="35000"/>
                            </a:schemeClr>
                          </a:solidFill>
                          <a:latin typeface="Segoe UI" panose="020B0502040204020203" pitchFamily="34" charset="0"/>
                          <a:cs typeface="Segoe UI" panose="020B0502040204020203" pitchFamily="34" charset="0"/>
                        </a:rPr>
                        <a:t>Data Pipeline Setup</a:t>
                      </a:r>
                    </a:p>
                  </a:txBody>
                  <a:tcPr>
                    <a:lnB w="3175"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600" b="0">
                          <a:solidFill>
                            <a:schemeClr val="tx1">
                              <a:lumMod val="65000"/>
                              <a:lumOff val="35000"/>
                            </a:schemeClr>
                          </a:solidFill>
                          <a:latin typeface="Segoe UI" panose="020B0502040204020203" pitchFamily="34" charset="0"/>
                          <a:cs typeface="Segoe UI" panose="020B0502040204020203" pitchFamily="34" charset="0"/>
                        </a:rPr>
                        <a:t>6/30/2017 6:39 PM</a:t>
                      </a:r>
                    </a:p>
                  </a:txBody>
                  <a:tcPr>
                    <a:lnB w="3175"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600" b="0">
                          <a:solidFill>
                            <a:schemeClr val="tx1">
                              <a:lumMod val="65000"/>
                              <a:lumOff val="35000"/>
                            </a:schemeClr>
                          </a:solidFill>
                          <a:latin typeface="Segoe UI" panose="020B0502040204020203" pitchFamily="34" charset="0"/>
                          <a:cs typeface="Segoe UI" panose="020B0502040204020203" pitchFamily="34" charset="0"/>
                        </a:rPr>
                        <a:t>Abram Jackson</a:t>
                      </a:r>
                    </a:p>
                  </a:txBody>
                  <a:tcPr>
                    <a:lnB w="3175"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600" b="0">
                          <a:solidFill>
                            <a:schemeClr val="tx1">
                              <a:lumMod val="65000"/>
                              <a:lumOff val="35000"/>
                            </a:schemeClr>
                          </a:solidFill>
                          <a:latin typeface="Segoe UI" panose="020B0502040204020203" pitchFamily="34" charset="0"/>
                          <a:cs typeface="Segoe UI" panose="020B0502040204020203" pitchFamily="34" charset="0"/>
                        </a:rPr>
                        <a:t>Establish data pipeline for app “Who Knows Who” by Contoso</a:t>
                      </a:r>
                    </a:p>
                  </a:txBody>
                  <a:tcPr>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sz="1200" b="0">
                          <a:solidFill>
                            <a:srgbClr val="FFC000"/>
                          </a:solidFill>
                          <a:latin typeface="Segoe UI" panose="020B0502040204020203" pitchFamily="34" charset="0"/>
                          <a:cs typeface="Segoe UI" panose="020B0502040204020203" pitchFamily="34" charset="0"/>
                          <a:sym typeface="Wingdings" panose="05000000000000000000" pitchFamily="2" charset="2"/>
                        </a:rPr>
                        <a:t>⚠</a:t>
                      </a:r>
                      <a:endParaRPr lang="en-US" sz="1400" b="0">
                        <a:solidFill>
                          <a:srgbClr val="FFC000"/>
                        </a:solidFill>
                        <a:latin typeface="Segoe UI" panose="020B0502040204020203" pitchFamily="34" charset="0"/>
                        <a:cs typeface="Segoe UI" panose="020B0502040204020203" pitchFamily="34" charset="0"/>
                      </a:endParaRPr>
                    </a:p>
                  </a:txBody>
                  <a:tcPr>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sz="1400" b="0">
                          <a:solidFill>
                            <a:srgbClr val="00B050"/>
                          </a:solidFill>
                          <a:latin typeface="Segoe UI" panose="020B0502040204020203" pitchFamily="34" charset="0"/>
                          <a:cs typeface="Segoe UI" panose="020B0502040204020203" pitchFamily="34" charset="0"/>
                          <a:sym typeface="Wingdings" panose="05000000000000000000" pitchFamily="2" charset="2"/>
                        </a:rPr>
                        <a:t></a:t>
                      </a:r>
                      <a:r>
                        <a:rPr lang="en-US" sz="1400" b="0">
                          <a:solidFill>
                            <a:srgbClr val="FF0000"/>
                          </a:solidFill>
                          <a:latin typeface="Segoe UI" panose="020B0502040204020203" pitchFamily="34" charset="0"/>
                          <a:cs typeface="Segoe UI" panose="020B0502040204020203" pitchFamily="34" charset="0"/>
                          <a:sym typeface="Wingdings" panose="05000000000000000000" pitchFamily="2" charset="2"/>
                        </a:rPr>
                        <a:t></a:t>
                      </a:r>
                      <a:endParaRPr lang="en-US" sz="1400" b="0">
                        <a:solidFill>
                          <a:srgbClr val="FF0000"/>
                        </a:solidFill>
                        <a:latin typeface="Segoe UI" panose="020B0502040204020203" pitchFamily="34" charset="0"/>
                        <a:cs typeface="Segoe UI" panose="020B0502040204020203" pitchFamily="34" charset="0"/>
                      </a:endParaRPr>
                    </a:p>
                  </a:txBody>
                  <a:tcPr>
                    <a:lnB w="3175"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522299895"/>
                  </a:ext>
                </a:extLst>
              </a:tr>
            </a:tbl>
          </a:graphicData>
        </a:graphic>
      </p:graphicFrame>
      <p:graphicFrame>
        <p:nvGraphicFramePr>
          <p:cNvPr id="14" name="Table 13">
            <a:extLst>
              <a:ext uri="{FF2B5EF4-FFF2-40B4-BE49-F238E27FC236}">
                <a16:creationId xmlns:a16="http://schemas.microsoft.com/office/drawing/2014/main" id="{F02D05C4-BC5C-44C0-BAA7-41AD376CB8A4}"/>
              </a:ext>
            </a:extLst>
          </p:cNvPr>
          <p:cNvGraphicFramePr>
            <a:graphicFrameLocks noGrp="1"/>
          </p:cNvGraphicFramePr>
          <p:nvPr>
            <p:extLst/>
          </p:nvPr>
        </p:nvGraphicFramePr>
        <p:xfrm>
          <a:off x="2524980" y="3895606"/>
          <a:ext cx="5744379" cy="487680"/>
        </p:xfrm>
        <a:graphic>
          <a:graphicData uri="http://schemas.openxmlformats.org/drawingml/2006/table">
            <a:tbl>
              <a:tblPr firstRow="1" bandRow="1">
                <a:tableStyleId>{5C22544A-7EE6-4342-B048-85BDC9FD1C3A}</a:tableStyleId>
              </a:tblPr>
              <a:tblGrid>
                <a:gridCol w="883069">
                  <a:extLst>
                    <a:ext uri="{9D8B030D-6E8A-4147-A177-3AD203B41FA5}">
                      <a16:colId xmlns:a16="http://schemas.microsoft.com/office/drawing/2014/main" val="188830377"/>
                    </a:ext>
                  </a:extLst>
                </a:gridCol>
                <a:gridCol w="839536">
                  <a:extLst>
                    <a:ext uri="{9D8B030D-6E8A-4147-A177-3AD203B41FA5}">
                      <a16:colId xmlns:a16="http://schemas.microsoft.com/office/drawing/2014/main" val="446699680"/>
                    </a:ext>
                  </a:extLst>
                </a:gridCol>
                <a:gridCol w="871518">
                  <a:extLst>
                    <a:ext uri="{9D8B030D-6E8A-4147-A177-3AD203B41FA5}">
                      <a16:colId xmlns:a16="http://schemas.microsoft.com/office/drawing/2014/main" val="1416119182"/>
                    </a:ext>
                  </a:extLst>
                </a:gridCol>
                <a:gridCol w="2054863">
                  <a:extLst>
                    <a:ext uri="{9D8B030D-6E8A-4147-A177-3AD203B41FA5}">
                      <a16:colId xmlns:a16="http://schemas.microsoft.com/office/drawing/2014/main" val="3500899948"/>
                    </a:ext>
                  </a:extLst>
                </a:gridCol>
                <a:gridCol w="543700">
                  <a:extLst>
                    <a:ext uri="{9D8B030D-6E8A-4147-A177-3AD203B41FA5}">
                      <a16:colId xmlns:a16="http://schemas.microsoft.com/office/drawing/2014/main" val="2563792604"/>
                    </a:ext>
                  </a:extLst>
                </a:gridCol>
                <a:gridCol w="551693">
                  <a:extLst>
                    <a:ext uri="{9D8B030D-6E8A-4147-A177-3AD203B41FA5}">
                      <a16:colId xmlns:a16="http://schemas.microsoft.com/office/drawing/2014/main" val="3754330774"/>
                    </a:ext>
                  </a:extLst>
                </a:gridCol>
              </a:tblGrid>
              <a:tr h="149694">
                <a:tc>
                  <a:txBody>
                    <a:bodyPr/>
                    <a:lstStyle/>
                    <a:p>
                      <a:r>
                        <a:rPr lang="en-US" sz="600" b="0">
                          <a:latin typeface="Segoe UI" panose="020B0502040204020203" pitchFamily="34" charset="0"/>
                          <a:cs typeface="Segoe UI" panose="020B0502040204020203" pitchFamily="34" charset="0"/>
                        </a:rPr>
                        <a:t>Role requested</a:t>
                      </a:r>
                    </a:p>
                  </a:txBody>
                  <a:tcPr>
                    <a:solidFill>
                      <a:srgbClr val="0078D7"/>
                    </a:solidFill>
                  </a:tcPr>
                </a:tc>
                <a:tc>
                  <a:txBody>
                    <a:bodyPr/>
                    <a:lstStyle/>
                    <a:p>
                      <a:r>
                        <a:rPr lang="en-US" sz="600" b="0">
                          <a:latin typeface="Segoe UI" panose="020B0502040204020203" pitchFamily="34" charset="0"/>
                          <a:cs typeface="Segoe UI" panose="020B0502040204020203" pitchFamily="34" charset="0"/>
                        </a:rPr>
                        <a:t>Date requested</a:t>
                      </a:r>
                    </a:p>
                  </a:txBody>
                  <a:tcPr>
                    <a:solidFill>
                      <a:srgbClr val="0078D7"/>
                    </a:solidFill>
                  </a:tcPr>
                </a:tc>
                <a:tc>
                  <a:txBody>
                    <a:bodyPr/>
                    <a:lstStyle/>
                    <a:p>
                      <a:r>
                        <a:rPr lang="en-US" sz="600" b="0">
                          <a:latin typeface="Segoe UI" panose="020B0502040204020203" pitchFamily="34" charset="0"/>
                          <a:cs typeface="Segoe UI" panose="020B0502040204020203" pitchFamily="34" charset="0"/>
                        </a:rPr>
                        <a:t>Requestor</a:t>
                      </a:r>
                    </a:p>
                  </a:txBody>
                  <a:tcPr>
                    <a:solidFill>
                      <a:srgbClr val="0078D7"/>
                    </a:solidFill>
                  </a:tcPr>
                </a:tc>
                <a:tc>
                  <a:txBody>
                    <a:bodyPr/>
                    <a:lstStyle/>
                    <a:p>
                      <a:r>
                        <a:rPr lang="en-US" sz="600" b="0">
                          <a:latin typeface="Segoe UI" panose="020B0502040204020203" pitchFamily="34" charset="0"/>
                          <a:cs typeface="Segoe UI" panose="020B0502040204020203" pitchFamily="34" charset="0"/>
                        </a:rPr>
                        <a:t>Reason</a:t>
                      </a:r>
                    </a:p>
                  </a:txBody>
                  <a:tcPr>
                    <a:solidFill>
                      <a:srgbClr val="0078D7"/>
                    </a:solidFill>
                  </a:tcPr>
                </a:tc>
                <a:tc>
                  <a:txBody>
                    <a:bodyPr/>
                    <a:lstStyle/>
                    <a:p>
                      <a:pPr algn="ctr"/>
                      <a:r>
                        <a:rPr lang="en-US" sz="600" b="0">
                          <a:latin typeface="Segoe UI" panose="020B0502040204020203" pitchFamily="34" charset="0"/>
                          <a:cs typeface="Segoe UI" panose="020B0502040204020203" pitchFamily="34" charset="0"/>
                        </a:rPr>
                        <a:t>Status</a:t>
                      </a:r>
                    </a:p>
                  </a:txBody>
                  <a:tcPr>
                    <a:solidFill>
                      <a:srgbClr val="0078D7"/>
                    </a:solidFill>
                  </a:tcPr>
                </a:tc>
                <a:tc>
                  <a:txBody>
                    <a:bodyPr/>
                    <a:lstStyle/>
                    <a:p>
                      <a:pPr algn="ctr"/>
                      <a:r>
                        <a:rPr lang="en-US" sz="600" b="0">
                          <a:latin typeface="Segoe UI" panose="020B0502040204020203" pitchFamily="34" charset="0"/>
                          <a:cs typeface="Segoe UI" panose="020B0502040204020203" pitchFamily="34" charset="0"/>
                        </a:rPr>
                        <a:t>Action</a:t>
                      </a:r>
                    </a:p>
                  </a:txBody>
                  <a:tcPr>
                    <a:solidFill>
                      <a:srgbClr val="0078D7"/>
                    </a:solidFill>
                  </a:tcPr>
                </a:tc>
                <a:extLst>
                  <a:ext uri="{0D108BD9-81ED-4DB2-BD59-A6C34878D82A}">
                    <a16:rowId xmlns:a16="http://schemas.microsoft.com/office/drawing/2014/main" val="2976129567"/>
                  </a:ext>
                </a:extLst>
              </a:tr>
              <a:tr h="253854">
                <a:tc>
                  <a:txBody>
                    <a:bodyPr/>
                    <a:lstStyle/>
                    <a:p>
                      <a:r>
                        <a:rPr lang="en-US" sz="600" b="0">
                          <a:solidFill>
                            <a:schemeClr val="tx1">
                              <a:lumMod val="65000"/>
                              <a:lumOff val="35000"/>
                            </a:schemeClr>
                          </a:solidFill>
                          <a:latin typeface="Segoe UI" panose="020B0502040204020203" pitchFamily="34" charset="0"/>
                          <a:cs typeface="Segoe UI" panose="020B0502040204020203" pitchFamily="34" charset="0"/>
                        </a:rPr>
                        <a:t>Global Administrator</a:t>
                      </a:r>
                    </a:p>
                  </a:txBody>
                  <a:tcPr>
                    <a:lnB w="3175"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600" b="0">
                          <a:solidFill>
                            <a:schemeClr val="tx1">
                              <a:lumMod val="65000"/>
                              <a:lumOff val="35000"/>
                            </a:schemeClr>
                          </a:solidFill>
                          <a:latin typeface="Segoe UI" panose="020B0502040204020203" pitchFamily="34" charset="0"/>
                          <a:cs typeface="Segoe UI" panose="020B0502040204020203" pitchFamily="34" charset="0"/>
                        </a:rPr>
                        <a:t>6/15/2017 6:39 PM</a:t>
                      </a:r>
                    </a:p>
                  </a:txBody>
                  <a:tcPr>
                    <a:lnB w="3175"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600" b="0">
                          <a:solidFill>
                            <a:schemeClr val="tx1">
                              <a:lumMod val="65000"/>
                              <a:lumOff val="35000"/>
                            </a:schemeClr>
                          </a:solidFill>
                          <a:latin typeface="Segoe UI" panose="020B0502040204020203" pitchFamily="34" charset="0"/>
                          <a:cs typeface="Segoe UI" panose="020B0502040204020203" pitchFamily="34" charset="0"/>
                        </a:rPr>
                        <a:t>Ananth Sundararaj</a:t>
                      </a:r>
                    </a:p>
                  </a:txBody>
                  <a:tcPr>
                    <a:lnB w="3175"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600" b="0">
                          <a:solidFill>
                            <a:schemeClr val="tx1">
                              <a:lumMod val="65000"/>
                              <a:lumOff val="35000"/>
                            </a:schemeClr>
                          </a:solidFill>
                          <a:latin typeface="Segoe UI" panose="020B0502040204020203" pitchFamily="34" charset="0"/>
                          <a:cs typeface="Segoe UI" panose="020B0502040204020203" pitchFamily="34" charset="0"/>
                        </a:rPr>
                        <a:t>Install Hello Kitty theme for all users</a:t>
                      </a:r>
                    </a:p>
                  </a:txBody>
                  <a:tcPr>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sz="1200" b="0">
                          <a:solidFill>
                            <a:srgbClr val="00B050"/>
                          </a:solidFill>
                          <a:latin typeface="Segoe UI" panose="020B0502040204020203" pitchFamily="34" charset="0"/>
                          <a:cs typeface="Segoe UI" panose="020B0502040204020203" pitchFamily="34" charset="0"/>
                          <a:sym typeface="Wingdings" panose="05000000000000000000" pitchFamily="2" charset="2"/>
                        </a:rPr>
                        <a:t></a:t>
                      </a:r>
                      <a:endParaRPr lang="en-US" sz="1400" b="0">
                        <a:solidFill>
                          <a:srgbClr val="00B050"/>
                        </a:solidFill>
                        <a:latin typeface="Segoe UI" panose="020B0502040204020203" pitchFamily="34" charset="0"/>
                        <a:cs typeface="Segoe UI" panose="020B0502040204020203" pitchFamily="34" charset="0"/>
                      </a:endParaRPr>
                    </a:p>
                  </a:txBody>
                  <a:tcPr>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sz="1400" b="0">
                          <a:solidFill>
                            <a:srgbClr val="FF0000"/>
                          </a:solidFill>
                          <a:latin typeface="Segoe UI" panose="020B0502040204020203" pitchFamily="34" charset="0"/>
                          <a:cs typeface="Segoe UI" panose="020B0502040204020203" pitchFamily="34" charset="0"/>
                        </a:rPr>
                        <a:t>+</a:t>
                      </a:r>
                    </a:p>
                  </a:txBody>
                  <a:tcPr>
                    <a:lnB w="3175"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522299895"/>
                  </a:ext>
                </a:extLst>
              </a:tr>
            </a:tbl>
          </a:graphicData>
        </a:graphic>
      </p:graphicFrame>
      <p:sp>
        <p:nvSpPr>
          <p:cNvPr id="8" name="Rectangle 7">
            <a:extLst>
              <a:ext uri="{FF2B5EF4-FFF2-40B4-BE49-F238E27FC236}">
                <a16:creationId xmlns:a16="http://schemas.microsoft.com/office/drawing/2014/main" id="{8F563A90-71FA-4A9B-877C-FBD54FB80B57}"/>
              </a:ext>
            </a:extLst>
          </p:cNvPr>
          <p:cNvSpPr/>
          <p:nvPr/>
        </p:nvSpPr>
        <p:spPr>
          <a:xfrm>
            <a:off x="8856658" y="5869577"/>
            <a:ext cx="3335342" cy="98842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Segoe UI Semilight"/>
                <a:ea typeface="+mn-ea"/>
                <a:cs typeface="+mn-cs"/>
              </a:rPr>
              <a:t>An approval request is created for the customer’s O365 tenant administrator</a:t>
            </a:r>
          </a:p>
        </p:txBody>
      </p:sp>
    </p:spTree>
    <p:extLst>
      <p:ext uri="{BB962C8B-B14F-4D97-AF65-F5344CB8AC3E}">
        <p14:creationId xmlns:p14="http://schemas.microsoft.com/office/powerpoint/2010/main" val="2952299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a:majorFont>
        <a:latin typeface="Segoe UI Semi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mtemplate.potx" id="{85DA2B31-B3BD-467F-9E7B-887B9ED8D590}" vid="{F5747C78-6D61-41E0-8CDE-FF4BBAF9447F}"/>
    </a:ext>
  </a:extLst>
</a:theme>
</file>

<file path=ppt/theme/theme3.xml><?xml version="1.0" encoding="utf-8"?>
<a:theme xmlns:a="http://schemas.openxmlformats.org/drawingml/2006/main" name="MSFT Teal Illustration">
  <a:themeElements>
    <a:clrScheme name="BT - Teal on white">
      <a:dk1>
        <a:srgbClr val="505050"/>
      </a:dk1>
      <a:lt1>
        <a:srgbClr val="FFFFFF"/>
      </a:lt1>
      <a:dk2>
        <a:srgbClr val="008272"/>
      </a:dk2>
      <a:lt2>
        <a:srgbClr val="CDF4FF"/>
      </a:lt2>
      <a:accent1>
        <a:srgbClr val="008272"/>
      </a:accent1>
      <a:accent2>
        <a:srgbClr val="004B50"/>
      </a:accent2>
      <a:accent3>
        <a:srgbClr val="0078D7"/>
      </a:accent3>
      <a:accent4>
        <a:srgbClr val="D83B01"/>
      </a:accent4>
      <a:accent5>
        <a:srgbClr val="B4009E"/>
      </a:accent5>
      <a:accent6>
        <a:srgbClr val="32145A"/>
      </a:accent6>
      <a:hlink>
        <a:srgbClr val="008272"/>
      </a:hlink>
      <a:folHlink>
        <a:srgbClr val="0082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FT Teal Illustration" id="{10D14FF4-78BB-BE45-954A-88160CA79D2B}" vid="{A25C64BA-FF3C-5F4D-9934-95BC5F181936}"/>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D6A9D2E7E9DF4D9B6D4E553DF26244" ma:contentTypeVersion="6" ma:contentTypeDescription="Create a new document." ma:contentTypeScope="" ma:versionID="37ee555339e02a969eea5bb35b56ee81">
  <xsd:schema xmlns:xsd="http://www.w3.org/2001/XMLSchema" xmlns:xs="http://www.w3.org/2001/XMLSchema" xmlns:p="http://schemas.microsoft.com/office/2006/metadata/properties" xmlns:ns2="7a4af120-ddac-4c5e-b0a3-7ad091f3670c" xmlns:ns3="15b314fe-cec3-470b-8ba1-01e3bd813586" targetNamespace="http://schemas.microsoft.com/office/2006/metadata/properties" ma:root="true" ma:fieldsID="8d3eeec1009d0f52898b9d242f9e5396" ns2:_="" ns3:_="">
    <xsd:import namespace="7a4af120-ddac-4c5e-b0a3-7ad091f3670c"/>
    <xsd:import namespace="15b314fe-cec3-470b-8ba1-01e3bd813586"/>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4af120-ddac-4c5e-b0a3-7ad091f3670c"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5b314fe-cec3-470b-8ba1-01e3bd813586"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element name="LastSharedByUser" ma:index="12" nillable="true" ma:displayName="Last Shared By User" ma:description="" ma:hidden="true" ma:internalName="LastSharedByUser" ma:readOnly="true">
      <xsd:simpleType>
        <xsd:restriction base="dms:Note"/>
      </xsd:simpleType>
    </xsd:element>
    <xsd:element name="LastSharedByTime" ma:index="13" nillable="true" ma:displayName="Last Shared By Time" ma:description=""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F4A9ADE-2073-4354-8CB9-2F38923DFC57}">
  <ds:schemaRefs>
    <ds:schemaRef ds:uri="http://schemas.microsoft.com/sharepoint/v3/contenttype/forms"/>
  </ds:schemaRefs>
</ds:datastoreItem>
</file>

<file path=customXml/itemProps2.xml><?xml version="1.0" encoding="utf-8"?>
<ds:datastoreItem xmlns:ds="http://schemas.openxmlformats.org/officeDocument/2006/customXml" ds:itemID="{934E254F-EBC6-4BC1-B7E4-1F5E90D0CEC3}">
  <ds:schemaRefs>
    <ds:schemaRef ds:uri="http://schemas.openxmlformats.org/package/2006/metadata/core-properties"/>
    <ds:schemaRef ds:uri="http://purl.org/dc/terms/"/>
    <ds:schemaRef ds:uri="7a4af120-ddac-4c5e-b0a3-7ad091f3670c"/>
    <ds:schemaRef ds:uri="http://schemas.microsoft.com/office/2006/documentManagement/types"/>
    <ds:schemaRef ds:uri="http://schemas.microsoft.com/office/2006/metadata/properties"/>
    <ds:schemaRef ds:uri="http://purl.org/dc/elements/1.1/"/>
    <ds:schemaRef ds:uri="15b314fe-cec3-470b-8ba1-01e3bd813586"/>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B62281C3-3370-4486-9A8E-AC6F87DCB80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a4af120-ddac-4c5e-b0a3-7ad091f3670c"/>
    <ds:schemaRef ds:uri="15b314fe-cec3-470b-8ba1-01e3bd81358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1692</TotalTime>
  <Words>1568</Words>
  <Application>Microsoft Office PowerPoint</Application>
  <PresentationFormat>Widescreen</PresentationFormat>
  <Paragraphs>337</Paragraphs>
  <Slides>16</Slides>
  <Notes>16</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16</vt:i4>
      </vt:variant>
    </vt:vector>
  </HeadingPairs>
  <TitlesOfParts>
    <vt:vector size="30" baseType="lpstr">
      <vt:lpstr>Arial</vt:lpstr>
      <vt:lpstr>Calibri</vt:lpstr>
      <vt:lpstr>Calibri Light</vt:lpstr>
      <vt:lpstr>Consolas</vt:lpstr>
      <vt:lpstr>Segoe UI</vt:lpstr>
      <vt:lpstr>Segoe UI </vt:lpstr>
      <vt:lpstr>Segoe UI Black</vt:lpstr>
      <vt:lpstr>Segoe UI Light</vt:lpstr>
      <vt:lpstr>Segoe UI Semibold</vt:lpstr>
      <vt:lpstr>Segoe UI Semilight</vt:lpstr>
      <vt:lpstr>Wingdings</vt:lpstr>
      <vt:lpstr>Office Theme</vt:lpstr>
      <vt:lpstr>1_Office Theme</vt:lpstr>
      <vt:lpstr>MSFT Teal Illustration</vt:lpstr>
      <vt:lpstr>Project Euclid</vt:lpstr>
      <vt:lpstr>PowerPoint Presentation</vt:lpstr>
      <vt:lpstr>PowerPoint Presentation</vt:lpstr>
      <vt:lpstr>Customer Flow</vt:lpstr>
      <vt:lpstr>Context </vt:lpstr>
      <vt:lpstr>PowerPoint Presentation</vt:lpstr>
      <vt:lpstr>PowerPoint Presentation</vt:lpstr>
      <vt:lpstr>PowerPoint Presentation</vt:lpstr>
      <vt:lpstr>PowerPoint Presentation</vt:lpstr>
      <vt:lpstr>PowerPoint Presentation</vt:lpstr>
      <vt:lpstr>Users can now use their app</vt:lpstr>
      <vt:lpstr>How This Works</vt:lpstr>
      <vt:lpstr>PowerPoint Presentation</vt:lpstr>
      <vt:lpstr>Live Demo</vt:lpstr>
      <vt:lpstr>Schema of the data</vt:lpstr>
      <vt:lpstr>User Directory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Euclid: Office 365 Data Initiative</dc:title>
  <dc:creator>Abram Jackson</dc:creator>
  <cp:lastModifiedBy>Jamaal Parker</cp:lastModifiedBy>
  <cp:revision>2</cp:revision>
  <dcterms:modified xsi:type="dcterms:W3CDTF">2018-02-13T22:45:23Z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karenf@microsoft.com</vt:lpwstr>
  </property>
  <property fmtid="{D5CDD505-2E9C-101B-9397-08002B2CF9AE}" pid="6" name="MSIP_Label_f42aa342-8706-4288-bd11-ebb85995028c_SetDate">
    <vt:lpwstr>2017-07-19T13:33:34.0061347-07:00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0x0101000FD6A9D2E7E9DF4D9B6D4E553DF26244</vt:lpwstr>
  </property>
</Properties>
</file>