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3"/>
  </p:notesMasterIdLst>
  <p:handoutMasterIdLst>
    <p:handoutMasterId r:id="rId64"/>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3" r:id="rId33"/>
    <p:sldId id="1500" r:id="rId34"/>
    <p:sldId id="1501" r:id="rId35"/>
    <p:sldId id="1461" r:id="rId36"/>
    <p:sldId id="1459" r:id="rId37"/>
    <p:sldId id="1502" r:id="rId38"/>
    <p:sldId id="1471" r:id="rId39"/>
    <p:sldId id="1431" r:id="rId40"/>
    <p:sldId id="1437" r:id="rId41"/>
    <p:sldId id="1472" r:id="rId42"/>
    <p:sldId id="1473" r:id="rId43"/>
    <p:sldId id="1450" r:id="rId44"/>
    <p:sldId id="1474" r:id="rId45"/>
    <p:sldId id="1475" r:id="rId46"/>
    <p:sldId id="1476" r:id="rId47"/>
    <p:sldId id="1477" r:id="rId48"/>
    <p:sldId id="1478" r:id="rId49"/>
    <p:sldId id="1479" r:id="rId50"/>
    <p:sldId id="1480" r:id="rId51"/>
    <p:sldId id="1481" r:id="rId52"/>
    <p:sldId id="1482" r:id="rId53"/>
    <p:sldId id="1483" r:id="rId54"/>
    <p:sldId id="1488" r:id="rId55"/>
    <p:sldId id="1489" r:id="rId56"/>
    <p:sldId id="1490" r:id="rId57"/>
    <p:sldId id="1491" r:id="rId58"/>
    <p:sldId id="1414" r:id="rId59"/>
    <p:sldId id="1462" r:id="rId60"/>
    <p:sldId id="1417" r:id="rId61"/>
    <p:sldId id="1418" r:id="rId6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79" d="100"/>
          <a:sy n="79" d="100"/>
        </p:scale>
        <p:origin x="1602"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6/5/2015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6/5/2015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 Information Management Policy</a:t>
            </a:r>
            <a:endParaRPr lang="en-NZ" dirty="0"/>
          </a:p>
        </p:txBody>
      </p:sp>
      <p:sp>
        <p:nvSpPr>
          <p:cNvPr id="4" name="Date Placeholder 3"/>
          <p:cNvSpPr>
            <a:spLocks noGrp="1"/>
          </p:cNvSpPr>
          <p:nvPr>
            <p:ph type="dt" idx="10"/>
          </p:nvPr>
        </p:nvSpPr>
        <p:spPr/>
        <p:txBody>
          <a:bodyPr/>
          <a:lstStyle/>
          <a:p>
            <a:fld id="{A7F9AB31-AA49-4548-9DAE-99E46893F7A3}"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80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198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52</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6/5/2015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6/5/2015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since it requires installation on SharePoint farm. Contoso needs to evaluate</a:t>
            </a:r>
            <a:r>
              <a:rPr lang="en-NZ" baseline="0" dirty="0" smtClean="0"/>
              <a:t> other third party offerings that can be installed on a client machine and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contoso.sharepoint.eventreceivers.wsp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a:t>
            </a:r>
            <a:r>
              <a:rPr lang="en-US" sz="2400" dirty="0" smtClean="0"/>
              <a:t>200 </a:t>
            </a:r>
            <a:r>
              <a:rPr lang="en-US" sz="2400" dirty="0"/>
              <a:t>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80283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
        <p:nvSpPr>
          <p:cNvPr id="43" name="TextBox 4"/>
          <p:cNvSpPr txBox="1"/>
          <p:nvPr/>
        </p:nvSpPr>
        <p:spPr>
          <a:xfrm>
            <a:off x="1438899" y="4645186"/>
            <a:ext cx="7674730" cy="369332"/>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gradFill>
                  <a:gsLst>
                    <a:gs pos="2917">
                      <a:schemeClr val="bg2"/>
                    </a:gs>
                    <a:gs pos="95000">
                      <a:schemeClr val="bg2"/>
                    </a:gs>
                  </a:gsLst>
                  <a:lin ang="5400000" scaled="0"/>
                </a:gradFill>
              </a:rPr>
              <a:t>(*) Excludes the WSP packages that are not needed anymore</a:t>
            </a:r>
            <a:endParaRPr lang="nl-BE"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9006981"/>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smtClean="0"/>
              <a:t>Requirements and Current </a:t>
            </a:r>
            <a:r>
              <a:rPr lang="en-US" dirty="0" smtClean="0"/>
              <a:t>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a:t>
            </a:r>
            <a:r>
              <a:rPr lang="en-US" sz="1800" dirty="0" smtClean="0"/>
              <a:t>(using master </a:t>
            </a:r>
            <a:r>
              <a:rPr lang="en-US" sz="1800" dirty="0"/>
              <a:t>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Custom web controls and delegate controls will be replaced by SharePoint apps wherever it is possible</a:t>
            </a:r>
          </a:p>
          <a:p>
            <a:pPr lvl="1"/>
            <a:r>
              <a:rPr lang="en-US" dirty="0" smtClean="0"/>
              <a:t>Custom features that are rarely used will be abandoned. </a:t>
            </a:r>
          </a:p>
          <a:p>
            <a:pPr lvl="1"/>
            <a:r>
              <a:rPr lang="en-US" dirty="0" smtClean="0"/>
              <a:t>Branding </a:t>
            </a:r>
            <a:r>
              <a:rPr lang="en-US" dirty="0"/>
              <a:t>on master page can be achieved through the use of alternate </a:t>
            </a:r>
            <a:r>
              <a:rPr lang="en-US" dirty="0" smtClean="0"/>
              <a:t>stylesheet and a custom Office 365 theme.</a:t>
            </a:r>
            <a:endParaRPr lang="en-US" dirty="0"/>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navigation with a custom stylesheet</a:t>
            </a:r>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There’s no easy way to remove the declarative custom list definition: currently the only option is to recreate the list and copy over the data</a:t>
            </a:r>
          </a:p>
          <a:p>
            <a:pPr lvl="1"/>
            <a:r>
              <a:rPr lang="en-US" dirty="0" smtClean="0"/>
              <a:t>Need </a:t>
            </a:r>
            <a:r>
              <a:rPr lang="en-US" dirty="0"/>
              <a:t>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Requirements and Current implementation:</a:t>
            </a:r>
            <a:endParaRPr lang="en-US" dirty="0"/>
          </a:p>
          <a:p>
            <a:pPr lvl="1"/>
            <a:r>
              <a:rPr lang="en-US" sz="1800" dirty="0" smtClean="0"/>
              <a:t>The existing farm solution has been designed to:</a:t>
            </a:r>
            <a:endParaRPr lang="en-US" sz="1800" dirty="0"/>
          </a:p>
          <a:p>
            <a:pPr lvl="2"/>
            <a:r>
              <a:rPr lang="en-US" sz="1800" dirty="0"/>
              <a:t>Prevent users from creating sites from the user interface.</a:t>
            </a:r>
          </a:p>
          <a:p>
            <a:pPr lvl="2"/>
            <a:r>
              <a:rPr lang="en-US" sz="1800" dirty="0"/>
              <a:t>Prevent the users from using certain site templates </a:t>
            </a:r>
          </a:p>
          <a:p>
            <a:pPr lvl="2"/>
            <a:r>
              <a:rPr lang="en-US" sz="1800" dirty="0"/>
              <a:t>Allow users to create sub sites through electronic requests</a:t>
            </a:r>
          </a:p>
          <a:p>
            <a:pPr lvl="2"/>
            <a:r>
              <a:rPr lang="en-US" sz="1800" dirty="0"/>
              <a:t>Implement security around the sites so that they are visible only to the requestor</a:t>
            </a:r>
          </a:p>
          <a:p>
            <a:pPr lvl="2"/>
            <a:r>
              <a:rPr lang="en-US" sz="1800" dirty="0"/>
              <a:t>Allow auto activation of some site features during site provision</a:t>
            </a:r>
          </a:p>
          <a:p>
            <a:pPr lvl="2"/>
            <a:r>
              <a:rPr lang="en-US" sz="1800"/>
              <a:t>My Sites should be set to expire after one year</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can be used to create sites using App Model.</a:t>
            </a:r>
          </a:p>
          <a:p>
            <a:pPr lvl="1"/>
            <a:r>
              <a:rPr lang="en-US" dirty="0" smtClean="0"/>
              <a:t>Site </a:t>
            </a:r>
            <a:r>
              <a:rPr lang="en-US" dirty="0"/>
              <a:t>provisioning work can be done using </a:t>
            </a:r>
            <a:r>
              <a:rPr lang="en-US" dirty="0" smtClean="0"/>
              <a:t>a </a:t>
            </a:r>
            <a:r>
              <a:rPr lang="en-US" b="1" dirty="0" smtClean="0"/>
              <a:t>Remote</a:t>
            </a:r>
            <a:r>
              <a:rPr lang="en-US" dirty="0" smtClean="0"/>
              <a:t> </a:t>
            </a:r>
            <a:r>
              <a:rPr lang="en-US" b="1" dirty="0" smtClean="0"/>
              <a:t>Event </a:t>
            </a:r>
            <a:r>
              <a:rPr lang="en-US" b="1" dirty="0"/>
              <a:t>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Requirements and Current Implementation:</a:t>
            </a:r>
            <a:endParaRPr lang="en-US" dirty="0"/>
          </a:p>
          <a:p>
            <a:pPr lvl="1"/>
            <a:r>
              <a:rPr lang="en-US" sz="1800" dirty="0" smtClean="0"/>
              <a:t>The farm solution does the following:</a:t>
            </a:r>
            <a:endParaRPr lang="en-US" sz="1800" dirty="0"/>
          </a:p>
          <a:p>
            <a:pPr lvl="2"/>
            <a:r>
              <a:rPr lang="en-US" sz="1800" dirty="0" smtClean="0"/>
              <a:t>Sends notification emails when policies are due for revision.</a:t>
            </a:r>
          </a:p>
          <a:p>
            <a:pPr lvl="2"/>
            <a:r>
              <a:rPr lang="en-US" sz="1800" dirty="0" smtClean="0"/>
              <a:t>Deletes records that are more than 7 years old.</a:t>
            </a:r>
          </a:p>
          <a:p>
            <a:pPr lvl="2"/>
            <a:r>
              <a:rPr lang="en-US" sz="1800" dirty="0" smtClean="0"/>
              <a:t>Action taken on expiring documents is logged for audit purposes.</a:t>
            </a:r>
          </a:p>
          <a:p>
            <a:pPr lvl="2"/>
            <a:r>
              <a:rPr lang="en-US" sz="1800" dirty="0" smtClean="0"/>
              <a:t>Kicks off a IMP workflow when the document expires</a:t>
            </a:r>
          </a:p>
          <a:p>
            <a:pPr lvl="2"/>
            <a:r>
              <a:rPr lang="en-US" sz="1800" dirty="0" smtClean="0"/>
              <a:t>Discovers </a:t>
            </a:r>
            <a:r>
              <a:rPr lang="en-US" sz="1800" dirty="0"/>
              <a:t>content in electronic </a:t>
            </a:r>
            <a:r>
              <a:rPr lang="en-US" sz="1800" dirty="0" smtClean="0"/>
              <a:t>format (websites, documents, emails)</a:t>
            </a:r>
          </a:p>
          <a:p>
            <a:r>
              <a:rPr lang="en-US" dirty="0"/>
              <a:t>Migration</a:t>
            </a:r>
          </a:p>
          <a:p>
            <a:pPr lvl="1"/>
            <a:r>
              <a:rPr lang="en-US" dirty="0"/>
              <a:t>Business logic could be factored to one or more </a:t>
            </a:r>
            <a:r>
              <a:rPr lang="en-US" b="1" dirty="0" err="1"/>
              <a:t>oData</a:t>
            </a:r>
            <a:r>
              <a:rPr lang="en-US" b="1" dirty="0"/>
              <a:t> Web Services</a:t>
            </a:r>
          </a:p>
          <a:p>
            <a:pPr lvl="1"/>
            <a:r>
              <a:rPr lang="en-US" dirty="0"/>
              <a:t>May leverage eDiscovery capabilities of Office 365.</a:t>
            </a:r>
          </a:p>
          <a:p>
            <a:r>
              <a:rPr lang="en-US" dirty="0"/>
              <a:t>Challenges</a:t>
            </a:r>
          </a:p>
          <a:p>
            <a:pPr lvl="1"/>
            <a:r>
              <a:rPr lang="en-US" dirty="0"/>
              <a:t>Although SharePoint 2013 is backwards compatible with 2010 workflows, the call to HTTP Web Service action is only available for workflows built using SharePoint 2013 declarative workflows </a:t>
            </a:r>
          </a:p>
          <a:p>
            <a:pPr lvl="1"/>
            <a:endParaRPr lang="en-US" dirty="0"/>
          </a:p>
          <a:p>
            <a:pPr lvl="1"/>
            <a:endParaRPr lang="en-US" dirty="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Requirements and Current </a:t>
            </a:r>
            <a:r>
              <a:rPr lang="en-US" dirty="0"/>
              <a:t>Implementation</a:t>
            </a:r>
            <a:endParaRPr lang="en-US" dirty="0" smtClean="0"/>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have been created to capture list metadata on document uploads</a:t>
            </a:r>
            <a:endParaRPr lang="en-NZ" sz="2000" spc="0" dirty="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Custom security is applied on site creation</a:t>
            </a:r>
          </a:p>
          <a:p>
            <a:pPr lvl="0"/>
            <a:r>
              <a:rPr lang="en-US" sz="2000" spc="0" dirty="0" smtClean="0">
                <a:gradFill>
                  <a:gsLst>
                    <a:gs pos="1250">
                      <a:srgbClr val="797A7D"/>
                    </a:gs>
                    <a:gs pos="100000">
                      <a:srgbClr val="797A7D"/>
                    </a:gs>
                  </a:gsLst>
                  <a:lin ang="5400000" scaled="0"/>
                </a:gradFill>
                <a:latin typeface="+mn-lt"/>
              </a:rPr>
              <a:t>Site deletion events captured the information for audit purposes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are provisioned using feature activation</a:t>
            </a:r>
            <a:endParaRPr lang="en-US" sz="2000" spc="0" dirty="0">
              <a:gradFill>
                <a:gsLst>
                  <a:gs pos="1250">
                    <a:srgbClr val="797A7D"/>
                  </a:gs>
                  <a:gs pos="100000">
                    <a:srgbClr val="797A7D"/>
                  </a:gs>
                </a:gsLst>
                <a:lin ang="5400000" scaled="0"/>
              </a:gradFill>
              <a:latin typeface="+mn-lt"/>
            </a:endParaRPr>
          </a:p>
          <a:p>
            <a:pPr lvl="0"/>
            <a:r>
              <a:rPr lang="en-US" dirty="0">
                <a:solidFill>
                  <a:srgbClr val="EB3C00"/>
                </a:solidFill>
              </a:rPr>
              <a:t>Migration</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276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3" y="1774079"/>
            <a:ext cx="8494619" cy="4619626"/>
          </a:xfrm>
        </p:spPr>
        <p:txBody>
          <a:bodyPr/>
          <a:lstStyle/>
          <a:p>
            <a:r>
              <a:rPr lang="en-US" dirty="0" smtClean="0"/>
              <a:t>Requirements and Current Implementation:</a:t>
            </a:r>
            <a:endParaRPr lang="en-US" dirty="0"/>
          </a:p>
          <a:p>
            <a:pPr lvl="1"/>
            <a:r>
              <a:rPr lang="en-US" dirty="0" smtClean="0"/>
              <a:t>The custom web part has been designed to:</a:t>
            </a:r>
            <a:endParaRPr lang="en-US" dirty="0"/>
          </a:p>
          <a:p>
            <a:pPr lvl="2"/>
            <a:r>
              <a:rPr lang="en-US" dirty="0" smtClean="0"/>
              <a:t>Displays news related to safety incidents </a:t>
            </a:r>
          </a:p>
          <a:p>
            <a:pPr lvl="2"/>
            <a:r>
              <a:rPr lang="en-US" dirty="0" smtClean="0"/>
              <a:t>Web part can be configured to see safety incidents even from other units/departments</a:t>
            </a:r>
          </a:p>
          <a:p>
            <a:pPr lvl="2"/>
            <a:r>
              <a:rPr lang="en-US" dirty="0" smtClean="0"/>
              <a:t>Allow users to view safety news from mobile devices.</a:t>
            </a:r>
          </a:p>
          <a:p>
            <a:pPr lvl="0"/>
            <a:r>
              <a:rPr lang="en-US" dirty="0" smtClean="0">
                <a:solidFill>
                  <a:srgbClr val="EB3C00"/>
                </a:solidFill>
              </a:rPr>
              <a:t>Migration</a:t>
            </a:r>
            <a:endParaRPr lang="en-US" dirty="0">
              <a:solidFill>
                <a:srgbClr val="EB3C00"/>
              </a:solidFill>
            </a:endParaRPr>
          </a:p>
          <a:p>
            <a:pPr lvl="1"/>
            <a:r>
              <a:rPr lang="en-US" dirty="0" smtClean="0">
                <a:gradFill>
                  <a:gsLst>
                    <a:gs pos="1250">
                      <a:srgbClr val="797A7D"/>
                    </a:gs>
                    <a:gs pos="100000">
                      <a:srgbClr val="797A7D"/>
                    </a:gs>
                  </a:gsLst>
                  <a:lin ang="5400000" scaled="0"/>
                </a:gradFill>
              </a:rPr>
              <a:t>Yammer safety groups can be created at units and department sites.</a:t>
            </a:r>
          </a:p>
          <a:p>
            <a:pPr lvl="1"/>
            <a:r>
              <a:rPr lang="en-US" dirty="0" smtClean="0">
                <a:gradFill>
                  <a:gsLst>
                    <a:gs pos="1250">
                      <a:srgbClr val="797A7D"/>
                    </a:gs>
                    <a:gs pos="100000">
                      <a:srgbClr val="797A7D"/>
                    </a:gs>
                  </a:gsLst>
                  <a:lin ang="5400000" scaled="0"/>
                </a:gradFill>
              </a:rPr>
              <a:t>Users can subscribe to the relevant groups to get safety updates.</a:t>
            </a:r>
            <a:endParaRPr lang="en-US" dirty="0">
              <a:gradFill>
                <a:gsLst>
                  <a:gs pos="1250">
                    <a:srgbClr val="797A7D"/>
                  </a:gs>
                  <a:gs pos="100000">
                    <a:srgbClr val="797A7D"/>
                  </a:gs>
                </a:gsLst>
                <a:lin ang="5400000" scaled="0"/>
              </a:gradFill>
            </a:endParaRPr>
          </a:p>
          <a:p>
            <a:pPr lvl="1"/>
            <a:r>
              <a:rPr lang="en-US" dirty="0">
                <a:gradFill>
                  <a:gsLst>
                    <a:gs pos="1250">
                      <a:srgbClr val="797A7D"/>
                    </a:gs>
                    <a:gs pos="100000">
                      <a:srgbClr val="797A7D"/>
                    </a:gs>
                  </a:gsLst>
                  <a:lin ang="5400000" scaled="0"/>
                </a:gradFill>
              </a:rPr>
              <a:t>The Yammer embedded code can replace the custom safety news web part</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smtClean="0">
                <a:gradFill>
                  <a:gsLst>
                    <a:gs pos="1250">
                      <a:srgbClr val="797A7D"/>
                    </a:gs>
                    <a:gs pos="100000">
                      <a:srgbClr val="797A7D"/>
                    </a:gs>
                  </a:gsLst>
                  <a:lin ang="5400000" scaled="0"/>
                </a:gradFill>
              </a:rPr>
              <a:t>None</a:t>
            </a:r>
            <a:endParaRPr lang="en-US" dirty="0">
              <a:gradFill>
                <a:gsLst>
                  <a:gs pos="1250">
                    <a:srgbClr val="797A7D"/>
                  </a:gs>
                  <a:gs pos="100000">
                    <a:srgbClr val="797A7D"/>
                  </a:gs>
                </a:gsLst>
                <a:lin ang="5400000" scaled="0"/>
              </a:gradFill>
            </a:endParaRP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3841584"/>
          </a:xfrm>
        </p:spPr>
        <p:txBody>
          <a:bodyPr/>
          <a:lstStyle/>
          <a:p>
            <a:r>
              <a:rPr lang="en-US" dirty="0" smtClean="0"/>
              <a:t>Requirements and Current Implementation:</a:t>
            </a:r>
            <a:endParaRPr lang="en-US" dirty="0"/>
          </a:p>
          <a:p>
            <a:pPr lvl="2"/>
            <a:r>
              <a:rPr lang="en-US" dirty="0">
                <a:gradFill>
                  <a:gsLst>
                    <a:gs pos="1250">
                      <a:srgbClr val="797A7D"/>
                    </a:gs>
                    <a:gs pos="100000">
                      <a:srgbClr val="797A7D"/>
                    </a:gs>
                  </a:gsLst>
                  <a:lin ang="5400000" scaled="0"/>
                </a:gradFill>
              </a:rPr>
              <a:t>Email notification is sent to employees in the event of a major safety incident</a:t>
            </a:r>
          </a:p>
          <a:p>
            <a:pPr lvl="2"/>
            <a:r>
              <a:rPr lang="en-US" dirty="0">
                <a:gradFill>
                  <a:gsLst>
                    <a:gs pos="1250">
                      <a:srgbClr val="797A7D"/>
                    </a:gs>
                    <a:gs pos="100000">
                      <a:srgbClr val="797A7D"/>
                    </a:gs>
                  </a:gsLst>
                  <a:lin ang="5400000" scaled="0"/>
                </a:gradFill>
              </a:rPr>
              <a:t>A timer job </a:t>
            </a:r>
            <a:r>
              <a:rPr lang="en-US" dirty="0" smtClean="0">
                <a:gradFill>
                  <a:gsLst>
                    <a:gs pos="1250">
                      <a:srgbClr val="797A7D"/>
                    </a:gs>
                    <a:gs pos="100000">
                      <a:srgbClr val="797A7D"/>
                    </a:gs>
                  </a:gsLst>
                  <a:lin ang="5400000" scaled="0"/>
                </a:gradFill>
              </a:rPr>
              <a:t>runs </a:t>
            </a:r>
            <a:r>
              <a:rPr lang="en-US" dirty="0">
                <a:gradFill>
                  <a:gsLst>
                    <a:gs pos="1250">
                      <a:srgbClr val="797A7D"/>
                    </a:gs>
                    <a:gs pos="100000">
                      <a:srgbClr val="797A7D"/>
                    </a:gs>
                  </a:gsLst>
                  <a:lin ang="5400000" scaled="0"/>
                </a:gradFill>
              </a:rPr>
              <a:t>daily </a:t>
            </a:r>
            <a:r>
              <a:rPr lang="en-US" dirty="0" smtClean="0">
                <a:gradFill>
                  <a:gsLst>
                    <a:gs pos="1250">
                      <a:srgbClr val="797A7D"/>
                    </a:gs>
                    <a:gs pos="100000">
                      <a:srgbClr val="797A7D"/>
                    </a:gs>
                  </a:gsLst>
                  <a:lin ang="5400000" scaled="0"/>
                </a:gradFill>
              </a:rPr>
              <a:t>and sends </a:t>
            </a:r>
            <a:r>
              <a:rPr lang="en-US" dirty="0">
                <a:gradFill>
                  <a:gsLst>
                    <a:gs pos="1250">
                      <a:srgbClr val="797A7D"/>
                    </a:gs>
                    <a:gs pos="100000">
                      <a:srgbClr val="797A7D"/>
                    </a:gs>
                  </a:gsLst>
                  <a:lin ang="5400000" scaled="0"/>
                </a:gradFill>
              </a:rPr>
              <a:t>an email </a:t>
            </a:r>
            <a:r>
              <a:rPr lang="en-US" dirty="0" smtClean="0">
                <a:gradFill>
                  <a:gsLst>
                    <a:gs pos="1250">
                      <a:srgbClr val="797A7D"/>
                    </a:gs>
                    <a:gs pos="100000">
                      <a:srgbClr val="797A7D"/>
                    </a:gs>
                  </a:gsLst>
                  <a:lin ang="5400000" scaled="0"/>
                </a:gradFill>
              </a:rPr>
              <a:t>notification if a major incident is reported</a:t>
            </a:r>
            <a:endParaRPr lang="en-US" dirty="0">
              <a:gradFill>
                <a:gsLst>
                  <a:gs pos="1250">
                    <a:srgbClr val="797A7D"/>
                  </a:gs>
                  <a:gs pos="100000">
                    <a:srgbClr val="797A7D"/>
                  </a:gs>
                </a:gsLst>
                <a:lin ang="5400000" scaled="0"/>
              </a:gradFill>
            </a:endParaRPr>
          </a:p>
          <a:p>
            <a:pPr lvl="0"/>
            <a:r>
              <a:rPr lang="en-US" dirty="0" smtClean="0">
                <a:solidFill>
                  <a:srgbClr val="EB3C00"/>
                </a:solidFill>
              </a:rPr>
              <a:t>Migration</a:t>
            </a:r>
            <a:endParaRPr lang="en-US" dirty="0">
              <a:solidFill>
                <a:srgbClr val="EB3C00"/>
              </a:solidFill>
            </a:endParaRPr>
          </a:p>
          <a:p>
            <a:pPr lvl="1"/>
            <a:r>
              <a:rPr lang="en-US" dirty="0">
                <a:gradFill>
                  <a:gsLst>
                    <a:gs pos="1250">
                      <a:srgbClr val="797A7D"/>
                    </a:gs>
                    <a:gs pos="100000">
                      <a:srgbClr val="797A7D"/>
                    </a:gs>
                  </a:gsLst>
                  <a:lin ang="5400000" scaled="0"/>
                </a:gradFill>
              </a:rPr>
              <a:t>The solution will be abandoned. </a:t>
            </a:r>
          </a:p>
          <a:p>
            <a:pPr lvl="1"/>
            <a:r>
              <a:rPr lang="en-US" dirty="0">
                <a:gradFill>
                  <a:gsLst>
                    <a:gs pos="1250">
                      <a:srgbClr val="797A7D"/>
                    </a:gs>
                    <a:gs pos="100000">
                      <a:srgbClr val="797A7D"/>
                    </a:gs>
                  </a:gsLst>
                  <a:lin ang="5400000" scaled="0"/>
                </a:gradFill>
              </a:rPr>
              <a:t>A major safety incident will be created as a Yammer announcement</a:t>
            </a:r>
          </a:p>
          <a:p>
            <a:pPr lvl="1"/>
            <a:r>
              <a:rPr lang="en-US" dirty="0">
                <a:gradFill>
                  <a:gsLst>
                    <a:gs pos="1250">
                      <a:srgbClr val="797A7D"/>
                    </a:gs>
                    <a:gs pos="100000">
                      <a:srgbClr val="797A7D"/>
                    </a:gs>
                  </a:gsLst>
                  <a:lin ang="5400000" scaled="0"/>
                </a:gradFill>
              </a:rPr>
              <a:t>Yammer sends automated emails when an announcement is added</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been designed to:</a:t>
            </a:r>
          </a:p>
          <a:p>
            <a:pPr lvl="1"/>
            <a:r>
              <a:rPr lang="en-US" dirty="0" smtClean="0"/>
              <a:t>Allow users to search experts based on their years of experience and past projects.</a:t>
            </a:r>
          </a:p>
          <a:p>
            <a:pPr lvl="1"/>
            <a:r>
              <a:rPr lang="en-US" dirty="0" smtClean="0"/>
              <a:t>The custom web part queries the SharePoint user profile,</a:t>
            </a:r>
          </a:p>
          <a:p>
            <a:pPr lvl="1"/>
            <a:r>
              <a:rPr lang="en-US" dirty="0" smtClean="0"/>
              <a:t>Allows the users to be able to communicate with the experts using SharePoint social.</a:t>
            </a:r>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experts using messaging or voice call.</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Requirements and Current Implementation:</a:t>
            </a:r>
          </a:p>
          <a:p>
            <a:r>
              <a:rPr lang="en-US" sz="2000" spc="0" dirty="0">
                <a:gradFill>
                  <a:gsLst>
                    <a:gs pos="1250">
                      <a:schemeClr val="bg2"/>
                    </a:gs>
                    <a:gs pos="100000">
                      <a:schemeClr val="bg2"/>
                    </a:gs>
                  </a:gsLst>
                  <a:lin ang="5400000" scaled="0"/>
                </a:gradFill>
                <a:latin typeface="+mn-lt"/>
              </a:rPr>
              <a:t>The location finder solution allows:</a:t>
            </a:r>
          </a:p>
          <a:p>
            <a:pPr lvl="1"/>
            <a:r>
              <a:rPr lang="en-US" dirty="0" smtClean="0"/>
              <a:t>Users to search for </a:t>
            </a:r>
            <a:r>
              <a:rPr lang="en-US" dirty="0" err="1" smtClean="0"/>
              <a:t>Fabrikam</a:t>
            </a:r>
            <a:r>
              <a:rPr lang="en-US" dirty="0" smtClean="0"/>
              <a:t> outlets</a:t>
            </a:r>
          </a:p>
          <a:p>
            <a:pPr lvl="1"/>
            <a:r>
              <a:rPr lang="en-US" dirty="0" smtClean="0"/>
              <a:t>The outlet locations are stored in a list</a:t>
            </a:r>
          </a:p>
          <a:p>
            <a:pPr lvl="1"/>
            <a:r>
              <a:rPr lang="en-US" dirty="0" smtClean="0"/>
              <a:t>Maps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p>
          <a:p>
            <a:pPr lvl="1"/>
            <a:r>
              <a:rPr lang="en-US" dirty="0" smtClean="0"/>
              <a:t>Use stylesheet to retain the current look and feel.</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p>
          <a:p>
            <a:pPr lvl="1"/>
            <a:r>
              <a:rPr lang="en-US" dirty="0" smtClean="0"/>
              <a:t>Requires a custom JavaScript on master page.</a:t>
            </a:r>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2.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6.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5800</Words>
  <Application>Microsoft Office PowerPoint</Application>
  <PresentationFormat>Custom</PresentationFormat>
  <Paragraphs>724</Paragraphs>
  <Slides>54</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Event handlers contoso.sharepoint.eventreceivers.wsp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2015-06-05T02:55:56Z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