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14"/>
  </p:notesMasterIdLst>
  <p:handoutMasterIdLst>
    <p:handoutMasterId r:id="rId15"/>
  </p:handoutMasterIdLst>
  <p:sldIdLst>
    <p:sldId id="1242" r:id="rId6"/>
    <p:sldId id="1340" r:id="rId7"/>
    <p:sldId id="1341" r:id="rId8"/>
    <p:sldId id="1342" r:id="rId9"/>
    <p:sldId id="1343" r:id="rId10"/>
    <p:sldId id="1345" r:id="rId11"/>
    <p:sldId id="1310" r:id="rId12"/>
    <p:sldId id="1314" r:id="rId13"/>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7D750-615C-4F0D-BDC4-13D8F2242D3F}">
          <p14:sldIdLst>
            <p14:sldId id="1242"/>
            <p14:sldId id="1340"/>
            <p14:sldId id="1341"/>
            <p14:sldId id="1342"/>
            <p14:sldId id="1343"/>
            <p14:sldId id="1345"/>
            <p14:sldId id="1310"/>
            <p14:sldId id="1314"/>
          </p14:sldIdLst>
        </p14:section>
        <p14:section name="Template Slides" id="{C3667906-0E72-4588-BA03-83304BF033A9}">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74972" autoAdjust="0"/>
  </p:normalViewPr>
  <p:slideViewPr>
    <p:cSldViewPr snapToGrid="0">
      <p:cViewPr varScale="1">
        <p:scale>
          <a:sx n="88" d="100"/>
          <a:sy n="88" d="100"/>
        </p:scale>
        <p:origin x="124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2015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pic>
        <p:nvPicPr>
          <p:cNvPr id="5" name="Picture 4"/>
          <p:cNvPicPr>
            <a:picLocks noChangeAspect="1"/>
          </p:cNvPicPr>
          <p:nvPr/>
        </p:nvPicPr>
        <p:blipFill>
          <a:blip r:embed="rId2"/>
          <a:stretch>
            <a:fillRect/>
          </a:stretch>
        </p:blipFill>
        <p:spPr>
          <a:xfrm>
            <a:off x="5572561" y="0"/>
            <a:ext cx="1514039" cy="670411"/>
          </a:xfrm>
          <a:prstGeom prst="rect">
            <a:avLst/>
          </a:prstGeom>
        </p:spPr>
      </p:pic>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pic>
        <p:nvPicPr>
          <p:cNvPr id="8" name="Picture 7"/>
          <p:cNvPicPr>
            <a:picLocks noChangeAspect="1"/>
          </p:cNvPicPr>
          <p:nvPr/>
        </p:nvPicPr>
        <p:blipFill>
          <a:blip r:embed="rId2"/>
          <a:stretch>
            <a:fillRect/>
          </a:stretch>
        </p:blipFill>
        <p:spPr>
          <a:xfrm>
            <a:off x="5572561" y="0"/>
            <a:ext cx="1514039" cy="670411"/>
          </a:xfrm>
          <a:prstGeom prst="rect">
            <a:avLst/>
          </a:prstGeom>
        </p:spPr>
      </p:pic>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Full trust</a:t>
            </a:r>
            <a:r>
              <a:rPr lang="en-NZ" baseline="0" dirty="0" smtClean="0"/>
              <a:t> solutions have implications on Disaster Recovery Model</a:t>
            </a:r>
          </a:p>
          <a:p>
            <a:r>
              <a:rPr lang="en-NZ" dirty="0" smtClean="0"/>
              <a:t>Full trust solution deployments cause downtime</a:t>
            </a:r>
          </a:p>
          <a:p>
            <a:r>
              <a:rPr lang="en-NZ" dirty="0" smtClean="0"/>
              <a:t>Full trust</a:t>
            </a:r>
            <a:r>
              <a:rPr lang="en-NZ" baseline="0" dirty="0" smtClean="0"/>
              <a:t> solutions have to be closely analysed</a:t>
            </a:r>
          </a:p>
          <a:p>
            <a:r>
              <a:rPr lang="en-NZ" baseline="0" dirty="0" smtClean="0"/>
              <a:t>Sandbox solutions are deprecated</a:t>
            </a:r>
          </a:p>
          <a:p>
            <a:endParaRPr lang="en-NZ" dirty="0" smtClean="0"/>
          </a:p>
          <a:p>
            <a:endParaRPr lang="en-NZ" dirty="0"/>
          </a:p>
        </p:txBody>
      </p:sp>
      <p:sp>
        <p:nvSpPr>
          <p:cNvPr id="4" name="Slide Number Placeholder 3"/>
          <p:cNvSpPr>
            <a:spLocks noGrp="1"/>
          </p:cNvSpPr>
          <p:nvPr>
            <p:ph type="sldNum" sz="quarter" idx="10"/>
          </p:nvPr>
        </p:nvSpPr>
        <p:spPr/>
        <p:txBody>
          <a:bodyPr/>
          <a:lstStyle/>
          <a:p>
            <a:fld id="{B4008EB6-D09E-4580-8CD6-DDB14511944F}" type="slidenum">
              <a:rPr lang="en-US" smtClean="0"/>
              <a:t>2</a:t>
            </a:fld>
            <a:endParaRPr lang="en-US" dirty="0"/>
          </a:p>
        </p:txBody>
      </p:sp>
      <p:sp>
        <p:nvSpPr>
          <p:cNvPr id="5" name="Header Placeholder 4"/>
          <p:cNvSpPr>
            <a:spLocks noGrp="1"/>
          </p:cNvSpPr>
          <p:nvPr>
            <p:ph type="hdr" sz="quarter" idx="11"/>
          </p:nvPr>
        </p:nvSpPr>
        <p:spPr/>
        <p:txBody>
          <a:bodyPr/>
          <a:lstStyle/>
          <a:p>
            <a:r>
              <a:rPr lang="en-US" smtClean="0"/>
              <a:t>Office 365</a:t>
            </a:r>
            <a:endParaRPr lang="en-US" dirty="0"/>
          </a:p>
        </p:txBody>
      </p:sp>
      <p:sp>
        <p:nvSpPr>
          <p:cNvPr id="6" name="Footer Placeholder 5"/>
          <p:cNvSpPr>
            <a:spLocks noGrp="1"/>
          </p:cNvSpPr>
          <p:nvPr>
            <p:ph type="ftr" sz="quarter" idx="12"/>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9511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a:t>
            </a:r>
            <a:r>
              <a:rPr lang="en-US" baseline="0" dirty="0" smtClean="0"/>
              <a:t> the benefits of APP model, you may still need extra help to transition to App model. </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DB4CBCD6-A669-4A56-A2DB-A722ECBC3C1C}"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6516" defTabSz="932797"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7980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FTC: Full </a:t>
            </a:r>
            <a:r>
              <a:rPr lang="en-US" baseline="0" smtClean="0"/>
              <a:t>Trust </a:t>
            </a:r>
            <a:r>
              <a:rPr lang="en-US" baseline="0" smtClean="0"/>
              <a:t>Code</a:t>
            </a:r>
          </a:p>
          <a:p>
            <a:pPr marL="0" marR="0" indent="0" algn="l" defTabSz="914363" rtl="0" eaLnBrk="1" fontAlgn="auto" latinLnBrk="0" hangingPunct="1">
              <a:lnSpc>
                <a:spcPct val="90000"/>
              </a:lnSpc>
              <a:spcBef>
                <a:spcPts val="0"/>
              </a:spcBef>
              <a:spcAft>
                <a:spcPts val="333"/>
              </a:spcAft>
              <a:buClrTx/>
              <a:buSzTx/>
              <a:buFontTx/>
              <a:buNone/>
              <a:tabLst/>
              <a:defRPr/>
            </a:pPr>
            <a:r>
              <a:rPr lang="en-US" smtClean="0"/>
              <a:t>Align </a:t>
            </a:r>
            <a:r>
              <a:rPr lang="en-US" dirty="0" smtClean="0"/>
              <a:t>to the cloud service roadmap</a:t>
            </a:r>
          </a:p>
          <a:p>
            <a:r>
              <a:rPr lang="en-US" baseline="0" dirty="0" smtClean="0"/>
              <a:t>Cloud App Model offers new capabilities </a:t>
            </a:r>
            <a:endParaRPr lang="en-US" dirty="0"/>
          </a:p>
        </p:txBody>
      </p:sp>
      <p:sp>
        <p:nvSpPr>
          <p:cNvPr id="4" name="Date Placeholder 3"/>
          <p:cNvSpPr>
            <a:spLocks noGrp="1"/>
          </p:cNvSpPr>
          <p:nvPr>
            <p:ph type="dt" idx="10"/>
          </p:nvPr>
        </p:nvSpPr>
        <p:spPr>
          <a:xfrm>
            <a:off x="4014100" y="0"/>
            <a:ext cx="3070860" cy="468630"/>
          </a:xfrm>
          <a:prstGeom prst="rect">
            <a:avLst/>
          </a:prstGeom>
        </p:spPr>
        <p:txBody>
          <a:bodyPr/>
          <a:lstStyle/>
          <a:p>
            <a:fld id="{C8F7DF0B-6DBF-49E1-99D2-6A728468D61E}" type="datetime1">
              <a:rPr lang="en-US" smtClean="0"/>
              <a:t>5/28/2015</a:t>
            </a:fld>
            <a:endParaRPr lang="en-US"/>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t>4</a:t>
            </a:fld>
            <a:endParaRPr lang="en-US" dirty="0"/>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5834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FTC: Full Trust Code</a:t>
            </a:r>
          </a:p>
          <a:p>
            <a:r>
              <a:rPr lang="en-US" baseline="0" dirty="0" smtClean="0"/>
              <a:t>SOW: Statement of Work</a:t>
            </a:r>
          </a:p>
        </p:txBody>
      </p:sp>
      <p:sp>
        <p:nvSpPr>
          <p:cNvPr id="4" name="Slide Number Placeholder 3"/>
          <p:cNvSpPr>
            <a:spLocks noGrp="1"/>
          </p:cNvSpPr>
          <p:nvPr>
            <p:ph type="sldNum" sz="quarter" idx="10"/>
          </p:nvPr>
        </p:nvSpPr>
        <p:spPr/>
        <p:txBody>
          <a:bodyPr/>
          <a:lstStyle/>
          <a:p>
            <a:fld id="{69A3D4EF-FC77-4542-8C22-63DD037305B0}" type="slidenum">
              <a:rPr lang="en-US" smtClean="0"/>
              <a:t>5</a:t>
            </a:fld>
            <a:endParaRPr lang="en-US" dirty="0"/>
          </a:p>
        </p:txBody>
      </p:sp>
    </p:spTree>
    <p:extLst>
      <p:ext uri="{BB962C8B-B14F-4D97-AF65-F5344CB8AC3E}">
        <p14:creationId xmlns:p14="http://schemas.microsoft.com/office/powerpoint/2010/main" val="80527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Audience might vary based on how</a:t>
            </a:r>
            <a:r>
              <a:rPr lang="en-NZ" baseline="0" dirty="0" smtClean="0"/>
              <a:t> the organisation is structured</a:t>
            </a:r>
            <a:endParaRPr lang="en-NZ" dirty="0"/>
          </a:p>
        </p:txBody>
      </p:sp>
      <p:sp>
        <p:nvSpPr>
          <p:cNvPr id="4" name="Slide Number Placeholder 3"/>
          <p:cNvSpPr>
            <a:spLocks noGrp="1"/>
          </p:cNvSpPr>
          <p:nvPr>
            <p:ph type="sldNum" sz="quarter" idx="10"/>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
        <p:nvSpPr>
          <p:cNvPr id="5" name="Header Placeholder 4"/>
          <p:cNvSpPr>
            <a:spLocks noGrp="1"/>
          </p:cNvSpPr>
          <p:nvPr>
            <p:ph type="hdr" sz="quarter" idx="11"/>
          </p:nvPr>
        </p:nvSpPr>
        <p:spPr/>
        <p:txBody>
          <a:bodyPr/>
          <a:lstStyle/>
          <a:p>
            <a:r>
              <a:rPr lang="en-US" dirty="0" smtClean="0">
                <a:solidFill>
                  <a:prstClr val="black"/>
                </a:solidFill>
              </a:rPr>
              <a:t>Office 365</a:t>
            </a:r>
            <a:endParaRPr lang="en-US" dirty="0">
              <a:solidFill>
                <a:prstClr val="black"/>
              </a:solidFill>
            </a:endParaRPr>
          </a:p>
        </p:txBody>
      </p:sp>
      <p:sp>
        <p:nvSpPr>
          <p:cNvPr id="6" name="Footer Placeholder 5"/>
          <p:cNvSpPr>
            <a:spLocks noGrp="1"/>
          </p:cNvSpPr>
          <p:nvPr>
            <p:ph type="ftr" sz="quarter" idx="12"/>
          </p:nvPr>
        </p:nvSpPr>
        <p:spPr/>
        <p:txBody>
          <a:bodyPr/>
          <a:lstStyle/>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40637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5/28/2015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8</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3"/>
          <a:stretch>
            <a:fillRect/>
          </a:stretch>
        </p:blipFill>
        <p:spPr>
          <a:xfrm>
            <a:off x="6427606" y="4309651"/>
            <a:ext cx="5761219" cy="25483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pic>
        <p:nvPicPr>
          <p:cNvPr id="10" name="Picture 9"/>
          <p:cNvPicPr>
            <a:picLocks noChangeAspect="1"/>
          </p:cNvPicPr>
          <p:nvPr userDrawn="1"/>
        </p:nvPicPr>
        <p:blipFill>
          <a:blip r:embed="rId4"/>
          <a:stretch>
            <a:fillRect/>
          </a:stretch>
        </p:blipFill>
        <p:spPr>
          <a:xfrm>
            <a:off x="9296552" y="5541664"/>
            <a:ext cx="2975927" cy="1316336"/>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10" name="Picture 9"/>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9893507" y="5881010"/>
            <a:ext cx="2191008" cy="969144"/>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8" name="Picture 7"/>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a:stretch>
            <a:fillRect/>
          </a:stretch>
        </p:blipFill>
        <p:spPr>
          <a:xfrm>
            <a:off x="9893507" y="5881010"/>
            <a:ext cx="2191008" cy="970170"/>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2.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xfrm>
            <a:off x="493713" y="3922721"/>
            <a:ext cx="10454594" cy="1254354"/>
          </a:xfrm>
        </p:spPr>
        <p:txBody>
          <a:bodyPr/>
          <a:lstStyle/>
          <a:p>
            <a:r>
              <a:rPr lang="en-US" dirty="0">
                <a:cs typeface="Segoe UI Light"/>
              </a:rPr>
              <a:t>Introduction to PnP </a:t>
            </a:r>
            <a:r>
              <a:rPr lang="en-US" dirty="0"/>
              <a:t>Transformation Process</a:t>
            </a:r>
            <a:br>
              <a:rPr lang="en-US" dirty="0"/>
            </a:br>
            <a:r>
              <a:rPr lang="en-US" dirty="0"/>
              <a:t>for Contoso</a:t>
            </a:r>
          </a:p>
        </p:txBody>
      </p:sp>
      <p:sp>
        <p:nvSpPr>
          <p:cNvPr id="3" name="Text Placeholder 2"/>
          <p:cNvSpPr>
            <a:spLocks noGrp="1"/>
          </p:cNvSpPr>
          <p:nvPr>
            <p:ph type="body" sz="quarter" idx="12"/>
          </p:nvPr>
        </p:nvSpPr>
        <p:spPr>
          <a:xfrm>
            <a:off x="493713" y="5307013"/>
            <a:ext cx="5437169" cy="498475"/>
          </a:xfrm>
        </p:spPr>
        <p:txBody>
          <a:bodyPr vert="horz" lIns="0" tIns="0" rIns="0" bIns="0" rtlCol="0" anchor="t">
            <a:noAutofit/>
          </a:bodyPr>
          <a:lstStyle/>
          <a:p>
            <a:r>
              <a:rPr lang="en-US" dirty="0">
                <a:cs typeface="Segoe UI Light"/>
              </a:rPr>
              <a:t>Pavel Bansky</a:t>
            </a:r>
            <a:endParaRPr lang="en-US" dirty="0"/>
          </a:p>
          <a:p>
            <a:r>
              <a:rPr lang="en-US" dirty="0">
                <a:cs typeface="Segoe UI Light"/>
              </a:rPr>
              <a:t>Senior </a:t>
            </a:r>
            <a:r>
              <a:rPr lang="fi-FI" dirty="0"/>
              <a:t>SharePoint Consultant</a:t>
            </a:r>
          </a:p>
          <a:p>
            <a:r>
              <a:rPr lang="fi-FI"/>
              <a:t>Litware Inc</a:t>
            </a:r>
            <a:endParaRPr lang="fi-FI" dirty="0"/>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324350" y="4262311"/>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4504521" y="4262311"/>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5203" y="4524845"/>
            <a:ext cx="455748" cy="744838"/>
          </a:xfrm>
          <a:prstGeom prst="rect">
            <a:avLst/>
          </a:prstGeom>
        </p:spPr>
      </p:pic>
      <p:sp>
        <p:nvSpPr>
          <p:cNvPr id="64" name="Rectangle 63"/>
          <p:cNvSpPr/>
          <p:nvPr/>
        </p:nvSpPr>
        <p:spPr>
          <a:xfrm>
            <a:off x="4512479" y="5618032"/>
            <a:ext cx="1767758" cy="361977"/>
          </a:xfrm>
          <a:prstGeom prst="rect">
            <a:avLst/>
          </a:prstGeom>
        </p:spPr>
        <p:txBody>
          <a:bodyPr wrap="squar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678119" y="4262311"/>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132368" y="4552313"/>
            <a:ext cx="909144" cy="746262"/>
          </a:xfrm>
          <a:prstGeom prst="rect">
            <a:avLst/>
          </a:prstGeom>
          <a:noFill/>
          <a:ln>
            <a:noFill/>
          </a:ln>
        </p:spPr>
      </p:pic>
      <p:sp>
        <p:nvSpPr>
          <p:cNvPr id="68" name="Rectangle 67"/>
          <p:cNvSpPr/>
          <p:nvPr/>
        </p:nvSpPr>
        <p:spPr>
          <a:xfrm>
            <a:off x="678119" y="5618034"/>
            <a:ext cx="1781546"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2589346" y="4262311"/>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976161" y="4376323"/>
            <a:ext cx="1015891" cy="1055018"/>
          </a:xfrm>
          <a:prstGeom prst="rect">
            <a:avLst/>
          </a:prstGeom>
          <a:noFill/>
          <a:ln>
            <a:noFill/>
          </a:ln>
        </p:spPr>
      </p:pic>
      <p:sp>
        <p:nvSpPr>
          <p:cNvPr id="72" name="Rectangle 71"/>
          <p:cNvSpPr/>
          <p:nvPr/>
        </p:nvSpPr>
        <p:spPr>
          <a:xfrm>
            <a:off x="2594840" y="5618033"/>
            <a:ext cx="1784110"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403341" y="4262311"/>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6866101" y="4456589"/>
            <a:ext cx="940598" cy="937709"/>
          </a:xfrm>
          <a:prstGeom prst="rect">
            <a:avLst/>
          </a:prstGeom>
          <a:noFill/>
        </p:spPr>
      </p:pic>
      <p:sp>
        <p:nvSpPr>
          <p:cNvPr id="76" name="Rectangle 75"/>
          <p:cNvSpPr/>
          <p:nvPr/>
        </p:nvSpPr>
        <p:spPr>
          <a:xfrm>
            <a:off x="6403341" y="5618031"/>
            <a:ext cx="1797905" cy="361977"/>
          </a:xfrm>
          <a:prstGeom prst="rect">
            <a:avLst/>
          </a:prstGeom>
        </p:spPr>
        <p:txBody>
          <a:bodyPr wrap="squar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2589265" y="173462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4500412" y="1745980"/>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678119" y="1728516"/>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6211" y="2026657"/>
            <a:ext cx="650481" cy="702283"/>
          </a:xfrm>
          <a:prstGeom prst="rect">
            <a:avLst/>
          </a:prstGeom>
          <a:solidFill>
            <a:schemeClr val="tx2"/>
          </a:solidFill>
        </p:spPr>
      </p:pic>
      <p:sp>
        <p:nvSpPr>
          <p:cNvPr id="58" name="Rectangle 57"/>
          <p:cNvSpPr/>
          <p:nvPr/>
        </p:nvSpPr>
        <p:spPr bwMode="auto">
          <a:xfrm>
            <a:off x="6411561" y="1757340"/>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7114" y="2029160"/>
            <a:ext cx="610239" cy="679834"/>
          </a:xfrm>
          <a:prstGeom prst="rect">
            <a:avLst/>
          </a:prstGeom>
          <a:solidFill>
            <a:schemeClr val="tx2"/>
          </a:solidFill>
        </p:spPr>
      </p:pic>
      <p:grpSp>
        <p:nvGrpSpPr>
          <p:cNvPr id="87" name="Group 86"/>
          <p:cNvGrpSpPr/>
          <p:nvPr/>
        </p:nvGrpSpPr>
        <p:grpSpPr>
          <a:xfrm>
            <a:off x="8322707" y="1757340"/>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8738611" y="4485845"/>
            <a:ext cx="945497" cy="945496"/>
          </a:xfrm>
          <a:prstGeom prst="rect">
            <a:avLst/>
          </a:prstGeom>
          <a:noFill/>
        </p:spPr>
      </p:pic>
      <p:sp>
        <p:nvSpPr>
          <p:cNvPr id="93" name="TextBox 92"/>
          <p:cNvSpPr txBox="1"/>
          <p:nvPr/>
        </p:nvSpPr>
        <p:spPr>
          <a:xfrm>
            <a:off x="762662" y="1307195"/>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678119" y="386352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350626" y="5611874"/>
            <a:ext cx="1747743" cy="363818"/>
          </a:xfrm>
          <a:prstGeom prst="rect">
            <a:avLst/>
          </a:prstGeom>
        </p:spPr>
        <p:txBody>
          <a:bodyPr wrap="squar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9203" y="2029160"/>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40853" y="2029160"/>
            <a:ext cx="604409" cy="681105"/>
          </a:xfrm>
          <a:prstGeom prst="rect">
            <a:avLst/>
          </a:prstGeom>
          <a:solidFill>
            <a:schemeClr val="tx2"/>
          </a:solidFill>
        </p:spPr>
      </p:pic>
    </p:spTree>
    <p:extLst>
      <p:ext uri="{BB962C8B-B14F-4D97-AF65-F5344CB8AC3E}">
        <p14:creationId xmlns:p14="http://schemas.microsoft.com/office/powerpoint/2010/main" val="43861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8552" y="1783701"/>
            <a:ext cx="6955114" cy="2107570"/>
          </a:xfrm>
        </p:spPr>
        <p:txBody>
          <a:bodyPr/>
          <a:lstStyle/>
          <a:p>
            <a:r>
              <a:rPr lang="en-US" sz="2400" dirty="0" smtClean="0">
                <a:solidFill>
                  <a:schemeClr val="bg2"/>
                </a:solidFill>
              </a:rPr>
              <a:t>Modernize your custom SharePoint applications</a:t>
            </a:r>
          </a:p>
          <a:p>
            <a:r>
              <a:rPr lang="en-US" sz="2400" dirty="0" smtClean="0">
                <a:solidFill>
                  <a:schemeClr val="bg2"/>
                </a:solidFill>
              </a:rPr>
              <a:t>Take advantage of new features and benefits of the standard App model</a:t>
            </a:r>
          </a:p>
          <a:p>
            <a:r>
              <a:rPr lang="en-US" sz="2400" dirty="0" smtClean="0">
                <a:solidFill>
                  <a:schemeClr val="bg2"/>
                </a:solidFill>
              </a:rPr>
              <a:t>Enhance your existing custom solutions by using the power of the App model</a:t>
            </a:r>
          </a:p>
          <a:p>
            <a:r>
              <a:rPr lang="en-US" sz="2400" dirty="0" smtClean="0">
                <a:solidFill>
                  <a:schemeClr val="bg2"/>
                </a:solidFill>
              </a:rPr>
              <a:t>Leverage the community IP and expertise</a:t>
            </a:r>
          </a:p>
          <a:p>
            <a:r>
              <a:rPr lang="fi-FI" sz="2400" dirty="0" smtClean="0">
                <a:solidFill>
                  <a:schemeClr val="bg2"/>
                </a:solidFill>
              </a:rPr>
              <a:t>The future for </a:t>
            </a:r>
            <a:r>
              <a:rPr lang="fi-FI" sz="2400" smtClean="0">
                <a:solidFill>
                  <a:schemeClr val="bg2"/>
                </a:solidFill>
              </a:rPr>
              <a:t>extending Office </a:t>
            </a:r>
            <a:r>
              <a:rPr lang="fi-FI" sz="2400" dirty="0" smtClean="0">
                <a:solidFill>
                  <a:schemeClr val="bg2"/>
                </a:solidFill>
              </a:rPr>
              <a:t>365 is the app model platform</a:t>
            </a:r>
            <a:endParaRPr lang="en-US" sz="2400" dirty="0" smtClean="0">
              <a:solidFill>
                <a:schemeClr val="bg2"/>
              </a:solidFill>
            </a:endParaRPr>
          </a:p>
          <a:p>
            <a:endParaRPr lang="en-US" sz="2400" dirty="0">
              <a:solidFill>
                <a:schemeClr val="bg2"/>
              </a:solidFill>
            </a:endParaRPr>
          </a:p>
        </p:txBody>
      </p:sp>
      <p:pic>
        <p:nvPicPr>
          <p:cNvPr id="4" name="Picture 3" descr="\\REDBEARD\Standards\Microsoft\People Photography\WINDOWS\Win_Brand\Spain\WIN12_Marius_Lenovo_10.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12132" y="0"/>
            <a:ext cx="457669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9112" y="228600"/>
            <a:ext cx="6796088" cy="747897"/>
          </a:xfrm>
        </p:spPr>
        <p:txBody>
          <a:bodyPr/>
          <a:lstStyle/>
          <a:p>
            <a:r>
              <a:rPr lang="en-US" sz="4000" dirty="0" smtClean="0"/>
              <a:t>Why participate in the </a:t>
            </a:r>
            <a:br>
              <a:rPr lang="en-US" sz="4000" dirty="0" smtClean="0"/>
            </a:br>
            <a:r>
              <a:rPr lang="en-NZ" sz="4000" dirty="0" smtClean="0"/>
              <a:t>PnP Transformation program</a:t>
            </a:r>
            <a:endParaRPr lang="en-US" sz="4000" dirty="0"/>
          </a:p>
        </p:txBody>
      </p:sp>
    </p:spTree>
    <p:extLst>
      <p:ext uri="{BB962C8B-B14F-4D97-AF65-F5344CB8AC3E}">
        <p14:creationId xmlns:p14="http://schemas.microsoft.com/office/powerpoint/2010/main" val="34705760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5701"/>
          <a:stretch/>
        </p:blipFill>
        <p:spPr>
          <a:xfrm>
            <a:off x="-38281" y="-12032"/>
            <a:ext cx="12227106" cy="6866211"/>
          </a:xfrm>
          <a:prstGeom prst="rect">
            <a:avLst/>
          </a:prstGeom>
        </p:spPr>
      </p:pic>
      <p:sp>
        <p:nvSpPr>
          <p:cNvPr id="6" name="Rectangle 5"/>
          <p:cNvSpPr/>
          <p:nvPr/>
        </p:nvSpPr>
        <p:spPr bwMode="auto">
          <a:xfrm rot="16200000" flipH="1" flipV="1">
            <a:off x="2555043" y="-2593324"/>
            <a:ext cx="6858002" cy="12044649"/>
          </a:xfrm>
          <a:prstGeom prst="rect">
            <a:avLst/>
          </a:prstGeom>
          <a:gradFill>
            <a:gsLst>
              <a:gs pos="25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0"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endParaRPr lang="en-US" sz="7200" dirty="0">
              <a:solidFill>
                <a:schemeClr val="bg1"/>
              </a:solidFill>
            </a:endParaRPr>
          </a:p>
        </p:txBody>
      </p:sp>
      <p:sp>
        <p:nvSpPr>
          <p:cNvPr id="2" name="Title 1"/>
          <p:cNvSpPr>
            <a:spLocks noGrp="1"/>
          </p:cNvSpPr>
          <p:nvPr>
            <p:ph type="title"/>
          </p:nvPr>
        </p:nvSpPr>
        <p:spPr/>
        <p:txBody>
          <a:bodyPr/>
          <a:lstStyle/>
          <a:p>
            <a:r>
              <a:rPr lang="en-US" dirty="0" smtClean="0">
                <a:solidFill>
                  <a:schemeClr val="bg1"/>
                </a:solidFill>
              </a:rPr>
              <a:t>Office 365 principles</a:t>
            </a:r>
            <a:endParaRPr lang="en-US" dirty="0">
              <a:solidFill>
                <a:schemeClr val="bg1"/>
              </a:solidFill>
            </a:endParaRPr>
          </a:p>
        </p:txBody>
      </p:sp>
      <p:sp>
        <p:nvSpPr>
          <p:cNvPr id="14" name="Rectangle 13"/>
          <p:cNvSpPr/>
          <p:nvPr/>
        </p:nvSpPr>
        <p:spPr bwMode="auto">
          <a:xfrm>
            <a:off x="3715482"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a:t>By default traffic flows through Internet</a:t>
            </a:r>
          </a:p>
        </p:txBody>
      </p:sp>
      <p:sp>
        <p:nvSpPr>
          <p:cNvPr id="17" name="Rectangle 16"/>
          <p:cNvSpPr/>
          <p:nvPr/>
        </p:nvSpPr>
        <p:spPr bwMode="auto">
          <a:xfrm>
            <a:off x="6277250"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fontAlgn="base">
              <a:spcBef>
                <a:spcPct val="0"/>
              </a:spcBef>
              <a:spcAft>
                <a:spcPct val="0"/>
              </a:spcAft>
            </a:pPr>
            <a:r>
              <a:rPr lang="en-US" sz="2000" dirty="0"/>
              <a:t>Capabilities</a:t>
            </a:r>
            <a:r>
              <a:rPr lang="en-US" dirty="0" smtClean="0"/>
              <a:t> “</a:t>
            </a:r>
            <a:r>
              <a:rPr lang="en-US" i="1" dirty="0" smtClean="0"/>
              <a:t>match”</a:t>
            </a:r>
            <a:r>
              <a:rPr lang="en-US" dirty="0" smtClean="0"/>
              <a:t> </a:t>
            </a:r>
            <a:r>
              <a:rPr lang="en-US" sz="2000" dirty="0"/>
              <a:t>Office </a:t>
            </a:r>
            <a:r>
              <a:rPr lang="en-US" sz="2000" dirty="0" smtClean="0"/>
              <a:t>365</a:t>
            </a:r>
            <a:endParaRPr lang="en-US" sz="2000" dirty="0"/>
          </a:p>
        </p:txBody>
      </p:sp>
      <p:sp>
        <p:nvSpPr>
          <p:cNvPr id="11" name="Rectangle 10"/>
          <p:cNvSpPr/>
          <p:nvPr/>
        </p:nvSpPr>
        <p:spPr bwMode="auto">
          <a:xfrm>
            <a:off x="1153714"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smtClean="0"/>
              <a:t>FTC not recommended</a:t>
            </a:r>
            <a:endParaRPr lang="en-US" sz="2000" dirty="0"/>
          </a:p>
        </p:txBody>
      </p:sp>
      <p:sp>
        <p:nvSpPr>
          <p:cNvPr id="24" name="Rectangle 23"/>
          <p:cNvSpPr/>
          <p:nvPr/>
        </p:nvSpPr>
        <p:spPr bwMode="auto">
          <a:xfrm>
            <a:off x="8857597" y="2434949"/>
            <a:ext cx="2160000"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algn="ctr"/>
            <a:r>
              <a:rPr lang="en-US" sz="2000" dirty="0"/>
              <a:t>Azure has normally a role</a:t>
            </a:r>
          </a:p>
        </p:txBody>
      </p:sp>
    </p:spTree>
    <p:extLst>
      <p:ext uri="{BB962C8B-B14F-4D97-AF65-F5344CB8AC3E}">
        <p14:creationId xmlns:p14="http://schemas.microsoft.com/office/powerpoint/2010/main" val="413067019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600034" cy="747897"/>
          </a:xfrm>
        </p:spPr>
        <p:txBody>
          <a:bodyPr/>
          <a:lstStyle/>
          <a:p>
            <a:r>
              <a:rPr lang="en-US" sz="4000" dirty="0" smtClean="0"/>
              <a:t>Application Modernization PnP Transformation Approach</a:t>
            </a:r>
            <a:endParaRPr lang="en-US" sz="4000" dirty="0"/>
          </a:p>
        </p:txBody>
      </p:sp>
      <p:sp>
        <p:nvSpPr>
          <p:cNvPr id="16" name="Rectangle 15"/>
          <p:cNvSpPr/>
          <p:nvPr>
            <p:custDataLst>
              <p:tags r:id="rId1"/>
            </p:custDataLst>
          </p:nvPr>
        </p:nvSpPr>
        <p:spPr bwMode="auto">
          <a:xfrm>
            <a:off x="7650247" y="1405080"/>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335" y="1405080"/>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791" y="1405080"/>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395" y="1941659"/>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a:t>
            </a:r>
            <a:r>
              <a:rPr lang="en-US" sz="1400" dirty="0">
                <a:solidFill>
                  <a:schemeClr val="bg2">
                    <a:lumMod val="50000"/>
                  </a:schemeClr>
                </a:solidFill>
                <a:cs typeface="Segoe UI" panose="020B0502040204020203" pitchFamily="34" charset="0"/>
              </a:rPr>
              <a:t>D</a:t>
            </a:r>
            <a:r>
              <a:rPr lang="en-US" sz="1400" dirty="0" smtClean="0">
                <a:solidFill>
                  <a:schemeClr val="bg2">
                    <a:lumMod val="50000"/>
                  </a:schemeClr>
                </a:solidFill>
                <a:cs typeface="Segoe UI" panose="020B0502040204020203" pitchFamily="34" charset="0"/>
              </a:rPr>
              <a:t>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306" y="1941659"/>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850" y="1941659"/>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334" y="2902100"/>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791" y="2902100"/>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247" y="2902100"/>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398" y="1931183"/>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2111" y="1923780"/>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9144" y="1931182"/>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Jointly work on development and testing with MS partners</a:t>
            </a: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305" y="1883486"/>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Tree>
    <p:extLst>
      <p:ext uri="{BB962C8B-B14F-4D97-AF65-F5344CB8AC3E}">
        <p14:creationId xmlns:p14="http://schemas.microsoft.com/office/powerpoint/2010/main" val="42848734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Planning Calendar</a:t>
            </a:r>
            <a:endParaRPr lang="en-NZ" dirty="0"/>
          </a:p>
        </p:txBody>
      </p:sp>
      <p:grpSp>
        <p:nvGrpSpPr>
          <p:cNvPr id="25" name="Group 24"/>
          <p:cNvGrpSpPr/>
          <p:nvPr/>
        </p:nvGrpSpPr>
        <p:grpSpPr>
          <a:xfrm>
            <a:off x="524798" y="2115977"/>
            <a:ext cx="10806114" cy="2061387"/>
            <a:chOff x="423861" y="1287703"/>
            <a:chExt cx="10793959" cy="2094628"/>
          </a:xfrm>
        </p:grpSpPr>
        <p:grpSp>
          <p:nvGrpSpPr>
            <p:cNvPr id="3" name="Group 3"/>
            <p:cNvGrpSpPr/>
            <p:nvPr/>
          </p:nvGrpSpPr>
          <p:grpSpPr>
            <a:xfrm>
              <a:off x="423861" y="1297615"/>
              <a:ext cx="10793959" cy="2084716"/>
              <a:chOff x="913135" y="4538220"/>
              <a:chExt cx="8876800" cy="2084716"/>
            </a:xfrm>
          </p:grpSpPr>
          <p:sp>
            <p:nvSpPr>
              <p:cNvPr id="4" name="Right Arrow 4"/>
              <p:cNvSpPr/>
              <p:nvPr/>
            </p:nvSpPr>
            <p:spPr>
              <a:xfrm>
                <a:off x="958757" y="4768767"/>
                <a:ext cx="8831178" cy="70017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dirty="0">
                  <a:solidFill>
                    <a:prstClr val="white"/>
                  </a:solidFill>
                </a:endParaRPr>
              </a:p>
            </p:txBody>
          </p:sp>
          <p:sp>
            <p:nvSpPr>
              <p:cNvPr id="5" name="Rectangle 5"/>
              <p:cNvSpPr/>
              <p:nvPr/>
            </p:nvSpPr>
            <p:spPr>
              <a:xfrm>
                <a:off x="1144626" y="4549474"/>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Customer Preparedness Workshop 1</a:t>
                </a:r>
                <a:endParaRPr lang="en-US" sz="1300" dirty="0">
                  <a:solidFill>
                    <a:prstClr val="white"/>
                  </a:solidFill>
                  <a:latin typeface="Segoe UI Light"/>
                </a:endParaRPr>
              </a:p>
            </p:txBody>
          </p:sp>
          <p:sp>
            <p:nvSpPr>
              <p:cNvPr id="6" name="Rectangle 6"/>
              <p:cNvSpPr/>
              <p:nvPr/>
            </p:nvSpPr>
            <p:spPr>
              <a:xfrm>
                <a:off x="2321177" y="4567364"/>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Customer Preparedness Workshop </a:t>
                </a:r>
                <a:r>
                  <a:rPr lang="en-US" sz="1300" dirty="0" smtClean="0">
                    <a:solidFill>
                      <a:prstClr val="white"/>
                    </a:solidFill>
                    <a:latin typeface="Segoe UI Light"/>
                  </a:rPr>
                  <a:t>2</a:t>
                </a:r>
                <a:endParaRPr lang="en-US" sz="1300" dirty="0">
                  <a:solidFill>
                    <a:prstClr val="white"/>
                  </a:solidFill>
                  <a:latin typeface="Segoe UI Light"/>
                </a:endParaRPr>
              </a:p>
            </p:txBody>
          </p:sp>
          <p:sp>
            <p:nvSpPr>
              <p:cNvPr id="7" name="Rectangle 8"/>
              <p:cNvSpPr/>
              <p:nvPr/>
            </p:nvSpPr>
            <p:spPr>
              <a:xfrm>
                <a:off x="3498700" y="4559786"/>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assessment functionality demo 1</a:t>
                </a:r>
              </a:p>
            </p:txBody>
          </p:sp>
          <p:sp>
            <p:nvSpPr>
              <p:cNvPr id="8" name="Rectangle 11"/>
              <p:cNvSpPr/>
              <p:nvPr/>
            </p:nvSpPr>
            <p:spPr>
              <a:xfrm>
                <a:off x="4675252" y="4559786"/>
                <a:ext cx="1024446"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Solution assessment functionality demo </a:t>
                </a:r>
                <a:r>
                  <a:rPr lang="en-US" sz="1300" dirty="0" smtClean="0">
                    <a:solidFill>
                      <a:prstClr val="white"/>
                    </a:solidFill>
                    <a:latin typeface="Segoe UI Light"/>
                  </a:rPr>
                  <a:t>2</a:t>
                </a:r>
                <a:endParaRPr lang="en-US" sz="1300" dirty="0">
                  <a:solidFill>
                    <a:prstClr val="white"/>
                  </a:solidFill>
                  <a:latin typeface="Segoe UI Light"/>
                </a:endParaRPr>
              </a:p>
            </p:txBody>
          </p:sp>
          <p:sp>
            <p:nvSpPr>
              <p:cNvPr id="9" name="Rectangle 13"/>
              <p:cNvSpPr/>
              <p:nvPr/>
            </p:nvSpPr>
            <p:spPr>
              <a:xfrm>
                <a:off x="5835609" y="4549474"/>
                <a:ext cx="1024446"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assessment outcome discussion</a:t>
                </a:r>
              </a:p>
            </p:txBody>
          </p:sp>
          <p:sp>
            <p:nvSpPr>
              <p:cNvPr id="10" name="Rectangle 14"/>
              <p:cNvSpPr/>
              <p:nvPr/>
            </p:nvSpPr>
            <p:spPr>
              <a:xfrm>
                <a:off x="6995966" y="4538220"/>
                <a:ext cx="1040641"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a:t>
                </a:r>
                <a:r>
                  <a:rPr lang="en-US" sz="1300" dirty="0">
                    <a:solidFill>
                      <a:prstClr val="white"/>
                    </a:solidFill>
                    <a:latin typeface="Segoe UI Light"/>
                  </a:rPr>
                  <a:t>report outcome discussion</a:t>
                </a:r>
              </a:p>
            </p:txBody>
          </p:sp>
          <p:sp>
            <p:nvSpPr>
              <p:cNvPr id="11" name="Left Bracket 16"/>
              <p:cNvSpPr/>
              <p:nvPr/>
            </p:nvSpPr>
            <p:spPr>
              <a:xfrm rot="16200000">
                <a:off x="1545111" y="5374016"/>
                <a:ext cx="259058" cy="102125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Focus on App Hosting</a:t>
                </a:r>
                <a:endParaRPr lang="en-US" sz="1100" dirty="0">
                  <a:solidFill>
                    <a:srgbClr val="737373"/>
                  </a:solidFill>
                  <a:latin typeface="Segoe UI Light"/>
                </a:endParaRPr>
              </a:p>
            </p:txBody>
          </p:sp>
          <p:sp>
            <p:nvSpPr>
              <p:cNvPr id="12" name="Left Bracket 18"/>
              <p:cNvSpPr/>
              <p:nvPr/>
            </p:nvSpPr>
            <p:spPr>
              <a:xfrm rot="16200000">
                <a:off x="4469670" y="4774068"/>
                <a:ext cx="259061" cy="220099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Customer demonstrates the customizations</a:t>
                </a:r>
                <a:endParaRPr lang="en-US" sz="1100" dirty="0">
                  <a:solidFill>
                    <a:srgbClr val="737373"/>
                  </a:solidFill>
                  <a:latin typeface="Segoe UI Light"/>
                </a:endParaRPr>
              </a:p>
            </p:txBody>
          </p:sp>
          <p:sp>
            <p:nvSpPr>
              <p:cNvPr id="13" name="Left Bracket 19"/>
              <p:cNvSpPr/>
              <p:nvPr/>
            </p:nvSpPr>
            <p:spPr>
              <a:xfrm rot="16200000">
                <a:off x="6223341" y="5367383"/>
                <a:ext cx="248983" cy="102444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Share Findings</a:t>
                </a:r>
                <a:endParaRPr lang="en-US" sz="1100" dirty="0">
                  <a:solidFill>
                    <a:srgbClr val="737373"/>
                  </a:solidFill>
                  <a:latin typeface="Segoe UI Light"/>
                </a:endParaRPr>
              </a:p>
            </p:txBody>
          </p:sp>
          <p:sp>
            <p:nvSpPr>
              <p:cNvPr id="15" name="Left Bracket 26"/>
              <p:cNvSpPr/>
              <p:nvPr/>
            </p:nvSpPr>
            <p:spPr>
              <a:xfrm rot="16200000">
                <a:off x="1532073" y="5866914"/>
                <a:ext cx="285130" cy="1021260"/>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a:solidFill>
                      <a:srgbClr val="737373"/>
                    </a:solidFill>
                    <a:latin typeface="Segoe UI Light"/>
                  </a:rPr>
                  <a:t>IT Admin</a:t>
                </a:r>
              </a:p>
            </p:txBody>
          </p:sp>
          <p:sp>
            <p:nvSpPr>
              <p:cNvPr id="17" name="TextBox 28"/>
              <p:cNvSpPr txBox="1"/>
              <p:nvPr/>
            </p:nvSpPr>
            <p:spPr>
              <a:xfrm>
                <a:off x="913138" y="5548878"/>
                <a:ext cx="126413" cy="461313"/>
              </a:xfrm>
              <a:prstGeom prst="rect">
                <a:avLst/>
              </a:prstGeom>
              <a:noFill/>
            </p:spPr>
            <p:txBody>
              <a:bodyPr vert="vert270" wrap="square" lIns="0" tIns="0" rIns="0" bIns="0" rtlCol="0">
                <a:spAutoFit/>
              </a:bodyPr>
              <a:lstStyle/>
              <a:p>
                <a:pPr defTabSz="914126"/>
                <a:r>
                  <a:rPr lang="en-US" sz="1000" dirty="0" smtClean="0">
                    <a:solidFill>
                      <a:srgbClr val="737373"/>
                    </a:solidFill>
                  </a:rPr>
                  <a:t>Activity</a:t>
                </a:r>
                <a:endParaRPr lang="en-US" sz="1000" dirty="0">
                  <a:solidFill>
                    <a:srgbClr val="737373"/>
                  </a:solidFill>
                </a:endParaRPr>
              </a:p>
            </p:txBody>
          </p:sp>
          <p:sp>
            <p:nvSpPr>
              <p:cNvPr id="18" name="TextBox 30"/>
              <p:cNvSpPr txBox="1"/>
              <p:nvPr/>
            </p:nvSpPr>
            <p:spPr>
              <a:xfrm>
                <a:off x="913135" y="6014061"/>
                <a:ext cx="153888" cy="608875"/>
              </a:xfrm>
              <a:prstGeom prst="rect">
                <a:avLst/>
              </a:prstGeom>
              <a:noFill/>
            </p:spPr>
            <p:txBody>
              <a:bodyPr vert="vert270" wrap="square" lIns="0" tIns="0" rIns="0" bIns="0" rtlCol="0">
                <a:spAutoFit/>
              </a:bodyPr>
              <a:lstStyle/>
              <a:p>
                <a:pPr defTabSz="914126"/>
                <a:r>
                  <a:rPr lang="en-US" sz="1000" dirty="0">
                    <a:solidFill>
                      <a:srgbClr val="00188F"/>
                    </a:solidFill>
                  </a:rPr>
                  <a:t>Audience</a:t>
                </a:r>
              </a:p>
            </p:txBody>
          </p:sp>
        </p:grpSp>
        <p:sp>
          <p:nvSpPr>
            <p:cNvPr id="19" name="Rectangle 14"/>
            <p:cNvSpPr/>
            <p:nvPr/>
          </p:nvSpPr>
          <p:spPr>
            <a:xfrm>
              <a:off x="9251081" y="1287703"/>
              <a:ext cx="1265393" cy="1102976"/>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Next Steps</a:t>
              </a:r>
              <a:endParaRPr lang="en-US" sz="1300" dirty="0">
                <a:solidFill>
                  <a:prstClr val="white"/>
                </a:solidFill>
                <a:latin typeface="Segoe UI Light"/>
              </a:endParaRPr>
            </a:p>
          </p:txBody>
        </p:sp>
        <p:sp>
          <p:nvSpPr>
            <p:cNvPr id="20" name="Left Bracket 16"/>
            <p:cNvSpPr/>
            <p:nvPr/>
          </p:nvSpPr>
          <p:spPr>
            <a:xfrm rot="16200000">
              <a:off x="2650955" y="2023128"/>
              <a:ext cx="259058" cy="124182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Focus on App Development</a:t>
              </a:r>
              <a:endParaRPr lang="en-US" sz="1100" dirty="0">
                <a:solidFill>
                  <a:srgbClr val="737373"/>
                </a:solidFill>
                <a:latin typeface="Segoe UI Light"/>
              </a:endParaRPr>
            </a:p>
          </p:txBody>
        </p:sp>
        <p:sp>
          <p:nvSpPr>
            <p:cNvPr id="21" name="Left Bracket 19"/>
            <p:cNvSpPr/>
            <p:nvPr/>
          </p:nvSpPr>
          <p:spPr>
            <a:xfrm rot="16200000">
              <a:off x="8338478" y="2013554"/>
              <a:ext cx="248983" cy="1245699"/>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Propose design</a:t>
              </a:r>
              <a:endParaRPr lang="en-US" sz="1100" dirty="0">
                <a:solidFill>
                  <a:srgbClr val="737373"/>
                </a:solidFill>
                <a:latin typeface="Segoe UI Light"/>
              </a:endParaRPr>
            </a:p>
          </p:txBody>
        </p:sp>
      </p:grpSp>
      <p:sp>
        <p:nvSpPr>
          <p:cNvPr id="47" name="Rectangle 46"/>
          <p:cNvSpPr/>
          <p:nvPr/>
        </p:nvSpPr>
        <p:spPr bwMode="auto">
          <a:xfrm>
            <a:off x="11001676" y="4177364"/>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NZ"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Left Bracket 26"/>
          <p:cNvSpPr/>
          <p:nvPr/>
        </p:nvSpPr>
        <p:spPr>
          <a:xfrm rot="16200000">
            <a:off x="7023735" y="471128"/>
            <a:ext cx="280605" cy="6929476"/>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Everybody</a:t>
            </a:r>
            <a:endParaRPr lang="en-US" sz="1100" dirty="0">
              <a:solidFill>
                <a:srgbClr val="737373"/>
              </a:solidFill>
              <a:latin typeface="Segoe UI Light"/>
            </a:endParaRPr>
          </a:p>
        </p:txBody>
      </p:sp>
      <p:sp>
        <p:nvSpPr>
          <p:cNvPr id="24" name="Left Bracket 26"/>
          <p:cNvSpPr/>
          <p:nvPr/>
        </p:nvSpPr>
        <p:spPr>
          <a:xfrm rot="16200000">
            <a:off x="2743773" y="3311855"/>
            <a:ext cx="280605" cy="1243224"/>
          </a:xfrm>
          <a:prstGeom prst="leftBracket">
            <a:avLst>
              <a:gd name="adj" fmla="val 85377"/>
            </a:avLst>
          </a:prstGeom>
          <a:ln>
            <a:solidFill>
              <a:srgbClr val="00188F"/>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100" dirty="0" smtClean="0">
                <a:solidFill>
                  <a:srgbClr val="737373"/>
                </a:solidFill>
                <a:latin typeface="Segoe UI Light"/>
              </a:rPr>
              <a:t>Developers</a:t>
            </a:r>
            <a:endParaRPr lang="en-US" sz="1100" dirty="0">
              <a:solidFill>
                <a:srgbClr val="737373"/>
              </a:solidFill>
              <a:latin typeface="Segoe UI Light"/>
            </a:endParaRPr>
          </a:p>
        </p:txBody>
      </p:sp>
    </p:spTree>
    <p:extLst>
      <p:ext uri="{BB962C8B-B14F-4D97-AF65-F5344CB8AC3E}">
        <p14:creationId xmlns:p14="http://schemas.microsoft.com/office/powerpoint/2010/main" val="282789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 365 Dev PnP Orange.pptx" id="{08DCB891-B467-4E76-884B-54FA5738BD91}" vid="{74D77EF0-FDBC-4E11-A26A-0FDDCAC08E68}"/>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365 Dev PnP Orange.pptx" id="{08DCB891-B467-4E76-884B-54FA5738BD91}" vid="{31D77945-AD2D-405B-A8E0-FABA9986BC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2.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365 Dev PnP Orange</Template>
  <TotalTime>0</TotalTime>
  <Words>1151</Words>
  <Application>Microsoft Office PowerPoint</Application>
  <PresentationFormat>Custom</PresentationFormat>
  <Paragraphs>118</Paragraphs>
  <Slides>8</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Introduction to PnP Transformation Process for Contoso</vt:lpstr>
      <vt:lpstr>Why transition to App Model</vt:lpstr>
      <vt:lpstr>Why participate in the  PnP Transformation program</vt:lpstr>
      <vt:lpstr>Office 365 principles</vt:lpstr>
      <vt:lpstr>Application Modernization PnP Transformation Approach</vt:lpstr>
      <vt:lpstr>Planning Calendar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PnP Transformation Process for Contoso</dc:title>
  <dc:creator/>
  <cp:keywords/>
  <dc:description>Template: Vesa Juvonen, Microsoft</dc:description>
  <cp:lastModifiedBy/>
  <cp:revision>2</cp:revision>
  <dcterms:created xsi:type="dcterms:W3CDTF">2015-03-30T00:31:55Z</dcterms:created>
  <dcterms:modified xsi:type="dcterms:W3CDTF">2015-05-27T23:35:08Z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ies>
</file>