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6"/>
  </p:notesMasterIdLst>
  <p:handoutMasterIdLst>
    <p:handoutMasterId r:id="rId17"/>
  </p:handoutMasterIdLst>
  <p:sldIdLst>
    <p:sldId id="1242" r:id="rId6"/>
    <p:sldId id="1297" r:id="rId7"/>
    <p:sldId id="1299" r:id="rId8"/>
    <p:sldId id="1303" r:id="rId9"/>
    <p:sldId id="1305" r:id="rId10"/>
    <p:sldId id="1307" r:id="rId11"/>
    <p:sldId id="1301" r:id="rId12"/>
    <p:sldId id="1296" r:id="rId13"/>
    <p:sldId id="1275" r:id="rId14"/>
    <p:sldId id="1184" r:id="rId1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9"/>
            <p14:sldId id="1303"/>
            <p14:sldId id="1305"/>
            <p14:sldId id="1307"/>
            <p14:sldId id="1301"/>
            <p14:sldId id="1296"/>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65301" autoAdjust="0"/>
  </p:normalViewPr>
  <p:slideViewPr>
    <p:cSldViewPr snapToGrid="0">
      <p:cViewPr varScale="1">
        <p:scale>
          <a:sx n="77" d="100"/>
          <a:sy n="77" d="100"/>
        </p:scale>
        <p:origin x="1374"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5/22/2015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5/22/2015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Date Placeholder 3"/>
          <p:cNvSpPr>
            <a:spLocks noGrp="1"/>
          </p:cNvSpPr>
          <p:nvPr>
            <p:ph type="dt" idx="10"/>
          </p:nvPr>
        </p:nvSpPr>
        <p:spPr/>
        <p:txBody>
          <a:bodyPr/>
          <a:lstStyle/>
          <a:p>
            <a:fld id="{19F3E603-05B4-41E2-A014-7F3A9742EC69}" type="datetime1">
              <a:rPr lang="en-US" smtClean="0">
                <a:solidFill>
                  <a:prstClr val="black"/>
                </a:solidFill>
              </a:rPr>
              <a:pPr/>
              <a:t>5/22/2015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6179" defTabSz="931467"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3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261">
              <a:spcAft>
                <a:spcPts val="338"/>
              </a:spcAft>
              <a:defRPr/>
            </a:pPr>
            <a:endParaRPr lang="en-US" dirty="0">
              <a:solidFill>
                <a:prstClr val="black"/>
              </a:solidFil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64386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4138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5/22/2015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5544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900" kern="1200" dirty="0" smtClean="0">
                <a:solidFill>
                  <a:schemeClr val="tx1"/>
                </a:solidFill>
                <a:effectLst/>
                <a:latin typeface="Segoe UI Light" pitchFamily="34" charset="0"/>
                <a:ea typeface="+mn-ea"/>
                <a:cs typeface="+mn-cs"/>
              </a:rPr>
              <a:t>Is </a:t>
            </a:r>
            <a:r>
              <a:rPr lang="en-US" sz="900" kern="1200" smtClean="0">
                <a:solidFill>
                  <a:schemeClr val="tx1"/>
                </a:solidFill>
                <a:effectLst/>
                <a:latin typeface="Segoe UI Light" pitchFamily="34" charset="0"/>
                <a:ea typeface="+mn-ea"/>
                <a:cs typeface="+mn-cs"/>
              </a:rPr>
              <a:t>the customer already </a:t>
            </a:r>
            <a:r>
              <a:rPr lang="en-US" sz="900" kern="1200" dirty="0" smtClean="0">
                <a:solidFill>
                  <a:schemeClr val="tx1"/>
                </a:solidFill>
                <a:effectLst/>
                <a:latin typeface="Segoe UI Light" pitchFamily="34" charset="0"/>
                <a:ea typeface="+mn-ea"/>
                <a:cs typeface="+mn-cs"/>
              </a:rPr>
              <a:t>on SP 2013, post DB upgrade, preferably post Site Collection Upgrade?</a:t>
            </a:r>
          </a:p>
          <a:p>
            <a:pPr marL="228600" indent="-228600">
              <a:buAutoNum type="arabicParenR"/>
            </a:pPr>
            <a:r>
              <a:rPr lang="en-US" sz="900" kern="1200" dirty="0" smtClean="0">
                <a:solidFill>
                  <a:schemeClr val="tx1"/>
                </a:solidFill>
                <a:effectLst/>
                <a:latin typeface="Segoe UI Light" pitchFamily="34" charset="0"/>
                <a:ea typeface="+mn-ea"/>
                <a:cs typeface="+mn-cs"/>
              </a:rPr>
              <a:t>Do they have committed schedule or plan to move to APP model?</a:t>
            </a:r>
          </a:p>
          <a:p>
            <a:r>
              <a:rPr lang="en-US" sz="900" kern="1200" dirty="0" smtClean="0">
                <a:solidFill>
                  <a:schemeClr val="tx1"/>
                </a:solidFill>
                <a:effectLst/>
                <a:latin typeface="Segoe UI Light" pitchFamily="34" charset="0"/>
                <a:ea typeface="+mn-ea"/>
                <a:cs typeface="+mn-cs"/>
              </a:rPr>
              <a:t>3)   Do They have development resource for APP </a:t>
            </a:r>
          </a:p>
          <a:p>
            <a:r>
              <a:rPr lang="en-US" sz="900" kern="1200" dirty="0" smtClean="0">
                <a:solidFill>
                  <a:schemeClr val="tx1"/>
                </a:solidFill>
                <a:effectLst/>
                <a:latin typeface="Segoe UI Light" pitchFamily="34" charset="0"/>
                <a:ea typeface="+mn-ea"/>
                <a:cs typeface="+mn-cs"/>
              </a:rPr>
              <a:t> </a:t>
            </a:r>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5/22/2015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98916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5/22/2015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9185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80"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smtClean="0"/>
              <a:t>PnP </a:t>
            </a:r>
            <a:r>
              <a:rPr lang="en-US" dirty="0" smtClean="0"/>
              <a:t>Transformation </a:t>
            </a:r>
            <a:br>
              <a:rPr lang="en-US" dirty="0" smtClean="0"/>
            </a:br>
            <a:r>
              <a:rPr lang="en-US" dirty="0" smtClean="0"/>
              <a:t>Architecture Design – </a:t>
            </a:r>
            <a:r>
              <a:rPr lang="en-US" smtClean="0"/>
              <a:t>Kick off </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smtClean="0"/>
              <a:t>&lt;Consultant Name&gt;</a:t>
            </a:r>
          </a:p>
          <a:p>
            <a:r>
              <a:rPr lang="fi-FI" dirty="0" smtClean="0"/>
              <a:t>&lt;Job Title&gt;</a:t>
            </a:r>
          </a:p>
          <a:p>
            <a:r>
              <a:rPr lang="fi-FI" smtClean="0"/>
              <a:t>&lt;Company Name&gt;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Introduction to PnP Transformation Design Phase </a:t>
            </a:r>
          </a:p>
          <a:p>
            <a:r>
              <a:rPr lang="en-US" dirty="0" smtClean="0"/>
              <a:t>Your current status in the transition</a:t>
            </a:r>
          </a:p>
          <a:p>
            <a:r>
              <a:rPr lang="en-US" dirty="0" smtClean="0"/>
              <a:t>Your app model solution areas</a:t>
            </a:r>
          </a:p>
          <a:p>
            <a:r>
              <a:rPr lang="en-US" dirty="0" smtClean="0"/>
              <a:t>Solution design discussion</a:t>
            </a:r>
          </a:p>
          <a:p>
            <a:pPr lvl="1"/>
            <a:r>
              <a:rPr lang="en-US" dirty="0" smtClean="0"/>
              <a:t>Free form discussion on the topics</a:t>
            </a:r>
          </a:p>
          <a:p>
            <a:pPr lvl="1"/>
            <a:r>
              <a:rPr lang="en-US" dirty="0" smtClean="0"/>
              <a:t>Feel free to share any of your content during the call</a:t>
            </a:r>
          </a:p>
          <a:p>
            <a:r>
              <a:rPr lang="en-US" dirty="0" smtClean="0"/>
              <a:t>Other expectations</a:t>
            </a:r>
          </a:p>
          <a:p>
            <a:r>
              <a:rPr lang="en-US" dirty="0" smtClean="0"/>
              <a:t>Next steps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smtClean="0">
                <a:solidFill>
                  <a:schemeClr val="tx2"/>
                </a:solidFill>
              </a:rPr>
              <a:t>PnP Transformation Program Overview</a:t>
            </a:r>
            <a:endParaRPr dirty="0">
              <a:solidFill>
                <a:schemeClr val="tx2"/>
              </a:solidFill>
            </a:endParaRPr>
          </a:p>
        </p:txBody>
      </p:sp>
      <p:sp>
        <p:nvSpPr>
          <p:cNvPr id="18" name="Pentagon 17"/>
          <p:cNvSpPr/>
          <p:nvPr>
            <p:custDataLst>
              <p:tags r:id="rId1"/>
            </p:custDataLst>
          </p:nvPr>
        </p:nvSpPr>
        <p:spPr bwMode="auto">
          <a:xfrm>
            <a:off x="553300" y="981972"/>
            <a:ext cx="6785902" cy="247290"/>
          </a:xfrm>
          <a:prstGeom prst="homePlat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13951"/>
            <a:r>
              <a:rPr lang="en-US" sz="1400" dirty="0" smtClean="0">
                <a:solidFill>
                  <a:srgbClr val="FFFFFF"/>
                </a:solidFill>
                <a:latin typeface="Segoe UI Semibold" panose="020B0702040204020203" pitchFamily="34" charset="0"/>
                <a:ea typeface="Segoe UI" pitchFamily="34" charset="0"/>
                <a:cs typeface="Segoe UI Semibold" panose="020B0702040204020203" pitchFamily="34" charset="0"/>
              </a:rPr>
              <a:t>Empower and Plan</a:t>
            </a:r>
            <a:endParaRPr lang="en-US" sz="1400"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19" name="Rectangle 18"/>
          <p:cNvSpPr/>
          <p:nvPr>
            <p:custDataLst>
              <p:tags r:id="rId2"/>
            </p:custDataLst>
          </p:nvPr>
        </p:nvSpPr>
        <p:spPr bwMode="auto">
          <a:xfrm>
            <a:off x="7441173" y="1323104"/>
            <a:ext cx="2193989" cy="45708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Development/testing</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0" name="Rectangle 19"/>
          <p:cNvSpPr/>
          <p:nvPr>
            <p:custDataLst>
              <p:tags r:id="rId3"/>
            </p:custDataLst>
          </p:nvPr>
        </p:nvSpPr>
        <p:spPr bwMode="auto">
          <a:xfrm>
            <a:off x="5145215" y="1323104"/>
            <a:ext cx="2193989" cy="457081"/>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Architecture session</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1" name="Rectangle 20"/>
          <p:cNvSpPr/>
          <p:nvPr>
            <p:custDataLst>
              <p:tags r:id="rId4"/>
            </p:custDataLst>
          </p:nvPr>
        </p:nvSpPr>
        <p:spPr bwMode="auto">
          <a:xfrm>
            <a:off x="553299" y="1323104"/>
            <a:ext cx="2193989" cy="45708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Customer Readiness</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2" name="Rectangle 21"/>
          <p:cNvSpPr/>
          <p:nvPr>
            <p:custDataLst>
              <p:tags r:id="rId5"/>
            </p:custDataLst>
          </p:nvPr>
        </p:nvSpPr>
        <p:spPr bwMode="auto">
          <a:xfrm>
            <a:off x="2849257" y="1323104"/>
            <a:ext cx="2193989" cy="4570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FTC to App Assessment</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3" name="TextBox 22"/>
          <p:cNvSpPr txBox="1"/>
          <p:nvPr/>
        </p:nvSpPr>
        <p:spPr>
          <a:xfrm>
            <a:off x="537257" y="1789286"/>
            <a:ext cx="2193989" cy="769241"/>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Prepare app hosting options</a:t>
            </a:r>
          </a:p>
          <a:p>
            <a:pPr defTabSz="913951"/>
            <a:r>
              <a:rPr lang="en-US" sz="1200" dirty="0" smtClean="0">
                <a:solidFill>
                  <a:schemeClr val="bg2"/>
                </a:solidFill>
                <a:cs typeface="Segoe UI" panose="020B0502040204020203" pitchFamily="34" charset="0"/>
              </a:rPr>
              <a:t>Leverage available resources to ramp up dev resources</a:t>
            </a:r>
          </a:p>
          <a:p>
            <a:pPr defTabSz="913951"/>
            <a:endParaRPr lang="en-US" sz="1200" dirty="0" smtClean="0">
              <a:solidFill>
                <a:schemeClr val="bg2"/>
              </a:solidFill>
              <a:cs typeface="Segoe UI" panose="020B0502040204020203" pitchFamily="34" charset="0"/>
            </a:endParaRPr>
          </a:p>
          <a:p>
            <a:pPr defTabSz="913951"/>
            <a:endParaRPr lang="en-US" sz="1200" dirty="0">
              <a:solidFill>
                <a:schemeClr val="bg2"/>
              </a:solidFill>
              <a:cs typeface="Segoe UI" panose="020B0502040204020203" pitchFamily="34" charset="0"/>
            </a:endParaRPr>
          </a:p>
        </p:txBody>
      </p:sp>
      <p:sp>
        <p:nvSpPr>
          <p:cNvPr id="24" name="TextBox 23"/>
          <p:cNvSpPr txBox="1"/>
          <p:nvPr/>
        </p:nvSpPr>
        <p:spPr>
          <a:xfrm>
            <a:off x="5129172" y="1789286"/>
            <a:ext cx="2193989" cy="430775"/>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For selected scenarios provide architecture design guidance</a:t>
            </a:r>
            <a:endParaRPr lang="en-US" sz="1200" dirty="0">
              <a:solidFill>
                <a:schemeClr val="bg2"/>
              </a:solidFill>
              <a:cs typeface="Segoe UI" panose="020B0502040204020203" pitchFamily="34" charset="0"/>
            </a:endParaRPr>
          </a:p>
        </p:txBody>
      </p:sp>
      <p:sp>
        <p:nvSpPr>
          <p:cNvPr id="25" name="TextBox 24"/>
          <p:cNvSpPr txBox="1"/>
          <p:nvPr/>
        </p:nvSpPr>
        <p:spPr>
          <a:xfrm>
            <a:off x="7425130" y="1789286"/>
            <a:ext cx="2193989" cy="430775"/>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Development and testing jointly with an MS partner.</a:t>
            </a:r>
          </a:p>
          <a:p>
            <a:pPr defTabSz="913951"/>
            <a:endParaRPr lang="en-US" sz="1200" dirty="0">
              <a:solidFill>
                <a:schemeClr val="bg2"/>
              </a:solidFill>
              <a:cs typeface="Segoe UI" panose="020B0502040204020203" pitchFamily="34" charset="0"/>
            </a:endParaRPr>
          </a:p>
        </p:txBody>
      </p:sp>
      <p:sp>
        <p:nvSpPr>
          <p:cNvPr id="26" name="TextBox 25"/>
          <p:cNvSpPr txBox="1"/>
          <p:nvPr/>
        </p:nvSpPr>
        <p:spPr>
          <a:xfrm>
            <a:off x="2833214" y="1789286"/>
            <a:ext cx="2193989" cy="600008"/>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Analyzing complete inventory and help providing guidance on FTC to app roadmap</a:t>
            </a:r>
            <a:endParaRPr lang="en-US" sz="1200" dirty="0">
              <a:solidFill>
                <a:schemeClr val="bg2"/>
              </a:solidFill>
              <a:cs typeface="Segoe UI" panose="020B0502040204020203" pitchFamily="34" charset="0"/>
            </a:endParaRPr>
          </a:p>
        </p:txBody>
      </p:sp>
      <p:sp>
        <p:nvSpPr>
          <p:cNvPr id="28" name="Rectangle 27"/>
          <p:cNvSpPr/>
          <p:nvPr>
            <p:custDataLst>
              <p:tags r:id="rId6"/>
            </p:custDataLst>
          </p:nvPr>
        </p:nvSpPr>
        <p:spPr bwMode="auto">
          <a:xfrm>
            <a:off x="2841433" y="3193657"/>
            <a:ext cx="2193989" cy="7542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Requirement document</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FTC inventory</a:t>
            </a:r>
            <a:endParaRPr lang="en-US" sz="1100" dirty="0">
              <a:solidFill>
                <a:schemeClr val="bg2"/>
              </a:solidFill>
              <a:ea typeface="Segoe UI" pitchFamily="34" charset="0"/>
              <a:cs typeface="Segoe UI" pitchFamily="34" charset="0"/>
            </a:endParaRPr>
          </a:p>
        </p:txBody>
      </p:sp>
      <p:sp>
        <p:nvSpPr>
          <p:cNvPr id="32" name="Rectangle 31"/>
          <p:cNvSpPr/>
          <p:nvPr>
            <p:custDataLst>
              <p:tags r:id="rId7"/>
            </p:custDataLst>
          </p:nvPr>
        </p:nvSpPr>
        <p:spPr bwMode="auto">
          <a:xfrm>
            <a:off x="9737129" y="1323104"/>
            <a:ext cx="2177947" cy="457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Deployment</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33" name="TextBox 32"/>
          <p:cNvSpPr txBox="1"/>
          <p:nvPr/>
        </p:nvSpPr>
        <p:spPr>
          <a:xfrm>
            <a:off x="9721087" y="1789286"/>
            <a:ext cx="2193989" cy="430775"/>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Retract FTC</a:t>
            </a:r>
          </a:p>
          <a:p>
            <a:pPr defTabSz="913951"/>
            <a:r>
              <a:rPr lang="en-US" sz="1200" dirty="0" smtClean="0">
                <a:solidFill>
                  <a:schemeClr val="bg2"/>
                </a:solidFill>
                <a:cs typeface="Segoe UI" panose="020B0502040204020203" pitchFamily="34" charset="0"/>
              </a:rPr>
              <a:t>Deploy App solutions</a:t>
            </a:r>
            <a:endParaRPr lang="en-US" sz="1200" dirty="0">
              <a:solidFill>
                <a:schemeClr val="bg2"/>
              </a:solidFill>
              <a:cs typeface="Segoe UI" panose="020B0502040204020203" pitchFamily="34" charset="0"/>
            </a:endParaRPr>
          </a:p>
        </p:txBody>
      </p:sp>
      <p:sp>
        <p:nvSpPr>
          <p:cNvPr id="35" name="Rectangle 34"/>
          <p:cNvSpPr/>
          <p:nvPr>
            <p:custDataLst>
              <p:tags r:id="rId8"/>
            </p:custDataLst>
          </p:nvPr>
        </p:nvSpPr>
        <p:spPr bwMode="auto">
          <a:xfrm>
            <a:off x="5137390" y="3193658"/>
            <a:ext cx="2193989" cy="3361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Final requirement document</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Assessment report</a:t>
            </a:r>
            <a:endParaRPr lang="en-US" sz="1100" dirty="0">
              <a:solidFill>
                <a:schemeClr val="bg2"/>
              </a:solidFill>
              <a:ea typeface="Segoe UI" pitchFamily="34" charset="0"/>
              <a:cs typeface="Segoe UI" pitchFamily="34" charset="0"/>
            </a:endParaRPr>
          </a:p>
        </p:txBody>
      </p:sp>
      <p:sp>
        <p:nvSpPr>
          <p:cNvPr id="39" name="Rectangle 38"/>
          <p:cNvSpPr/>
          <p:nvPr>
            <p:custDataLst>
              <p:tags r:id="rId9"/>
            </p:custDataLst>
          </p:nvPr>
        </p:nvSpPr>
        <p:spPr bwMode="auto">
          <a:xfrm>
            <a:off x="9729304" y="3204651"/>
            <a:ext cx="2193989" cy="70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Deployment Guide</a:t>
            </a:r>
            <a:endParaRPr lang="en-US" sz="1100" dirty="0">
              <a:solidFill>
                <a:schemeClr val="bg2"/>
              </a:solidFill>
              <a:ea typeface="Segoe UI" pitchFamily="34" charset="0"/>
              <a:cs typeface="Segoe UI" pitchFamily="34" charset="0"/>
            </a:endParaRPr>
          </a:p>
        </p:txBody>
      </p:sp>
      <p:sp>
        <p:nvSpPr>
          <p:cNvPr id="41" name="Pentagon 40"/>
          <p:cNvSpPr/>
          <p:nvPr>
            <p:custDataLst>
              <p:tags r:id="rId10"/>
            </p:custDataLst>
          </p:nvPr>
        </p:nvSpPr>
        <p:spPr bwMode="auto">
          <a:xfrm>
            <a:off x="7441171" y="981972"/>
            <a:ext cx="4489945" cy="249238"/>
          </a:xfrm>
          <a:prstGeom prst="homePlat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13951"/>
            <a:r>
              <a:rPr lang="en-US" sz="1400" dirty="0" smtClean="0">
                <a:solidFill>
                  <a:srgbClr val="FFFFFF"/>
                </a:solidFill>
                <a:latin typeface="Segoe UI Semibold" panose="020B0702040204020203" pitchFamily="34" charset="0"/>
                <a:ea typeface="Segoe UI" panose="020B0502040204020203" pitchFamily="34" charset="0"/>
                <a:cs typeface="Segoe UI Semibold" panose="020B0702040204020203" pitchFamily="34" charset="0"/>
              </a:rPr>
              <a:t>Develop and Deploy</a:t>
            </a:r>
            <a:endParaRPr lang="en-US" sz="1400" dirty="0">
              <a:solidFill>
                <a:srgbClr val="FFFFFF"/>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34" name="Rectangle 33"/>
          <p:cNvSpPr/>
          <p:nvPr>
            <p:custDataLst>
              <p:tags r:id="rId11"/>
            </p:custDataLst>
          </p:nvPr>
        </p:nvSpPr>
        <p:spPr bwMode="auto">
          <a:xfrm>
            <a:off x="545475" y="2482649"/>
            <a:ext cx="2193989" cy="6625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dirty="0" smtClean="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Successful smoke test app to validate configuration</a:t>
            </a:r>
            <a:endParaRPr lang="en-US" sz="1100" dirty="0">
              <a:solidFill>
                <a:schemeClr val="bg2"/>
              </a:solidFill>
              <a:ea typeface="Segoe UI" pitchFamily="34" charset="0"/>
              <a:cs typeface="Segoe UI" pitchFamily="34" charset="0"/>
            </a:endParaRPr>
          </a:p>
        </p:txBody>
      </p:sp>
      <p:sp>
        <p:nvSpPr>
          <p:cNvPr id="36" name="Rectangle 35"/>
          <p:cNvSpPr/>
          <p:nvPr>
            <p:custDataLst>
              <p:tags r:id="rId12"/>
            </p:custDataLst>
          </p:nvPr>
        </p:nvSpPr>
        <p:spPr bwMode="auto">
          <a:xfrm>
            <a:off x="2841432" y="2482649"/>
            <a:ext cx="2193989" cy="6149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r>
              <a:rPr lang="en-US" sz="1100" b="1" dirty="0" smtClean="0">
                <a:solidFill>
                  <a:schemeClr val="bg2"/>
                </a:solidFill>
                <a:latin typeface="Segoe UI Semibold" panose="020B0702040204020203" pitchFamily="34" charset="0"/>
                <a:ea typeface="Segoe UI" pitchFamily="34" charset="0"/>
                <a:cs typeface="Segoe UI Semibold" panose="020B0702040204020203" pitchFamily="34" charset="0"/>
              </a:rPr>
              <a:t>:</a:t>
            </a:r>
            <a:endParaRPr lang="en-US" sz="1100" dirty="0" smtClean="0">
              <a:solidFill>
                <a:schemeClr val="bg2"/>
              </a:solidFill>
              <a:latin typeface="Segoe UI Semibold" panose="020B0702040204020203" pitchFamily="34" charset="0"/>
              <a:ea typeface="Segoe UI" pitchFamily="34" charset="0"/>
              <a:cs typeface="Segoe UI Semibold" panose="020B0702040204020203" pitchFamily="34" charset="0"/>
            </a:endParaRP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Assessment report</a:t>
            </a:r>
            <a:endParaRPr lang="en-US" sz="1100" dirty="0">
              <a:solidFill>
                <a:schemeClr val="bg2"/>
              </a:solidFill>
              <a:ea typeface="Segoe UI" pitchFamily="34" charset="0"/>
              <a:cs typeface="Segoe UI" pitchFamily="34" charset="0"/>
            </a:endParaRPr>
          </a:p>
        </p:txBody>
      </p:sp>
      <p:sp>
        <p:nvSpPr>
          <p:cNvPr id="38" name="Rectangle 37"/>
          <p:cNvSpPr/>
          <p:nvPr>
            <p:custDataLst>
              <p:tags r:id="rId13"/>
            </p:custDataLst>
          </p:nvPr>
        </p:nvSpPr>
        <p:spPr bwMode="auto">
          <a:xfrm>
            <a:off x="5137390" y="2482649"/>
            <a:ext cx="2193989" cy="5236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Architecture Design Doc</a:t>
            </a:r>
          </a:p>
        </p:txBody>
      </p:sp>
      <p:sp>
        <p:nvSpPr>
          <p:cNvPr id="44" name="Rectangle 43"/>
          <p:cNvSpPr/>
          <p:nvPr>
            <p:custDataLst>
              <p:tags r:id="rId14"/>
            </p:custDataLst>
          </p:nvPr>
        </p:nvSpPr>
        <p:spPr bwMode="auto">
          <a:xfrm>
            <a:off x="7439334" y="2482649"/>
            <a:ext cx="2193989" cy="4669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100" dirty="0" smtClean="0">
                <a:solidFill>
                  <a:schemeClr val="bg2"/>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100" dirty="0" smtClean="0">
                <a:solidFill>
                  <a:schemeClr val="bg2"/>
                </a:solidFill>
                <a:cs typeface="Segoe UI" panose="020B0502040204020203" pitchFamily="34" charset="0"/>
              </a:rPr>
              <a:t>Deployment Guide</a:t>
            </a:r>
            <a:endParaRPr lang="en-US" sz="1100" dirty="0">
              <a:solidFill>
                <a:schemeClr val="bg2"/>
              </a:solidFill>
              <a:cs typeface="Segoe UI" panose="020B0502040204020203" pitchFamily="34" charset="0"/>
            </a:endParaRPr>
          </a:p>
        </p:txBody>
      </p:sp>
      <p:sp>
        <p:nvSpPr>
          <p:cNvPr id="45" name="Rectangle 44"/>
          <p:cNvSpPr/>
          <p:nvPr>
            <p:custDataLst>
              <p:tags r:id="rId15"/>
            </p:custDataLst>
          </p:nvPr>
        </p:nvSpPr>
        <p:spPr bwMode="auto">
          <a:xfrm>
            <a:off x="9729304" y="2482649"/>
            <a:ext cx="2193989" cy="5362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Project signoff</a:t>
            </a:r>
            <a:endParaRPr lang="en-US" sz="1100" dirty="0">
              <a:solidFill>
                <a:schemeClr val="bg2"/>
              </a:solidFill>
              <a:ea typeface="Segoe UI" pitchFamily="34" charset="0"/>
              <a:cs typeface="Segoe UI" pitchFamily="34" charset="0"/>
            </a:endParaRPr>
          </a:p>
        </p:txBody>
      </p:sp>
      <p:sp>
        <p:nvSpPr>
          <p:cNvPr id="46" name="TextBox 45"/>
          <p:cNvSpPr txBox="1"/>
          <p:nvPr/>
        </p:nvSpPr>
        <p:spPr>
          <a:xfrm rot="16200000">
            <a:off x="-79621" y="3471431"/>
            <a:ext cx="818998" cy="369332"/>
          </a:xfrm>
          <a:prstGeom prst="rect">
            <a:avLst/>
          </a:prstGeom>
          <a:noFill/>
        </p:spPr>
        <p:txBody>
          <a:bodyPr wrap="square" lIns="0" tIns="0" rIns="0" bIns="0" rtlCol="0" anchor="ctr">
            <a:spAutoFit/>
          </a:bodyPr>
          <a:lstStyle/>
          <a:p>
            <a:pPr algn="ctr"/>
            <a:r>
              <a:rPr lang="en-US" sz="1200" spc="-70" dirty="0" smtClean="0">
                <a:solidFill>
                  <a:schemeClr val="bg2"/>
                </a:solidFill>
                <a:latin typeface="Segoe UI Semibold" panose="020B0702040204020203" pitchFamily="34" charset="0"/>
                <a:cs typeface="Segoe UI Semibold" panose="020B0702040204020203" pitchFamily="34" charset="0"/>
              </a:rPr>
              <a:t>Engagement Criteria</a:t>
            </a:r>
          </a:p>
        </p:txBody>
      </p:sp>
      <p:sp>
        <p:nvSpPr>
          <p:cNvPr id="37" name="Rectangle 36"/>
          <p:cNvSpPr/>
          <p:nvPr>
            <p:custDataLst>
              <p:tags r:id="rId16"/>
            </p:custDataLst>
          </p:nvPr>
        </p:nvSpPr>
        <p:spPr bwMode="auto">
          <a:xfrm>
            <a:off x="7439335" y="3193658"/>
            <a:ext cx="2193989" cy="44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951">
              <a:buFont typeface="Wingdings" panose="05000000000000000000" pitchFamily="2" charset="2"/>
              <a:buChar char="ü"/>
            </a:pPr>
            <a:r>
              <a:rPr lang="en-US" sz="1100" dirty="0" smtClean="0">
                <a:solidFill>
                  <a:schemeClr val="bg2"/>
                </a:solidFill>
                <a:cs typeface="Segoe UI" panose="020B0502040204020203" pitchFamily="34" charset="0"/>
              </a:rPr>
              <a:t>Requirement document</a:t>
            </a:r>
          </a:p>
          <a:p>
            <a:pPr marL="171450" indent="-171450" defTabSz="913951">
              <a:buFont typeface="Wingdings" panose="05000000000000000000" pitchFamily="2" charset="2"/>
              <a:buChar char="ü"/>
            </a:pPr>
            <a:r>
              <a:rPr lang="en-US" sz="1100" dirty="0" smtClean="0">
                <a:solidFill>
                  <a:schemeClr val="bg2"/>
                </a:solidFill>
                <a:cs typeface="Segoe UI" panose="020B0502040204020203" pitchFamily="34" charset="0"/>
              </a:rPr>
              <a:t>Architecture Design</a:t>
            </a:r>
          </a:p>
          <a:p>
            <a:pPr defTabSz="913951"/>
            <a:endParaRPr lang="en-US" sz="1100" dirty="0" smtClean="0">
              <a:solidFill>
                <a:schemeClr val="bg2"/>
              </a:solidFill>
              <a:cs typeface="Segoe UI" panose="020B0502040204020203" pitchFamily="34" charset="0"/>
            </a:endParaRPr>
          </a:p>
        </p:txBody>
      </p:sp>
      <p:sp>
        <p:nvSpPr>
          <p:cNvPr id="55" name="Rectangle 54"/>
          <p:cNvSpPr/>
          <p:nvPr>
            <p:custDataLst>
              <p:tags r:id="rId17"/>
            </p:custDataLst>
          </p:nvPr>
        </p:nvSpPr>
        <p:spPr bwMode="auto">
          <a:xfrm>
            <a:off x="548011" y="3193658"/>
            <a:ext cx="2193989" cy="8782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Post DB upgrade</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Farm max compatibility is 15</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Make hosting choice</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Procure hosting infrastructure</a:t>
            </a:r>
            <a:endParaRPr lang="en-US" sz="1100" dirty="0">
              <a:solidFill>
                <a:schemeClr val="bg2"/>
              </a:solidFill>
              <a:ea typeface="Segoe UI" pitchFamily="34" charset="0"/>
              <a:cs typeface="Segoe UI" pitchFamily="34" charset="0"/>
            </a:endParaRPr>
          </a:p>
        </p:txBody>
      </p:sp>
      <p:sp>
        <p:nvSpPr>
          <p:cNvPr id="79" name="Rectangle 78"/>
          <p:cNvSpPr/>
          <p:nvPr>
            <p:custDataLst>
              <p:tags r:id="rId18"/>
            </p:custDataLst>
          </p:nvPr>
        </p:nvSpPr>
        <p:spPr bwMode="auto">
          <a:xfrm>
            <a:off x="542663" y="4166198"/>
            <a:ext cx="2193989" cy="6846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Internal resource readiness</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Complete configuration</a:t>
            </a:r>
            <a:endParaRPr lang="en-US" sz="1100" dirty="0">
              <a:solidFill>
                <a:schemeClr val="bg2"/>
              </a:solidFill>
              <a:ea typeface="Segoe UI" pitchFamily="34" charset="0"/>
              <a:cs typeface="Segoe UI" pitchFamily="34" charset="0"/>
            </a:endParaRPr>
          </a:p>
        </p:txBody>
      </p:sp>
      <p:sp>
        <p:nvSpPr>
          <p:cNvPr id="80" name="Rectangle 79"/>
          <p:cNvSpPr/>
          <p:nvPr>
            <p:custDataLst>
              <p:tags r:id="rId19"/>
            </p:custDataLst>
          </p:nvPr>
        </p:nvSpPr>
        <p:spPr bwMode="auto">
          <a:xfrm>
            <a:off x="2848504" y="4166198"/>
            <a:ext cx="2193989" cy="684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Live demo</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Requirement review</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Prioritize requirements</a:t>
            </a:r>
            <a:endParaRPr lang="en-US" sz="1100" dirty="0">
              <a:solidFill>
                <a:schemeClr val="bg2"/>
              </a:solidFill>
              <a:ea typeface="Segoe UI" pitchFamily="34" charset="0"/>
              <a:cs typeface="Segoe UI" pitchFamily="34" charset="0"/>
            </a:endParaRPr>
          </a:p>
        </p:txBody>
      </p:sp>
      <p:sp>
        <p:nvSpPr>
          <p:cNvPr id="84" name="Rectangle 83"/>
          <p:cNvSpPr/>
          <p:nvPr>
            <p:custDataLst>
              <p:tags r:id="rId20"/>
            </p:custDataLst>
          </p:nvPr>
        </p:nvSpPr>
        <p:spPr bwMode="auto">
          <a:xfrm>
            <a:off x="5150448" y="4166198"/>
            <a:ext cx="2193989" cy="684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Solution design proposal</a:t>
            </a:r>
            <a:endParaRPr lang="en-US" sz="1100" dirty="0">
              <a:solidFill>
                <a:schemeClr val="bg2"/>
              </a:solidFill>
              <a:ea typeface="Segoe UI" pitchFamily="34" charset="0"/>
              <a:cs typeface="Segoe UI" pitchFamily="34" charset="0"/>
            </a:endParaRPr>
          </a:p>
        </p:txBody>
      </p:sp>
      <p:sp>
        <p:nvSpPr>
          <p:cNvPr id="87" name="TextBox 86"/>
          <p:cNvSpPr txBox="1"/>
          <p:nvPr/>
        </p:nvSpPr>
        <p:spPr>
          <a:xfrm rot="16200000">
            <a:off x="17906" y="4259705"/>
            <a:ext cx="864660" cy="553998"/>
          </a:xfrm>
          <a:prstGeom prst="rect">
            <a:avLst/>
          </a:prstGeom>
          <a:noFill/>
        </p:spPr>
        <p:txBody>
          <a:bodyPr wrap="square" lIns="0" tIns="0" rIns="0" bIns="0" rtlCol="0">
            <a:spAutoFit/>
          </a:bodyPr>
          <a:lstStyle>
            <a:defPPr>
              <a:defRPr lang="en-US"/>
            </a:defPPr>
            <a:lvl1pPr algn="ctr">
              <a:defRPr sz="1000" b="1" spc="-70">
                <a:solidFill>
                  <a:schemeClr val="bg1"/>
                </a:solidFill>
              </a:defRPr>
            </a:lvl1pPr>
          </a:lstStyle>
          <a:p>
            <a:endParaRPr lang="en-US" sz="1200" b="0" dirty="0" smtClean="0">
              <a:solidFill>
                <a:schemeClr val="bg2"/>
              </a:solidFill>
              <a:latin typeface="Segoe UI Semibold" panose="020B0702040204020203" pitchFamily="34" charset="0"/>
              <a:cs typeface="Segoe UI Semibold" panose="020B0702040204020203" pitchFamily="34" charset="0"/>
            </a:endParaRPr>
          </a:p>
          <a:p>
            <a:r>
              <a:rPr lang="en-US" sz="1200" b="0" dirty="0" smtClean="0">
                <a:solidFill>
                  <a:schemeClr val="bg2"/>
                </a:solidFill>
                <a:latin typeface="Segoe UI Semibold" panose="020B0702040204020203" pitchFamily="34" charset="0"/>
                <a:cs typeface="Segoe UI Semibold" panose="020B0702040204020203" pitchFamily="34" charset="0"/>
              </a:rPr>
              <a:t>Customer </a:t>
            </a:r>
            <a:endParaRPr lang="en-US" sz="1200" b="0" dirty="0">
              <a:solidFill>
                <a:schemeClr val="bg2"/>
              </a:solidFill>
              <a:latin typeface="Segoe UI Semibold" panose="020B0702040204020203" pitchFamily="34" charset="0"/>
              <a:cs typeface="Segoe UI Semibold" panose="020B0702040204020203" pitchFamily="34" charset="0"/>
            </a:endParaRPr>
          </a:p>
          <a:p>
            <a:endParaRPr lang="en-US" sz="1200" b="0" dirty="0">
              <a:solidFill>
                <a:schemeClr val="bg2"/>
              </a:solidFill>
              <a:latin typeface="Segoe UI Semibold" panose="020B0702040204020203" pitchFamily="34" charset="0"/>
              <a:cs typeface="Segoe UI Semibold" panose="020B0702040204020203" pitchFamily="34" charset="0"/>
            </a:endParaRPr>
          </a:p>
        </p:txBody>
      </p:sp>
      <p:cxnSp>
        <p:nvCxnSpPr>
          <p:cNvPr id="6" name="Straight Connector 5"/>
          <p:cNvCxnSpPr/>
          <p:nvPr/>
        </p:nvCxnSpPr>
        <p:spPr>
          <a:xfrm>
            <a:off x="141929" y="3157223"/>
            <a:ext cx="11777135" cy="695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35201" y="4134020"/>
            <a:ext cx="11783863" cy="637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41378" y="6181426"/>
            <a:ext cx="11789738" cy="46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custDataLst>
              <p:tags r:id="rId21"/>
            </p:custDataLst>
          </p:nvPr>
        </p:nvSpPr>
        <p:spPr bwMode="auto">
          <a:xfrm>
            <a:off x="5129171" y="4920886"/>
            <a:ext cx="2193989" cy="684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Architecture Design Workshop</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Successful Proof of Concepts as needed</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Review assistance and technical support for the technical team</a:t>
            </a:r>
          </a:p>
          <a:p>
            <a:pPr marL="628581" lvl="1" indent="-171399" defTabSz="913650" fontAlgn="base">
              <a:spcBef>
                <a:spcPct val="0"/>
              </a:spcBef>
              <a:spcAft>
                <a:spcPct val="0"/>
              </a:spcAft>
              <a:buFont typeface="Arial" panose="020B0604020202020204" pitchFamily="34" charset="0"/>
              <a:buChar char="•"/>
            </a:pPr>
            <a:endParaRPr lang="en-US" sz="1100" dirty="0">
              <a:solidFill>
                <a:schemeClr val="bg2"/>
              </a:solidFill>
              <a:ea typeface="Segoe UI" pitchFamily="34" charset="0"/>
              <a:cs typeface="Segoe UI" pitchFamily="34" charset="0"/>
            </a:endParaRPr>
          </a:p>
        </p:txBody>
      </p:sp>
      <p:sp>
        <p:nvSpPr>
          <p:cNvPr id="49" name="TextBox 48"/>
          <p:cNvSpPr txBox="1"/>
          <p:nvPr/>
        </p:nvSpPr>
        <p:spPr>
          <a:xfrm rot="16200000">
            <a:off x="17906" y="5245522"/>
            <a:ext cx="864660" cy="553998"/>
          </a:xfrm>
          <a:prstGeom prst="rect">
            <a:avLst/>
          </a:prstGeom>
          <a:noFill/>
        </p:spPr>
        <p:txBody>
          <a:bodyPr wrap="square" lIns="0" tIns="0" rIns="0" bIns="0" rtlCol="0">
            <a:spAutoFit/>
          </a:bodyPr>
          <a:lstStyle>
            <a:defPPr>
              <a:defRPr lang="en-US"/>
            </a:defPPr>
            <a:lvl1pPr algn="ctr">
              <a:defRPr sz="1000" b="1" spc="-70">
                <a:solidFill>
                  <a:schemeClr val="bg1"/>
                </a:solidFill>
              </a:defRPr>
            </a:lvl1pPr>
          </a:lstStyle>
          <a:p>
            <a:endParaRPr lang="en-US" sz="1200" b="0" dirty="0" smtClean="0">
              <a:solidFill>
                <a:schemeClr val="bg2"/>
              </a:solidFill>
            </a:endParaRPr>
          </a:p>
          <a:p>
            <a:r>
              <a:rPr lang="en-US" sz="1200" b="0" dirty="0" smtClean="0">
                <a:solidFill>
                  <a:schemeClr val="bg2"/>
                </a:solidFill>
              </a:rPr>
              <a:t>MS Partner</a:t>
            </a:r>
            <a:endParaRPr lang="en-US" sz="1200" b="0" dirty="0">
              <a:solidFill>
                <a:schemeClr val="bg2"/>
              </a:solidFill>
            </a:endParaRPr>
          </a:p>
          <a:p>
            <a:endParaRPr lang="en-US" sz="1200" b="0" dirty="0">
              <a:solidFill>
                <a:schemeClr val="bg2"/>
              </a:solidFill>
            </a:endParaRPr>
          </a:p>
        </p:txBody>
      </p:sp>
      <p:sp>
        <p:nvSpPr>
          <p:cNvPr id="50" name="TextBox 49"/>
          <p:cNvSpPr txBox="1"/>
          <p:nvPr/>
        </p:nvSpPr>
        <p:spPr>
          <a:xfrm rot="16200000">
            <a:off x="-768355" y="5066166"/>
            <a:ext cx="2020965" cy="184666"/>
          </a:xfrm>
          <a:prstGeom prst="rect">
            <a:avLst/>
          </a:prstGeom>
          <a:noFill/>
        </p:spPr>
        <p:txBody>
          <a:bodyPr wrap="square" lIns="0" tIns="0" rIns="0" bIns="0" rtlCol="0">
            <a:spAutoFit/>
          </a:bodyPr>
          <a:lstStyle>
            <a:defPPr>
              <a:defRPr lang="en-US"/>
            </a:defPPr>
            <a:lvl1pPr algn="ctr">
              <a:defRPr sz="1000" b="1" spc="-70">
                <a:solidFill>
                  <a:schemeClr val="bg1"/>
                </a:solidFill>
              </a:defRPr>
            </a:lvl1pPr>
          </a:lstStyle>
          <a:p>
            <a:r>
              <a:rPr lang="en-US" sz="1200" b="0" dirty="0" smtClean="0">
                <a:solidFill>
                  <a:schemeClr val="bg2"/>
                </a:solidFill>
                <a:latin typeface="Segoe UI Semibold" panose="020B0702040204020203" pitchFamily="34" charset="0"/>
                <a:cs typeface="Segoe UI Semibold" panose="020B0702040204020203" pitchFamily="34" charset="0"/>
              </a:rPr>
              <a:t> Roles &amp; Responsibilities</a:t>
            </a:r>
            <a:endParaRPr lang="en-US" sz="1200" b="0" dirty="0">
              <a:solidFill>
                <a:schemeClr val="bg2"/>
              </a:solidFill>
              <a:latin typeface="Segoe UI Semibold" panose="020B0702040204020203" pitchFamily="34" charset="0"/>
              <a:cs typeface="Segoe UI Semibold" panose="020B0702040204020203" pitchFamily="34" charset="0"/>
            </a:endParaRPr>
          </a:p>
        </p:txBody>
      </p:sp>
      <p:cxnSp>
        <p:nvCxnSpPr>
          <p:cNvPr id="53" name="Straight Connector 52"/>
          <p:cNvCxnSpPr/>
          <p:nvPr/>
        </p:nvCxnSpPr>
        <p:spPr>
          <a:xfrm>
            <a:off x="357352" y="4907326"/>
            <a:ext cx="11557724" cy="16344"/>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542663" y="3145172"/>
            <a:ext cx="10636" cy="302380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5976" y="4134697"/>
            <a:ext cx="1833" cy="205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45836" y="3155275"/>
            <a:ext cx="0" cy="3024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915076" y="3145171"/>
            <a:ext cx="0" cy="3024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540547" y="1276887"/>
            <a:ext cx="4544635" cy="508581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433348" y="1323104"/>
            <a:ext cx="4544635" cy="508581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3834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fade">
                                      <p:cBhvr>
                                        <p:cTn id="79" dur="500"/>
                                        <p:tgtEl>
                                          <p:spTgt spid="7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fade">
                                      <p:cBhvr>
                                        <p:cTn id="82" dur="500"/>
                                        <p:tgtEl>
                                          <p:spTgt spid="8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fade">
                                      <p:cBhvr>
                                        <p:cTn id="85" dur="500"/>
                                        <p:tgtEl>
                                          <p:spTgt spid="8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fade">
                                      <p:cBhvr>
                                        <p:cTn id="88" dur="500"/>
                                        <p:tgtEl>
                                          <p:spTgt spid="87"/>
                                        </p:tgtEl>
                                      </p:cBhvr>
                                    </p:animEffect>
                                  </p:childTnLst>
                                </p:cTn>
                              </p:par>
                              <p:par>
                                <p:cTn id="89" presetID="10" presetClass="entr" presetSubtype="0" fill="hold"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par>
                                <p:cTn id="92" presetID="10" presetClass="entr" presetSubtype="0" fill="hold" nodeType="with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par>
                                <p:cTn id="95" presetID="10"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500"/>
                                        <p:tgtEl>
                                          <p:spTgt spid="7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fade">
                                      <p:cBhvr>
                                        <p:cTn id="100" dur="500"/>
                                        <p:tgtEl>
                                          <p:spTgt spid="4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fade">
                                      <p:cBhvr>
                                        <p:cTn id="112" dur="500"/>
                                        <p:tgtEl>
                                          <p:spTgt spid="4"/>
                                        </p:tgtEl>
                                      </p:cBhvr>
                                    </p:animEffect>
                                  </p:childTnLst>
                                </p:cTn>
                              </p:par>
                              <p:par>
                                <p:cTn id="113" presetID="10"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500"/>
                                        <p:tgtEl>
                                          <p:spTgt spid="54"/>
                                        </p:tgtEl>
                                      </p:cBhvr>
                                    </p:animEffect>
                                  </p:childTnLst>
                                </p:cTn>
                              </p:par>
                              <p:par>
                                <p:cTn id="116" presetID="10" presetClass="entr" presetSubtype="0" fill="hold" nodeType="with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fade">
                                      <p:cBhvr>
                                        <p:cTn id="118" dur="500"/>
                                        <p:tgtEl>
                                          <p:spTgt spid="56"/>
                                        </p:tgtEl>
                                      </p:cBhvr>
                                    </p:animEffect>
                                  </p:childTnLst>
                                </p:cTn>
                              </p:par>
                              <p:par>
                                <p:cTn id="119" presetID="10" presetClass="entr" presetSubtype="0" fill="hold"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9" grpId="0" animBg="1"/>
      <p:bldP spid="20" grpId="0" animBg="1"/>
      <p:bldP spid="21" grpId="0" animBg="1"/>
      <p:bldP spid="22" grpId="0" animBg="1"/>
      <p:bldP spid="23" grpId="0"/>
      <p:bldP spid="24" grpId="0"/>
      <p:bldP spid="25" grpId="0"/>
      <p:bldP spid="26" grpId="0"/>
      <p:bldP spid="28" grpId="0" animBg="1"/>
      <p:bldP spid="32" grpId="0" animBg="1"/>
      <p:bldP spid="33" grpId="0"/>
      <p:bldP spid="35" grpId="0" animBg="1"/>
      <p:bldP spid="39" grpId="0" animBg="1"/>
      <p:bldP spid="41" grpId="0" animBg="1"/>
      <p:bldP spid="34" grpId="0"/>
      <p:bldP spid="36" grpId="0" animBg="1"/>
      <p:bldP spid="38" grpId="0" animBg="1"/>
      <p:bldP spid="44" grpId="0" animBg="1"/>
      <p:bldP spid="45" grpId="0" animBg="1"/>
      <p:bldP spid="46" grpId="0"/>
      <p:bldP spid="37" grpId="0" animBg="1"/>
      <p:bldP spid="55" grpId="0"/>
      <p:bldP spid="79" grpId="0"/>
      <p:bldP spid="80" grpId="0" animBg="1"/>
      <p:bldP spid="84" grpId="0" animBg="1"/>
      <p:bldP spid="87" grpId="0"/>
      <p:bldP spid="47" grpId="0" animBg="1"/>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42370" t="15701" r="1228"/>
          <a:stretch/>
        </p:blipFill>
        <p:spPr>
          <a:xfrm>
            <a:off x="263188" y="627853"/>
            <a:ext cx="5823753" cy="5773085"/>
          </a:xfrm>
          <a:prstGeom prst="rect">
            <a:avLst/>
          </a:prstGeom>
        </p:spPr>
      </p:pic>
      <p:sp>
        <p:nvSpPr>
          <p:cNvPr id="30" name="Rectangle 29"/>
          <p:cNvSpPr/>
          <p:nvPr/>
        </p:nvSpPr>
        <p:spPr bwMode="auto">
          <a:xfrm rot="16200000" flipH="1" flipV="1">
            <a:off x="250242" y="640798"/>
            <a:ext cx="5773086" cy="5747195"/>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8" name="Text Placeholder 12"/>
          <p:cNvSpPr txBox="1">
            <a:spLocks/>
          </p:cNvSpPr>
          <p:nvPr/>
        </p:nvSpPr>
        <p:spPr>
          <a:xfrm>
            <a:off x="6425550" y="5334774"/>
            <a:ext cx="2356826"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399" dirty="0">
                <a:solidFill>
                  <a:srgbClr val="FFFFFF"/>
                </a:solidFill>
              </a:rPr>
              <a:t>Flexibility </a:t>
            </a:r>
            <a:br>
              <a:rPr lang="en-US" sz="2399" dirty="0">
                <a:solidFill>
                  <a:srgbClr val="FFFFFF"/>
                </a:solidFill>
              </a:rPr>
            </a:br>
            <a:r>
              <a:rPr lang="en-US" sz="2399" dirty="0">
                <a:solidFill>
                  <a:srgbClr val="FFFFFF"/>
                </a:solidFill>
              </a:rPr>
              <a:t>and choice</a:t>
            </a:r>
          </a:p>
        </p:txBody>
      </p:sp>
      <p:sp>
        <p:nvSpPr>
          <p:cNvPr id="5" name="Text Placeholder 12"/>
          <p:cNvSpPr txBox="1">
            <a:spLocks/>
          </p:cNvSpPr>
          <p:nvPr/>
        </p:nvSpPr>
        <p:spPr>
          <a:xfrm>
            <a:off x="6339083" y="2156244"/>
            <a:ext cx="2189840"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399" dirty="0">
                <a:solidFill>
                  <a:srgbClr val="FFFFFF"/>
                </a:solidFill>
              </a:rPr>
              <a:t>Enterprise-grade cloud</a:t>
            </a:r>
          </a:p>
        </p:txBody>
      </p:sp>
      <p:sp>
        <p:nvSpPr>
          <p:cNvPr id="21" name="Text Placeholder 12"/>
          <p:cNvSpPr txBox="1">
            <a:spLocks/>
          </p:cNvSpPr>
          <p:nvPr/>
        </p:nvSpPr>
        <p:spPr>
          <a:xfrm>
            <a:off x="9158553" y="2156244"/>
            <a:ext cx="2481918"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2399" dirty="0">
                <a:solidFill>
                  <a:srgbClr val="FFFFFF"/>
                </a:solidFill>
              </a:rPr>
              <a:t>Essential productivity services</a:t>
            </a:r>
          </a:p>
        </p:txBody>
      </p:sp>
      <p:sp>
        <p:nvSpPr>
          <p:cNvPr id="17" name="Text Placeholder 12"/>
          <p:cNvSpPr txBox="1">
            <a:spLocks/>
          </p:cNvSpPr>
          <p:nvPr/>
        </p:nvSpPr>
        <p:spPr>
          <a:xfrm>
            <a:off x="9221097" y="5334773"/>
            <a:ext cx="2356826"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2399" dirty="0">
                <a:solidFill>
                  <a:srgbClr val="FFFFFF"/>
                </a:solidFill>
              </a:rPr>
              <a:t>Familiar</a:t>
            </a:r>
            <a:br>
              <a:rPr lang="en-US" sz="2399" dirty="0">
                <a:solidFill>
                  <a:srgbClr val="FFFFFF"/>
                </a:solidFill>
              </a:rPr>
            </a:br>
            <a:r>
              <a:rPr lang="en-US" sz="2399" dirty="0">
                <a:solidFill>
                  <a:srgbClr val="FFFFFF"/>
                </a:solidFill>
              </a:rPr>
              <a:t> and easy </a:t>
            </a:r>
          </a:p>
        </p:txBody>
      </p:sp>
      <p:sp>
        <p:nvSpPr>
          <p:cNvPr id="50" name="Title 1"/>
          <p:cNvSpPr txBox="1">
            <a:spLocks/>
          </p:cNvSpPr>
          <p:nvPr/>
        </p:nvSpPr>
        <p:spPr>
          <a:xfrm>
            <a:off x="492662" y="3771474"/>
            <a:ext cx="5093054" cy="774179"/>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a:spcBef>
                <a:spcPts val="1200"/>
              </a:spcBef>
            </a:pPr>
            <a:r>
              <a:rPr lang="en-US" sz="5398" dirty="0" smtClean="0">
                <a:solidFill>
                  <a:srgbClr val="FFFFFF"/>
                </a:solidFill>
              </a:rPr>
              <a:t>Your current status?</a:t>
            </a:r>
            <a:endParaRPr sz="1999" dirty="0">
              <a:solidFill>
                <a:srgbClr val="00188F">
                  <a:lumMod val="20000"/>
                  <a:lumOff val="80000"/>
                </a:srgbClr>
              </a:solidFill>
              <a:latin typeface="Segoe UI"/>
            </a:endParaRPr>
          </a:p>
        </p:txBody>
      </p:sp>
      <p:sp>
        <p:nvSpPr>
          <p:cNvPr id="12" name="Rectangle 11"/>
          <p:cNvSpPr/>
          <p:nvPr/>
        </p:nvSpPr>
        <p:spPr bwMode="auto">
          <a:xfrm>
            <a:off x="1587" y="6400938"/>
            <a:ext cx="12185651" cy="4561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6158739" y="3553731"/>
            <a:ext cx="2847207" cy="2847207"/>
            <a:chOff x="6158739" y="3553731"/>
            <a:chExt cx="2847207" cy="2847207"/>
          </a:xfrm>
        </p:grpSpPr>
        <p:grpSp>
          <p:nvGrpSpPr>
            <p:cNvPr id="9" name="Group 8"/>
            <p:cNvGrpSpPr/>
            <p:nvPr/>
          </p:nvGrpSpPr>
          <p:grpSpPr>
            <a:xfrm>
              <a:off x="6158739" y="3553731"/>
              <a:ext cx="2847207" cy="2847207"/>
              <a:chOff x="6145307" y="3553762"/>
              <a:chExt cx="2847949" cy="2847949"/>
            </a:xfrm>
          </p:grpSpPr>
          <p:sp>
            <p:nvSpPr>
              <p:cNvPr id="25" name="Rectangle 24"/>
              <p:cNvSpPr/>
              <p:nvPr/>
            </p:nvSpPr>
            <p:spPr bwMode="auto">
              <a:xfrm>
                <a:off x="6145307" y="355376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12"/>
              <p:cNvSpPr txBox="1">
                <a:spLocks/>
              </p:cNvSpPr>
              <p:nvPr/>
            </p:nvSpPr>
            <p:spPr>
              <a:xfrm>
                <a:off x="6351182" y="3771562"/>
                <a:ext cx="2461765" cy="1163314"/>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799" dirty="0" smtClean="0">
                    <a:solidFill>
                      <a:srgbClr val="FFFFFF"/>
                    </a:solidFill>
                  </a:rPr>
                  <a:t>Business requirements known?</a:t>
                </a:r>
                <a:endParaRPr lang="en-US" sz="2799" dirty="0">
                  <a:solidFill>
                    <a:srgbClr val="FFFFFF"/>
                  </a:solidFill>
                </a:endParaRPr>
              </a:p>
            </p:txBody>
          </p:sp>
        </p:gr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122" y="5251756"/>
              <a:ext cx="1235603" cy="1027271"/>
            </a:xfrm>
            <a:prstGeom prst="rect">
              <a:avLst/>
            </a:prstGeom>
          </p:spPr>
        </p:pic>
      </p:grpSp>
      <p:grpSp>
        <p:nvGrpSpPr>
          <p:cNvPr id="4" name="Group 3"/>
          <p:cNvGrpSpPr/>
          <p:nvPr/>
        </p:nvGrpSpPr>
        <p:grpSpPr>
          <a:xfrm>
            <a:off x="6158738" y="632742"/>
            <a:ext cx="2847207" cy="2879480"/>
            <a:chOff x="6158738" y="632742"/>
            <a:chExt cx="2847207" cy="2879480"/>
          </a:xfrm>
        </p:grpSpPr>
        <p:grpSp>
          <p:nvGrpSpPr>
            <p:cNvPr id="7" name="Group 6"/>
            <p:cNvGrpSpPr/>
            <p:nvPr/>
          </p:nvGrpSpPr>
          <p:grpSpPr>
            <a:xfrm>
              <a:off x="6158738" y="632742"/>
              <a:ext cx="2847207" cy="2847207"/>
              <a:chOff x="6145306" y="632012"/>
              <a:chExt cx="2847949" cy="2847949"/>
            </a:xfrm>
          </p:grpSpPr>
          <p:sp>
            <p:nvSpPr>
              <p:cNvPr id="23" name="Rectangle 22"/>
              <p:cNvSpPr/>
              <p:nvPr/>
            </p:nvSpPr>
            <p:spPr bwMode="auto">
              <a:xfrm>
                <a:off x="6145306" y="63201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 Placeholder 12"/>
              <p:cNvSpPr txBox="1">
                <a:spLocks/>
              </p:cNvSpPr>
              <p:nvPr/>
            </p:nvSpPr>
            <p:spPr>
              <a:xfrm>
                <a:off x="6351182" y="859177"/>
                <a:ext cx="2287343" cy="1163314"/>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799" dirty="0" smtClean="0">
                    <a:solidFill>
                      <a:srgbClr val="FFFFFF"/>
                    </a:solidFill>
                  </a:rPr>
                  <a:t>Provider hosted environment status?</a:t>
                </a:r>
                <a:endParaRPr lang="en-US" sz="2799" dirty="0">
                  <a:solidFill>
                    <a:srgbClr val="FFFFFF"/>
                  </a:solidFill>
                </a:endParaRPr>
              </a:p>
            </p:txBody>
          </p:sp>
        </p:grpSp>
        <p:pic>
          <p:nvPicPr>
            <p:cNvPr id="32" name="Picture 5" descr="\\MAGNUM\Projects\Microsoft\Cloud Power FY12\Design\ICONS_PNG\Layer-79.png"/>
            <p:cNvPicPr>
              <a:picLocks noChangeAspect="1" noChangeArrowheads="1"/>
            </p:cNvPicPr>
            <p:nvPr/>
          </p:nvPicPr>
          <p:blipFill>
            <a:blip r:embed="rId5" cstate="print">
              <a:lum bright="100000"/>
            </a:blip>
            <a:srcRect/>
            <a:stretch>
              <a:fillRect/>
            </a:stretch>
          </p:blipFill>
          <p:spPr bwMode="auto">
            <a:xfrm>
              <a:off x="7644958" y="2261118"/>
              <a:ext cx="1251430" cy="1251104"/>
            </a:xfrm>
            <a:prstGeom prst="rect">
              <a:avLst/>
            </a:prstGeom>
            <a:noFill/>
          </p:spPr>
        </p:pic>
      </p:grpSp>
      <p:grpSp>
        <p:nvGrpSpPr>
          <p:cNvPr id="6" name="Group 5"/>
          <p:cNvGrpSpPr/>
          <p:nvPr/>
        </p:nvGrpSpPr>
        <p:grpSpPr>
          <a:xfrm>
            <a:off x="9077742" y="632742"/>
            <a:ext cx="2847207" cy="2860171"/>
            <a:chOff x="9077742" y="632742"/>
            <a:chExt cx="2847207" cy="2860171"/>
          </a:xfrm>
        </p:grpSpPr>
        <p:grpSp>
          <p:nvGrpSpPr>
            <p:cNvPr id="8" name="Group 1"/>
            <p:cNvGrpSpPr/>
            <p:nvPr/>
          </p:nvGrpSpPr>
          <p:grpSpPr>
            <a:xfrm>
              <a:off x="9077742" y="632742"/>
              <a:ext cx="2847207" cy="2847207"/>
              <a:chOff x="9065070" y="632012"/>
              <a:chExt cx="2847949" cy="2847949"/>
            </a:xfrm>
          </p:grpSpPr>
          <p:sp>
            <p:nvSpPr>
              <p:cNvPr id="24" name="Rectangle 3"/>
              <p:cNvSpPr/>
              <p:nvPr/>
            </p:nvSpPr>
            <p:spPr bwMode="auto">
              <a:xfrm>
                <a:off x="9065070" y="63201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12"/>
              <p:cNvSpPr txBox="1">
                <a:spLocks/>
              </p:cNvSpPr>
              <p:nvPr/>
            </p:nvSpPr>
            <p:spPr>
              <a:xfrm>
                <a:off x="9260138" y="892591"/>
                <a:ext cx="2394457" cy="77554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799" dirty="0" smtClean="0">
                    <a:solidFill>
                      <a:srgbClr val="FFFFFF"/>
                    </a:solidFill>
                  </a:rPr>
                  <a:t>Team and schedule status?</a:t>
                </a:r>
                <a:endParaRPr lang="en-US" sz="2799" dirty="0">
                  <a:solidFill>
                    <a:srgbClr val="FFFFFF"/>
                  </a:solidFill>
                </a:endParaRPr>
              </a:p>
            </p:txBody>
          </p:sp>
          <p:sp>
            <p:nvSpPr>
              <p:cNvPr id="40" name="Freeform 12"/>
              <p:cNvSpPr>
                <a:spLocks noEditPoints="1"/>
              </p:cNvSpPr>
              <p:nvPr/>
            </p:nvSpPr>
            <p:spPr bwMode="black">
              <a:xfrm>
                <a:off x="10841294" y="2414536"/>
                <a:ext cx="868005" cy="91371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solidFill>
              <a:ln>
                <a:noFill/>
              </a:ln>
              <a:extLst/>
            </p:spPr>
            <p:txBody>
              <a:bodyPr vert="horz" wrap="square" lIns="89596" tIns="44797" rIns="89596" bIns="4479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3" dirty="0">
                  <a:noFill/>
                </a:endParaRPr>
              </a:p>
            </p:txBody>
          </p:sp>
        </p:grpSp>
        <p:pic>
          <p:nvPicPr>
            <p:cNvPr id="38" name="Picture 3" descr="\\MAGNUM\Projects\Microsoft\Cloud Power FY12\Design\ICONS_PNG\Calendar.png"/>
            <p:cNvPicPr>
              <a:picLocks noChangeAspect="1" noChangeArrowheads="1"/>
            </p:cNvPicPr>
            <p:nvPr/>
          </p:nvPicPr>
          <p:blipFill>
            <a:blip r:embed="rId6" cstate="print">
              <a:lum bright="100000"/>
            </a:blip>
            <a:srcRect/>
            <a:stretch>
              <a:fillRect/>
            </a:stretch>
          </p:blipFill>
          <p:spPr bwMode="auto">
            <a:xfrm>
              <a:off x="9664150" y="2344265"/>
              <a:ext cx="1148947" cy="1148648"/>
            </a:xfrm>
            <a:prstGeom prst="rect">
              <a:avLst/>
            </a:prstGeom>
            <a:noFill/>
          </p:spPr>
        </p:pic>
      </p:grpSp>
      <p:grpSp>
        <p:nvGrpSpPr>
          <p:cNvPr id="13" name="Group 12"/>
          <p:cNvGrpSpPr/>
          <p:nvPr/>
        </p:nvGrpSpPr>
        <p:grpSpPr>
          <a:xfrm>
            <a:off x="9077742" y="3553731"/>
            <a:ext cx="2847207" cy="2847207"/>
            <a:chOff x="9077742" y="3553731"/>
            <a:chExt cx="2847207" cy="2847207"/>
          </a:xfrm>
        </p:grpSpPr>
        <p:grpSp>
          <p:nvGrpSpPr>
            <p:cNvPr id="10" name="Group 9"/>
            <p:cNvGrpSpPr/>
            <p:nvPr/>
          </p:nvGrpSpPr>
          <p:grpSpPr>
            <a:xfrm>
              <a:off x="9077742" y="3553731"/>
              <a:ext cx="2847207" cy="2847207"/>
              <a:chOff x="9065070" y="3553762"/>
              <a:chExt cx="2847949" cy="2847949"/>
            </a:xfrm>
          </p:grpSpPr>
          <p:sp>
            <p:nvSpPr>
              <p:cNvPr id="26" name="Rectangle 25"/>
              <p:cNvSpPr/>
              <p:nvPr/>
            </p:nvSpPr>
            <p:spPr bwMode="auto">
              <a:xfrm>
                <a:off x="9065070" y="355376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 Placeholder 12"/>
              <p:cNvSpPr txBox="1">
                <a:spLocks/>
              </p:cNvSpPr>
              <p:nvPr/>
            </p:nvSpPr>
            <p:spPr>
              <a:xfrm>
                <a:off x="9260138" y="3771562"/>
                <a:ext cx="2394457" cy="77554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799" dirty="0" smtClean="0">
                    <a:solidFill>
                      <a:srgbClr val="FFFFFF"/>
                    </a:solidFill>
                  </a:rPr>
                  <a:t>Solution design status?</a:t>
                </a:r>
                <a:endParaRPr lang="en-US" sz="2799" dirty="0">
                  <a:solidFill>
                    <a:srgbClr val="FFFFFF"/>
                  </a:solidFill>
                </a:endParaRPr>
              </a:p>
            </p:txBody>
          </p:sp>
        </p:grpSp>
        <p:sp>
          <p:nvSpPr>
            <p:cNvPr id="39" name="Freeform 21"/>
            <p:cNvSpPr>
              <a:spLocks noChangeAspect="1" noEditPoints="1"/>
            </p:cNvSpPr>
            <p:nvPr/>
          </p:nvSpPr>
          <p:spPr bwMode="black">
            <a:xfrm>
              <a:off x="10853503" y="5329456"/>
              <a:ext cx="919774" cy="91953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050" dirty="0"/>
            </a:p>
          </p:txBody>
        </p:sp>
      </p:grpSp>
    </p:spTree>
    <p:extLst>
      <p:ext uri="{BB962C8B-B14F-4D97-AF65-F5344CB8AC3E}">
        <p14:creationId xmlns:p14="http://schemas.microsoft.com/office/powerpoint/2010/main" val="348346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294" b="7199"/>
          <a:stretch/>
        </p:blipFill>
        <p:spPr>
          <a:xfrm>
            <a:off x="-1" y="-12699"/>
            <a:ext cx="12188825" cy="6891724"/>
          </a:xfrm>
          <a:prstGeom prst="rect">
            <a:avLst/>
          </a:prstGeom>
        </p:spPr>
      </p:pic>
      <p:sp>
        <p:nvSpPr>
          <p:cNvPr id="12" name="Rectangle 11"/>
          <p:cNvSpPr/>
          <p:nvPr/>
        </p:nvSpPr>
        <p:spPr bwMode="auto">
          <a:xfrm rot="16200000" flipH="1" flipV="1">
            <a:off x="2652877" y="-2652872"/>
            <a:ext cx="6879021" cy="12184774"/>
          </a:xfrm>
          <a:prstGeom prst="rect">
            <a:avLst/>
          </a:prstGeom>
          <a:gradFill>
            <a:gsLst>
              <a:gs pos="30000">
                <a:srgbClr val="000000">
                  <a:alpha val="0"/>
                </a:srgbClr>
              </a:gs>
              <a:gs pos="100000">
                <a:srgbClr val="000000">
                  <a:alpha val="90000"/>
                </a:srgbClr>
              </a:gs>
            </a:gsLst>
            <a:lin ang="36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7200" dirty="0" smtClean="0">
                <a:solidFill>
                  <a:schemeClr val="bg1"/>
                </a:solidFill>
              </a:rPr>
              <a:t>Your solution areas</a:t>
            </a:r>
            <a:br>
              <a:rPr lang="en-US" sz="7200" dirty="0" smtClean="0">
                <a:solidFill>
                  <a:schemeClr val="bg1"/>
                </a:solidFill>
              </a:rPr>
            </a:br>
            <a:r>
              <a:rPr lang="en-US" sz="3600" dirty="0" smtClean="0">
                <a:solidFill>
                  <a:schemeClr val="bg1"/>
                </a:solidFill>
              </a:rPr>
              <a:t>Based on previous discussions…</a:t>
            </a:r>
            <a:endParaRPr lang="en-US" sz="7200" dirty="0">
              <a:solidFill>
                <a:schemeClr val="bg1"/>
              </a:solidFill>
            </a:endParaRPr>
          </a:p>
        </p:txBody>
      </p:sp>
      <p:grpSp>
        <p:nvGrpSpPr>
          <p:cNvPr id="8" name="Group 4"/>
          <p:cNvGrpSpPr/>
          <p:nvPr/>
        </p:nvGrpSpPr>
        <p:grpSpPr>
          <a:xfrm>
            <a:off x="3741680" y="2629477"/>
            <a:ext cx="2160000" cy="2160000"/>
            <a:chOff x="9588426" y="4301714"/>
            <a:chExt cx="2374900" cy="2376000"/>
          </a:xfrm>
        </p:grpSpPr>
        <p:sp>
          <p:nvSpPr>
            <p:cNvPr id="9" name="Rectangle 8"/>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Provisioning to host web</a:t>
              </a:r>
            </a:p>
          </p:txBody>
        </p:sp>
        <p:pic>
          <p:nvPicPr>
            <p:cNvPr id="10" name="Picture 7" descr="\\MAGNUM\Projects\Microsoft\Cloud Power FY12\Design\Icons\PNGs\Pooled.png"/>
            <p:cNvPicPr>
              <a:picLocks noChangeAspect="1" noChangeArrowheads="1"/>
            </p:cNvPicPr>
            <p:nvPr/>
          </p:nvPicPr>
          <p:blipFill>
            <a:blip r:embed="rId4" cstate="print">
              <a:lum bright="100000"/>
            </a:blip>
            <a:stretch>
              <a:fillRect/>
            </a:stretch>
          </p:blipFill>
          <p:spPr bwMode="auto">
            <a:xfrm>
              <a:off x="10089897" y="4583123"/>
              <a:ext cx="1371957" cy="1371600"/>
            </a:xfrm>
            <a:prstGeom prst="rect">
              <a:avLst/>
            </a:prstGeom>
            <a:noFill/>
          </p:spPr>
        </p:pic>
      </p:grpSp>
      <p:grpSp>
        <p:nvGrpSpPr>
          <p:cNvPr id="11" name="Group 10"/>
          <p:cNvGrpSpPr/>
          <p:nvPr/>
        </p:nvGrpSpPr>
        <p:grpSpPr>
          <a:xfrm>
            <a:off x="6235636" y="2623142"/>
            <a:ext cx="2160000" cy="2160000"/>
            <a:chOff x="6043317" y="3828517"/>
            <a:chExt cx="2374900" cy="2376000"/>
          </a:xfrm>
        </p:grpSpPr>
        <p:sp>
          <p:nvSpPr>
            <p:cNvPr id="13" name="Rectangle 12"/>
            <p:cNvSpPr/>
            <p:nvPr/>
          </p:nvSpPr>
          <p:spPr bwMode="auto">
            <a:xfrm>
              <a:off x="6043317" y="3828517"/>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Customize OneDrive 4B</a:t>
              </a:r>
            </a:p>
          </p:txBody>
        </p:sp>
        <p:pic>
          <p:nvPicPr>
            <p:cNvPr id="1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618" y="4391930"/>
              <a:ext cx="2266440" cy="885775"/>
            </a:xfrm>
            <a:prstGeom prst="rect">
              <a:avLst/>
            </a:prstGeom>
          </p:spPr>
        </p:pic>
      </p:grpSp>
      <p:grpSp>
        <p:nvGrpSpPr>
          <p:cNvPr id="18" name="Group 17"/>
          <p:cNvGrpSpPr/>
          <p:nvPr/>
        </p:nvGrpSpPr>
        <p:grpSpPr>
          <a:xfrm>
            <a:off x="1247724" y="2623142"/>
            <a:ext cx="2160000" cy="2160000"/>
            <a:chOff x="9588426" y="4301714"/>
            <a:chExt cx="2374900" cy="2376000"/>
          </a:xfrm>
        </p:grpSpPr>
        <p:sp>
          <p:nvSpPr>
            <p:cNvPr id="19" name="Rectangle 18"/>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a:t>Site collection </a:t>
              </a:r>
              <a:r>
                <a:rPr lang="en-US" dirty="0" smtClean="0"/>
                <a:t>provisioning</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4" descr="\\MAGNUM\Projects\Microsoft\Cloud Power FY12\Design\Icons\PNGs\IT_guy.png"/>
            <p:cNvPicPr>
              <a:picLocks noChangeAspect="1" noChangeArrowheads="1"/>
            </p:cNvPicPr>
            <p:nvPr/>
          </p:nvPicPr>
          <p:blipFill>
            <a:blip r:embed="rId6" cstate="print">
              <a:lum bright="100000"/>
            </a:blip>
            <a:stretch>
              <a:fillRect/>
            </a:stretch>
          </p:blipFill>
          <p:spPr bwMode="auto">
            <a:xfrm>
              <a:off x="10046438" y="4515585"/>
              <a:ext cx="1458875" cy="1458495"/>
            </a:xfrm>
            <a:prstGeom prst="rect">
              <a:avLst/>
            </a:prstGeom>
            <a:noFill/>
          </p:spPr>
        </p:pic>
      </p:grpSp>
      <p:grpSp>
        <p:nvGrpSpPr>
          <p:cNvPr id="3" name="Group 2"/>
          <p:cNvGrpSpPr/>
          <p:nvPr/>
        </p:nvGrpSpPr>
        <p:grpSpPr>
          <a:xfrm>
            <a:off x="8729592" y="2623142"/>
            <a:ext cx="2160000" cy="2160000"/>
            <a:chOff x="8729592" y="2623142"/>
            <a:chExt cx="2160000" cy="2160000"/>
          </a:xfrm>
        </p:grpSpPr>
        <p:sp>
          <p:nvSpPr>
            <p:cNvPr id="22" name="Rectangle 21"/>
            <p:cNvSpPr/>
            <p:nvPr/>
          </p:nvSpPr>
          <p:spPr bwMode="auto">
            <a:xfrm>
              <a:off x="8729592" y="2623142"/>
              <a:ext cx="2160000" cy="21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Branding with app model</a:t>
              </a:r>
            </a:p>
          </p:txBody>
        </p:sp>
        <p:pic>
          <p:nvPicPr>
            <p:cNvPr id="24" name="Picture 7" descr="\\MAGNUM\Projects\Microsoft\Cloud Power FY12\Design\Icons\PNGs\Pooled.png"/>
            <p:cNvPicPr>
              <a:picLocks noChangeAspect="1" noChangeArrowheads="1"/>
            </p:cNvPicPr>
            <p:nvPr/>
          </p:nvPicPr>
          <p:blipFill>
            <a:blip r:embed="rId7" cstate="print">
              <a:lum bright="100000"/>
            </a:blip>
            <a:stretch>
              <a:fillRect/>
            </a:stretch>
          </p:blipFill>
          <p:spPr bwMode="auto">
            <a:xfrm>
              <a:off x="9215919" y="3013628"/>
              <a:ext cx="1191802" cy="1191492"/>
            </a:xfrm>
            <a:prstGeom prst="rect">
              <a:avLst/>
            </a:prstGeom>
            <a:noFill/>
          </p:spPr>
        </p:pic>
      </p:grpSp>
    </p:spTree>
    <p:extLst>
      <p:ext uri="{BB962C8B-B14F-4D97-AF65-F5344CB8AC3E}">
        <p14:creationId xmlns:p14="http://schemas.microsoft.com/office/powerpoint/2010/main" val="267919696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313" b="13774"/>
          <a:stretch/>
        </p:blipFill>
        <p:spPr>
          <a:xfrm>
            <a:off x="-38282" y="-1"/>
            <a:ext cx="12247149" cy="6845969"/>
          </a:xfrm>
          <a:prstGeom prst="rect">
            <a:avLst/>
          </a:prstGeom>
        </p:spPr>
      </p:pic>
      <p:sp>
        <p:nvSpPr>
          <p:cNvPr id="6" name="Rectangle 5"/>
          <p:cNvSpPr/>
          <p:nvPr/>
        </p:nvSpPr>
        <p:spPr bwMode="auto">
          <a:xfrm rot="16200000" flipH="1" flipV="1">
            <a:off x="2656293" y="-2694574"/>
            <a:ext cx="6858002" cy="12247149"/>
          </a:xfrm>
          <a:prstGeom prst="rect">
            <a:avLst/>
          </a:prstGeom>
          <a:gradFill>
            <a:gsLst>
              <a:gs pos="24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0785" y="2920429"/>
            <a:ext cx="11149013" cy="747897"/>
          </a:xfrm>
        </p:spPr>
        <p:txBody>
          <a:bodyPr/>
          <a:lstStyle/>
          <a:p>
            <a:r>
              <a:rPr lang="en-US" dirty="0" smtClean="0">
                <a:solidFill>
                  <a:schemeClr val="bg1"/>
                </a:solidFill>
              </a:rPr>
              <a:t>App model </a:t>
            </a:r>
            <a:br>
              <a:rPr lang="en-US" dirty="0" smtClean="0">
                <a:solidFill>
                  <a:schemeClr val="bg1"/>
                </a:solidFill>
              </a:rPr>
            </a:br>
            <a:r>
              <a:rPr lang="en-US" dirty="0" smtClean="0">
                <a:solidFill>
                  <a:schemeClr val="bg1"/>
                </a:solidFill>
              </a:rPr>
              <a:t>Solution </a:t>
            </a:r>
            <a:r>
              <a:rPr lang="en-US" dirty="0">
                <a:solidFill>
                  <a:schemeClr val="bg1"/>
                </a:solidFill>
              </a:rPr>
              <a:t>design </a:t>
            </a:r>
            <a:r>
              <a:rPr lang="en-US" dirty="0" smtClean="0">
                <a:solidFill>
                  <a:schemeClr val="bg1"/>
                </a:solidFill>
              </a:rPr>
              <a:t>discussion…</a:t>
            </a:r>
            <a:endParaRPr lang="en-US" dirty="0">
              <a:solidFill>
                <a:schemeClr val="bg1"/>
              </a:solidFill>
            </a:endParaRPr>
          </a:p>
        </p:txBody>
      </p:sp>
    </p:spTree>
    <p:extLst>
      <p:ext uri="{BB962C8B-B14F-4D97-AF65-F5344CB8AC3E}">
        <p14:creationId xmlns:p14="http://schemas.microsoft.com/office/powerpoint/2010/main" val="386132355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0931" b="4577"/>
          <a:stretch/>
        </p:blipFill>
        <p:spPr>
          <a:xfrm>
            <a:off x="-38280" y="-14548"/>
            <a:ext cx="12248482" cy="6872548"/>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342900" indent="-342900" algn="ctr" defTabSz="913513" fontAlgn="base">
              <a:spcBef>
                <a:spcPct val="0"/>
              </a:spcBef>
              <a:spcAft>
                <a:spcPct val="0"/>
              </a:spcAft>
              <a:buFont typeface="Arial" panose="020B0604020202020204" pitchFamily="34" charset="0"/>
              <a:buChar char="•"/>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Your expectations?</a:t>
            </a:r>
            <a:endParaRPr lang="en-US" dirty="0">
              <a:solidFill>
                <a:schemeClr val="bg1"/>
              </a:solidFill>
            </a:endParaRPr>
          </a:p>
        </p:txBody>
      </p:sp>
      <p:sp>
        <p:nvSpPr>
          <p:cNvPr id="3" name="TextBox 2"/>
          <p:cNvSpPr txBox="1"/>
          <p:nvPr/>
        </p:nvSpPr>
        <p:spPr>
          <a:xfrm>
            <a:off x="519113" y="1509740"/>
            <a:ext cx="5436520" cy="387798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spc="-70" dirty="0" smtClean="0">
                <a:solidFill>
                  <a:schemeClr val="bg1"/>
                </a:solidFill>
                <a:latin typeface="+mj-lt"/>
              </a:rPr>
              <a:t>What are your expectations right now?</a:t>
            </a:r>
          </a:p>
          <a:p>
            <a:pPr marL="342900" indent="-342900">
              <a:buFont typeface="Arial" panose="020B0604020202020204" pitchFamily="34" charset="0"/>
              <a:buChar char="•"/>
            </a:pPr>
            <a:r>
              <a:rPr lang="en-US" sz="2800" spc="-70" dirty="0" smtClean="0">
                <a:solidFill>
                  <a:schemeClr val="bg1"/>
                </a:solidFill>
                <a:latin typeface="+mj-lt"/>
              </a:rPr>
              <a:t>What kind of input you’d need now to help you transition to the APP model?</a:t>
            </a:r>
          </a:p>
          <a:p>
            <a:pPr marL="342900" indent="-342900">
              <a:buFont typeface="Arial" panose="020B0604020202020204" pitchFamily="34" charset="0"/>
              <a:buChar char="•"/>
            </a:pPr>
            <a:r>
              <a:rPr lang="en-US" sz="2800" spc="-70" dirty="0" smtClean="0">
                <a:solidFill>
                  <a:schemeClr val="bg1"/>
                </a:solidFill>
                <a:latin typeface="+mj-lt"/>
              </a:rPr>
              <a:t>Some other challenges which you’d like to be addressed?</a:t>
            </a:r>
          </a:p>
          <a:p>
            <a:pPr marL="342900" indent="-342900">
              <a:buFont typeface="Arial" panose="020B0604020202020204" pitchFamily="34" charset="0"/>
              <a:buChar char="•"/>
            </a:pPr>
            <a:r>
              <a:rPr lang="en-US" sz="2800" spc="-70" dirty="0" smtClean="0">
                <a:solidFill>
                  <a:schemeClr val="bg1"/>
                </a:solidFill>
                <a:latin typeface="+mj-lt"/>
              </a:rPr>
              <a:t>Any immediate inputs on the code and approaches?</a:t>
            </a:r>
            <a:endParaRPr lang="en-US" sz="2800" spc="-70" dirty="0">
              <a:solidFill>
                <a:schemeClr val="bg1"/>
              </a:solidFill>
              <a:latin typeface="+mj-lt"/>
            </a:endParaRPr>
          </a:p>
        </p:txBody>
      </p:sp>
    </p:spTree>
    <p:extLst>
      <p:ext uri="{BB962C8B-B14F-4D97-AF65-F5344CB8AC3E}">
        <p14:creationId xmlns:p14="http://schemas.microsoft.com/office/powerpoint/2010/main" val="347663056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193672"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5</a:t>
            </a: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476" r="10518"/>
          <a:stretch/>
        </p:blipFill>
        <p:spPr bwMode="auto">
          <a:xfrm>
            <a:off x="112734" y="2248732"/>
            <a:ext cx="617680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2811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2BB85FC082DA4797BBC3A5FA5DA446" ma:contentTypeVersion="1" ma:contentTypeDescription="Create a new document." ma:contentTypeScope="" ma:versionID="247b08d10b815683bbccb5e7d63a0691">
  <xsd:schema xmlns:xsd="http://www.w3.org/2001/XMLSchema" xmlns:xs="http://www.w3.org/2001/XMLSchema" xmlns:p="http://schemas.microsoft.com/office/2006/metadata/properties" xmlns:ns2="567402d9-f61c-492c-b8ee-8bcbf1b43688" targetNamespace="http://schemas.microsoft.com/office/2006/metadata/properties" ma:root="true" ma:fieldsID="9dbbdbb07a04af7db4906e2ba19d0cba" ns2:_="">
    <xsd:import namespace="567402d9-f61c-492c-b8ee-8bcbf1b4368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7402d9-f61c-492c-b8ee-8bcbf1b436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A36715-8C56-4FB7-BB85-54CC9B4BC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7402d9-f61c-492c-b8ee-8bcbf1b436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567402d9-f61c-492c-b8ee-8bcbf1b43688"/>
    <ds:schemaRef ds:uri="http://www.w3.org/XML/1998/namespac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1163</Words>
  <Application>Microsoft Office PowerPoint</Application>
  <PresentationFormat>Custom</PresentationFormat>
  <Paragraphs>138</Paragraphs>
  <Slides>10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Architecture Design – Kick off </vt:lpstr>
      <vt:lpstr>Agenda</vt:lpstr>
      <vt:lpstr>PowerPoint Presentation</vt:lpstr>
      <vt:lpstr>PowerPoint Presentation</vt:lpstr>
      <vt:lpstr>Your solution areas Based on previous discussions…</vt:lpstr>
      <vt:lpstr>App model  Solution design discussion…</vt:lpstr>
      <vt:lpstr>Your expectations?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2015-05-21T22:56:41Z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0x0101002E2BB85FC082DA4797BBC3A5FA5DA446</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7ebcab6c-074c-49b4-aebb-f9a8667671a2</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