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76"/>
  </p:notesMasterIdLst>
  <p:handoutMasterIdLst>
    <p:handoutMasterId r:id="rId77"/>
  </p:handoutMasterIdLst>
  <p:sldIdLst>
    <p:sldId id="1242" r:id="rId9"/>
    <p:sldId id="1350" r:id="rId10"/>
    <p:sldId id="1351" r:id="rId11"/>
    <p:sldId id="1352" r:id="rId12"/>
    <p:sldId id="1492" r:id="rId13"/>
    <p:sldId id="1353" r:id="rId14"/>
    <p:sldId id="1354" r:id="rId15"/>
    <p:sldId id="1355" r:id="rId16"/>
    <p:sldId id="1356" r:id="rId17"/>
    <p:sldId id="1357" r:id="rId18"/>
    <p:sldId id="1358" r:id="rId19"/>
    <p:sldId id="1359" r:id="rId20"/>
    <p:sldId id="1360" r:id="rId21"/>
    <p:sldId id="1495" r:id="rId22"/>
    <p:sldId id="1496" r:id="rId23"/>
    <p:sldId id="1497" r:id="rId24"/>
    <p:sldId id="1498" r:id="rId25"/>
    <p:sldId id="1499" r:id="rId26"/>
    <p:sldId id="1500" r:id="rId27"/>
    <p:sldId id="1501" r:id="rId28"/>
    <p:sldId id="1502" r:id="rId29"/>
    <p:sldId id="1503" r:id="rId30"/>
    <p:sldId id="1504" r:id="rId31"/>
    <p:sldId id="1505" r:id="rId32"/>
    <p:sldId id="1506" r:id="rId33"/>
    <p:sldId id="1507" r:id="rId34"/>
    <p:sldId id="1508" r:id="rId35"/>
    <p:sldId id="1509" r:id="rId36"/>
    <p:sldId id="1510" r:id="rId37"/>
    <p:sldId id="1511" r:id="rId38"/>
    <p:sldId id="1512" r:id="rId39"/>
    <p:sldId id="1513" r:id="rId40"/>
    <p:sldId id="1514" r:id="rId41"/>
    <p:sldId id="1515" r:id="rId42"/>
    <p:sldId id="1516" r:id="rId43"/>
    <p:sldId id="1383" r:id="rId44"/>
    <p:sldId id="1493" r:id="rId45"/>
    <p:sldId id="1386" r:id="rId46"/>
    <p:sldId id="1463" r:id="rId47"/>
    <p:sldId id="1518" r:id="rId48"/>
    <p:sldId id="1465" r:id="rId49"/>
    <p:sldId id="1434" r:id="rId50"/>
    <p:sldId id="1466" r:id="rId51"/>
    <p:sldId id="1494" r:id="rId52"/>
    <p:sldId id="1467" r:id="rId53"/>
    <p:sldId id="1468" r:id="rId54"/>
    <p:sldId id="1460" r:id="rId55"/>
    <p:sldId id="1469" r:id="rId56"/>
    <p:sldId id="1470" r:id="rId57"/>
    <p:sldId id="1459" r:id="rId58"/>
    <p:sldId id="1461" r:id="rId59"/>
    <p:sldId id="1471" r:id="rId60"/>
    <p:sldId id="1431" r:id="rId61"/>
    <p:sldId id="1437" r:id="rId62"/>
    <p:sldId id="1472" r:id="rId63"/>
    <p:sldId id="1473" r:id="rId64"/>
    <p:sldId id="1450" r:id="rId65"/>
    <p:sldId id="1474" r:id="rId66"/>
    <p:sldId id="1475" r:id="rId67"/>
    <p:sldId id="1476" r:id="rId68"/>
    <p:sldId id="1477" r:id="rId69"/>
    <p:sldId id="1478" r:id="rId70"/>
    <p:sldId id="1414" r:id="rId71"/>
    <p:sldId id="1462" r:id="rId72"/>
    <p:sldId id="1517" r:id="rId73"/>
    <p:sldId id="1417" r:id="rId74"/>
    <p:sldId id="1418" r:id="rId7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55518" autoAdjust="0"/>
  </p:normalViewPr>
  <p:slideViewPr>
    <p:cSldViewPr snapToGrid="0">
      <p:cViewPr varScale="1">
        <p:scale>
          <a:sx n="65" d="100"/>
          <a:sy n="65" d="100"/>
        </p:scale>
        <p:origin x="2124" y="72"/>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notesMaster" Target="notesMasters/notesMaster1.xml"/><Relationship Id="rId7" Type="http://schemas.openxmlformats.org/officeDocument/2006/relationships/slideMaster" Target="slideMasters/slideMaster1.xml"/><Relationship Id="rId71"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53.xml"/><Relationship Id="rId82"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handoutMaster" Target="handoutMasters/handoutMaster1.xml"/><Relationship Id="rId8" Type="http://schemas.openxmlformats.org/officeDocument/2006/relationships/slideMaster" Target="slideMasters/slideMaster2.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6/5/2015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6/5/2015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393445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Old section:</a:t>
            </a:r>
            <a:r>
              <a:rPr lang="en-US" baseline="0" dirty="0" smtClean="0"/>
              <a:t> ALM</a:t>
            </a:r>
            <a:endParaRPr lang="nl-BE" dirty="0" smtClean="0"/>
          </a:p>
          <a:p>
            <a:endParaRPr lang="nl-BE" dirty="0"/>
          </a:p>
        </p:txBody>
      </p:sp>
    </p:spTree>
    <p:extLst>
      <p:ext uri="{BB962C8B-B14F-4D97-AF65-F5344CB8AC3E}">
        <p14:creationId xmlns:p14="http://schemas.microsoft.com/office/powerpoint/2010/main" val="3639754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SNI: Server Name Indication</a:t>
            </a:r>
            <a:endParaRPr lang="nl-BE" dirty="0"/>
          </a:p>
        </p:txBody>
      </p:sp>
    </p:spTree>
    <p:extLst>
      <p:ext uri="{BB962C8B-B14F-4D97-AF65-F5344CB8AC3E}">
        <p14:creationId xmlns:p14="http://schemas.microsoft.com/office/powerpoint/2010/main" val="181510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813562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85306D5F-351F-4846-AFC3-6489193B7E70}"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7938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3 - For solutions that are already using App model techniques</a:t>
            </a:r>
          </a:p>
        </p:txBody>
      </p:sp>
      <p:sp>
        <p:nvSpPr>
          <p:cNvPr id="4" name="Date Placeholder 3"/>
          <p:cNvSpPr>
            <a:spLocks noGrp="1"/>
          </p:cNvSpPr>
          <p:nvPr>
            <p:ph type="dt" idx="10"/>
          </p:nvPr>
        </p:nvSpPr>
        <p:spPr/>
        <p:txBody>
          <a:bodyPr/>
          <a:lstStyle/>
          <a:p>
            <a:fld id="{78983742-E41A-4F0B-AB80-F7CCE9F04312}"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897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6</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64</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3658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6/5/2015</a:t>
            </a:fld>
            <a:endParaRPr lang="en-US" dirty="0"/>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Ability to scale up/out application without affecting the SP farm</a:t>
            </a:r>
          </a:p>
          <a:p>
            <a:pPr marL="228600" indent="-228600">
              <a:buAutoNum type="alphaUcPeriod"/>
            </a:pPr>
            <a:endParaRPr lang="en-US" baseline="0" dirty="0" smtClean="0"/>
          </a:p>
          <a:p>
            <a:pPr marL="0" indent="0">
              <a:buNone/>
            </a:pPr>
            <a:r>
              <a:rPr lang="en-US" baseline="0" dirty="0" smtClean="0"/>
              <a:t>App model has following advantages over FTC</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capabilities but with a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6/5/2015</a:t>
            </a:fld>
            <a:endParaRPr lang="en-US" dirty="0"/>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6/5/2015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0661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228400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24773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4281421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Old section:</a:t>
            </a:r>
            <a:r>
              <a:rPr lang="en-US" baseline="0" dirty="0" smtClean="0"/>
              <a:t> ALM</a:t>
            </a:r>
            <a:endParaRPr lang="nl-BE" dirty="0" smtClean="0"/>
          </a:p>
          <a:p>
            <a:endParaRPr lang="nl-BE" dirty="0"/>
          </a:p>
        </p:txBody>
      </p:sp>
    </p:spTree>
    <p:extLst>
      <p:ext uri="{BB962C8B-B14F-4D97-AF65-F5344CB8AC3E}">
        <p14:creationId xmlns:p14="http://schemas.microsoft.com/office/powerpoint/2010/main" val="4234740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24.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5.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6.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7.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28.jp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3.png"/><Relationship Id="rId4" Type="http://schemas.microsoft.com/office/2007/relationships/hdphoto" Target="../media/hdphoto4.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16.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0.xml"/><Relationship Id="rId4" Type="http://schemas.openxmlformats.org/officeDocument/2006/relationships/image" Target="../media/image39.emf"/></Relationships>
</file>

<file path=ppt/slides/_rels/slide4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3.xml"/><Relationship Id="rId4" Type="http://schemas.openxmlformats.org/officeDocument/2006/relationships/image" Target="../media/image39.e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smtClean="0"/>
              <a:t>&lt;Consultant Name&gt;</a:t>
            </a:r>
          </a:p>
          <a:p>
            <a:r>
              <a:rPr lang="en-US" dirty="0" smtClean="0"/>
              <a:t>&lt;Role&gt;</a:t>
            </a:r>
          </a:p>
          <a:p>
            <a:r>
              <a:rPr lang="en-US" dirty="0" smtClean="0"/>
              <a:t>&lt;Company&gt;</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6187641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Reduces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4290074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12123238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a:t>
            </a:r>
            <a:r>
              <a:rPr lang="en-US" smtClean="0"/>
              <a:t>overall solution</a:t>
            </a:r>
            <a:endParaRPr lang="en-US" dirty="0" smtClean="0"/>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91132924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Supporting work streams</a:t>
            </a:r>
            <a:endParaRPr lang="en-US" dirty="0"/>
          </a:p>
        </p:txBody>
      </p:sp>
    </p:spTree>
    <p:extLst>
      <p:ext uri="{BB962C8B-B14F-4D97-AF65-F5344CB8AC3E}">
        <p14:creationId xmlns:p14="http://schemas.microsoft.com/office/powerpoint/2010/main" val="29723336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Where needed the scenario specific decks as working material to describe the supporting work streams for the customer</a:t>
            </a:r>
            <a:endParaRPr lang="nl-BE" dirty="0"/>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140112231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Supporting work streams</a:t>
            </a:r>
            <a:endParaRPr lang="en-US" dirty="0"/>
          </a:p>
        </p:txBody>
      </p:sp>
      <p:grpSp>
        <p:nvGrpSpPr>
          <p:cNvPr id="5" name="Group 3"/>
          <p:cNvGrpSpPr/>
          <p:nvPr/>
        </p:nvGrpSpPr>
        <p:grpSpPr>
          <a:xfrm>
            <a:off x="6426643" y="2151488"/>
            <a:ext cx="2374900" cy="2376000"/>
            <a:chOff x="9588426" y="4301714"/>
            <a:chExt cx="2374900" cy="2376000"/>
          </a:xfrm>
        </p:grpSpPr>
        <p:sp>
          <p:nvSpPr>
            <p:cNvPr id="6" name="Rectangle 5"/>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Environments and ALM</a:t>
              </a:r>
            </a:p>
          </p:txBody>
        </p:sp>
        <p:pic>
          <p:nvPicPr>
            <p:cNvPr id="7" name="Picture 2" descr="C:\Users\sigurdg\Desktop\end_user.png"/>
            <p:cNvPicPr>
              <a:picLocks noChangeAspect="1" noChangeArrowheads="1"/>
            </p:cNvPicPr>
            <p:nvPr/>
          </p:nvPicPr>
          <p:blipFill>
            <a:blip r:embed="rId2" cstate="print"/>
            <a:srcRect/>
            <a:stretch>
              <a:fillRect/>
            </a:stretch>
          </p:blipFill>
          <p:spPr bwMode="auto">
            <a:xfrm>
              <a:off x="10274954" y="4584169"/>
              <a:ext cx="1105654" cy="1116034"/>
            </a:xfrm>
            <a:prstGeom prst="rect">
              <a:avLst/>
            </a:prstGeom>
            <a:noFill/>
          </p:spPr>
        </p:pic>
      </p:grpSp>
      <p:grpSp>
        <p:nvGrpSpPr>
          <p:cNvPr id="19" name="Group 18"/>
          <p:cNvGrpSpPr/>
          <p:nvPr/>
        </p:nvGrpSpPr>
        <p:grpSpPr>
          <a:xfrm>
            <a:off x="9440705" y="2175164"/>
            <a:ext cx="2374900" cy="2376000"/>
            <a:chOff x="9588426" y="4301714"/>
            <a:chExt cx="2374900" cy="2376000"/>
          </a:xfrm>
        </p:grpSpPr>
        <p:sp>
          <p:nvSpPr>
            <p:cNvPr id="20" name="Rectangle 37"/>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Provider Hosted App hosting</a:t>
              </a:r>
            </a:p>
          </p:txBody>
        </p:sp>
        <p:pic>
          <p:nvPicPr>
            <p:cNvPr id="21" name="Picture 2" descr="\\MAGNUM\Projects\Microsoft\Cloud Power FY12\Design\ICONS_PNG\Next_Gen_Application.png"/>
            <p:cNvPicPr>
              <a:picLocks noChangeAspect="1" noChangeArrowheads="1"/>
            </p:cNvPicPr>
            <p:nvPr/>
          </p:nvPicPr>
          <p:blipFill>
            <a:blip r:embed="rId3" cstate="print">
              <a:lum bright="100000"/>
            </a:blip>
            <a:srcRect/>
            <a:stretch>
              <a:fillRect/>
            </a:stretch>
          </p:blipFill>
          <p:spPr bwMode="auto">
            <a:xfrm>
              <a:off x="10089897" y="4505955"/>
              <a:ext cx="1371957" cy="1371600"/>
            </a:xfrm>
            <a:prstGeom prst="rect">
              <a:avLst/>
            </a:prstGeom>
            <a:noFill/>
          </p:spPr>
        </p:pic>
      </p:grpSp>
      <p:grpSp>
        <p:nvGrpSpPr>
          <p:cNvPr id="24" name="Group 2"/>
          <p:cNvGrpSpPr/>
          <p:nvPr/>
        </p:nvGrpSpPr>
        <p:grpSpPr>
          <a:xfrm>
            <a:off x="3412580" y="2150051"/>
            <a:ext cx="2374900" cy="2376000"/>
            <a:chOff x="9588426" y="4301714"/>
            <a:chExt cx="2374900" cy="2376000"/>
          </a:xfrm>
        </p:grpSpPr>
        <p:sp>
          <p:nvSpPr>
            <p:cNvPr id="25" name="Rectangle 24"/>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App Developer Guidance</a:t>
              </a:r>
            </a:p>
          </p:txBody>
        </p:sp>
        <p:pic>
          <p:nvPicPr>
            <p:cNvPr id="26" name="Picture 3" descr="C:\Users\mitchellg\Desktop\Simple_Licensing.png"/>
            <p:cNvPicPr>
              <a:picLocks noChangeAspect="1" noChangeArrowheads="1"/>
            </p:cNvPicPr>
            <p:nvPr/>
          </p:nvPicPr>
          <p:blipFill rotWithShape="1">
            <a:blip r:embed="rId4" cstate="print">
              <a:lum bright="100000"/>
            </a:blip>
            <a:srcRect l="8369" t="15369" r="10141" b="14212"/>
            <a:stretch/>
          </p:blipFill>
          <p:spPr bwMode="auto">
            <a:xfrm>
              <a:off x="10236668" y="4734269"/>
              <a:ext cx="1073952" cy="928034"/>
            </a:xfrm>
            <a:prstGeom prst="rect">
              <a:avLst/>
            </a:prstGeom>
            <a:noFill/>
          </p:spPr>
        </p:pic>
      </p:grpSp>
      <p:grpSp>
        <p:nvGrpSpPr>
          <p:cNvPr id="29" name="Group 2"/>
          <p:cNvGrpSpPr/>
          <p:nvPr/>
        </p:nvGrpSpPr>
        <p:grpSpPr>
          <a:xfrm>
            <a:off x="398517" y="2150051"/>
            <a:ext cx="2374900" cy="2376000"/>
            <a:chOff x="9588426" y="4301714"/>
            <a:chExt cx="2374900" cy="2376000"/>
          </a:xfrm>
        </p:grpSpPr>
        <p:sp>
          <p:nvSpPr>
            <p:cNvPr id="30" name="Rectangle 29"/>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Modern responsive apps</a:t>
              </a:r>
            </a:p>
          </p:txBody>
        </p:sp>
        <p:pic>
          <p:nvPicPr>
            <p:cNvPr id="31" name="Picture 2" descr="\\MAGNUM\Projects\Microsoft\Cloud Power FY12\Design\ICONS_PNG\Devices.png"/>
            <p:cNvPicPr>
              <a:picLocks noChangeAspect="1" noChangeArrowheads="1"/>
            </p:cNvPicPr>
            <p:nvPr/>
          </p:nvPicPr>
          <p:blipFill>
            <a:blip r:embed="rId5" cstate="print">
              <a:lum bright="100000"/>
            </a:blip>
            <a:srcRect/>
            <a:stretch>
              <a:fillRect/>
            </a:stretch>
          </p:blipFill>
          <p:spPr bwMode="auto">
            <a:xfrm>
              <a:off x="10089897" y="4582049"/>
              <a:ext cx="1371957" cy="1371600"/>
            </a:xfrm>
            <a:prstGeom prst="rect">
              <a:avLst/>
            </a:prstGeom>
            <a:noFill/>
          </p:spPr>
        </p:pic>
      </p:grpSp>
    </p:spTree>
    <p:extLst>
      <p:ext uri="{BB962C8B-B14F-4D97-AF65-F5344CB8AC3E}">
        <p14:creationId xmlns:p14="http://schemas.microsoft.com/office/powerpoint/2010/main" val="48522179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Modern responsive apps</a:t>
            </a:r>
            <a:endParaRPr lang="nl-BE" dirty="0"/>
          </a:p>
        </p:txBody>
      </p:sp>
      <p:pic>
        <p:nvPicPr>
          <p:cNvPr id="8" name="Picture 2" descr="\\MAGNUM\Projects\Microsoft\Cloud Power FY12\Design\ICONS_PNG\Devices.png"/>
          <p:cNvPicPr>
            <a:picLocks noChangeAspect="1" noChangeArrowheads="1"/>
          </p:cNvPicPr>
          <p:nvPr/>
        </p:nvPicPr>
        <p:blipFill>
          <a:blip r:embed="rId2" cstate="print">
            <a:grayscl/>
          </a:blip>
          <a:srcRect/>
          <a:stretch>
            <a:fillRect/>
          </a:stretch>
        </p:blipFill>
        <p:spPr bwMode="auto">
          <a:xfrm>
            <a:off x="7487601" y="1633972"/>
            <a:ext cx="3233836" cy="3232995"/>
          </a:xfrm>
          <a:prstGeom prst="rect">
            <a:avLst/>
          </a:prstGeom>
          <a:noFill/>
        </p:spPr>
      </p:pic>
    </p:spTree>
    <p:extLst>
      <p:ext uri="{BB962C8B-B14F-4D97-AF65-F5344CB8AC3E}">
        <p14:creationId xmlns:p14="http://schemas.microsoft.com/office/powerpoint/2010/main" val="2624185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smtClean="0"/>
              <a:t>Anywhere</a:t>
            </a:r>
            <a:endParaRPr lang="en-US" dirty="0"/>
          </a:p>
        </p:txBody>
      </p:sp>
      <p:sp>
        <p:nvSpPr>
          <p:cNvPr id="6" name="Content Placeholder 5"/>
          <p:cNvSpPr>
            <a:spLocks noGrp="1"/>
          </p:cNvSpPr>
          <p:nvPr>
            <p:ph type="body" sz="quarter" idx="10"/>
          </p:nvPr>
        </p:nvSpPr>
        <p:spPr>
          <a:xfrm>
            <a:off x="520700" y="1447800"/>
            <a:ext cx="4469549" cy="3551742"/>
          </a:xfrm>
        </p:spPr>
        <p:txBody>
          <a:bodyPr/>
          <a:lstStyle/>
          <a:p>
            <a:r>
              <a:rPr lang="en-US" dirty="0" smtClean="0"/>
              <a:t>What</a:t>
            </a:r>
          </a:p>
          <a:p>
            <a:pPr lvl="1"/>
            <a:r>
              <a:rPr lang="en-US" dirty="0" smtClean="0"/>
              <a:t>With the range of highly-capable, secure, always-connected smartphones and tablets growing exponentially, the ability to connect to SharePoint 2013 from anywhere is here. </a:t>
            </a:r>
          </a:p>
          <a:p>
            <a:pPr marL="292100" lvl="1" indent="0">
              <a:buNone/>
            </a:pPr>
            <a:endParaRPr lang="en-US" dirty="0" smtClean="0"/>
          </a:p>
          <a:p>
            <a:r>
              <a:rPr lang="en-US" dirty="0" smtClean="0"/>
              <a:t>Considerations</a:t>
            </a:r>
          </a:p>
          <a:p>
            <a:pPr lvl="1"/>
            <a:r>
              <a:rPr lang="en-US" dirty="0" smtClean="0"/>
              <a:t>Authentication </a:t>
            </a:r>
            <a:r>
              <a:rPr lang="en-US" dirty="0"/>
              <a:t>methods and </a:t>
            </a:r>
            <a:r>
              <a:rPr lang="en-US" dirty="0" smtClean="0"/>
              <a:t>modes </a:t>
            </a:r>
            <a:r>
              <a:rPr lang="en-US" dirty="0"/>
              <a:t>available between </a:t>
            </a:r>
            <a:r>
              <a:rPr lang="en-US" dirty="0" smtClean="0"/>
              <a:t>devices </a:t>
            </a:r>
            <a:r>
              <a:rPr lang="en-US" dirty="0"/>
              <a:t>and network</a:t>
            </a:r>
            <a:endParaRPr lang="en-US" dirty="0" smtClean="0"/>
          </a:p>
        </p:txBody>
      </p:sp>
      <p:grpSp>
        <p:nvGrpSpPr>
          <p:cNvPr id="22" name="Group 2"/>
          <p:cNvGrpSpPr/>
          <p:nvPr/>
        </p:nvGrpSpPr>
        <p:grpSpPr>
          <a:xfrm>
            <a:off x="7659614" y="1447800"/>
            <a:ext cx="2532408" cy="1754721"/>
            <a:chOff x="5219700" y="2614079"/>
            <a:chExt cx="2532408" cy="1754721"/>
          </a:xfrm>
        </p:grpSpPr>
        <p:pic>
          <p:nvPicPr>
            <p:cNvPr id="21" name="Picture 6"/>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8"/>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15"/>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17"/>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9"/>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22"/>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23"/>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24"/>
            <p:cNvSpPr/>
            <p:nvPr/>
          </p:nvSpPr>
          <p:spPr>
            <a:xfrm>
              <a:off x="7332136" y="3924351"/>
              <a:ext cx="252000" cy="252000"/>
            </a:xfrm>
            <a:prstGeom prst="rect">
              <a:avLst/>
            </a:prstGeom>
            <a:solidFill>
              <a:srgbClr val="51A00B"/>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25"/>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26"/>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5" name="Picture 4"/>
          <p:cNvPicPr>
            <a:picLocks noChangeAspect="1"/>
          </p:cNvPicPr>
          <p:nvPr/>
        </p:nvPicPr>
        <p:blipFill>
          <a:blip r:embed="rId5"/>
          <a:stretch>
            <a:fillRect/>
          </a:stretch>
        </p:blipFill>
        <p:spPr>
          <a:xfrm>
            <a:off x="5981325" y="4112736"/>
            <a:ext cx="4318956" cy="1969556"/>
          </a:xfrm>
          <a:prstGeom prst="rect">
            <a:avLst/>
          </a:prstGeom>
        </p:spPr>
      </p:pic>
    </p:spTree>
    <p:extLst>
      <p:ext uri="{BB962C8B-B14F-4D97-AF65-F5344CB8AC3E}">
        <p14:creationId xmlns:p14="http://schemas.microsoft.com/office/powerpoint/2010/main" val="290068412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smtClean="0"/>
              <a:t>Any Device </a:t>
            </a:r>
            <a:endParaRPr lang="en-US" dirty="0"/>
          </a:p>
        </p:txBody>
      </p:sp>
      <p:sp>
        <p:nvSpPr>
          <p:cNvPr id="6" name="Content Placeholder 5"/>
          <p:cNvSpPr>
            <a:spLocks noGrp="1"/>
          </p:cNvSpPr>
          <p:nvPr>
            <p:ph type="body" sz="quarter" idx="10"/>
          </p:nvPr>
        </p:nvSpPr>
        <p:spPr>
          <a:xfrm>
            <a:off x="520700" y="1447800"/>
            <a:ext cx="5394960" cy="4505849"/>
          </a:xfrm>
        </p:spPr>
        <p:txBody>
          <a:bodyPr/>
          <a:lstStyle/>
          <a:p>
            <a:r>
              <a:rPr lang="en-US" dirty="0" smtClean="0"/>
              <a:t>What</a:t>
            </a:r>
          </a:p>
          <a:p>
            <a:pPr lvl="1"/>
            <a:r>
              <a:rPr lang="en-US" dirty="0" smtClean="0"/>
              <a:t>SharePoint 2013 provides </a:t>
            </a:r>
            <a:r>
              <a:rPr lang="en-US" dirty="0"/>
              <a:t>the mobile architecture necessary to connect users to business-critical data and other types of information across multiple device </a:t>
            </a:r>
            <a:r>
              <a:rPr lang="en-US" dirty="0" smtClean="0"/>
              <a:t>platforms.  </a:t>
            </a:r>
          </a:p>
          <a:p>
            <a:r>
              <a:rPr lang="en-US" dirty="0" smtClean="0"/>
              <a:t>Considerations </a:t>
            </a:r>
          </a:p>
          <a:p>
            <a:pPr lvl="1"/>
            <a:r>
              <a:rPr lang="en-US" dirty="0" smtClean="0"/>
              <a:t>Leveraging Office </a:t>
            </a:r>
            <a:r>
              <a:rPr lang="en-US" dirty="0"/>
              <a:t>Web Apps Server </a:t>
            </a:r>
            <a:r>
              <a:rPr lang="en-US" dirty="0" smtClean="0"/>
              <a:t>offers </a:t>
            </a:r>
            <a:r>
              <a:rPr lang="en-US" dirty="0"/>
              <a:t>a better user experience when interacting with documents on a mobile </a:t>
            </a:r>
            <a:r>
              <a:rPr lang="en-US" dirty="0" smtClean="0"/>
              <a:t>device</a:t>
            </a:r>
          </a:p>
          <a:p>
            <a:pPr lvl="1"/>
            <a:r>
              <a:rPr lang="en-US" dirty="0" smtClean="0"/>
              <a:t>Making use of location data</a:t>
            </a:r>
          </a:p>
          <a:p>
            <a:pPr lvl="1"/>
            <a:r>
              <a:rPr lang="en-US" dirty="0" smtClean="0"/>
              <a:t>Push notifications</a:t>
            </a:r>
          </a:p>
          <a:p>
            <a:pPr lvl="1"/>
            <a:r>
              <a:rPr lang="en-US" dirty="0" smtClean="0"/>
              <a:t>Supported mobile browsers</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5" name="Picture 4"/>
          <p:cNvPicPr>
            <a:picLocks noChangeAspect="1"/>
          </p:cNvPicPr>
          <p:nvPr/>
        </p:nvPicPr>
        <p:blipFill>
          <a:blip r:embed="rId5"/>
          <a:stretch>
            <a:fillRect/>
          </a:stretch>
        </p:blipFill>
        <p:spPr>
          <a:xfrm>
            <a:off x="5915660" y="4417890"/>
            <a:ext cx="3163905" cy="1893017"/>
          </a:xfrm>
          <a:prstGeom prst="rect">
            <a:avLst/>
          </a:prstGeom>
        </p:spPr>
      </p:pic>
    </p:spTree>
    <p:extLst>
      <p:ext uri="{BB962C8B-B14F-4D97-AF65-F5344CB8AC3E}">
        <p14:creationId xmlns:p14="http://schemas.microsoft.com/office/powerpoint/2010/main" val="14829836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This deck is a structure for the solution assessment report</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45412807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App Developer Guidance</a:t>
            </a:r>
            <a:endParaRPr lang="nl-BE" dirty="0"/>
          </a:p>
        </p:txBody>
      </p:sp>
      <p:pic>
        <p:nvPicPr>
          <p:cNvPr id="8" name="Picture 3" descr="C:\Users\mitchellg\Desktop\Simple_Licensing.png"/>
          <p:cNvPicPr>
            <a:picLocks noChangeAspect="1" noChangeArrowheads="1"/>
          </p:cNvPicPr>
          <p:nvPr/>
        </p:nvPicPr>
        <p:blipFill rotWithShape="1">
          <a:blip r:embed="rId2" cstate="print">
            <a:duotone>
              <a:prstClr val="black"/>
              <a:srgbClr val="D9C3A5">
                <a:tint val="50000"/>
                <a:satMod val="180000"/>
              </a:srgbClr>
            </a:duotone>
          </a:blip>
          <a:srcRect l="8369" t="15369" r="10141" b="14212"/>
          <a:stretch/>
        </p:blipFill>
        <p:spPr bwMode="auto">
          <a:xfrm>
            <a:off x="7639763" y="1698709"/>
            <a:ext cx="3421998" cy="2957051"/>
          </a:xfrm>
          <a:prstGeom prst="rect">
            <a:avLst/>
          </a:prstGeom>
          <a:noFill/>
        </p:spPr>
      </p:pic>
    </p:spTree>
    <p:extLst>
      <p:ext uri="{BB962C8B-B14F-4D97-AF65-F5344CB8AC3E}">
        <p14:creationId xmlns:p14="http://schemas.microsoft.com/office/powerpoint/2010/main" val="1879982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Developer Guidance</a:t>
            </a:r>
            <a:endParaRPr lang="en-US" dirty="0"/>
          </a:p>
        </p:txBody>
      </p:sp>
      <p:sp>
        <p:nvSpPr>
          <p:cNvPr id="6" name="Content Placeholder 5"/>
          <p:cNvSpPr>
            <a:spLocks noGrp="1"/>
          </p:cNvSpPr>
          <p:nvPr>
            <p:ph type="body" sz="quarter" idx="10"/>
          </p:nvPr>
        </p:nvSpPr>
        <p:spPr>
          <a:xfrm>
            <a:off x="520700" y="1447800"/>
            <a:ext cx="5394960" cy="3674852"/>
          </a:xfrm>
        </p:spPr>
        <p:txBody>
          <a:bodyPr/>
          <a:lstStyle/>
          <a:p>
            <a:r>
              <a:rPr lang="en-US" dirty="0" smtClean="0"/>
              <a:t>What</a:t>
            </a:r>
          </a:p>
          <a:p>
            <a:pPr lvl="1"/>
            <a:r>
              <a:rPr lang="en-US" dirty="0" smtClean="0"/>
              <a:t>Developer guidance for designing and building SharePoint apps that meet requirements and are most suitable for the target environments.</a:t>
            </a:r>
          </a:p>
          <a:p>
            <a:pPr marL="292100" lvl="1" indent="0">
              <a:buNone/>
            </a:pPr>
            <a:endParaRPr lang="en-US" dirty="0" smtClean="0"/>
          </a:p>
          <a:p>
            <a:r>
              <a:rPr lang="en-US" dirty="0" smtClean="0"/>
              <a:t>Considerations</a:t>
            </a:r>
          </a:p>
          <a:p>
            <a:pPr lvl="1"/>
            <a:r>
              <a:rPr lang="en-US" dirty="0" smtClean="0"/>
              <a:t>Recommended </a:t>
            </a:r>
            <a:r>
              <a:rPr lang="en-US" dirty="0"/>
              <a:t>patterns &amp; </a:t>
            </a:r>
            <a:r>
              <a:rPr lang="en-US" dirty="0" smtClean="0"/>
              <a:t>practices</a:t>
            </a:r>
          </a:p>
          <a:p>
            <a:pPr lvl="1"/>
            <a:r>
              <a:rPr lang="en-US" dirty="0" smtClean="0"/>
              <a:t>SharePoint-hosted vs. Provider-hosted</a:t>
            </a:r>
          </a:p>
          <a:p>
            <a:pPr lvl="1"/>
            <a:r>
              <a:rPr lang="en-US" dirty="0" smtClean="0"/>
              <a:t>API </a:t>
            </a:r>
            <a:r>
              <a:rPr lang="en-US" dirty="0"/>
              <a:t>selection</a:t>
            </a:r>
            <a:endParaRPr lang="en-US" dirty="0" smtClean="0"/>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4" name="Picture 3"/>
          <p:cNvPicPr>
            <a:picLocks noChangeAspect="1"/>
          </p:cNvPicPr>
          <p:nvPr/>
        </p:nvPicPr>
        <p:blipFill>
          <a:blip r:embed="rId5"/>
          <a:stretch>
            <a:fillRect/>
          </a:stretch>
        </p:blipFill>
        <p:spPr>
          <a:xfrm>
            <a:off x="5915660" y="3666830"/>
            <a:ext cx="3476332" cy="2133128"/>
          </a:xfrm>
          <a:prstGeom prst="rect">
            <a:avLst/>
          </a:prstGeom>
          <a:ln>
            <a:solidFill>
              <a:schemeClr val="bg1">
                <a:lumMod val="75000"/>
              </a:schemeClr>
            </a:solidFill>
          </a:ln>
        </p:spPr>
      </p:pic>
    </p:spTree>
    <p:extLst>
      <p:ext uri="{BB962C8B-B14F-4D97-AF65-F5344CB8AC3E}">
        <p14:creationId xmlns:p14="http://schemas.microsoft.com/office/powerpoint/2010/main" val="30679895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Environments and ALM</a:t>
            </a:r>
            <a:endParaRPr lang="nl-BE" dirty="0"/>
          </a:p>
        </p:txBody>
      </p:sp>
      <p:pic>
        <p:nvPicPr>
          <p:cNvPr id="9" name="Picture 2" descr="C:\Users\sigurdg\Desktop\end_user.png"/>
          <p:cNvPicPr>
            <a:picLocks noChangeAspect="1" noChangeArrowheads="1"/>
          </p:cNvPicPr>
          <p:nvPr/>
        </p:nvPicPr>
        <p:blipFill>
          <a:blip r:embed="rId2" cstate="print">
            <a:duotone>
              <a:prstClr val="black"/>
              <a:schemeClr val="tx1">
                <a:lumMod val="95000"/>
                <a:lumOff val="5000"/>
                <a:tint val="45000"/>
                <a:satMod val="400000"/>
              </a:schemeClr>
            </a:duotone>
          </a:blip>
          <a:srcRect/>
          <a:stretch>
            <a:fillRect/>
          </a:stretch>
        </p:blipFill>
        <p:spPr bwMode="auto">
          <a:xfrm>
            <a:off x="7634280" y="1733886"/>
            <a:ext cx="3191035" cy="3220993"/>
          </a:xfrm>
          <a:prstGeom prst="rect">
            <a:avLst/>
          </a:prstGeom>
          <a:noFill/>
        </p:spPr>
      </p:pic>
    </p:spTree>
    <p:extLst>
      <p:ext uri="{BB962C8B-B14F-4D97-AF65-F5344CB8AC3E}">
        <p14:creationId xmlns:p14="http://schemas.microsoft.com/office/powerpoint/2010/main" val="2210484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for Dev Environments</a:t>
            </a:r>
            <a:endParaRPr lang="en-US" dirty="0"/>
          </a:p>
        </p:txBody>
      </p:sp>
      <p:sp>
        <p:nvSpPr>
          <p:cNvPr id="6" name="Content Placeholder 5"/>
          <p:cNvSpPr>
            <a:spLocks noGrp="1"/>
          </p:cNvSpPr>
          <p:nvPr>
            <p:ph type="body" sz="quarter" idx="10"/>
          </p:nvPr>
        </p:nvSpPr>
        <p:spPr>
          <a:xfrm>
            <a:off x="520700" y="1447800"/>
            <a:ext cx="5394960" cy="4074962"/>
          </a:xfrm>
        </p:spPr>
        <p:txBody>
          <a:bodyPr/>
          <a:lstStyle/>
          <a:p>
            <a:r>
              <a:rPr lang="en-US" dirty="0" smtClean="0"/>
              <a:t>What</a:t>
            </a:r>
          </a:p>
          <a:p>
            <a:pPr lvl="1"/>
            <a:r>
              <a:rPr lang="en-US" dirty="0" smtClean="0"/>
              <a:t>Provide guidance to help organizations build robust environments that meet the needs of their SharePoint developers.</a:t>
            </a:r>
          </a:p>
          <a:p>
            <a:pPr marL="292100" lvl="1" indent="0">
              <a:buNone/>
            </a:pPr>
            <a:endParaRPr lang="en-US" dirty="0" smtClean="0"/>
          </a:p>
          <a:p>
            <a:r>
              <a:rPr lang="en-US" dirty="0" smtClean="0"/>
              <a:t>Considerations</a:t>
            </a:r>
          </a:p>
          <a:p>
            <a:pPr lvl="1"/>
            <a:r>
              <a:rPr lang="en-US" dirty="0" smtClean="0"/>
              <a:t>Single vs</a:t>
            </a:r>
            <a:r>
              <a:rPr lang="en-US" dirty="0"/>
              <a:t>. </a:t>
            </a:r>
            <a:r>
              <a:rPr lang="en-US" dirty="0" smtClean="0"/>
              <a:t>Multi Tenanted </a:t>
            </a:r>
            <a:r>
              <a:rPr lang="en-US" dirty="0"/>
              <a:t>environments</a:t>
            </a:r>
          </a:p>
          <a:p>
            <a:pPr lvl="1"/>
            <a:r>
              <a:rPr lang="en-US" dirty="0"/>
              <a:t>On-premises, cloud or hybrid</a:t>
            </a:r>
          </a:p>
          <a:p>
            <a:pPr lvl="1"/>
            <a:r>
              <a:rPr lang="en-US" dirty="0" smtClean="0"/>
              <a:t>Tooling choices</a:t>
            </a:r>
          </a:p>
          <a:p>
            <a:pPr lvl="1"/>
            <a:r>
              <a:rPr lang="en-US" dirty="0" smtClean="0"/>
              <a:t>Integration with ALM</a:t>
            </a:r>
          </a:p>
          <a:p>
            <a:pPr lvl="1"/>
            <a:r>
              <a:rPr lang="en-US" dirty="0" smtClean="0"/>
              <a:t>Code promotion </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16" name="Picture 1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0231" y="4358966"/>
            <a:ext cx="3985855" cy="1841101"/>
          </a:xfrm>
          <a:prstGeom prst="rect">
            <a:avLst/>
          </a:prstGeom>
          <a:noFill/>
        </p:spPr>
      </p:pic>
    </p:spTree>
    <p:extLst>
      <p:ext uri="{BB962C8B-B14F-4D97-AF65-F5344CB8AC3E}">
        <p14:creationId xmlns:p14="http://schemas.microsoft.com/office/powerpoint/2010/main" val="109456333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for QA Environments</a:t>
            </a:r>
            <a:endParaRPr lang="en-US" dirty="0"/>
          </a:p>
        </p:txBody>
      </p:sp>
      <p:sp>
        <p:nvSpPr>
          <p:cNvPr id="6" name="Content Placeholder 5"/>
          <p:cNvSpPr>
            <a:spLocks noGrp="1"/>
          </p:cNvSpPr>
          <p:nvPr>
            <p:ph type="body" sz="quarter" idx="10"/>
          </p:nvPr>
        </p:nvSpPr>
        <p:spPr>
          <a:xfrm>
            <a:off x="520700" y="1447800"/>
            <a:ext cx="5394960" cy="4351961"/>
          </a:xfrm>
        </p:spPr>
        <p:txBody>
          <a:bodyPr/>
          <a:lstStyle/>
          <a:p>
            <a:r>
              <a:rPr lang="en-US" dirty="0" smtClean="0"/>
              <a:t>What</a:t>
            </a:r>
          </a:p>
          <a:p>
            <a:pPr lvl="1"/>
            <a:r>
              <a:rPr lang="en-US" dirty="0" smtClean="0"/>
              <a:t>Provide guidance to help organizations build robust environments that meet the needs of their SharePoint quality assurance staff.</a:t>
            </a:r>
          </a:p>
          <a:p>
            <a:pPr marL="292100" lvl="1" indent="0">
              <a:buNone/>
            </a:pPr>
            <a:endParaRPr lang="en-US" dirty="0" smtClean="0"/>
          </a:p>
          <a:p>
            <a:r>
              <a:rPr lang="en-US" dirty="0" smtClean="0"/>
              <a:t>Considerations</a:t>
            </a:r>
          </a:p>
          <a:p>
            <a:pPr lvl="1"/>
            <a:r>
              <a:rPr lang="en-US" dirty="0"/>
              <a:t>Single vs. Multi Tenanted environments</a:t>
            </a:r>
          </a:p>
          <a:p>
            <a:pPr lvl="1"/>
            <a:r>
              <a:rPr lang="en-US" dirty="0" smtClean="0"/>
              <a:t>On-premises, cloud or hybrid</a:t>
            </a:r>
          </a:p>
          <a:p>
            <a:pPr lvl="1"/>
            <a:r>
              <a:rPr lang="en-US" dirty="0" smtClean="0"/>
              <a:t>Tooling choices</a:t>
            </a:r>
          </a:p>
          <a:p>
            <a:pPr lvl="1"/>
            <a:r>
              <a:rPr lang="en-US" dirty="0" smtClean="0"/>
              <a:t>Integration with ALM</a:t>
            </a:r>
          </a:p>
          <a:p>
            <a:pPr lvl="1"/>
            <a:r>
              <a:rPr lang="en-US" dirty="0" smtClean="0"/>
              <a:t>Build promotion </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0690" y="4741324"/>
            <a:ext cx="3985855" cy="1841101"/>
          </a:xfrm>
          <a:prstGeom prst="rect">
            <a:avLst/>
          </a:prstGeom>
          <a:noFill/>
        </p:spPr>
      </p:pic>
    </p:spTree>
    <p:extLst>
      <p:ext uri="{BB962C8B-B14F-4D97-AF65-F5344CB8AC3E}">
        <p14:creationId xmlns:p14="http://schemas.microsoft.com/office/powerpoint/2010/main" val="37207897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Online</a:t>
            </a:r>
            <a:endParaRPr lang="en-US" dirty="0"/>
          </a:p>
        </p:txBody>
      </p:sp>
      <p:sp>
        <p:nvSpPr>
          <p:cNvPr id="6" name="Content Placeholder 5"/>
          <p:cNvSpPr>
            <a:spLocks noGrp="1"/>
          </p:cNvSpPr>
          <p:nvPr>
            <p:ph type="body" sz="quarter" idx="10"/>
          </p:nvPr>
        </p:nvSpPr>
        <p:spPr>
          <a:xfrm>
            <a:off x="520700" y="1447800"/>
            <a:ext cx="5394960" cy="3336298"/>
          </a:xfrm>
        </p:spPr>
        <p:txBody>
          <a:bodyPr/>
          <a:lstStyle/>
          <a:p>
            <a:r>
              <a:rPr lang="en-US" dirty="0" smtClean="0"/>
              <a:t>What</a:t>
            </a:r>
          </a:p>
          <a:p>
            <a:pPr lvl="1"/>
            <a:r>
              <a:rPr lang="en-US" dirty="0" smtClean="0"/>
              <a:t>Visual </a:t>
            </a:r>
            <a:r>
              <a:rPr lang="en-US" dirty="0"/>
              <a:t>Studio Online </a:t>
            </a:r>
            <a:r>
              <a:rPr lang="en-US" dirty="0" smtClean="0"/>
              <a:t>provides </a:t>
            </a:r>
            <a:r>
              <a:rPr lang="en-US" dirty="0"/>
              <a:t>a place to store your code, backlog, and other project data with no servers to deploy, configure, or manage. </a:t>
            </a:r>
            <a:endParaRPr lang="en-US" dirty="0" smtClean="0"/>
          </a:p>
          <a:p>
            <a:pPr marL="292100" lvl="1" indent="0">
              <a:buNone/>
            </a:pPr>
            <a:endParaRPr lang="en-US" dirty="0" smtClean="0"/>
          </a:p>
          <a:p>
            <a:r>
              <a:rPr lang="en-US" dirty="0" smtClean="0"/>
              <a:t>Considerations</a:t>
            </a:r>
          </a:p>
          <a:p>
            <a:pPr lvl="1"/>
            <a:r>
              <a:rPr lang="en-US" dirty="0" smtClean="0"/>
              <a:t>Plans and pricing</a:t>
            </a:r>
          </a:p>
          <a:p>
            <a:pPr lvl="1"/>
            <a:r>
              <a:rPr lang="en-US" dirty="0" smtClean="0"/>
              <a:t>Build and load-testing</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9866" y="3609622"/>
            <a:ext cx="3857625" cy="2162175"/>
          </a:xfrm>
          <a:prstGeom prst="rect">
            <a:avLst/>
          </a:prstGeom>
        </p:spPr>
      </p:pic>
    </p:spTree>
    <p:extLst>
      <p:ext uri="{BB962C8B-B14F-4D97-AF65-F5344CB8AC3E}">
        <p14:creationId xmlns:p14="http://schemas.microsoft.com/office/powerpoint/2010/main" val="307347799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model with environments</a:t>
            </a:r>
            <a:endParaRPr lang="en-US" dirty="0"/>
          </a:p>
        </p:txBody>
      </p:sp>
      <p:pic>
        <p:nvPicPr>
          <p:cNvPr id="7" name="Picture 6"/>
          <p:cNvPicPr>
            <a:picLocks noChangeAspect="1"/>
          </p:cNvPicPr>
          <p:nvPr/>
        </p:nvPicPr>
        <p:blipFill rotWithShape="1">
          <a:blip r:embed="rId2"/>
          <a:srcRect r="47319"/>
          <a:stretch/>
        </p:blipFill>
        <p:spPr>
          <a:xfrm>
            <a:off x="2482289" y="976497"/>
            <a:ext cx="7222658" cy="5708783"/>
          </a:xfrm>
          <a:prstGeom prst="rect">
            <a:avLst/>
          </a:prstGeom>
        </p:spPr>
      </p:pic>
    </p:spTree>
    <p:extLst>
      <p:ext uri="{BB962C8B-B14F-4D97-AF65-F5344CB8AC3E}">
        <p14:creationId xmlns:p14="http://schemas.microsoft.com/office/powerpoint/2010/main" val="118888286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model with environments</a:t>
            </a:r>
            <a:endParaRPr lang="en-US" dirty="0"/>
          </a:p>
        </p:txBody>
      </p:sp>
      <p:sp>
        <p:nvSpPr>
          <p:cNvPr id="5"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7" name="Picture 6"/>
          <p:cNvPicPr>
            <a:picLocks noChangeAspect="1"/>
          </p:cNvPicPr>
          <p:nvPr/>
        </p:nvPicPr>
        <p:blipFill>
          <a:blip r:embed="rId2"/>
          <a:stretch>
            <a:fillRect/>
          </a:stretch>
        </p:blipFill>
        <p:spPr>
          <a:xfrm>
            <a:off x="2587329" y="1073181"/>
            <a:ext cx="7013871" cy="5494041"/>
          </a:xfrm>
          <a:prstGeom prst="rect">
            <a:avLst/>
          </a:prstGeom>
        </p:spPr>
      </p:pic>
    </p:spTree>
    <p:extLst>
      <p:ext uri="{BB962C8B-B14F-4D97-AF65-F5344CB8AC3E}">
        <p14:creationId xmlns:p14="http://schemas.microsoft.com/office/powerpoint/2010/main" val="320228236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 Processes</a:t>
            </a:r>
            <a:endParaRPr lang="en-US" dirty="0"/>
          </a:p>
        </p:txBody>
      </p:sp>
      <p:sp>
        <p:nvSpPr>
          <p:cNvPr id="6" name="Content Placeholder 5"/>
          <p:cNvSpPr>
            <a:spLocks noGrp="1"/>
          </p:cNvSpPr>
          <p:nvPr>
            <p:ph type="body" sz="quarter" idx="10"/>
          </p:nvPr>
        </p:nvSpPr>
        <p:spPr>
          <a:xfrm>
            <a:off x="520700" y="1447800"/>
            <a:ext cx="5394960" cy="4505849"/>
          </a:xfrm>
        </p:spPr>
        <p:txBody>
          <a:bodyPr/>
          <a:lstStyle/>
          <a:p>
            <a:r>
              <a:rPr lang="en-US" dirty="0" smtClean="0"/>
              <a:t>What</a:t>
            </a:r>
          </a:p>
          <a:p>
            <a:pPr lvl="1"/>
            <a:r>
              <a:rPr lang="en-US" dirty="0"/>
              <a:t>Microsoft’s approach to Application Lifecycle Management (ALM) provides a flexible and agile environment that adapts to </a:t>
            </a:r>
            <a:r>
              <a:rPr lang="en-US" dirty="0" smtClean="0"/>
              <a:t>team </a:t>
            </a:r>
            <a:r>
              <a:rPr lang="en-US" dirty="0"/>
              <a:t>needs, removes barriers between roles, and streamlines processes so </a:t>
            </a:r>
            <a:r>
              <a:rPr lang="en-US" dirty="0" smtClean="0"/>
              <a:t>the focus is on </a:t>
            </a:r>
            <a:r>
              <a:rPr lang="en-US" dirty="0"/>
              <a:t>delivering high-quality software faster and more </a:t>
            </a:r>
            <a:r>
              <a:rPr lang="en-US" dirty="0" smtClean="0"/>
              <a:t>efficiently.</a:t>
            </a:r>
          </a:p>
          <a:p>
            <a:r>
              <a:rPr lang="en-US" dirty="0" smtClean="0"/>
              <a:t>Considerations</a:t>
            </a:r>
          </a:p>
          <a:p>
            <a:pPr lvl="1"/>
            <a:r>
              <a:rPr lang="en-US" dirty="0" smtClean="0"/>
              <a:t>Methodology and template options</a:t>
            </a:r>
          </a:p>
          <a:p>
            <a:pPr lvl="1"/>
            <a:r>
              <a:rPr lang="en-US" dirty="0" smtClean="0"/>
              <a:t>Team collaboration</a:t>
            </a:r>
          </a:p>
          <a:p>
            <a:pPr lvl="1"/>
            <a:r>
              <a:rPr lang="en-US" dirty="0" smtClean="0"/>
              <a:t>DevOps</a:t>
            </a:r>
          </a:p>
          <a:p>
            <a:pPr lvl="1"/>
            <a:r>
              <a:rPr lang="en-US" dirty="0" smtClean="0"/>
              <a:t>ALM Rangers guidance</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spTree>
    <p:extLst>
      <p:ext uri="{BB962C8B-B14F-4D97-AF65-F5344CB8AC3E}">
        <p14:creationId xmlns:p14="http://schemas.microsoft.com/office/powerpoint/2010/main" val="186383309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 model with ALM</a:t>
            </a:r>
            <a:endParaRPr lang="en-US" dirty="0"/>
          </a:p>
        </p:txBody>
      </p:sp>
      <p:sp>
        <p:nvSpPr>
          <p:cNvPr id="5" name="Rectangle 2"/>
          <p:cNvSpPr>
            <a:spLocks noChangeArrowheads="1"/>
          </p:cNvSpPr>
          <p:nvPr/>
        </p:nvSpPr>
        <p:spPr bwMode="auto">
          <a:xfrm>
            <a:off x="2346960" y="214662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8" name="Picture 7"/>
          <p:cNvPicPr>
            <a:picLocks noChangeAspect="1"/>
          </p:cNvPicPr>
          <p:nvPr/>
        </p:nvPicPr>
        <p:blipFill>
          <a:blip r:embed="rId2"/>
          <a:stretch>
            <a:fillRect/>
          </a:stretch>
        </p:blipFill>
        <p:spPr>
          <a:xfrm>
            <a:off x="1754613" y="1186829"/>
            <a:ext cx="9106427" cy="5061571"/>
          </a:xfrm>
          <a:prstGeom prst="rect">
            <a:avLst/>
          </a:prstGeom>
        </p:spPr>
      </p:pic>
    </p:spTree>
    <p:extLst>
      <p:ext uri="{BB962C8B-B14F-4D97-AF65-F5344CB8AC3E}">
        <p14:creationId xmlns:p14="http://schemas.microsoft.com/office/powerpoint/2010/main" val="37920087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 with TFS</a:t>
            </a:r>
            <a:endParaRPr lang="en-US" dirty="0"/>
          </a:p>
        </p:txBody>
      </p:sp>
      <p:pic>
        <p:nvPicPr>
          <p:cNvPr id="6" name="Picture 5"/>
          <p:cNvPicPr>
            <a:picLocks noChangeAspect="1"/>
          </p:cNvPicPr>
          <p:nvPr/>
        </p:nvPicPr>
        <p:blipFill>
          <a:blip r:embed="rId2"/>
          <a:stretch>
            <a:fillRect/>
          </a:stretch>
        </p:blipFill>
        <p:spPr>
          <a:xfrm>
            <a:off x="1985450" y="1537855"/>
            <a:ext cx="8622412" cy="4696689"/>
          </a:xfrm>
          <a:prstGeom prst="rect">
            <a:avLst/>
          </a:prstGeom>
        </p:spPr>
      </p:pic>
    </p:spTree>
    <p:extLst>
      <p:ext uri="{BB962C8B-B14F-4D97-AF65-F5344CB8AC3E}">
        <p14:creationId xmlns:p14="http://schemas.microsoft.com/office/powerpoint/2010/main" val="388655979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Provider Hosted App hosting</a:t>
            </a:r>
          </a:p>
        </p:txBody>
      </p:sp>
      <p:pic>
        <p:nvPicPr>
          <p:cNvPr id="8" name="Picture 2" descr="\\MAGNUM\Projects\Microsoft\Cloud Power FY12\Design\ICONS_PNG\Next_Gen_Application.png"/>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brightnessContrast bright="-40000" contrast="-40000"/>
                    </a14:imgEffect>
                  </a14:imgLayer>
                </a14:imgProps>
              </a:ext>
            </a:extLst>
          </a:blip>
          <a:srcRect/>
          <a:stretch>
            <a:fillRect/>
          </a:stretch>
        </p:blipFill>
        <p:spPr bwMode="auto">
          <a:xfrm>
            <a:off x="6625703" y="1168184"/>
            <a:ext cx="4673649" cy="3915093"/>
          </a:xfrm>
          <a:prstGeom prst="rect">
            <a:avLst/>
          </a:prstGeom>
          <a:noFill/>
        </p:spPr>
      </p:pic>
    </p:spTree>
    <p:extLst>
      <p:ext uri="{BB962C8B-B14F-4D97-AF65-F5344CB8AC3E}">
        <p14:creationId xmlns:p14="http://schemas.microsoft.com/office/powerpoint/2010/main" val="1726915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Apps On Premises</a:t>
            </a:r>
            <a:endParaRPr lang="en-US" dirty="0"/>
          </a:p>
        </p:txBody>
      </p:sp>
      <p:sp>
        <p:nvSpPr>
          <p:cNvPr id="6" name="Content Placeholder 5"/>
          <p:cNvSpPr>
            <a:spLocks noGrp="1"/>
          </p:cNvSpPr>
          <p:nvPr>
            <p:ph type="body" sz="quarter" idx="10"/>
          </p:nvPr>
        </p:nvSpPr>
        <p:spPr>
          <a:xfrm>
            <a:off x="520699" y="1447800"/>
            <a:ext cx="6960653" cy="4567404"/>
          </a:xfrm>
        </p:spPr>
        <p:txBody>
          <a:bodyPr/>
          <a:lstStyle/>
          <a:p>
            <a:r>
              <a:rPr lang="en-US" dirty="0" smtClean="0"/>
              <a:t>What</a:t>
            </a:r>
          </a:p>
          <a:p>
            <a:pPr lvl="1"/>
            <a:r>
              <a:rPr lang="en-US" dirty="0" smtClean="0"/>
              <a:t>An on premise IIS / ASP.NET farm responsible for hosting High Trust and Low trust Apps.</a:t>
            </a:r>
          </a:p>
          <a:p>
            <a:pPr marL="292100" lvl="1" indent="0">
              <a:buNone/>
            </a:pPr>
            <a:endParaRPr lang="en-US" dirty="0" smtClean="0"/>
          </a:p>
          <a:p>
            <a:r>
              <a:rPr lang="en-US" dirty="0" smtClean="0"/>
              <a:t>Considerations</a:t>
            </a:r>
          </a:p>
          <a:p>
            <a:pPr lvl="1"/>
            <a:r>
              <a:rPr lang="en-US" dirty="0" smtClean="0"/>
              <a:t>Provider Hosted App farm should have same service level as the SharePoint farm. </a:t>
            </a:r>
          </a:p>
          <a:p>
            <a:pPr lvl="1"/>
            <a:r>
              <a:rPr lang="en-US" dirty="0" smtClean="0"/>
              <a:t>Deployment guidelines should be defined for Provider Hosted Apps.</a:t>
            </a:r>
          </a:p>
          <a:p>
            <a:pPr lvl="1"/>
            <a:r>
              <a:rPr lang="en-US" dirty="0" smtClean="0"/>
              <a:t>Policy for registration of High trust Apps should be defined</a:t>
            </a:r>
          </a:p>
          <a:p>
            <a:pPr lvl="1"/>
            <a:r>
              <a:rPr lang="en-US" dirty="0" smtClean="0"/>
              <a:t>HTTPS should be enabled which requires either SNI or an established IP address management policy.</a:t>
            </a:r>
          </a:p>
        </p:txBody>
      </p:sp>
      <p:grpSp>
        <p:nvGrpSpPr>
          <p:cNvPr id="22" name="Group 2"/>
          <p:cNvGrpSpPr/>
          <p:nvPr/>
        </p:nvGrpSpPr>
        <p:grpSpPr>
          <a:xfrm>
            <a:off x="7659614" y="1447800"/>
            <a:ext cx="2532408" cy="1754721"/>
            <a:chOff x="5219700" y="2614079"/>
            <a:chExt cx="2532408" cy="1754721"/>
          </a:xfrm>
        </p:grpSpPr>
        <p:pic>
          <p:nvPicPr>
            <p:cNvPr id="21" name="Picture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6"/>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8"/>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7"/>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9"/>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2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23"/>
            <p:cNvSpPr/>
            <p:nvPr/>
          </p:nvSpPr>
          <p:spPr>
            <a:xfrm>
              <a:off x="7332136" y="3924351"/>
              <a:ext cx="252000" cy="252000"/>
            </a:xfrm>
            <a:prstGeom prst="rect">
              <a:avLst/>
            </a:prstGeom>
            <a:solidFill>
              <a:srgbClr val="51A00B"/>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24"/>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25"/>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spTree>
    <p:extLst>
      <p:ext uri="{BB962C8B-B14F-4D97-AF65-F5344CB8AC3E}">
        <p14:creationId xmlns:p14="http://schemas.microsoft.com/office/powerpoint/2010/main" val="224697196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smtClean="0"/>
              <a:t>Provider Hosted Apps On Windows Azure</a:t>
            </a:r>
            <a:endParaRPr lang="en-US" dirty="0"/>
          </a:p>
        </p:txBody>
      </p:sp>
      <p:sp>
        <p:nvSpPr>
          <p:cNvPr id="6" name="Content Placeholder 5"/>
          <p:cNvSpPr>
            <a:spLocks noGrp="1"/>
          </p:cNvSpPr>
          <p:nvPr>
            <p:ph type="body" sz="quarter" idx="10"/>
          </p:nvPr>
        </p:nvSpPr>
        <p:spPr>
          <a:xfrm>
            <a:off x="520699" y="1447800"/>
            <a:ext cx="6552197" cy="4228850"/>
          </a:xfrm>
        </p:spPr>
        <p:txBody>
          <a:bodyPr/>
          <a:lstStyle/>
          <a:p>
            <a:r>
              <a:rPr lang="en-US" dirty="0" smtClean="0"/>
              <a:t>What</a:t>
            </a:r>
          </a:p>
          <a:p>
            <a:pPr lvl="1"/>
            <a:r>
              <a:rPr lang="en-US" dirty="0" smtClean="0"/>
              <a:t>Provider Hosted Apps are hosted on Windows Azure Cloud Services and are leveraging Web Roles for scalability and performance reasons.</a:t>
            </a:r>
          </a:p>
          <a:p>
            <a:pPr marL="292100" lvl="1" indent="0">
              <a:buNone/>
            </a:pPr>
            <a:endParaRPr lang="en-US" dirty="0" smtClean="0"/>
          </a:p>
          <a:p>
            <a:r>
              <a:rPr lang="en-US" dirty="0" smtClean="0"/>
              <a:t>Considerations</a:t>
            </a:r>
          </a:p>
          <a:p>
            <a:pPr lvl="1"/>
            <a:r>
              <a:rPr lang="en-US" dirty="0"/>
              <a:t>Define </a:t>
            </a:r>
            <a:r>
              <a:rPr lang="en-US" dirty="0" smtClean="0"/>
              <a:t>guidelines for hosting a Provider Hosted App </a:t>
            </a:r>
            <a:r>
              <a:rPr lang="en-US" dirty="0"/>
              <a:t>for </a:t>
            </a:r>
            <a:r>
              <a:rPr lang="en-US" dirty="0" smtClean="0"/>
              <a:t>on </a:t>
            </a:r>
            <a:r>
              <a:rPr lang="en-US" dirty="0"/>
              <a:t>a Windows Azure cloud service </a:t>
            </a:r>
          </a:p>
          <a:p>
            <a:pPr lvl="1"/>
            <a:r>
              <a:rPr lang="en-US" dirty="0" smtClean="0"/>
              <a:t>Deployment guidelines must be defined for Provider Hosted Apps.</a:t>
            </a:r>
          </a:p>
          <a:p>
            <a:pPr lvl="1"/>
            <a:r>
              <a:rPr lang="en-US" dirty="0" smtClean="0"/>
              <a:t>Logging / monitoring / scaling guidelines should be defined.</a:t>
            </a:r>
          </a:p>
        </p:txBody>
      </p:sp>
      <p:grpSp>
        <p:nvGrpSpPr>
          <p:cNvPr id="22" name="Group 2"/>
          <p:cNvGrpSpPr/>
          <p:nvPr/>
        </p:nvGrpSpPr>
        <p:grpSpPr>
          <a:xfrm>
            <a:off x="7659614" y="1447800"/>
            <a:ext cx="2532408" cy="1754721"/>
            <a:chOff x="5219700" y="2614079"/>
            <a:chExt cx="2532408" cy="1754721"/>
          </a:xfrm>
        </p:grpSpPr>
        <p:pic>
          <p:nvPicPr>
            <p:cNvPr id="21" name="Picture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6"/>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8"/>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7"/>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9"/>
            <p:cNvSpPr/>
            <p:nvPr/>
          </p:nvSpPr>
          <p:spPr>
            <a:xfrm>
              <a:off x="7321846" y="3185687"/>
              <a:ext cx="252000" cy="2520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2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23"/>
            <p:cNvSpPr/>
            <p:nvPr/>
          </p:nvSpPr>
          <p:spPr>
            <a:xfrm>
              <a:off x="7332136" y="3924351"/>
              <a:ext cx="252000" cy="252000"/>
            </a:xfrm>
            <a:prstGeom prst="rect">
              <a:avLst/>
            </a:prstGeom>
            <a:solidFill>
              <a:srgbClr val="51A00B"/>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24"/>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25"/>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spTree>
    <p:extLst>
      <p:ext uri="{BB962C8B-B14F-4D97-AF65-F5344CB8AC3E}">
        <p14:creationId xmlns:p14="http://schemas.microsoft.com/office/powerpoint/2010/main" val="314816503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US" dirty="0"/>
          </a:p>
        </p:txBody>
      </p:sp>
      <p:pic>
        <p:nvPicPr>
          <p:cNvPr id="7" name="Picture 6"/>
          <p:cNvPicPr>
            <a:picLocks noChangeAspect="1"/>
          </p:cNvPicPr>
          <p:nvPr/>
        </p:nvPicPr>
        <p:blipFill>
          <a:blip r:embed="rId2"/>
          <a:stretch>
            <a:fillRect/>
          </a:stretch>
        </p:blipFill>
        <p:spPr>
          <a:xfrm>
            <a:off x="519112" y="1932709"/>
            <a:ext cx="11204265" cy="3512128"/>
          </a:xfrm>
          <a:prstGeom prst="rect">
            <a:avLst/>
          </a:prstGeom>
        </p:spPr>
      </p:pic>
    </p:spTree>
    <p:extLst>
      <p:ext uri="{BB962C8B-B14F-4D97-AF65-F5344CB8AC3E}">
        <p14:creationId xmlns:p14="http://schemas.microsoft.com/office/powerpoint/2010/main" val="392208446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4912"/>
          <a:stretch/>
        </p:blipFill>
        <p:spPr>
          <a:xfrm>
            <a:off x="-38281" y="-50800"/>
            <a:ext cx="12227106" cy="6908800"/>
          </a:xfrm>
          <a:prstGeom prst="rect">
            <a:avLst/>
          </a:prstGeom>
        </p:spPr>
      </p:pic>
      <p:sp>
        <p:nvSpPr>
          <p:cNvPr id="53" name="Rectangle 52"/>
          <p:cNvSpPr/>
          <p:nvPr/>
        </p:nvSpPr>
        <p:spPr bwMode="auto">
          <a:xfrm rot="16200000" flipH="1" flipV="1">
            <a:off x="2429422" y="-2518501"/>
            <a:ext cx="6908798" cy="11844203"/>
          </a:xfrm>
          <a:prstGeom prst="rect">
            <a:avLst/>
          </a:prstGeom>
          <a:gradFill>
            <a:gsLst>
              <a:gs pos="0">
                <a:schemeClr val="bg1">
                  <a:alpha val="0"/>
                </a:schemeClr>
              </a:gs>
              <a:gs pos="9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r>
              <a:rPr lang="fi-FI" sz="2298" dirty="0" err="1" smtClean="0">
                <a:gradFill>
                  <a:gsLst>
                    <a:gs pos="0">
                      <a:srgbClr val="FFFFFF"/>
                    </a:gs>
                    <a:gs pos="100000">
                      <a:srgbClr val="FFFFFF"/>
                    </a:gs>
                  </a:gsLst>
                  <a:lin ang="5400000" scaled="0"/>
                </a:gradFill>
              </a:rPr>
              <a:t>Ju</a:t>
            </a: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High level roadmap</a:t>
            </a:r>
            <a:endParaRPr lang="en-US" dirty="0">
              <a:solidFill>
                <a:schemeClr val="bg1"/>
              </a:solidFill>
            </a:endParaRPr>
          </a:p>
        </p:txBody>
      </p:sp>
      <p:sp>
        <p:nvSpPr>
          <p:cNvPr id="6" name="Rectangle 5"/>
          <p:cNvSpPr/>
          <p:nvPr/>
        </p:nvSpPr>
        <p:spPr bwMode="auto">
          <a:xfrm>
            <a:off x="519112" y="1466851"/>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Jan</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2100932" y="1466851"/>
            <a:ext cx="1440000" cy="4311515"/>
          </a:xfrm>
          <a:prstGeom prst="rect">
            <a:avLst/>
          </a:prstGeom>
          <a:solidFill>
            <a:schemeClr val="bg1">
              <a:lumMod val="6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Feb</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3691102" y="1466851"/>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Mar</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5285500" y="1466851"/>
            <a:ext cx="1440000" cy="4311515"/>
          </a:xfrm>
          <a:prstGeom prst="rect">
            <a:avLst/>
          </a:prstGeom>
          <a:solidFill>
            <a:schemeClr val="bg1">
              <a:lumMod val="6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Apr</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6879898" y="1466851"/>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May</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8456029" y="1466850"/>
            <a:ext cx="1440000" cy="4311515"/>
          </a:xfrm>
          <a:prstGeom prst="rect">
            <a:avLst/>
          </a:prstGeom>
          <a:solidFill>
            <a:schemeClr val="bg1">
              <a:lumMod val="6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Jun</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1305023" y="1692294"/>
            <a:ext cx="5415807" cy="446049"/>
            <a:chOff x="2798546" y="2164825"/>
            <a:chExt cx="3104416" cy="446049"/>
          </a:xfrm>
        </p:grpSpPr>
        <p:sp>
          <p:nvSpPr>
            <p:cNvPr id="62" name="Rectangle 61"/>
            <p:cNvSpPr/>
            <p:nvPr/>
          </p:nvSpPr>
          <p:spPr bwMode="auto">
            <a:xfrm>
              <a:off x="2798546" y="2164825"/>
              <a:ext cx="3104416"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Development environments and ALM</a:t>
              </a:r>
              <a:endParaRPr lang="en-US" sz="1400" dirty="0">
                <a:solidFill>
                  <a:sysClr val="windowText" lastClr="000000"/>
                </a:solidFill>
                <a:ea typeface="Segoe UI" pitchFamily="34" charset="0"/>
                <a:cs typeface="Segoe UI" pitchFamily="34" charset="0"/>
              </a:endParaRPr>
            </a:p>
          </p:txBody>
        </p:sp>
        <p:pic>
          <p:nvPicPr>
            <p:cNvPr id="25" name="Picture 2" descr="C:\Users\sigurdg\Desktop\end_user.png"/>
            <p:cNvPicPr>
              <a:picLocks noChangeAspect="1" noChangeArrowheads="1"/>
            </p:cNvPicPr>
            <p:nvPr/>
          </p:nvPicPr>
          <p:blipFill>
            <a:blip r:embed="rId3" cstate="print">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a:stretch>
          </p:blipFill>
          <p:spPr bwMode="auto">
            <a:xfrm>
              <a:off x="2859455" y="2203525"/>
              <a:ext cx="212048" cy="368648"/>
            </a:xfrm>
            <a:prstGeom prst="rect">
              <a:avLst/>
            </a:prstGeom>
            <a:noFill/>
          </p:spPr>
        </p:pic>
      </p:grpSp>
      <p:grpSp>
        <p:nvGrpSpPr>
          <p:cNvPr id="4" name="Group 3"/>
          <p:cNvGrpSpPr/>
          <p:nvPr/>
        </p:nvGrpSpPr>
        <p:grpSpPr>
          <a:xfrm>
            <a:off x="2559040" y="3340050"/>
            <a:ext cx="3937955" cy="446050"/>
            <a:chOff x="3416642" y="2750086"/>
            <a:chExt cx="3299666" cy="446050"/>
          </a:xfrm>
        </p:grpSpPr>
        <p:sp>
          <p:nvSpPr>
            <p:cNvPr id="21" name="Rectangle 20"/>
            <p:cNvSpPr/>
            <p:nvPr/>
          </p:nvSpPr>
          <p:spPr bwMode="auto">
            <a:xfrm>
              <a:off x="3416642" y="2750087"/>
              <a:ext cx="3299666"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Provider Hosted app hosting</a:t>
              </a:r>
              <a:endParaRPr lang="en-US" sz="1400" dirty="0">
                <a:solidFill>
                  <a:sysClr val="windowText" lastClr="000000"/>
                </a:solidFill>
                <a:ea typeface="Segoe UI" pitchFamily="34" charset="0"/>
                <a:cs typeface="Segoe UI" pitchFamily="34" charset="0"/>
              </a:endParaRPr>
            </a:p>
          </p:txBody>
        </p:sp>
        <p:pic>
          <p:nvPicPr>
            <p:cNvPr id="27" name="Picture 2" descr="\\MAGNUM\Projects\Microsoft\Cloud Power FY12\Design\ICONS_PNG\Next_Gen_Application.png"/>
            <p:cNvPicPr>
              <a:picLocks noChangeAspect="1" noChangeArrowheads="1"/>
            </p:cNvPicPr>
            <p:nvPr/>
          </p:nvPicPr>
          <p:blipFill>
            <a:blip r:embed="rId5" cstate="print">
              <a:grayscl/>
              <a:extLst>
                <a:ext uri="{BEBA8EAE-BF5A-486C-A8C5-ECC9F3942E4B}">
                  <a14:imgProps xmlns:a14="http://schemas.microsoft.com/office/drawing/2010/main">
                    <a14:imgLayer r:embed="rId6">
                      <a14:imgEffect>
                        <a14:brightnessContrast bright="-40000" contrast="-40000"/>
                      </a14:imgEffect>
                    </a14:imgLayer>
                  </a14:imgProps>
                </a:ext>
              </a:extLst>
            </a:blip>
            <a:srcRect/>
            <a:stretch>
              <a:fillRect/>
            </a:stretch>
          </p:blipFill>
          <p:spPr bwMode="auto">
            <a:xfrm>
              <a:off x="3421619" y="2750086"/>
              <a:ext cx="446166" cy="446050"/>
            </a:xfrm>
            <a:prstGeom prst="rect">
              <a:avLst/>
            </a:prstGeom>
            <a:noFill/>
          </p:spPr>
        </p:pic>
      </p:grpSp>
      <p:sp>
        <p:nvSpPr>
          <p:cNvPr id="35" name="Rectangle 34"/>
          <p:cNvSpPr/>
          <p:nvPr/>
        </p:nvSpPr>
        <p:spPr bwMode="auto">
          <a:xfrm>
            <a:off x="10055096" y="1466849"/>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Jul</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1305023" y="2480165"/>
            <a:ext cx="3839677" cy="446049"/>
            <a:chOff x="1305023" y="2273688"/>
            <a:chExt cx="3839677" cy="446049"/>
          </a:xfrm>
        </p:grpSpPr>
        <p:sp>
          <p:nvSpPr>
            <p:cNvPr id="23" name="Rectangle 22"/>
            <p:cNvSpPr/>
            <p:nvPr/>
          </p:nvSpPr>
          <p:spPr bwMode="auto">
            <a:xfrm>
              <a:off x="1305023" y="2273688"/>
              <a:ext cx="3839677"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Application Developer guidance</a:t>
              </a:r>
              <a:endParaRPr lang="en-US" sz="1400" dirty="0">
                <a:solidFill>
                  <a:sysClr val="windowText" lastClr="000000"/>
                </a:solidFill>
                <a:ea typeface="Segoe UI" pitchFamily="34" charset="0"/>
                <a:cs typeface="Segoe UI" pitchFamily="34" charset="0"/>
              </a:endParaRPr>
            </a:p>
          </p:txBody>
        </p:sp>
        <p:pic>
          <p:nvPicPr>
            <p:cNvPr id="32" name="Picture 3" descr="C:\Users\mitchellg\Desktop\Simple_Licensing.png"/>
            <p:cNvPicPr>
              <a:picLocks noChangeAspect="1" noChangeArrowheads="1"/>
            </p:cNvPicPr>
            <p:nvPr/>
          </p:nvPicPr>
          <p:blipFill rotWithShape="1">
            <a:blip r:embed="rId7" cstate="print">
              <a:grayscl/>
            </a:blip>
            <a:srcRect l="8369" t="15369" r="10141" b="14212"/>
            <a:stretch/>
          </p:blipFill>
          <p:spPr bwMode="auto">
            <a:xfrm>
              <a:off x="1426925" y="2305143"/>
              <a:ext cx="396316" cy="342468"/>
            </a:xfrm>
            <a:prstGeom prst="rect">
              <a:avLst/>
            </a:prstGeom>
            <a:noFill/>
          </p:spPr>
        </p:pic>
      </p:grpSp>
      <p:grpSp>
        <p:nvGrpSpPr>
          <p:cNvPr id="11" name="Group 10"/>
          <p:cNvGrpSpPr/>
          <p:nvPr/>
        </p:nvGrpSpPr>
        <p:grpSpPr>
          <a:xfrm>
            <a:off x="3677063" y="4228213"/>
            <a:ext cx="7167918" cy="461140"/>
            <a:chOff x="3677063" y="3490791"/>
            <a:chExt cx="7167918" cy="461140"/>
          </a:xfrm>
        </p:grpSpPr>
        <p:sp>
          <p:nvSpPr>
            <p:cNvPr id="22" name="Rectangle 21"/>
            <p:cNvSpPr/>
            <p:nvPr/>
          </p:nvSpPr>
          <p:spPr bwMode="auto">
            <a:xfrm>
              <a:off x="3677063" y="3490791"/>
              <a:ext cx="7167918"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Modern responsive apps</a:t>
              </a:r>
              <a:endParaRPr lang="en-US" sz="1400" dirty="0">
                <a:solidFill>
                  <a:sysClr val="windowText" lastClr="000000"/>
                </a:solidFill>
                <a:ea typeface="Segoe UI" pitchFamily="34" charset="0"/>
                <a:cs typeface="Segoe UI" pitchFamily="34" charset="0"/>
              </a:endParaRPr>
            </a:p>
          </p:txBody>
        </p:sp>
        <p:pic>
          <p:nvPicPr>
            <p:cNvPr id="37" name="Picture 2" descr="\\MAGNUM\Projects\Microsoft\Cloud Power FY12\Design\ICONS_PNG\Devices.png"/>
            <p:cNvPicPr>
              <a:picLocks noChangeAspect="1" noChangeArrowheads="1"/>
            </p:cNvPicPr>
            <p:nvPr/>
          </p:nvPicPr>
          <p:blipFill>
            <a:blip r:embed="rId8" cstate="print">
              <a:grayscl/>
            </a:blip>
            <a:srcRect/>
            <a:stretch>
              <a:fillRect/>
            </a:stretch>
          </p:blipFill>
          <p:spPr bwMode="auto">
            <a:xfrm>
              <a:off x="3748168" y="3501842"/>
              <a:ext cx="450206" cy="450089"/>
            </a:xfrm>
            <a:prstGeom prst="rect">
              <a:avLst/>
            </a:prstGeom>
            <a:noFill/>
          </p:spPr>
        </p:pic>
      </p:grpSp>
    </p:spTree>
    <p:extLst>
      <p:ext uri="{BB962C8B-B14F-4D97-AF65-F5344CB8AC3E}">
        <p14:creationId xmlns:p14="http://schemas.microsoft.com/office/powerpoint/2010/main" val="119896721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The following slides are specific to your customer’s environment</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60404481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4154984"/>
          </a:xfrm>
        </p:spPr>
        <p:txBody>
          <a:bodyPr/>
          <a:lstStyle/>
          <a:p>
            <a:pPr fontAlgn="b"/>
            <a:r>
              <a:rPr lang="en-US" sz="2000" dirty="0" smtClean="0"/>
              <a:t>contoso.sharepoint.solution1.wsp</a:t>
            </a:r>
            <a:endParaRPr lang="en-NZ" sz="2000" dirty="0"/>
          </a:p>
          <a:p>
            <a:pPr fontAlgn="b"/>
            <a:r>
              <a:rPr lang="en-US" sz="2000" dirty="0" smtClean="0"/>
              <a:t>contoso.sharepoint.solution2.wsp</a:t>
            </a:r>
          </a:p>
          <a:p>
            <a:pPr fontAlgn="b"/>
            <a:r>
              <a:rPr lang="en-US" sz="2000" dirty="0" smtClean="0"/>
              <a:t>contoso.sharepoint.solution3.wsp</a:t>
            </a:r>
            <a:endParaRPr lang="en-NZ" sz="2000" dirty="0"/>
          </a:p>
          <a:p>
            <a:pPr fontAlgn="b"/>
            <a:r>
              <a:rPr lang="en-US" sz="2000" dirty="0" smtClean="0"/>
              <a:t>contoso.sharepoint.solution4.wsp</a:t>
            </a:r>
            <a:endParaRPr lang="en-NZ" sz="2000" dirty="0"/>
          </a:p>
          <a:p>
            <a:pPr fontAlgn="b"/>
            <a:r>
              <a:rPr lang="en-US" sz="2000" dirty="0" smtClean="0"/>
              <a:t>contoso.sharepoint.solution5.wsp</a:t>
            </a:r>
            <a:endParaRPr lang="en-NZ" sz="2000" dirty="0"/>
          </a:p>
          <a:p>
            <a:pPr fontAlgn="b"/>
            <a:r>
              <a:rPr lang="en-US" sz="2000" dirty="0" smtClean="0"/>
              <a:t>contoso.sharepoint.solution6.wsp</a:t>
            </a:r>
          </a:p>
          <a:p>
            <a:pPr fontAlgn="b"/>
            <a:r>
              <a:rPr lang="en-US" sz="2000" dirty="0" smtClean="0"/>
              <a:t>contoso.sharepoint.branding.wsp</a:t>
            </a:r>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431435"/>
          </a:xfrm>
        </p:spPr>
        <p:txBody>
          <a:bodyPr/>
          <a:lstStyle/>
          <a:p>
            <a:pPr fontAlgn="b"/>
            <a:r>
              <a:rPr lang="en-US" sz="2000" dirty="0"/>
              <a:t>northwind.mapping.wsp</a:t>
            </a:r>
            <a:endParaRPr lang="en-NZ" sz="2000" dirty="0"/>
          </a:p>
          <a:p>
            <a:pPr fontAlgn="b"/>
            <a:r>
              <a:rPr lang="en-US" sz="2000" dirty="0"/>
              <a:t>northwind.compatibility.wsp</a:t>
            </a:r>
            <a:endParaRPr lang="en-NZ" sz="2000" dirty="0"/>
          </a:p>
          <a:p>
            <a:pPr fontAlgn="b"/>
            <a:r>
              <a:rPr lang="en-US" sz="2000" dirty="0"/>
              <a:t>litware.sp2013.wsp</a:t>
            </a:r>
            <a:endParaRPr lang="en-NZ" sz="2000" dirty="0"/>
          </a:p>
          <a:p>
            <a:pPr fontAlgn="b"/>
            <a:r>
              <a:rPr lang="en-US" sz="2000" dirty="0"/>
              <a:t>fabricam.locationfinder.wsp</a:t>
            </a:r>
            <a:endParaRPr lang="en-NZ" sz="2000" dirty="0"/>
          </a:p>
          <a:p>
            <a:pPr fontAlgn="b"/>
            <a:r>
              <a:rPr lang="en-US" sz="2000" dirty="0"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1" fontAlgn="b"/>
            <a:r>
              <a:rPr lang="en-US" dirty="0"/>
              <a:t>contoso.sharepoint.solution7.wsp</a:t>
            </a:r>
            <a:endParaRPr lang="en-NZ" dirty="0"/>
          </a:p>
          <a:p>
            <a:pPr lvl="1" fontAlgn="b"/>
            <a:r>
              <a:rPr lang="en-US" dirty="0" smtClean="0"/>
              <a:t>contoso.sharepoint.solution8.wsp</a:t>
            </a:r>
            <a:endParaRPr lang="en-US" sz="3200" dirty="0" smtClean="0"/>
          </a:p>
          <a:p>
            <a:r>
              <a:rPr lang="en-US" sz="3200" dirty="0" smtClean="0"/>
              <a:t>Site provisioning is blended with the intranet solution</a:t>
            </a:r>
          </a:p>
          <a:p>
            <a:pPr lvl="1"/>
            <a:r>
              <a:rPr lang="en-US" dirty="0" smtClean="0"/>
              <a:t>Should be separate solution</a:t>
            </a:r>
          </a:p>
          <a:p>
            <a:r>
              <a:rPr lang="en-US" sz="3200" dirty="0" smtClean="0"/>
              <a:t>There are a number of list templates, which all have to be migrated before transition to Office 365 can be performed</a:t>
            </a:r>
          </a:p>
          <a:p>
            <a:pPr lvl="1"/>
            <a:r>
              <a:rPr lang="en-US" dirty="0"/>
              <a:t>Almost 2000 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The following slides refer specifically to each solution</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83542590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Solution 1</a:t>
            </a:r>
            <a:endParaRPr lang="nl-BE" dirty="0"/>
          </a:p>
        </p:txBody>
      </p:sp>
      <p:sp>
        <p:nvSpPr>
          <p:cNvPr id="3" name="Text Placeholder 2"/>
          <p:cNvSpPr>
            <a:spLocks noGrp="1"/>
          </p:cNvSpPr>
          <p:nvPr>
            <p:ph type="body" sz="quarter" idx="4294967295"/>
          </p:nvPr>
        </p:nvSpPr>
        <p:spPr>
          <a:xfrm>
            <a:off x="899651" y="1388806"/>
            <a:ext cx="11149013" cy="2043113"/>
          </a:xfrm>
        </p:spPr>
        <p:txBody>
          <a:bodyPr/>
          <a:lstStyle/>
          <a:p>
            <a:r>
              <a:rPr lang="en-US" dirty="0" smtClean="0"/>
              <a:t>Currently in use at Contoso</a:t>
            </a:r>
          </a:p>
          <a:p>
            <a:r>
              <a:rPr lang="en-US" dirty="0" smtClean="0"/>
              <a:t>Mainly scoped to the my site</a:t>
            </a:r>
          </a:p>
          <a:p>
            <a:pPr lvl="1"/>
            <a:r>
              <a:rPr lang="en-US" dirty="0" smtClean="0"/>
              <a:t>Web parts on my site host</a:t>
            </a:r>
          </a:p>
          <a:p>
            <a:r>
              <a:rPr lang="en-US" dirty="0" smtClean="0"/>
              <a:t>Limited use in collaboration sites</a:t>
            </a:r>
          </a:p>
          <a:p>
            <a:pPr lvl="1"/>
            <a:r>
              <a:rPr lang="en-US" dirty="0" smtClean="0"/>
              <a:t>People can use the Web Parts in their site</a:t>
            </a:r>
          </a:p>
          <a:p>
            <a:pPr lvl="1"/>
            <a:endParaRPr lang="en-US" dirty="0"/>
          </a:p>
          <a:p>
            <a:pPr lvl="1"/>
            <a:endParaRPr lang="en-US" dirty="0" smtClean="0"/>
          </a:p>
          <a:p>
            <a:r>
              <a:rPr lang="en-US" dirty="0" smtClean="0"/>
              <a:t>Solution 1 cannot be moved to Office 365 due to FTC usage</a:t>
            </a:r>
            <a:endParaRPr lang="nl-BE" dirty="0"/>
          </a:p>
        </p:txBody>
      </p:sp>
    </p:spTree>
    <p:extLst>
      <p:ext uri="{BB962C8B-B14F-4D97-AF65-F5344CB8AC3E}">
        <p14:creationId xmlns:p14="http://schemas.microsoft.com/office/powerpoint/2010/main" val="183532832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Sync the tenant hosting setup</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grpSp>
      <p:sp>
        <p:nvSpPr>
          <p:cNvPr id="34" name="TextBox 33"/>
          <p:cNvSpPr txBox="1"/>
          <p:nvPr/>
        </p:nvSpPr>
        <p:spPr>
          <a:xfrm>
            <a:off x="2767624" y="1887230"/>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“Drive away from custom master”</a:t>
            </a:r>
          </a:p>
          <a:p>
            <a:pPr defTabSz="913951"/>
            <a:endParaRPr lang="en-US" sz="1400" dirty="0" smtClean="0">
              <a:solidFill>
                <a:schemeClr val="bg2">
                  <a:lumMod val="50000"/>
                </a:schemeClr>
              </a:solidFill>
              <a:cs typeface="Segoe UI" panose="020B0502040204020203" pitchFamily="34" charset="0"/>
            </a:endParaRPr>
          </a:p>
          <a:p>
            <a:pPr marL="342900" indent="-342900" defTabSz="913951">
              <a:buAutoNum type="arabicPeriod"/>
            </a:pPr>
            <a:r>
              <a:rPr lang="en-US" sz="1400" dirty="0" smtClean="0">
                <a:solidFill>
                  <a:schemeClr val="bg2">
                    <a:lumMod val="50000"/>
                  </a:schemeClr>
                </a:solidFill>
                <a:cs typeface="Segoe UI" panose="020B0502040204020203" pitchFamily="34" charset="0"/>
              </a:rPr>
              <a:t>Custom master</a:t>
            </a:r>
          </a:p>
          <a:p>
            <a:pPr marL="342900" indent="-342900" defTabSz="913951">
              <a:buAutoNum type="arabicPeriod"/>
            </a:pPr>
            <a:r>
              <a:rPr lang="en-US" sz="1400" dirty="0" smtClean="0">
                <a:solidFill>
                  <a:schemeClr val="bg2">
                    <a:lumMod val="50000"/>
                  </a:schemeClr>
                </a:solidFill>
                <a:cs typeface="Segoe UI" panose="020B0502040204020203" pitchFamily="34" charset="0"/>
              </a:rPr>
              <a:t>Theme</a:t>
            </a:r>
          </a:p>
          <a:p>
            <a:pPr marL="342900" indent="-342900" defTabSz="913951">
              <a:buAutoNum type="arabicPeriod"/>
            </a:pPr>
            <a:r>
              <a:rPr lang="en-US" sz="1400" dirty="0" smtClean="0">
                <a:solidFill>
                  <a:schemeClr val="bg2">
                    <a:lumMod val="50000"/>
                  </a:schemeClr>
                </a:solidFill>
                <a:cs typeface="Segoe UI" panose="020B0502040204020203" pitchFamily="34" charset="0"/>
              </a:rPr>
              <a:t>JS injection</a:t>
            </a:r>
            <a:endParaRPr lang="en-US" sz="1400" dirty="0">
              <a:solidFill>
                <a:schemeClr val="bg2">
                  <a:lumMod val="50000"/>
                </a:schemeClr>
              </a:solidFill>
              <a:cs typeface="Segoe UI" panose="020B0502040204020203" pitchFamily="34" charset="0"/>
            </a:endParaRPr>
          </a:p>
        </p:txBody>
      </p:sp>
      <p:sp>
        <p:nvSpPr>
          <p:cNvPr id="35" name="TextBox 34"/>
          <p:cNvSpPr txBox="1"/>
          <p:nvPr/>
        </p:nvSpPr>
        <p:spPr>
          <a:xfrm>
            <a:off x="5016134" y="1876754"/>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Exists for one solution, but is not consistently used cross sites.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Existing solution is pretty sophisticated and could be used to address business requirements with other approaches. Web templates should not be used in new Office 365 platform.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1. Site collections</a:t>
            </a:r>
          </a:p>
          <a:p>
            <a:pPr defTabSz="913951"/>
            <a:r>
              <a:rPr lang="en-US" sz="1400" dirty="0" smtClean="0">
                <a:solidFill>
                  <a:schemeClr val="bg2">
                    <a:lumMod val="50000"/>
                  </a:schemeClr>
                </a:solidFill>
                <a:cs typeface="Segoe UI" panose="020B0502040204020203" pitchFamily="34" charset="0"/>
              </a:rPr>
              <a:t>2. Assets (content types)</a:t>
            </a:r>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3. Sub sites</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0"/>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Move towards app model loosely coupled model.</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4"/>
            <a:ext cx="2098014"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How do we control customizations in SharePoint</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How well are the solutions synced</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Commitment to move from FTC to app model</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ALM process</a:t>
            </a:r>
          </a:p>
          <a:p>
            <a:pPr defTabSz="913951"/>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265309088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The following slides are specific to your customer’s environment</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131990029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24078666"/>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val="20000"/>
                    </a:ext>
                  </a:extLst>
                </a:gridCol>
                <a:gridCol w="568903">
                  <a:extLst>
                    <a:ext uri="{9D8B030D-6E8A-4147-A177-3AD203B41FA5}">
                      <a16:colId xmlns:a16="http://schemas.microsoft.com/office/drawing/2014/main" val="20001"/>
                    </a:ext>
                  </a:extLst>
                </a:gridCol>
                <a:gridCol w="520140">
                  <a:extLst>
                    <a:ext uri="{9D8B030D-6E8A-4147-A177-3AD203B41FA5}">
                      <a16:colId xmlns:a16="http://schemas.microsoft.com/office/drawing/2014/main" val="20002"/>
                    </a:ext>
                  </a:extLst>
                </a:gridCol>
                <a:gridCol w="520140">
                  <a:extLst>
                    <a:ext uri="{9D8B030D-6E8A-4147-A177-3AD203B41FA5}">
                      <a16:colId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val="10000"/>
                  </a:ext>
                </a:extLst>
              </a:tr>
              <a:tr h="389688">
                <a:tc>
                  <a:txBody>
                    <a:bodyPr/>
                    <a:lstStyle/>
                    <a:p>
                      <a:pPr fontAlgn="b"/>
                      <a:r>
                        <a:rPr lang="en-US" sz="2000" dirty="0" smtClean="0"/>
                        <a:t>contoso.sharepoint.solution1.wsp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1"/>
                  </a:ext>
                </a:extLst>
              </a:tr>
              <a:tr h="389688">
                <a:tc>
                  <a:txBody>
                    <a:bodyPr/>
                    <a:lstStyle/>
                    <a:p>
                      <a:pPr fontAlgn="b"/>
                      <a:r>
                        <a:rPr lang="en-US" sz="2000" dirty="0" smtClean="0"/>
                        <a:t>contoso.sharepoint.solution2.wsp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2"/>
                  </a:ext>
                </a:extLst>
              </a:tr>
              <a:tr h="389688">
                <a:tc>
                  <a:txBody>
                    <a:bodyPr/>
                    <a:lstStyle/>
                    <a:p>
                      <a:pPr fontAlgn="b"/>
                      <a:r>
                        <a:rPr lang="en-US" sz="2000" dirty="0" smtClean="0"/>
                        <a:t>contoso.sharepoint.solution3.wsp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1"/>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3"/>
                  </a:ext>
                </a:extLst>
              </a:tr>
              <a:tr h="389688">
                <a:tc>
                  <a:txBody>
                    <a:bodyPr/>
                    <a:lstStyle/>
                    <a:p>
                      <a:pPr fontAlgn="b"/>
                      <a:r>
                        <a:rPr lang="en-US" sz="2000" dirty="0" smtClean="0"/>
                        <a:t>contoso.sharepoint.solution4.wsp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1"/>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4"/>
                  </a:ext>
                </a:extLst>
              </a:tr>
              <a:tr h="389688">
                <a:tc>
                  <a:txBody>
                    <a:bodyPr/>
                    <a:lstStyle/>
                    <a:p>
                      <a:pPr fontAlgn="b"/>
                      <a:r>
                        <a:rPr lang="en-US" sz="2000" dirty="0" smtClean="0"/>
                        <a:t>contoso.sharepoint.solution5.wsp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5"/>
                  </a:ext>
                </a:extLst>
              </a:tr>
              <a:tr h="389688">
                <a:tc>
                  <a:txBody>
                    <a:bodyPr/>
                    <a:lstStyle/>
                    <a:p>
                      <a:pPr fontAlgn="b"/>
                      <a:r>
                        <a:rPr lang="en-US" sz="2000" dirty="0" smtClean="0"/>
                        <a:t>contoso.sharepoint.branding.wsp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6"/>
                  </a:ext>
                </a:extLst>
              </a:tr>
            </a:tbl>
          </a:graphicData>
        </a:graphic>
      </p:graphicFrame>
      <p:pic>
        <p:nvPicPr>
          <p:cNvPr id="8" name="Picture 7"/>
          <p:cNvPicPr>
            <a:picLocks noChangeAspect="1"/>
          </p:cNvPicPr>
          <p:nvPr/>
        </p:nvPicPr>
        <p:blipFill>
          <a:blip r:embed="rId2"/>
          <a:stretch>
            <a:fillRect/>
          </a:stretch>
        </p:blipFill>
        <p:spPr>
          <a:xfrm>
            <a:off x="8449480" y="2517767"/>
            <a:ext cx="397821" cy="398250"/>
          </a:xfrm>
          <a:prstGeom prst="rect">
            <a:avLst/>
          </a:prstGeom>
        </p:spPr>
      </p:pic>
      <p:pic>
        <p:nvPicPr>
          <p:cNvPr id="9" name="Picture 8"/>
          <p:cNvPicPr>
            <a:picLocks noChangeAspect="1"/>
          </p:cNvPicPr>
          <p:nvPr/>
        </p:nvPicPr>
        <p:blipFill>
          <a:blip r:embed="rId2"/>
          <a:stretch>
            <a:fillRect/>
          </a:stretch>
        </p:blipFill>
        <p:spPr>
          <a:xfrm>
            <a:off x="8449480" y="2916017"/>
            <a:ext cx="397821" cy="398250"/>
          </a:xfrm>
          <a:prstGeom prst="rect">
            <a:avLst/>
          </a:prstGeom>
        </p:spPr>
      </p:pic>
      <p:pic>
        <p:nvPicPr>
          <p:cNvPr id="17" name="Picture 16"/>
          <p:cNvPicPr>
            <a:picLocks noChangeAspect="1"/>
          </p:cNvPicPr>
          <p:nvPr/>
        </p:nvPicPr>
        <p:blipFill>
          <a:blip r:embed="rId3"/>
          <a:stretch>
            <a:fillRect/>
          </a:stretch>
        </p:blipFill>
        <p:spPr>
          <a:xfrm>
            <a:off x="8412024" y="3683695"/>
            <a:ext cx="472733" cy="427072"/>
          </a:xfrm>
          <a:prstGeom prst="rect">
            <a:avLst/>
          </a:prstGeom>
        </p:spPr>
      </p:pic>
      <p:pic>
        <p:nvPicPr>
          <p:cNvPr id="18" name="Picture 17"/>
          <p:cNvPicPr>
            <a:picLocks noChangeAspect="1"/>
          </p:cNvPicPr>
          <p:nvPr/>
        </p:nvPicPr>
        <p:blipFill>
          <a:blip r:embed="rId3"/>
          <a:stretch>
            <a:fillRect/>
          </a:stretch>
        </p:blipFill>
        <p:spPr>
          <a:xfrm>
            <a:off x="8418812" y="2105106"/>
            <a:ext cx="472733" cy="427072"/>
          </a:xfrm>
          <a:prstGeom prst="rect">
            <a:avLst/>
          </a:prstGeom>
        </p:spPr>
      </p:pic>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2"/>
              <a:stretch>
                <a:fillRect/>
              </a:stretch>
            </p:blipFill>
            <p:spPr>
              <a:xfrm>
                <a:off x="10630481" y="2495195"/>
                <a:ext cx="218842" cy="219078"/>
              </a:xfrm>
              <a:prstGeom prst="rect">
                <a:avLst/>
              </a:prstGeom>
            </p:spPr>
          </p:pic>
          <p:pic>
            <p:nvPicPr>
              <p:cNvPr id="32" name="Picture 31"/>
              <p:cNvPicPr>
                <a:picLocks noChangeAspect="1"/>
              </p:cNvPicPr>
              <p:nvPr/>
            </p:nvPicPr>
            <p:blipFill>
              <a:blip r:embed="rId3"/>
              <a:stretch>
                <a:fillRect/>
              </a:stretch>
            </p:blipFill>
            <p:spPr>
              <a:xfrm>
                <a:off x="10609877" y="2186803"/>
                <a:ext cx="260051" cy="234933"/>
              </a:xfrm>
              <a:prstGeom prst="rect">
                <a:avLst/>
              </a:prstGeom>
            </p:spPr>
          </p:pic>
          <p:pic>
            <p:nvPicPr>
              <p:cNvPr id="33" name="Picture 32"/>
              <p:cNvPicPr>
                <a:picLocks noChangeAspect="1"/>
              </p:cNvPicPr>
              <p:nvPr/>
            </p:nvPicPr>
            <p:blipFill>
              <a:blip r:embed="rId4"/>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7" name="Picture 36"/>
          <p:cNvPicPr>
            <a:picLocks noChangeAspect="1"/>
          </p:cNvPicPr>
          <p:nvPr/>
        </p:nvPicPr>
        <p:blipFill>
          <a:blip r:embed="rId2"/>
          <a:stretch>
            <a:fillRect/>
          </a:stretch>
        </p:blipFill>
        <p:spPr>
          <a:xfrm>
            <a:off x="8449480" y="1709559"/>
            <a:ext cx="397821" cy="398250"/>
          </a:xfrm>
          <a:prstGeom prst="rect">
            <a:avLst/>
          </a:prstGeom>
        </p:spPr>
      </p:pic>
      <p:pic>
        <p:nvPicPr>
          <p:cNvPr id="39" name="Picture 38"/>
          <p:cNvPicPr>
            <a:picLocks noChangeAspect="1"/>
          </p:cNvPicPr>
          <p:nvPr/>
        </p:nvPicPr>
        <p:blipFill>
          <a:blip r:embed="rId3"/>
          <a:stretch>
            <a:fillRect/>
          </a:stretch>
        </p:blipFill>
        <p:spPr>
          <a:xfrm>
            <a:off x="8417082" y="3303237"/>
            <a:ext cx="472733" cy="427072"/>
          </a:xfrm>
          <a:prstGeom prst="rect">
            <a:avLst/>
          </a:prstGeom>
        </p:spPr>
      </p:pic>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46155807"/>
              </p:ext>
            </p:extLst>
          </p:nvPr>
        </p:nvGraphicFramePr>
        <p:xfrm>
          <a:off x="1368000" y="1620000"/>
          <a:ext cx="7574528" cy="249936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val="20000"/>
                    </a:ext>
                  </a:extLst>
                </a:gridCol>
                <a:gridCol w="568903">
                  <a:extLst>
                    <a:ext uri="{9D8B030D-6E8A-4147-A177-3AD203B41FA5}">
                      <a16:colId xmlns:a16="http://schemas.microsoft.com/office/drawing/2014/main" val="20001"/>
                    </a:ext>
                  </a:extLst>
                </a:gridCol>
                <a:gridCol w="520140">
                  <a:extLst>
                    <a:ext uri="{9D8B030D-6E8A-4147-A177-3AD203B41FA5}">
                      <a16:colId xmlns:a16="http://schemas.microsoft.com/office/drawing/2014/main" val="20002"/>
                    </a:ext>
                  </a:extLst>
                </a:gridCol>
                <a:gridCol w="520140">
                  <a:extLst>
                    <a:ext uri="{9D8B030D-6E8A-4147-A177-3AD203B41FA5}">
                      <a16:colId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val="10000"/>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northwind.mapping.wsp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1"/>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northwind.compatibility.wsp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2"/>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litware.sp2013.wsp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3"/>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fabricam.locationfinder.wsp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b="0" i="0" u="none" strike="noStrike" kern="1200" dirty="0" smtClean="0">
                          <a:solidFill>
                            <a:srgbClr val="000000"/>
                          </a:solidFill>
                          <a:effectLst/>
                          <a:latin typeface="Calibri" panose="020F0502020204030204" pitchFamily="34" charset="0"/>
                          <a:ea typeface="+mn-ea"/>
                          <a:cs typeface="+mn-cs"/>
                        </a:rPr>
                        <a:t>tailspin.skillfinder.wsp</a:t>
                      </a: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val="10005"/>
                  </a:ext>
                </a:extLst>
              </a:tr>
            </a:tbl>
          </a:graphicData>
        </a:graphic>
      </p:graphicFrame>
      <p:pic>
        <p:nvPicPr>
          <p:cNvPr id="7" name="Picture 6"/>
          <p:cNvPicPr>
            <a:picLocks noChangeAspect="1"/>
          </p:cNvPicPr>
          <p:nvPr/>
        </p:nvPicPr>
        <p:blipFill>
          <a:blip r:embed="rId2"/>
          <a:stretch>
            <a:fillRect/>
          </a:stretch>
        </p:blipFill>
        <p:spPr>
          <a:xfrm>
            <a:off x="8473327" y="2536235"/>
            <a:ext cx="397821" cy="398250"/>
          </a:xfrm>
          <a:prstGeom prst="rect">
            <a:avLst/>
          </a:prstGeom>
        </p:spPr>
      </p:pic>
      <p:pic>
        <p:nvPicPr>
          <p:cNvPr id="8" name="Picture 7"/>
          <p:cNvPicPr>
            <a:picLocks noChangeAspect="1"/>
          </p:cNvPicPr>
          <p:nvPr/>
        </p:nvPicPr>
        <p:blipFill>
          <a:blip r:embed="rId3"/>
          <a:stretch>
            <a:fillRect/>
          </a:stretch>
        </p:blipFill>
        <p:spPr>
          <a:xfrm>
            <a:off x="8448820" y="2906334"/>
            <a:ext cx="472733" cy="427072"/>
          </a:xfrm>
          <a:prstGeom prst="rect">
            <a:avLst/>
          </a:prstGeom>
        </p:spPr>
      </p:pic>
      <p:pic>
        <p:nvPicPr>
          <p:cNvPr id="10" name="Picture 9"/>
          <p:cNvPicPr>
            <a:picLocks noChangeAspect="1"/>
          </p:cNvPicPr>
          <p:nvPr/>
        </p:nvPicPr>
        <p:blipFill>
          <a:blip r:embed="rId3"/>
          <a:stretch>
            <a:fillRect/>
          </a:stretch>
        </p:blipFill>
        <p:spPr>
          <a:xfrm>
            <a:off x="8435870" y="3711493"/>
            <a:ext cx="472733" cy="427072"/>
          </a:xfrm>
          <a:prstGeom prst="rect">
            <a:avLst/>
          </a:prstGeom>
        </p:spPr>
      </p:pic>
      <p:pic>
        <p:nvPicPr>
          <p:cNvPr id="11" name="Picture 10"/>
          <p:cNvPicPr>
            <a:picLocks noChangeAspect="1"/>
          </p:cNvPicPr>
          <p:nvPr/>
        </p:nvPicPr>
        <p:blipFill>
          <a:blip r:embed="rId3"/>
          <a:stretch>
            <a:fillRect/>
          </a:stretch>
        </p:blipFill>
        <p:spPr>
          <a:xfrm>
            <a:off x="8451444" y="2118220"/>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4"/>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8" name="Picture 27"/>
          <p:cNvPicPr>
            <a:picLocks noChangeAspect="1"/>
          </p:cNvPicPr>
          <p:nvPr/>
        </p:nvPicPr>
        <p:blipFill>
          <a:blip r:embed="rId3"/>
          <a:stretch>
            <a:fillRect/>
          </a:stretch>
        </p:blipFill>
        <p:spPr>
          <a:xfrm>
            <a:off x="8448819" y="331349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web controls + page </a:t>
            </a:r>
            <a:r>
              <a:rPr lang="en-US" sz="1800" dirty="0" smtClean="0"/>
              <a:t>layouts</a:t>
            </a:r>
            <a:endParaRPr lang="en-US" sz="1800" dirty="0"/>
          </a:p>
          <a:p>
            <a:pPr lvl="2"/>
            <a:r>
              <a:rPr lang="en-US" sz="1800" dirty="0"/>
              <a:t>Custom branding (master page + CSS)</a:t>
            </a:r>
          </a:p>
          <a:p>
            <a:pPr lvl="2"/>
            <a:r>
              <a:rPr lang="en-US" sz="1800" dirty="0"/>
              <a:t>Social features (commenting, tag cloud)</a:t>
            </a:r>
          </a:p>
          <a:p>
            <a:pPr lvl="2"/>
            <a:r>
              <a:rPr lang="en-US" sz="1800" dirty="0"/>
              <a:t>Language specific search center site collections</a:t>
            </a:r>
          </a:p>
          <a:p>
            <a:pPr lvl="2"/>
            <a:r>
              <a:rPr lang="en-US" sz="1800" dirty="0"/>
              <a:t>Custom navigation</a:t>
            </a:r>
          </a:p>
          <a:p>
            <a:pPr lvl="2"/>
            <a:r>
              <a:rPr lang="en-US" sz="1800" dirty="0" smtClean="0"/>
              <a:t>User Alerts</a:t>
            </a:r>
            <a:endParaRPr lang="en-US" sz="1800" dirty="0"/>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sites</a:t>
            </a:r>
          </a:p>
          <a:p>
            <a:pPr lvl="2"/>
            <a:r>
              <a:rPr lang="en-US" sz="1800" dirty="0"/>
              <a:t>Team site metadata </a:t>
            </a:r>
            <a:r>
              <a:rPr lang="en-US" sz="1800" dirty="0" smtClean="0"/>
              <a:t>editing</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62777326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Light </a:t>
            </a:r>
            <a:r>
              <a:rPr lang="en-US" dirty="0"/>
              <a:t>Branding can be achieved using Office 365 themes.</a:t>
            </a:r>
          </a:p>
          <a:p>
            <a:pPr lvl="1"/>
            <a:r>
              <a:rPr lang="en-US" dirty="0"/>
              <a:t>Medium branding on master page can be achieved through the use of alternate CSS.</a:t>
            </a:r>
          </a:p>
          <a:p>
            <a:pPr lvl="1"/>
            <a:r>
              <a:rPr lang="en-US" dirty="0">
                <a:hlinkClick r:id="rId3"/>
              </a:rPr>
              <a:t>SP Color tool</a:t>
            </a:r>
            <a:r>
              <a:rPr lang="en-US" dirty="0"/>
              <a:t> provides color palette functionality for use with SharePoint designs.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82659738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a:t>The 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Provide an overview of the Transformation approach</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416075008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Fabrikam outlets</a:t>
            </a:r>
          </a:p>
          <a:p>
            <a:pPr lvl="1"/>
            <a:r>
              <a:rPr lang="en-US" dirty="0" smtClean="0"/>
              <a:t>Should map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Design notes and status</a:t>
            </a:r>
            <a:endParaRPr lang="en-US" dirty="0"/>
          </a:p>
          <a:p>
            <a:pPr lvl="1"/>
            <a:r>
              <a:rPr lang="en-US" dirty="0" smtClean="0"/>
              <a:t>Solution already exists currently and is designed in right way</a:t>
            </a:r>
          </a:p>
          <a:p>
            <a:pPr lvl="1"/>
            <a:r>
              <a:rPr lang="en-US" dirty="0" smtClean="0"/>
              <a:t>All capabilities which currently need full trust code, can be achieved using OOB capabilities in the app model implementation</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57938112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val="20000"/>
                    </a:ext>
                  </a:extLst>
                </a:gridCol>
              </a:tblGrid>
              <a:tr h="370840">
                <a:tc>
                  <a:txBody>
                    <a:bodyPr/>
                    <a:lstStyle/>
                    <a:p>
                      <a:pPr algn="ctr"/>
                      <a:r>
                        <a:rPr lang="en-US" b="1" i="0" dirty="0" smtClean="0"/>
                        <a:t>LF</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dirty="0" smtClean="0">
                          <a:solidFill>
                            <a:schemeClr val="bg1"/>
                          </a:solidFill>
                        </a:rPr>
                        <a:t>Complex</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Fabrikam</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a:t>Design </a:t>
            </a:r>
            <a:r>
              <a:rPr lang="en-US" dirty="0" smtClean="0"/>
              <a:t>notes and status</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expert using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329520668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TailSpin</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for what+ dependencies </a:t>
            </a:r>
            <a:endParaRPr lang="nl-BE" dirty="0"/>
          </a:p>
        </p:txBody>
      </p:sp>
      <p:sp>
        <p:nvSpPr>
          <p:cNvPr id="3" name="Oval 2"/>
          <p:cNvSpPr/>
          <p:nvPr/>
        </p:nvSpPr>
        <p:spPr bwMode="auto">
          <a:xfrm>
            <a:off x="3851243" y="1753498"/>
            <a:ext cx="2528047" cy="1194099"/>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6</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227299" y="2540597"/>
            <a:ext cx="2528047" cy="119409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1</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5179811" y="2477843"/>
            <a:ext cx="2528047" cy="119409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3</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6009050" y="1830024"/>
            <a:ext cx="1930104"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tx1"/>
                </a:solidFill>
                <a:ea typeface="Segoe UI" pitchFamily="34" charset="0"/>
                <a:cs typeface="Segoe UI" pitchFamily="34" charset="0"/>
              </a:rPr>
              <a:t>Branding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2515494" y="2056505"/>
            <a:ext cx="1965067"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4</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3162756" y="3520199"/>
            <a:ext cx="1952512" cy="892233"/>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2</a:t>
            </a:r>
            <a:endParaRPr lang="nl-BE" sz="2200" dirty="0" smtClean="0">
              <a:solidFill>
                <a:schemeClr val="tx1"/>
              </a:solidFill>
              <a:ea typeface="Segoe UI" pitchFamily="34" charset="0"/>
              <a:cs typeface="Segoe UI" pitchFamily="34" charset="0"/>
            </a:endParaRP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Another Vendor</a:t>
            </a:r>
            <a:endParaRPr lang="nl-BE" sz="2200" dirty="0">
              <a:solidFill>
                <a:schemeClr val="tx1"/>
              </a:solidFill>
              <a:ea typeface="Segoe UI" pitchFamily="34" charset="0"/>
              <a:cs typeface="Segoe UI" pitchFamily="34" charset="0"/>
            </a:endParaRPr>
          </a:p>
        </p:txBody>
      </p:sp>
      <p:sp>
        <p:nvSpPr>
          <p:cNvPr id="16" name="Oval 8"/>
          <p:cNvSpPr/>
          <p:nvPr/>
        </p:nvSpPr>
        <p:spPr bwMode="auto">
          <a:xfrm>
            <a:off x="1828800" y="3164541"/>
            <a:ext cx="1960586" cy="794274"/>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5</a:t>
            </a:r>
            <a:endParaRPr lang="nl-BE" sz="2200" dirty="0" smtClean="0">
              <a:solidFill>
                <a:schemeClr val="tx1"/>
              </a:solidFill>
              <a:ea typeface="Segoe UI" pitchFamily="34" charset="0"/>
              <a:cs typeface="Segoe UI" pitchFamily="34" charset="0"/>
            </a:endParaRPr>
          </a:p>
        </p:txBody>
      </p:sp>
      <p:sp>
        <p:nvSpPr>
          <p:cNvPr id="17" name="Oval 18"/>
          <p:cNvSpPr/>
          <p:nvPr/>
        </p:nvSpPr>
        <p:spPr bwMode="auto">
          <a:xfrm>
            <a:off x="4477873" y="2765941"/>
            <a:ext cx="3426313" cy="1627422"/>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8" name="Oval 19"/>
          <p:cNvSpPr/>
          <p:nvPr/>
        </p:nvSpPr>
        <p:spPr bwMode="auto">
          <a:xfrm>
            <a:off x="7556129" y="3520199"/>
            <a:ext cx="1949374" cy="918554"/>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External Access</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313777" y="1891270"/>
            <a:ext cx="1353658"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335753" y="2551355"/>
            <a:ext cx="1757512"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model</a:t>
            </a:r>
            <a:endParaRPr lang="nl-BE" dirty="0"/>
          </a:p>
        </p:txBody>
      </p:sp>
      <p:sp>
        <p:nvSpPr>
          <p:cNvPr id="3" name="Oval 2"/>
          <p:cNvSpPr/>
          <p:nvPr/>
        </p:nvSpPr>
        <p:spPr bwMode="auto">
          <a:xfrm>
            <a:off x="3388664" y="1839559"/>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1/ Solution 2</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6424113" y="1518623"/>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Functionality A (Sol 4 / Sol 5)</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458591" y="3156235"/>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 3/Sol 6)</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Dependent App</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(CP)</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Dependent App</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8045828" y="2738480"/>
            <a:ext cx="2801712"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Framework A</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Provisioning</a:t>
              </a:r>
              <a:r>
                <a:rPr lang="en-US" sz="2200" dirty="0" smtClean="0">
                  <a:gradFill>
                    <a:gsLst>
                      <a:gs pos="0">
                        <a:srgbClr val="FFFFFF"/>
                      </a:gs>
                      <a:gs pos="100000">
                        <a:srgbClr val="FFFFFF"/>
                      </a:gs>
                    </a:gsLst>
                    <a:lin ang="5400000" scaled="0"/>
                  </a:gradFill>
                  <a:ea typeface="Segoe UI" pitchFamily="34" charset="0"/>
                  <a:cs typeface="Segoe UI" pitchFamily="34" charset="0"/>
                </a:rPr>
                <a:t>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Timer</a:t>
              </a:r>
              <a:r>
                <a:rPr lang="en-US" sz="2200" dirty="0" smtClean="0">
                  <a:gradFill>
                    <a:gsLst>
                      <a:gs pos="0">
                        <a:srgbClr val="FFFFFF"/>
                      </a:gs>
                      <a:gs pos="100000">
                        <a:srgbClr val="FFFFFF"/>
                      </a:gs>
                    </a:gsLst>
                    <a:lin ang="5400000" scaled="0"/>
                  </a:gradFill>
                  <a:ea typeface="Segoe UI" pitchFamily="34" charset="0"/>
                  <a:cs typeface="Segoe UI" pitchFamily="34" charset="0"/>
                </a:rPr>
                <a:t> </a:t>
              </a:r>
              <a:r>
                <a:rPr lang="en-US" sz="2000" dirty="0" smtClean="0">
                  <a:gradFill>
                    <a:gsLst>
                      <a:gs pos="0">
                        <a:srgbClr val="FFFFFF"/>
                      </a:gs>
                      <a:gs pos="100000">
                        <a:srgbClr val="FFFFFF"/>
                      </a:gs>
                    </a:gsLst>
                    <a:lin ang="5400000" scaled="0"/>
                  </a:gradFill>
                  <a:ea typeface="Segoe UI" pitchFamily="34" charset="0"/>
                  <a:cs typeface="Segoe UI" pitchFamily="34" charset="0"/>
                </a:rPr>
                <a:t>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37879" y="2045427"/>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37880" y="2751156"/>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 Require cross multiple solutions to perform disconnected asynchronous operations.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Needed JavaScript for header and footer capability in the Branding solution to avoid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 provider hosted app </a:t>
            </a:r>
            <a:r>
              <a:rPr lang="en-US" dirty="0" smtClean="0"/>
              <a:t>using </a:t>
            </a:r>
            <a:r>
              <a:rPr lang="en-US" dirty="0"/>
              <a:t>CSOM to </a:t>
            </a:r>
            <a:r>
              <a:rPr lang="en-US" dirty="0" smtClean="0"/>
              <a:t>remotely </a:t>
            </a:r>
            <a:r>
              <a:rPr lang="en-US" dirty="0"/>
              <a:t>create site collections and </a:t>
            </a:r>
            <a:r>
              <a:rPr lang="en-US" dirty="0" smtClean="0"/>
              <a:t>sub sites</a:t>
            </a:r>
            <a:endParaRPr lang="en-US" dirty="0"/>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pPr lvl="1"/>
            <a:r>
              <a:rPr lang="en-US" dirty="0" smtClean="0"/>
              <a:t>…</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One proven solution model for remote timer jobs</a:t>
            </a:r>
          </a:p>
          <a:p>
            <a:pPr lvl="1"/>
            <a:r>
              <a:rPr lang="en-US" dirty="0" smtClean="0"/>
              <a:t>Does not necessarily required shared code, rather agreed pattern on how to implement remote timer jobs at Contoso</a:t>
            </a:r>
          </a:p>
          <a:p>
            <a:pPr lvl="1"/>
            <a:r>
              <a:rPr lang="en-US" dirty="0" smtClean="0"/>
              <a:t>Reference implementation and knowledge sharing on used patterns</a:t>
            </a:r>
          </a:p>
          <a:p>
            <a:pPr lvl="1"/>
            <a:endParaRPr lang="en-US" dirty="0" smtClean="0"/>
          </a:p>
          <a:p>
            <a:r>
              <a:rPr lang="en-US" dirty="0" smtClean="0"/>
              <a:t>Utilize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000" dirty="0" smtClean="0"/>
              <a:t>(PnP Transformation Approach)</a:t>
            </a:r>
            <a:endParaRPr lang="en-US" sz="40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a:solidFill>
                  <a:schemeClr val="bg2">
                    <a:lumMod val="50000"/>
                  </a:schemeClr>
                </a:solidFill>
                <a:cs typeface="Segoe UI" panose="020B0502040204020203" pitchFamily="34" charset="0"/>
              </a:rPr>
              <a:t>D</a:t>
            </a:r>
            <a:r>
              <a:rPr lang="en-US" sz="1400" dirty="0" smtClean="0">
                <a:solidFill>
                  <a:schemeClr val="bg2">
                    <a:lumMod val="50000"/>
                  </a:schemeClr>
                </a:solidFill>
                <a:cs typeface="Segoe UI" panose="020B0502040204020203" pitchFamily="34" charset="0"/>
              </a:rPr>
              <a:t>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Use documented patterns on how assets are deployed</a:t>
            </a:r>
          </a:p>
          <a:p>
            <a:r>
              <a:rPr lang="en-US" dirty="0" smtClean="0"/>
              <a:t>Guidance on how assets will be updated and what are the rules</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framework</a:t>
            </a:r>
            <a:endParaRPr lang="en-US" dirty="0"/>
          </a:p>
        </p:txBody>
      </p:sp>
      <p:sp>
        <p:nvSpPr>
          <p:cNvPr id="3" name="Text Placeholder 2"/>
          <p:cNvSpPr>
            <a:spLocks noGrp="1"/>
          </p:cNvSpPr>
          <p:nvPr>
            <p:ph type="body" sz="quarter" idx="10"/>
          </p:nvPr>
        </p:nvSpPr>
        <p:spPr/>
        <p:txBody>
          <a:bodyPr/>
          <a:lstStyle/>
          <a:p>
            <a:r>
              <a:rPr lang="en-US" dirty="0" smtClean="0"/>
              <a:t>Application life cycle (ALM) model for app model implementation</a:t>
            </a:r>
          </a:p>
          <a:p>
            <a:pPr lvl="1"/>
            <a:r>
              <a:rPr lang="en-US" dirty="0" smtClean="0"/>
              <a:t>Development model standardization, like no actual VMs for developers by default to promote the app model development practices</a:t>
            </a:r>
          </a:p>
          <a:p>
            <a:r>
              <a:rPr lang="en-US" dirty="0" smtClean="0"/>
              <a:t>General design and guidance for the provider hosted app implementation. Typical topics are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months and months project,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a:solidFill>
                  <a:schemeClr val="bg2">
                    <a:lumMod val="50000"/>
                  </a:schemeClr>
                </a:solidFill>
                <a:cs typeface="Segoe UI" panose="020B0502040204020203" pitchFamily="34" charset="0"/>
              </a:rPr>
              <a:t>D</a:t>
            </a:r>
            <a:r>
              <a:rPr lang="en-US" sz="1400" dirty="0" smtClean="0">
                <a:solidFill>
                  <a:schemeClr val="bg2">
                    <a:lumMod val="50000"/>
                  </a:schemeClr>
                </a:solidFill>
                <a:cs typeface="Segoe UI" panose="020B0502040204020203" pitchFamily="34" charset="0"/>
              </a:rPr>
              <a:t>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Add specific next steps if needed</a:t>
            </a:r>
            <a:endParaRPr lang="nl-BE" dirty="0"/>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907564351"/>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a:gradFill>
                  <a:gsLst>
                    <a:gs pos="0">
                      <a:srgbClr val="FFFFFF"/>
                    </a:gs>
                    <a:gs pos="100000">
                      <a:srgbClr val="FFFFFF"/>
                    </a:gs>
                  </a:gsLst>
                  <a:lin ang="5400000" scaled="0"/>
                </a:gradFill>
                <a:cs typeface="Segoe UI" pitchFamily="34" charset="0"/>
              </a:rPr>
              <a:t>© </a:t>
            </a:r>
            <a:r>
              <a:rPr lang="en-US" sz="686"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02465240"/>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val="20000"/>
                    </a:ext>
                  </a:extLst>
                </a:gridCol>
                <a:gridCol w="2683565">
                  <a:extLst>
                    <a:ext uri="{9D8B030D-6E8A-4147-A177-3AD203B41FA5}">
                      <a16:colId xmlns:a16="http://schemas.microsoft.com/office/drawing/2014/main" val="20001"/>
                    </a:ext>
                  </a:extLst>
                </a:gridCol>
                <a:gridCol w="2623930">
                  <a:extLst>
                    <a:ext uri="{9D8B030D-6E8A-4147-A177-3AD203B41FA5}">
                      <a16:colId xmlns:a16="http://schemas.microsoft.com/office/drawing/2014/main" val="20002"/>
                    </a:ext>
                  </a:extLst>
                </a:gridCol>
                <a:gridCol w="2855843">
                  <a:extLst>
                    <a:ext uri="{9D8B030D-6E8A-4147-A177-3AD203B41FA5}">
                      <a16:colId xmlns:a16="http://schemas.microsoft.com/office/drawing/2014/main"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extLst>
                  <a:ext uri="{0D108BD9-81ED-4DB2-BD59-A6C34878D82A}">
                    <a16:rowId xmlns:a16="http://schemas.microsoft.com/office/drawing/2014/main" val="10000"/>
                  </a:ext>
                </a:extLst>
              </a:tr>
              <a:tr h="185372">
                <a:tc vMerge="1">
                  <a:txBody>
                    <a:bodyPr/>
                    <a:lstStyle/>
                    <a:p>
                      <a:endParaRPr lang="en-US"/>
                    </a:p>
                  </a:txBody>
                  <a:tcPr/>
                </a:tc>
                <a:tc>
                  <a:txBody>
                    <a:bodyPr/>
                    <a:lstStyle/>
                    <a:p>
                      <a:r>
                        <a:rPr lang="en-US" sz="1600" b="0" dirty="0" smtClean="0">
                          <a:solidFill>
                            <a:schemeClr val="bg1"/>
                          </a:solidFill>
                          <a:latin typeface="+mj-lt"/>
                        </a:rPr>
                        <a:t>Customer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dirty="0" smtClean="0">
                          <a:solidFill>
                            <a:schemeClr val="bg1"/>
                          </a:solidFill>
                          <a:latin typeface="+mj-lt"/>
                        </a:rPr>
                        <a:t>Microsoft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767758" cy="361977"/>
          </a:xfrm>
          <a:prstGeom prst="rect">
            <a:avLst/>
          </a:prstGeom>
        </p:spPr>
        <p:txBody>
          <a:bodyPr wrap="squar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781546"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792329"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1797905"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smtClean="0">
                <a:solidFill>
                  <a:srgbClr val="FFFFFF"/>
                </a:solidFill>
                <a:latin typeface="Segoe UI Light" panose="020B0502040204020203" pitchFamily="34" charset="0"/>
                <a:cs typeface="Segoe UI Light" panose="020B0502040204020203" pitchFamily="34" charset="0"/>
              </a:rPr>
              <a:t>Aligned </a:t>
            </a:r>
            <a:r>
              <a:rPr lang="en-US" sz="1764" dirty="0">
                <a:solidFill>
                  <a:srgbClr val="FFFFFF"/>
                </a:solidFill>
                <a:latin typeface="Segoe UI Light" panose="020B0502040204020203" pitchFamily="34" charset="0"/>
                <a:cs typeface="Segoe UI Light" panose="020B0502040204020203" pitchFamily="34" charset="0"/>
              </a:rPr>
              <a:t>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401242" y="3332465"/>
              <a:ext cx="1561091" cy="365678"/>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0" y="5484055"/>
            <a:ext cx="1747743" cy="363818"/>
          </a:xfrm>
          <a:prstGeom prst="rect">
            <a:avLst/>
          </a:prstGeom>
        </p:spPr>
        <p:txBody>
          <a:bodyPr wrap="squar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4.xml><?xml version="1.0" encoding="utf-8"?>
<Control xmlns="http://schemas.microsoft.com/VisualStudio/2011/storyboarding/control">
  <Id Name="System.Storyboarding.Backgrounds.WebBrowser" Revision="1" Stencil="System.Storyboarding.Backgrounds" StencilVersion="0.1"/>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3.xml><?xml version="1.0" encoding="utf-8"?>
<ds:datastoreItem xmlns:ds="http://schemas.openxmlformats.org/officeDocument/2006/customXml" ds:itemID="{F1AEA8A7-A694-4DB0-82AB-EF48F2E9B6F9}">
  <ds:schemaRefs>
    <ds:schemaRef ds:uri="http://purl.org/dc/terms/"/>
    <ds:schemaRef ds:uri="http://schemas.microsoft.com/office/2006/documentManagement/types"/>
    <ds:schemaRef ds:uri="5ec9502b-addf-4716-883a-9e6742fd5109"/>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5.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6.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4065</Words>
  <Application>Microsoft Office PowerPoint</Application>
  <PresentationFormat>Custom</PresentationFormat>
  <Paragraphs>655</Paragraphs>
  <Slides>67</Slides>
  <Notes>23</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67</vt:i4>
      </vt:variant>
    </vt:vector>
  </HeadingPairs>
  <TitlesOfParts>
    <vt:vector size="77"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vt:lpstr>
      <vt:lpstr>Note:</vt:lpstr>
      <vt:lpstr>Agenda</vt:lpstr>
      <vt:lpstr>Positioning in the PnP Transformation approach</vt:lpstr>
      <vt:lpstr>Note:</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Supporting work streams</vt:lpstr>
      <vt:lpstr>Note:</vt:lpstr>
      <vt:lpstr>Supporting work streams</vt:lpstr>
      <vt:lpstr>PowerPoint Presentation</vt:lpstr>
      <vt:lpstr>Access Anywhere</vt:lpstr>
      <vt:lpstr>Access Any Device </vt:lpstr>
      <vt:lpstr>PowerPoint Presentation</vt:lpstr>
      <vt:lpstr>App Developer Guidance</vt:lpstr>
      <vt:lpstr>PowerPoint Presentation</vt:lpstr>
      <vt:lpstr>Infrastructure for Dev Environments</vt:lpstr>
      <vt:lpstr>Infrastructure for QA Environments</vt:lpstr>
      <vt:lpstr>Visual Studio Online</vt:lpstr>
      <vt:lpstr>Current model with environments</vt:lpstr>
      <vt:lpstr>New model with environments</vt:lpstr>
      <vt:lpstr>ALM Processes</vt:lpstr>
      <vt:lpstr>Current model with ALM</vt:lpstr>
      <vt:lpstr>Future model with TFS</vt:lpstr>
      <vt:lpstr>PowerPoint Presentation</vt:lpstr>
      <vt:lpstr>Provider Hosted Apps On Premises</vt:lpstr>
      <vt:lpstr>Provider Hosted Apps On Windows Azure</vt:lpstr>
      <vt:lpstr>High level architecture</vt:lpstr>
      <vt:lpstr>High level roadmap</vt:lpstr>
      <vt:lpstr>SharePoint Assessment report</vt:lpstr>
      <vt:lpstr>Note:</vt:lpstr>
      <vt:lpstr>FTC solutions analyzed</vt:lpstr>
      <vt:lpstr>High level findings</vt:lpstr>
      <vt:lpstr>Note:</vt:lpstr>
      <vt:lpstr>Contoso Solution 1</vt:lpstr>
      <vt:lpstr>App Maturity Level</vt:lpstr>
      <vt:lpstr>Customization overview</vt:lpstr>
      <vt:lpstr>Note:</vt:lpstr>
      <vt:lpstr>Contoso solutions</vt:lpstr>
      <vt:lpstr>Third Party solutions</vt:lpstr>
      <vt:lpstr>Branding</vt:lpstr>
      <vt:lpstr>Branding</vt:lpstr>
      <vt:lpstr>Branding</vt:lpstr>
      <vt:lpstr>Location Finder </vt:lpstr>
      <vt:lpstr>Skill Finder</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Next steps</vt:lpstr>
      <vt:lpstr>Application Modernization  PnP Transformation Approach</vt:lpstr>
      <vt:lpstr>Note: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2015-06-05T16:12:27Z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ies>
</file>