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2"/>
  </p:notesMasterIdLst>
  <p:handoutMasterIdLst>
    <p:handoutMasterId r:id="rId43"/>
  </p:handoutMasterIdLst>
  <p:sldIdLst>
    <p:sldId id="1242" r:id="rId6"/>
    <p:sldId id="1297" r:id="rId7"/>
    <p:sldId id="1298" r:id="rId8"/>
    <p:sldId id="1299" r:id="rId9"/>
    <p:sldId id="1348" r:id="rId10"/>
    <p:sldId id="1349" r:id="rId11"/>
    <p:sldId id="1350" r:id="rId12"/>
    <p:sldId id="1300" r:id="rId13"/>
    <p:sldId id="1319" r:id="rId14"/>
    <p:sldId id="1332" r:id="rId15"/>
    <p:sldId id="1333" r:id="rId16"/>
    <p:sldId id="1339" r:id="rId17"/>
    <p:sldId id="1340" r:id="rId18"/>
    <p:sldId id="1352" r:id="rId19"/>
    <p:sldId id="1353" r:id="rId20"/>
    <p:sldId id="1346" r:id="rId21"/>
    <p:sldId id="1347" r:id="rId22"/>
    <p:sldId id="1335" r:id="rId23"/>
    <p:sldId id="1334" r:id="rId24"/>
    <p:sldId id="1343" r:id="rId25"/>
    <p:sldId id="1336" r:id="rId26"/>
    <p:sldId id="1309" r:id="rId27"/>
    <p:sldId id="1351" r:id="rId28"/>
    <p:sldId id="1311" r:id="rId29"/>
    <p:sldId id="1313" r:id="rId30"/>
    <p:sldId id="1312" r:id="rId31"/>
    <p:sldId id="1314" r:id="rId32"/>
    <p:sldId id="1302" r:id="rId33"/>
    <p:sldId id="1315" r:id="rId34"/>
    <p:sldId id="1321" r:id="rId35"/>
    <p:sldId id="1322" r:id="rId36"/>
    <p:sldId id="1317" r:id="rId37"/>
    <p:sldId id="1316" r:id="rId38"/>
    <p:sldId id="1318" r:id="rId39"/>
    <p:sldId id="1275" r:id="rId40"/>
    <p:sldId id="1184" r:id="rId41"/>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8"/>
            <p14:sldId id="1299"/>
            <p14:sldId id="1348"/>
            <p14:sldId id="1349"/>
            <p14:sldId id="1350"/>
            <p14:sldId id="1300"/>
            <p14:sldId id="1319"/>
            <p14:sldId id="1332"/>
            <p14:sldId id="1333"/>
            <p14:sldId id="1339"/>
            <p14:sldId id="1340"/>
            <p14:sldId id="1352"/>
            <p14:sldId id="1353"/>
            <p14:sldId id="1346"/>
            <p14:sldId id="1347"/>
            <p14:sldId id="1335"/>
            <p14:sldId id="1334"/>
            <p14:sldId id="1343"/>
            <p14:sldId id="1336"/>
            <p14:sldId id="1309"/>
            <p14:sldId id="1351"/>
            <p14:sldId id="1311"/>
            <p14:sldId id="1313"/>
            <p14:sldId id="1312"/>
            <p14:sldId id="1314"/>
            <p14:sldId id="1302"/>
            <p14:sldId id="1315"/>
            <p14:sldId id="1321"/>
            <p14:sldId id="1322"/>
            <p14:sldId id="1317"/>
            <p14:sldId id="1316"/>
            <p14:sldId id="1318"/>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BE8E7"/>
    <a:srgbClr val="969696"/>
    <a:srgbClr val="0072C6"/>
    <a:srgbClr val="0088EE"/>
    <a:srgbClr val="2D82FF"/>
    <a:srgbClr val="FFFF99"/>
    <a:srgbClr val="0042AC"/>
    <a:srgbClr val="D2D2D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84869" autoAdjust="0"/>
  </p:normalViewPr>
  <p:slideViewPr>
    <p:cSldViewPr snapToGrid="0">
      <p:cViewPr varScale="1">
        <p:scale>
          <a:sx n="100" d="100"/>
          <a:sy n="100" d="100"/>
        </p:scale>
        <p:origin x="450"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6/11/2015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6/11/2015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6/11/2015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35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6940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team responsible for transforming the solution has been identified in the “Owner” section.</a:t>
            </a:r>
            <a:endParaRPr lang="en-NZ" dirty="0"/>
          </a:p>
        </p:txBody>
      </p:sp>
      <p:sp>
        <p:nvSpPr>
          <p:cNvPr id="4" name="Date Placeholder 3"/>
          <p:cNvSpPr>
            <a:spLocks noGrp="1"/>
          </p:cNvSpPr>
          <p:nvPr>
            <p:ph type="dt" idx="10"/>
          </p:nvPr>
        </p:nvSpPr>
        <p:spPr/>
        <p:txBody>
          <a:bodyPr/>
          <a:lstStyle/>
          <a:p>
            <a:fld id="{D1138656-1104-4895-916A-3F46DB26BB9D}"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391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54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solidFill>
                  <a:prstClr val="black"/>
                </a:solidFill>
              </a:rPr>
              <a:pPr/>
              <a:t>6/11/2015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881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51D34E3-A4EB-4733-B7C0-D045AD3234C1}"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670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960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solidFill>
                  <a:prstClr val="black"/>
                </a:solidFill>
              </a:rPr>
              <a:pPr/>
              <a:t>6/11/2015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228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993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29</a:t>
            </a:fld>
            <a:endParaRPr lang="en-US" dirty="0"/>
          </a:p>
        </p:txBody>
      </p:sp>
    </p:spTree>
    <p:extLst>
      <p:ext uri="{BB962C8B-B14F-4D97-AF65-F5344CB8AC3E}">
        <p14:creationId xmlns:p14="http://schemas.microsoft.com/office/powerpoint/2010/main" val="226234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solidFill>
                  <a:prstClr val="black"/>
                </a:solidFill>
              </a:rPr>
              <a:pPr/>
              <a:t>6/11/2015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8659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6/11/2015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36</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solidFill>
                  <a:prstClr val="black"/>
                </a:solidFill>
              </a:rPr>
              <a:pPr/>
              <a:t>6/11/2015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817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12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p>
          <a:p>
            <a:r>
              <a:rPr lang="en-NZ" dirty="0" smtClean="0"/>
              <a:t>News Notifications</a:t>
            </a:r>
            <a:r>
              <a:rPr lang="en-NZ" baseline="0" dirty="0" smtClean="0"/>
              <a:t> and Content Migration solutions will be abandoned because they cannot be moved to Office 365</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65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64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6/11/2015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987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8E807F05-A7DA-4BF4-B992-4D1E30BA3021}"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571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88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91520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1100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9.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9.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Solution Design Report - Conclusion</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a:t>Pavel Bansky </a:t>
            </a:r>
            <a:endParaRPr lang="fi-FI" dirty="0" smtClean="0"/>
          </a:p>
          <a:p>
            <a:r>
              <a:rPr lang="fi-FI" dirty="0" smtClean="0"/>
              <a:t>Senior SharePoint Consultant</a:t>
            </a:r>
          </a:p>
          <a:p>
            <a:r>
              <a:rPr lang="fi-FI" dirty="0" smtClean="0"/>
              <a:t>Litware Inc</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a:t>
            </a:r>
            <a:r>
              <a:rPr lang="en-US" sz="1800" dirty="0" smtClean="0"/>
              <a:t>page </a:t>
            </a:r>
            <a:r>
              <a:rPr lang="en-US" sz="1800" dirty="0"/>
              <a:t>layouts </a:t>
            </a:r>
          </a:p>
          <a:p>
            <a:pPr lvl="2"/>
            <a:r>
              <a:rPr lang="en-US" sz="1800" dirty="0" smtClean="0"/>
              <a:t>A branded site theme.</a:t>
            </a:r>
            <a:endParaRPr lang="en-US" sz="1800" dirty="0"/>
          </a:p>
          <a:p>
            <a:pPr lvl="2"/>
            <a:r>
              <a:rPr lang="en-US" sz="1800" dirty="0"/>
              <a:t>Social features (commenting, tag cloud)</a:t>
            </a:r>
          </a:p>
          <a:p>
            <a:pPr lvl="2"/>
            <a:r>
              <a:rPr lang="en-US" sz="1800" dirty="0" smtClean="0"/>
              <a:t>Site Navigation</a:t>
            </a:r>
            <a:endParaRPr lang="en-US" sz="1800" dirty="0"/>
          </a:p>
          <a:p>
            <a:pPr lvl="2"/>
            <a:r>
              <a:rPr lang="en-US" sz="1800" dirty="0" smtClean="0"/>
              <a:t>UI elements</a:t>
            </a:r>
            <a:endParaRPr lang="en-US" sz="1800" dirty="0"/>
          </a:p>
          <a:p>
            <a:pPr lvl="3"/>
            <a:r>
              <a:rPr lang="en-US" sz="1600" dirty="0"/>
              <a:t>Share price, world clock, weather, emergency information, image rotator</a:t>
            </a:r>
          </a:p>
          <a:p>
            <a:pPr lvl="1"/>
            <a:r>
              <a:rPr lang="en-US" sz="1800" dirty="0"/>
              <a:t>Other intranet features:</a:t>
            </a:r>
          </a:p>
          <a:p>
            <a:pPr lvl="2"/>
            <a:r>
              <a:rPr lang="en-US" sz="1800" dirty="0"/>
              <a:t>Site provisioning for collaborative sites</a:t>
            </a:r>
          </a:p>
          <a:p>
            <a:pPr lvl="2"/>
            <a:r>
              <a:rPr lang="en-US" sz="1800" dirty="0" err="1"/>
              <a:t>MySite</a:t>
            </a:r>
            <a:r>
              <a:rPr lang="en-US" sz="1800" dirty="0"/>
              <a:t> customizations</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28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5158592"/>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a:t>
            </a:r>
            <a:r>
              <a:rPr lang="en-US" dirty="0" smtClean="0"/>
              <a:t>desired look and feel</a:t>
            </a:r>
            <a:endParaRPr lang="en-US" dirty="0"/>
          </a:p>
          <a:p>
            <a:pPr lvl="1"/>
            <a:r>
              <a:rPr lang="en-US" dirty="0"/>
              <a:t>Replace (delegate) controls with JS based implementations</a:t>
            </a:r>
          </a:p>
          <a:p>
            <a:pPr lvl="1"/>
            <a:r>
              <a:rPr lang="en-US" dirty="0" smtClean="0"/>
              <a:t>Replace Content Query web parts with content search web parts.</a:t>
            </a:r>
            <a:endParaRPr lang="en-US" dirty="0"/>
          </a:p>
          <a:p>
            <a:pPr lvl="1"/>
            <a:r>
              <a:rPr lang="en-US" dirty="0" smtClean="0"/>
              <a:t>Dashboards on the homepage will be designed using out of the box lists with JS 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193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4" y="1460499"/>
            <a:ext cx="8494619" cy="4619626"/>
          </a:xfrm>
        </p:spPr>
        <p:txBody>
          <a:bodyPr/>
          <a:lstStyle/>
          <a:p>
            <a:r>
              <a:rPr lang="en-US" dirty="0"/>
              <a:t>High level requirements:</a:t>
            </a:r>
          </a:p>
          <a:p>
            <a:pPr lvl="1"/>
            <a:r>
              <a:rPr lang="en-US" sz="1800" dirty="0" smtClean="0"/>
              <a:t>To be able to:</a:t>
            </a:r>
            <a:endParaRPr lang="en-US" sz="1800" dirty="0"/>
          </a:p>
          <a:p>
            <a:pPr lvl="2"/>
            <a:r>
              <a:rPr lang="en-US" sz="1800" dirty="0"/>
              <a:t>Prevent </a:t>
            </a:r>
            <a:r>
              <a:rPr lang="en-US" sz="1800" dirty="0" smtClean="0"/>
              <a:t>users from creating sites from the user interface.</a:t>
            </a:r>
            <a:endParaRPr lang="en-US" sz="1800" dirty="0"/>
          </a:p>
          <a:p>
            <a:pPr lvl="2"/>
            <a:r>
              <a:rPr lang="en-US" sz="1800" dirty="0"/>
              <a:t>Prevent the users from using certain </a:t>
            </a:r>
            <a:r>
              <a:rPr lang="en-US" sz="1800" dirty="0" smtClean="0"/>
              <a:t>site templates </a:t>
            </a:r>
            <a:endParaRPr lang="en-US" sz="1800" dirty="0"/>
          </a:p>
          <a:p>
            <a:pPr lvl="2"/>
            <a:r>
              <a:rPr lang="en-US" sz="1800" dirty="0" smtClean="0"/>
              <a:t>Allow </a:t>
            </a:r>
            <a:r>
              <a:rPr lang="en-US" sz="1800" dirty="0"/>
              <a:t>users to create sub sites through electronic requests</a:t>
            </a:r>
          </a:p>
          <a:p>
            <a:pPr lvl="2"/>
            <a:r>
              <a:rPr lang="en-US" sz="1800" dirty="0" smtClean="0"/>
              <a:t>Implement security around the sites so that they are visible only to the requestor</a:t>
            </a:r>
          </a:p>
          <a:p>
            <a:pPr lvl="2"/>
            <a:r>
              <a:rPr lang="en-US" sz="1800" dirty="0" smtClean="0"/>
              <a:t>Allow </a:t>
            </a:r>
            <a:r>
              <a:rPr lang="en-US" sz="1800" dirty="0"/>
              <a:t>auto activation of some site features during site provision</a:t>
            </a:r>
          </a:p>
          <a:p>
            <a:pPr lvl="2"/>
            <a:r>
              <a:rPr lang="en-US" sz="1800" dirty="0"/>
              <a:t>My Sites </a:t>
            </a:r>
            <a:r>
              <a:rPr lang="en-US" sz="1800" dirty="0" smtClean="0"/>
              <a:t>should be </a:t>
            </a:r>
            <a:r>
              <a:rPr lang="en-US" sz="1800" dirty="0"/>
              <a:t>set to expire after one year</a:t>
            </a:r>
          </a:p>
          <a:p>
            <a:r>
              <a:rPr lang="en-US" dirty="0" smtClean="0"/>
              <a:t>Design and Notes:</a:t>
            </a:r>
          </a:p>
          <a:p>
            <a:pPr lvl="2"/>
            <a:r>
              <a:rPr lang="en-US" altLang="en-US" sz="1800" dirty="0"/>
              <a:t>UI </a:t>
            </a:r>
            <a:r>
              <a:rPr lang="en-US" altLang="en-US" sz="1800" dirty="0" smtClean="0"/>
              <a:t>required for </a:t>
            </a:r>
            <a:r>
              <a:rPr lang="en-US" altLang="en-US" sz="1800" dirty="0"/>
              <a:t>the end users to select the type of </a:t>
            </a:r>
            <a:r>
              <a:rPr lang="en-US" altLang="en-US" sz="1800" dirty="0" smtClean="0"/>
              <a:t>the site </a:t>
            </a:r>
            <a:r>
              <a:rPr lang="en-US" altLang="en-US" sz="1800" dirty="0"/>
              <a:t>template </a:t>
            </a:r>
            <a:endParaRPr lang="en-US" altLang="en-US" sz="1800" dirty="0" smtClean="0"/>
          </a:p>
          <a:p>
            <a:pPr lvl="2"/>
            <a:r>
              <a:rPr lang="en-US" altLang="en-US" sz="1800" dirty="0" smtClean="0"/>
              <a:t>Actual </a:t>
            </a:r>
            <a:r>
              <a:rPr lang="en-US" altLang="en-US" sz="1800" dirty="0"/>
              <a:t>provisioning of the site collection </a:t>
            </a:r>
            <a:r>
              <a:rPr lang="en-US" altLang="en-US" sz="1800" dirty="0" smtClean="0"/>
              <a:t>will be done using </a:t>
            </a:r>
            <a:r>
              <a:rPr lang="en-US" altLang="en-US" sz="1800" dirty="0"/>
              <a:t>CSOM. You can use CSOM or REST for additional configurations </a:t>
            </a:r>
          </a:p>
          <a:p>
            <a:endParaRPr lang="en-US" sz="1800" spc="0" dirty="0">
              <a:gradFill>
                <a:gsLst>
                  <a:gs pos="1250">
                    <a:schemeClr val="bg2"/>
                  </a:gs>
                  <a:gs pos="100000">
                    <a:schemeClr val="bg2"/>
                  </a:gs>
                </a:gsLst>
                <a:lin ang="5400000" scaled="0"/>
              </a:gradFill>
              <a:latin typeface="+mn-lt"/>
            </a:endParaRPr>
          </a:p>
          <a:p>
            <a:endParaRPr lang="en-US" sz="1800" spc="0" dirty="0">
              <a:gradFill>
                <a:gsLst>
                  <a:gs pos="1250">
                    <a:schemeClr val="bg2"/>
                  </a:gs>
                  <a:gs pos="100000">
                    <a:schemeClr val="bg2"/>
                  </a:gs>
                </a:gsLst>
                <a:lin ang="5400000" scaled="0"/>
              </a:gradFill>
              <a:latin typeface="+mn-lt"/>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62160578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232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smtClean="0"/>
          </a:p>
          <a:p>
            <a:r>
              <a:rPr lang="en-US" dirty="0" smtClean="0"/>
              <a:t>Design </a:t>
            </a:r>
            <a:r>
              <a:rPr lang="en-US" dirty="0"/>
              <a:t>and Notes</a:t>
            </a:r>
          </a:p>
          <a:p>
            <a:pPr lvl="1"/>
            <a:r>
              <a:rPr lang="en-US" sz="1800" dirty="0"/>
              <a:t>Business logic could be factored to one or more </a:t>
            </a:r>
            <a:r>
              <a:rPr lang="en-US" sz="1800" b="1" dirty="0" err="1"/>
              <a:t>oData</a:t>
            </a:r>
            <a:r>
              <a:rPr lang="en-US" sz="1800" b="1" dirty="0"/>
              <a:t> Web Services</a:t>
            </a:r>
          </a:p>
          <a:p>
            <a:pPr lvl="1"/>
            <a:r>
              <a:rPr lang="en-US" sz="1800" smtClean="0"/>
              <a:t>A </a:t>
            </a:r>
            <a:r>
              <a:rPr lang="en-US" sz="1800" dirty="0"/>
              <a:t>trusted service account may be required because there would be no concept of “Elevated Privileges” in the external hosting environment. </a:t>
            </a:r>
          </a:p>
          <a:p>
            <a:pPr lvl="1"/>
            <a:endParaRPr lang="en-US" dirty="0"/>
          </a:p>
          <a:p>
            <a:pPr lvl="1"/>
            <a:endParaRPr lang="en-US" dirty="0"/>
          </a:p>
          <a:p>
            <a:pPr lvl="2"/>
            <a:endParaRPr lang="en-US" sz="1800" dirty="0" smtClean="0"/>
          </a:p>
          <a:p>
            <a:pPr lvl="2"/>
            <a:endParaRPr lang="en-US" sz="1800" dirty="0" smtClean="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225620736"/>
              </p:ext>
            </p:extLst>
          </p:nvPr>
        </p:nvGraphicFramePr>
        <p:xfrm>
          <a:off x="291646" y="425158"/>
          <a:ext cx="2591254" cy="1483360"/>
        </p:xfrm>
        <a:graphic>
          <a:graphicData uri="http://schemas.openxmlformats.org/drawingml/2006/table">
            <a:tbl>
              <a:tblPr>
                <a:tableStyleId>{2D5ABB26-0587-4C30-8999-92F81FD0307C}</a:tableStyleId>
              </a:tblPr>
              <a:tblGrid>
                <a:gridCol w="2591254">
                  <a:extLst>
                    <a:ext uri="{9D8B030D-6E8A-4147-A177-3AD203B41FA5}">
                      <a16:colId xmlns="" xmlns:a16="http://schemas.microsoft.com/office/drawing/2014/main" val="20000"/>
                    </a:ext>
                  </a:extLst>
                </a:gridCol>
              </a:tblGrid>
              <a:tr h="370840">
                <a:tc>
                  <a:txBody>
                    <a:bodyPr/>
                    <a:lstStyle/>
                    <a:p>
                      <a:pPr algn="ctr"/>
                      <a:r>
                        <a:rPr lang="en-US" b="1" i="0" dirty="0" smtClean="0"/>
                        <a:t>Records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3465737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167091898"/>
              </p:ext>
            </p:extLst>
          </p:nvPr>
        </p:nvGraphicFramePr>
        <p:xfrm>
          <a:off x="177800" y="425158"/>
          <a:ext cx="2743200" cy="1752600"/>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70840">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i="0" dirty="0" smtClean="0"/>
                        <a:t>Records Management</a:t>
                      </a:r>
                      <a:endParaRPr lang="nl-BE" b="1" i="0" dirty="0" smtClean="0"/>
                    </a:p>
                    <a:p>
                      <a:pPr algn="ct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55" y="2265222"/>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will be 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20863787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052637"/>
            <a:ext cx="8494619" cy="4619626"/>
          </a:xfrm>
        </p:spPr>
        <p:txBody>
          <a:bodyPr/>
          <a:lstStyle/>
          <a:p>
            <a:r>
              <a:rPr lang="en-US" dirty="0" smtClean="0"/>
              <a:t>High </a:t>
            </a:r>
            <a:r>
              <a:rPr lang="en-US" dirty="0"/>
              <a:t>level </a:t>
            </a:r>
            <a:r>
              <a:rPr lang="en-US" dirty="0" smtClean="0"/>
              <a:t>requirements</a:t>
            </a:r>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to capture list metadata</a:t>
            </a:r>
            <a:endParaRPr lang="en-NZ" sz="2000" spc="0" dirty="0">
              <a:gradFill>
                <a:gsLst>
                  <a:gs pos="1250">
                    <a:srgbClr val="797A7D"/>
                  </a:gs>
                  <a:gs pos="100000">
                    <a:srgbClr val="797A7D"/>
                  </a:gs>
                </a:gsLst>
                <a:lin ang="5400000" scaled="0"/>
              </a:gradFill>
              <a:latin typeface="+mn-lt"/>
            </a:endParaRPr>
          </a:p>
          <a:p>
            <a:pPr lvl="0"/>
            <a:r>
              <a:rPr lang="en-US" sz="2000" spc="0" dirty="0">
                <a:gradFill>
                  <a:gsLst>
                    <a:gs pos="1250">
                      <a:srgbClr val="797A7D"/>
                    </a:gs>
                    <a:gs pos="100000">
                      <a:srgbClr val="797A7D"/>
                    </a:gs>
                  </a:gsLst>
                  <a:lin ang="5400000" scaled="0"/>
                </a:gradFill>
                <a:latin typeface="+mn-lt"/>
              </a:rPr>
              <a:t>Web creation and deletion </a:t>
            </a:r>
            <a:r>
              <a:rPr lang="en-US" sz="2000" spc="0" dirty="0" smtClean="0">
                <a:gradFill>
                  <a:gsLst>
                    <a:gs pos="1250">
                      <a:srgbClr val="797A7D"/>
                    </a:gs>
                    <a:gs pos="100000">
                      <a:srgbClr val="797A7D"/>
                    </a:gs>
                  </a:gsLst>
                  <a:lin ang="5400000" scaled="0"/>
                </a:gradFill>
                <a:latin typeface="+mn-lt"/>
              </a:rPr>
              <a:t>events as per business rules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creation on </a:t>
            </a:r>
            <a:r>
              <a:rPr lang="en-US" sz="2000" spc="0" dirty="0">
                <a:gradFill>
                  <a:gsLst>
                    <a:gs pos="1250">
                      <a:srgbClr val="797A7D"/>
                    </a:gs>
                    <a:gs pos="100000">
                      <a:srgbClr val="797A7D"/>
                    </a:gs>
                  </a:gsLst>
                  <a:lin ang="5400000" scaled="0"/>
                </a:gradFill>
                <a:latin typeface="+mn-lt"/>
              </a:rPr>
              <a:t>f</a:t>
            </a:r>
            <a:r>
              <a:rPr lang="en-US" sz="2000" spc="0" dirty="0" smtClean="0">
                <a:gradFill>
                  <a:gsLst>
                    <a:gs pos="1250">
                      <a:srgbClr val="797A7D"/>
                    </a:gs>
                    <a:gs pos="100000">
                      <a:srgbClr val="797A7D"/>
                    </a:gs>
                  </a:gsLst>
                  <a:lin ang="5400000" scaled="0"/>
                </a:gradFill>
                <a:latin typeface="+mn-lt"/>
              </a:rPr>
              <a:t>eature activation</a:t>
            </a:r>
            <a:endParaRPr lang="en-US" sz="2000" spc="0" dirty="0">
              <a:gradFill>
                <a:gsLst>
                  <a:gs pos="1250">
                    <a:srgbClr val="797A7D"/>
                  </a:gs>
                  <a:gs pos="100000">
                    <a:srgbClr val="797A7D"/>
                  </a:gs>
                </a:gsLst>
                <a:lin ang="5400000" scaled="0"/>
              </a:gradFill>
              <a:latin typeface="+mn-lt"/>
            </a:endParaRPr>
          </a:p>
          <a:p>
            <a:r>
              <a:rPr lang="en-US" dirty="0"/>
              <a:t>Design and Notes</a:t>
            </a: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6027407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4735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2"/>
            <a:r>
              <a:rPr lang="en-US" sz="1800" dirty="0" smtClean="0"/>
              <a:t>Displays </a:t>
            </a:r>
            <a:r>
              <a:rPr lang="en-US" sz="1800" dirty="0"/>
              <a:t>news related to safety incidents </a:t>
            </a:r>
          </a:p>
          <a:p>
            <a:pPr lvl="2"/>
            <a:r>
              <a:rPr lang="en-US" sz="1800" dirty="0"/>
              <a:t>Web part can be configured to see safety incidents even from other units/departments</a:t>
            </a:r>
          </a:p>
          <a:p>
            <a:pPr lvl="2"/>
            <a:r>
              <a:rPr lang="en-US" sz="1800" dirty="0"/>
              <a:t>Allow users to view safety news from mobile devices.</a:t>
            </a:r>
          </a:p>
          <a:p>
            <a:pPr lvl="2"/>
            <a:r>
              <a:rPr lang="en-US" sz="1800" dirty="0" smtClean="0"/>
              <a:t>Ability to like and share the news article will be a good to have.</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436317"/>
            <a:ext cx="8494619" cy="2160591"/>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Safety news will be created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will replace the custom safety news web part on the homepage. The Yammer integration can also provide “sharing” and “like” options out of the box.</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Yammer mobile app will render mobile views natively.</a:t>
            </a:r>
          </a:p>
        </p:txBody>
      </p:sp>
      <p:sp>
        <p:nvSpPr>
          <p:cNvPr id="5" name="Rectangle 4"/>
          <p:cNvSpPr/>
          <p:nvPr/>
        </p:nvSpPr>
        <p:spPr>
          <a:xfrm>
            <a:off x="3173505" y="5792802"/>
            <a:ext cx="6092825" cy="369332"/>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endParaRPr lang="en-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0105720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a:t>
            </a:r>
            <a:r>
              <a:rPr lang="en-US" sz="1800" dirty="0" smtClean="0"/>
              <a:t>features:</a:t>
            </a:r>
          </a:p>
          <a:p>
            <a:pPr lvl="2"/>
            <a:r>
              <a:rPr lang="en-US" sz="1800" dirty="0" smtClean="0"/>
              <a:t>To be able to inform users about a major safety incident instantly</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91466588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Tree>
    <p:extLst>
      <p:ext uri="{BB962C8B-B14F-4D97-AF65-F5344CB8AC3E}">
        <p14:creationId xmlns:p14="http://schemas.microsoft.com/office/powerpoint/2010/main" val="57267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some communication tool.</a:t>
            </a:r>
            <a:endParaRPr lang="en-US" dirty="0"/>
          </a:p>
          <a:p>
            <a:pPr lvl="1"/>
            <a:endParaRPr lang="en-US" dirty="0"/>
          </a:p>
          <a:p>
            <a:r>
              <a:rPr lang="en-US" dirty="0"/>
              <a:t>Design </a:t>
            </a:r>
            <a:r>
              <a:rPr lang="en-US" dirty="0" smtClean="0"/>
              <a:t>notes and status</a:t>
            </a:r>
            <a:endParaRPr lang="en-US" dirty="0"/>
          </a:p>
          <a:p>
            <a:pPr lvl="1"/>
            <a:r>
              <a:rPr lang="en-US" dirty="0" smtClean="0"/>
              <a:t>The solution will be replaced using the SharePoint People search</a:t>
            </a:r>
          </a:p>
          <a:p>
            <a:pPr lvl="1"/>
            <a:r>
              <a:rPr lang="en-US" dirty="0" smtClean="0"/>
              <a:t>The People search will provide integration with Lync which can then be used to communicate with the expert using instant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6"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rgbClr val="000000"/>
                </a:solidFill>
                <a:latin typeface="Berlin Sans FB" panose="020E0602020502020306" pitchFamily="34" charset="0"/>
              </a:rPr>
              <a:t>TailSpin</a:t>
            </a:r>
            <a:endParaRPr lang="nl-BE" sz="2800" b="1"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606659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display an interactive map next to the location name</a:t>
            </a:r>
            <a:endParaRPr lang="en-US" dirty="0"/>
          </a:p>
          <a:p>
            <a:pPr lvl="1"/>
            <a:endParaRPr lang="en-US" dirty="0" smtClean="0"/>
          </a:p>
          <a:p>
            <a:r>
              <a:rPr lang="en-US" dirty="0" smtClean="0"/>
              <a:t>Design notes and status</a:t>
            </a:r>
            <a:endParaRPr lang="en-US" dirty="0"/>
          </a:p>
          <a:p>
            <a:pPr lvl="1"/>
            <a:r>
              <a:rPr lang="en-US" dirty="0" smtClean="0"/>
              <a:t>SharePoint search and display templates will be used to achieve the same look and feel.</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374645802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265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Discover </a:t>
            </a:r>
            <a:r>
              <a:rPr lang="en-US" dirty="0"/>
              <a:t>keywords, phrases and the most clicked-on results</a:t>
            </a:r>
            <a:r>
              <a:rPr lang="en-US" dirty="0" smtClean="0"/>
              <a:t>.</a:t>
            </a:r>
          </a:p>
          <a:p>
            <a:pPr lvl="1"/>
            <a:r>
              <a:rPr lang="en-US" dirty="0" smtClean="0"/>
              <a:t>Provide </a:t>
            </a:r>
            <a:r>
              <a:rPr lang="en-US" dirty="0"/>
              <a:t>the session history of all </a:t>
            </a:r>
            <a:r>
              <a:rPr lang="en-US" dirty="0" smtClean="0"/>
              <a:t>SharePoint </a:t>
            </a:r>
            <a:r>
              <a:rPr lang="en-US" dirty="0"/>
              <a:t>users</a:t>
            </a:r>
            <a:r>
              <a:rPr lang="en-US" dirty="0" smtClean="0"/>
              <a:t>.</a:t>
            </a:r>
          </a:p>
          <a:p>
            <a:pPr lvl="1"/>
            <a:r>
              <a:rPr lang="en-US" dirty="0" smtClean="0"/>
              <a:t>Provide information on popular content</a:t>
            </a:r>
          </a:p>
          <a:p>
            <a:pPr lvl="1"/>
            <a:endParaRPr lang="en-US" dirty="0"/>
          </a:p>
          <a:p>
            <a:r>
              <a:rPr lang="en-US" dirty="0" smtClean="0"/>
              <a:t>Design notes and status</a:t>
            </a:r>
            <a:endParaRPr lang="en-US" dirty="0"/>
          </a:p>
          <a:p>
            <a:pPr lvl="1"/>
            <a:r>
              <a:rPr lang="en-US" dirty="0" smtClean="0"/>
              <a:t>Contoso will make use of SharePoint 2013 usage Reports.</a:t>
            </a:r>
          </a:p>
          <a:p>
            <a:pPr lvl="1"/>
            <a:r>
              <a:rPr lang="en-US" dirty="0" smtClean="0"/>
              <a:t>Client side techniques will be used to inject JS using script blocks on master page.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917202262"/>
              </p:ext>
            </p:extLst>
          </p:nvPr>
        </p:nvGraphicFramePr>
        <p:xfrm>
          <a:off x="114300" y="425159"/>
          <a:ext cx="2743200" cy="1642953"/>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44260">
                <a:tc>
                  <a:txBody>
                    <a:bodyPr/>
                    <a:lstStyle/>
                    <a:p>
                      <a:pPr algn="ctr"/>
                      <a:r>
                        <a:rPr lang="en-US" b="1" i="0" dirty="0" smtClean="0"/>
                        <a:t>Analytics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26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426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545673">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0" y="2089337"/>
            <a:ext cx="3071675"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AdventureWorks</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576753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Contoso 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898604" y="1626101"/>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Location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176463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t>Skill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Contoso 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Contoso 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Analytics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1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149878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Currently features are spread across multiple solutions. </a:t>
            </a:r>
          </a:p>
          <a:p>
            <a:pPr defTabSz="913951"/>
            <a:endParaRPr lang="en-US" sz="1400" dirty="0" smtClean="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Should just be one provisioning engine which takes care of the all required customizations.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Remove usage of feature framework elements and deploy assets using remote provisioning.</a:t>
            </a:r>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Updates to the existing functionalities to match app model techniques.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Branding topics.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What goes to SP, what goes to CDN?</a:t>
            </a:r>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Chosen hosting platform impacts the detailed design of the capabilities for Office 365 </a:t>
            </a:r>
            <a:r>
              <a:rPr lang="en-US" sz="1400" dirty="0">
                <a:solidFill>
                  <a:srgbClr val="797A7D">
                    <a:lumMod val="50000"/>
                  </a:srgbClr>
                </a:solidFill>
                <a:cs typeface="Segoe UI" panose="020B0502040204020203" pitchFamily="34" charset="0"/>
              </a:rPr>
              <a:t>apps </a:t>
            </a:r>
            <a:r>
              <a:rPr lang="en-US" sz="1400" dirty="0" smtClean="0">
                <a:solidFill>
                  <a:srgbClr val="797A7D">
                    <a:lumMod val="50000"/>
                  </a:srgbClr>
                </a:solidFill>
                <a:cs typeface="Segoe UI" panose="020B0502040204020203" pitchFamily="34" charset="0"/>
              </a:rPr>
              <a:t>directly. Framework needs to support both cloud and on-prem.</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General design and guidance for the provider hosted app implementation missing. Typical topics are logging and caching techniques.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General design on removing FTC solutions.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Transformation tooling, like updating existing master pages or transforming custom list templates to new app model format.</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2951219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297961036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2"/>
          <a:stretch>
            <a:fillRect/>
          </a:stretch>
        </p:blipFill>
        <p:spPr>
          <a:xfrm>
            <a:off x="2282927" y="2469617"/>
            <a:ext cx="3505200" cy="1990725"/>
          </a:xfrm>
          <a:prstGeom prst="rect">
            <a:avLst/>
          </a:prstGeom>
        </p:spPr>
      </p:pic>
      <p:pic>
        <p:nvPicPr>
          <p:cNvPr id="9" name="Picture 8"/>
          <p:cNvPicPr>
            <a:picLocks noChangeAspect="1"/>
          </p:cNvPicPr>
          <p:nvPr/>
        </p:nvPicPr>
        <p:blipFill>
          <a:blip r:embed="rId3"/>
          <a:stretch>
            <a:fillRect/>
          </a:stretch>
        </p:blipFill>
        <p:spPr>
          <a:xfrm>
            <a:off x="5974200" y="2469616"/>
            <a:ext cx="3505200" cy="1990725"/>
          </a:xfrm>
          <a:prstGeom prst="rect">
            <a:avLst/>
          </a:prstGeom>
        </p:spPr>
      </p:pic>
      <p:pic>
        <p:nvPicPr>
          <p:cNvPr id="10" name="Picture 9"/>
          <p:cNvPicPr>
            <a:picLocks noChangeAspect="1"/>
          </p:cNvPicPr>
          <p:nvPr/>
        </p:nvPicPr>
        <p:blipFill>
          <a:blip r:embed="rId4"/>
          <a:stretch>
            <a:fillRect/>
          </a:stretch>
        </p:blipFill>
        <p:spPr>
          <a:xfrm>
            <a:off x="2273402" y="4674208"/>
            <a:ext cx="3514725" cy="1990725"/>
          </a:xfrm>
          <a:prstGeom prst="rect">
            <a:avLst/>
          </a:prstGeom>
        </p:spPr>
      </p:pic>
      <p:pic>
        <p:nvPicPr>
          <p:cNvPr id="11" name="Picture 10"/>
          <p:cNvPicPr>
            <a:picLocks noChangeAspect="1"/>
          </p:cNvPicPr>
          <p:nvPr/>
        </p:nvPicPr>
        <p:blipFill>
          <a:blip r:embed="rId5"/>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426924787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800" dirty="0" smtClean="0"/>
              <a:t>Hosting platform for Office 365</a:t>
            </a:r>
            <a:endParaRPr lang="en-GB" sz="4800" dirty="0"/>
          </a:p>
        </p:txBody>
      </p:sp>
      <p:sp>
        <p:nvSpPr>
          <p:cNvPr id="3" name="Text Placeholder 2"/>
          <p:cNvSpPr>
            <a:spLocks noGrp="1"/>
          </p:cNvSpPr>
          <p:nvPr>
            <p:ph type="body" sz="quarter" idx="10"/>
          </p:nvPr>
        </p:nvSpPr>
        <p:spPr/>
        <p:txBody>
          <a:bodyPr/>
          <a:lstStyle/>
          <a:p>
            <a:r>
              <a:rPr lang="en-US" sz="2400" dirty="0" smtClean="0"/>
              <a:t>Office 365 has been designed to be used with Azure, so that should be the default approach</a:t>
            </a:r>
          </a:p>
          <a:p>
            <a:r>
              <a:rPr lang="en-US" sz="2400" dirty="0" smtClean="0"/>
              <a:t>Other solutions are also supported, but make the environment much more complex</a:t>
            </a:r>
            <a:endParaRPr lang="en-GB" sz="2400" dirty="0"/>
          </a:p>
        </p:txBody>
      </p:sp>
      <p:pic>
        <p:nvPicPr>
          <p:cNvPr id="6" name="Picture 5"/>
          <p:cNvPicPr>
            <a:picLocks noChangeAspect="1"/>
          </p:cNvPicPr>
          <p:nvPr/>
        </p:nvPicPr>
        <p:blipFill>
          <a:blip r:embed="rId2"/>
          <a:stretch>
            <a:fillRect/>
          </a:stretch>
        </p:blipFill>
        <p:spPr>
          <a:xfrm>
            <a:off x="1017587" y="2881271"/>
            <a:ext cx="4724400" cy="2667000"/>
          </a:xfrm>
          <a:prstGeom prst="rect">
            <a:avLst/>
          </a:prstGeom>
        </p:spPr>
      </p:pic>
      <p:pic>
        <p:nvPicPr>
          <p:cNvPr id="7" name="Picture 6"/>
          <p:cNvPicPr>
            <a:picLocks noChangeAspect="1"/>
          </p:cNvPicPr>
          <p:nvPr/>
        </p:nvPicPr>
        <p:blipFill>
          <a:blip r:embed="rId3"/>
          <a:stretch>
            <a:fillRect/>
          </a:stretch>
        </p:blipFill>
        <p:spPr>
          <a:xfrm>
            <a:off x="6240462" y="2857417"/>
            <a:ext cx="4724400" cy="2667000"/>
          </a:xfrm>
          <a:prstGeom prst="rect">
            <a:avLst/>
          </a:prstGeom>
        </p:spPr>
      </p:pic>
    </p:spTree>
    <p:extLst>
      <p:ext uri="{BB962C8B-B14F-4D97-AF65-F5344CB8AC3E}">
        <p14:creationId xmlns:p14="http://schemas.microsoft.com/office/powerpoint/2010/main" val="98237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SAML and external access</a:t>
            </a:r>
            <a:endParaRPr lang="en-GB" dirty="0"/>
          </a:p>
        </p:txBody>
      </p:sp>
      <p:sp>
        <p:nvSpPr>
          <p:cNvPr id="5" name="Text Placeholder 4"/>
          <p:cNvSpPr>
            <a:spLocks noGrp="1"/>
          </p:cNvSpPr>
          <p:nvPr>
            <p:ph type="body" sz="quarter" idx="10"/>
          </p:nvPr>
        </p:nvSpPr>
        <p:spPr/>
        <p:txBody>
          <a:bodyPr/>
          <a:lstStyle/>
          <a:p>
            <a:r>
              <a:rPr lang="en-US" sz="2400" dirty="0" smtClean="0"/>
              <a:t>External access for partners is planned to be enabled with out of the box capabilities</a:t>
            </a:r>
          </a:p>
          <a:p>
            <a:r>
              <a:rPr lang="en-US" sz="2400" dirty="0" smtClean="0"/>
              <a:t>Additional information captured in the notes from the workshop held on 24</a:t>
            </a:r>
            <a:r>
              <a:rPr lang="en-US" sz="2400" baseline="30000" dirty="0" smtClean="0"/>
              <a:t>th</a:t>
            </a:r>
            <a:r>
              <a:rPr lang="en-US" sz="2400" dirty="0" smtClean="0"/>
              <a:t> Jan 2015.</a:t>
            </a:r>
            <a:endParaRPr lang="en-GB" sz="2400" dirty="0"/>
          </a:p>
        </p:txBody>
      </p:sp>
      <p:pic>
        <p:nvPicPr>
          <p:cNvPr id="6" name="Picture 5"/>
          <p:cNvPicPr>
            <a:picLocks noChangeAspect="1"/>
          </p:cNvPicPr>
          <p:nvPr/>
        </p:nvPicPr>
        <p:blipFill>
          <a:blip r:embed="rId2"/>
          <a:stretch>
            <a:fillRect/>
          </a:stretch>
        </p:blipFill>
        <p:spPr>
          <a:xfrm>
            <a:off x="7546095" y="2318334"/>
            <a:ext cx="4122030" cy="2321244"/>
          </a:xfrm>
          <a:prstGeom prst="rect">
            <a:avLst/>
          </a:prstGeom>
          <a:ln>
            <a:solidFill>
              <a:schemeClr val="bg1">
                <a:lumMod val="75000"/>
              </a:schemeClr>
            </a:solidFill>
          </a:ln>
        </p:spPr>
      </p:pic>
      <p:pic>
        <p:nvPicPr>
          <p:cNvPr id="7" name="Picture 6"/>
          <p:cNvPicPr>
            <a:picLocks noChangeAspect="1"/>
          </p:cNvPicPr>
          <p:nvPr/>
        </p:nvPicPr>
        <p:blipFill>
          <a:blip r:embed="rId3"/>
          <a:stretch>
            <a:fillRect/>
          </a:stretch>
        </p:blipFill>
        <p:spPr>
          <a:xfrm>
            <a:off x="765174" y="2267853"/>
            <a:ext cx="4181475" cy="2371725"/>
          </a:xfrm>
          <a:prstGeom prst="rect">
            <a:avLst/>
          </a:prstGeom>
        </p:spPr>
      </p:pic>
      <p:pic>
        <p:nvPicPr>
          <p:cNvPr id="8" name="Picture 7"/>
          <p:cNvPicPr>
            <a:picLocks noChangeAspect="1"/>
          </p:cNvPicPr>
          <p:nvPr/>
        </p:nvPicPr>
        <p:blipFill>
          <a:blip r:embed="rId4"/>
          <a:stretch>
            <a:fillRect/>
          </a:stretch>
        </p:blipFill>
        <p:spPr>
          <a:xfrm>
            <a:off x="4027047" y="4202332"/>
            <a:ext cx="4438650" cy="2514600"/>
          </a:xfrm>
          <a:prstGeom prst="rect">
            <a:avLst/>
          </a:prstGeom>
        </p:spPr>
      </p:pic>
    </p:spTree>
    <p:extLst>
      <p:ext uri="{BB962C8B-B14F-4D97-AF65-F5344CB8AC3E}">
        <p14:creationId xmlns:p14="http://schemas.microsoft.com/office/powerpoint/2010/main" val="71547255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10883055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14813569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28603779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85376980"/>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623930">
                  <a:extLst>
                    <a:ext uri="{9D8B030D-6E8A-4147-A177-3AD203B41FA5}">
                      <a16:colId xmlns="" xmlns:a16="http://schemas.microsoft.com/office/drawing/2014/main" val="20002"/>
                    </a:ext>
                  </a:extLst>
                </a:gridCol>
                <a:gridCol w="2855843">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11153469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701961634"/>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782957">
                  <a:extLst>
                    <a:ext uri="{9D8B030D-6E8A-4147-A177-3AD203B41FA5}">
                      <a16:colId xmlns="" xmlns:a16="http://schemas.microsoft.com/office/drawing/2014/main" val="20002"/>
                    </a:ext>
                  </a:extLst>
                </a:gridCol>
                <a:gridCol w="2696816">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SMEs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resource + SME consultation</a:t>
                      </a:r>
                    </a:p>
                    <a:p>
                      <a:pPr marL="171399" indent="-171399" defTabSz="913650" fontAlgn="base">
                        <a:spcBef>
                          <a:spcPct val="0"/>
                        </a:spcBef>
                        <a:spcAft>
                          <a:spcPct val="0"/>
                        </a:spcAft>
                        <a:buFont typeface="Arial" panose="020B0604020202020204" pitchFamily="34" charset="0"/>
                        <a:buChar char="•"/>
                      </a:pPr>
                      <a:r>
                        <a:rPr lang="en-US" sz="1200" baseline="0" smtClean="0">
                          <a:solidFill>
                            <a:srgbClr val="797A7D">
                              <a:lumMod val="50000"/>
                            </a:srgbClr>
                          </a:solidFill>
                          <a:ea typeface="Segoe UI" pitchFamily="34" charset="0"/>
                          <a:cs typeface="Segoe UI" pitchFamily="34" charset="0"/>
                        </a:rPr>
                        <a:t>Office 365 </a:t>
                      </a:r>
                      <a:r>
                        <a:rPr lang="en-US" sz="1200" baseline="0" dirty="0" smtClean="0">
                          <a:solidFill>
                            <a:srgbClr val="797A7D">
                              <a:lumMod val="50000"/>
                            </a:srgbClr>
                          </a:solidFill>
                          <a:ea typeface="Segoe UI" pitchFamily="34" charset="0"/>
                          <a:cs typeface="Segoe UI" pitchFamily="34" charset="0"/>
                        </a:rPr>
                        <a:t>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13926972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Contoso</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Contoso would require help from Litware resources.</a:t>
            </a:r>
          </a:p>
          <a:p>
            <a:pPr lvl="1"/>
            <a:r>
              <a:rPr lang="fi-FI" sz="2000" dirty="0" smtClean="0"/>
              <a:t>Assigned SME to help with the needed actions and to work as a single point of contact for any additional information for the app transformation</a:t>
            </a:r>
          </a:p>
          <a:p>
            <a:pPr lvl="1"/>
            <a:r>
              <a:rPr lang="fi-FI" sz="2000" dirty="0" smtClean="0"/>
              <a:t>Separate weekly meetings with third party providers</a:t>
            </a:r>
          </a:p>
          <a:p>
            <a:r>
              <a:rPr lang="fi-FI" sz="3600" dirty="0" smtClean="0"/>
              <a:t>PnP transformation focuses on the customization migration</a:t>
            </a:r>
          </a:p>
          <a:p>
            <a:pPr lvl="1"/>
            <a:r>
              <a:rPr lang="fi-FI" sz="2000" dirty="0" smtClean="0"/>
              <a:t>Content migration will be completed by Litware as part of  the service transformation actions</a:t>
            </a:r>
            <a:endParaRPr lang="en-GB" sz="2000" dirty="0"/>
          </a:p>
        </p:txBody>
      </p:sp>
    </p:spTree>
    <p:extLst>
      <p:ext uri="{BB962C8B-B14F-4D97-AF65-F5344CB8AC3E}">
        <p14:creationId xmlns:p14="http://schemas.microsoft.com/office/powerpoint/2010/main" val="252243362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PnP Transformation Program</a:t>
            </a:r>
          </a:p>
          <a:p>
            <a:pPr lvl="1"/>
            <a:r>
              <a:rPr lang="fi-FI" dirty="0"/>
              <a:t>Pavel Bansky </a:t>
            </a:r>
            <a:r>
              <a:rPr lang="fi-FI" dirty="0" smtClean="0"/>
              <a:t>– EMEA lead and SME support for assigned project</a:t>
            </a:r>
          </a:p>
          <a:p>
            <a:pPr lvl="1"/>
            <a:r>
              <a:rPr lang="fi-FI" dirty="0" smtClean="0"/>
              <a:t>Belinda Newman – SME support for assigned projects </a:t>
            </a:r>
          </a:p>
          <a:p>
            <a:pPr lvl="1"/>
            <a:r>
              <a:rPr lang="fi-FI" dirty="0" smtClean="0"/>
              <a:t>Rob Young – Global technical lead</a:t>
            </a:r>
          </a:p>
          <a:p>
            <a:r>
              <a:rPr lang="fi-FI" dirty="0" smtClean="0"/>
              <a:t>Project Manager</a:t>
            </a:r>
          </a:p>
          <a:p>
            <a:pPr lvl="1"/>
            <a:r>
              <a:rPr lang="en-GB" dirty="0"/>
              <a:t>Denis </a:t>
            </a:r>
            <a:r>
              <a:rPr lang="en-GB" dirty="0" err="1" smtClean="0"/>
              <a:t>Dehenne</a:t>
            </a:r>
            <a:r>
              <a:rPr lang="fi-FI" dirty="0" smtClean="0"/>
              <a:t> –project manager for the Office 365 releated task </a:t>
            </a:r>
          </a:p>
          <a:p>
            <a:r>
              <a:rPr lang="fi-FI" dirty="0" smtClean="0"/>
              <a:t>Other</a:t>
            </a:r>
          </a:p>
          <a:p>
            <a:pPr lvl="1"/>
            <a:r>
              <a:rPr lang="fi-FI" dirty="0"/>
              <a:t>Pavel Bansky works </a:t>
            </a:r>
            <a:r>
              <a:rPr lang="fi-FI" dirty="0" smtClean="0"/>
              <a:t>as the technical lead for the Office 365 transformation</a:t>
            </a:r>
            <a:endParaRPr lang="en-GB" dirty="0"/>
          </a:p>
        </p:txBody>
      </p:sp>
    </p:spTree>
    <p:extLst>
      <p:ext uri="{BB962C8B-B14F-4D97-AF65-F5344CB8AC3E}">
        <p14:creationId xmlns:p14="http://schemas.microsoft.com/office/powerpoint/2010/main" val="32079219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r>
              <a:rPr lang="fi-FI" dirty="0" smtClean="0"/>
              <a:t>Workshops which were agreed during executive briefing session have been started</a:t>
            </a:r>
          </a:p>
          <a:p>
            <a:pPr lvl="1"/>
            <a:r>
              <a:rPr lang="fi-FI" dirty="0" smtClean="0"/>
              <a:t>Compliance Center, Record Management and MMS sync with Contoso was held last week</a:t>
            </a:r>
          </a:p>
          <a:p>
            <a:pPr lvl="1"/>
            <a:r>
              <a:rPr lang="fi-FI" dirty="0" smtClean="0"/>
              <a:t>SAML and external access workshop is scheduled to be held this week</a:t>
            </a:r>
          </a:p>
          <a:p>
            <a:pPr lvl="1"/>
            <a:endParaRPr lang="fi-FI" dirty="0"/>
          </a:p>
          <a:p>
            <a:r>
              <a:rPr lang="fi-FI" dirty="0" smtClean="0"/>
              <a:t>Monthly Meetings</a:t>
            </a:r>
          </a:p>
          <a:p>
            <a:pPr lvl="1"/>
            <a:r>
              <a:rPr lang="fi-FI" dirty="0" smtClean="0"/>
              <a:t>Monthly meetings will be schedules to track progress </a:t>
            </a:r>
          </a:p>
          <a:p>
            <a:pPr lvl="1"/>
            <a:r>
              <a:rPr lang="fi-FI" dirty="0" smtClean="0"/>
              <a:t>Denis Dehenne will drive the meeting based on the inputs from project team</a:t>
            </a:r>
            <a:endParaRPr lang="en-GB" dirty="0"/>
          </a:p>
        </p:txBody>
      </p:sp>
    </p:spTree>
    <p:extLst>
      <p:ext uri="{BB962C8B-B14F-4D97-AF65-F5344CB8AC3E}">
        <p14:creationId xmlns:p14="http://schemas.microsoft.com/office/powerpoint/2010/main" val="103484803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Summary on findings</a:t>
            </a:r>
            <a:endParaRPr lang="en-GB" dirty="0"/>
          </a:p>
        </p:txBody>
      </p:sp>
      <p:sp>
        <p:nvSpPr>
          <p:cNvPr id="3" name="Text Placeholder 2"/>
          <p:cNvSpPr>
            <a:spLocks noGrp="1"/>
          </p:cNvSpPr>
          <p:nvPr>
            <p:ph type="body" sz="quarter" idx="10"/>
          </p:nvPr>
        </p:nvSpPr>
        <p:spPr/>
        <p:txBody>
          <a:bodyPr/>
          <a:lstStyle/>
          <a:p>
            <a:r>
              <a:rPr lang="en-US" dirty="0" smtClean="0"/>
              <a:t>Majority of the existing solutions in the farm can be transformed into the Office 365 platform</a:t>
            </a:r>
          </a:p>
          <a:p>
            <a:pPr lvl="1"/>
            <a:r>
              <a:rPr lang="en-US" dirty="0" smtClean="0"/>
              <a:t>Will be replaced with out of the box capabilities or combined to existing solutions</a:t>
            </a:r>
          </a:p>
          <a:p>
            <a:r>
              <a:rPr lang="en-US" dirty="0" smtClean="0"/>
              <a:t>Required solutions can be implemented with known capabilities with in the app model</a:t>
            </a:r>
          </a:p>
          <a:p>
            <a:pPr lvl="1"/>
            <a:r>
              <a:rPr lang="en-US" dirty="0" smtClean="0"/>
              <a:t>No known gaps based on reported business requirements</a:t>
            </a:r>
            <a:endParaRPr lang="en-US" dirty="0"/>
          </a:p>
        </p:txBody>
      </p:sp>
    </p:spTree>
    <p:extLst>
      <p:ext uri="{BB962C8B-B14F-4D97-AF65-F5344CB8AC3E}">
        <p14:creationId xmlns:p14="http://schemas.microsoft.com/office/powerpoint/2010/main" val="13168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12092435"/>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contoso.sharepoint.eventreceivers.wsp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rgbClr val="FFFFFF"/>
                    </a:solidFill>
                  </a:rPr>
                  <a:t>- Transform</a:t>
                </a:r>
                <a:endParaRPr lang="nl-BE" sz="1200" spc="-70" dirty="0">
                  <a:solidFill>
                    <a:srgbClr val="FFFFFF"/>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1471811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32785813"/>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fabrikam.locationfinder.wsp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rgbClr val="FFFFFF"/>
                    </a:solidFill>
                  </a:rPr>
                  <a:t>- Transform</a:t>
                </a:r>
                <a:endParaRPr lang="nl-BE" sz="1200" spc="-70" dirty="0" smtClean="0">
                  <a:solidFill>
                    <a:srgbClr val="FFFFFF"/>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1981986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53809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Office 365 to 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2063981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can be transformed to the new App model using proven techniques</a:t>
            </a:r>
          </a:p>
          <a:p>
            <a:pPr marL="284162" lvl="1" indent="0">
              <a:buNone/>
            </a:pPr>
            <a:r>
              <a:rPr lang="en-US" sz="1600" dirty="0" smtClean="0"/>
              <a:t>   (Branding, Location Finder, Staff Finder)</a:t>
            </a:r>
          </a:p>
          <a:p>
            <a:r>
              <a:rPr lang="en-US" sz="2800" dirty="0" smtClean="0"/>
              <a:t>Only limited set of solutions have been abandoned because they can be implemented using CSOM techniques</a:t>
            </a:r>
          </a:p>
          <a:p>
            <a:pPr marL="0" indent="0">
              <a:buNone/>
            </a:pPr>
            <a:r>
              <a:rPr lang="en-US" sz="1600" spc="0" dirty="0" smtClean="0">
                <a:latin typeface="+mn-lt"/>
              </a:rPr>
              <a:t>          (Content Migrator, </a:t>
            </a:r>
            <a:r>
              <a:rPr lang="en-US" sz="1600" spc="0" dirty="0">
                <a:latin typeface="+mn-lt"/>
              </a:rPr>
              <a:t>News </a:t>
            </a:r>
            <a:r>
              <a:rPr lang="en-US" sz="1600" spc="0" dirty="0" smtClean="0">
                <a:latin typeface="+mn-lt"/>
              </a:rPr>
              <a:t>Notifications)</a:t>
            </a:r>
            <a:endParaRPr lang="en-US" sz="1600" spc="0" dirty="0">
              <a:latin typeface="+mn-lt"/>
            </a:endParaRPr>
          </a:p>
          <a:p>
            <a:r>
              <a:rPr lang="en-US" sz="2800" dirty="0" smtClean="0"/>
              <a:t>No known CAM blockers based on the analyses</a:t>
            </a:r>
            <a:endParaRPr lang="en-GB" sz="2800" dirty="0"/>
          </a:p>
          <a:p>
            <a:pPr lvl="1"/>
            <a:r>
              <a:rPr lang="en-US" sz="1600" dirty="0" smtClean="0"/>
              <a:t>All known requirements can be implemented using the known APIs in the Office 365</a:t>
            </a:r>
          </a:p>
        </p:txBody>
      </p:sp>
      <p:graphicFrame>
        <p:nvGraphicFramePr>
          <p:cNvPr id="5" name="Table 4"/>
          <p:cNvGraphicFramePr>
            <a:graphicFrameLocks noGrp="1"/>
          </p:cNvGraphicFramePr>
          <p:nvPr>
            <p:extLst>
              <p:ext uri="{D42A27DB-BD31-4B8C-83A1-F6EECF244321}">
                <p14:modId xmlns:p14="http://schemas.microsoft.com/office/powerpoint/2010/main" val="3421087571"/>
              </p:ext>
            </p:extLst>
          </p:nvPr>
        </p:nvGraphicFramePr>
        <p:xfrm>
          <a:off x="6019800" y="1447799"/>
          <a:ext cx="4772026" cy="3748739"/>
        </p:xfrm>
        <a:graphic>
          <a:graphicData uri="http://schemas.openxmlformats.org/drawingml/2006/table">
            <a:tbl>
              <a:tblPr firstRow="1">
                <a:tableStyleId>{5C22544A-7EE6-4342-B048-85BDC9FD1C3A}</a:tableStyleId>
              </a:tblPr>
              <a:tblGrid>
                <a:gridCol w="4229100">
                  <a:extLst>
                    <a:ext uri="{9D8B030D-6E8A-4147-A177-3AD203B41FA5}">
                      <a16:colId xmlns="" xmlns:a16="http://schemas.microsoft.com/office/drawing/2014/main" val="20000"/>
                    </a:ext>
                  </a:extLst>
                </a:gridCol>
                <a:gridCol w="542926">
                  <a:extLst>
                    <a:ext uri="{9D8B030D-6E8A-4147-A177-3AD203B41FA5}">
                      <a16:colId xmlns="" xmlns:a16="http://schemas.microsoft.com/office/drawing/2014/main"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402757">
                <a:tc>
                  <a:txBody>
                    <a:bodyPr/>
                    <a:lstStyle/>
                    <a:p>
                      <a:pPr algn="l" fontAlgn="b"/>
                      <a:r>
                        <a:rPr lang="en-US" sz="2000" u="none" strike="noStrike" dirty="0" smtClean="0">
                          <a:effectLst/>
                          <a:latin typeface="+mn-lt"/>
                        </a:rPr>
                        <a:t>Contoso 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1"/>
                  </a:ext>
                </a:extLst>
              </a:tr>
              <a:tr h="402757">
                <a:tc>
                  <a:txBody>
                    <a:bodyPr/>
                    <a:lstStyle/>
                    <a:p>
                      <a:pPr algn="l" fontAlgn="b"/>
                      <a:r>
                        <a:rPr lang="en-US" sz="2000" u="none" strike="noStrike" dirty="0" err="1" smtClean="0">
                          <a:effectLst/>
                          <a:latin typeface="+mn-lt"/>
                        </a:rPr>
                        <a:t>Fabrikam</a:t>
                      </a:r>
                      <a:r>
                        <a:rPr lang="en-US" sz="2000" u="none" strike="noStrike" dirty="0" smtClean="0">
                          <a:effectLst/>
                          <a:latin typeface="+mn-lt"/>
                        </a:rPr>
                        <a:t> Location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 xmlns:a16="http://schemas.microsoft.com/office/drawing/2014/main" val="10002"/>
                  </a:ext>
                </a:extLst>
              </a:tr>
              <a:tr h="402757">
                <a:tc>
                  <a:txBody>
                    <a:bodyPr/>
                    <a:lstStyle/>
                    <a:p>
                      <a:pPr algn="l" fontAlgn="b"/>
                      <a:r>
                        <a:rPr lang="en-US" sz="2000" b="0" i="0" u="none" strike="noStrike" dirty="0" smtClean="0">
                          <a:solidFill>
                            <a:srgbClr val="000000"/>
                          </a:solidFill>
                          <a:effectLst/>
                          <a:latin typeface="+mn-lt"/>
                        </a:rPr>
                        <a:t>Tailspin Skill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3"/>
                  </a:ext>
                </a:extLst>
              </a:tr>
              <a:tr h="402757">
                <a:tc>
                  <a:txBody>
                    <a:bodyPr/>
                    <a:lstStyle/>
                    <a:p>
                      <a:pPr algn="l" fontAlgn="b"/>
                      <a:r>
                        <a:rPr lang="en-US" sz="2000" b="0" i="0" u="none" strike="noStrike" dirty="0" smtClean="0">
                          <a:solidFill>
                            <a:srgbClr val="000000"/>
                          </a:solidFill>
                          <a:effectLst/>
                          <a:latin typeface="+mn-lt"/>
                        </a:rPr>
                        <a:t>Contoso Records Management</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4"/>
                  </a:ext>
                </a:extLst>
              </a:tr>
              <a:tr h="402757">
                <a:tc>
                  <a:txBody>
                    <a:bodyPr/>
                    <a:lstStyle/>
                    <a:p>
                      <a:pPr algn="l" fontAlgn="b"/>
                      <a:r>
                        <a:rPr lang="en-US" sz="2000" b="0" i="0" u="none" strike="noStrike" dirty="0" smtClean="0">
                          <a:solidFill>
                            <a:srgbClr val="000000"/>
                          </a:solidFill>
                          <a:effectLst/>
                          <a:latin typeface="+mn-lt"/>
                        </a:rPr>
                        <a:t>Safety News Rollups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Contoso Provisioning Framework</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ap="flat" cmpd="sng" algn="ctr">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Contoso Event Handlers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Analytics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4692228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B2CD89C57E654B9987E9AA8CA4BF0D" ma:contentTypeVersion="0" ma:contentTypeDescription="Create a new document." ma:contentTypeScope="" ma:versionID="18de93eb0ee0f4f315a1ec1a884e13c6">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2F29384-BD65-45EE-AC22-B03A76D49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4940</Words>
  <Application>Microsoft Office PowerPoint</Application>
  <PresentationFormat>Custom</PresentationFormat>
  <Paragraphs>577</Paragraphs>
  <Slides>36</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Solution Design Report - Conclusion</vt:lpstr>
      <vt:lpstr>Agenda</vt:lpstr>
      <vt:lpstr>Assessment summary</vt:lpstr>
      <vt:lpstr>Summary on findings</vt:lpstr>
      <vt:lpstr>Contoso solutions</vt:lpstr>
      <vt:lpstr>Third Party solutions</vt:lpstr>
      <vt:lpstr>App Maturity Level</vt:lpstr>
      <vt:lpstr>Solution transformation</vt:lpstr>
      <vt:lpstr>Solution Summary</vt:lpstr>
      <vt:lpstr>Branding</vt:lpstr>
      <vt:lpstr>Branding</vt:lpstr>
      <vt:lpstr>Provisioning  </vt:lpstr>
      <vt:lpstr>Records Management</vt:lpstr>
      <vt:lpstr>Records Management</vt:lpstr>
      <vt:lpstr>Event handlers  </vt:lpstr>
      <vt:lpstr>Safety News Rollups   </vt:lpstr>
      <vt:lpstr>News notifications  </vt:lpstr>
      <vt:lpstr>Skill Finder</vt:lpstr>
      <vt:lpstr>Location Finder </vt:lpstr>
      <vt:lpstr>Web Analytics</vt:lpstr>
      <vt:lpstr>Contoso Office 365 logical architecture</vt:lpstr>
      <vt:lpstr>Framework</vt:lpstr>
      <vt:lpstr>Development focus areas</vt:lpstr>
      <vt:lpstr>Key considerations</vt:lpstr>
      <vt:lpstr>Network design and access </vt:lpstr>
      <vt:lpstr>Hosting platform for Office 365</vt:lpstr>
      <vt:lpstr>SAML and external access</vt:lpstr>
      <vt:lpstr>PnP Transformation assistance</vt:lpstr>
      <vt:lpstr>Application Modernization PnP Transformation Approach</vt:lpstr>
      <vt:lpstr>PowerPoint Presentation</vt:lpstr>
      <vt:lpstr>PowerPoint Presentation</vt:lpstr>
      <vt:lpstr>PnP Transformation support for Contoso</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2015-06-11T00:24:37Z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0x01010055B2CD89C57E654B9987E9AA8CA4BF0D</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