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5.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 id="2147484280" r:id="rId6"/>
    <p:sldMasterId id="2147484309" r:id="rId7"/>
    <p:sldMasterId id="2147484346" r:id="rId8"/>
    <p:sldMasterId id="2147484378" r:id="rId9"/>
  </p:sldMasterIdLst>
  <p:notesMasterIdLst>
    <p:notesMasterId r:id="rId43"/>
  </p:notesMasterIdLst>
  <p:handoutMasterIdLst>
    <p:handoutMasterId r:id="rId44"/>
  </p:handoutMasterIdLst>
  <p:sldIdLst>
    <p:sldId id="1242" r:id="rId10"/>
    <p:sldId id="1303" r:id="rId11"/>
    <p:sldId id="1333" r:id="rId12"/>
    <p:sldId id="1305" r:id="rId13"/>
    <p:sldId id="1306" r:id="rId14"/>
    <p:sldId id="1334" r:id="rId15"/>
    <p:sldId id="1312" r:id="rId16"/>
    <p:sldId id="1313" r:id="rId17"/>
    <p:sldId id="1314" r:id="rId18"/>
    <p:sldId id="1315" r:id="rId19"/>
    <p:sldId id="1316" r:id="rId20"/>
    <p:sldId id="1317" r:id="rId21"/>
    <p:sldId id="1318" r:id="rId22"/>
    <p:sldId id="1319" r:id="rId23"/>
    <p:sldId id="1320" r:id="rId24"/>
    <p:sldId id="1321" r:id="rId25"/>
    <p:sldId id="1332" r:id="rId26"/>
    <p:sldId id="1322" r:id="rId27"/>
    <p:sldId id="1308" r:id="rId28"/>
    <p:sldId id="1323" r:id="rId29"/>
    <p:sldId id="1309" r:id="rId30"/>
    <p:sldId id="1310" r:id="rId31"/>
    <p:sldId id="1307" r:id="rId32"/>
    <p:sldId id="1324" r:id="rId33"/>
    <p:sldId id="1325" r:id="rId34"/>
    <p:sldId id="1326" r:id="rId35"/>
    <p:sldId id="1327" r:id="rId36"/>
    <p:sldId id="1328" r:id="rId37"/>
    <p:sldId id="1329" r:id="rId38"/>
    <p:sldId id="1330" r:id="rId39"/>
    <p:sldId id="1331" r:id="rId40"/>
    <p:sldId id="1275" r:id="rId41"/>
    <p:sldId id="1184" r:id="rId4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3"/>
            <p14:sldId id="1333"/>
            <p14:sldId id="1305"/>
            <p14:sldId id="1306"/>
            <p14:sldId id="1334"/>
            <p14:sldId id="1312"/>
            <p14:sldId id="1313"/>
            <p14:sldId id="1314"/>
            <p14:sldId id="1315"/>
            <p14:sldId id="1316"/>
            <p14:sldId id="1317"/>
            <p14:sldId id="1318"/>
            <p14:sldId id="1319"/>
            <p14:sldId id="1320"/>
            <p14:sldId id="1321"/>
            <p14:sldId id="1332"/>
            <p14:sldId id="1322"/>
            <p14:sldId id="1308"/>
            <p14:sldId id="1323"/>
            <p14:sldId id="1309"/>
            <p14:sldId id="1310"/>
            <p14:sldId id="1307"/>
            <p14:sldId id="1324"/>
            <p14:sldId id="1325"/>
            <p14:sldId id="1326"/>
            <p14:sldId id="1327"/>
            <p14:sldId id="1328"/>
            <p14:sldId id="1329"/>
            <p14:sldId id="1330"/>
            <p14:sldId id="1331"/>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71401" autoAdjust="0"/>
  </p:normalViewPr>
  <p:slideViewPr>
    <p:cSldViewPr snapToGrid="0">
      <p:cViewPr varScale="1">
        <p:scale>
          <a:sx n="84" d="100"/>
          <a:sy n="84" d="100"/>
        </p:scale>
        <p:origin x="1518"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6/5/2015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6/5/2015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office/fp179887(v=office.15).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r>
              <a:rPr lang="en-US" dirty="0" smtClean="0">
                <a:solidFill>
                  <a:schemeClr val="bg1"/>
                </a:solidFill>
              </a:rPr>
              <a:t>ALM – Application Lifecycle Management</a:t>
            </a: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31E4894-7650-4412-ACB8-29465F440D88}"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2956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29134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3E92F52-F2C6-4745-BBDE-E5EE0DA70D4E}"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94130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ACS – Access Control Service</a:t>
            </a:r>
          </a:p>
          <a:p>
            <a:r>
              <a:rPr lang="en-US" dirty="0" smtClean="0"/>
              <a:t>More information on MSDN</a:t>
            </a:r>
            <a:r>
              <a:rPr lang="en-US" baseline="0" dirty="0" smtClean="0"/>
              <a:t> (https://msdn.microsoft.com/en-us/library/office/fp142384.aspx)</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solidFill>
                  <a:prstClr val="black"/>
                </a:solidFill>
              </a:rPr>
              <a:pPr/>
              <a:t>6/5/2015</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376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More information on MSDN (</a:t>
            </a:r>
            <a:r>
              <a:rPr lang="en-US" sz="900" dirty="0" smtClean="0">
                <a:hlinkClick r:id="rId3"/>
              </a:rPr>
              <a:t>http://msdn.microsoft.com/en-us/library/office/fp179887(v=office.15).aspx</a:t>
            </a:r>
            <a:r>
              <a:rPr lang="en-US" sz="900" dirty="0" smtClean="0"/>
              <a:t> )</a:t>
            </a:r>
            <a:endParaRPr lang="nl-BE" sz="900" dirty="0" smtClean="0"/>
          </a:p>
          <a:p>
            <a:endParaRPr lang="en-NZ" dirty="0"/>
          </a:p>
        </p:txBody>
      </p:sp>
      <p:sp>
        <p:nvSpPr>
          <p:cNvPr id="4" name="Date Placeholder 3"/>
          <p:cNvSpPr>
            <a:spLocks noGrp="1"/>
          </p:cNvSpPr>
          <p:nvPr>
            <p:ph type="dt" idx="10"/>
          </p:nvPr>
        </p:nvSpPr>
        <p:spPr/>
        <p:txBody>
          <a:bodyPr/>
          <a:lstStyle/>
          <a:p>
            <a:fld id="{D96FB4D8-A9E8-473A-A70D-DD31758529E3}"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59909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OOB – Out of Box</a:t>
            </a:r>
            <a:endParaRPr lang="en-NZ" dirty="0"/>
          </a:p>
        </p:txBody>
      </p:sp>
      <p:sp>
        <p:nvSpPr>
          <p:cNvPr id="4" name="Date Placeholder 3"/>
          <p:cNvSpPr>
            <a:spLocks noGrp="1"/>
          </p:cNvSpPr>
          <p:nvPr>
            <p:ph type="dt" idx="10"/>
          </p:nvPr>
        </p:nvSpPr>
        <p:spPr/>
        <p:txBody>
          <a:bodyPr/>
          <a:lstStyle/>
          <a:p>
            <a:fld id="{82279027-454B-408B-A3FE-09881B34EF76}"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332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A525DF3-B6D2-4112-9DB4-5600254E3DE2}"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75178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18997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The modern ALM process is a continuous cycle</a:t>
            </a:r>
          </a:p>
          <a:p>
            <a:r>
              <a:rPr lang="en-US" dirty="0" smtClean="0"/>
              <a:t>Plan, Develop, Test, Release, Learn</a:t>
            </a:r>
          </a:p>
          <a:p>
            <a:r>
              <a:rPr lang="en-US" dirty="0" smtClean="0"/>
              <a:t>So, we need a rich toolset that can implement this process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89543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r>
              <a:rPr lang="en-US" dirty="0" smtClean="0"/>
              <a:t>Visual Studio is the key</a:t>
            </a:r>
            <a:r>
              <a:rPr lang="en-US" baseline="0" dirty="0" smtClean="0"/>
              <a:t> mechanism for implementing ALM</a:t>
            </a:r>
          </a:p>
          <a:p>
            <a:pPr defTabSz="915735">
              <a:spcAft>
                <a:spcPts val="333"/>
              </a:spcAft>
              <a:defRPr/>
            </a:pPr>
            <a:endParaRPr lang="en-US" baseline="0" dirty="0" smtClean="0"/>
          </a:p>
          <a:p>
            <a:pPr defTabSz="915735">
              <a:spcAft>
                <a:spcPts val="333"/>
              </a:spcAft>
              <a:defRPr/>
            </a:pPr>
            <a:r>
              <a:rPr lang="en-US" baseline="0" dirty="0" smtClean="0"/>
              <a:t>It sits on TFS, which has a core set of ALM capabilities</a:t>
            </a:r>
          </a:p>
          <a:p>
            <a:pPr marL="171450" indent="-171450" defTabSz="915735">
              <a:spcAft>
                <a:spcPts val="333"/>
              </a:spcAft>
              <a:buFontTx/>
              <a:buChar char="-"/>
              <a:defRPr/>
            </a:pPr>
            <a:r>
              <a:rPr lang="en-US" baseline="0" dirty="0" smtClean="0"/>
              <a:t>Source Control</a:t>
            </a:r>
          </a:p>
          <a:p>
            <a:pPr marL="171450" indent="-171450" defTabSz="915735">
              <a:spcAft>
                <a:spcPts val="333"/>
              </a:spcAft>
              <a:buFontTx/>
              <a:buChar char="-"/>
              <a:defRPr/>
            </a:pPr>
            <a:r>
              <a:rPr lang="en-US" baseline="0" dirty="0" smtClean="0"/>
              <a:t>Planning Tools with various processes (like Scrum) supported out-of-the-box</a:t>
            </a:r>
          </a:p>
          <a:p>
            <a:pPr marL="171450" indent="-171450" defTabSz="915735">
              <a:spcAft>
                <a:spcPts val="333"/>
              </a:spcAft>
              <a:buFontTx/>
              <a:buChar char="-"/>
              <a:defRPr/>
            </a:pPr>
            <a:r>
              <a:rPr lang="en-US" baseline="0" dirty="0" smtClean="0"/>
              <a:t>Team Rooms for collaboration support among developers and testers. Yammer-like messaging and alerts</a:t>
            </a:r>
          </a:p>
          <a:p>
            <a:pPr marL="171450" indent="-171450" defTabSz="915735">
              <a:spcAft>
                <a:spcPts val="333"/>
              </a:spcAft>
              <a:buFontTx/>
              <a:buChar char="-"/>
              <a:defRPr/>
            </a:pPr>
            <a:r>
              <a:rPr lang="en-US" baseline="0" dirty="0" smtClean="0"/>
              <a:t>Test Case development</a:t>
            </a:r>
          </a:p>
          <a:p>
            <a:pPr marL="171450" indent="-171450" defTabSz="915735">
              <a:spcAft>
                <a:spcPts val="333"/>
              </a:spcAft>
              <a:buFontTx/>
              <a:buChar char="-"/>
              <a:defRPr/>
            </a:pPr>
            <a:r>
              <a:rPr lang="en-US" baseline="0" dirty="0" smtClean="0"/>
              <a:t>Feedback management from users</a:t>
            </a:r>
          </a:p>
          <a:p>
            <a:pPr marL="171450" indent="-171450" defTabSz="915735">
              <a:spcAft>
                <a:spcPts val="333"/>
              </a:spcAft>
              <a:buFontTx/>
              <a:buChar char="-"/>
              <a:defRPr/>
            </a:pPr>
            <a:r>
              <a:rPr lang="en-US" baseline="0" dirty="0" smtClean="0"/>
              <a:t>Build and Continuous Integration</a:t>
            </a:r>
          </a:p>
          <a:p>
            <a:pPr marL="0" indent="0" defTabSz="915735">
              <a:spcAft>
                <a:spcPts val="333"/>
              </a:spcAft>
              <a:buFontTx/>
              <a:buNone/>
              <a:defRPr/>
            </a:pPr>
            <a:endParaRPr lang="en-US" dirty="0" smtClean="0"/>
          </a:p>
          <a:p>
            <a:pPr marL="0" indent="0" defTabSz="915735">
              <a:spcAft>
                <a:spcPts val="333"/>
              </a:spcAft>
              <a:buFontTx/>
              <a:buNone/>
              <a:defRPr/>
            </a:pPr>
            <a:r>
              <a:rPr lang="en-US" dirty="0" smtClean="0"/>
              <a:t>For Office</a:t>
            </a:r>
            <a:r>
              <a:rPr lang="en-US" baseline="0" dirty="0" smtClean="0"/>
              <a:t> 365 development, this is critical because there can be many moving parts such as apps, Azure, client-side, Web API, etc. with different teams focused on different parts</a:t>
            </a:r>
          </a:p>
          <a:p>
            <a:pPr marL="0" indent="0" defTabSz="915735">
              <a:spcAft>
                <a:spcPts val="333"/>
              </a:spcAft>
              <a:buFontTx/>
              <a:buNone/>
              <a:defRPr/>
            </a:pPr>
            <a:endParaRPr lang="en-US" baseline="0" dirty="0" smtClean="0"/>
          </a:p>
          <a:p>
            <a:pPr marL="0" indent="0" defTabSz="915735">
              <a:spcAft>
                <a:spcPts val="333"/>
              </a:spcAft>
              <a:buFontTx/>
              <a:buNone/>
              <a:defRPr/>
            </a:pPr>
            <a:r>
              <a:rPr lang="en-US" baseline="0" dirty="0" smtClean="0"/>
              <a:t>Visual Studio Online</a:t>
            </a:r>
          </a:p>
          <a:p>
            <a:pPr marL="0" indent="0" defTabSz="915735">
              <a:spcAft>
                <a:spcPts val="333"/>
              </a:spcAft>
              <a:buFontTx/>
              <a:buNone/>
              <a:defRPr/>
            </a:pPr>
            <a:r>
              <a:rPr lang="en-US" baseline="0" dirty="0" smtClean="0"/>
              <a:t>Is a cloud-based implementation of TFS</a:t>
            </a:r>
          </a:p>
          <a:p>
            <a:pPr marL="0" indent="0" defTabSz="915735">
              <a:spcAft>
                <a:spcPts val="333"/>
              </a:spcAft>
              <a:buFontTx/>
              <a:buNone/>
              <a:defRPr/>
            </a:pPr>
            <a:r>
              <a:rPr lang="en-US" baseline="0" dirty="0" smtClean="0"/>
              <a:t>The value is that you don’t have to manage the operations on site</a:t>
            </a:r>
          </a:p>
          <a:p>
            <a:pPr marL="0" indent="0" defTabSz="915735">
              <a:spcAft>
                <a:spcPts val="333"/>
              </a:spcAft>
              <a:buFontTx/>
              <a:buNone/>
              <a:defRPr/>
            </a:pPr>
            <a:endParaRPr lang="en-US" baseline="0" dirty="0" smtClean="0"/>
          </a:p>
          <a:p>
            <a:pPr marL="0" indent="0" defTabSz="915735">
              <a:spcAft>
                <a:spcPts val="333"/>
              </a:spcAft>
              <a:buFontTx/>
              <a:buNone/>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dirty="0"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dirty="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dirty="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82986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2688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developer gets their own site to achieve isolation</a:t>
            </a:r>
          </a:p>
          <a:p>
            <a:r>
              <a:rPr lang="en-US" dirty="0" smtClean="0"/>
              <a:t>Test is on a separate tenant to support integration and cross-site collection capabilities</a:t>
            </a:r>
          </a:p>
          <a:p>
            <a:r>
              <a:rPr lang="en-US" baseline="0" dirty="0" smtClean="0"/>
              <a:t>Using Continuous Integration ensures all changes are available following a “check in”</a:t>
            </a:r>
          </a:p>
          <a:p>
            <a:r>
              <a:rPr lang="en-US" baseline="0" dirty="0" smtClean="0"/>
              <a:t>Azure can be configured to allow deployment following a “build”</a:t>
            </a:r>
          </a:p>
          <a:p>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061706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on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SP hosted app to SharePoint can be automated using PowerShell. </a:t>
            </a:r>
            <a:endParaRPr lang="en-US" dirty="0"/>
          </a:p>
        </p:txBody>
      </p:sp>
    </p:spTree>
    <p:extLst>
      <p:ext uri="{BB962C8B-B14F-4D97-AF65-F5344CB8AC3E}">
        <p14:creationId xmlns:p14="http://schemas.microsoft.com/office/powerpoint/2010/main" val="920135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app file to the SharePoint, which could be on-premises or cloud. Notice that since the app file part does not change that often, you will only need to trust the app when there are changes either in the app web or in the required oAuth permissions. Typically you don’t need to redeploy the app file to the SharePoint, which makes the process easier</a:t>
            </a:r>
          </a:p>
          <a:p>
            <a:pPr marL="228600" indent="-228600">
              <a:buAutoNum type="arabicPeriod"/>
            </a:pPr>
            <a:r>
              <a:rPr lang="en-US" baseline="0" dirty="0" smtClean="0"/>
              <a:t>Deployment of the actual provider hosted app to the provider hosted platform as PAAS, IAAS or on-premises setup. Since majority of the changes are applied on the provider hosted code, this is the part which you’d be deploying as part of the automated builds. App file only when needed.</a:t>
            </a:r>
            <a:endParaRPr lang="en-US" dirty="0"/>
          </a:p>
        </p:txBody>
      </p:sp>
    </p:spTree>
    <p:extLst>
      <p:ext uri="{BB962C8B-B14F-4D97-AF65-F5344CB8AC3E}">
        <p14:creationId xmlns:p14="http://schemas.microsoft.com/office/powerpoint/2010/main" val="663884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the app</a:t>
            </a:r>
            <a:r>
              <a:rPr lang="en-US" baseline="0" dirty="0" smtClean="0"/>
              <a:t> web and remote web are dependent and should be tested together since tenants can be on different versions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64312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6/5/2015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 – SharePoint Online</a:t>
            </a:r>
          </a:p>
          <a:p>
            <a:r>
              <a:rPr lang="en-US" dirty="0" smtClean="0"/>
              <a:t>ALM –</a:t>
            </a:r>
            <a:r>
              <a:rPr lang="en-US" baseline="0" dirty="0" smtClean="0"/>
              <a:t> Application Lifecycle Management</a:t>
            </a:r>
            <a:endParaRPr lang="en-US" dirty="0"/>
          </a:p>
        </p:txBody>
      </p:sp>
      <p:sp>
        <p:nvSpPr>
          <p:cNvPr id="4" name="Date Placeholder 3"/>
          <p:cNvSpPr>
            <a:spLocks noGrp="1"/>
          </p:cNvSpPr>
          <p:nvPr>
            <p:ph type="dt" idx="10"/>
          </p:nvPr>
        </p:nvSpPr>
        <p:spPr/>
        <p:txBody>
          <a:bodyPr/>
          <a:lstStyle/>
          <a:p>
            <a:fld id="{8BFDA3AC-7AED-4CD1-A663-B545E1334621}"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941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Impact</a:t>
            </a:r>
            <a:r>
              <a:rPr lang="en-US" baseline="0" dirty="0" smtClean="0"/>
              <a:t> of the Customizations</a:t>
            </a:r>
          </a:p>
          <a:p>
            <a:r>
              <a:rPr lang="en-US" b="1" baseline="0" dirty="0" smtClean="0"/>
              <a:t>Time: </a:t>
            </a:r>
            <a:r>
              <a:rPr lang="en-US" b="0" baseline="0" dirty="0" smtClean="0"/>
              <a:t>1 minute</a:t>
            </a:r>
            <a:endParaRPr lang="en-US" b="1" dirty="0"/>
          </a:p>
        </p:txBody>
      </p:sp>
      <p:sp>
        <p:nvSpPr>
          <p:cNvPr id="4" name="Header Placeholder 3"/>
          <p:cNvSpPr>
            <a:spLocks noGrp="1"/>
          </p:cNvSpPr>
          <p:nvPr>
            <p:ph type="hdr" sz="quarter" idx="10"/>
          </p:nvPr>
        </p:nvSpPr>
        <p:spPr/>
        <p:txBody>
          <a:bodyPr/>
          <a:lstStyle/>
          <a:p>
            <a:r>
              <a:rPr lang="en-US" dirty="0"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0F393C8-3C24-439E-9A91-978DBA745669}"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0714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F04A507-EB62-4ED2-A8CB-F0B9CC73FAF3}"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879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smtClean="0">
                <a:solidFill>
                  <a:schemeClr val="tx1"/>
                </a:solidFill>
                <a:latin typeface="Segoe UI" pitchFamily="34" charset="0"/>
                <a:ea typeface="+mn-ea"/>
                <a:cs typeface="+mn-cs"/>
              </a:rPr>
              <a:t>Apps for SharePoint can be self-hosted by a developer, auto-provisioned by Azure, hosted by SharePoint, or a combination of these. All can leverage SharePoint components. Custom code can only be run in developer self-hosted or Azure auto-provisioned hosting options.  </a:t>
            </a:r>
          </a:p>
          <a:p>
            <a:endParaRPr lang="en-US" sz="900" b="0" i="0" u="none" strike="noStrike" kern="1200" baseline="0" dirty="0" smtClean="0">
              <a:solidFill>
                <a:schemeClr val="tx1"/>
              </a:solidFill>
              <a:latin typeface="Segoe UI" pitchFamily="34" charset="0"/>
              <a:ea typeface="+mn-ea"/>
              <a:cs typeface="+mn-cs"/>
            </a:endParaRPr>
          </a:p>
          <a:p>
            <a:r>
              <a:rPr lang="en-US" sz="900" b="0" i="0" u="none" strike="noStrike" kern="1200" baseline="0" dirty="0" smtClean="0">
                <a:solidFill>
                  <a:schemeClr val="tx1"/>
                </a:solidFill>
                <a:latin typeface="Segoe UI" pitchFamily="34" charset="0"/>
                <a:ea typeface="+mn-ea"/>
                <a:cs typeface="+mn-cs"/>
              </a:rPr>
              <a:t>The app is hosted in the cloud. Windows Azure and SQL Server Azure components are provisioned automatically when an app is installed. (Available for SharePoint Online Service only.)</a:t>
            </a:r>
            <a:endParaRPr lang="en-US" dirty="0"/>
          </a:p>
        </p:txBody>
      </p:sp>
    </p:spTree>
    <p:extLst>
      <p:ext uri="{BB962C8B-B14F-4D97-AF65-F5344CB8AC3E}">
        <p14:creationId xmlns:p14="http://schemas.microsoft.com/office/powerpoint/2010/main" val="286100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2266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B7A2A12-E0E2-4D2C-A6ED-C38FD9033759}"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6054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52751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5" Type="http://schemas.openxmlformats.org/officeDocument/2006/relationships/image" Target="../media/image9.emf"/><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8181498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74065559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68144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6"/>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2495363"/>
          </a:xfrm>
        </p:spPr>
        <p:txBody>
          <a:bodyPr lIns="146304" tIns="91440" rIns="146304" bIns="91440"/>
          <a:lstStyle>
            <a:lvl1pPr marL="0" indent="0">
              <a:spcAft>
                <a:spcPts val="588"/>
              </a:spcAft>
              <a:buNone/>
              <a:defRPr/>
            </a:lvl1pPr>
            <a:lvl2pPr marL="339495" indent="0">
              <a:spcAft>
                <a:spcPts val="588"/>
              </a:spcAft>
              <a:buNone/>
              <a:defRPr/>
            </a:lvl2pPr>
            <a:lvl3pPr marL="572699" indent="0">
              <a:spcAft>
                <a:spcPts val="588"/>
              </a:spcAft>
              <a:buNone/>
              <a:defRPr/>
            </a:lvl3pPr>
            <a:lvl4pPr marL="797974" indent="0">
              <a:spcAft>
                <a:spcPts val="588"/>
              </a:spcAft>
              <a:buNone/>
              <a:defRPr/>
            </a:lvl4pPr>
            <a:lvl5pPr marL="1029589" indent="0">
              <a:spcAft>
                <a:spcPts val="588"/>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1894060"/>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938015"/>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16617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4216232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24626086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5956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62418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11704553"/>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3675801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521994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442786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5602589"/>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180625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7488573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994496202"/>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03970200"/>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663120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53465167"/>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3560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09676390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10905347"/>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5856646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19300870"/>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9998812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356350914"/>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280047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812389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86526"/>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5084368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66212208"/>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9" name="TextBox 8"/>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790233986"/>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1_Blank Accent Color 3">
    <p:bg>
      <p:bgPr>
        <a:solidFill>
          <a:schemeClr val="accent4"/>
        </a:solidFill>
        <a:effectLst/>
      </p:bgPr>
    </p:bg>
    <p:spTree>
      <p:nvGrpSpPr>
        <p:cNvPr id="1" name=""/>
        <p:cNvGrpSpPr/>
        <p:nvPr/>
      </p:nvGrpSpPr>
      <p:grpSpPr>
        <a:xfrm>
          <a:off x="0" y="0"/>
          <a:ext cx="0" cy="0"/>
          <a:chOff x="0" y="0"/>
          <a:chExt cx="0" cy="0"/>
        </a:xfrm>
      </p:grpSpPr>
      <p:sp>
        <p:nvSpPr>
          <p:cNvPr id="2" name="TextBox 1"/>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1984056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169" y="1187620"/>
            <a:ext cx="11650488"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006278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3171507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1"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60" tIns="45680" rIns="91360" bIns="45680" numCol="1" rtlCol="0" anchor="ctr" anchorCtr="0" compatLnSpc="1">
            <a:prstTxWarp prst="textNoShape">
              <a:avLst/>
            </a:prstTxWarp>
          </a:bodyPr>
          <a:lstStyle/>
          <a:p>
            <a:pPr algn="ctr" defTabSz="913239" fontAlgn="base">
              <a:spcBef>
                <a:spcPct val="0"/>
              </a:spcBef>
              <a:spcAft>
                <a:spcPct val="0"/>
              </a:spcAft>
            </a:pPr>
            <a:endParaRPr lang="en-US" sz="2297"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3999"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799" spc="-70" baseline="0">
                <a:gradFill>
                  <a:gsLst>
                    <a:gs pos="0">
                      <a:schemeClr val="bg1"/>
                    </a:gs>
                    <a:gs pos="100000">
                      <a:schemeClr val="bg1"/>
                    </a:gs>
                  </a:gsLst>
                  <a:lin ang="5400000" scaled="0"/>
                </a:gradFill>
                <a:latin typeface="+mj-lt"/>
              </a:defRPr>
            </a:lvl1pPr>
          </a:lstStyle>
          <a:p>
            <a:endParaRPr lang="en-US" sz="2399" spc="-70" dirty="0" smtClean="0">
              <a:solidFill>
                <a:schemeClr val="bg1"/>
              </a:solidFill>
              <a:latin typeface="+mj-lt"/>
            </a:endParaRPr>
          </a:p>
        </p:txBody>
      </p:sp>
    </p:spTree>
    <p:extLst>
      <p:ext uri="{BB962C8B-B14F-4D97-AF65-F5344CB8AC3E}">
        <p14:creationId xmlns:p14="http://schemas.microsoft.com/office/powerpoint/2010/main" val="4051270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458420535"/>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35759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702463197"/>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1218165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9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29446740"/>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54941210"/>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35318085"/>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2351413"/>
          </a:xfrm>
        </p:spPr>
        <p:txBody>
          <a:bodyPr>
            <a:spAutoFit/>
          </a:bodyPr>
          <a:lstStyle>
            <a:lvl1pPr marL="292012" indent="-292012">
              <a:spcBef>
                <a:spcPts val="1200"/>
              </a:spcBef>
              <a:buClr>
                <a:schemeClr val="bg2"/>
              </a:buClr>
              <a:buSzPct val="100000"/>
              <a:buFont typeface="Wingdings" pitchFamily="2" charset="2"/>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623" indent="-339623">
              <a:spcBef>
                <a:spcPts val="1200"/>
              </a:spcBef>
              <a:buClr>
                <a:schemeClr val="bg2"/>
              </a:buClr>
              <a:buFont typeface="Arial" pitchFamily="34" charset="0"/>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928052161"/>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82008161"/>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4079518743"/>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15383153"/>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93634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0783036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79267652"/>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77768459"/>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353520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72158387"/>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631830627"/>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104086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3825427"/>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187002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6848690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1027356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53393"/>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47772671"/>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673330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8062257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202691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2324279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59608450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63433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7143137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51223020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4819339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9233796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6987337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352449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8065268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221205002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737033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3426168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2026960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4597864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6562937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069373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857962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8197753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700970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330857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194069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323184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17478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66943006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69763749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27963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396084" y="6061766"/>
            <a:ext cx="1522007" cy="326167"/>
          </a:xfrm>
          <a:prstGeom prst="rect">
            <a:avLst/>
          </a:prstGeom>
        </p:spPr>
      </p:pic>
      <p:pic>
        <p:nvPicPr>
          <p:cNvPr id="3" name="Picture 2"/>
          <p:cNvPicPr>
            <a:picLocks noChangeAspect="1"/>
          </p:cNvPicPr>
          <p:nvPr userDrawn="1"/>
        </p:nvPicPr>
        <p:blipFill>
          <a:blip r:embed="rId5">
            <a:lum bright="100000"/>
          </a:blip>
          <a:stretch>
            <a:fillRect/>
          </a:stretch>
        </p:blipFill>
        <p:spPr>
          <a:xfrm>
            <a:off x="448096" y="415014"/>
            <a:ext cx="7005906" cy="1324391"/>
          </a:xfrm>
          <a:prstGeom prst="rect">
            <a:avLst/>
          </a:prstGeom>
        </p:spPr>
      </p:pic>
    </p:spTree>
    <p:extLst>
      <p:ext uri="{BB962C8B-B14F-4D97-AF65-F5344CB8AC3E}">
        <p14:creationId xmlns:p14="http://schemas.microsoft.com/office/powerpoint/2010/main" val="24409385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88203"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2" y="4309988"/>
            <a:ext cx="12185713" cy="2551127"/>
          </a:xfrm>
          <a:prstGeom prst="rect">
            <a:avLst/>
          </a:prstGeom>
          <a:solidFill>
            <a:srgbClr val="4D9ED7"/>
          </a:solidFill>
          <a:ln>
            <a:noFill/>
          </a:ln>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0" name="Rectangle 7"/>
          <p:cNvSpPr>
            <a:spLocks noChangeArrowheads="1"/>
          </p:cNvSpPr>
          <p:nvPr userDrawn="1"/>
        </p:nvSpPr>
        <p:spPr bwMode="auto">
          <a:xfrm>
            <a:off x="1" y="5729528"/>
            <a:ext cx="12185714" cy="1131586"/>
          </a:xfrm>
          <a:prstGeom prst="rect">
            <a:avLst/>
          </a:prstGeom>
          <a:solidFill>
            <a:srgbClr val="00188F"/>
          </a:solidFill>
          <a:ln>
            <a:noFill/>
          </a:ln>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1" name="Rectangle 8"/>
          <p:cNvSpPr>
            <a:spLocks noChangeArrowheads="1"/>
          </p:cNvSpPr>
          <p:nvPr userDrawn="1"/>
        </p:nvSpPr>
        <p:spPr bwMode="auto">
          <a:xfrm>
            <a:off x="3112" y="3343392"/>
            <a:ext cx="1218260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3" name="Rectangle 12"/>
          <p:cNvSpPr/>
          <p:nvPr userDrawn="1"/>
        </p:nvSpPr>
        <p:spPr bwMode="white">
          <a:xfrm>
            <a:off x="0" y="-312"/>
            <a:ext cx="12188203" cy="6858623"/>
          </a:xfrm>
          <a:prstGeom prst="rect">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87196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1.34362E-6 L -3.90605E-7 -1.34362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 ANIMATED">
    <p:bg bwMode="auto">
      <p:bgPr>
        <a:solidFill>
          <a:schemeClr val="bg2"/>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0"/>
            <a:ext cx="12188825" cy="685800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0" tIns="44810" rIns="44810" bIns="44810" numCol="1" spcCol="0" rtlCol="0" fromWordArt="0" anchor="ctr" anchorCtr="0" forceAA="0" compatLnSpc="1">
            <a:prstTxWarp prst="textNoShape">
              <a:avLst/>
            </a:prstTxWarp>
            <a:noAutofit/>
          </a:bodyPr>
          <a:lstStyle/>
          <a:p>
            <a:pPr algn="ctr" defTabSz="895908" fontAlgn="base">
              <a:spcBef>
                <a:spcPct val="0"/>
              </a:spcBef>
              <a:spcAft>
                <a:spcPct val="0"/>
              </a:spcAft>
            </a:pPr>
            <a:endParaRPr lang="en-US" sz="2156"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3621" y="5209395"/>
            <a:ext cx="3301738" cy="1549224"/>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2892" y="112902"/>
            <a:ext cx="1962467" cy="752064"/>
          </a:xfrm>
          <a:prstGeom prst="rect">
            <a:avLst/>
          </a:prstGeom>
        </p:spPr>
      </p:pic>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28615042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950"/>
                                        <p:tgtEl>
                                          <p:spTgt spid="9"/>
                                        </p:tgtEl>
                                      </p:cBhvr>
                                    </p:animEffect>
                                  </p:childTnLst>
                                </p:cTn>
                              </p:par>
                              <p:par>
                                <p:cTn id="8" presetID="63" presetClass="path" presetSubtype="0" decel="100000" fill="hold" grpId="1" nodeType="withEffect">
                                  <p:stCondLst>
                                    <p:cond delay="750"/>
                                  </p:stCondLst>
                                  <p:childTnLst>
                                    <p:animMotion origin="layout" path="M -0.01455 -1.34362E-6 L -3.90605E-7 -1.34362E-6 " pathEditMode="relative" rAng="0" ptsTypes="AA">
                                      <p:cBhvr>
                                        <p:cTn id="9" dur="950" fill="hold"/>
                                        <p:tgtEl>
                                          <p:spTgt spid="9"/>
                                        </p:tgtEl>
                                        <p:attrNameLst>
                                          <p:attrName>ppt_x</p:attrName>
                                          <p:attrName>ppt_y</p:attrName>
                                        </p:attrNameLst>
                                      </p:cBhvr>
                                      <p:rCtr x="728" y="0"/>
                                    </p:animMotion>
                                  </p:childTnLst>
                                </p:cTn>
                              </p:par>
                              <p:par>
                                <p:cTn id="10" presetID="6" presetClass="emph" presetSubtype="0" accel="100000" autoRev="1" fill="hold" grpId="2" nodeType="withEffect">
                                  <p:stCondLst>
                                    <p:cond delay="50"/>
                                  </p:stCondLst>
                                  <p:childTnLst>
                                    <p:animScale>
                                      <p:cBhvr>
                                        <p:cTn id="11" dur="500" fill="hold"/>
                                        <p:tgtEl>
                                          <p:spTgt spid="9"/>
                                        </p:tgtEl>
                                      </p:cBhvr>
                                      <p:by x="95000" y="95000"/>
                                    </p:animScale>
                                  </p:childTnLst>
                                </p:cTn>
                              </p:par>
                              <p:par>
                                <p:cTn id="12" presetID="10" presetClass="entr" presetSubtype="0" fill="hold" grpId="0" nodeType="withEffect">
                                  <p:stCondLst>
                                    <p:cond delay="8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950"/>
                                        <p:tgtEl>
                                          <p:spTgt spid="5"/>
                                        </p:tgtEl>
                                      </p:cBhvr>
                                    </p:animEffect>
                                  </p:childTnLst>
                                </p:cTn>
                              </p:par>
                              <p:par>
                                <p:cTn id="15" presetID="63" presetClass="path" presetSubtype="0" decel="100000" fill="hold" grpId="1" nodeType="withEffect">
                                  <p:stCondLst>
                                    <p:cond delay="800"/>
                                  </p:stCondLst>
                                  <p:childTnLst>
                                    <p:animMotion origin="layout" path="M -0.01455 -1.34362E-6 L -3.90605E-7 -1.34362E-6 " pathEditMode="relative" rAng="0" ptsTypes="AA">
                                      <p:cBhvr>
                                        <p:cTn id="16" dur="950" fill="hold"/>
                                        <p:tgtEl>
                                          <p:spTgt spid="5"/>
                                        </p:tgtEl>
                                        <p:attrNameLst>
                                          <p:attrName>ppt_x</p:attrName>
                                          <p:attrName>ppt_y</p:attrName>
                                        </p:attrNameLst>
                                      </p:cBhvr>
                                      <p:rCtr x="728" y="0"/>
                                    </p:animMotion>
                                  </p:childTnLst>
                                </p:cTn>
                              </p:par>
                              <p:par>
                                <p:cTn id="17" presetID="6" presetClass="emph" presetSubtype="0" accel="100000" autoRev="1" fill="hold" grpId="2" nodeType="withEffect">
                                  <p:stCondLst>
                                    <p:cond delay="100"/>
                                  </p:stCondLst>
                                  <p:childTnLst>
                                    <p:animScale>
                                      <p:cBhvr>
                                        <p:cTn id="18" dur="500" fill="hold"/>
                                        <p:tgtEl>
                                          <p:spTgt spid="5"/>
                                        </p:tgtEl>
                                      </p:cBhvr>
                                      <p:by x="95000" y="95000"/>
                                    </p:animScale>
                                  </p:childTnLst>
                                </p:cTn>
                              </p:par>
                              <p:par>
                                <p:cTn id="19" presetID="10" presetClass="entr" presetSubtype="0" fill="hold" grpId="0" nodeType="withEffect">
                                  <p:stCondLst>
                                    <p:cond delay="10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950"/>
                                        <p:tgtEl>
                                          <p:spTgt spid="14"/>
                                        </p:tgtEl>
                                      </p:cBhvr>
                                    </p:animEffect>
                                  </p:childTnLst>
                                </p:cTn>
                              </p:par>
                              <p:par>
                                <p:cTn id="22" presetID="63" presetClass="path" presetSubtype="0" decel="100000" fill="hold" grpId="1" nodeType="withEffect">
                                  <p:stCondLst>
                                    <p:cond delay="1000"/>
                                  </p:stCondLst>
                                  <p:childTnLst>
                                    <p:animMotion origin="layout" path="M -0.01455 -1.34362E-6 L -3.90605E-7 -1.34362E-6 " pathEditMode="relative" rAng="0" ptsTypes="AA">
                                      <p:cBhvr>
                                        <p:cTn id="23" dur="950" fill="hold"/>
                                        <p:tgtEl>
                                          <p:spTgt spid="14"/>
                                        </p:tgtEl>
                                        <p:attrNameLst>
                                          <p:attrName>ppt_x</p:attrName>
                                          <p:attrName>ppt_y</p:attrName>
                                        </p:attrNameLst>
                                      </p:cBhvr>
                                      <p:rCtr x="728" y="0"/>
                                    </p:animMotion>
                                  </p:childTnLst>
                                </p:cTn>
                              </p:par>
                              <p:par>
                                <p:cTn id="24" presetID="6" presetClass="emph" presetSubtype="0" accel="100000" autoRev="1" fill="hold" grpId="2" nodeType="withEffect">
                                  <p:stCondLst>
                                    <p:cond delay="300"/>
                                  </p:stCondLst>
                                  <p:childTnLst>
                                    <p:animScale>
                                      <p:cBhvr>
                                        <p:cTn id="25" dur="500" fill="hold"/>
                                        <p:tgtEl>
                                          <p:spTgt spid="14"/>
                                        </p:tgtEl>
                                      </p:cBhvr>
                                      <p:by x="95000" y="95000"/>
                                    </p:animScale>
                                  </p:childTnLst>
                                </p:cTn>
                              </p:par>
                              <p:par>
                                <p:cTn id="26" presetID="10" presetClass="entr" presetSubtype="0" fill="hold" grpId="0" nodeType="withEffect">
                                  <p:stCondLst>
                                    <p:cond delay="7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950"/>
                                        <p:tgtEl>
                                          <p:spTgt spid="17"/>
                                        </p:tgtEl>
                                      </p:cBhvr>
                                    </p:animEffect>
                                  </p:childTnLst>
                                </p:cTn>
                              </p:par>
                              <p:par>
                                <p:cTn id="29" presetID="63" presetClass="path" presetSubtype="0" decel="100000" fill="hold" grpId="1" nodeType="withEffect">
                                  <p:stCondLst>
                                    <p:cond delay="700"/>
                                  </p:stCondLst>
                                  <p:childTnLst>
                                    <p:animMotion origin="layout" path="M -0.01455 -1.34362E-6 L -3.90605E-7 -1.34362E-6 " pathEditMode="relative" rAng="0" ptsTypes="AA">
                                      <p:cBhvr>
                                        <p:cTn id="30" dur="950" fill="hold"/>
                                        <p:tgtEl>
                                          <p:spTgt spid="17"/>
                                        </p:tgtEl>
                                        <p:attrNameLst>
                                          <p:attrName>ppt_x</p:attrName>
                                          <p:attrName>ppt_y</p:attrName>
                                        </p:attrNameLst>
                                      </p:cBhvr>
                                      <p:rCtr x="728" y="0"/>
                                    </p:animMotion>
                                  </p:childTnLst>
                                </p:cTn>
                              </p:par>
                              <p:par>
                                <p:cTn id="31" presetID="6" presetClass="emph" presetSubtype="0" accel="100000" autoRev="1" fill="hold" grpId="2" nodeType="withEffect">
                                  <p:stCondLst>
                                    <p:cond delay="0"/>
                                  </p:stCondLst>
                                  <p:childTnLst>
                                    <p:animScale>
                                      <p:cBhvr>
                                        <p:cTn id="3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7022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290767650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7168398" cy="3407696"/>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4594052"/>
            <a:ext cx="7169531" cy="1793881"/>
          </a:xfrm>
          <a:noFill/>
        </p:spPr>
        <p:txBody>
          <a:bodyPr lIns="182880" tIns="146304" rIns="182880" bIns="146304">
            <a:noAutofit/>
          </a:bodyPr>
          <a:lstStyle>
            <a:lvl1pPr marL="0" indent="0">
              <a:spcBef>
                <a:spcPts val="0"/>
              </a:spcBef>
              <a:buNone/>
              <a:defRPr sz="3528"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7602972" y="298255"/>
            <a:ext cx="4321634" cy="6275864"/>
          </a:xfrm>
          <a:prstGeom prst="rect">
            <a:avLst/>
          </a:prstGeom>
        </p:spPr>
      </p:pic>
      <p:sp>
        <p:nvSpPr>
          <p:cNvPr id="7"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1394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8961913" cy="2697988"/>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pic>
        <p:nvPicPr>
          <p:cNvPr id="6" name="Picture 5"/>
          <p:cNvPicPr>
            <a:picLocks noChangeAspect="1"/>
          </p:cNvPicPr>
          <p:nvPr userDrawn="1"/>
        </p:nvPicPr>
        <p:blipFill>
          <a:blip r:embed="rId2"/>
          <a:stretch>
            <a:fillRect/>
          </a:stretch>
        </p:blipFill>
        <p:spPr>
          <a:xfrm>
            <a:off x="3853523" y="2894897"/>
            <a:ext cx="8335302" cy="3963103"/>
          </a:xfrm>
          <a:prstGeom prst="rect">
            <a:avLst/>
          </a:prstGeom>
        </p:spPr>
      </p:pic>
    </p:spTree>
    <p:extLst>
      <p:ext uri="{BB962C8B-B14F-4D97-AF65-F5344CB8AC3E}">
        <p14:creationId xmlns:p14="http://schemas.microsoft.com/office/powerpoint/2010/main" val="92955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6025466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0354350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542509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8812418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1250">
                      <a:schemeClr val="bg1"/>
                    </a:gs>
                    <a:gs pos="100000">
                      <a:schemeClr val="bg1"/>
                    </a:gs>
                  </a:gsLst>
                  <a:lin ang="5400000" scaled="0"/>
                </a:gradFill>
              </a:defRPr>
            </a:lvl1pPr>
            <a:lvl2pPr marL="28006" indent="0">
              <a:buNone/>
              <a:defRPr sz="1960">
                <a:gradFill>
                  <a:gsLst>
                    <a:gs pos="1250">
                      <a:schemeClr val="bg1"/>
                    </a:gs>
                    <a:gs pos="100000">
                      <a:schemeClr val="bg1"/>
                    </a:gs>
                  </a:gsLst>
                  <a:lin ang="5400000" scaled="0"/>
                </a:gradFill>
              </a:defRPr>
            </a:lvl2pPr>
            <a:lvl3pPr marL="219384" indent="0">
              <a:buNone/>
              <a:defRPr sz="1960">
                <a:gradFill>
                  <a:gsLst>
                    <a:gs pos="1250">
                      <a:schemeClr val="bg1"/>
                    </a:gs>
                    <a:gs pos="100000">
                      <a:schemeClr val="bg1"/>
                    </a:gs>
                  </a:gsLst>
                  <a:lin ang="5400000" scaled="0"/>
                </a:gradFill>
              </a:defRPr>
            </a:lvl3pPr>
            <a:lvl4pPr marL="466773" indent="0">
              <a:buNone/>
              <a:defRPr sz="1764">
                <a:gradFill>
                  <a:gsLst>
                    <a:gs pos="1250">
                      <a:schemeClr val="bg1"/>
                    </a:gs>
                    <a:gs pos="100000">
                      <a:schemeClr val="bg1"/>
                    </a:gs>
                  </a:gsLst>
                  <a:lin ang="5400000" scaled="0"/>
                </a:gradFill>
              </a:defRPr>
            </a:lvl4pPr>
            <a:lvl5pPr marL="725053" indent="0">
              <a:buNone/>
              <a:defRPr sz="1764">
                <a:gradFill>
                  <a:gsLst>
                    <a:gs pos="1250">
                      <a:schemeClr val="bg1"/>
                    </a:gs>
                    <a:gs pos="10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7"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896614966"/>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6"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05914460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Tree>
    <p:extLst>
      <p:ext uri="{BB962C8B-B14F-4D97-AF65-F5344CB8AC3E}">
        <p14:creationId xmlns:p14="http://schemas.microsoft.com/office/powerpoint/2010/main" val="4255028828"/>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42810581"/>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23798818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738184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92093588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22937897"/>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7983515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6239011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4747649"/>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2107499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4968659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912089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840226949"/>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1091269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2524069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45340107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6748958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51443238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image" Target="../media/image6.png"/><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theme" Target="../theme/theme4.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slideLayout" Target="../slideLayouts/slideLayout130.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29" Type="http://schemas.openxmlformats.org/officeDocument/2006/relationships/slideLayout" Target="../slideLayouts/slideLayout133.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32"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28" Type="http://schemas.openxmlformats.org/officeDocument/2006/relationships/slideLayout" Target="../slideLayouts/slideLayout132.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31" Type="http://schemas.openxmlformats.org/officeDocument/2006/relationships/slideLayout" Target="../slideLayouts/slideLayout135.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slideLayout" Target="../slideLayouts/slideLayout131.xml"/><Relationship Id="rId30" Type="http://schemas.openxmlformats.org/officeDocument/2006/relationships/slideLayout" Target="../slideLayouts/slideLayout13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26" Type="http://schemas.openxmlformats.org/officeDocument/2006/relationships/slideLayout" Target="../slideLayouts/slideLayout161.xml"/><Relationship Id="rId3" Type="http://schemas.openxmlformats.org/officeDocument/2006/relationships/slideLayout" Target="../slideLayouts/slideLayout138.xml"/><Relationship Id="rId21" Type="http://schemas.openxmlformats.org/officeDocument/2006/relationships/slideLayout" Target="../slideLayouts/slideLayout156.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5" Type="http://schemas.openxmlformats.org/officeDocument/2006/relationships/slideLayout" Target="../slideLayouts/slideLayout160.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20" Type="http://schemas.openxmlformats.org/officeDocument/2006/relationships/slideLayout" Target="../slideLayouts/slideLayout155.xml"/><Relationship Id="rId29" Type="http://schemas.openxmlformats.org/officeDocument/2006/relationships/theme" Target="../theme/theme6.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24" Type="http://schemas.openxmlformats.org/officeDocument/2006/relationships/slideLayout" Target="../slideLayouts/slideLayout159.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23" Type="http://schemas.openxmlformats.org/officeDocument/2006/relationships/slideLayout" Target="../slideLayouts/slideLayout158.xml"/><Relationship Id="rId28" Type="http://schemas.openxmlformats.org/officeDocument/2006/relationships/slideLayout" Target="../slideLayouts/slideLayout163.xml"/><Relationship Id="rId10" Type="http://schemas.openxmlformats.org/officeDocument/2006/relationships/slideLayout" Target="../slideLayouts/slideLayout145.xml"/><Relationship Id="rId19" Type="http://schemas.openxmlformats.org/officeDocument/2006/relationships/slideLayout" Target="../slideLayouts/slideLayout154.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 Id="rId22" Type="http://schemas.openxmlformats.org/officeDocument/2006/relationships/slideLayout" Target="../slideLayouts/slideLayout157.xml"/><Relationship Id="rId27" Type="http://schemas.openxmlformats.org/officeDocument/2006/relationships/slideLayout" Target="../slideLayouts/slideLayout1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279" r:id="rId24"/>
    <p:sldLayoutId id="2147484093" r:id="rId25"/>
    <p:sldLayoutId id="2147484277" r:id="rId26"/>
    <p:sldLayoutId id="2147484094"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165247"/>
      </p:ext>
    </p:extLst>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 id="2147484292" r:id="rId12"/>
    <p:sldLayoutId id="2147484293" r:id="rId13"/>
    <p:sldLayoutId id="2147484294" r:id="rId14"/>
    <p:sldLayoutId id="2147484295" r:id="rId15"/>
    <p:sldLayoutId id="2147484296" r:id="rId16"/>
    <p:sldLayoutId id="2147484297" r:id="rId17"/>
    <p:sldLayoutId id="2147484298" r:id="rId18"/>
    <p:sldLayoutId id="2147484299" r:id="rId19"/>
    <p:sldLayoutId id="2147484300" r:id="rId20"/>
    <p:sldLayoutId id="2147484301" r:id="rId21"/>
    <p:sldLayoutId id="2147484302" r:id="rId22"/>
    <p:sldLayoutId id="2147484303" r:id="rId23"/>
    <p:sldLayoutId id="2147484304" r:id="rId24"/>
    <p:sldLayoutId id="2147484305" r:id="rId25"/>
    <p:sldLayoutId id="2147484306" r:id="rId26"/>
    <p:sldLayoutId id="2147484307" r:id="rId27"/>
    <p:sldLayoutId id="2147484308"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8">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370295206"/>
      </p:ext>
    </p:extLst>
  </p:cSld>
  <p:clrMap bg1="dk1" tx1="lt1" bg2="dk2" tx2="lt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 id="2147484326" r:id="rId17"/>
    <p:sldLayoutId id="2147484327" r:id="rId18"/>
    <p:sldLayoutId id="2147484328" r:id="rId19"/>
    <p:sldLayoutId id="2147484329" r:id="rId20"/>
    <p:sldLayoutId id="2147484330" r:id="rId21"/>
    <p:sldLayoutId id="2147484331" r:id="rId22"/>
    <p:sldLayoutId id="2147484332" r:id="rId23"/>
    <p:sldLayoutId id="2147484333" r:id="rId24"/>
    <p:sldLayoutId id="2147484334" r:id="rId25"/>
    <p:sldLayoutId id="2147484335" r:id="rId26"/>
    <p:sldLayoutId id="2147484336" r:id="rId27"/>
    <p:sldLayoutId id="2147484337" r:id="rId28"/>
    <p:sldLayoutId id="2147484338" r:id="rId29"/>
    <p:sldLayoutId id="2147484339" r:id="rId30"/>
    <p:sldLayoutId id="2147484340" r:id="rId31"/>
    <p:sldLayoutId id="2147484341" r:id="rId32"/>
    <p:sldLayoutId id="2147484342" r:id="rId33"/>
    <p:sldLayoutId id="2147484343" r:id="rId34"/>
    <p:sldLayoutId id="2147484344" r:id="rId35"/>
    <p:sldLayoutId id="2147484345" r:id="rId36"/>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512241"/>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 id="2147484363" r:id="rId17"/>
    <p:sldLayoutId id="2147484364" r:id="rId18"/>
    <p:sldLayoutId id="2147484365" r:id="rId19"/>
    <p:sldLayoutId id="2147484366" r:id="rId20"/>
    <p:sldLayoutId id="2147484367" r:id="rId21"/>
    <p:sldLayoutId id="2147484368" r:id="rId22"/>
    <p:sldLayoutId id="2147484369" r:id="rId23"/>
    <p:sldLayoutId id="2147484370" r:id="rId24"/>
    <p:sldLayoutId id="2147484371" r:id="rId25"/>
    <p:sldLayoutId id="2147484372" r:id="rId26"/>
    <p:sldLayoutId id="2147484373" r:id="rId27"/>
    <p:sldLayoutId id="2147484374" r:id="rId28"/>
    <p:sldLayoutId id="2147484375" r:id="rId29"/>
    <p:sldLayoutId id="2147484376" r:id="rId30"/>
    <p:sldLayoutId id="2147484377"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8191529"/>
      </p:ext>
    </p:extLst>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 id="2147484390" r:id="rId12"/>
    <p:sldLayoutId id="2147484391" r:id="rId13"/>
    <p:sldLayoutId id="2147484392" r:id="rId14"/>
    <p:sldLayoutId id="2147484393" r:id="rId15"/>
    <p:sldLayoutId id="2147484394" r:id="rId16"/>
    <p:sldLayoutId id="2147484395" r:id="rId17"/>
    <p:sldLayoutId id="2147484396" r:id="rId18"/>
    <p:sldLayoutId id="2147484397" r:id="rId19"/>
    <p:sldLayoutId id="2147484398" r:id="rId20"/>
    <p:sldLayoutId id="2147484399" r:id="rId21"/>
    <p:sldLayoutId id="2147484400" r:id="rId22"/>
    <p:sldLayoutId id="2147484401" r:id="rId23"/>
    <p:sldLayoutId id="2147484402" r:id="rId24"/>
    <p:sldLayoutId id="2147484403" r:id="rId25"/>
    <p:sldLayoutId id="2147484404" r:id="rId26"/>
    <p:sldLayoutId id="2147484405" r:id="rId27"/>
    <p:sldLayoutId id="2147484406" r:id="rId28"/>
  </p:sldLayoutIdLst>
  <p:transition>
    <p:fade/>
  </p:transition>
  <p:timing>
    <p:tnLst>
      <p:par>
        <p:cTn id="1" dur="indefinite" restart="never" nodeType="tmRoot"/>
      </p:par>
    </p:tnLst>
  </p:timing>
  <p:hf hdr="0" ftr="0" dt="0"/>
  <p:txStyles>
    <p:titleStyle>
      <a:lvl1pPr algn="l" defTabSz="914089" rtl="0" eaLnBrk="1" latinLnBrk="0" hangingPunct="1">
        <a:lnSpc>
          <a:spcPct val="90000"/>
        </a:lnSpc>
        <a:spcBef>
          <a:spcPct val="0"/>
        </a:spcBef>
        <a:buNone/>
        <a:defRPr lang="en-US" sz="539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5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5.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29.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29.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7.xml"/><Relationship Id="rId1" Type="http://schemas.openxmlformats.org/officeDocument/2006/relationships/tags" Target="../tags/tag11.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1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7.xml"/><Relationship Id="rId1" Type="http://schemas.openxmlformats.org/officeDocument/2006/relationships/slideLayout" Target="../slideLayouts/slideLayout7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emf"/><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s>
</file>

<file path=ppt/slides/_rels/slide28.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73.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72.emf"/><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1.emf"/><Relationship Id="rId5" Type="http://schemas.openxmlformats.org/officeDocument/2006/relationships/image" Target="../media/image64.emf"/><Relationship Id="rId10" Type="http://schemas.openxmlformats.org/officeDocument/2006/relationships/image" Target="../media/image70.emf"/><Relationship Id="rId4" Type="http://schemas.openxmlformats.org/officeDocument/2006/relationships/image" Target="../media/image63.emf"/><Relationship Id="rId9" Type="http://schemas.openxmlformats.org/officeDocument/2006/relationships/image" Target="../media/image6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66.emf"/><Relationship Id="rId7" Type="http://schemas.openxmlformats.org/officeDocument/2006/relationships/image" Target="../media/image72.emf"/><Relationship Id="rId2" Type="http://schemas.openxmlformats.org/officeDocument/2006/relationships/image" Target="../media/image62.emf"/><Relationship Id="rId1" Type="http://schemas.openxmlformats.org/officeDocument/2006/relationships/slideLayout" Target="../slideLayouts/slideLayout22.xml"/><Relationship Id="rId6" Type="http://schemas.openxmlformats.org/officeDocument/2006/relationships/image" Target="../media/image71.emf"/><Relationship Id="rId5" Type="http://schemas.openxmlformats.org/officeDocument/2006/relationships/image" Target="../media/image68.emf"/><Relationship Id="rId4" Type="http://schemas.openxmlformats.org/officeDocument/2006/relationships/image" Target="../media/image67.emf"/><Relationship Id="rId9" Type="http://schemas.openxmlformats.org/officeDocument/2006/relationships/image" Target="../media/image70.emf"/></Relationships>
</file>

<file path=ppt/slides/_rels/slide31.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7.emf"/><Relationship Id="rId7" Type="http://schemas.openxmlformats.org/officeDocument/2006/relationships/image" Target="../media/image65.emf"/><Relationship Id="rId2" Type="http://schemas.openxmlformats.org/officeDocument/2006/relationships/image" Target="../media/image66.emf"/><Relationship Id="rId1" Type="http://schemas.openxmlformats.org/officeDocument/2006/relationships/slideLayout" Target="../slideLayouts/slideLayout22.xml"/><Relationship Id="rId6" Type="http://schemas.openxmlformats.org/officeDocument/2006/relationships/image" Target="../media/image64.emf"/><Relationship Id="rId5" Type="http://schemas.openxmlformats.org/officeDocument/2006/relationships/image" Target="../media/image63.emf"/><Relationship Id="rId10" Type="http://schemas.openxmlformats.org/officeDocument/2006/relationships/image" Target="../media/image70.emf"/><Relationship Id="rId4" Type="http://schemas.openxmlformats.org/officeDocument/2006/relationships/image" Target="../media/image68.emf"/><Relationship Id="rId9" Type="http://schemas.openxmlformats.org/officeDocument/2006/relationships/image" Target="../media/image75.emf"/></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4.xml"/><Relationship Id="rId1" Type="http://schemas.openxmlformats.org/officeDocument/2006/relationships/slideLayout" Target="../slideLayouts/slideLayout26.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emf"/><Relationship Id="rId3" Type="http://schemas.openxmlformats.org/officeDocument/2006/relationships/image" Target="../media/image18.jpeg"/><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image" Target="../media/image17.jpeg"/><Relationship Id="rId1" Type="http://schemas.openxmlformats.org/officeDocument/2006/relationships/slideLayout" Target="../slideLayouts/slideLayout157.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5" Type="http://schemas.openxmlformats.org/officeDocument/2006/relationships/image" Target="../media/image30.emf"/><Relationship Id="rId10" Type="http://schemas.openxmlformats.org/officeDocument/2006/relationships/image" Target="../media/image25.emf"/><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7.xml"/><Relationship Id="rId5" Type="http://schemas.openxmlformats.org/officeDocument/2006/relationships/image" Target="../media/image32.emf"/><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3" y="3545530"/>
            <a:ext cx="9130347" cy="1586539"/>
          </a:xfrm>
        </p:spPr>
        <p:txBody>
          <a:bodyPr/>
          <a:lstStyle/>
          <a:p>
            <a:r>
              <a:rPr lang="en-US" dirty="0" smtClean="0"/>
              <a:t>PnP Transformation Preparedness meeting – Development and ALM</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smtClean="0"/>
              <a:t>&lt;Consultant Name&gt;</a:t>
            </a:r>
          </a:p>
          <a:p>
            <a:r>
              <a:rPr lang="fi-FI" dirty="0" smtClean="0"/>
              <a:t>&lt;Company Name&gt;</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2071626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455" y="740426"/>
            <a:ext cx="6275899" cy="4706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886" y="1412570"/>
            <a:ext cx="6270316" cy="4841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0026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575836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12186" y="591061"/>
            <a:ext cx="6623435" cy="5227783"/>
          </a:xfrm>
          <a:prstGeom prst="rect">
            <a:avLst/>
          </a:prstGeom>
          <a:ln>
            <a:noFill/>
          </a:ln>
          <a:effectLst>
            <a:outerShdw blurRad="292100" dist="139700" dir="2700000" algn="tl" rotWithShape="0">
              <a:srgbClr val="333333">
                <a:alpha val="65000"/>
              </a:srgbClr>
            </a:outerShdw>
          </a:effectLst>
        </p:spPr>
      </p:pic>
      <p:sp>
        <p:nvSpPr>
          <p:cNvPr id="5" name="Left Arrow 4"/>
          <p:cNvSpPr/>
          <p:nvPr/>
        </p:nvSpPr>
        <p:spPr bwMode="auto">
          <a:xfrm>
            <a:off x="4962514" y="4474557"/>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5746681" y="4054467"/>
            <a:ext cx="4406274" cy="2035101"/>
          </a:xfrm>
          <a:prstGeom prst="rect">
            <a:avLst/>
          </a:prstGeom>
          <a:ln>
            <a:noFill/>
          </a:ln>
          <a:effectLst>
            <a:outerShdw blurRad="292100" dist="139700" dir="2700000" algn="tl" rotWithShape="0">
              <a:srgbClr val="333333">
                <a:alpha val="65000"/>
              </a:srgbClr>
            </a:outerShdw>
          </a:effectLst>
        </p:spPr>
      </p:pic>
      <p:sp>
        <p:nvSpPr>
          <p:cNvPr id="6" name="Left Arrow 5"/>
          <p:cNvSpPr/>
          <p:nvPr/>
        </p:nvSpPr>
        <p:spPr bwMode="auto">
          <a:xfrm rot="5400000">
            <a:off x="8099184" y="5258724"/>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69303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1679012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Command – Ribbon/Menu Action</a:t>
            </a:r>
            <a:endParaRPr lang="en-US" dirty="0"/>
          </a:p>
        </p:txBody>
      </p:sp>
      <p:pic>
        <p:nvPicPr>
          <p:cNvPr id="8" name="Picture 7"/>
          <p:cNvPicPr>
            <a:picLocks noChangeAspect="1"/>
          </p:cNvPicPr>
          <p:nvPr/>
        </p:nvPicPr>
        <p:blipFill>
          <a:blip r:embed="rId4"/>
          <a:stretch>
            <a:fillRect/>
          </a:stretch>
        </p:blipFill>
        <p:spPr>
          <a:xfrm>
            <a:off x="269170" y="1337887"/>
            <a:ext cx="7182128" cy="2912622"/>
          </a:xfrm>
          <a:prstGeom prst="rect">
            <a:avLst/>
          </a:prstGeom>
          <a:effectLst>
            <a:outerShdw blurRad="63500" sx="102000" sy="102000" algn="ctr" rotWithShape="0">
              <a:prstClr val="black">
                <a:alpha val="40000"/>
              </a:prstClr>
            </a:outerShdw>
          </a:effectLst>
        </p:spPr>
      </p:pic>
      <p:grpSp>
        <p:nvGrpSpPr>
          <p:cNvPr id="9" name="Group 8"/>
          <p:cNvGrpSpPr/>
          <p:nvPr/>
        </p:nvGrpSpPr>
        <p:grpSpPr>
          <a:xfrm>
            <a:off x="6617190" y="2849738"/>
            <a:ext cx="4929053" cy="3808813"/>
            <a:chOff x="4160837" y="2125662"/>
            <a:chExt cx="6391276" cy="4792663"/>
          </a:xfrm>
          <a:effectLst>
            <a:outerShdw blurRad="63500" sx="102000" sy="102000" algn="ctr" rotWithShape="0">
              <a:prstClr val="black">
                <a:alpha val="40000"/>
              </a:prstClr>
            </a:outerShdw>
          </a:effectLst>
        </p:grpSpPr>
        <p:pic>
          <p:nvPicPr>
            <p:cNvPr id="10" name="Picture 9"/>
            <p:cNvPicPr>
              <a:picLocks noChangeAspect="1"/>
            </p:cNvPicPr>
            <p:nvPr/>
          </p:nvPicPr>
          <p:blipFill>
            <a:blip r:embed="rId5"/>
            <a:stretch>
              <a:fillRect/>
            </a:stretch>
          </p:blipFill>
          <p:spPr>
            <a:xfrm>
              <a:off x="4160837" y="2125662"/>
              <a:ext cx="6391276" cy="4557820"/>
            </a:xfrm>
            <a:prstGeom prst="rect">
              <a:avLst/>
            </a:prstGeom>
          </p:spPr>
        </p:pic>
        <p:sp>
          <p:nvSpPr>
            <p:cNvPr id="11" name="Oval 10"/>
            <p:cNvSpPr/>
            <p:nvPr/>
          </p:nvSpPr>
          <p:spPr bwMode="auto">
            <a:xfrm>
              <a:off x="7885113" y="6164262"/>
              <a:ext cx="2057400" cy="754063"/>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Oval 11"/>
          <p:cNvSpPr/>
          <p:nvPr/>
        </p:nvSpPr>
        <p:spPr bwMode="auto">
          <a:xfrm>
            <a:off x="6273730" y="1422338"/>
            <a:ext cx="934767" cy="956472"/>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629156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authentication with SharePoint</a:t>
            </a:r>
            <a:endParaRPr lang="en-US" dirty="0"/>
          </a:p>
        </p:txBody>
      </p:sp>
      <p:sp>
        <p:nvSpPr>
          <p:cNvPr id="3" name="Text Placeholder 2"/>
          <p:cNvSpPr>
            <a:spLocks noGrp="1"/>
          </p:cNvSpPr>
          <p:nvPr>
            <p:ph type="body" sz="quarter" idx="10"/>
          </p:nvPr>
        </p:nvSpPr>
        <p:spPr/>
        <p:txBody>
          <a:bodyPr/>
          <a:lstStyle/>
          <a:p>
            <a:r>
              <a:rPr lang="en-US" sz="3600" dirty="0" smtClean="0"/>
              <a:t>Two options in SharePoint</a:t>
            </a:r>
          </a:p>
          <a:p>
            <a:pPr lvl="1"/>
            <a:r>
              <a:rPr lang="en-US" sz="2000" dirty="0" smtClean="0"/>
              <a:t>ACS based – so called two legged oAuth model where trust is established using third party provider, which in this case is the ACS</a:t>
            </a:r>
          </a:p>
          <a:p>
            <a:pPr lvl="1"/>
            <a:r>
              <a:rPr lang="en-US" sz="2000" dirty="0" smtClean="0"/>
              <a:t>Server to server or high trust – trust is established directly between the app and the SharePoint farm using certificate</a:t>
            </a:r>
          </a:p>
          <a:p>
            <a:r>
              <a:rPr lang="en-US" sz="3600" dirty="0" smtClean="0"/>
              <a:t>App authentication does not affect implementation details</a:t>
            </a:r>
          </a:p>
          <a:p>
            <a:r>
              <a:rPr lang="en-US" sz="3600" dirty="0" smtClean="0"/>
              <a:t>ACS model is required with Office 365 and does require provider hosted environment to have Internet connectivity</a:t>
            </a:r>
          </a:p>
        </p:txBody>
      </p:sp>
    </p:spTree>
    <p:extLst>
      <p:ext uri="{BB962C8B-B14F-4D97-AF65-F5344CB8AC3E}">
        <p14:creationId xmlns:p14="http://schemas.microsoft.com/office/powerpoint/2010/main" val="10685398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vs SharePoint hosted</a:t>
            </a:r>
            <a:endParaRPr lang="nl-BE" dirty="0"/>
          </a:p>
        </p:txBody>
      </p:sp>
      <p:sp>
        <p:nvSpPr>
          <p:cNvPr id="3" name="Text Placeholder 2"/>
          <p:cNvSpPr>
            <a:spLocks noGrp="1"/>
          </p:cNvSpPr>
          <p:nvPr>
            <p:ph type="body" sz="quarter" idx="10"/>
          </p:nvPr>
        </p:nvSpPr>
        <p:spPr/>
        <p:txBody>
          <a:bodyPr/>
          <a:lstStyle/>
          <a:p>
            <a:r>
              <a:rPr lang="en-US" sz="3600" dirty="0" smtClean="0"/>
              <a:t>SharePoint hosted:</a:t>
            </a:r>
          </a:p>
          <a:p>
            <a:pPr lvl="1"/>
            <a:endParaRPr lang="en-US" sz="2000" dirty="0" smtClean="0"/>
          </a:p>
          <a:p>
            <a:pPr lvl="1"/>
            <a:endParaRPr lang="en-US" sz="2000" dirty="0"/>
          </a:p>
          <a:p>
            <a:pPr lvl="1"/>
            <a:endParaRPr lang="en-US" sz="2000" dirty="0" smtClean="0"/>
          </a:p>
          <a:p>
            <a:pPr lvl="1"/>
            <a:endParaRPr lang="en-US" sz="2000" dirty="0"/>
          </a:p>
          <a:p>
            <a:r>
              <a:rPr lang="en-US" sz="3600" dirty="0" smtClean="0"/>
              <a:t>Provider hosted:</a:t>
            </a:r>
          </a:p>
          <a:p>
            <a:pPr lvl="1"/>
            <a:endParaRPr lang="en-US" sz="2000" dirty="0"/>
          </a:p>
          <a:p>
            <a:pPr lvl="1"/>
            <a:endParaRPr lang="en-US" sz="2000" dirty="0" smtClean="0"/>
          </a:p>
          <a:p>
            <a:pPr lvl="1"/>
            <a:endParaRPr lang="en-US" sz="2000" dirty="0" smtClean="0"/>
          </a:p>
          <a:p>
            <a:pPr lvl="1"/>
            <a:endParaRPr lang="en-US" sz="2000" dirty="0" smtClean="0"/>
          </a:p>
          <a:p>
            <a:endParaRPr lang="en-US" sz="2400" dirty="0" smtClean="0"/>
          </a:p>
        </p:txBody>
      </p:sp>
      <p:pic>
        <p:nvPicPr>
          <p:cNvPr id="4" name="Picture 3"/>
          <p:cNvPicPr>
            <a:picLocks noChangeAspect="1"/>
          </p:cNvPicPr>
          <p:nvPr/>
        </p:nvPicPr>
        <p:blipFill>
          <a:blip r:embed="rId3"/>
          <a:stretch>
            <a:fillRect/>
          </a:stretch>
        </p:blipFill>
        <p:spPr>
          <a:xfrm>
            <a:off x="622401" y="1918389"/>
            <a:ext cx="9582150" cy="1504950"/>
          </a:xfrm>
          <a:prstGeom prst="rect">
            <a:avLst/>
          </a:prstGeom>
        </p:spPr>
      </p:pic>
      <p:pic>
        <p:nvPicPr>
          <p:cNvPr id="5" name="Picture 4"/>
          <p:cNvPicPr>
            <a:picLocks noChangeAspect="1"/>
          </p:cNvPicPr>
          <p:nvPr/>
        </p:nvPicPr>
        <p:blipFill>
          <a:blip r:embed="rId4"/>
          <a:stretch>
            <a:fillRect/>
          </a:stretch>
        </p:blipFill>
        <p:spPr>
          <a:xfrm>
            <a:off x="703363" y="3845289"/>
            <a:ext cx="9420225" cy="1438275"/>
          </a:xfrm>
          <a:prstGeom prst="rect">
            <a:avLst/>
          </a:prstGeom>
        </p:spPr>
      </p:pic>
    </p:spTree>
    <p:extLst>
      <p:ext uri="{BB962C8B-B14F-4D97-AF65-F5344CB8AC3E}">
        <p14:creationId xmlns:p14="http://schemas.microsoft.com/office/powerpoint/2010/main" val="19457015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developer skills for app model</a:t>
            </a:r>
            <a:endParaRPr lang="en-US" dirty="0"/>
          </a:p>
        </p:txBody>
      </p:sp>
      <p:sp>
        <p:nvSpPr>
          <p:cNvPr id="3" name="Text Placeholder 2"/>
          <p:cNvSpPr>
            <a:spLocks noGrp="1"/>
          </p:cNvSpPr>
          <p:nvPr>
            <p:ph type="body" sz="quarter" idx="10"/>
          </p:nvPr>
        </p:nvSpPr>
        <p:spPr>
          <a:xfrm>
            <a:off x="519112" y="1447798"/>
            <a:ext cx="11149013" cy="4597999"/>
          </a:xfrm>
        </p:spPr>
        <p:txBody>
          <a:bodyPr/>
          <a:lstStyle/>
          <a:p>
            <a:r>
              <a:rPr lang="en-US" sz="3200" dirty="0" smtClean="0"/>
              <a:t>Understanding of SharePoint client side object model and REST interface</a:t>
            </a:r>
          </a:p>
          <a:p>
            <a:r>
              <a:rPr lang="en-US" sz="3200" dirty="0" smtClean="0"/>
              <a:t>Use of standard client side techniques for JavaScript based implementations, including jQuery and other common libraries for standard web development</a:t>
            </a:r>
          </a:p>
          <a:p>
            <a:r>
              <a:rPr lang="en-US" sz="3200" dirty="0" smtClean="0"/>
              <a:t>Standard ASP.NET web development experience</a:t>
            </a:r>
          </a:p>
          <a:p>
            <a:r>
              <a:rPr lang="en-US" sz="3200" dirty="0" smtClean="0"/>
              <a:t>Ability to promote out of the box capability reuse</a:t>
            </a:r>
          </a:p>
          <a:p>
            <a:pPr lvl="1"/>
            <a:r>
              <a:rPr lang="en-US" sz="1800" dirty="0" smtClean="0"/>
              <a:t>Use OOB, rather than adding each widget as custom solution</a:t>
            </a:r>
          </a:p>
          <a:p>
            <a:pPr lvl="1"/>
            <a:r>
              <a:rPr lang="en-US" sz="1800" dirty="0" smtClean="0"/>
              <a:t>Business case analysis of complex requirements. Cost vs. value analysis</a:t>
            </a:r>
            <a:endParaRPr lang="en-US" sz="1800" dirty="0"/>
          </a:p>
        </p:txBody>
      </p:sp>
    </p:spTree>
    <p:extLst>
      <p:ext uri="{BB962C8B-B14F-4D97-AF65-F5344CB8AC3E}">
        <p14:creationId xmlns:p14="http://schemas.microsoft.com/office/powerpoint/2010/main" val="17518261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p:nvSpPr>
        <p:spPr>
          <a:xfrm>
            <a:off x="6393143" y="325619"/>
            <a:ext cx="6036771"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100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sz="1958"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aka.ms/OfficeDevPnP</a:t>
            </a: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l="39106" r="10518"/>
          <a:stretch/>
        </p:blipFill>
        <p:spPr bwMode="auto">
          <a:xfrm>
            <a:off x="77737" y="2248732"/>
            <a:ext cx="6222528"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7980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37642534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311922" y="1513029"/>
            <a:ext cx="2838166" cy="4115341"/>
          </a:xfrm>
          <a:prstGeom prst="rect">
            <a:avLst/>
          </a:prstGeom>
        </p:spPr>
      </p:pic>
      <p:sp>
        <p:nvSpPr>
          <p:cNvPr id="3" name="Title 2"/>
          <p:cNvSpPr>
            <a:spLocks noGrp="1"/>
          </p:cNvSpPr>
          <p:nvPr>
            <p:ph type="title"/>
          </p:nvPr>
        </p:nvSpPr>
        <p:spPr/>
        <p:txBody>
          <a:bodyPr/>
          <a:lstStyle/>
          <a:p>
            <a:r>
              <a:rPr lang="en-US" dirty="0" smtClean="0"/>
              <a:t>PnP Structure – folders and code</a:t>
            </a:r>
            <a:endParaRPr lang="en-US" dirty="0"/>
          </a:p>
        </p:txBody>
      </p:sp>
      <p:cxnSp>
        <p:nvCxnSpPr>
          <p:cNvPr id="8" name="Straight Connector 7"/>
          <p:cNvCxnSpPr/>
          <p:nvPr/>
        </p:nvCxnSpPr>
        <p:spPr>
          <a:xfrm flipV="1">
            <a:off x="3539702" y="1672421"/>
            <a:ext cx="901670" cy="9254"/>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9" name="TextBox 4"/>
          <p:cNvSpPr txBox="1"/>
          <p:nvPr/>
        </p:nvSpPr>
        <p:spPr>
          <a:xfrm>
            <a:off x="519112" y="1456979"/>
            <a:ext cx="3020591" cy="156571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All referenced assemblies are included in package.</a:t>
            </a:r>
          </a:p>
          <a:p>
            <a:pPr marL="0" lvl="1"/>
            <a:endParaRPr lang="fi-FI" sz="1400" dirty="0">
              <a:solidFill>
                <a:schemeClr val="bg1"/>
              </a:solidFill>
            </a:endParaRPr>
          </a:p>
          <a:p>
            <a:pPr marL="0" lvl="1"/>
            <a:r>
              <a:rPr lang="en-US" sz="1400" dirty="0" smtClean="0">
                <a:solidFill>
                  <a:schemeClr val="bg1"/>
                </a:solidFill>
              </a:rPr>
              <a:t>Contains latest 15 &amp; 16 versions of the CSOM components.  </a:t>
            </a:r>
          </a:p>
          <a:p>
            <a:pPr marL="0" lvl="1"/>
            <a:endParaRPr lang="en-US" sz="1400" dirty="0" smtClean="0">
              <a:solidFill>
                <a:schemeClr val="bg1"/>
              </a:solidFill>
            </a:endParaRPr>
          </a:p>
          <a:p>
            <a:pPr marL="0" lvl="1"/>
            <a:r>
              <a:rPr lang="en-US" sz="1400" dirty="0" smtClean="0">
                <a:solidFill>
                  <a:schemeClr val="bg1"/>
                </a:solidFill>
              </a:rPr>
              <a:t>No need for additional downloads</a:t>
            </a:r>
            <a:endParaRPr lang="en-US" sz="1400" dirty="0">
              <a:solidFill>
                <a:schemeClr val="bg1"/>
              </a:solidFill>
            </a:endParaRPr>
          </a:p>
        </p:txBody>
      </p:sp>
      <p:sp>
        <p:nvSpPr>
          <p:cNvPr id="14" name="TextBox 4"/>
          <p:cNvSpPr txBox="1"/>
          <p:nvPr/>
        </p:nvSpPr>
        <p:spPr>
          <a:xfrm>
            <a:off x="8656956" y="3460486"/>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remote operation component with extensions methods to standard CSOM objects.</a:t>
            </a:r>
            <a:endParaRPr lang="en-US" sz="1400" dirty="0">
              <a:solidFill>
                <a:schemeClr val="bg1"/>
              </a:solidFill>
            </a:endParaRPr>
          </a:p>
        </p:txBody>
      </p:sp>
      <p:cxnSp>
        <p:nvCxnSpPr>
          <p:cNvPr id="15" name="Straight Connector 14"/>
          <p:cNvCxnSpPr/>
          <p:nvPr/>
        </p:nvCxnSpPr>
        <p:spPr>
          <a:xfrm flipH="1" flipV="1">
            <a:off x="7102015" y="3901823"/>
            <a:ext cx="1497446" cy="496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19" name="TextBox 4"/>
          <p:cNvSpPr txBox="1"/>
          <p:nvPr/>
        </p:nvSpPr>
        <p:spPr>
          <a:xfrm>
            <a:off x="486618" y="4954389"/>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Scenario demonstrations for the usage of the core component. Contains additional explanations and usage models for API patterns.</a:t>
            </a:r>
            <a:endParaRPr lang="en-US" sz="1400" dirty="0">
              <a:solidFill>
                <a:schemeClr val="bg1"/>
              </a:solidFill>
            </a:endParaRPr>
          </a:p>
        </p:txBody>
      </p:sp>
      <p:cxnSp>
        <p:nvCxnSpPr>
          <p:cNvPr id="20" name="Straight Connector 19"/>
          <p:cNvCxnSpPr/>
          <p:nvPr/>
        </p:nvCxnSpPr>
        <p:spPr>
          <a:xfrm flipV="1">
            <a:off x="3539702" y="5088599"/>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6" name="TextBox 4"/>
          <p:cNvSpPr txBox="1"/>
          <p:nvPr/>
        </p:nvSpPr>
        <p:spPr>
          <a:xfrm>
            <a:off x="8656956" y="2778447"/>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components targeted for reuse as such in projects.</a:t>
            </a:r>
            <a:endParaRPr lang="en-US" sz="1400" dirty="0">
              <a:solidFill>
                <a:schemeClr val="bg1"/>
              </a:solidFill>
            </a:endParaRPr>
          </a:p>
        </p:txBody>
      </p:sp>
      <p:sp>
        <p:nvSpPr>
          <p:cNvPr id="27" name="TextBox 4"/>
          <p:cNvSpPr txBox="1"/>
          <p:nvPr/>
        </p:nvSpPr>
        <p:spPr>
          <a:xfrm>
            <a:off x="486617" y="4164430"/>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Sample projects. Independent samples demonstrating a capability or functionality.</a:t>
            </a:r>
            <a:endParaRPr lang="en-US" sz="1400" dirty="0">
              <a:solidFill>
                <a:schemeClr val="bg1"/>
              </a:solidFill>
            </a:endParaRPr>
          </a:p>
        </p:txBody>
      </p:sp>
      <p:cxnSp>
        <p:nvCxnSpPr>
          <p:cNvPr id="30" name="Straight Connector 29"/>
          <p:cNvCxnSpPr/>
          <p:nvPr/>
        </p:nvCxnSpPr>
        <p:spPr>
          <a:xfrm flipH="1">
            <a:off x="7053943" y="3118617"/>
            <a:ext cx="1593591" cy="0"/>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flipV="1">
            <a:off x="6527800" y="5414083"/>
            <a:ext cx="2119734" cy="84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8" name="TextBox 4"/>
          <p:cNvSpPr txBox="1"/>
          <p:nvPr/>
        </p:nvSpPr>
        <p:spPr>
          <a:xfrm>
            <a:off x="8647534" y="4868374"/>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Complex reusable solutions demonstrating combining multiple capabilities for building real solution. Uses core component.</a:t>
            </a:r>
            <a:endParaRPr lang="en-US" sz="1400" dirty="0">
              <a:solidFill>
                <a:schemeClr val="bg1"/>
              </a:solidFill>
            </a:endParaRPr>
          </a:p>
        </p:txBody>
      </p:sp>
      <p:sp>
        <p:nvSpPr>
          <p:cNvPr id="29" name="TextBox 4"/>
          <p:cNvSpPr txBox="1"/>
          <p:nvPr/>
        </p:nvSpPr>
        <p:spPr>
          <a:xfrm>
            <a:off x="486616" y="3323958"/>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Various Presentations on different scenarios.</a:t>
            </a:r>
            <a:endParaRPr lang="en-US" sz="1400" dirty="0">
              <a:solidFill>
                <a:schemeClr val="bg1"/>
              </a:solidFill>
            </a:endParaRPr>
          </a:p>
        </p:txBody>
      </p:sp>
      <p:cxnSp>
        <p:nvCxnSpPr>
          <p:cNvPr id="21" name="Straight Connector 20"/>
          <p:cNvCxnSpPr/>
          <p:nvPr/>
        </p:nvCxnSpPr>
        <p:spPr>
          <a:xfrm flipV="1">
            <a:off x="3539702" y="3454316"/>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507207" y="4680039"/>
            <a:ext cx="1042131" cy="0"/>
          </a:xfrm>
          <a:prstGeom prst="line">
            <a:avLst/>
          </a:prstGeom>
          <a:ln w="15875">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931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anim calcmode="lin" valueType="num">
                                      <p:cBhvr>
                                        <p:cTn id="85" dur="1000" fill="hold"/>
                                        <p:tgtEl>
                                          <p:spTgt spid="22"/>
                                        </p:tgtEl>
                                        <p:attrNameLst>
                                          <p:attrName>ppt_x</p:attrName>
                                        </p:attrNameLst>
                                      </p:cBhvr>
                                      <p:tavLst>
                                        <p:tav tm="0">
                                          <p:val>
                                            <p:strVal val="#ppt_x"/>
                                          </p:val>
                                        </p:tav>
                                        <p:tav tm="100000">
                                          <p:val>
                                            <p:strVal val="#ppt_x"/>
                                          </p:val>
                                        </p:tav>
                                      </p:tavLst>
                                    </p:anim>
                                    <p:anim calcmode="lin" valueType="num">
                                      <p:cBhvr>
                                        <p:cTn id="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9" grpId="0" animBg="1"/>
      <p:bldP spid="26"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504" y="0"/>
            <a:ext cx="9863235" cy="6797902"/>
          </a:xfrm>
          <a:prstGeom prst="rect">
            <a:avLst/>
          </a:prstGeom>
        </p:spPr>
      </p:pic>
      <p:sp>
        <p:nvSpPr>
          <p:cNvPr id="3" name="Right Arrow 2"/>
          <p:cNvSpPr/>
          <p:nvPr/>
        </p:nvSpPr>
        <p:spPr bwMode="auto">
          <a:xfrm rot="5400000">
            <a:off x="2239347"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ight Arrow 4"/>
          <p:cNvSpPr/>
          <p:nvPr/>
        </p:nvSpPr>
        <p:spPr bwMode="auto">
          <a:xfrm rot="5400000">
            <a:off x="3539412"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5400000">
            <a:off x="7234335"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2659393" y="1296956"/>
            <a:ext cx="4676024" cy="615553"/>
          </a:xfrm>
          <a:prstGeom prst="rect">
            <a:avLst/>
          </a:prstGeom>
          <a:noFill/>
        </p:spPr>
        <p:txBody>
          <a:bodyPr wrap="none" lIns="0" tIns="0" rIns="0" bIns="0" rtlCol="0">
            <a:spAutoFit/>
          </a:bodyPr>
          <a:lstStyle/>
          <a:p>
            <a:pPr marL="0" lvl="1"/>
            <a:r>
              <a:rPr lang="en-US" sz="4000" dirty="0">
                <a:solidFill>
                  <a:srgbClr val="FF0000"/>
                </a:solidFill>
                <a:cs typeface="Segoe UI" panose="020B0502040204020203" pitchFamily="34" charset="0"/>
              </a:rPr>
              <a:t>http://</a:t>
            </a:r>
            <a:r>
              <a:rPr lang="en-US" sz="4000" dirty="0" smtClean="0">
                <a:solidFill>
                  <a:srgbClr val="FF0000"/>
                </a:solidFill>
                <a:cs typeface="Segoe UI" panose="020B0502040204020203" pitchFamily="34" charset="0"/>
              </a:rPr>
              <a:t>dev.office.com</a:t>
            </a:r>
            <a:endParaRPr lang="en-US" sz="6600"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9751648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MSDN library</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6" y="5593164"/>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6" y="4482963"/>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6"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http://aka.ms/OfficeDevSamples</a:t>
            </a:r>
          </a:p>
        </p:txBody>
      </p:sp>
      <p:sp>
        <p:nvSpPr>
          <p:cNvPr id="20" name="TextBox 19"/>
          <p:cNvSpPr txBox="1"/>
          <p:nvPr/>
        </p:nvSpPr>
        <p:spPr>
          <a:xfrm>
            <a:off x="5049116" y="3709610"/>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Follow our patterns &amp; practices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http://aka.ms/OfficeDevPnP</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http://aka.ms/OfficeDevTraining</a:t>
            </a:r>
          </a:p>
        </p:txBody>
      </p:sp>
    </p:spTree>
    <p:extLst>
      <p:ext uri="{BB962C8B-B14F-4D97-AF65-F5344CB8AC3E}">
        <p14:creationId xmlns:p14="http://schemas.microsoft.com/office/powerpoint/2010/main" val="681061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childTnLst>
                                </p:cTn>
                              </p:par>
                              <p:par>
                                <p:cTn id="52" presetID="63" presetClass="path" presetSubtype="0" decel="100000" fill="hold" grpId="1" nodeType="withEffect">
                                  <p:stCondLst>
                                    <p:cond delay="0"/>
                                  </p:stCondLst>
                                  <p:childTnLst>
                                    <p:animMotion origin="layout" path="M -0.02412 4.50749E-6 L -8.88435E-7 4.50749E-6 " pathEditMode="relative" rAng="0" ptsTypes="AA">
                                      <p:cBhvr>
                                        <p:cTn id="53" dur="1000" fill="hold"/>
                                        <p:tgtEl>
                                          <p:spTgt spid="20"/>
                                        </p:tgtEl>
                                        <p:attrNameLst>
                                          <p:attrName>ppt_x</p:attrName>
                                          <p:attrName>ppt_y</p:attrName>
                                        </p:attrNameLst>
                                      </p:cBhvr>
                                      <p:rCtr x="1200" y="0"/>
                                    </p:animMotion>
                                  </p:childTnLst>
                                </p:cTn>
                              </p:par>
                              <p:par>
                                <p:cTn id="54" presetID="10" presetClass="entr" presetSubtype="0" fill="hold" nodeType="withEffect">
                                  <p:stCondLst>
                                    <p:cond delay="7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childTnLst>
                                </p:cTn>
                              </p:par>
                              <p:par>
                                <p:cTn id="57" presetID="63" presetClass="path" presetSubtype="0" decel="100000" fill="hold" nodeType="withEffect">
                                  <p:stCondLst>
                                    <p:cond delay="750"/>
                                  </p:stCondLst>
                                  <p:childTnLst>
                                    <p:animMotion origin="layout" path="M -0.0241 2.59259E-6 L 4.92837E-6 2.59259E-6 " pathEditMode="relative" rAng="0" ptsTypes="AA">
                                      <p:cBhvr>
                                        <p:cTn id="58" dur="1000" fill="hold"/>
                                        <p:tgtEl>
                                          <p:spTgt spid="28"/>
                                        </p:tgtEl>
                                        <p:attrNameLst>
                                          <p:attrName>ppt_x</p:attrName>
                                          <p:attrName>ppt_y</p:attrName>
                                        </p:attrNameLst>
                                      </p:cBhvr>
                                      <p:rCtr x="1198" y="0"/>
                                    </p:animMotion>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childTnLst>
                                </p:cTn>
                              </p:par>
                              <p:par>
                                <p:cTn id="62" presetID="63" presetClass="path" presetSubtype="0" decel="100000" fill="hold" grpId="1" nodeType="withEffect">
                                  <p:stCondLst>
                                    <p:cond delay="0"/>
                                  </p:stCondLst>
                                  <p:childTnLst>
                                    <p:animMotion origin="layout" path="M -0.02412 2.38765E-6 L -8.88435E-7 2.38765E-6 " pathEditMode="relative" rAng="0" ptsTypes="AA">
                                      <p:cBhvr>
                                        <p:cTn id="63"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0" grpId="0"/>
      <p:bldP spid="20" grpId="1"/>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Lifecycle Management (ALM)</a:t>
            </a:r>
            <a:endParaRPr lang="en-US" dirty="0"/>
          </a:p>
        </p:txBody>
      </p:sp>
    </p:spTree>
    <p:extLst>
      <p:ext uri="{BB962C8B-B14F-4D97-AF65-F5344CB8AC3E}">
        <p14:creationId xmlns:p14="http://schemas.microsoft.com/office/powerpoint/2010/main" val="13902890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2946407" y="1594731"/>
            <a:ext cx="291115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Plan</a:t>
            </a:r>
          </a:p>
        </p:txBody>
      </p:sp>
      <p:sp>
        <p:nvSpPr>
          <p:cNvPr id="159" name="Rectangle 158"/>
          <p:cNvSpPr/>
          <p:nvPr/>
        </p:nvSpPr>
        <p:spPr bwMode="auto">
          <a:xfrm>
            <a:off x="5970654" y="1594731"/>
            <a:ext cx="294428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Monitor + Learn </a:t>
            </a:r>
          </a:p>
        </p:txBody>
      </p:sp>
      <p:sp>
        <p:nvSpPr>
          <p:cNvPr id="157" name="Rectangle 156"/>
          <p:cNvSpPr/>
          <p:nvPr/>
        </p:nvSpPr>
        <p:spPr bwMode="auto">
          <a:xfrm>
            <a:off x="5970654" y="3559570"/>
            <a:ext cx="294428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Release</a:t>
            </a:r>
          </a:p>
        </p:txBody>
      </p:sp>
      <p:sp>
        <p:nvSpPr>
          <p:cNvPr id="160" name="Rectangle 159"/>
          <p:cNvSpPr/>
          <p:nvPr/>
        </p:nvSpPr>
        <p:spPr bwMode="auto">
          <a:xfrm>
            <a:off x="2946407" y="3559570"/>
            <a:ext cx="291115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Develop + Test</a:t>
            </a:r>
          </a:p>
        </p:txBody>
      </p:sp>
      <p:sp>
        <p:nvSpPr>
          <p:cNvPr id="10" name="Title 1"/>
          <p:cNvSpPr>
            <a:spLocks noGrp="1"/>
          </p:cNvSpPr>
          <p:nvPr>
            <p:ph type="title"/>
          </p:nvPr>
        </p:nvSpPr>
        <p:spPr/>
        <p:txBody>
          <a:bodyPr/>
          <a:lstStyle/>
          <a:p>
            <a:r>
              <a:rPr lang="en-US" sz="5398" dirty="0"/>
              <a:t>Lifecycle Overview</a:t>
            </a:r>
          </a:p>
        </p:txBody>
      </p:sp>
      <p:pic>
        <p:nvPicPr>
          <p:cNvPr id="3" name="Picture 2"/>
          <p:cNvPicPr>
            <a:picLocks noChangeAspect="1"/>
          </p:cNvPicPr>
          <p:nvPr/>
        </p:nvPicPr>
        <p:blipFill>
          <a:blip r:embed="rId3"/>
          <a:stretch>
            <a:fillRect/>
          </a:stretch>
        </p:blipFill>
        <p:spPr>
          <a:xfrm>
            <a:off x="3696702" y="1830820"/>
            <a:ext cx="4547905" cy="3457502"/>
          </a:xfrm>
          <a:prstGeom prst="rect">
            <a:avLst/>
          </a:prstGeom>
        </p:spPr>
      </p:pic>
    </p:spTree>
    <p:extLst>
      <p:ext uri="{BB962C8B-B14F-4D97-AF65-F5344CB8AC3E}">
        <p14:creationId xmlns:p14="http://schemas.microsoft.com/office/powerpoint/2010/main" val="1825604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0.04493 -3.03677E-6 L 2.21598E-6 -3.03677E-6 " pathEditMode="relative" rAng="0" ptsTypes="AA">
                                      <p:cBhvr>
                                        <p:cTn id="9" dur="600" fill="hold"/>
                                        <p:tgtEl>
                                          <p:spTgt spid="159"/>
                                        </p:tgtEl>
                                        <p:attrNameLst>
                                          <p:attrName>ppt_x</p:attrName>
                                          <p:attrName>ppt_y</p:attrName>
                                        </p:attrNameLst>
                                      </p:cBhvr>
                                      <p:rCtr x="-2221" y="0"/>
                                    </p:animMotion>
                                  </p:childTnLst>
                                </p:cTn>
                              </p:par>
                              <p:par>
                                <p:cTn id="10" presetID="10"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35" presetClass="path" presetSubtype="0" decel="100000" fill="hold" grpId="1" nodeType="withEffect">
                                  <p:stCondLst>
                                    <p:cond delay="0"/>
                                  </p:stCondLst>
                                  <p:childTnLst>
                                    <p:animMotion origin="layout" path="M 0.04493 -3.03677E-6 L 2.21598E-6 -3.03677E-6 " pathEditMode="relative" rAng="0" ptsTypes="AA">
                                      <p:cBhvr>
                                        <p:cTn id="14" dur="600" fill="hold"/>
                                        <p:tgtEl>
                                          <p:spTgt spid="157"/>
                                        </p:tgtEl>
                                        <p:attrNameLst>
                                          <p:attrName>ppt_x</p:attrName>
                                          <p:attrName>ppt_y</p:attrName>
                                        </p:attrNameLst>
                                      </p:cBhvr>
                                      <p:rCtr x="-2221" y="0"/>
                                    </p:animMotion>
                                  </p:childTnLst>
                                </p:cTn>
                              </p:par>
                              <p:par>
                                <p:cTn id="15" presetID="10"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par>
                                <p:cTn id="18" presetID="35" presetClass="path" presetSubtype="0" decel="100000" fill="hold" grpId="1" nodeType="withEffect">
                                  <p:stCondLst>
                                    <p:cond delay="0"/>
                                  </p:stCondLst>
                                  <p:childTnLst>
                                    <p:animMotion origin="layout" path="M 0.04493 -3.03677E-6 L 2.21598E-6 -3.03677E-6 " pathEditMode="relative" rAng="0" ptsTypes="AA">
                                      <p:cBhvr>
                                        <p:cTn id="19" dur="600" fill="hold"/>
                                        <p:tgtEl>
                                          <p:spTgt spid="158"/>
                                        </p:tgtEl>
                                        <p:attrNameLst>
                                          <p:attrName>ppt_x</p:attrName>
                                          <p:attrName>ppt_y</p:attrName>
                                        </p:attrNameLst>
                                      </p:cBhvr>
                                      <p:rCtr x="-2221" y="0"/>
                                    </p:animMotion>
                                  </p:childTnLst>
                                </p:cTn>
                              </p:par>
                              <p:par>
                                <p:cTn id="20" presetID="10" presetClass="entr" presetSubtype="0" fill="hold" grpId="0"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fade">
                                      <p:cBhvr>
                                        <p:cTn id="22" dur="500"/>
                                        <p:tgtEl>
                                          <p:spTgt spid="160"/>
                                        </p:tgtEl>
                                      </p:cBhvr>
                                    </p:animEffect>
                                  </p:childTnLst>
                                </p:cTn>
                              </p:par>
                              <p:par>
                                <p:cTn id="23" presetID="35" presetClass="path" presetSubtype="0" decel="100000" fill="hold" grpId="1" nodeType="withEffect">
                                  <p:stCondLst>
                                    <p:cond delay="0"/>
                                  </p:stCondLst>
                                  <p:childTnLst>
                                    <p:animMotion origin="layout" path="M 0.04493 -3.03677E-6 L 2.21598E-6 -3.03677E-6 " pathEditMode="relative" rAng="0" ptsTypes="AA">
                                      <p:cBhvr>
                                        <p:cTn id="24" dur="600" fill="hold"/>
                                        <p:tgtEl>
                                          <p:spTgt spid="160"/>
                                        </p:tgtEl>
                                        <p:attrNameLst>
                                          <p:attrName>ppt_x</p:attrName>
                                          <p:attrName>ppt_y</p:attrName>
                                        </p:attrNameLst>
                                      </p:cBhvr>
                                      <p:rCtr x="-22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8" grpId="1"/>
      <p:bldP spid="159" grpId="0"/>
      <p:bldP spid="159" grpId="1"/>
      <p:bldP spid="157" grpId="0"/>
      <p:bldP spid="157" grpId="1"/>
      <p:bldP spid="160" grpId="0"/>
      <p:bldP spid="16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7543" y="3275960"/>
            <a:ext cx="4549658" cy="4770299"/>
          </a:xfrm>
          <a:prstGeom prst="rect">
            <a:avLst/>
          </a:prstGeom>
        </p:spPr>
      </p:pic>
      <p:sp>
        <p:nvSpPr>
          <p:cNvPr id="42" name="Rectangle 41"/>
          <p:cNvSpPr/>
          <p:nvPr/>
        </p:nvSpPr>
        <p:spPr bwMode="auto">
          <a:xfrm>
            <a:off x="3821437" y="3192878"/>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1437"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376"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308" y="3903161"/>
            <a:ext cx="1504996"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376" y="3192415"/>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308" y="3192415"/>
            <a:ext cx="1504996"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4690" y="2026162"/>
            <a:ext cx="5359447" cy="259476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664" y="1272636"/>
            <a:ext cx="6631389" cy="2850969"/>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920" y="2026162"/>
            <a:ext cx="5374986" cy="260026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0207" y="3633950"/>
            <a:ext cx="1859782" cy="490349"/>
          </a:xfrm>
          <a:prstGeom prst="rect">
            <a:avLst/>
          </a:prstGeom>
        </p:spPr>
      </p:pic>
      <p:sp useBgFill="1">
        <p:nvSpPr>
          <p:cNvPr id="25" name="Rectangle 24"/>
          <p:cNvSpPr/>
          <p:nvPr/>
        </p:nvSpPr>
        <p:spPr bwMode="auto">
          <a:xfrm>
            <a:off x="292953" y="5171712"/>
            <a:ext cx="9362597" cy="276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5440" y="4646572"/>
            <a:ext cx="9144788" cy="55093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5297" tIns="107499" rIns="134375"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094" y="3611368"/>
            <a:ext cx="2002043" cy="515396"/>
          </a:xfrm>
          <a:prstGeom prst="rect">
            <a:avLst/>
          </a:prstGeom>
        </p:spPr>
      </p:pic>
      <p:grpSp>
        <p:nvGrpSpPr>
          <p:cNvPr id="6" name="Group 5"/>
          <p:cNvGrpSpPr/>
          <p:nvPr/>
        </p:nvGrpSpPr>
        <p:grpSpPr>
          <a:xfrm>
            <a:off x="1362140" y="4159369"/>
            <a:ext cx="2469257" cy="452252"/>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410" y="4158962"/>
            <a:ext cx="2469257" cy="452252"/>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8206" y="3642790"/>
            <a:ext cx="1348761" cy="1348761"/>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759273" y="2993169"/>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0" y="3794346"/>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3" y="5447748"/>
            <a:ext cx="4562033" cy="55093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060" tIns="107499" rIns="806248"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5438" y="3642790"/>
            <a:ext cx="1348761" cy="1348761"/>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825" y="1425472"/>
            <a:ext cx="5298851" cy="1350467"/>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795" y="2152680"/>
            <a:ext cx="4965154" cy="1782708"/>
          </a:xfrm>
          <a:prstGeom prst="rect">
            <a:avLst/>
          </a:prstGeom>
        </p:spPr>
      </p:pic>
    </p:spTree>
    <p:extLst>
      <p:ext uri="{BB962C8B-B14F-4D97-AF65-F5344CB8AC3E}">
        <p14:creationId xmlns:p14="http://schemas.microsoft.com/office/powerpoint/2010/main" val="371039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Office 365 </a:t>
            </a:r>
            <a:r>
              <a:rPr lang="en-US" dirty="0" smtClean="0"/>
              <a:t>ALM</a:t>
            </a:r>
            <a:endParaRPr lang="en-US" dirty="0"/>
          </a:p>
        </p:txBody>
      </p:sp>
      <p:sp>
        <p:nvSpPr>
          <p:cNvPr id="3" name="Text Placeholder 2"/>
          <p:cNvSpPr>
            <a:spLocks noGrp="1"/>
          </p:cNvSpPr>
          <p:nvPr>
            <p:ph type="body" sz="quarter" idx="10"/>
          </p:nvPr>
        </p:nvSpPr>
        <p:spPr>
          <a:prstGeom prst="rect">
            <a:avLst/>
          </a:prstGeom>
        </p:spPr>
        <p:txBody>
          <a:bodyPr>
            <a:noAutofit/>
          </a:bodyPr>
          <a:lstStyle/>
          <a:p>
            <a:r>
              <a:rPr lang="en-US" sz="3600" dirty="0" smtClean="0"/>
              <a:t>Development Environments with Teams</a:t>
            </a:r>
          </a:p>
          <a:p>
            <a:pPr lvl="1"/>
            <a:r>
              <a:rPr lang="en-US" sz="2000" dirty="0" smtClean="0"/>
              <a:t>DEV - Each developer gets O365 development sites in isolated tenant</a:t>
            </a:r>
          </a:p>
          <a:p>
            <a:pPr lvl="1"/>
            <a:r>
              <a:rPr lang="en-US" sz="2000" dirty="0" smtClean="0"/>
              <a:t>TEST – isolated tenant for integration testing</a:t>
            </a:r>
          </a:p>
          <a:p>
            <a:r>
              <a:rPr lang="en-US" sz="3600" dirty="0" smtClean="0"/>
              <a:t>Build Processes</a:t>
            </a:r>
          </a:p>
          <a:p>
            <a:pPr lvl="1"/>
            <a:r>
              <a:rPr lang="en-US" sz="2000" dirty="0" smtClean="0"/>
              <a:t>Utilize Continuous Integration: automatically build and run tests on check in</a:t>
            </a:r>
          </a:p>
          <a:p>
            <a:pPr lvl="1"/>
            <a:r>
              <a:rPr lang="en-US" sz="2000" dirty="0" smtClean="0"/>
              <a:t>Azure supports automatic deployment from TFS</a:t>
            </a:r>
          </a:p>
          <a:p>
            <a:pPr lvl="1"/>
            <a:endParaRPr lang="en-US" sz="2000" dirty="0" smtClean="0"/>
          </a:p>
        </p:txBody>
      </p:sp>
    </p:spTree>
    <p:extLst>
      <p:ext uri="{BB962C8B-B14F-4D97-AF65-F5344CB8AC3E}">
        <p14:creationId xmlns:p14="http://schemas.microsoft.com/office/powerpoint/2010/main" val="30750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719640" y="4067478"/>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1489985" y="3090332"/>
            <a:ext cx="973097" cy="890648"/>
          </a:xfrm>
          <a:prstGeom prst="rect">
            <a:avLst/>
          </a:prstGeom>
        </p:spPr>
      </p:pic>
      <p:grpSp>
        <p:nvGrpSpPr>
          <p:cNvPr id="30" name="Group 29"/>
          <p:cNvGrpSpPr/>
          <p:nvPr/>
        </p:nvGrpSpPr>
        <p:grpSpPr>
          <a:xfrm>
            <a:off x="3898348" y="2153415"/>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32" name="Group 31"/>
          <p:cNvGrpSpPr/>
          <p:nvPr/>
        </p:nvGrpSpPr>
        <p:grpSpPr>
          <a:xfrm>
            <a:off x="7854120" y="1453145"/>
            <a:ext cx="3169028" cy="218863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225374" y="2865293"/>
            <a:ext cx="718564" cy="662119"/>
          </a:xfrm>
          <a:prstGeom prst="rect">
            <a:avLst/>
          </a:prstGeom>
        </p:spPr>
      </p:pic>
      <p:pic>
        <p:nvPicPr>
          <p:cNvPr id="38" name="Picture 37"/>
          <p:cNvPicPr>
            <a:picLocks noChangeAspect="1"/>
          </p:cNvPicPr>
          <p:nvPr/>
        </p:nvPicPr>
        <p:blipFill>
          <a:blip r:embed="rId9"/>
          <a:stretch>
            <a:fillRect/>
          </a:stretch>
        </p:blipFill>
        <p:spPr>
          <a:xfrm>
            <a:off x="8942841" y="2724769"/>
            <a:ext cx="651363" cy="574040"/>
          </a:xfrm>
          <a:prstGeom prst="rect">
            <a:avLst/>
          </a:prstGeom>
        </p:spPr>
      </p:pic>
      <p:grpSp>
        <p:nvGrpSpPr>
          <p:cNvPr id="51" name="Group 50"/>
          <p:cNvGrpSpPr/>
          <p:nvPr/>
        </p:nvGrpSpPr>
        <p:grpSpPr>
          <a:xfrm>
            <a:off x="7854117" y="3936806"/>
            <a:ext cx="3099497" cy="2020174"/>
            <a:chOff x="7837903" y="4739285"/>
            <a:chExt cx="3100304" cy="2020700"/>
          </a:xfrm>
        </p:grpSpPr>
        <p:sp>
          <p:nvSpPr>
            <p:cNvPr id="39" name="Rectangle 38"/>
            <p:cNvSpPr/>
            <p:nvPr/>
          </p:nvSpPr>
          <p:spPr bwMode="auto">
            <a:xfrm>
              <a:off x="7837903" y="4739285"/>
              <a:ext cx="2525740" cy="1894101"/>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On-Premises</a:t>
              </a:r>
            </a:p>
            <a:p>
              <a:pPr marL="285664" indent="-285664">
                <a:buFont typeface="Arial" panose="020B0604020202020204" pitchFamily="34" charset="0"/>
                <a:buChar char="•"/>
              </a:pPr>
              <a:r>
                <a:rPr lang="en-US" sz="1200" dirty="0">
                  <a:solidFill>
                    <a:srgbClr val="595959"/>
                  </a:solidFill>
                  <a:latin typeface="+mj-lt"/>
                </a:rPr>
                <a:t>Integration testing environment</a:t>
              </a:r>
            </a:p>
            <a:p>
              <a:pPr marL="285664" indent="-285664">
                <a:buFont typeface="Arial" panose="020B0604020202020204" pitchFamily="34" charset="0"/>
                <a:buChar char="•"/>
              </a:pPr>
              <a:r>
                <a:rPr lang="en-US" sz="1200" dirty="0">
                  <a:solidFill>
                    <a:srgbClr val="595959"/>
                  </a:solidFill>
                  <a:latin typeface="+mj-lt"/>
                </a:rPr>
                <a:t>Possible isolated site collection in production environment, depending on app functionality</a:t>
              </a:r>
            </a:p>
            <a:p>
              <a:pPr fontAlgn="base">
                <a:spcBef>
                  <a:spcPct val="0"/>
                </a:spcBef>
                <a:spcAft>
                  <a:spcPct val="0"/>
                </a:spcAft>
              </a:pPr>
              <a:endParaRPr lang="en-US" sz="1799" dirty="0">
                <a:solidFill>
                  <a:srgbClr val="595959"/>
                </a:solidFill>
                <a:latin typeface="+mj-lt"/>
              </a:endParaRPr>
            </a:p>
          </p:txBody>
        </p:sp>
        <p:grpSp>
          <p:nvGrpSpPr>
            <p:cNvPr id="41" name="Group 40"/>
            <p:cNvGrpSpPr>
              <a:grpSpLocks noChangeAspect="1"/>
            </p:cNvGrpSpPr>
            <p:nvPr/>
          </p:nvGrpSpPr>
          <p:grpSpPr>
            <a:xfrm>
              <a:off x="9719530" y="5823985"/>
              <a:ext cx="1218677" cy="936000"/>
              <a:chOff x="3259173" y="2265001"/>
              <a:chExt cx="1474354" cy="1159738"/>
            </a:xfrm>
          </p:grpSpPr>
          <p:pic>
            <p:nvPicPr>
              <p:cNvPr id="48" name="Picture 47"/>
              <p:cNvPicPr>
                <a:picLocks noChangeAspect="1"/>
              </p:cNvPicPr>
              <p:nvPr/>
            </p:nvPicPr>
            <p:blipFill>
              <a:blip r:embed="rId5"/>
              <a:stretch>
                <a:fillRect/>
              </a:stretch>
            </p:blipFill>
            <p:spPr>
              <a:xfrm>
                <a:off x="3259173" y="2493797"/>
                <a:ext cx="465830" cy="863861"/>
              </a:xfrm>
              <a:prstGeom prst="rect">
                <a:avLst/>
              </a:prstGeom>
            </p:spPr>
          </p:pic>
          <p:pic>
            <p:nvPicPr>
              <p:cNvPr id="49" name="Picture 48"/>
              <p:cNvPicPr>
                <a:picLocks noChangeAspect="1"/>
              </p:cNvPicPr>
              <p:nvPr/>
            </p:nvPicPr>
            <p:blipFill>
              <a:blip r:embed="rId5"/>
              <a:stretch>
                <a:fillRect/>
              </a:stretch>
            </p:blipFill>
            <p:spPr>
              <a:xfrm>
                <a:off x="3584595" y="2265001"/>
                <a:ext cx="465830" cy="863861"/>
              </a:xfrm>
              <a:prstGeom prst="rect">
                <a:avLst/>
              </a:prstGeom>
            </p:spPr>
          </p:pic>
          <p:pic>
            <p:nvPicPr>
              <p:cNvPr id="50" name="Picture 49"/>
              <p:cNvPicPr>
                <a:picLocks noChangeAspect="1"/>
              </p:cNvPicPr>
              <p:nvPr/>
            </p:nvPicPr>
            <p:blipFill>
              <a:blip r:embed="rId10"/>
              <a:stretch>
                <a:fillRect/>
              </a:stretch>
            </p:blipFill>
            <p:spPr>
              <a:xfrm>
                <a:off x="3829702" y="2547779"/>
                <a:ext cx="903825" cy="876960"/>
              </a:xfrm>
              <a:prstGeom prst="rect">
                <a:avLst/>
              </a:prstGeom>
            </p:spPr>
          </p:pic>
        </p:grpSp>
      </p:grpSp>
      <p:pic>
        <p:nvPicPr>
          <p:cNvPr id="53" name="Picture 52"/>
          <p:cNvPicPr>
            <a:picLocks noChangeAspect="1"/>
          </p:cNvPicPr>
          <p:nvPr/>
        </p:nvPicPr>
        <p:blipFill>
          <a:blip r:embed="rId11"/>
          <a:stretch>
            <a:fillRect/>
          </a:stretch>
        </p:blipFill>
        <p:spPr>
          <a:xfrm>
            <a:off x="6255012" y="4273116"/>
            <a:ext cx="729412" cy="706832"/>
          </a:xfrm>
          <a:prstGeom prst="rect">
            <a:avLst/>
          </a:prstGeom>
        </p:spPr>
      </p:pic>
      <p:cxnSp>
        <p:nvCxnSpPr>
          <p:cNvPr id="54" name="Straight Arrow Connector 53"/>
          <p:cNvCxnSpPr/>
          <p:nvPr/>
        </p:nvCxnSpPr>
        <p:spPr>
          <a:xfrm flipV="1">
            <a:off x="2556529" y="3556278"/>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6281540" y="2929026"/>
            <a:ext cx="1465848" cy="640970"/>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6287327" y="3672857"/>
            <a:ext cx="1460062" cy="60026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2666447" y="3458720"/>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3641214" y="4369400"/>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6106836" y="4909147"/>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790110" y="3090334"/>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SharePoint Hosted App</a:t>
            </a:r>
            <a:endParaRPr lang="en-US" dirty="0">
              <a:solidFill>
                <a:schemeClr val="bg2"/>
              </a:solidFill>
            </a:endParaRPr>
          </a:p>
        </p:txBody>
      </p:sp>
    </p:spTree>
    <p:extLst>
      <p:ext uri="{BB962C8B-B14F-4D97-AF65-F5344CB8AC3E}">
        <p14:creationId xmlns:p14="http://schemas.microsoft.com/office/powerpoint/2010/main" val="1827078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021731" y="4207141"/>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792076" y="3229996"/>
            <a:ext cx="973097" cy="890648"/>
          </a:xfrm>
          <a:prstGeom prst="rect">
            <a:avLst/>
          </a:prstGeom>
        </p:spPr>
      </p:pic>
      <p:grpSp>
        <p:nvGrpSpPr>
          <p:cNvPr id="30" name="Group 29"/>
          <p:cNvGrpSpPr/>
          <p:nvPr/>
        </p:nvGrpSpPr>
        <p:grpSpPr>
          <a:xfrm>
            <a:off x="3200438" y="2293079"/>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2" name="Group 1"/>
          <p:cNvGrpSpPr/>
          <p:nvPr/>
        </p:nvGrpSpPr>
        <p:grpSpPr>
          <a:xfrm>
            <a:off x="7700644" y="1332492"/>
            <a:ext cx="3169028" cy="2450293"/>
            <a:chOff x="7156486" y="1592329"/>
            <a:chExt cx="3169853" cy="2450931"/>
          </a:xfrm>
        </p:grpSpPr>
        <p:grpSp>
          <p:nvGrpSpPr>
            <p:cNvPr id="32" name="Group 31"/>
            <p:cNvGrpSpPr/>
            <p:nvPr/>
          </p:nvGrpSpPr>
          <p:grpSpPr>
            <a:xfrm>
              <a:off x="7156486" y="1592329"/>
              <a:ext cx="3169853" cy="218920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765645" y="3380969"/>
              <a:ext cx="718751" cy="662291"/>
            </a:xfrm>
            <a:prstGeom prst="rect">
              <a:avLst/>
            </a:prstGeom>
          </p:spPr>
        </p:pic>
        <p:pic>
          <p:nvPicPr>
            <p:cNvPr id="38" name="Picture 37"/>
            <p:cNvPicPr>
              <a:picLocks noChangeAspect="1"/>
            </p:cNvPicPr>
            <p:nvPr/>
          </p:nvPicPr>
          <p:blipFill>
            <a:blip r:embed="rId9"/>
            <a:stretch>
              <a:fillRect/>
            </a:stretch>
          </p:blipFill>
          <p:spPr>
            <a:xfrm>
              <a:off x="9483298" y="3240409"/>
              <a:ext cx="651533" cy="574190"/>
            </a:xfrm>
            <a:prstGeom prst="rect">
              <a:avLst/>
            </a:prstGeom>
          </p:spPr>
        </p:pic>
      </p:grpSp>
      <p:pic>
        <p:nvPicPr>
          <p:cNvPr id="53" name="Picture 52"/>
          <p:cNvPicPr>
            <a:picLocks noChangeAspect="1"/>
          </p:cNvPicPr>
          <p:nvPr/>
        </p:nvPicPr>
        <p:blipFill>
          <a:blip r:embed="rId10"/>
          <a:stretch>
            <a:fillRect/>
          </a:stretch>
        </p:blipFill>
        <p:spPr>
          <a:xfrm>
            <a:off x="5557103" y="4412780"/>
            <a:ext cx="729412" cy="706832"/>
          </a:xfrm>
          <a:prstGeom prst="rect">
            <a:avLst/>
          </a:prstGeom>
        </p:spPr>
      </p:pic>
      <p:cxnSp>
        <p:nvCxnSpPr>
          <p:cNvPr id="54" name="Straight Arrow Connector 53"/>
          <p:cNvCxnSpPr/>
          <p:nvPr/>
        </p:nvCxnSpPr>
        <p:spPr>
          <a:xfrm flipV="1">
            <a:off x="1858620" y="3695942"/>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5583631" y="2713630"/>
            <a:ext cx="2016415" cy="996029"/>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5589418" y="3812521"/>
            <a:ext cx="2010628" cy="88158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1968538" y="3598383"/>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2943304" y="4509063"/>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5408927" y="5048811"/>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511909" y="2775278"/>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Provider Hosted App</a:t>
            </a:r>
            <a:endParaRPr lang="en-US" dirty="0">
              <a:solidFill>
                <a:schemeClr val="bg2"/>
              </a:solidFill>
            </a:endParaRPr>
          </a:p>
        </p:txBody>
      </p:sp>
      <p:sp>
        <p:nvSpPr>
          <p:cNvPr id="42" name="Rectangle 41"/>
          <p:cNvSpPr/>
          <p:nvPr/>
        </p:nvSpPr>
        <p:spPr bwMode="auto">
          <a:xfrm>
            <a:off x="7700643" y="4169792"/>
            <a:ext cx="2525082" cy="1893608"/>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43" name="Picture 42"/>
          <p:cNvPicPr>
            <a:picLocks noChangeAspect="1"/>
          </p:cNvPicPr>
          <p:nvPr/>
        </p:nvPicPr>
        <p:blipFill>
          <a:blip r:embed="rId11"/>
          <a:stretch>
            <a:fillRect/>
          </a:stretch>
        </p:blipFill>
        <p:spPr>
          <a:xfrm>
            <a:off x="9581779" y="3858004"/>
            <a:ext cx="1035882" cy="885243"/>
          </a:xfrm>
          <a:prstGeom prst="rect">
            <a:avLst/>
          </a:prstGeom>
        </p:spPr>
      </p:pic>
      <p:grpSp>
        <p:nvGrpSpPr>
          <p:cNvPr id="44" name="Group 43"/>
          <p:cNvGrpSpPr>
            <a:grpSpLocks noChangeAspect="1"/>
          </p:cNvGrpSpPr>
          <p:nvPr/>
        </p:nvGrpSpPr>
        <p:grpSpPr>
          <a:xfrm>
            <a:off x="9499053" y="5538559"/>
            <a:ext cx="1142929" cy="791794"/>
            <a:chOff x="7197043" y="2950933"/>
            <a:chExt cx="1333184" cy="923598"/>
          </a:xfrm>
        </p:grpSpPr>
        <p:pic>
          <p:nvPicPr>
            <p:cNvPr id="46" name="Picture 45"/>
            <p:cNvPicPr>
              <a:picLocks noChangeAspect="1"/>
            </p:cNvPicPr>
            <p:nvPr/>
          </p:nvPicPr>
          <p:blipFill>
            <a:blip r:embed="rId12"/>
            <a:stretch>
              <a:fillRect/>
            </a:stretch>
          </p:blipFill>
          <p:spPr>
            <a:xfrm>
              <a:off x="7730412" y="2950933"/>
              <a:ext cx="431610" cy="370351"/>
            </a:xfrm>
            <a:prstGeom prst="rect">
              <a:avLst/>
            </a:prstGeom>
          </p:spPr>
        </p:pic>
        <p:pic>
          <p:nvPicPr>
            <p:cNvPr id="47" name="Picture 46"/>
            <p:cNvPicPr>
              <a:picLocks noChangeAspect="1"/>
            </p:cNvPicPr>
            <p:nvPr/>
          </p:nvPicPr>
          <p:blipFill>
            <a:blip r:embed="rId12"/>
            <a:stretch>
              <a:fillRect/>
            </a:stretch>
          </p:blipFill>
          <p:spPr>
            <a:xfrm>
              <a:off x="7946217" y="3070724"/>
              <a:ext cx="584010" cy="501120"/>
            </a:xfrm>
            <a:prstGeom prst="rect">
              <a:avLst/>
            </a:prstGeom>
          </p:spPr>
        </p:pic>
        <p:pic>
          <p:nvPicPr>
            <p:cNvPr id="56" name="Picture 55"/>
            <p:cNvPicPr>
              <a:picLocks noChangeAspect="1"/>
            </p:cNvPicPr>
            <p:nvPr/>
          </p:nvPicPr>
          <p:blipFill>
            <a:blip r:embed="rId13"/>
            <a:stretch>
              <a:fillRect/>
            </a:stretch>
          </p:blipFill>
          <p:spPr>
            <a:xfrm>
              <a:off x="7197043" y="3129811"/>
              <a:ext cx="799538" cy="744720"/>
            </a:xfrm>
            <a:prstGeom prst="rect">
              <a:avLst/>
            </a:prstGeom>
          </p:spPr>
        </p:pic>
      </p:grpSp>
      <p:grpSp>
        <p:nvGrpSpPr>
          <p:cNvPr id="58" name="Group 57"/>
          <p:cNvGrpSpPr/>
          <p:nvPr/>
        </p:nvGrpSpPr>
        <p:grpSpPr>
          <a:xfrm>
            <a:off x="6505982" y="4106949"/>
            <a:ext cx="514267" cy="514267"/>
            <a:chOff x="492" y="17985"/>
            <a:chExt cx="524853" cy="524853"/>
          </a:xfrm>
        </p:grpSpPr>
        <p:sp>
          <p:nvSpPr>
            <p:cNvPr id="60" name="Oval 5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4003212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sz="4800" dirty="0" smtClean="0"/>
              <a:t>SharePoint Office 365 Testing Considerations</a:t>
            </a:r>
            <a:endParaRPr lang="en-US" sz="4800" dirty="0"/>
          </a:p>
        </p:txBody>
      </p:sp>
      <p:sp>
        <p:nvSpPr>
          <p:cNvPr id="3" name="Text Placeholder 2"/>
          <p:cNvSpPr>
            <a:spLocks noGrp="1"/>
          </p:cNvSpPr>
          <p:nvPr>
            <p:ph type="body" sz="quarter" idx="10"/>
          </p:nvPr>
        </p:nvSpPr>
        <p:spPr>
          <a:prstGeom prst="rect">
            <a:avLst/>
          </a:prstGeom>
        </p:spPr>
        <p:txBody>
          <a:bodyPr/>
          <a:lstStyle/>
          <a:p>
            <a:pPr lvl="1"/>
            <a:r>
              <a:rPr lang="en-US" sz="2800" dirty="0" smtClean="0"/>
              <a:t>Tenants can be on different versions</a:t>
            </a:r>
          </a:p>
          <a:p>
            <a:pPr lvl="1"/>
            <a:r>
              <a:rPr lang="en-US" sz="2800" dirty="0" smtClean="0"/>
              <a:t>APIs between versions will be subject to roll out schedules</a:t>
            </a:r>
          </a:p>
          <a:p>
            <a:pPr lvl="1"/>
            <a:r>
              <a:rPr lang="en-US" sz="2800" dirty="0" smtClean="0"/>
              <a:t>Testing environment should be in the same tenant as “production”</a:t>
            </a:r>
          </a:p>
          <a:p>
            <a:pPr lvl="1"/>
            <a:r>
              <a:rPr lang="en-US" sz="2800" dirty="0" smtClean="0"/>
              <a:t>App project and Web project are dependent and should be tested together</a:t>
            </a:r>
          </a:p>
        </p:txBody>
      </p:sp>
    </p:spTree>
    <p:extLst>
      <p:ext uri="{BB962C8B-B14F-4D97-AF65-F5344CB8AC3E}">
        <p14:creationId xmlns:p14="http://schemas.microsoft.com/office/powerpoint/2010/main" val="359727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App hosting configuration.  Leverage available resources to ramp up </a:t>
            </a:r>
            <a:r>
              <a:rPr lang="en-US" sz="1400" dirty="0">
                <a:solidFill>
                  <a:srgbClr val="797A7D">
                    <a:lumMod val="50000"/>
                  </a:srgbClr>
                </a:solidFill>
                <a:cs typeface="Segoe UI" panose="020B0502040204020203" pitchFamily="34" charset="0"/>
              </a:rPr>
              <a:t>D</a:t>
            </a:r>
            <a:r>
              <a:rPr lang="en-US" sz="1400" dirty="0" smtClean="0">
                <a:solidFill>
                  <a:srgbClr val="797A7D">
                    <a:lumMod val="50000"/>
                  </a:srgbClr>
                </a:solidFill>
                <a:cs typeface="Segoe UI" panose="020B0502040204020203" pitchFamily="34" charset="0"/>
              </a:rPr>
              <a:t>ev resources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Provide architecture design </a:t>
            </a:r>
            <a:r>
              <a:rPr lang="en-US" sz="1400" dirty="0">
                <a:solidFill>
                  <a:srgbClr val="797A7D">
                    <a:lumMod val="50000"/>
                  </a:srgbClr>
                </a:solidFill>
                <a:cs typeface="Segoe UI" panose="020B0502040204020203" pitchFamily="34" charset="0"/>
              </a:rPr>
              <a:t>guidance </a:t>
            </a:r>
            <a:r>
              <a:rPr lang="en-US" sz="1400" dirty="0" smtClean="0">
                <a:solidFill>
                  <a:srgbClr val="797A7D">
                    <a:lumMod val="50000"/>
                  </a:srgbClr>
                </a:solidFill>
                <a:cs typeface="Segoe UI" panose="020B0502040204020203" pitchFamily="34" charset="0"/>
              </a:rPr>
              <a:t>for </a:t>
            </a:r>
            <a:r>
              <a:rPr lang="en-US" sz="1400" dirty="0">
                <a:solidFill>
                  <a:srgbClr val="797A7D">
                    <a:lumMod val="50000"/>
                  </a:srgb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Analyze solution inventory / requirements and provide guidance on solution modernization</a:t>
            </a:r>
            <a:endParaRPr lang="en-US" sz="1400" dirty="0">
              <a:solidFill>
                <a:srgbClr val="797A7D">
                  <a:lumMod val="50000"/>
                </a:srgb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Successful smoke test app to validate configuration</a:t>
            </a:r>
            <a:endParaRPr lang="en-US" sz="1200" dirty="0">
              <a:solidFill>
                <a:srgbClr val="797A7D">
                  <a:lumMod val="50000"/>
                </a:srgb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report</a:t>
            </a:r>
            <a:endParaRPr lang="en-US" sz="1200" dirty="0">
              <a:solidFill>
                <a:srgbClr val="797A7D">
                  <a:lumMod val="50000"/>
                </a:srgb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SOW (optional)</a:t>
            </a:r>
            <a:endParaRPr lang="en-US" sz="1200" dirty="0">
              <a:solidFill>
                <a:srgbClr val="797A7D">
                  <a:lumMod val="50000"/>
                </a:srgb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rgbClr val="797A7D">
                    <a:lumMod val="50000"/>
                  </a:srgbClr>
                </a:solidFill>
                <a:cs typeface="Segoe UI" panose="020B0502040204020203" pitchFamily="34" charset="0"/>
              </a:rPr>
              <a:t>Jointly work on development and testing with MS partners</a:t>
            </a:r>
          </a:p>
          <a:p>
            <a:pPr defTabSz="913951"/>
            <a:endParaRPr lang="en-US" sz="1400" dirty="0">
              <a:solidFill>
                <a:srgbClr val="797A7D">
                  <a:lumMod val="50000"/>
                </a:srgb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Retract FTC</a:t>
            </a:r>
          </a:p>
          <a:p>
            <a:pPr defTabSz="913951"/>
            <a:r>
              <a:rPr lang="en-US" sz="1400" dirty="0" smtClean="0">
                <a:solidFill>
                  <a:srgbClr val="797A7D">
                    <a:lumMod val="50000"/>
                  </a:srgbClr>
                </a:solidFill>
                <a:cs typeface="Segoe UI" panose="020B0502040204020203" pitchFamily="34" charset="0"/>
              </a:rPr>
              <a:t>Deploy App solutions</a:t>
            </a:r>
            <a:endParaRPr lang="en-US" sz="1400" dirty="0">
              <a:solidFill>
                <a:srgbClr val="797A7D">
                  <a:lumMod val="50000"/>
                </a:srgb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Deployment Guide</a:t>
            </a:r>
            <a:endParaRPr lang="en-US" sz="1200" dirty="0">
              <a:solidFill>
                <a:srgbClr val="797A7D">
                  <a:lumMod val="50000"/>
                </a:srgb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signoff</a:t>
            </a:r>
            <a:endParaRPr lang="en-US" sz="1200" dirty="0">
              <a:solidFill>
                <a:srgbClr val="797A7D">
                  <a:lumMod val="50000"/>
                </a:srgb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1</a:t>
            </a:r>
          </a:p>
          <a:p>
            <a:r>
              <a:rPr lang="en-US" sz="2400" spc="-70" dirty="0" smtClean="0">
                <a:gradFill>
                  <a:gsLst>
                    <a:gs pos="2917">
                      <a:srgbClr val="797A7D"/>
                    </a:gs>
                    <a:gs pos="95000">
                      <a:srgbClr val="797A7D"/>
                    </a:gs>
                  </a:gsLst>
                  <a:lin ang="5400000" scaled="0"/>
                </a:gradFill>
                <a:latin typeface="Segoe UI Ligh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2</a:t>
            </a:r>
          </a:p>
          <a:p>
            <a:r>
              <a:rPr lang="en-US" sz="2400" spc="-70" dirty="0" smtClean="0">
                <a:gradFill>
                  <a:gsLst>
                    <a:gs pos="2917">
                      <a:srgbClr val="797A7D"/>
                    </a:gs>
                    <a:gs pos="95000">
                      <a:srgbClr val="797A7D"/>
                    </a:gs>
                  </a:gsLst>
                  <a:lin ang="5400000" scaled="0"/>
                </a:gradFill>
                <a:latin typeface="Segoe UI Light"/>
              </a:rPr>
              <a:t>Develop      &amp; Deploy</a:t>
            </a:r>
          </a:p>
        </p:txBody>
      </p:sp>
      <p:sp>
        <p:nvSpPr>
          <p:cNvPr id="2" name="Right Arrow 1"/>
          <p:cNvSpPr/>
          <p:nvPr/>
        </p:nvSpPr>
        <p:spPr bwMode="auto">
          <a:xfrm rot="13418215">
            <a:off x="4178551" y="3280094"/>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767549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process in high level</a:t>
            </a:r>
            <a:endParaRPr lang="en-US" dirty="0"/>
          </a:p>
        </p:txBody>
      </p:sp>
      <p:pic>
        <p:nvPicPr>
          <p:cNvPr id="15" name="Picture 14"/>
          <p:cNvPicPr>
            <a:picLocks noChangeAspect="1"/>
          </p:cNvPicPr>
          <p:nvPr/>
        </p:nvPicPr>
        <p:blipFill>
          <a:blip r:embed="rId2"/>
          <a:stretch>
            <a:fillRect/>
          </a:stretch>
        </p:blipFill>
        <p:spPr>
          <a:xfrm>
            <a:off x="1568437" y="3325570"/>
            <a:ext cx="973097" cy="890648"/>
          </a:xfrm>
          <a:prstGeom prst="rect">
            <a:avLst/>
          </a:prstGeom>
        </p:spPr>
      </p:pic>
      <p:grpSp>
        <p:nvGrpSpPr>
          <p:cNvPr id="18" name="Group 17"/>
          <p:cNvGrpSpPr/>
          <p:nvPr/>
        </p:nvGrpSpPr>
        <p:grpSpPr>
          <a:xfrm>
            <a:off x="7297627" y="1234322"/>
            <a:ext cx="3169028" cy="2450293"/>
            <a:chOff x="7156486" y="1592329"/>
            <a:chExt cx="3169853" cy="2450931"/>
          </a:xfrm>
        </p:grpSpPr>
        <p:grpSp>
          <p:nvGrpSpPr>
            <p:cNvPr id="19" name="Group 18"/>
            <p:cNvGrpSpPr/>
            <p:nvPr/>
          </p:nvGrpSpPr>
          <p:grpSpPr>
            <a:xfrm>
              <a:off x="7156486" y="1592329"/>
              <a:ext cx="3169853" cy="2189205"/>
              <a:chOff x="7837904" y="2254976"/>
              <a:chExt cx="3169853" cy="2189205"/>
            </a:xfrm>
          </p:grpSpPr>
          <p:sp>
            <p:nvSpPr>
              <p:cNvPr id="22" name="Rectangle 21"/>
              <p:cNvSpPr/>
              <p:nvPr/>
            </p:nvSpPr>
            <p:spPr bwMode="auto">
              <a:xfrm>
                <a:off x="7837904" y="2550080"/>
                <a:ext cx="2525740" cy="1894101"/>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3"/>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4"/>
            <a:stretch>
              <a:fillRect/>
            </a:stretch>
          </p:blipFill>
          <p:spPr>
            <a:xfrm>
              <a:off x="8765645" y="3380969"/>
              <a:ext cx="718751" cy="662291"/>
            </a:xfrm>
            <a:prstGeom prst="rect">
              <a:avLst/>
            </a:prstGeom>
          </p:spPr>
        </p:pic>
        <p:pic>
          <p:nvPicPr>
            <p:cNvPr id="21" name="Picture 20"/>
            <p:cNvPicPr>
              <a:picLocks noChangeAspect="1"/>
            </p:cNvPicPr>
            <p:nvPr/>
          </p:nvPicPr>
          <p:blipFill>
            <a:blip r:embed="rId5"/>
            <a:stretch>
              <a:fillRect/>
            </a:stretch>
          </p:blipFill>
          <p:spPr>
            <a:xfrm>
              <a:off x="9483298" y="3240409"/>
              <a:ext cx="651533" cy="574190"/>
            </a:xfrm>
            <a:prstGeom prst="rect">
              <a:avLst/>
            </a:prstGeom>
          </p:spPr>
        </p:pic>
      </p:grpSp>
      <p:grpSp>
        <p:nvGrpSpPr>
          <p:cNvPr id="31" name="Group 30"/>
          <p:cNvGrpSpPr/>
          <p:nvPr/>
        </p:nvGrpSpPr>
        <p:grpSpPr>
          <a:xfrm>
            <a:off x="7297625" y="3945384"/>
            <a:ext cx="2941338" cy="2472349"/>
            <a:chOff x="7701061" y="3858116"/>
            <a:chExt cx="2942104" cy="2472993"/>
          </a:xfrm>
        </p:grpSpPr>
        <p:sp>
          <p:nvSpPr>
            <p:cNvPr id="24" name="Rectangle 23"/>
            <p:cNvSpPr/>
            <p:nvPr/>
          </p:nvSpPr>
          <p:spPr bwMode="auto">
            <a:xfrm>
              <a:off x="7701061" y="4169984"/>
              <a:ext cx="2525740" cy="1894101"/>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25" name="Picture 24"/>
            <p:cNvPicPr>
              <a:picLocks noChangeAspect="1"/>
            </p:cNvPicPr>
            <p:nvPr/>
          </p:nvPicPr>
          <p:blipFill>
            <a:blip r:embed="rId6"/>
            <a:stretch>
              <a:fillRect/>
            </a:stretch>
          </p:blipFill>
          <p:spPr>
            <a:xfrm>
              <a:off x="9582687" y="3858116"/>
              <a:ext cx="1036152" cy="885474"/>
            </a:xfrm>
            <a:prstGeom prst="rect">
              <a:avLst/>
            </a:prstGeom>
          </p:spPr>
        </p:pic>
        <p:grpSp>
          <p:nvGrpSpPr>
            <p:cNvPr id="26" name="Group 25"/>
            <p:cNvGrpSpPr>
              <a:grpSpLocks noChangeAspect="1"/>
            </p:cNvGrpSpPr>
            <p:nvPr/>
          </p:nvGrpSpPr>
          <p:grpSpPr>
            <a:xfrm>
              <a:off x="9499938" y="5539109"/>
              <a:ext cx="1143227" cy="792000"/>
              <a:chOff x="7197043" y="2950933"/>
              <a:chExt cx="1333184" cy="923598"/>
            </a:xfrm>
          </p:grpSpPr>
          <p:pic>
            <p:nvPicPr>
              <p:cNvPr id="27" name="Picture 26"/>
              <p:cNvPicPr>
                <a:picLocks noChangeAspect="1"/>
              </p:cNvPicPr>
              <p:nvPr/>
            </p:nvPicPr>
            <p:blipFill>
              <a:blip r:embed="rId7"/>
              <a:stretch>
                <a:fillRect/>
              </a:stretch>
            </p:blipFill>
            <p:spPr>
              <a:xfrm>
                <a:off x="7730412" y="2950933"/>
                <a:ext cx="431610" cy="370351"/>
              </a:xfrm>
              <a:prstGeom prst="rect">
                <a:avLst/>
              </a:prstGeom>
            </p:spPr>
          </p:pic>
          <p:pic>
            <p:nvPicPr>
              <p:cNvPr id="28" name="Picture 27"/>
              <p:cNvPicPr>
                <a:picLocks noChangeAspect="1"/>
              </p:cNvPicPr>
              <p:nvPr/>
            </p:nvPicPr>
            <p:blipFill>
              <a:blip r:embed="rId7"/>
              <a:stretch>
                <a:fillRect/>
              </a:stretch>
            </p:blipFill>
            <p:spPr>
              <a:xfrm>
                <a:off x="7946217" y="3070724"/>
                <a:ext cx="584010" cy="501120"/>
              </a:xfrm>
              <a:prstGeom prst="rect">
                <a:avLst/>
              </a:prstGeom>
            </p:spPr>
          </p:pic>
          <p:pic>
            <p:nvPicPr>
              <p:cNvPr id="29" name="Picture 28"/>
              <p:cNvPicPr>
                <a:picLocks noChangeAspect="1"/>
              </p:cNvPicPr>
              <p:nvPr/>
            </p:nvPicPr>
            <p:blipFill>
              <a:blip r:embed="rId8"/>
              <a:stretch>
                <a:fillRect/>
              </a:stretch>
            </p:blipFill>
            <p:spPr>
              <a:xfrm>
                <a:off x="7197043" y="3129811"/>
                <a:ext cx="799538" cy="744720"/>
              </a:xfrm>
              <a:prstGeom prst="rect">
                <a:avLst/>
              </a:prstGeom>
            </p:spPr>
          </p:pic>
        </p:grpSp>
      </p:grpSp>
      <p:grpSp>
        <p:nvGrpSpPr>
          <p:cNvPr id="33" name="Group 32"/>
          <p:cNvGrpSpPr/>
          <p:nvPr/>
        </p:nvGrpSpPr>
        <p:grpSpPr>
          <a:xfrm>
            <a:off x="3563652" y="2924573"/>
            <a:ext cx="2068493" cy="1672492"/>
            <a:chOff x="3179535" y="3182266"/>
            <a:chExt cx="2069032" cy="1672928"/>
          </a:xfrm>
        </p:grpSpPr>
        <p:sp>
          <p:nvSpPr>
            <p:cNvPr id="16" name="Arc 15"/>
            <p:cNvSpPr/>
            <p:nvPr/>
          </p:nvSpPr>
          <p:spPr>
            <a:xfrm rot="6751527">
              <a:off x="3983454" y="3942486"/>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grpSp>
          <p:nvGrpSpPr>
            <p:cNvPr id="14" name="Group 13"/>
            <p:cNvGrpSpPr/>
            <p:nvPr/>
          </p:nvGrpSpPr>
          <p:grpSpPr>
            <a:xfrm>
              <a:off x="3654153" y="3422626"/>
              <a:ext cx="1120015" cy="871028"/>
              <a:chOff x="5653547" y="3657295"/>
              <a:chExt cx="1120015" cy="871028"/>
            </a:xfrm>
          </p:grpSpPr>
          <p:grpSp>
            <p:nvGrpSpPr>
              <p:cNvPr id="9" name="Group 8"/>
              <p:cNvGrpSpPr/>
              <p:nvPr/>
            </p:nvGrpSpPr>
            <p:grpSpPr>
              <a:xfrm>
                <a:off x="5653547" y="3657295"/>
                <a:ext cx="1120015" cy="871028"/>
                <a:chOff x="5029200" y="4493243"/>
                <a:chExt cx="1700431" cy="1270026"/>
              </a:xfrm>
            </p:grpSpPr>
            <p:grpSp>
              <p:nvGrpSpPr>
                <p:cNvPr id="10" name="Group 9"/>
                <p:cNvGrpSpPr/>
                <p:nvPr/>
              </p:nvGrpSpPr>
              <p:grpSpPr>
                <a:xfrm>
                  <a:off x="5029200" y="4896805"/>
                  <a:ext cx="1227510" cy="866464"/>
                  <a:chOff x="5332478" y="4896807"/>
                  <a:chExt cx="924232" cy="973700"/>
                </a:xfrm>
              </p:grpSpPr>
              <p:sp>
                <p:nvSpPr>
                  <p:cNvPr id="12" name="Rectangle 11"/>
                  <p:cNvSpPr/>
                  <p:nvPr/>
                </p:nvSpPr>
                <p:spPr bwMode="auto">
                  <a:xfrm>
                    <a:off x="5332478" y="5002589"/>
                    <a:ext cx="924232" cy="867918"/>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solidFill>
                        <a:schemeClr val="tx1">
                          <a:lumMod val="65000"/>
                          <a:lumOff val="35000"/>
                        </a:schemeClr>
                      </a:solidFill>
                      <a:latin typeface="Segoe UI" pitchFamily="34" charset="0"/>
                    </a:endParaRPr>
                  </a:p>
                </p:txBody>
              </p:sp>
              <p:sp>
                <p:nvSpPr>
                  <p:cNvPr id="13" name="Rectangle 12"/>
                  <p:cNvSpPr/>
                  <p:nvPr/>
                </p:nvSpPr>
                <p:spPr bwMode="auto">
                  <a:xfrm>
                    <a:off x="5332478" y="4896807"/>
                    <a:ext cx="924232" cy="139346"/>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5810173" y="4493243"/>
                  <a:ext cx="919458" cy="897337"/>
                </a:xfrm>
                <a:prstGeom prst="rect">
                  <a:avLst/>
                </a:prstGeom>
                <a:noFill/>
              </p:spPr>
              <p:txBody>
                <a:bodyPr wrap="none" lIns="0" tIns="0" rIns="0" bIns="0" rtlCol="0">
                  <a:spAutoFit/>
                </a:bodyPr>
                <a:lstStyle/>
                <a:p>
                  <a:r>
                    <a:rPr lang="en-US" sz="3999" b="1" spc="-70" dirty="0">
                      <a:ln w="12700">
                        <a:solidFill>
                          <a:schemeClr val="bg1"/>
                        </a:solidFill>
                      </a:ln>
                      <a:solidFill>
                        <a:srgbClr val="33862F"/>
                      </a:solidFill>
                      <a:effectLst>
                        <a:glow rad="101600">
                          <a:schemeClr val="bg1">
                            <a:alpha val="60000"/>
                          </a:schemeClr>
                        </a:glow>
                      </a:effectLst>
                    </a:rPr>
                    <a:t>C#</a:t>
                  </a:r>
                </a:p>
              </p:txBody>
            </p:sp>
          </p:grpSp>
          <p:grpSp>
            <p:nvGrpSpPr>
              <p:cNvPr id="8" name="Group 7"/>
              <p:cNvGrpSpPr/>
              <p:nvPr/>
            </p:nvGrpSpPr>
            <p:grpSpPr>
              <a:xfrm>
                <a:off x="5806625" y="3998631"/>
                <a:ext cx="502361" cy="498983"/>
                <a:chOff x="3730096" y="3530355"/>
                <a:chExt cx="502361" cy="498983"/>
              </a:xfrm>
              <a:solidFill>
                <a:schemeClr val="tx1">
                  <a:lumMod val="75000"/>
                  <a:lumOff val="25000"/>
                </a:schemeClr>
              </a:solidFill>
            </p:grpSpPr>
            <p:sp>
              <p:nvSpPr>
                <p:cNvPr id="5" name="Freeform 48"/>
                <p:cNvSpPr>
                  <a:spLocks/>
                </p:cNvSpPr>
                <p:nvPr/>
              </p:nvSpPr>
              <p:spPr bwMode="black">
                <a:xfrm>
                  <a:off x="3825373" y="3622360"/>
                  <a:ext cx="88779" cy="89839"/>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6" name="Freeform 49"/>
                <p:cNvSpPr>
                  <a:spLocks noEditPoints="1"/>
                </p:cNvSpPr>
                <p:nvPr/>
              </p:nvSpPr>
              <p:spPr bwMode="black">
                <a:xfrm>
                  <a:off x="3730096" y="3530355"/>
                  <a:ext cx="502361" cy="498983"/>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7" name="Freeform 50"/>
                <p:cNvSpPr>
                  <a:spLocks noEditPoints="1"/>
                </p:cNvSpPr>
                <p:nvPr/>
              </p:nvSpPr>
              <p:spPr bwMode="black">
                <a:xfrm>
                  <a:off x="3891417" y="3747916"/>
                  <a:ext cx="296652" cy="238126"/>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grpSp>
        </p:grpSp>
        <p:pic>
          <p:nvPicPr>
            <p:cNvPr id="17" name="Picture 16"/>
            <p:cNvPicPr>
              <a:picLocks noChangeAspect="1"/>
            </p:cNvPicPr>
            <p:nvPr/>
          </p:nvPicPr>
          <p:blipFill>
            <a:blip r:embed="rId9"/>
            <a:stretch>
              <a:fillRect/>
            </a:stretch>
          </p:blipFill>
          <p:spPr>
            <a:xfrm>
              <a:off x="4518965" y="4148178"/>
              <a:ext cx="729602" cy="707016"/>
            </a:xfrm>
            <a:prstGeom prst="rect">
              <a:avLst/>
            </a:prstGeom>
          </p:spPr>
        </p:pic>
        <p:sp>
          <p:nvSpPr>
            <p:cNvPr id="32" name="TextBox 31"/>
            <p:cNvSpPr txBox="1"/>
            <p:nvPr/>
          </p:nvSpPr>
          <p:spPr>
            <a:xfrm>
              <a:off x="3179535" y="3182266"/>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Execute Tests</a:t>
              </a:r>
            </a:p>
          </p:txBody>
        </p:sp>
      </p:grpSp>
      <p:cxnSp>
        <p:nvCxnSpPr>
          <p:cNvPr id="34" name="Straight Arrow Connector 33"/>
          <p:cNvCxnSpPr/>
          <p:nvPr/>
        </p:nvCxnSpPr>
        <p:spPr>
          <a:xfrm flipV="1">
            <a:off x="2593121" y="3770894"/>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V="1">
            <a:off x="5332472" y="2511740"/>
            <a:ext cx="1854626" cy="1113088"/>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70366" y="3755543"/>
            <a:ext cx="1816732" cy="72167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19719087">
            <a:off x="5234184" y="2846337"/>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rot="1304366">
            <a:off x="5318178" y="3836461"/>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47" name="Group 46"/>
          <p:cNvGrpSpPr/>
          <p:nvPr/>
        </p:nvGrpSpPr>
        <p:grpSpPr>
          <a:xfrm>
            <a:off x="1176503" y="4000037"/>
            <a:ext cx="514267" cy="514267"/>
            <a:chOff x="492" y="17985"/>
            <a:chExt cx="524853" cy="524853"/>
          </a:xfrm>
        </p:grpSpPr>
        <p:sp>
          <p:nvSpPr>
            <p:cNvPr id="48" name="Oval 4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50" name="Group 49"/>
          <p:cNvGrpSpPr/>
          <p:nvPr/>
        </p:nvGrpSpPr>
        <p:grpSpPr>
          <a:xfrm>
            <a:off x="3697668" y="3998559"/>
            <a:ext cx="514267" cy="514267"/>
            <a:chOff x="492" y="17985"/>
            <a:chExt cx="524853" cy="524853"/>
          </a:xfrm>
        </p:grpSpPr>
        <p:sp>
          <p:nvSpPr>
            <p:cNvPr id="51" name="Oval 5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53" name="Group 52"/>
          <p:cNvGrpSpPr/>
          <p:nvPr/>
        </p:nvGrpSpPr>
        <p:grpSpPr>
          <a:xfrm>
            <a:off x="7077969" y="3177595"/>
            <a:ext cx="514267" cy="514267"/>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56" name="Group 55"/>
          <p:cNvGrpSpPr/>
          <p:nvPr/>
        </p:nvGrpSpPr>
        <p:grpSpPr>
          <a:xfrm>
            <a:off x="7076765" y="5893645"/>
            <a:ext cx="514267" cy="514267"/>
            <a:chOff x="492" y="17985"/>
            <a:chExt cx="524853" cy="524853"/>
          </a:xfrm>
        </p:grpSpPr>
        <p:sp>
          <p:nvSpPr>
            <p:cNvPr id="57" name="Oval 5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Tree>
    <p:extLst>
      <p:ext uri="{BB962C8B-B14F-4D97-AF65-F5344CB8AC3E}">
        <p14:creationId xmlns:p14="http://schemas.microsoft.com/office/powerpoint/2010/main" val="746797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with multiple environments</a:t>
            </a:r>
            <a:endParaRPr lang="en-US" dirty="0"/>
          </a:p>
        </p:txBody>
      </p:sp>
      <p:grpSp>
        <p:nvGrpSpPr>
          <p:cNvPr id="18" name="Group 17"/>
          <p:cNvGrpSpPr/>
          <p:nvPr/>
        </p:nvGrpSpPr>
        <p:grpSpPr>
          <a:xfrm>
            <a:off x="7530926" y="1404493"/>
            <a:ext cx="3169028" cy="2177191"/>
            <a:chOff x="7156486" y="1592329"/>
            <a:chExt cx="3169853" cy="2177758"/>
          </a:xfrm>
        </p:grpSpPr>
        <p:grpSp>
          <p:nvGrpSpPr>
            <p:cNvPr id="19" name="Group 18"/>
            <p:cNvGrpSpPr/>
            <p:nvPr/>
          </p:nvGrpSpPr>
          <p:grpSpPr>
            <a:xfrm>
              <a:off x="7156486" y="1592329"/>
              <a:ext cx="3169853" cy="1949097"/>
              <a:chOff x="7837904" y="2254976"/>
              <a:chExt cx="3169853" cy="1949097"/>
            </a:xfrm>
          </p:grpSpPr>
          <p:sp>
            <p:nvSpPr>
              <p:cNvPr id="22" name="Rectangle 21"/>
              <p:cNvSpPr/>
              <p:nvPr/>
            </p:nvSpPr>
            <p:spPr bwMode="auto">
              <a:xfrm>
                <a:off x="7837904" y="2550080"/>
                <a:ext cx="2525740" cy="1653993"/>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Integration testing</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frequent automated testing </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2"/>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3"/>
            <a:stretch>
              <a:fillRect/>
            </a:stretch>
          </p:blipFill>
          <p:spPr>
            <a:xfrm>
              <a:off x="8749364" y="3107796"/>
              <a:ext cx="718751" cy="662291"/>
            </a:xfrm>
            <a:prstGeom prst="rect">
              <a:avLst/>
            </a:prstGeom>
          </p:spPr>
        </p:pic>
        <p:pic>
          <p:nvPicPr>
            <p:cNvPr id="21" name="Picture 20"/>
            <p:cNvPicPr>
              <a:picLocks noChangeAspect="1"/>
            </p:cNvPicPr>
            <p:nvPr/>
          </p:nvPicPr>
          <p:blipFill>
            <a:blip r:embed="rId4"/>
            <a:stretch>
              <a:fillRect/>
            </a:stretch>
          </p:blipFill>
          <p:spPr>
            <a:xfrm>
              <a:off x="9467017" y="2967236"/>
              <a:ext cx="651533" cy="574190"/>
            </a:xfrm>
            <a:prstGeom prst="rect">
              <a:avLst/>
            </a:prstGeom>
          </p:spPr>
        </p:pic>
      </p:grpSp>
      <p:cxnSp>
        <p:nvCxnSpPr>
          <p:cNvPr id="35" name="Straight Arrow Connector 34"/>
          <p:cNvCxnSpPr/>
          <p:nvPr/>
        </p:nvCxnSpPr>
        <p:spPr>
          <a:xfrm flipV="1">
            <a:off x="5324359" y="2668546"/>
            <a:ext cx="2109539" cy="728955"/>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24359" y="4637572"/>
            <a:ext cx="1990524" cy="407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20433611">
            <a:off x="5385066" y="2812159"/>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a:off x="5285859" y="4376028"/>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37" name="Group 36"/>
          <p:cNvGrpSpPr/>
          <p:nvPr/>
        </p:nvGrpSpPr>
        <p:grpSpPr>
          <a:xfrm>
            <a:off x="1169371" y="2065074"/>
            <a:ext cx="2721372" cy="2412604"/>
            <a:chOff x="4425816" y="2952572"/>
            <a:chExt cx="2722081" cy="2413232"/>
          </a:xfrm>
        </p:grpSpPr>
        <p:sp>
          <p:nvSpPr>
            <p:cNvPr id="39" name="Rectangle 38"/>
            <p:cNvSpPr/>
            <p:nvPr/>
          </p:nvSpPr>
          <p:spPr>
            <a:xfrm>
              <a:off x="4425816" y="3373233"/>
              <a:ext cx="2288634" cy="1992571"/>
            </a:xfrm>
            <a:prstGeom prst="rect">
              <a:avLst/>
            </a:prstGeom>
            <a:solidFill>
              <a:schemeClr val="bg1">
                <a:lumMod val="95000"/>
                <a:alpha val="80000"/>
              </a:schemeClr>
            </a:solidFill>
            <a:ln>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40" name="Group 39"/>
            <p:cNvGrpSpPr/>
            <p:nvPr/>
          </p:nvGrpSpPr>
          <p:grpSpPr>
            <a:xfrm>
              <a:off x="5785468" y="2952572"/>
              <a:ext cx="1362429" cy="1069299"/>
              <a:chOff x="2965442" y="2096688"/>
              <a:chExt cx="1651464" cy="1374851"/>
            </a:xfrm>
          </p:grpSpPr>
          <p:pic>
            <p:nvPicPr>
              <p:cNvPr id="41" name="Picture 40"/>
              <p:cNvPicPr>
                <a:picLocks noChangeAspect="1"/>
              </p:cNvPicPr>
              <p:nvPr/>
            </p:nvPicPr>
            <p:blipFill>
              <a:blip r:embed="rId5"/>
              <a:stretch>
                <a:fillRect/>
              </a:stretch>
            </p:blipFill>
            <p:spPr>
              <a:xfrm>
                <a:off x="2965442" y="2096688"/>
                <a:ext cx="1651464" cy="1029891"/>
              </a:xfrm>
              <a:prstGeom prst="rect">
                <a:avLst/>
              </a:prstGeom>
            </p:spPr>
          </p:pic>
          <p:pic>
            <p:nvPicPr>
              <p:cNvPr id="42" name="Picture 41"/>
              <p:cNvPicPr>
                <a:picLocks noChangeAspect="1"/>
              </p:cNvPicPr>
              <p:nvPr/>
            </p:nvPicPr>
            <p:blipFill>
              <a:blip r:embed="rId6"/>
              <a:stretch>
                <a:fillRect/>
              </a:stretch>
            </p:blipFill>
            <p:spPr>
              <a:xfrm>
                <a:off x="3474113" y="2716835"/>
                <a:ext cx="406968" cy="754704"/>
              </a:xfrm>
              <a:prstGeom prst="rect">
                <a:avLst/>
              </a:prstGeom>
            </p:spPr>
          </p:pic>
          <p:pic>
            <p:nvPicPr>
              <p:cNvPr id="44" name="Picture 43"/>
              <p:cNvPicPr>
                <a:picLocks noChangeAspect="1"/>
              </p:cNvPicPr>
              <p:nvPr/>
            </p:nvPicPr>
            <p:blipFill>
              <a:blip r:embed="rId7"/>
              <a:stretch>
                <a:fillRect/>
              </a:stretch>
            </p:blipFill>
            <p:spPr>
              <a:xfrm>
                <a:off x="3716925" y="2502037"/>
                <a:ext cx="700078" cy="901070"/>
              </a:xfrm>
              <a:prstGeom prst="rect">
                <a:avLst/>
              </a:prstGeom>
            </p:spPr>
          </p:pic>
        </p:grpSp>
      </p:grpSp>
      <p:grpSp>
        <p:nvGrpSpPr>
          <p:cNvPr id="48" name="Group 47"/>
          <p:cNvGrpSpPr/>
          <p:nvPr/>
        </p:nvGrpSpPr>
        <p:grpSpPr>
          <a:xfrm>
            <a:off x="7530926" y="3845131"/>
            <a:ext cx="3169028" cy="2454392"/>
            <a:chOff x="7156486" y="1592329"/>
            <a:chExt cx="3169853" cy="2455031"/>
          </a:xfrm>
        </p:grpSpPr>
        <p:grpSp>
          <p:nvGrpSpPr>
            <p:cNvPr id="49" name="Group 48"/>
            <p:cNvGrpSpPr/>
            <p:nvPr/>
          </p:nvGrpSpPr>
          <p:grpSpPr>
            <a:xfrm>
              <a:off x="7156486" y="1592329"/>
              <a:ext cx="3169853" cy="2183075"/>
              <a:chOff x="7837904" y="2254976"/>
              <a:chExt cx="3169853" cy="2183075"/>
            </a:xfrm>
          </p:grpSpPr>
          <p:sp>
            <p:nvSpPr>
              <p:cNvPr id="52" name="Rectangle 51"/>
              <p:cNvSpPr/>
              <p:nvPr/>
            </p:nvSpPr>
            <p:spPr bwMode="auto">
              <a:xfrm>
                <a:off x="7837904" y="2550081"/>
                <a:ext cx="2525740" cy="1887970"/>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User acceptance /</a:t>
                </a:r>
                <a:br>
                  <a:rPr lang="en-US" sz="1799" dirty="0">
                    <a:solidFill>
                      <a:srgbClr val="595959"/>
                    </a:solidFill>
                    <a:latin typeface="+mj-lt"/>
                  </a:rPr>
                </a:br>
                <a:r>
                  <a:rPr lang="en-US" sz="1799" dirty="0">
                    <a:solidFill>
                      <a:srgbClr val="595959"/>
                    </a:solidFill>
                    <a:latin typeface="+mj-lt"/>
                  </a:rPr>
                  <a:t>Quality assurance</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user acceptance before production usage</a:t>
                </a:r>
                <a:endParaRPr lang="en-US" sz="1799" dirty="0">
                  <a:solidFill>
                    <a:srgbClr val="595959"/>
                  </a:solidFill>
                  <a:latin typeface="+mj-lt"/>
                </a:endParaRPr>
              </a:p>
            </p:txBody>
          </p:sp>
          <p:pic>
            <p:nvPicPr>
              <p:cNvPr id="53" name="Picture 52"/>
              <p:cNvPicPr>
                <a:picLocks noChangeAspect="1"/>
              </p:cNvPicPr>
              <p:nvPr/>
            </p:nvPicPr>
            <p:blipFill>
              <a:blip r:embed="rId2"/>
              <a:stretch>
                <a:fillRect/>
              </a:stretch>
            </p:blipFill>
            <p:spPr>
              <a:xfrm>
                <a:off x="9719530" y="2254976"/>
                <a:ext cx="1288227" cy="801004"/>
              </a:xfrm>
              <a:prstGeom prst="rect">
                <a:avLst/>
              </a:prstGeom>
            </p:spPr>
          </p:pic>
        </p:grpSp>
        <p:pic>
          <p:nvPicPr>
            <p:cNvPr id="50" name="Picture 49"/>
            <p:cNvPicPr>
              <a:picLocks noChangeAspect="1"/>
            </p:cNvPicPr>
            <p:nvPr/>
          </p:nvPicPr>
          <p:blipFill>
            <a:blip r:embed="rId3"/>
            <a:stretch>
              <a:fillRect/>
            </a:stretch>
          </p:blipFill>
          <p:spPr>
            <a:xfrm>
              <a:off x="8754976" y="3385069"/>
              <a:ext cx="718751" cy="662291"/>
            </a:xfrm>
            <a:prstGeom prst="rect">
              <a:avLst/>
            </a:prstGeom>
          </p:spPr>
        </p:pic>
        <p:pic>
          <p:nvPicPr>
            <p:cNvPr id="51" name="Picture 50"/>
            <p:cNvPicPr>
              <a:picLocks noChangeAspect="1"/>
            </p:cNvPicPr>
            <p:nvPr/>
          </p:nvPicPr>
          <p:blipFill>
            <a:blip r:embed="rId4"/>
            <a:stretch>
              <a:fillRect/>
            </a:stretch>
          </p:blipFill>
          <p:spPr>
            <a:xfrm>
              <a:off x="9472629" y="3244509"/>
              <a:ext cx="651533" cy="574190"/>
            </a:xfrm>
            <a:prstGeom prst="rect">
              <a:avLst/>
            </a:prstGeom>
          </p:spPr>
        </p:pic>
      </p:grpSp>
      <p:grpSp>
        <p:nvGrpSpPr>
          <p:cNvPr id="3" name="Group 2"/>
          <p:cNvGrpSpPr/>
          <p:nvPr/>
        </p:nvGrpSpPr>
        <p:grpSpPr>
          <a:xfrm>
            <a:off x="3744629" y="3080887"/>
            <a:ext cx="1869108" cy="965002"/>
            <a:chOff x="3124914" y="3495183"/>
            <a:chExt cx="1869595" cy="965253"/>
          </a:xfrm>
        </p:grpSpPr>
        <p:pic>
          <p:nvPicPr>
            <p:cNvPr id="47" name="Picture 46"/>
            <p:cNvPicPr>
              <a:picLocks noChangeAspect="1"/>
            </p:cNvPicPr>
            <p:nvPr/>
          </p:nvPicPr>
          <p:blipFill>
            <a:blip r:embed="rId8"/>
            <a:stretch>
              <a:fillRect/>
            </a:stretch>
          </p:blipFill>
          <p:spPr>
            <a:xfrm>
              <a:off x="3720462" y="3495183"/>
              <a:ext cx="472770" cy="570720"/>
            </a:xfrm>
            <a:prstGeom prst="rect">
              <a:avLst/>
            </a:prstGeom>
          </p:spPr>
        </p:pic>
        <p:pic>
          <p:nvPicPr>
            <p:cNvPr id="45" name="Picture 44"/>
            <p:cNvPicPr>
              <a:picLocks noChangeAspect="1"/>
            </p:cNvPicPr>
            <p:nvPr/>
          </p:nvPicPr>
          <p:blipFill>
            <a:blip r:embed="rId9"/>
            <a:stretch>
              <a:fillRect/>
            </a:stretch>
          </p:blipFill>
          <p:spPr>
            <a:xfrm>
              <a:off x="4028816" y="3685067"/>
              <a:ext cx="498735" cy="499273"/>
            </a:xfrm>
            <a:prstGeom prst="rect">
              <a:avLst/>
            </a:prstGeom>
          </p:spPr>
        </p:pic>
        <p:sp>
          <p:nvSpPr>
            <p:cNvPr id="54" name="TextBox 53"/>
            <p:cNvSpPr txBox="1"/>
            <p:nvPr/>
          </p:nvSpPr>
          <p:spPr>
            <a:xfrm>
              <a:off x="3124914" y="4121882"/>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Build definition</a:t>
              </a:r>
            </a:p>
          </p:txBody>
        </p:sp>
      </p:grpSp>
      <p:grpSp>
        <p:nvGrpSpPr>
          <p:cNvPr id="2" name="Group 1"/>
          <p:cNvGrpSpPr/>
          <p:nvPr/>
        </p:nvGrpSpPr>
        <p:grpSpPr>
          <a:xfrm>
            <a:off x="3744629" y="4206564"/>
            <a:ext cx="1869108" cy="1084000"/>
            <a:chOff x="3124914" y="4654435"/>
            <a:chExt cx="1869595" cy="1084282"/>
          </a:xfrm>
        </p:grpSpPr>
        <p:pic>
          <p:nvPicPr>
            <p:cNvPr id="36" name="Picture 35"/>
            <p:cNvPicPr>
              <a:picLocks noChangeAspect="1"/>
            </p:cNvPicPr>
            <p:nvPr/>
          </p:nvPicPr>
          <p:blipFill>
            <a:blip r:embed="rId10"/>
            <a:stretch>
              <a:fillRect/>
            </a:stretch>
          </p:blipFill>
          <p:spPr>
            <a:xfrm>
              <a:off x="3650144" y="4654435"/>
              <a:ext cx="898188" cy="870383"/>
            </a:xfrm>
            <a:prstGeom prst="rect">
              <a:avLst/>
            </a:prstGeom>
          </p:spPr>
        </p:pic>
        <p:sp>
          <p:nvSpPr>
            <p:cNvPr id="55" name="TextBox 54"/>
            <p:cNvSpPr txBox="1"/>
            <p:nvPr/>
          </p:nvSpPr>
          <p:spPr>
            <a:xfrm>
              <a:off x="3124914" y="5400163"/>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Release manager</a:t>
              </a:r>
            </a:p>
          </p:txBody>
        </p:sp>
      </p:grpSp>
      <p:cxnSp>
        <p:nvCxnSpPr>
          <p:cNvPr id="62" name="Straight Arrow Connector 61"/>
          <p:cNvCxnSpPr/>
          <p:nvPr/>
        </p:nvCxnSpPr>
        <p:spPr>
          <a:xfrm>
            <a:off x="3527168" y="3397499"/>
            <a:ext cx="654291" cy="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p:nvPr/>
        </p:nvCxnSpPr>
        <p:spPr>
          <a:xfrm>
            <a:off x="3527168" y="4245529"/>
            <a:ext cx="696450" cy="37283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9" name="Group 68"/>
          <p:cNvGrpSpPr/>
          <p:nvPr/>
        </p:nvGrpSpPr>
        <p:grpSpPr>
          <a:xfrm>
            <a:off x="877358" y="4252865"/>
            <a:ext cx="514267" cy="514267"/>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72" name="Group 71"/>
          <p:cNvGrpSpPr/>
          <p:nvPr/>
        </p:nvGrpSpPr>
        <p:grpSpPr>
          <a:xfrm>
            <a:off x="4035808" y="2685797"/>
            <a:ext cx="514267" cy="514267"/>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75" name="Group 74"/>
          <p:cNvGrpSpPr/>
          <p:nvPr/>
        </p:nvGrpSpPr>
        <p:grpSpPr>
          <a:xfrm>
            <a:off x="4056984" y="5209252"/>
            <a:ext cx="514267" cy="514267"/>
            <a:chOff x="492" y="17985"/>
            <a:chExt cx="524853" cy="524853"/>
          </a:xfrm>
        </p:grpSpPr>
        <p:sp>
          <p:nvSpPr>
            <p:cNvPr id="76" name="Oval 7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grpSp>
        <p:nvGrpSpPr>
          <p:cNvPr id="78" name="Group 77"/>
          <p:cNvGrpSpPr/>
          <p:nvPr/>
        </p:nvGrpSpPr>
        <p:grpSpPr>
          <a:xfrm>
            <a:off x="7320018" y="3130901"/>
            <a:ext cx="514267" cy="514267"/>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81" name="Group 80"/>
          <p:cNvGrpSpPr/>
          <p:nvPr/>
        </p:nvGrpSpPr>
        <p:grpSpPr>
          <a:xfrm>
            <a:off x="7314884" y="5808399"/>
            <a:ext cx="514267" cy="514267"/>
            <a:chOff x="492" y="17985"/>
            <a:chExt cx="524853" cy="524853"/>
          </a:xfrm>
        </p:grpSpPr>
        <p:sp>
          <p:nvSpPr>
            <p:cNvPr id="82" name="Oval 8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942301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anim calcmode="lin" valueType="num">
                                      <p:cBhvr>
                                        <p:cTn id="28" dur="1000" fill="hold"/>
                                        <p:tgtEl>
                                          <p:spTgt spid="81"/>
                                        </p:tgtEl>
                                        <p:attrNameLst>
                                          <p:attrName>ppt_x</p:attrName>
                                        </p:attrNameLst>
                                      </p:cBhvr>
                                      <p:tavLst>
                                        <p:tav tm="0">
                                          <p:val>
                                            <p:strVal val="#ppt_x"/>
                                          </p:val>
                                        </p:tav>
                                        <p:tav tm="100000">
                                          <p:val>
                                            <p:strVal val="#ppt_x"/>
                                          </p:val>
                                        </p:tav>
                                      </p:tavLst>
                                    </p:anim>
                                    <p:anim calcmode="lin" valueType="num">
                                      <p:cBhvr>
                                        <p:cTn id="2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a:t>
            </a:r>
            <a:r>
              <a:rPr lang="en-US" sz="700" dirty="0" smtClean="0">
                <a:solidFill>
                  <a:srgbClr val="000000">
                    <a:lumMod val="65000"/>
                    <a:lumOff val="35000"/>
                  </a:srgbClr>
                </a:solidFill>
                <a:ea typeface="Segoe UI" pitchFamily="34" charset="0"/>
                <a:cs typeface="Segoe UI" pitchFamily="34" charset="0"/>
              </a:rPr>
              <a:t>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chemeClr val="accent1"/>
                </a:solidFill>
              </a:rPr>
              <a:t>Customer Preparedness</a:t>
            </a:r>
            <a:endParaRPr sz="4800" dirty="0">
              <a:solidFill>
                <a:schemeClr val="accent1"/>
              </a:solidFill>
            </a:endParaRPr>
          </a:p>
        </p:txBody>
      </p:sp>
      <p:sp>
        <p:nvSpPr>
          <p:cNvPr id="11" name="TextBox 10"/>
          <p:cNvSpPr txBox="1"/>
          <p:nvPr/>
        </p:nvSpPr>
        <p:spPr>
          <a:xfrm>
            <a:off x="170892" y="770494"/>
            <a:ext cx="10833621" cy="646074"/>
          </a:xfrm>
          <a:prstGeom prst="rect">
            <a:avLst/>
          </a:prstGeom>
          <a:noFill/>
        </p:spPr>
        <p:txBody>
          <a:bodyPr wrap="square" rtlCol="0">
            <a:spAutoFit/>
          </a:bodyPr>
          <a:lstStyle/>
          <a:p>
            <a:pPr defTabSz="914126"/>
            <a:r>
              <a:rPr lang="en-US" sz="1799" i="1" dirty="0" smtClean="0">
                <a:solidFill>
                  <a:srgbClr val="737373"/>
                </a:solidFill>
                <a:latin typeface="Segoe UI Light"/>
              </a:rPr>
              <a:t>3 days of consultation to prepare app hosting options.  Leverage available resources to ramp up development resources.  Result is </a:t>
            </a:r>
            <a:r>
              <a:rPr lang="en-US" sz="1799" i="1" dirty="0">
                <a:solidFill>
                  <a:srgbClr val="737373"/>
                </a:solidFill>
                <a:latin typeface="Segoe UI Light"/>
              </a:rPr>
              <a:t>a </a:t>
            </a:r>
            <a:r>
              <a:rPr lang="en-US" sz="1799" i="1" dirty="0" smtClean="0">
                <a:solidFill>
                  <a:srgbClr val="737373"/>
                </a:solidFill>
                <a:latin typeface="Segoe UI Light"/>
              </a:rPr>
              <a:t>successful end-to-end smoke test app to validate configuration on both sides.</a:t>
            </a:r>
            <a:endParaRPr lang="en-US" sz="1799" i="1" dirty="0">
              <a:solidFill>
                <a:srgbClr val="737373"/>
              </a:solidFill>
              <a:latin typeface="Segoe UI Light"/>
            </a:endParaRPr>
          </a:p>
        </p:txBody>
      </p:sp>
      <p:graphicFrame>
        <p:nvGraphicFramePr>
          <p:cNvPr id="13" name="Table 1"/>
          <p:cNvGraphicFramePr>
            <a:graphicFrameLocks noGrp="1"/>
          </p:cNvGraphicFramePr>
          <p:nvPr>
            <p:extLst>
              <p:ext uri="{D42A27DB-BD31-4B8C-83A1-F6EECF244321}">
                <p14:modId xmlns:p14="http://schemas.microsoft.com/office/powerpoint/2010/main" val="923000662"/>
              </p:ext>
            </p:extLst>
          </p:nvPr>
        </p:nvGraphicFramePr>
        <p:xfrm>
          <a:off x="193440" y="1517319"/>
          <a:ext cx="10958263" cy="2224968"/>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val="20000"/>
                    </a:ext>
                  </a:extLst>
                </a:gridCol>
                <a:gridCol w="2683565">
                  <a:extLst>
                    <a:ext uri="{9D8B030D-6E8A-4147-A177-3AD203B41FA5}">
                      <a16:colId xmlns:a16="http://schemas.microsoft.com/office/drawing/2014/main" val="20001"/>
                    </a:ext>
                  </a:extLst>
                </a:gridCol>
                <a:gridCol w="2623930">
                  <a:extLst>
                    <a:ext uri="{9D8B030D-6E8A-4147-A177-3AD203B41FA5}">
                      <a16:colId xmlns:a16="http://schemas.microsoft.com/office/drawing/2014/main" val="20002"/>
                    </a:ext>
                  </a:extLst>
                </a:gridCol>
                <a:gridCol w="2855843">
                  <a:extLst>
                    <a:ext uri="{9D8B030D-6E8A-4147-A177-3AD203B41FA5}">
                      <a16:colId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188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extLst>
                  <a:ext uri="{0D108BD9-81ED-4DB2-BD59-A6C34878D82A}">
                    <a16:rowId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Customer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a:txBody>
                    <a:bodyPr/>
                    <a:lstStyle/>
                    <a:p>
                      <a:r>
                        <a:rPr lang="en-US" sz="1600" b="0" dirty="0" smtClean="0">
                          <a:solidFill>
                            <a:schemeClr val="bg1"/>
                          </a:solidFill>
                          <a:latin typeface="+mj-lt"/>
                        </a:rPr>
                        <a:t>Microsoft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Post SP 2013 DB upgrade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Farm max compatibility is 15</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Decision</a:t>
                      </a:r>
                      <a:r>
                        <a:rPr lang="en-US" sz="1200" baseline="0" dirty="0" smtClean="0">
                          <a:solidFill>
                            <a:srgbClr val="797A7D">
                              <a:lumMod val="50000"/>
                            </a:srgbClr>
                          </a:solidFill>
                          <a:ea typeface="Segoe UI" pitchFamily="34" charset="0"/>
                          <a:cs typeface="Segoe UI" pitchFamily="34" charset="0"/>
                        </a:rPr>
                        <a:t> on a</a:t>
                      </a:r>
                      <a:r>
                        <a:rPr lang="en-US" sz="1200" dirty="0" smtClean="0">
                          <a:solidFill>
                            <a:srgbClr val="797A7D">
                              <a:lumMod val="50000"/>
                            </a:srgbClr>
                          </a:solidFill>
                          <a:ea typeface="Segoe UI" pitchFamily="34" charset="0"/>
                          <a:cs typeface="Segoe UI" pitchFamily="34" charset="0"/>
                        </a:rPr>
                        <a:t>pp hosting choice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Procure hosting infrastructure</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Internal resource readiness for App training</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Set up hosting infrastructure</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Complete configuration</a:t>
                      </a:r>
                      <a:endParaRPr lang="en-US" sz="1200" dirty="0">
                        <a:solidFill>
                          <a:srgbClr val="797A7D">
                            <a:lumMod val="50000"/>
                          </a:srgbClr>
                        </a:solidFill>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Infrastructure planning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Security</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 governance &amp; ALM</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Building future proof modern apps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Support</a:t>
                      </a:r>
                    </a:p>
                    <a:p>
                      <a:pPr marL="400050" lvl="1" indent="-169863"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Troubleshooting configuration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Complete infrastructure set up (Azure or on-premises)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Successful </a:t>
                      </a:r>
                      <a:r>
                        <a:rPr lang="en-US" sz="1200" kern="1200" baseline="0" dirty="0" smtClean="0">
                          <a:solidFill>
                            <a:srgbClr val="797A7D">
                              <a:lumMod val="50000"/>
                            </a:srgbClr>
                          </a:solidFill>
                          <a:latin typeface="+mn-lt"/>
                          <a:ea typeface="Segoe UI" pitchFamily="34" charset="0"/>
                          <a:cs typeface="Segoe UI" pitchFamily="34" charset="0"/>
                        </a:rPr>
                        <a:t>configuration validation</a:t>
                      </a:r>
                      <a:endParaRPr lang="en-US" sz="12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0" name="TextBox 9"/>
          <p:cNvSpPr txBox="1"/>
          <p:nvPr/>
        </p:nvSpPr>
        <p:spPr>
          <a:xfrm>
            <a:off x="1279016" y="3985388"/>
            <a:ext cx="2130395" cy="338466"/>
          </a:xfrm>
          <a:prstGeom prst="rect">
            <a:avLst/>
          </a:prstGeom>
          <a:noFill/>
        </p:spPr>
        <p:txBody>
          <a:bodyPr wrap="square" rtlCol="0">
            <a:spAutoFit/>
          </a:bodyPr>
          <a:lstStyle/>
          <a:p>
            <a:pPr defTabSz="914126"/>
            <a:r>
              <a:rPr lang="en-US" sz="1600" dirty="0" smtClean="0">
                <a:solidFill>
                  <a:srgbClr val="00188F"/>
                </a:solidFill>
                <a:latin typeface="Segoe UI Light"/>
              </a:rPr>
              <a:t>Module </a:t>
            </a:r>
            <a:r>
              <a:rPr lang="en-US" sz="1600" dirty="0">
                <a:solidFill>
                  <a:srgbClr val="00188F"/>
                </a:solidFill>
                <a:latin typeface="Segoe UI Light"/>
              </a:rPr>
              <a:t>Overview</a:t>
            </a:r>
          </a:p>
        </p:txBody>
      </p:sp>
      <p:grpSp>
        <p:nvGrpSpPr>
          <p:cNvPr id="2" name="Group 3"/>
          <p:cNvGrpSpPr/>
          <p:nvPr/>
        </p:nvGrpSpPr>
        <p:grpSpPr>
          <a:xfrm>
            <a:off x="1138525" y="4323854"/>
            <a:ext cx="8876797" cy="2109203"/>
            <a:chOff x="913138" y="4464040"/>
            <a:chExt cx="8876797" cy="2109203"/>
          </a:xfrm>
        </p:grpSpPr>
        <p:sp>
          <p:nvSpPr>
            <p:cNvPr id="16" name="Right Arrow 4"/>
            <p:cNvSpPr/>
            <p:nvPr/>
          </p:nvSpPr>
          <p:spPr>
            <a:xfrm>
              <a:off x="958757" y="4768767"/>
              <a:ext cx="8831178" cy="70017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5"/>
            <p:cNvSpPr/>
            <p:nvPr/>
          </p:nvSpPr>
          <p:spPr>
            <a:xfrm>
              <a:off x="1144626" y="4464040"/>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Hosting environment ready</a:t>
              </a:r>
              <a:endParaRPr lang="en-US" sz="1300" dirty="0">
                <a:solidFill>
                  <a:prstClr val="white"/>
                </a:solidFill>
                <a:latin typeface="Segoe UI Light"/>
              </a:endParaRPr>
            </a:p>
          </p:txBody>
        </p:sp>
        <p:sp>
          <p:nvSpPr>
            <p:cNvPr id="21" name="Rectangle 6"/>
            <p:cNvSpPr/>
            <p:nvPr/>
          </p:nvSpPr>
          <p:spPr>
            <a:xfrm>
              <a:off x="2537929"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Deploy verification app to hosting environment</a:t>
              </a:r>
              <a:endParaRPr lang="en-US" sz="1300" dirty="0">
                <a:solidFill>
                  <a:prstClr val="white"/>
                </a:solidFill>
                <a:latin typeface="Segoe UI Light"/>
              </a:endParaRPr>
            </a:p>
          </p:txBody>
        </p:sp>
        <p:sp>
          <p:nvSpPr>
            <p:cNvPr id="22" name="Rectangle 8"/>
            <p:cNvSpPr/>
            <p:nvPr/>
          </p:nvSpPr>
          <p:spPr>
            <a:xfrm>
              <a:off x="3931232"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Configure communications across SPO and hosting farm</a:t>
              </a:r>
              <a:endParaRPr lang="en-US" sz="1300" dirty="0">
                <a:solidFill>
                  <a:prstClr val="white"/>
                </a:solidFill>
                <a:latin typeface="Segoe UI Light"/>
              </a:endParaRPr>
            </a:p>
          </p:txBody>
        </p:sp>
        <p:sp>
          <p:nvSpPr>
            <p:cNvPr id="23" name="Rectangle 11"/>
            <p:cNvSpPr/>
            <p:nvPr/>
          </p:nvSpPr>
          <p:spPr>
            <a:xfrm>
              <a:off x="5324535" y="4474352"/>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Network configuration</a:t>
              </a:r>
              <a:endParaRPr lang="en-US" sz="1300" dirty="0">
                <a:solidFill>
                  <a:prstClr val="white"/>
                </a:solidFill>
                <a:latin typeface="Segoe UI Light"/>
              </a:endParaRPr>
            </a:p>
          </p:txBody>
        </p:sp>
        <p:sp>
          <p:nvSpPr>
            <p:cNvPr id="24" name="Rectangle 13"/>
            <p:cNvSpPr/>
            <p:nvPr/>
          </p:nvSpPr>
          <p:spPr>
            <a:xfrm>
              <a:off x="6697251" y="4477878"/>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Service configuration (proxy)</a:t>
              </a:r>
              <a:endParaRPr lang="en-US" sz="1300" dirty="0">
                <a:solidFill>
                  <a:prstClr val="white"/>
                </a:solidFill>
                <a:latin typeface="Segoe UI Light"/>
              </a:endParaRPr>
            </a:p>
          </p:txBody>
        </p:sp>
        <p:sp>
          <p:nvSpPr>
            <p:cNvPr id="26" name="Rectangle 14"/>
            <p:cNvSpPr/>
            <p:nvPr/>
          </p:nvSpPr>
          <p:spPr>
            <a:xfrm>
              <a:off x="8069968"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30" name="Left Bracket 16"/>
            <p:cNvSpPr/>
            <p:nvPr/>
          </p:nvSpPr>
          <p:spPr>
            <a:xfrm rot="16200000">
              <a:off x="1672948" y="5246177"/>
              <a:ext cx="259058" cy="127693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Requirements</a:t>
              </a:r>
              <a:endParaRPr lang="en-US" sz="1100" dirty="0">
                <a:solidFill>
                  <a:srgbClr val="737373"/>
                </a:solidFill>
                <a:latin typeface="Segoe UI Light"/>
              </a:endParaRPr>
            </a:p>
          </p:txBody>
        </p:sp>
        <p:sp>
          <p:nvSpPr>
            <p:cNvPr id="32" name="Left Bracket 18"/>
            <p:cNvSpPr/>
            <p:nvPr/>
          </p:nvSpPr>
          <p:spPr>
            <a:xfrm rot="16200000">
              <a:off x="3764307" y="4518662"/>
              <a:ext cx="259061" cy="271181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Configuration – Day 1</a:t>
              </a:r>
              <a:endParaRPr lang="en-US" sz="1100" dirty="0">
                <a:solidFill>
                  <a:srgbClr val="737373"/>
                </a:solidFill>
                <a:latin typeface="Segoe UI Light"/>
              </a:endParaRPr>
            </a:p>
          </p:txBody>
        </p:sp>
        <p:sp>
          <p:nvSpPr>
            <p:cNvPr id="33" name="Left Bracket 19"/>
            <p:cNvSpPr/>
            <p:nvPr/>
          </p:nvSpPr>
          <p:spPr>
            <a:xfrm rot="16200000">
              <a:off x="7234223" y="3845429"/>
              <a:ext cx="248983" cy="406835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Troubleshooting Day 2-3</a:t>
              </a:r>
              <a:endParaRPr lang="en-US" sz="1100" dirty="0">
                <a:solidFill>
                  <a:srgbClr val="737373"/>
                </a:solidFill>
                <a:latin typeface="Segoe UI Light"/>
              </a:endParaRPr>
            </a:p>
          </p:txBody>
        </p:sp>
        <p:sp>
          <p:nvSpPr>
            <p:cNvPr id="39" name="Left Bracket 24"/>
            <p:cNvSpPr/>
            <p:nvPr/>
          </p:nvSpPr>
          <p:spPr>
            <a:xfrm rot="16200000">
              <a:off x="3081102" y="4301771"/>
              <a:ext cx="287569" cy="4049717"/>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42" name="Left Bracket 26"/>
            <p:cNvSpPr/>
            <p:nvPr/>
          </p:nvSpPr>
          <p:spPr>
            <a:xfrm rot="16200000">
              <a:off x="6519498" y="4990323"/>
              <a:ext cx="285130" cy="2675056"/>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IT Admin</a:t>
              </a:r>
            </a:p>
          </p:txBody>
        </p:sp>
        <p:sp>
          <p:nvSpPr>
            <p:cNvPr id="46" name="Left Bracket 27"/>
            <p:cNvSpPr/>
            <p:nvPr/>
          </p:nvSpPr>
          <p:spPr>
            <a:xfrm rot="16200000">
              <a:off x="8587646" y="5665168"/>
              <a:ext cx="287568" cy="1322925"/>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28"/>
            <p:cNvSpPr txBox="1"/>
            <p:nvPr/>
          </p:nvSpPr>
          <p:spPr>
            <a:xfrm>
              <a:off x="913138" y="5548878"/>
              <a:ext cx="153888" cy="415490"/>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0"/>
            <p:cNvSpPr txBox="1"/>
            <p:nvPr/>
          </p:nvSpPr>
          <p:spPr>
            <a:xfrm>
              <a:off x="913138" y="5964368"/>
              <a:ext cx="153888" cy="608875"/>
            </a:xfrm>
            <a:prstGeom prst="rect">
              <a:avLst/>
            </a:prstGeom>
            <a:noFill/>
          </p:spPr>
          <p:txBody>
            <a:bodyPr vert="vert270" wrap="square" lIns="0" tIns="0" rIns="0" bIns="0" rtlCol="0">
              <a:spAutoFit/>
            </a:bodyPr>
            <a:lstStyle/>
            <a:p>
              <a:pPr defTabSz="914126"/>
              <a:r>
                <a:rPr lang="en-US" sz="1000" dirty="0">
                  <a:solidFill>
                    <a:srgbClr val="00188F"/>
                  </a:solidFill>
                </a:rPr>
                <a:t>Audience</a:t>
              </a:r>
            </a:p>
          </p:txBody>
        </p:sp>
      </p:grpSp>
      <p:sp>
        <p:nvSpPr>
          <p:cNvPr id="3" name="Rectangle 2"/>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Empower &amp; Plan</a:t>
            </a:r>
            <a:endParaRPr lang="en-US" sz="1600" dirty="0">
              <a:solidFill>
                <a:schemeClr val="bg1"/>
              </a:solidFill>
            </a:endParaRPr>
          </a:p>
        </p:txBody>
      </p:sp>
    </p:spTree>
    <p:extLst>
      <p:ext uri="{BB962C8B-B14F-4D97-AF65-F5344CB8AC3E}">
        <p14:creationId xmlns:p14="http://schemas.microsoft.com/office/powerpoint/2010/main" val="3202627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Development</a:t>
            </a:r>
            <a:endParaRPr lang="en-US" dirty="0"/>
          </a:p>
        </p:txBody>
      </p:sp>
    </p:spTree>
    <p:extLst>
      <p:ext uri="{BB962C8B-B14F-4D97-AF65-F5344CB8AC3E}">
        <p14:creationId xmlns:p14="http://schemas.microsoft.com/office/powerpoint/2010/main" val="16853365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evolves…</a:t>
            </a: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82" t="11107" r="1501" b="3529"/>
          <a:stretch/>
        </p:blipFill>
        <p:spPr>
          <a:xfrm>
            <a:off x="821647" y="4712728"/>
            <a:ext cx="2519344" cy="1318592"/>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4536"/>
          <a:stretch/>
        </p:blipFill>
        <p:spPr>
          <a:xfrm>
            <a:off x="4608842" y="4705627"/>
            <a:ext cx="2519344" cy="1318801"/>
          </a:xfrm>
          <a:prstGeom prst="rect">
            <a:avLst/>
          </a:prstGeom>
        </p:spPr>
      </p:pic>
      <p:pic>
        <p:nvPicPr>
          <p:cNvPr id="5" name="Picture 4"/>
          <p:cNvPicPr>
            <a:picLocks noChangeAspect="1"/>
          </p:cNvPicPr>
          <p:nvPr/>
        </p:nvPicPr>
        <p:blipFill>
          <a:blip r:embed="rId4"/>
          <a:stretch>
            <a:fillRect/>
          </a:stretch>
        </p:blipFill>
        <p:spPr>
          <a:xfrm>
            <a:off x="8508955" y="4712727"/>
            <a:ext cx="2845016" cy="1318592"/>
          </a:xfrm>
          <a:prstGeom prst="rect">
            <a:avLst/>
          </a:prstGeom>
          <a:ln>
            <a:solidFill>
              <a:schemeClr val="bg1">
                <a:lumMod val="75000"/>
              </a:schemeClr>
            </a:solidFill>
          </a:ln>
        </p:spPr>
      </p:pic>
      <p:grpSp>
        <p:nvGrpSpPr>
          <p:cNvPr id="11" name="Group 10"/>
          <p:cNvGrpSpPr>
            <a:grpSpLocks noChangeAspect="1"/>
          </p:cNvGrpSpPr>
          <p:nvPr/>
        </p:nvGrpSpPr>
        <p:grpSpPr>
          <a:xfrm>
            <a:off x="1195419" y="2167554"/>
            <a:ext cx="1494797" cy="1597273"/>
            <a:chOff x="1512865" y="949433"/>
            <a:chExt cx="2389102" cy="2552888"/>
          </a:xfrm>
        </p:grpSpPr>
        <p:grpSp>
          <p:nvGrpSpPr>
            <p:cNvPr id="12" name="Group 11"/>
            <p:cNvGrpSpPr/>
            <p:nvPr/>
          </p:nvGrpSpPr>
          <p:grpSpPr>
            <a:xfrm>
              <a:off x="1512865" y="949433"/>
              <a:ext cx="2389102" cy="2552888"/>
              <a:chOff x="4383758" y="2240577"/>
              <a:chExt cx="2389102" cy="2552888"/>
            </a:xfrm>
          </p:grpSpPr>
          <p:sp>
            <p:nvSpPr>
              <p:cNvPr id="14" name="Rectangle 13"/>
              <p:cNvSpPr/>
              <p:nvPr/>
            </p:nvSpPr>
            <p:spPr bwMode="auto">
              <a:xfrm>
                <a:off x="4537410" y="2240577"/>
                <a:ext cx="2235450"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2007</a:t>
                </a:r>
              </a:p>
            </p:txBody>
          </p:sp>
          <p:grpSp>
            <p:nvGrpSpPr>
              <p:cNvPr id="15" name="Group 14"/>
              <p:cNvGrpSpPr/>
              <p:nvPr/>
            </p:nvGrpSpPr>
            <p:grpSpPr>
              <a:xfrm>
                <a:off x="5421611" y="2886866"/>
                <a:ext cx="789619" cy="1020140"/>
                <a:chOff x="4557447" y="1721445"/>
                <a:chExt cx="789619" cy="1020140"/>
              </a:xfrm>
            </p:grpSpPr>
            <p:pic>
              <p:nvPicPr>
                <p:cNvPr id="23" name="Picture 22"/>
                <p:cNvPicPr>
                  <a:picLocks noChangeAspect="1"/>
                </p:cNvPicPr>
                <p:nvPr/>
              </p:nvPicPr>
              <p:blipFill>
                <a:blip r:embed="rId5"/>
                <a:stretch>
                  <a:fillRect/>
                </a:stretch>
              </p:blipFill>
              <p:spPr>
                <a:xfrm>
                  <a:off x="4557447" y="1902539"/>
                  <a:ext cx="477423" cy="839046"/>
                </a:xfrm>
                <a:prstGeom prst="rect">
                  <a:avLst/>
                </a:prstGeom>
              </p:spPr>
            </p:pic>
            <p:pic>
              <p:nvPicPr>
                <p:cNvPr id="24" name="Picture 23"/>
                <p:cNvPicPr>
                  <a:picLocks noChangeAspect="1"/>
                </p:cNvPicPr>
                <p:nvPr/>
              </p:nvPicPr>
              <p:blipFill>
                <a:blip r:embed="rId5"/>
                <a:stretch>
                  <a:fillRect/>
                </a:stretch>
              </p:blipFill>
              <p:spPr>
                <a:xfrm>
                  <a:off x="4869643" y="1721445"/>
                  <a:ext cx="477423" cy="839046"/>
                </a:xfrm>
                <a:prstGeom prst="rect">
                  <a:avLst/>
                </a:prstGeom>
              </p:spPr>
            </p:pic>
          </p:grpSp>
          <p:grpSp>
            <p:nvGrpSpPr>
              <p:cNvPr id="16" name="Group 15"/>
              <p:cNvGrpSpPr/>
              <p:nvPr/>
            </p:nvGrpSpPr>
            <p:grpSpPr>
              <a:xfrm>
                <a:off x="4880542" y="3820782"/>
                <a:ext cx="944427" cy="972683"/>
                <a:chOff x="3981885" y="2834055"/>
                <a:chExt cx="944427" cy="972683"/>
              </a:xfrm>
            </p:grpSpPr>
            <p:pic>
              <p:nvPicPr>
                <p:cNvPr id="20" name="Picture 19"/>
                <p:cNvPicPr>
                  <a:picLocks noChangeAspect="1"/>
                </p:cNvPicPr>
                <p:nvPr/>
              </p:nvPicPr>
              <p:blipFill>
                <a:blip r:embed="rId5"/>
                <a:stretch>
                  <a:fillRect/>
                </a:stretch>
              </p:blipFill>
              <p:spPr>
                <a:xfrm>
                  <a:off x="3981885" y="2967692"/>
                  <a:ext cx="477423" cy="839046"/>
                </a:xfrm>
                <a:prstGeom prst="rect">
                  <a:avLst/>
                </a:prstGeom>
              </p:spPr>
            </p:pic>
            <p:pic>
              <p:nvPicPr>
                <p:cNvPr id="21" name="Picture 20"/>
                <p:cNvPicPr>
                  <a:picLocks noChangeAspect="1"/>
                </p:cNvPicPr>
                <p:nvPr/>
              </p:nvPicPr>
              <p:blipFill>
                <a:blip r:embed="rId5"/>
                <a:stretch>
                  <a:fillRect/>
                </a:stretch>
              </p:blipFill>
              <p:spPr>
                <a:xfrm>
                  <a:off x="4269036" y="2834055"/>
                  <a:ext cx="477423" cy="839046"/>
                </a:xfrm>
                <a:prstGeom prst="rect">
                  <a:avLst/>
                </a:prstGeom>
              </p:spPr>
            </p:pic>
            <p:pic>
              <p:nvPicPr>
                <p:cNvPr id="22" name="Picture 21"/>
                <p:cNvPicPr>
                  <a:picLocks noChangeAspect="1"/>
                </p:cNvPicPr>
                <p:nvPr/>
              </p:nvPicPr>
              <p:blipFill>
                <a:blip r:embed="rId6"/>
                <a:stretch>
                  <a:fillRect/>
                </a:stretch>
              </p:blipFill>
              <p:spPr>
                <a:xfrm>
                  <a:off x="4480085" y="3260431"/>
                  <a:ext cx="446227" cy="456212"/>
                </a:xfrm>
                <a:prstGeom prst="rect">
                  <a:avLst/>
                </a:prstGeom>
              </p:spPr>
            </p:pic>
          </p:grpSp>
          <p:grpSp>
            <p:nvGrpSpPr>
              <p:cNvPr id="17" name="Group 16"/>
              <p:cNvGrpSpPr/>
              <p:nvPr/>
            </p:nvGrpSpPr>
            <p:grpSpPr>
              <a:xfrm>
                <a:off x="4383758" y="2988031"/>
                <a:ext cx="968998" cy="971748"/>
                <a:chOff x="3601101" y="2714202"/>
                <a:chExt cx="968998" cy="971748"/>
              </a:xfrm>
            </p:grpSpPr>
            <p:pic>
              <p:nvPicPr>
                <p:cNvPr id="18" name="Picture 17"/>
                <p:cNvPicPr>
                  <a:picLocks noChangeAspect="1"/>
                </p:cNvPicPr>
                <p:nvPr/>
              </p:nvPicPr>
              <p:blipFill>
                <a:blip r:embed="rId5"/>
                <a:stretch>
                  <a:fillRect/>
                </a:stretch>
              </p:blipFill>
              <p:spPr>
                <a:xfrm>
                  <a:off x="3601101" y="2846904"/>
                  <a:ext cx="477423" cy="839046"/>
                </a:xfrm>
                <a:prstGeom prst="rect">
                  <a:avLst/>
                </a:prstGeom>
              </p:spPr>
            </p:pic>
            <p:pic>
              <p:nvPicPr>
                <p:cNvPr id="19" name="Picture 18"/>
                <p:cNvPicPr>
                  <a:picLocks noChangeAspect="1"/>
                </p:cNvPicPr>
                <p:nvPr/>
              </p:nvPicPr>
              <p:blipFill>
                <a:blip r:embed="rId7"/>
                <a:stretch>
                  <a:fillRect/>
                </a:stretch>
              </p:blipFill>
              <p:spPr>
                <a:xfrm>
                  <a:off x="3875612" y="2714202"/>
                  <a:ext cx="694487" cy="898458"/>
                </a:xfrm>
                <a:prstGeom prst="rect">
                  <a:avLst/>
                </a:prstGeom>
              </p:spPr>
            </p:pic>
          </p:grpSp>
        </p:grpSp>
        <p:pic>
          <p:nvPicPr>
            <p:cNvPr id="13" name="Picture 12"/>
            <p:cNvPicPr>
              <a:picLocks noChangeAspect="1"/>
            </p:cNvPicPr>
            <p:nvPr/>
          </p:nvPicPr>
          <p:blipFill>
            <a:blip r:embed="rId5"/>
            <a:stretch>
              <a:fillRect/>
            </a:stretch>
          </p:blipFill>
          <p:spPr>
            <a:xfrm>
              <a:off x="3194497" y="1758239"/>
              <a:ext cx="477423" cy="839046"/>
            </a:xfrm>
            <a:prstGeom prst="rect">
              <a:avLst/>
            </a:prstGeom>
          </p:spPr>
        </p:pic>
      </p:grpSp>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74019" y="1785118"/>
            <a:ext cx="764872" cy="764872"/>
          </a:xfrm>
          <a:prstGeom prst="rect">
            <a:avLst/>
          </a:prstGeom>
        </p:spPr>
      </p:pic>
      <p:grpSp>
        <p:nvGrpSpPr>
          <p:cNvPr id="26" name="Group 25"/>
          <p:cNvGrpSpPr>
            <a:grpSpLocks noChangeAspect="1"/>
          </p:cNvGrpSpPr>
          <p:nvPr/>
        </p:nvGrpSpPr>
        <p:grpSpPr>
          <a:xfrm>
            <a:off x="4509754" y="2235104"/>
            <a:ext cx="2442057" cy="1597273"/>
            <a:chOff x="1512865" y="949433"/>
            <a:chExt cx="3903087" cy="2552888"/>
          </a:xfrm>
        </p:grpSpPr>
        <p:grpSp>
          <p:nvGrpSpPr>
            <p:cNvPr id="27" name="Group 26"/>
            <p:cNvGrpSpPr/>
            <p:nvPr/>
          </p:nvGrpSpPr>
          <p:grpSpPr>
            <a:xfrm>
              <a:off x="1512865" y="949433"/>
              <a:ext cx="3903087" cy="2552888"/>
              <a:chOff x="4383758" y="2240577"/>
              <a:chExt cx="3903087" cy="2552888"/>
            </a:xfrm>
          </p:grpSpPr>
          <p:sp>
            <p:nvSpPr>
              <p:cNvPr id="29" name="Rectangle 28"/>
              <p:cNvSpPr/>
              <p:nvPr/>
            </p:nvSpPr>
            <p:spPr bwMode="auto">
              <a:xfrm>
                <a:off x="4537410" y="2240577"/>
                <a:ext cx="3749435"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2010</a:t>
                </a:r>
              </a:p>
            </p:txBody>
          </p:sp>
          <p:grpSp>
            <p:nvGrpSpPr>
              <p:cNvPr id="30" name="Group 29"/>
              <p:cNvGrpSpPr/>
              <p:nvPr/>
            </p:nvGrpSpPr>
            <p:grpSpPr>
              <a:xfrm>
                <a:off x="5421611" y="2886866"/>
                <a:ext cx="789619" cy="1020140"/>
                <a:chOff x="4557447" y="1721445"/>
                <a:chExt cx="789619" cy="1020140"/>
              </a:xfrm>
            </p:grpSpPr>
            <p:pic>
              <p:nvPicPr>
                <p:cNvPr id="38" name="Picture 37"/>
                <p:cNvPicPr>
                  <a:picLocks noChangeAspect="1"/>
                </p:cNvPicPr>
                <p:nvPr/>
              </p:nvPicPr>
              <p:blipFill>
                <a:blip r:embed="rId5"/>
                <a:stretch>
                  <a:fillRect/>
                </a:stretch>
              </p:blipFill>
              <p:spPr>
                <a:xfrm>
                  <a:off x="4557447" y="1902539"/>
                  <a:ext cx="477423" cy="839046"/>
                </a:xfrm>
                <a:prstGeom prst="rect">
                  <a:avLst/>
                </a:prstGeom>
              </p:spPr>
            </p:pic>
            <p:pic>
              <p:nvPicPr>
                <p:cNvPr id="39" name="Picture 38"/>
                <p:cNvPicPr>
                  <a:picLocks noChangeAspect="1"/>
                </p:cNvPicPr>
                <p:nvPr/>
              </p:nvPicPr>
              <p:blipFill>
                <a:blip r:embed="rId5"/>
                <a:stretch>
                  <a:fillRect/>
                </a:stretch>
              </p:blipFill>
              <p:spPr>
                <a:xfrm>
                  <a:off x="4869643" y="1721445"/>
                  <a:ext cx="477423" cy="839046"/>
                </a:xfrm>
                <a:prstGeom prst="rect">
                  <a:avLst/>
                </a:prstGeom>
              </p:spPr>
            </p:pic>
          </p:grpSp>
          <p:grpSp>
            <p:nvGrpSpPr>
              <p:cNvPr id="31" name="Group 30"/>
              <p:cNvGrpSpPr/>
              <p:nvPr/>
            </p:nvGrpSpPr>
            <p:grpSpPr>
              <a:xfrm>
                <a:off x="4880542" y="3820782"/>
                <a:ext cx="944427" cy="972683"/>
                <a:chOff x="3981885" y="2834055"/>
                <a:chExt cx="944427" cy="972683"/>
              </a:xfrm>
            </p:grpSpPr>
            <p:pic>
              <p:nvPicPr>
                <p:cNvPr id="35" name="Picture 34"/>
                <p:cNvPicPr>
                  <a:picLocks noChangeAspect="1"/>
                </p:cNvPicPr>
                <p:nvPr/>
              </p:nvPicPr>
              <p:blipFill>
                <a:blip r:embed="rId5"/>
                <a:stretch>
                  <a:fillRect/>
                </a:stretch>
              </p:blipFill>
              <p:spPr>
                <a:xfrm>
                  <a:off x="3981885" y="2967692"/>
                  <a:ext cx="477423" cy="839046"/>
                </a:xfrm>
                <a:prstGeom prst="rect">
                  <a:avLst/>
                </a:prstGeom>
              </p:spPr>
            </p:pic>
            <p:pic>
              <p:nvPicPr>
                <p:cNvPr id="36" name="Picture 35"/>
                <p:cNvPicPr>
                  <a:picLocks noChangeAspect="1"/>
                </p:cNvPicPr>
                <p:nvPr/>
              </p:nvPicPr>
              <p:blipFill>
                <a:blip r:embed="rId5"/>
                <a:stretch>
                  <a:fillRect/>
                </a:stretch>
              </p:blipFill>
              <p:spPr>
                <a:xfrm>
                  <a:off x="4269036" y="2834055"/>
                  <a:ext cx="477423" cy="839046"/>
                </a:xfrm>
                <a:prstGeom prst="rect">
                  <a:avLst/>
                </a:prstGeom>
              </p:spPr>
            </p:pic>
            <p:pic>
              <p:nvPicPr>
                <p:cNvPr id="37" name="Picture 36"/>
                <p:cNvPicPr>
                  <a:picLocks noChangeAspect="1"/>
                </p:cNvPicPr>
                <p:nvPr/>
              </p:nvPicPr>
              <p:blipFill>
                <a:blip r:embed="rId6"/>
                <a:stretch>
                  <a:fillRect/>
                </a:stretch>
              </p:blipFill>
              <p:spPr>
                <a:xfrm>
                  <a:off x="4480085" y="3260431"/>
                  <a:ext cx="446227" cy="456212"/>
                </a:xfrm>
                <a:prstGeom prst="rect">
                  <a:avLst/>
                </a:prstGeom>
              </p:spPr>
            </p:pic>
          </p:grpSp>
          <p:grpSp>
            <p:nvGrpSpPr>
              <p:cNvPr id="32" name="Group 31"/>
              <p:cNvGrpSpPr/>
              <p:nvPr/>
            </p:nvGrpSpPr>
            <p:grpSpPr>
              <a:xfrm>
                <a:off x="4383758" y="2988031"/>
                <a:ext cx="968998" cy="971748"/>
                <a:chOff x="3601101" y="2714202"/>
                <a:chExt cx="968998" cy="971748"/>
              </a:xfrm>
            </p:grpSpPr>
            <p:pic>
              <p:nvPicPr>
                <p:cNvPr id="33" name="Picture 32"/>
                <p:cNvPicPr>
                  <a:picLocks noChangeAspect="1"/>
                </p:cNvPicPr>
                <p:nvPr/>
              </p:nvPicPr>
              <p:blipFill>
                <a:blip r:embed="rId5"/>
                <a:stretch>
                  <a:fillRect/>
                </a:stretch>
              </p:blipFill>
              <p:spPr>
                <a:xfrm>
                  <a:off x="3601101" y="2846904"/>
                  <a:ext cx="477423" cy="839046"/>
                </a:xfrm>
                <a:prstGeom prst="rect">
                  <a:avLst/>
                </a:prstGeom>
              </p:spPr>
            </p:pic>
            <p:pic>
              <p:nvPicPr>
                <p:cNvPr id="34" name="Picture 33"/>
                <p:cNvPicPr>
                  <a:picLocks noChangeAspect="1"/>
                </p:cNvPicPr>
                <p:nvPr/>
              </p:nvPicPr>
              <p:blipFill>
                <a:blip r:embed="rId7"/>
                <a:stretch>
                  <a:fillRect/>
                </a:stretch>
              </p:blipFill>
              <p:spPr>
                <a:xfrm>
                  <a:off x="3875612" y="2714202"/>
                  <a:ext cx="694487" cy="898458"/>
                </a:xfrm>
                <a:prstGeom prst="rect">
                  <a:avLst/>
                </a:prstGeom>
              </p:spPr>
            </p:pic>
          </p:grpSp>
        </p:grpSp>
        <p:pic>
          <p:nvPicPr>
            <p:cNvPr id="28" name="Picture 27"/>
            <p:cNvPicPr>
              <a:picLocks noChangeAspect="1"/>
            </p:cNvPicPr>
            <p:nvPr/>
          </p:nvPicPr>
          <p:blipFill>
            <a:blip r:embed="rId5"/>
            <a:stretch>
              <a:fillRect/>
            </a:stretch>
          </p:blipFill>
          <p:spPr>
            <a:xfrm>
              <a:off x="3194497" y="1758239"/>
              <a:ext cx="477423" cy="839046"/>
            </a:xfrm>
            <a:prstGeom prst="rect">
              <a:avLst/>
            </a:prstGeom>
          </p:spPr>
        </p:pic>
      </p:grpSp>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06226" y="1958537"/>
            <a:ext cx="639502" cy="632589"/>
          </a:xfrm>
          <a:prstGeom prst="rect">
            <a:avLst/>
          </a:prstGeom>
        </p:spPr>
      </p:pic>
      <p:grpSp>
        <p:nvGrpSpPr>
          <p:cNvPr id="41" name="Group 40"/>
          <p:cNvGrpSpPr>
            <a:grpSpLocks noChangeAspect="1"/>
          </p:cNvGrpSpPr>
          <p:nvPr/>
        </p:nvGrpSpPr>
        <p:grpSpPr>
          <a:xfrm>
            <a:off x="8083863" y="2388549"/>
            <a:ext cx="2236418" cy="1597273"/>
            <a:chOff x="1512865" y="949433"/>
            <a:chExt cx="3574420" cy="2552888"/>
          </a:xfrm>
        </p:grpSpPr>
        <p:grpSp>
          <p:nvGrpSpPr>
            <p:cNvPr id="42" name="Group 41"/>
            <p:cNvGrpSpPr/>
            <p:nvPr/>
          </p:nvGrpSpPr>
          <p:grpSpPr>
            <a:xfrm>
              <a:off x="1512865" y="949433"/>
              <a:ext cx="3574420" cy="2552888"/>
              <a:chOff x="4383758" y="2240577"/>
              <a:chExt cx="3574420" cy="2552888"/>
            </a:xfrm>
          </p:grpSpPr>
          <p:sp>
            <p:nvSpPr>
              <p:cNvPr id="44" name="Rectangle 43"/>
              <p:cNvSpPr/>
              <p:nvPr/>
            </p:nvSpPr>
            <p:spPr bwMode="auto">
              <a:xfrm>
                <a:off x="4537410" y="2240577"/>
                <a:ext cx="3420768"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2013</a:t>
                </a:r>
              </a:p>
            </p:txBody>
          </p:sp>
          <p:grpSp>
            <p:nvGrpSpPr>
              <p:cNvPr id="45" name="Group 44"/>
              <p:cNvGrpSpPr/>
              <p:nvPr/>
            </p:nvGrpSpPr>
            <p:grpSpPr>
              <a:xfrm>
                <a:off x="5421611" y="2886866"/>
                <a:ext cx="789619" cy="1020140"/>
                <a:chOff x="4557447" y="1721445"/>
                <a:chExt cx="789619" cy="1020140"/>
              </a:xfrm>
            </p:grpSpPr>
            <p:pic>
              <p:nvPicPr>
                <p:cNvPr id="53" name="Picture 52"/>
                <p:cNvPicPr>
                  <a:picLocks noChangeAspect="1"/>
                </p:cNvPicPr>
                <p:nvPr/>
              </p:nvPicPr>
              <p:blipFill>
                <a:blip r:embed="rId5"/>
                <a:stretch>
                  <a:fillRect/>
                </a:stretch>
              </p:blipFill>
              <p:spPr>
                <a:xfrm>
                  <a:off x="4557447" y="1902539"/>
                  <a:ext cx="477423" cy="839046"/>
                </a:xfrm>
                <a:prstGeom prst="rect">
                  <a:avLst/>
                </a:prstGeom>
              </p:spPr>
            </p:pic>
            <p:pic>
              <p:nvPicPr>
                <p:cNvPr id="54" name="Picture 53"/>
                <p:cNvPicPr>
                  <a:picLocks noChangeAspect="1"/>
                </p:cNvPicPr>
                <p:nvPr/>
              </p:nvPicPr>
              <p:blipFill>
                <a:blip r:embed="rId5"/>
                <a:stretch>
                  <a:fillRect/>
                </a:stretch>
              </p:blipFill>
              <p:spPr>
                <a:xfrm>
                  <a:off x="4869643" y="1721445"/>
                  <a:ext cx="477423" cy="839046"/>
                </a:xfrm>
                <a:prstGeom prst="rect">
                  <a:avLst/>
                </a:prstGeom>
              </p:spPr>
            </p:pic>
          </p:grpSp>
          <p:grpSp>
            <p:nvGrpSpPr>
              <p:cNvPr id="46" name="Group 45"/>
              <p:cNvGrpSpPr/>
              <p:nvPr/>
            </p:nvGrpSpPr>
            <p:grpSpPr>
              <a:xfrm>
                <a:off x="4880542" y="3820782"/>
                <a:ext cx="944427" cy="972683"/>
                <a:chOff x="3981885" y="2834055"/>
                <a:chExt cx="944427" cy="972683"/>
              </a:xfrm>
            </p:grpSpPr>
            <p:pic>
              <p:nvPicPr>
                <p:cNvPr id="50" name="Picture 49"/>
                <p:cNvPicPr>
                  <a:picLocks noChangeAspect="1"/>
                </p:cNvPicPr>
                <p:nvPr/>
              </p:nvPicPr>
              <p:blipFill>
                <a:blip r:embed="rId5"/>
                <a:stretch>
                  <a:fillRect/>
                </a:stretch>
              </p:blipFill>
              <p:spPr>
                <a:xfrm>
                  <a:off x="3981885" y="2967692"/>
                  <a:ext cx="477423" cy="839046"/>
                </a:xfrm>
                <a:prstGeom prst="rect">
                  <a:avLst/>
                </a:prstGeom>
              </p:spPr>
            </p:pic>
            <p:pic>
              <p:nvPicPr>
                <p:cNvPr id="51" name="Picture 50"/>
                <p:cNvPicPr>
                  <a:picLocks noChangeAspect="1"/>
                </p:cNvPicPr>
                <p:nvPr/>
              </p:nvPicPr>
              <p:blipFill>
                <a:blip r:embed="rId5"/>
                <a:stretch>
                  <a:fillRect/>
                </a:stretch>
              </p:blipFill>
              <p:spPr>
                <a:xfrm>
                  <a:off x="4269036" y="2834055"/>
                  <a:ext cx="477423" cy="839046"/>
                </a:xfrm>
                <a:prstGeom prst="rect">
                  <a:avLst/>
                </a:prstGeom>
              </p:spPr>
            </p:pic>
            <p:pic>
              <p:nvPicPr>
                <p:cNvPr id="52" name="Picture 51"/>
                <p:cNvPicPr>
                  <a:picLocks noChangeAspect="1"/>
                </p:cNvPicPr>
                <p:nvPr/>
              </p:nvPicPr>
              <p:blipFill>
                <a:blip r:embed="rId6"/>
                <a:stretch>
                  <a:fillRect/>
                </a:stretch>
              </p:blipFill>
              <p:spPr>
                <a:xfrm>
                  <a:off x="4480085" y="3260431"/>
                  <a:ext cx="446227" cy="456212"/>
                </a:xfrm>
                <a:prstGeom prst="rect">
                  <a:avLst/>
                </a:prstGeom>
              </p:spPr>
            </p:pic>
          </p:grpSp>
          <p:grpSp>
            <p:nvGrpSpPr>
              <p:cNvPr id="47" name="Group 46"/>
              <p:cNvGrpSpPr/>
              <p:nvPr/>
            </p:nvGrpSpPr>
            <p:grpSpPr>
              <a:xfrm>
                <a:off x="4383758" y="2988031"/>
                <a:ext cx="968998" cy="971748"/>
                <a:chOff x="3601101" y="2714202"/>
                <a:chExt cx="968998" cy="971748"/>
              </a:xfrm>
            </p:grpSpPr>
            <p:pic>
              <p:nvPicPr>
                <p:cNvPr id="48" name="Picture 47"/>
                <p:cNvPicPr>
                  <a:picLocks noChangeAspect="1"/>
                </p:cNvPicPr>
                <p:nvPr/>
              </p:nvPicPr>
              <p:blipFill>
                <a:blip r:embed="rId5"/>
                <a:stretch>
                  <a:fillRect/>
                </a:stretch>
              </p:blipFill>
              <p:spPr>
                <a:xfrm>
                  <a:off x="3601101" y="2846904"/>
                  <a:ext cx="477423" cy="839046"/>
                </a:xfrm>
                <a:prstGeom prst="rect">
                  <a:avLst/>
                </a:prstGeom>
              </p:spPr>
            </p:pic>
            <p:pic>
              <p:nvPicPr>
                <p:cNvPr id="49" name="Picture 48"/>
                <p:cNvPicPr>
                  <a:picLocks noChangeAspect="1"/>
                </p:cNvPicPr>
                <p:nvPr/>
              </p:nvPicPr>
              <p:blipFill>
                <a:blip r:embed="rId7"/>
                <a:stretch>
                  <a:fillRect/>
                </a:stretch>
              </p:blipFill>
              <p:spPr>
                <a:xfrm>
                  <a:off x="3875612" y="2714202"/>
                  <a:ext cx="694487" cy="898458"/>
                </a:xfrm>
                <a:prstGeom prst="rect">
                  <a:avLst/>
                </a:prstGeom>
              </p:spPr>
            </p:pic>
          </p:grpSp>
        </p:grpSp>
        <p:pic>
          <p:nvPicPr>
            <p:cNvPr id="43" name="Picture 42"/>
            <p:cNvPicPr>
              <a:picLocks noChangeAspect="1"/>
            </p:cNvPicPr>
            <p:nvPr/>
          </p:nvPicPr>
          <p:blipFill>
            <a:blip r:embed="rId5"/>
            <a:stretch>
              <a:fillRect/>
            </a:stretch>
          </p:blipFill>
          <p:spPr>
            <a:xfrm>
              <a:off x="3194497" y="1758239"/>
              <a:ext cx="477423" cy="839046"/>
            </a:xfrm>
            <a:prstGeom prst="rect">
              <a:avLst/>
            </a:prstGeom>
          </p:spPr>
        </p:pic>
      </p:grpSp>
      <p:cxnSp>
        <p:nvCxnSpPr>
          <p:cNvPr id="56" name="Straight Arrow Connector 55"/>
          <p:cNvCxnSpPr/>
          <p:nvPr/>
        </p:nvCxnSpPr>
        <p:spPr>
          <a:xfrm>
            <a:off x="2097145" y="3763225"/>
            <a:ext cx="0" cy="853294"/>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60" name="Rectangle 59"/>
          <p:cNvSpPr/>
          <p:nvPr/>
        </p:nvSpPr>
        <p:spPr bwMode="auto">
          <a:xfrm>
            <a:off x="5901995" y="3018243"/>
            <a:ext cx="1198289" cy="833152"/>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Sandbox</a:t>
            </a:r>
          </a:p>
        </p:txBody>
      </p:sp>
      <p:grpSp>
        <p:nvGrpSpPr>
          <p:cNvPr id="73" name="Group 72"/>
          <p:cNvGrpSpPr/>
          <p:nvPr/>
        </p:nvGrpSpPr>
        <p:grpSpPr>
          <a:xfrm>
            <a:off x="6181788" y="2417462"/>
            <a:ext cx="429902" cy="371475"/>
            <a:chOff x="8084830" y="2681919"/>
            <a:chExt cx="980148" cy="846937"/>
          </a:xfrm>
        </p:grpSpPr>
        <p:pic>
          <p:nvPicPr>
            <p:cNvPr id="74" name="Picture 73"/>
            <p:cNvPicPr>
              <a:picLocks noChangeAspect="1"/>
            </p:cNvPicPr>
            <p:nvPr/>
          </p:nvPicPr>
          <p:blipFill>
            <a:blip r:embed="rId10"/>
            <a:stretch>
              <a:fillRect/>
            </a:stretch>
          </p:blipFill>
          <p:spPr>
            <a:xfrm>
              <a:off x="8084830" y="2816307"/>
              <a:ext cx="900621" cy="712549"/>
            </a:xfrm>
            <a:prstGeom prst="rect">
              <a:avLst/>
            </a:prstGeom>
          </p:spPr>
        </p:pic>
        <p:sp>
          <p:nvSpPr>
            <p:cNvPr id="75" name="TextBox 74"/>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pic>
        <p:nvPicPr>
          <p:cNvPr id="79" name="Picture 78"/>
          <p:cNvPicPr>
            <a:picLocks noChangeAspect="1"/>
          </p:cNvPicPr>
          <p:nvPr/>
        </p:nvPicPr>
        <p:blipFill>
          <a:blip r:embed="rId10"/>
          <a:stretch>
            <a:fillRect/>
          </a:stretch>
        </p:blipFill>
        <p:spPr>
          <a:xfrm>
            <a:off x="2472055" y="3239607"/>
            <a:ext cx="607726" cy="480818"/>
          </a:xfrm>
          <a:prstGeom prst="rect">
            <a:avLst/>
          </a:prstGeom>
        </p:spPr>
      </p:pic>
      <p:sp>
        <p:nvSpPr>
          <p:cNvPr id="80" name="TextBox 79"/>
          <p:cNvSpPr txBox="1"/>
          <p:nvPr/>
        </p:nvSpPr>
        <p:spPr>
          <a:xfrm>
            <a:off x="2776438" y="3148922"/>
            <a:ext cx="357056" cy="369236"/>
          </a:xfrm>
          <a:prstGeom prst="rect">
            <a:avLst/>
          </a:prstGeom>
          <a:noFill/>
        </p:spPr>
        <p:txBody>
          <a:bodyPr wrap="none" lIns="0" tIns="0" rIns="0" bIns="0" rtlCol="0">
            <a:spAutoFit/>
          </a:bodyPr>
          <a:lstStyle/>
          <a:p>
            <a:pPr defTabSz="914126"/>
            <a:r>
              <a:rPr lang="en-US" sz="2399" b="1" spc="-70" dirty="0">
                <a:ln w="12700">
                  <a:solidFill>
                    <a:srgbClr val="FFFFFF"/>
                  </a:solidFill>
                </a:ln>
                <a:solidFill>
                  <a:srgbClr val="33862F"/>
                </a:solidFill>
                <a:effectLst>
                  <a:glow rad="254000">
                    <a:srgbClr val="FFFFFF"/>
                  </a:glow>
                </a:effectLst>
              </a:rPr>
              <a:t>C#</a:t>
            </a:r>
          </a:p>
        </p:txBody>
      </p:sp>
      <p:grpSp>
        <p:nvGrpSpPr>
          <p:cNvPr id="76" name="Group 96"/>
          <p:cNvGrpSpPr>
            <a:grpSpLocks noChangeAspect="1"/>
          </p:cNvGrpSpPr>
          <p:nvPr/>
        </p:nvGrpSpPr>
        <p:grpSpPr>
          <a:xfrm>
            <a:off x="2210093" y="2916349"/>
            <a:ext cx="1131651" cy="1126589"/>
            <a:chOff x="9146171" y="2939904"/>
            <a:chExt cx="1131200" cy="1131200"/>
          </a:xfrm>
          <a:solidFill>
            <a:schemeClr val="tx1">
              <a:lumMod val="50000"/>
              <a:lumOff val="50000"/>
            </a:schemeClr>
          </a:solidFill>
        </p:grpSpPr>
        <p:sp>
          <p:nvSpPr>
            <p:cNvPr id="77" name="Circular Arrow 76"/>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8" name="Circular Arrow 77"/>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2" name="Group 96"/>
          <p:cNvGrpSpPr>
            <a:grpSpLocks noChangeAspect="1"/>
          </p:cNvGrpSpPr>
          <p:nvPr/>
        </p:nvGrpSpPr>
        <p:grpSpPr>
          <a:xfrm>
            <a:off x="6016022" y="2246966"/>
            <a:ext cx="745722" cy="742386"/>
            <a:chOff x="9146171" y="2939904"/>
            <a:chExt cx="1131200" cy="1131200"/>
          </a:xfrm>
          <a:solidFill>
            <a:schemeClr val="tx1">
              <a:lumMod val="50000"/>
              <a:lumOff val="50000"/>
            </a:schemeClr>
          </a:solidFill>
        </p:grpSpPr>
        <p:sp>
          <p:nvSpPr>
            <p:cNvPr id="83" name="Circular Arrow 82"/>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Circular Arrow 83"/>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5" name="Group 84"/>
          <p:cNvGrpSpPr/>
          <p:nvPr/>
        </p:nvGrpSpPr>
        <p:grpSpPr>
          <a:xfrm>
            <a:off x="6459622" y="3426613"/>
            <a:ext cx="429902" cy="371475"/>
            <a:chOff x="8084830" y="2681919"/>
            <a:chExt cx="980148" cy="846937"/>
          </a:xfrm>
        </p:grpSpPr>
        <p:pic>
          <p:nvPicPr>
            <p:cNvPr id="86" name="Picture 85"/>
            <p:cNvPicPr>
              <a:picLocks noChangeAspect="1"/>
            </p:cNvPicPr>
            <p:nvPr/>
          </p:nvPicPr>
          <p:blipFill>
            <a:blip r:embed="rId10"/>
            <a:stretch>
              <a:fillRect/>
            </a:stretch>
          </p:blipFill>
          <p:spPr>
            <a:xfrm>
              <a:off x="8084830" y="2816307"/>
              <a:ext cx="900621" cy="712549"/>
            </a:xfrm>
            <a:prstGeom prst="rect">
              <a:avLst/>
            </a:prstGeom>
          </p:spPr>
        </p:pic>
        <p:sp>
          <p:nvSpPr>
            <p:cNvPr id="87" name="TextBox 86"/>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88" name="Group 96"/>
          <p:cNvGrpSpPr>
            <a:grpSpLocks noChangeAspect="1"/>
          </p:cNvGrpSpPr>
          <p:nvPr/>
        </p:nvGrpSpPr>
        <p:grpSpPr>
          <a:xfrm>
            <a:off x="6292679" y="3253748"/>
            <a:ext cx="745722" cy="742386"/>
            <a:chOff x="9146171" y="2939904"/>
            <a:chExt cx="1131200" cy="1131200"/>
          </a:xfrm>
          <a:solidFill>
            <a:schemeClr val="tx1">
              <a:lumMod val="50000"/>
              <a:lumOff val="50000"/>
            </a:schemeClr>
          </a:solidFill>
        </p:grpSpPr>
        <p:sp>
          <p:nvSpPr>
            <p:cNvPr id="89" name="Circular Arrow 88"/>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Circular Arrow 89"/>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2" name="Group 91"/>
          <p:cNvGrpSpPr/>
          <p:nvPr/>
        </p:nvGrpSpPr>
        <p:grpSpPr>
          <a:xfrm>
            <a:off x="9760226" y="641714"/>
            <a:ext cx="1980684" cy="1340119"/>
            <a:chOff x="4409605" y="3168779"/>
            <a:chExt cx="1981200" cy="1340468"/>
          </a:xfrm>
        </p:grpSpPr>
        <p:sp>
          <p:nvSpPr>
            <p:cNvPr id="93" name="Rectangle 92"/>
            <p:cNvSpPr/>
            <p:nvPr/>
          </p:nvSpPr>
          <p:spPr bwMode="auto">
            <a:xfrm>
              <a:off x="4409605" y="3168779"/>
              <a:ext cx="1784947" cy="134046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400" dirty="0">
                  <a:solidFill>
                    <a:srgbClr val="000000">
                      <a:lumMod val="65000"/>
                      <a:lumOff val="35000"/>
                    </a:srgbClr>
                  </a:solidFill>
                  <a:ea typeface="Segoe UI" pitchFamily="34" charset="0"/>
                  <a:cs typeface="Segoe UI" pitchFamily="34" charset="0"/>
                </a:rPr>
                <a:t>Provider Hosted Apps</a:t>
              </a:r>
            </a:p>
          </p:txBody>
        </p:sp>
        <p:pic>
          <p:nvPicPr>
            <p:cNvPr id="94" name="Picture 93"/>
            <p:cNvPicPr>
              <a:picLocks noChangeAspect="1"/>
            </p:cNvPicPr>
            <p:nvPr/>
          </p:nvPicPr>
          <p:blipFill>
            <a:blip r:embed="rId11"/>
            <a:stretch>
              <a:fillRect/>
            </a:stretch>
          </p:blipFill>
          <p:spPr>
            <a:xfrm>
              <a:off x="5246592" y="3476941"/>
              <a:ext cx="529349" cy="417312"/>
            </a:xfrm>
            <a:prstGeom prst="rect">
              <a:avLst/>
            </a:prstGeom>
          </p:spPr>
        </p:pic>
        <p:pic>
          <p:nvPicPr>
            <p:cNvPr id="95" name="Picture 94"/>
            <p:cNvPicPr>
              <a:picLocks noChangeAspect="1"/>
            </p:cNvPicPr>
            <p:nvPr/>
          </p:nvPicPr>
          <p:blipFill>
            <a:blip r:embed="rId11"/>
            <a:stretch>
              <a:fillRect/>
            </a:stretch>
          </p:blipFill>
          <p:spPr>
            <a:xfrm>
              <a:off x="5581574" y="3585493"/>
              <a:ext cx="556200" cy="438480"/>
            </a:xfrm>
            <a:prstGeom prst="rect">
              <a:avLst/>
            </a:prstGeom>
          </p:spPr>
        </p:pic>
        <p:pic>
          <p:nvPicPr>
            <p:cNvPr id="96" name="Picture 95"/>
            <p:cNvPicPr>
              <a:picLocks noChangeAspect="1"/>
            </p:cNvPicPr>
            <p:nvPr/>
          </p:nvPicPr>
          <p:blipFill>
            <a:blip r:embed="rId12"/>
            <a:stretch>
              <a:fillRect/>
            </a:stretch>
          </p:blipFill>
          <p:spPr>
            <a:xfrm>
              <a:off x="5970309" y="3700199"/>
              <a:ext cx="420496" cy="432326"/>
            </a:xfrm>
            <a:prstGeom prst="rect">
              <a:avLst/>
            </a:prstGeom>
          </p:spPr>
        </p:pic>
        <p:pic>
          <p:nvPicPr>
            <p:cNvPr id="97" name="Picture 96"/>
            <p:cNvPicPr>
              <a:picLocks noChangeAspect="1"/>
            </p:cNvPicPr>
            <p:nvPr/>
          </p:nvPicPr>
          <p:blipFill>
            <a:blip r:embed="rId13"/>
            <a:stretch>
              <a:fillRect/>
            </a:stretch>
          </p:blipFill>
          <p:spPr>
            <a:xfrm>
              <a:off x="4893565" y="3772769"/>
              <a:ext cx="688009" cy="605769"/>
            </a:xfrm>
            <a:prstGeom prst="rect">
              <a:avLst/>
            </a:prstGeom>
          </p:spPr>
        </p:pic>
      </p:grpSp>
      <p:grpSp>
        <p:nvGrpSpPr>
          <p:cNvPr id="104" name="Group 103"/>
          <p:cNvGrpSpPr/>
          <p:nvPr/>
        </p:nvGrpSpPr>
        <p:grpSpPr>
          <a:xfrm>
            <a:off x="11058043" y="1696870"/>
            <a:ext cx="429902" cy="371475"/>
            <a:chOff x="8084830" y="2681919"/>
            <a:chExt cx="980148" cy="846937"/>
          </a:xfrm>
        </p:grpSpPr>
        <p:pic>
          <p:nvPicPr>
            <p:cNvPr id="105" name="Picture 104"/>
            <p:cNvPicPr>
              <a:picLocks noChangeAspect="1"/>
            </p:cNvPicPr>
            <p:nvPr/>
          </p:nvPicPr>
          <p:blipFill>
            <a:blip r:embed="rId10"/>
            <a:stretch>
              <a:fillRect/>
            </a:stretch>
          </p:blipFill>
          <p:spPr>
            <a:xfrm>
              <a:off x="8084830" y="2816307"/>
              <a:ext cx="900621" cy="712549"/>
            </a:xfrm>
            <a:prstGeom prst="rect">
              <a:avLst/>
            </a:prstGeom>
          </p:spPr>
        </p:pic>
        <p:sp>
          <p:nvSpPr>
            <p:cNvPr id="106" name="TextBox 105"/>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107" name="Group 96"/>
          <p:cNvGrpSpPr>
            <a:grpSpLocks noChangeAspect="1"/>
          </p:cNvGrpSpPr>
          <p:nvPr/>
        </p:nvGrpSpPr>
        <p:grpSpPr>
          <a:xfrm>
            <a:off x="10892277" y="1526375"/>
            <a:ext cx="745722" cy="742386"/>
            <a:chOff x="9146171" y="2939904"/>
            <a:chExt cx="1131200" cy="1131200"/>
          </a:xfrm>
          <a:solidFill>
            <a:schemeClr val="tx1">
              <a:lumMod val="50000"/>
              <a:lumOff val="50000"/>
            </a:schemeClr>
          </a:solidFill>
        </p:grpSpPr>
        <p:sp>
          <p:nvSpPr>
            <p:cNvPr id="108" name="Circular Arrow 107"/>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Circular Arrow 108"/>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0" name="Group 109"/>
          <p:cNvGrpSpPr/>
          <p:nvPr/>
        </p:nvGrpSpPr>
        <p:grpSpPr>
          <a:xfrm>
            <a:off x="11030287" y="5742948"/>
            <a:ext cx="395021" cy="371475"/>
            <a:chOff x="8084830" y="2681919"/>
            <a:chExt cx="900621" cy="846937"/>
          </a:xfrm>
        </p:grpSpPr>
        <p:pic>
          <p:nvPicPr>
            <p:cNvPr id="111" name="Picture 110"/>
            <p:cNvPicPr>
              <a:picLocks noChangeAspect="1"/>
            </p:cNvPicPr>
            <p:nvPr/>
          </p:nvPicPr>
          <p:blipFill>
            <a:blip r:embed="rId10"/>
            <a:stretch>
              <a:fillRect/>
            </a:stretch>
          </p:blipFill>
          <p:spPr>
            <a:xfrm>
              <a:off x="8084830" y="2816307"/>
              <a:ext cx="900621" cy="712549"/>
            </a:xfrm>
            <a:prstGeom prst="rect">
              <a:avLst/>
            </a:prstGeom>
          </p:spPr>
        </p:pic>
        <p:sp>
          <p:nvSpPr>
            <p:cNvPr id="112" name="TextBox 111"/>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13" name="Group 96"/>
          <p:cNvGrpSpPr>
            <a:grpSpLocks noChangeAspect="1"/>
          </p:cNvGrpSpPr>
          <p:nvPr/>
        </p:nvGrpSpPr>
        <p:grpSpPr>
          <a:xfrm>
            <a:off x="10864518" y="5572453"/>
            <a:ext cx="745722" cy="742386"/>
            <a:chOff x="9146171" y="2939904"/>
            <a:chExt cx="1131200" cy="1131200"/>
          </a:xfrm>
          <a:solidFill>
            <a:schemeClr val="tx1">
              <a:lumMod val="50000"/>
              <a:lumOff val="50000"/>
            </a:schemeClr>
          </a:solidFill>
        </p:grpSpPr>
        <p:sp>
          <p:nvSpPr>
            <p:cNvPr id="114" name="Circular Arrow 113"/>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5" name="Circular Arrow 114"/>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7" name="Group 116"/>
          <p:cNvGrpSpPr/>
          <p:nvPr/>
        </p:nvGrpSpPr>
        <p:grpSpPr>
          <a:xfrm>
            <a:off x="5663370" y="5594095"/>
            <a:ext cx="395021" cy="371475"/>
            <a:chOff x="8084830" y="2681919"/>
            <a:chExt cx="900621" cy="846937"/>
          </a:xfrm>
        </p:grpSpPr>
        <p:pic>
          <p:nvPicPr>
            <p:cNvPr id="118" name="Picture 117"/>
            <p:cNvPicPr>
              <a:picLocks noChangeAspect="1"/>
            </p:cNvPicPr>
            <p:nvPr/>
          </p:nvPicPr>
          <p:blipFill>
            <a:blip r:embed="rId10"/>
            <a:stretch>
              <a:fillRect/>
            </a:stretch>
          </p:blipFill>
          <p:spPr>
            <a:xfrm>
              <a:off x="8084830" y="2816307"/>
              <a:ext cx="900621" cy="712549"/>
            </a:xfrm>
            <a:prstGeom prst="rect">
              <a:avLst/>
            </a:prstGeom>
          </p:spPr>
        </p:pic>
        <p:sp>
          <p:nvSpPr>
            <p:cNvPr id="119" name="TextBox 118"/>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20" name="Group 96"/>
          <p:cNvGrpSpPr>
            <a:grpSpLocks noChangeAspect="1"/>
          </p:cNvGrpSpPr>
          <p:nvPr/>
        </p:nvGrpSpPr>
        <p:grpSpPr>
          <a:xfrm>
            <a:off x="5497601" y="5423600"/>
            <a:ext cx="745722" cy="742386"/>
            <a:chOff x="9146171" y="2939904"/>
            <a:chExt cx="1131200" cy="1131200"/>
          </a:xfrm>
          <a:solidFill>
            <a:schemeClr val="tx1">
              <a:lumMod val="50000"/>
              <a:lumOff val="50000"/>
            </a:schemeClr>
          </a:solidFill>
        </p:grpSpPr>
        <p:sp>
          <p:nvSpPr>
            <p:cNvPr id="121" name="Circular Arrow 120"/>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2" name="Circular Arrow 121"/>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123" name="Straight Arrow Connector 122"/>
          <p:cNvCxnSpPr/>
          <p:nvPr/>
        </p:nvCxnSpPr>
        <p:spPr>
          <a:xfrm>
            <a:off x="5682597" y="3720424"/>
            <a:ext cx="6631" cy="896096"/>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a:off x="9916746" y="1827547"/>
            <a:ext cx="2138" cy="949519"/>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pic>
        <p:nvPicPr>
          <p:cNvPr id="139" name="Picture 138"/>
          <p:cNvPicPr>
            <a:picLocks noChangeAspect="1"/>
          </p:cNvPicPr>
          <p:nvPr/>
        </p:nvPicPr>
        <p:blipFill>
          <a:blip r:embed="rId14"/>
          <a:stretch>
            <a:fillRect/>
          </a:stretch>
        </p:blipFill>
        <p:spPr>
          <a:xfrm>
            <a:off x="10113651" y="2145746"/>
            <a:ext cx="583858" cy="563613"/>
          </a:xfrm>
          <a:prstGeom prst="rect">
            <a:avLst/>
          </a:prstGeom>
        </p:spPr>
      </p:pic>
      <p:grpSp>
        <p:nvGrpSpPr>
          <p:cNvPr id="141" name="Group 140"/>
          <p:cNvGrpSpPr/>
          <p:nvPr/>
        </p:nvGrpSpPr>
        <p:grpSpPr>
          <a:xfrm>
            <a:off x="9476512" y="3168704"/>
            <a:ext cx="1058457" cy="790773"/>
            <a:chOff x="9477391" y="3168635"/>
            <a:chExt cx="1058733" cy="790979"/>
          </a:xfrm>
        </p:grpSpPr>
        <p:sp>
          <p:nvSpPr>
            <p:cNvPr id="91" name="Rectangle 90"/>
            <p:cNvSpPr/>
            <p:nvPr/>
          </p:nvSpPr>
          <p:spPr bwMode="auto">
            <a:xfrm>
              <a:off x="9477391" y="3168635"/>
              <a:ext cx="1058733" cy="79097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_api</a:t>
              </a:r>
            </a:p>
          </p:txBody>
        </p:sp>
        <p:pic>
          <p:nvPicPr>
            <p:cNvPr id="140" name="Picture 139"/>
            <p:cNvPicPr>
              <a:picLocks noChangeAspect="1"/>
            </p:cNvPicPr>
            <p:nvPr/>
          </p:nvPicPr>
          <p:blipFill>
            <a:blip r:embed="rId15"/>
            <a:stretch>
              <a:fillRect/>
            </a:stretch>
          </p:blipFill>
          <p:spPr>
            <a:xfrm>
              <a:off x="9872114" y="3344088"/>
              <a:ext cx="531295" cy="507415"/>
            </a:xfrm>
            <a:prstGeom prst="rect">
              <a:avLst/>
            </a:prstGeom>
          </p:spPr>
        </p:pic>
      </p:grpSp>
      <p:cxnSp>
        <p:nvCxnSpPr>
          <p:cNvPr id="124" name="Straight Arrow Connector 123"/>
          <p:cNvCxnSpPr/>
          <p:nvPr/>
        </p:nvCxnSpPr>
        <p:spPr>
          <a:xfrm flipH="1" flipV="1">
            <a:off x="9931462" y="3819298"/>
            <a:ext cx="5756" cy="81032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31302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par>
                          <p:cTn id="14" fill="hold">
                            <p:stCondLst>
                              <p:cond delay="500"/>
                            </p:stCondLst>
                            <p:childTnLst>
                              <p:par>
                                <p:cTn id="15" presetID="8" presetClass="emph" presetSubtype="0" fill="hold" nodeType="afterEffect">
                                  <p:stCondLst>
                                    <p:cond delay="500"/>
                                  </p:stCondLst>
                                  <p:childTnLst>
                                    <p:animRot by="21600000">
                                      <p:cBhvr>
                                        <p:cTn id="16" dur="2000" fill="hold"/>
                                        <p:tgtEl>
                                          <p:spTgt spid="76"/>
                                        </p:tgtEl>
                                        <p:attrNameLst>
                                          <p:attrName>r</p:attrName>
                                        </p:attrNameLst>
                                      </p:cBhvr>
                                    </p:animRot>
                                  </p:childTnLst>
                                </p:cTn>
                              </p:par>
                            </p:childTnLst>
                          </p:cTn>
                        </p:par>
                        <p:par>
                          <p:cTn id="17" fill="hold">
                            <p:stCondLst>
                              <p:cond delay="3000"/>
                            </p:stCondLst>
                            <p:childTnLst>
                              <p:par>
                                <p:cTn id="18" presetID="22" presetClass="entr" presetSubtype="1" fill="hold"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up)">
                                      <p:cBhvr>
                                        <p:cTn id="20" dur="10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100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par>
                                <p:cTn id="26" presetID="42"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100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100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10" presetClass="entr" presetSubtype="0" fill="hold" nodeType="withEffect">
                                  <p:stCondLst>
                                    <p:cond delay="100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par>
                                <p:cTn id="55" presetID="10" presetClass="entr" presetSubtype="0" fill="hold" nodeType="withEffect">
                                  <p:stCondLst>
                                    <p:cond delay="1000"/>
                                  </p:stCondLst>
                                  <p:childTnLst>
                                    <p:set>
                                      <p:cBhvr>
                                        <p:cTn id="56" dur="1" fill="hold">
                                          <p:stCondLst>
                                            <p:cond delay="0"/>
                                          </p:stCondLst>
                                        </p:cTn>
                                        <p:tgtEl>
                                          <p:spTgt spid="120"/>
                                        </p:tgtEl>
                                        <p:attrNameLst>
                                          <p:attrName>style.visibility</p:attrName>
                                        </p:attrNameLst>
                                      </p:cBhvr>
                                      <p:to>
                                        <p:strVal val="visible"/>
                                      </p:to>
                                    </p:set>
                                    <p:animEffect transition="in" filter="fade">
                                      <p:cBhvr>
                                        <p:cTn id="57" dur="500"/>
                                        <p:tgtEl>
                                          <p:spTgt spid="120"/>
                                        </p:tgtEl>
                                      </p:cBhvr>
                                    </p:animEffect>
                                  </p:childTnLst>
                                </p:cTn>
                              </p:par>
                              <p:par>
                                <p:cTn id="58" presetID="10" presetClass="entr" presetSubtype="0" fill="hold" nodeType="withEffect">
                                  <p:stCondLst>
                                    <p:cond delay="1000"/>
                                  </p:stCondLst>
                                  <p:childTnLst>
                                    <p:set>
                                      <p:cBhvr>
                                        <p:cTn id="59" dur="1" fill="hold">
                                          <p:stCondLst>
                                            <p:cond delay="0"/>
                                          </p:stCondLst>
                                        </p:cTn>
                                        <p:tgtEl>
                                          <p:spTgt spid="117"/>
                                        </p:tgtEl>
                                        <p:attrNameLst>
                                          <p:attrName>style.visibility</p:attrName>
                                        </p:attrNameLst>
                                      </p:cBhvr>
                                      <p:to>
                                        <p:strVal val="visible"/>
                                      </p:to>
                                    </p:set>
                                    <p:animEffect transition="in" filter="fade">
                                      <p:cBhvr>
                                        <p:cTn id="60" dur="500"/>
                                        <p:tgtEl>
                                          <p:spTgt spid="117"/>
                                        </p:tgtEl>
                                      </p:cBhvr>
                                    </p:animEffect>
                                  </p:childTnLst>
                                </p:cTn>
                              </p:par>
                            </p:childTnLst>
                          </p:cTn>
                        </p:par>
                        <p:par>
                          <p:cTn id="61" fill="hold">
                            <p:stCondLst>
                              <p:cond delay="1500"/>
                            </p:stCondLst>
                            <p:childTnLst>
                              <p:par>
                                <p:cTn id="62" presetID="8" presetClass="emph" presetSubtype="0" fill="hold" nodeType="afterEffect">
                                  <p:stCondLst>
                                    <p:cond delay="500"/>
                                  </p:stCondLst>
                                  <p:childTnLst>
                                    <p:animRot by="21600000">
                                      <p:cBhvr>
                                        <p:cTn id="63" dur="2000" fill="hold"/>
                                        <p:tgtEl>
                                          <p:spTgt spid="82"/>
                                        </p:tgtEl>
                                        <p:attrNameLst>
                                          <p:attrName>r</p:attrName>
                                        </p:attrNameLst>
                                      </p:cBhvr>
                                    </p:animRot>
                                  </p:childTnLst>
                                </p:cTn>
                              </p:par>
                              <p:par>
                                <p:cTn id="64" presetID="8" presetClass="emph" presetSubtype="0" fill="hold" nodeType="withEffect">
                                  <p:stCondLst>
                                    <p:cond delay="750"/>
                                  </p:stCondLst>
                                  <p:childTnLst>
                                    <p:animRot by="21600000">
                                      <p:cBhvr>
                                        <p:cTn id="65" dur="2000" fill="hold"/>
                                        <p:tgtEl>
                                          <p:spTgt spid="88"/>
                                        </p:tgtEl>
                                        <p:attrNameLst>
                                          <p:attrName>r</p:attrName>
                                        </p:attrNameLst>
                                      </p:cBhvr>
                                    </p:animRot>
                                  </p:childTnLst>
                                </p:cTn>
                              </p:par>
                              <p:par>
                                <p:cTn id="66" presetID="8" presetClass="emph" presetSubtype="0" fill="hold" nodeType="withEffect">
                                  <p:stCondLst>
                                    <p:cond delay="1000"/>
                                  </p:stCondLst>
                                  <p:childTnLst>
                                    <p:animRot by="21600000">
                                      <p:cBhvr>
                                        <p:cTn id="67" dur="2000" fill="hold"/>
                                        <p:tgtEl>
                                          <p:spTgt spid="120"/>
                                        </p:tgtEl>
                                        <p:attrNameLst>
                                          <p:attrName>r</p:attrName>
                                        </p:attrNameLst>
                                      </p:cBhvr>
                                    </p:animRot>
                                  </p:childTnLst>
                                </p:cTn>
                              </p:par>
                            </p:childTnLst>
                          </p:cTn>
                        </p:par>
                        <p:par>
                          <p:cTn id="68" fill="hold">
                            <p:stCondLst>
                              <p:cond delay="4500"/>
                            </p:stCondLst>
                            <p:childTnLst>
                              <p:par>
                                <p:cTn id="69" presetID="22" presetClass="entr" presetSubtype="1" fill="hold" nodeType="after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wipe(up)">
                                      <p:cBhvr>
                                        <p:cTn id="71" dur="1000"/>
                                        <p:tgtEl>
                                          <p:spTgt spid="12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100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500"/>
                                        <p:tgtEl>
                                          <p:spTgt spid="110"/>
                                        </p:tgtEl>
                                      </p:cBhvr>
                                    </p:animEffect>
                                  </p:childTnLst>
                                </p:cTn>
                              </p:par>
                              <p:par>
                                <p:cTn id="77" presetID="42"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1000"/>
                                        <p:tgtEl>
                                          <p:spTgt spid="41"/>
                                        </p:tgtEl>
                                      </p:cBhvr>
                                    </p:animEffect>
                                    <p:anim calcmode="lin" valueType="num">
                                      <p:cBhvr>
                                        <p:cTn id="80" dur="1000" fill="hold"/>
                                        <p:tgtEl>
                                          <p:spTgt spid="41"/>
                                        </p:tgtEl>
                                        <p:attrNameLst>
                                          <p:attrName>ppt_x</p:attrName>
                                        </p:attrNameLst>
                                      </p:cBhvr>
                                      <p:tavLst>
                                        <p:tav tm="0">
                                          <p:val>
                                            <p:strVal val="#ppt_x"/>
                                          </p:val>
                                        </p:tav>
                                        <p:tav tm="100000">
                                          <p:val>
                                            <p:strVal val="#ppt_x"/>
                                          </p:val>
                                        </p:tav>
                                      </p:tavLst>
                                    </p:anim>
                                    <p:anim calcmode="lin" valueType="num">
                                      <p:cBhvr>
                                        <p:cTn id="81" dur="1000" fill="hold"/>
                                        <p:tgtEl>
                                          <p:spTgt spid="4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39"/>
                                        </p:tgtEl>
                                        <p:attrNameLst>
                                          <p:attrName>style.visibility</p:attrName>
                                        </p:attrNameLst>
                                      </p:cBhvr>
                                      <p:to>
                                        <p:strVal val="visible"/>
                                      </p:to>
                                    </p:set>
                                    <p:animEffect transition="in" filter="fade">
                                      <p:cBhvr>
                                        <p:cTn id="84" dur="1000"/>
                                        <p:tgtEl>
                                          <p:spTgt spid="139"/>
                                        </p:tgtEl>
                                      </p:cBhvr>
                                    </p:animEffect>
                                    <p:anim calcmode="lin" valueType="num">
                                      <p:cBhvr>
                                        <p:cTn id="85" dur="1000" fill="hold"/>
                                        <p:tgtEl>
                                          <p:spTgt spid="139"/>
                                        </p:tgtEl>
                                        <p:attrNameLst>
                                          <p:attrName>ppt_x</p:attrName>
                                        </p:attrNameLst>
                                      </p:cBhvr>
                                      <p:tavLst>
                                        <p:tav tm="0">
                                          <p:val>
                                            <p:strVal val="#ppt_x"/>
                                          </p:val>
                                        </p:tav>
                                        <p:tav tm="100000">
                                          <p:val>
                                            <p:strVal val="#ppt_x"/>
                                          </p:val>
                                        </p:tav>
                                      </p:tavLst>
                                    </p:anim>
                                    <p:anim calcmode="lin" valueType="num">
                                      <p:cBhvr>
                                        <p:cTn id="86" dur="1000" fill="hold"/>
                                        <p:tgtEl>
                                          <p:spTgt spid="139"/>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1000"/>
                                        <p:tgtEl>
                                          <p:spTgt spid="5"/>
                                        </p:tgtEl>
                                      </p:cBhvr>
                                    </p:animEffect>
                                    <p:anim calcmode="lin" valueType="num">
                                      <p:cBhvr>
                                        <p:cTn id="90" dur="1000" fill="hold"/>
                                        <p:tgtEl>
                                          <p:spTgt spid="5"/>
                                        </p:tgtEl>
                                        <p:attrNameLst>
                                          <p:attrName>ppt_x</p:attrName>
                                        </p:attrNameLst>
                                      </p:cBhvr>
                                      <p:tavLst>
                                        <p:tav tm="0">
                                          <p:val>
                                            <p:strVal val="#ppt_x"/>
                                          </p:val>
                                        </p:tav>
                                        <p:tav tm="100000">
                                          <p:val>
                                            <p:strVal val="#ppt_x"/>
                                          </p:val>
                                        </p:tav>
                                      </p:tavLst>
                                    </p:anim>
                                    <p:anim calcmode="lin" valueType="num">
                                      <p:cBhvr>
                                        <p:cTn id="91" dur="1000" fill="hold"/>
                                        <p:tgtEl>
                                          <p:spTgt spid="5"/>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92"/>
                                        </p:tgtEl>
                                        <p:attrNameLst>
                                          <p:attrName>style.visibility</p:attrName>
                                        </p:attrNameLst>
                                      </p:cBhvr>
                                      <p:to>
                                        <p:strVal val="visible"/>
                                      </p:to>
                                    </p:set>
                                    <p:animEffect transition="in" filter="fade">
                                      <p:cBhvr>
                                        <p:cTn id="94" dur="1000"/>
                                        <p:tgtEl>
                                          <p:spTgt spid="92"/>
                                        </p:tgtEl>
                                      </p:cBhvr>
                                    </p:animEffect>
                                    <p:anim calcmode="lin" valueType="num">
                                      <p:cBhvr>
                                        <p:cTn id="95" dur="1000" fill="hold"/>
                                        <p:tgtEl>
                                          <p:spTgt spid="92"/>
                                        </p:tgtEl>
                                        <p:attrNameLst>
                                          <p:attrName>ppt_x</p:attrName>
                                        </p:attrNameLst>
                                      </p:cBhvr>
                                      <p:tavLst>
                                        <p:tav tm="0">
                                          <p:val>
                                            <p:strVal val="#ppt_x"/>
                                          </p:val>
                                        </p:tav>
                                        <p:tav tm="100000">
                                          <p:val>
                                            <p:strVal val="#ppt_x"/>
                                          </p:val>
                                        </p:tav>
                                      </p:tavLst>
                                    </p:anim>
                                    <p:anim calcmode="lin" valueType="num">
                                      <p:cBhvr>
                                        <p:cTn id="96" dur="1000" fill="hold"/>
                                        <p:tgtEl>
                                          <p:spTgt spid="9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141"/>
                                        </p:tgtEl>
                                        <p:attrNameLst>
                                          <p:attrName>style.visibility</p:attrName>
                                        </p:attrNameLst>
                                      </p:cBhvr>
                                      <p:to>
                                        <p:strVal val="visible"/>
                                      </p:to>
                                    </p:set>
                                    <p:animEffect transition="in" filter="fade">
                                      <p:cBhvr>
                                        <p:cTn id="99" dur="1000"/>
                                        <p:tgtEl>
                                          <p:spTgt spid="141"/>
                                        </p:tgtEl>
                                      </p:cBhvr>
                                    </p:animEffect>
                                    <p:anim calcmode="lin" valueType="num">
                                      <p:cBhvr>
                                        <p:cTn id="100" dur="1000" fill="hold"/>
                                        <p:tgtEl>
                                          <p:spTgt spid="141"/>
                                        </p:tgtEl>
                                        <p:attrNameLst>
                                          <p:attrName>ppt_x</p:attrName>
                                        </p:attrNameLst>
                                      </p:cBhvr>
                                      <p:tavLst>
                                        <p:tav tm="0">
                                          <p:val>
                                            <p:strVal val="#ppt_x"/>
                                          </p:val>
                                        </p:tav>
                                        <p:tav tm="100000">
                                          <p:val>
                                            <p:strVal val="#ppt_x"/>
                                          </p:val>
                                        </p:tav>
                                      </p:tavLst>
                                    </p:anim>
                                    <p:anim calcmode="lin" valueType="num">
                                      <p:cBhvr>
                                        <p:cTn id="101" dur="1000" fill="hold"/>
                                        <p:tgtEl>
                                          <p:spTgt spid="141"/>
                                        </p:tgtEl>
                                        <p:attrNameLst>
                                          <p:attrName>ppt_y</p:attrName>
                                        </p:attrNameLst>
                                      </p:cBhvr>
                                      <p:tavLst>
                                        <p:tav tm="0">
                                          <p:val>
                                            <p:strVal val="#ppt_y+.1"/>
                                          </p:val>
                                        </p:tav>
                                        <p:tav tm="100000">
                                          <p:val>
                                            <p:strVal val="#ppt_y"/>
                                          </p:val>
                                        </p:tav>
                                      </p:tavLst>
                                    </p:anim>
                                  </p:childTnLst>
                                </p:cTn>
                              </p:par>
                              <p:par>
                                <p:cTn id="102" presetID="10" presetClass="entr" presetSubtype="0" fill="hold" nodeType="withEffect">
                                  <p:stCondLst>
                                    <p:cond delay="1000"/>
                                  </p:stCondLst>
                                  <p:childTnLst>
                                    <p:set>
                                      <p:cBhvr>
                                        <p:cTn id="103" dur="1" fill="hold">
                                          <p:stCondLst>
                                            <p:cond delay="0"/>
                                          </p:stCondLst>
                                        </p:cTn>
                                        <p:tgtEl>
                                          <p:spTgt spid="113"/>
                                        </p:tgtEl>
                                        <p:attrNameLst>
                                          <p:attrName>style.visibility</p:attrName>
                                        </p:attrNameLst>
                                      </p:cBhvr>
                                      <p:to>
                                        <p:strVal val="visible"/>
                                      </p:to>
                                    </p:set>
                                    <p:animEffect transition="in" filter="fade">
                                      <p:cBhvr>
                                        <p:cTn id="104" dur="500"/>
                                        <p:tgtEl>
                                          <p:spTgt spid="113"/>
                                        </p:tgtEl>
                                      </p:cBhvr>
                                    </p:animEffect>
                                  </p:childTnLst>
                                </p:cTn>
                              </p:par>
                              <p:par>
                                <p:cTn id="105" presetID="10" presetClass="entr" presetSubtype="0" fill="hold" nodeType="withEffect">
                                  <p:stCondLst>
                                    <p:cond delay="1000"/>
                                  </p:stCondLst>
                                  <p:childTnLst>
                                    <p:set>
                                      <p:cBhvr>
                                        <p:cTn id="106" dur="1" fill="hold">
                                          <p:stCondLst>
                                            <p:cond delay="0"/>
                                          </p:stCondLst>
                                        </p:cTn>
                                        <p:tgtEl>
                                          <p:spTgt spid="107"/>
                                        </p:tgtEl>
                                        <p:attrNameLst>
                                          <p:attrName>style.visibility</p:attrName>
                                        </p:attrNameLst>
                                      </p:cBhvr>
                                      <p:to>
                                        <p:strVal val="visible"/>
                                      </p:to>
                                    </p:set>
                                    <p:animEffect transition="in" filter="fade">
                                      <p:cBhvr>
                                        <p:cTn id="107" dur="500"/>
                                        <p:tgtEl>
                                          <p:spTgt spid="107"/>
                                        </p:tgtEl>
                                      </p:cBhvr>
                                    </p:animEffect>
                                  </p:childTnLst>
                                </p:cTn>
                              </p:par>
                              <p:par>
                                <p:cTn id="108" presetID="10" presetClass="entr" presetSubtype="0" fill="hold" nodeType="withEffect">
                                  <p:stCondLst>
                                    <p:cond delay="1000"/>
                                  </p:stCondLst>
                                  <p:childTnLst>
                                    <p:set>
                                      <p:cBhvr>
                                        <p:cTn id="109" dur="1" fill="hold">
                                          <p:stCondLst>
                                            <p:cond delay="0"/>
                                          </p:stCondLst>
                                        </p:cTn>
                                        <p:tgtEl>
                                          <p:spTgt spid="104"/>
                                        </p:tgtEl>
                                        <p:attrNameLst>
                                          <p:attrName>style.visibility</p:attrName>
                                        </p:attrNameLst>
                                      </p:cBhvr>
                                      <p:to>
                                        <p:strVal val="visible"/>
                                      </p:to>
                                    </p:set>
                                    <p:animEffect transition="in" filter="fade">
                                      <p:cBhvr>
                                        <p:cTn id="110" dur="500"/>
                                        <p:tgtEl>
                                          <p:spTgt spid="104"/>
                                        </p:tgtEl>
                                      </p:cBhvr>
                                    </p:animEffect>
                                  </p:childTnLst>
                                </p:cTn>
                              </p:par>
                            </p:childTnLst>
                          </p:cTn>
                        </p:par>
                        <p:par>
                          <p:cTn id="111" fill="hold">
                            <p:stCondLst>
                              <p:cond delay="1500"/>
                            </p:stCondLst>
                            <p:childTnLst>
                              <p:par>
                                <p:cTn id="112" presetID="8" presetClass="emph" presetSubtype="0" fill="hold" nodeType="afterEffect">
                                  <p:stCondLst>
                                    <p:cond delay="500"/>
                                  </p:stCondLst>
                                  <p:childTnLst>
                                    <p:animRot by="21600000">
                                      <p:cBhvr>
                                        <p:cTn id="113" dur="2000" fill="hold"/>
                                        <p:tgtEl>
                                          <p:spTgt spid="107"/>
                                        </p:tgtEl>
                                        <p:attrNameLst>
                                          <p:attrName>r</p:attrName>
                                        </p:attrNameLst>
                                      </p:cBhvr>
                                    </p:animRot>
                                  </p:childTnLst>
                                </p:cTn>
                              </p:par>
                              <p:par>
                                <p:cTn id="114" presetID="8" presetClass="emph" presetSubtype="0" fill="hold" nodeType="withEffect">
                                  <p:stCondLst>
                                    <p:cond delay="750"/>
                                  </p:stCondLst>
                                  <p:childTnLst>
                                    <p:animRot by="21600000">
                                      <p:cBhvr>
                                        <p:cTn id="115" dur="2000" fill="hold"/>
                                        <p:tgtEl>
                                          <p:spTgt spid="113"/>
                                        </p:tgtEl>
                                        <p:attrNameLst>
                                          <p:attrName>r</p:attrName>
                                        </p:attrNameLst>
                                      </p:cBhvr>
                                    </p:animRot>
                                  </p:childTnLst>
                                </p:cTn>
                              </p:par>
                            </p:childTnLst>
                          </p:cTn>
                        </p:par>
                        <p:par>
                          <p:cTn id="116" fill="hold">
                            <p:stCondLst>
                              <p:cond delay="4250"/>
                            </p:stCondLst>
                            <p:childTnLst>
                              <p:par>
                                <p:cTn id="117" presetID="22" presetClass="entr" presetSubtype="1" fill="hold" nodeType="afterEffect">
                                  <p:stCondLst>
                                    <p:cond delay="500"/>
                                  </p:stCondLst>
                                  <p:childTnLst>
                                    <p:set>
                                      <p:cBhvr>
                                        <p:cTn id="118" dur="1" fill="hold">
                                          <p:stCondLst>
                                            <p:cond delay="0"/>
                                          </p:stCondLst>
                                        </p:cTn>
                                        <p:tgtEl>
                                          <p:spTgt spid="128"/>
                                        </p:tgtEl>
                                        <p:attrNameLst>
                                          <p:attrName>style.visibility</p:attrName>
                                        </p:attrNameLst>
                                      </p:cBhvr>
                                      <p:to>
                                        <p:strVal val="visible"/>
                                      </p:to>
                                    </p:set>
                                    <p:animEffect transition="in" filter="wipe(up)">
                                      <p:cBhvr>
                                        <p:cTn id="119" dur="1000"/>
                                        <p:tgtEl>
                                          <p:spTgt spid="128"/>
                                        </p:tgtEl>
                                      </p:cBhvr>
                                    </p:animEffect>
                                  </p:childTnLst>
                                </p:cTn>
                              </p:par>
                              <p:par>
                                <p:cTn id="120" presetID="22" presetClass="entr" presetSubtype="4" fill="hold" nodeType="withEffect">
                                  <p:stCondLst>
                                    <p:cond delay="1000"/>
                                  </p:stCondLst>
                                  <p:childTnLst>
                                    <p:set>
                                      <p:cBhvr>
                                        <p:cTn id="121" dur="1" fill="hold">
                                          <p:stCondLst>
                                            <p:cond delay="0"/>
                                          </p:stCondLst>
                                        </p:cTn>
                                        <p:tgtEl>
                                          <p:spTgt spid="124"/>
                                        </p:tgtEl>
                                        <p:attrNameLst>
                                          <p:attrName>style.visibility</p:attrName>
                                        </p:attrNameLst>
                                      </p:cBhvr>
                                      <p:to>
                                        <p:strVal val="visible"/>
                                      </p:to>
                                    </p:set>
                                    <p:animEffect transition="in" filter="wipe(down)">
                                      <p:cBhvr>
                                        <p:cTn id="122"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998" dirty="0">
                <a:solidFill>
                  <a:schemeClr val="tx1"/>
                </a:solidFill>
              </a:rPr>
              <a:t>Impact of the customizations</a:t>
            </a:r>
          </a:p>
        </p:txBody>
      </p:sp>
      <p:sp>
        <p:nvSpPr>
          <p:cNvPr id="5" name="TextBox 4"/>
          <p:cNvSpPr txBox="1"/>
          <p:nvPr/>
        </p:nvSpPr>
        <p:spPr>
          <a:xfrm>
            <a:off x="4386562" y="677656"/>
            <a:ext cx="5851327" cy="984629"/>
          </a:xfrm>
          <a:prstGeom prst="rect">
            <a:avLst/>
          </a:prstGeom>
          <a:noFill/>
        </p:spPr>
        <p:txBody>
          <a:bodyPr wrap="square" lIns="0" tIns="0" rIns="0" bIns="0" rtlCol="0">
            <a:spAutoFit/>
          </a:bodyPr>
          <a:lstStyle/>
          <a:p>
            <a:r>
              <a:rPr lang="en-US" sz="3199" spc="-71" dirty="0">
                <a:solidFill>
                  <a:srgbClr val="FFFFFF"/>
                </a:solidFill>
                <a:latin typeface="Segoe UI Light"/>
              </a:rPr>
              <a:t>Maintenance and operational costs, including availability challenges</a:t>
            </a:r>
          </a:p>
        </p:txBody>
      </p:sp>
      <p:sp>
        <p:nvSpPr>
          <p:cNvPr id="6" name="TextBox 5"/>
          <p:cNvSpPr txBox="1"/>
          <p:nvPr/>
        </p:nvSpPr>
        <p:spPr>
          <a:xfrm>
            <a:off x="7312225" y="2819763"/>
            <a:ext cx="4694632" cy="984629"/>
          </a:xfrm>
          <a:prstGeom prst="rect">
            <a:avLst/>
          </a:prstGeom>
          <a:noFill/>
        </p:spPr>
        <p:txBody>
          <a:bodyPr wrap="square" lIns="0" tIns="0" rIns="0" bIns="0" rtlCol="0">
            <a:spAutoFit/>
          </a:bodyPr>
          <a:lstStyle/>
          <a:p>
            <a:r>
              <a:rPr lang="en-US" sz="3199" spc="-71" dirty="0">
                <a:solidFill>
                  <a:srgbClr val="FFFFFF"/>
                </a:solidFill>
                <a:latin typeface="Segoe UI Light"/>
              </a:rPr>
              <a:t>Agility to deploy new functionalities and widgets</a:t>
            </a:r>
          </a:p>
        </p:txBody>
      </p:sp>
      <p:sp>
        <p:nvSpPr>
          <p:cNvPr id="7" name="TextBox 6"/>
          <p:cNvSpPr txBox="1"/>
          <p:nvPr/>
        </p:nvSpPr>
        <p:spPr>
          <a:xfrm>
            <a:off x="4190670" y="4647169"/>
            <a:ext cx="4694632" cy="492315"/>
          </a:xfrm>
          <a:prstGeom prst="rect">
            <a:avLst/>
          </a:prstGeom>
          <a:noFill/>
        </p:spPr>
        <p:txBody>
          <a:bodyPr wrap="square" lIns="0" tIns="0" rIns="0" bIns="0" rtlCol="0">
            <a:spAutoFit/>
          </a:bodyPr>
          <a:lstStyle/>
          <a:p>
            <a:r>
              <a:rPr lang="en-US" sz="3199" spc="-71" dirty="0">
                <a:solidFill>
                  <a:srgbClr val="FFFFFF"/>
                </a:solidFill>
                <a:latin typeface="Segoe UI Light"/>
              </a:rPr>
              <a:t>Long term roadmap impact</a:t>
            </a:r>
          </a:p>
        </p:txBody>
      </p:sp>
    </p:spTree>
    <p:extLst>
      <p:ext uri="{BB962C8B-B14F-4D97-AF65-F5344CB8AC3E}">
        <p14:creationId xmlns:p14="http://schemas.microsoft.com/office/powerpoint/2010/main" val="233782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 of App Model</a:t>
            </a:r>
            <a:endParaRPr lang="en-US" dirty="0"/>
          </a:p>
        </p:txBody>
      </p:sp>
      <p:sp>
        <p:nvSpPr>
          <p:cNvPr id="5" name="Content Placeholder 4"/>
          <p:cNvSpPr>
            <a:spLocks noGrp="1"/>
          </p:cNvSpPr>
          <p:nvPr>
            <p:ph type="body" sz="quarter" idx="10"/>
          </p:nvPr>
        </p:nvSpPr>
        <p:spPr>
          <a:xfrm>
            <a:off x="519112" y="1447798"/>
            <a:ext cx="11149013" cy="4736433"/>
          </a:xfrm>
        </p:spPr>
        <p:txBody>
          <a:bodyPr/>
          <a:lstStyle/>
          <a:p>
            <a:r>
              <a:rPr lang="en-US" sz="3200" dirty="0"/>
              <a:t>No custom code on the SharePoint server</a:t>
            </a:r>
            <a:endParaRPr lang="en-US" sz="3600" dirty="0" smtClean="0"/>
          </a:p>
          <a:p>
            <a:pPr lvl="1"/>
            <a:r>
              <a:rPr lang="en-US" sz="1800" dirty="0"/>
              <a:t>Easier to upgrade to future versions of SharePoint</a:t>
            </a:r>
            <a:endParaRPr lang="en-US" sz="2000" dirty="0" smtClean="0"/>
          </a:p>
          <a:p>
            <a:pPr lvl="1"/>
            <a:r>
              <a:rPr lang="en-US" sz="1800" dirty="0"/>
              <a:t>Works in hosted environments w/o limitations</a:t>
            </a:r>
            <a:endParaRPr lang="en-US" sz="2000" dirty="0" smtClean="0"/>
          </a:p>
          <a:p>
            <a:r>
              <a:rPr lang="en-US" sz="3200" dirty="0"/>
              <a:t>Reduces the ramp-up time for those building apps</a:t>
            </a:r>
            <a:endParaRPr lang="en-US" sz="3600" dirty="0" smtClean="0"/>
          </a:p>
          <a:p>
            <a:pPr lvl="1"/>
            <a:r>
              <a:rPr lang="en-US" sz="1800" dirty="0"/>
              <a:t>Don’t need to know/be as familiar with SharePoint “-isms”</a:t>
            </a:r>
            <a:endParaRPr lang="en-US" sz="2000" dirty="0" smtClean="0"/>
          </a:p>
          <a:p>
            <a:r>
              <a:rPr lang="en-US" sz="3200" dirty="0" smtClean="0"/>
              <a:t>Apps can leverage hosting </a:t>
            </a:r>
            <a:r>
              <a:rPr lang="en-US" sz="3200" dirty="0"/>
              <a:t>platform features </a:t>
            </a:r>
            <a:endParaRPr lang="en-US" sz="3200" dirty="0" smtClean="0"/>
          </a:p>
          <a:p>
            <a:r>
              <a:rPr lang="en-US" sz="3200" dirty="0" smtClean="0"/>
              <a:t>Enables taking </a:t>
            </a:r>
            <a:r>
              <a:rPr lang="en-US" sz="3200" dirty="0"/>
              <a:t>SharePoint apps to different levels – further than what can be done with farm / sandbox solutions</a:t>
            </a:r>
            <a:endParaRPr lang="en-US" sz="3600" dirty="0" smtClean="0"/>
          </a:p>
          <a:p>
            <a:r>
              <a:rPr lang="en-US" sz="3200" dirty="0"/>
              <a:t>Functionalities can be </a:t>
            </a:r>
            <a:r>
              <a:rPr lang="en-US" sz="3200" dirty="0" smtClean="0"/>
              <a:t>moved to </a:t>
            </a:r>
            <a:r>
              <a:rPr lang="en-US" sz="3200" dirty="0"/>
              <a:t>and from the cloud to any SharePoint deployment</a:t>
            </a:r>
            <a:endParaRPr lang="en-US" sz="3600" dirty="0" smtClean="0"/>
          </a:p>
          <a:p>
            <a:endParaRPr lang="en-US" sz="3600" dirty="0"/>
          </a:p>
        </p:txBody>
      </p:sp>
    </p:spTree>
    <p:extLst>
      <p:ext uri="{BB962C8B-B14F-4D97-AF65-F5344CB8AC3E}">
        <p14:creationId xmlns:p14="http://schemas.microsoft.com/office/powerpoint/2010/main" val="8911129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 App Hosting Options</a:t>
            </a:r>
            <a:endParaRPr lang="en-US" dirty="0"/>
          </a:p>
        </p:txBody>
      </p:sp>
      <p:sp>
        <p:nvSpPr>
          <p:cNvPr id="7" name="Rectangle 6"/>
          <p:cNvSpPr/>
          <p:nvPr/>
        </p:nvSpPr>
        <p:spPr bwMode="auto">
          <a:xfrm>
            <a:off x="4496060" y="1339307"/>
            <a:ext cx="3187700" cy="5057775"/>
          </a:xfrm>
          <a:prstGeom prst="rect">
            <a:avLst/>
          </a:prstGeom>
          <a:solidFill>
            <a:schemeClr val="bg2"/>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9" name="TextBox 8"/>
          <p:cNvSpPr txBox="1"/>
          <p:nvPr/>
        </p:nvSpPr>
        <p:spPr>
          <a:xfrm>
            <a:off x="7966553" y="3391336"/>
            <a:ext cx="3538060" cy="424216"/>
          </a:xfrm>
          <a:prstGeom prst="rect">
            <a:avLst/>
          </a:prstGeom>
          <a:noFill/>
        </p:spPr>
        <p:txBody>
          <a:bodyPr wrap="square" lIns="0" tIns="0" rIns="0" bIns="0" rtlCol="0">
            <a:noAutofit/>
          </a:bodyPr>
          <a:lstStyle/>
          <a:p>
            <a:r>
              <a:rPr lang="en-US" sz="1600" dirty="0">
                <a:solidFill>
                  <a:srgbClr val="000000"/>
                </a:solidFill>
              </a:rPr>
              <a:t>The app is hosted in the cloud. Windows Azure and SQL Server Azure components are provisioned automatically when an app is installed. (Available for SharePoint Online </a:t>
            </a:r>
            <a:r>
              <a:rPr lang="en-US" sz="1600" dirty="0" smtClean="0">
                <a:solidFill>
                  <a:srgbClr val="000000"/>
                </a:solidFill>
              </a:rPr>
              <a:t>only)</a:t>
            </a:r>
            <a:endParaRPr lang="en-US" sz="1600" dirty="0">
              <a:solidFill>
                <a:srgbClr val="000000"/>
              </a:solidFill>
            </a:endParaRPr>
          </a:p>
        </p:txBody>
      </p:sp>
      <p:sp>
        <p:nvSpPr>
          <p:cNvPr id="10" name="Rectangle 9"/>
          <p:cNvSpPr/>
          <p:nvPr/>
        </p:nvSpPr>
        <p:spPr bwMode="auto">
          <a:xfrm>
            <a:off x="4829850" y="1919609"/>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1" name="Rectangle 10"/>
          <p:cNvSpPr/>
          <p:nvPr/>
        </p:nvSpPr>
        <p:spPr bwMode="auto">
          <a:xfrm>
            <a:off x="4829850" y="2578915"/>
            <a:ext cx="2565006" cy="562897"/>
          </a:xfrm>
          <a:prstGeom prst="rect">
            <a:avLst/>
          </a:prstGeom>
          <a:ln>
            <a:solidFill>
              <a:schemeClr val="bg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12" name="Rectangle 11"/>
          <p:cNvSpPr/>
          <p:nvPr/>
        </p:nvSpPr>
        <p:spPr bwMode="auto">
          <a:xfrm>
            <a:off x="4829850" y="5112092"/>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3" name="Rectangle 12"/>
          <p:cNvSpPr/>
          <p:nvPr/>
        </p:nvSpPr>
        <p:spPr bwMode="auto">
          <a:xfrm>
            <a:off x="4829850" y="5771398"/>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4" name="Straight Connector 3"/>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966552" y="5112092"/>
            <a:ext cx="3538059" cy="424216"/>
          </a:xfrm>
          <a:prstGeom prst="rect">
            <a:avLst/>
          </a:prstGeom>
          <a:noFill/>
        </p:spPr>
        <p:txBody>
          <a:bodyPr wrap="square" lIns="0" tIns="0" rIns="0" bIns="0" rtlCol="0">
            <a:noAutofit/>
          </a:bodyPr>
          <a:lstStyle/>
          <a:p>
            <a:r>
              <a:rPr lang="en-US" sz="1600" dirty="0" smtClean="0">
                <a:solidFill>
                  <a:srgbClr val="000000"/>
                </a:solidFill>
              </a:rPr>
              <a:t>The app and all resources are hosted in your organization’s SharePoint farm.  Relies on client side technologies. Your IT organization supports the app.</a:t>
            </a:r>
            <a:endParaRPr lang="en-US" sz="1600" dirty="0">
              <a:solidFill>
                <a:srgbClr val="000000"/>
              </a:solidFill>
            </a:endParaRPr>
          </a:p>
        </p:txBody>
      </p:sp>
      <p:sp>
        <p:nvSpPr>
          <p:cNvPr id="15" name="TextBox 14"/>
          <p:cNvSpPr txBox="1"/>
          <p:nvPr/>
        </p:nvSpPr>
        <p:spPr>
          <a:xfrm>
            <a:off x="7966553" y="2105564"/>
            <a:ext cx="3538059" cy="797117"/>
          </a:xfrm>
          <a:prstGeom prst="rect">
            <a:avLst/>
          </a:prstGeom>
          <a:noFill/>
        </p:spPr>
        <p:txBody>
          <a:bodyPr wrap="square" lIns="0" tIns="0" rIns="0" bIns="0" rtlCol="0">
            <a:noAutofit/>
          </a:bodyPr>
          <a:lstStyle/>
          <a:p>
            <a:r>
              <a:rPr lang="en-US" sz="1600" dirty="0" smtClean="0">
                <a:solidFill>
                  <a:srgbClr val="000000"/>
                </a:solidFill>
              </a:rPr>
              <a:t>The app and all resources are hosted by the provider in any environment suitable for the app.</a:t>
            </a:r>
            <a:endParaRPr lang="en-US" sz="1600" dirty="0">
              <a:solidFill>
                <a:srgbClr val="000000"/>
              </a:solidFill>
            </a:endParaRPr>
          </a:p>
        </p:txBody>
      </p:sp>
      <p:sp>
        <p:nvSpPr>
          <p:cNvPr id="16" name="TextBox 15"/>
          <p:cNvSpPr txBox="1"/>
          <p:nvPr/>
        </p:nvSpPr>
        <p:spPr>
          <a:xfrm>
            <a:off x="470054" y="3388804"/>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Auto-</a:t>
            </a:r>
            <a:br>
              <a:rPr lang="en-US" sz="2000" dirty="0" smtClean="0">
                <a:gradFill>
                  <a:gsLst>
                    <a:gs pos="0">
                      <a:srgbClr val="000000"/>
                    </a:gs>
                    <a:gs pos="86000">
                      <a:srgbClr val="000000"/>
                    </a:gs>
                  </a:gsLst>
                  <a:lin ang="5400000" scaled="0"/>
                </a:gradFill>
                <a:latin typeface="Segoe UI Light" pitchFamily="34" charset="0"/>
              </a:rPr>
            </a:br>
            <a:r>
              <a:rPr lang="en-US" sz="2000" dirty="0" smtClean="0">
                <a:gradFill>
                  <a:gsLst>
                    <a:gs pos="0">
                      <a:srgbClr val="000000"/>
                    </a:gs>
                    <a:gs pos="86000">
                      <a:srgbClr val="000000"/>
                    </a:gs>
                  </a:gsLst>
                  <a:lin ang="5400000" scaled="0"/>
                </a:gradFill>
                <a:latin typeface="Segoe UI Light" pitchFamily="34" charset="0"/>
              </a:rPr>
              <a:t>hosted</a:t>
            </a:r>
          </a:p>
        </p:txBody>
      </p:sp>
      <p:sp>
        <p:nvSpPr>
          <p:cNvPr id="17" name="TextBox 16"/>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SharePoint</a:t>
            </a:r>
          </a:p>
          <a:p>
            <a:r>
              <a:rPr lang="fi-FI" sz="2000" dirty="0" smtClean="0">
                <a:gradFill>
                  <a:gsLst>
                    <a:gs pos="0">
                      <a:srgbClr val="000000"/>
                    </a:gs>
                    <a:gs pos="86000">
                      <a:srgbClr val="000000"/>
                    </a:gs>
                  </a:gsLst>
                  <a:lin ang="5400000" scaled="0"/>
                </a:gradFill>
                <a:latin typeface="Segoe UI Light" pitchFamily="34" charset="0"/>
              </a:rPr>
              <a:t>hosted</a:t>
            </a:r>
            <a:endParaRPr lang="en-US" sz="2000" dirty="0" smtClean="0">
              <a:gradFill>
                <a:gsLst>
                  <a:gs pos="0">
                    <a:srgbClr val="000000"/>
                  </a:gs>
                  <a:gs pos="86000">
                    <a:srgbClr val="000000"/>
                  </a:gs>
                </a:gsLst>
                <a:lin ang="5400000" scaled="0"/>
              </a:gradFill>
              <a:latin typeface="Segoe UI Light" pitchFamily="34" charset="0"/>
            </a:endParaRPr>
          </a:p>
        </p:txBody>
      </p:sp>
      <p:sp>
        <p:nvSpPr>
          <p:cNvPr id="18" name="Rectangle 17"/>
          <p:cNvSpPr/>
          <p:nvPr/>
        </p:nvSpPr>
        <p:spPr bwMode="auto">
          <a:xfrm>
            <a:off x="4829850" y="3443157"/>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9" name="Rectangle 18"/>
          <p:cNvSpPr/>
          <p:nvPr/>
        </p:nvSpPr>
        <p:spPr bwMode="auto">
          <a:xfrm>
            <a:off x="4829850" y="4102463"/>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pic>
        <p:nvPicPr>
          <p:cNvPr id="20" name="Picture 2" descr="C:\Users\chrisw\Desktop\Cloud Services 3.png"/>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black">
          <a:xfrm>
            <a:off x="1551443" y="3518320"/>
            <a:ext cx="1574889" cy="1085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0054" y="4640308"/>
            <a:ext cx="914400" cy="197399"/>
          </a:xfrm>
          <a:prstGeom prst="rect">
            <a:avLst/>
          </a:prstGeom>
          <a:noFill/>
        </p:spPr>
        <p:txBody>
          <a:bodyPr wrap="none" lIns="0" tIns="0" rIns="0" bIns="0" rtlCol="0">
            <a:noAutofit/>
          </a:bodyPr>
          <a:lstStyle/>
          <a:p>
            <a:r>
              <a:rPr lang="fi-FI" sz="1400" dirty="0" smtClean="0">
                <a:gradFill>
                  <a:gsLst>
                    <a:gs pos="0">
                      <a:srgbClr val="000000"/>
                    </a:gs>
                    <a:gs pos="86000">
                      <a:srgbClr val="000000"/>
                    </a:gs>
                  </a:gsLst>
                  <a:lin ang="5400000" scaled="0"/>
                </a:gradFill>
                <a:latin typeface="Segoe UI Light" pitchFamily="34" charset="0"/>
              </a:rPr>
              <a:t>Windows Azure &amp; SQL Azure</a:t>
            </a:r>
            <a:endParaRPr lang="en-US" sz="1400" dirty="0" smtClean="0">
              <a:gradFill>
                <a:gsLst>
                  <a:gs pos="0">
                    <a:srgbClr val="000000"/>
                  </a:gs>
                  <a:gs pos="86000">
                    <a:srgbClr val="000000"/>
                  </a:gs>
                </a:gsLst>
                <a:lin ang="5400000" scaled="0"/>
              </a:gradFill>
              <a:latin typeface="Segoe UI Light" pitchFamily="34" charset="0"/>
            </a:endParaRPr>
          </a:p>
        </p:txBody>
      </p:sp>
      <p:cxnSp>
        <p:nvCxnSpPr>
          <p:cNvPr id="22" name="Curved Connector 21"/>
          <p:cNvCxnSpPr>
            <a:endCxn id="10"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3" name="Curved Connector 22"/>
          <p:cNvCxnSpPr>
            <a:endCxn id="11"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6" name="Curved Connector 25"/>
          <p:cNvCxnSpPr>
            <a:stCxn id="20" idx="3"/>
          </p:cNvCxnSpPr>
          <p:nvPr/>
        </p:nvCxnSpPr>
        <p:spPr>
          <a:xfrm flipV="1">
            <a:off x="3126332" y="3717069"/>
            <a:ext cx="1703518" cy="344207"/>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7" name="Curved Connector 26"/>
          <p:cNvCxnSpPr>
            <a:stCxn id="20" idx="3"/>
            <a:endCxn id="19" idx="1"/>
          </p:cNvCxnSpPr>
          <p:nvPr/>
        </p:nvCxnSpPr>
        <p:spPr>
          <a:xfrm>
            <a:off x="3126332" y="4061276"/>
            <a:ext cx="1703518" cy="32263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101269" y="1691328"/>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33" name="TextBox 32"/>
          <p:cNvSpPr txBox="1"/>
          <p:nvPr/>
        </p:nvSpPr>
        <p:spPr>
          <a:xfrm>
            <a:off x="3128006" y="3360136"/>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29" name="Rectangle 28"/>
          <p:cNvSpPr/>
          <p:nvPr/>
        </p:nvSpPr>
        <p:spPr bwMode="auto">
          <a:xfrm>
            <a:off x="409987" y="3314341"/>
            <a:ext cx="11128793" cy="1523366"/>
          </a:xfrm>
          <a:prstGeom prst="rect">
            <a:avLst/>
          </a:prstGeom>
          <a:solidFill>
            <a:schemeClr val="bg1">
              <a:alpha val="80000"/>
            </a:schemeClr>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b" anchorCtr="0" compatLnSpc="1">
            <a:prstTxWarp prst="textNoShape">
              <a:avLst/>
            </a:prstTxWarp>
          </a:bodyPr>
          <a:lstStyle/>
          <a:p>
            <a:pPr defTabSz="914099" fontAlgn="base">
              <a:spcBef>
                <a:spcPct val="0"/>
              </a:spcBef>
              <a:spcAft>
                <a:spcPct val="0"/>
              </a:spcAft>
            </a:pPr>
            <a:r>
              <a:rPr lang="en-US" sz="2200" dirty="0" smtClean="0">
                <a:solidFill>
                  <a:srgbClr val="EB3C00"/>
                </a:solidFill>
                <a:latin typeface="Segoe Condensed" pitchFamily="34" charset="0"/>
              </a:rPr>
              <a:t>Removed</a:t>
            </a:r>
          </a:p>
        </p:txBody>
      </p:sp>
      <p:pic>
        <p:nvPicPr>
          <p:cNvPr id="28" name="Picture 27"/>
          <p:cNvPicPr>
            <a:picLocks noChangeAspect="1"/>
          </p:cNvPicPr>
          <p:nvPr/>
        </p:nvPicPr>
        <p:blipFill>
          <a:blip r:embed="rId5"/>
          <a:stretch>
            <a:fillRect/>
          </a:stretch>
        </p:blipFill>
        <p:spPr>
          <a:xfrm>
            <a:off x="554385" y="1541399"/>
            <a:ext cx="2178661" cy="1614787"/>
          </a:xfrm>
          <a:prstGeom prst="rect">
            <a:avLst/>
          </a:prstGeom>
        </p:spPr>
      </p:pic>
    </p:spTree>
    <p:extLst>
      <p:ext uri="{BB962C8B-B14F-4D97-AF65-F5344CB8AC3E}">
        <p14:creationId xmlns:p14="http://schemas.microsoft.com/office/powerpoint/2010/main" val="101648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TIMING" val="|33.4|1.4"/>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folHlink"/>
          </a:solidFill>
          <a:round/>
          <a:headEnd/>
          <a:tailEnd/>
        </a:ln>
        <a:effectLst/>
      </a:spPr>
      <a:bodyPr wrap="none" anchor="t" anchorCtr="0"/>
      <a:lstStyle>
        <a:defPPr>
          <a:defRPr dirty="0" smtClean="0"/>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3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0" ma:contentTypeDescription="Create a new document." ma:contentTypeScope="" ma:versionID="a82a7a15fedab6373e61e2adf015c3b7">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EF8AFF-BEC8-4E0C-8D9D-A567373165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4206</Words>
  <Application>Microsoft Office PowerPoint</Application>
  <PresentationFormat>Custom</PresentationFormat>
  <Paragraphs>439</Paragraphs>
  <Slides>33</Slides>
  <Notes>24</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33</vt:i4>
      </vt:variant>
    </vt:vector>
  </HeadingPairs>
  <TitlesOfParts>
    <vt:vector size="49" baseType="lpstr">
      <vt:lpstr>PMingLiU-ExtB</vt:lpstr>
      <vt:lpstr>Arial</vt:lpstr>
      <vt:lpstr>Calibri</vt:lpstr>
      <vt:lpstr>Consolas</vt:lpstr>
      <vt:lpstr>Segoe Condensed</vt:lpstr>
      <vt:lpstr>Segoe Semibold</vt:lpstr>
      <vt:lpstr>Segoe UI</vt:lpstr>
      <vt:lpstr>Segoe UI Light</vt:lpstr>
      <vt:lpstr>Segoe UI Semibold</vt:lpstr>
      <vt:lpstr>Wingdings</vt:lpstr>
      <vt:lpstr>5-30055_Office Template 2012 - 16x9 - White Background</vt:lpstr>
      <vt:lpstr>5-30055_Office365 Template 2012 - 16x9 - Colored Accent Slides</vt:lpstr>
      <vt:lpstr>1_5-30055_Office Template 2012 - 16x9 - White Background</vt:lpstr>
      <vt:lpstr>5-30551_TR19_Generic_Template</vt:lpstr>
      <vt:lpstr>2_5-30055_Office Template 2012 - 16x9 - White Background</vt:lpstr>
      <vt:lpstr>3_5-30055_Office Template 2012 - 16x9 - White Background</vt:lpstr>
      <vt:lpstr>PnP Transformation Preparedness meeting – Development and ALM</vt:lpstr>
      <vt:lpstr>Positioning in the PnP Transformation approach</vt:lpstr>
      <vt:lpstr>Application Modernization  PnP Transformation Approach</vt:lpstr>
      <vt:lpstr>PowerPoint Presentation</vt:lpstr>
      <vt:lpstr>Development</vt:lpstr>
      <vt:lpstr>SharePoint evolves…</vt:lpstr>
      <vt:lpstr>Impact of the customizations</vt:lpstr>
      <vt:lpstr>Benefits of App Model</vt:lpstr>
      <vt:lpstr>SP App Hosting Options</vt:lpstr>
      <vt:lpstr>App Shapes for SharePoint</vt:lpstr>
      <vt:lpstr>PowerPoint Presentation</vt:lpstr>
      <vt:lpstr>App Shapes for SharePoint</vt:lpstr>
      <vt:lpstr>PowerPoint Presentation</vt:lpstr>
      <vt:lpstr>App Shapes for SharePoint</vt:lpstr>
      <vt:lpstr>UI Command – Ribbon/Menu Action</vt:lpstr>
      <vt:lpstr>App authentication with SharePoint</vt:lpstr>
      <vt:lpstr>Provider hosted vs SharePoint hosted</vt:lpstr>
      <vt:lpstr>Required developer skills for app model</vt:lpstr>
      <vt:lpstr>PowerPoint Presentation</vt:lpstr>
      <vt:lpstr>PnP Structure – folders and code</vt:lpstr>
      <vt:lpstr>PowerPoint Presentation</vt:lpstr>
      <vt:lpstr>PowerPoint Presentation</vt:lpstr>
      <vt:lpstr>Application Lifecycle Management (ALM)</vt:lpstr>
      <vt:lpstr>Lifecycle Overview</vt:lpstr>
      <vt:lpstr>Visual Studio 2013 ALM</vt:lpstr>
      <vt:lpstr>SharePoint Office 365 ALM</vt:lpstr>
      <vt:lpstr>Continuous Integration SharePoint Hosted App</vt:lpstr>
      <vt:lpstr>Continuous Integration Provider Hosted App</vt:lpstr>
      <vt:lpstr>SharePoint Office 365 Testing Considerations</vt:lpstr>
      <vt:lpstr>Testing process in high level</vt:lpstr>
      <vt:lpstr>Testing with multiple environments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Dedicated vNext - Network options</dc:title>
  <dc:creator/>
  <cp:keywords/>
  <cp:lastModifiedBy/>
  <cp:revision>1</cp:revision>
  <dcterms:created xsi:type="dcterms:W3CDTF">2012-12-01T01:18:40Z</dcterms:created>
  <dcterms:modified xsi:type="dcterms:W3CDTF">2015-06-05T16:14:41Z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0x010100DD7BFE2324FCFB49A665688E9D54E8DB</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c9b46078-cfa3-4823-8c24-617b712c46aa</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