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30"/>
  </p:notesMasterIdLst>
  <p:handoutMasterIdLst>
    <p:handoutMasterId r:id="rId31"/>
  </p:handoutMasterIdLst>
  <p:sldIdLst>
    <p:sldId id="1242" r:id="rId6"/>
    <p:sldId id="1352" r:id="rId7"/>
    <p:sldId id="1353" r:id="rId8"/>
    <p:sldId id="1354" r:id="rId9"/>
    <p:sldId id="1355" r:id="rId10"/>
    <p:sldId id="1356" r:id="rId11"/>
    <p:sldId id="1357" r:id="rId12"/>
    <p:sldId id="1358" r:id="rId13"/>
    <p:sldId id="1359" r:id="rId14"/>
    <p:sldId id="1360" r:id="rId15"/>
    <p:sldId id="1361" r:id="rId16"/>
    <p:sldId id="1362" r:id="rId17"/>
    <p:sldId id="1377" r:id="rId18"/>
    <p:sldId id="1364" r:id="rId19"/>
    <p:sldId id="1365" r:id="rId20"/>
    <p:sldId id="1368" r:id="rId21"/>
    <p:sldId id="1369" r:id="rId22"/>
    <p:sldId id="1370" r:id="rId23"/>
    <p:sldId id="1371" r:id="rId24"/>
    <p:sldId id="1372" r:id="rId25"/>
    <p:sldId id="1373" r:id="rId26"/>
    <p:sldId id="1374" r:id="rId27"/>
    <p:sldId id="1375" r:id="rId28"/>
    <p:sldId id="1376" r:id="rId29"/>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9" autoAdjust="0"/>
    <p:restoredTop sz="66212" autoAdjust="0"/>
  </p:normalViewPr>
  <p:slideViewPr>
    <p:cSldViewPr snapToGrid="0">
      <p:cViewPr varScale="1">
        <p:scale>
          <a:sx n="50" d="100"/>
          <a:sy n="50" d="100"/>
        </p:scale>
        <p:origin x="206" y="4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6/16/2015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6/16/2015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fld id="{0B49ECD6-2B5F-4BFE-A8F3-6C5940E5A932}" type="datetime1">
              <a:rPr lang="en-US" smtClean="0"/>
              <a:t>6/16/2015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7495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Key consideration</a:t>
            </a:r>
            <a:endParaRPr lang="en-NZ" dirty="0"/>
          </a:p>
        </p:txBody>
      </p:sp>
      <p:sp>
        <p:nvSpPr>
          <p:cNvPr id="4" name="Date Placeholder 3"/>
          <p:cNvSpPr>
            <a:spLocks noGrp="1"/>
          </p:cNvSpPr>
          <p:nvPr>
            <p:ph type="dt" idx="10"/>
          </p:nvPr>
        </p:nvSpPr>
        <p:spPr/>
        <p:txBody>
          <a:bodyPr/>
          <a:lstStyle/>
          <a:p>
            <a:fld id="{54EDB260-B291-4EDD-B57E-77FD62DEBAC0}" type="datetime1">
              <a:rPr lang="en-US" smtClean="0"/>
              <a:t>6/16/2015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572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17</a:t>
            </a:fld>
            <a:endParaRPr lang="en-US" dirty="0"/>
          </a:p>
        </p:txBody>
      </p:sp>
    </p:spTree>
    <p:extLst>
      <p:ext uri="{BB962C8B-B14F-4D97-AF65-F5344CB8AC3E}">
        <p14:creationId xmlns:p14="http://schemas.microsoft.com/office/powerpoint/2010/main" val="2128682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6/16/2015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24</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23945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610543A5-0CF9-4E2E-A715-69AA16194555}" type="datetime1">
              <a:rPr lang="en-US" smtClean="0">
                <a:solidFill>
                  <a:prstClr val="black"/>
                </a:solidFill>
              </a:rPr>
              <a:pPr/>
              <a:t>6/16/2015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03857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719B440B-D65B-4D2A-9030-577938CDA5B7}" type="datetime1">
              <a:rPr lang="en-US" smtClean="0">
                <a:solidFill>
                  <a:prstClr val="black"/>
                </a:solidFill>
              </a:rPr>
              <a:pPr/>
              <a:t>6/16/2015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77318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a:t>
            </a:r>
            <a:r>
              <a:rPr lang="en-NZ" dirty="0" smtClean="0"/>
              <a:t>model</a:t>
            </a:r>
            <a:endParaRPr lang="en-NZ" dirty="0" smtClean="0"/>
          </a:p>
        </p:txBody>
      </p:sp>
      <p:sp>
        <p:nvSpPr>
          <p:cNvPr id="4" name="Date Placeholder 3"/>
          <p:cNvSpPr>
            <a:spLocks noGrp="1"/>
          </p:cNvSpPr>
          <p:nvPr>
            <p:ph type="dt" idx="10"/>
          </p:nvPr>
        </p:nvSpPr>
        <p:spPr/>
        <p:txBody>
          <a:bodyPr/>
          <a:lstStyle/>
          <a:p>
            <a:fld id="{152427C8-1870-4D04-BF1C-4B85DC18AB6D}" type="datetime1">
              <a:rPr lang="en-US" smtClean="0"/>
              <a:t>6/16/2015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34089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colours on the right indicate the simplicity with regards to the transformation process</a:t>
            </a:r>
            <a:r>
              <a:rPr lang="en-NZ" dirty="0" smtClean="0"/>
              <a:t>.</a:t>
            </a:r>
            <a:endParaRPr lang="en-NZ" dirty="0"/>
          </a:p>
        </p:txBody>
      </p:sp>
      <p:sp>
        <p:nvSpPr>
          <p:cNvPr id="4" name="Date Placeholder 3"/>
          <p:cNvSpPr>
            <a:spLocks noGrp="1"/>
          </p:cNvSpPr>
          <p:nvPr>
            <p:ph type="dt" idx="10"/>
          </p:nvPr>
        </p:nvSpPr>
        <p:spPr/>
        <p:txBody>
          <a:bodyPr/>
          <a:lstStyle/>
          <a:p>
            <a:fld id="{094F81B1-FE33-4866-9415-4EA33D10F9E8}" type="datetime1">
              <a:rPr lang="en-US" smtClean="0"/>
              <a:t>6/16/2015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571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r>
              <a:rPr lang="en-NZ"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Example outline of high</a:t>
            </a:r>
            <a:r>
              <a:rPr lang="en-US" baseline="0" dirty="0" smtClean="0"/>
              <a:t> level requirement for a solution area</a:t>
            </a:r>
            <a:endParaRPr lang="en-NZ" dirty="0" smtClean="0"/>
          </a:p>
          <a:p>
            <a:endParaRPr lang="en-NZ" dirty="0"/>
          </a:p>
        </p:txBody>
      </p:sp>
      <p:sp>
        <p:nvSpPr>
          <p:cNvPr id="4" name="Date Placeholder 3"/>
          <p:cNvSpPr>
            <a:spLocks noGrp="1"/>
          </p:cNvSpPr>
          <p:nvPr>
            <p:ph type="dt" idx="10"/>
          </p:nvPr>
        </p:nvSpPr>
        <p:spPr/>
        <p:txBody>
          <a:bodyPr/>
          <a:lstStyle/>
          <a:p>
            <a:fld id="{AE18C4A6-F14F-41E5-9C64-E690240F93F9}" type="datetime1">
              <a:rPr lang="en-US" smtClean="0"/>
              <a:t>6/16/2015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26038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Example outline of design</a:t>
            </a:r>
            <a:r>
              <a:rPr lang="en-US" baseline="0" dirty="0" smtClean="0"/>
              <a:t> summary for a solution area</a:t>
            </a:r>
            <a:endParaRPr lang="en-NZ"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NZ"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NZ"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a:t>
            </a:r>
            <a:r>
              <a:rPr lang="en-NZ" baseline="0" dirty="0" smtClean="0"/>
              <a:t>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AE8C4F7-4397-4161-9F22-0B4AD96909C7}" type="datetime1">
              <a:rPr lang="en-US" smtClean="0">
                <a:solidFill>
                  <a:prstClr val="black"/>
                </a:solidFill>
              </a:rPr>
              <a:pPr/>
              <a:t>6/16/2015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67410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Logical</a:t>
            </a:r>
            <a:r>
              <a:rPr lang="en-US" baseline="0" dirty="0" smtClean="0"/>
              <a:t> Architecture</a:t>
            </a:r>
            <a:endParaRPr lang="en-NZ" dirty="0"/>
          </a:p>
        </p:txBody>
      </p:sp>
      <p:sp>
        <p:nvSpPr>
          <p:cNvPr id="4" name="Date Placeholder 3"/>
          <p:cNvSpPr>
            <a:spLocks noGrp="1"/>
          </p:cNvSpPr>
          <p:nvPr>
            <p:ph type="dt" idx="10"/>
          </p:nvPr>
        </p:nvSpPr>
        <p:spPr/>
        <p:txBody>
          <a:bodyPr/>
          <a:lstStyle/>
          <a:p>
            <a:fld id="{731151BB-B0DC-4FFD-BDBD-A973DC771C0F}" type="datetime1">
              <a:rPr lang="en-US" smtClean="0"/>
              <a:t>6/16/2015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32085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of development focus areas by functional area</a:t>
            </a:r>
            <a:endParaRPr lang="en-NZ" dirty="0" smtClean="0"/>
          </a:p>
        </p:txBody>
      </p:sp>
      <p:sp>
        <p:nvSpPr>
          <p:cNvPr id="4" name="Date Placeholder 3"/>
          <p:cNvSpPr>
            <a:spLocks noGrp="1"/>
          </p:cNvSpPr>
          <p:nvPr>
            <p:ph type="dt" idx="10"/>
          </p:nvPr>
        </p:nvSpPr>
        <p:spPr/>
        <p:txBody>
          <a:bodyPr/>
          <a:lstStyle/>
          <a:p>
            <a:fld id="{309E6654-814A-4856-A67A-9683B5A2AE45}" type="datetime1">
              <a:rPr lang="en-US" smtClean="0">
                <a:solidFill>
                  <a:prstClr val="black"/>
                </a:solidFill>
              </a:rPr>
              <a:pPr/>
              <a:t>6/16/2015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5623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391893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1686609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 id="2147484279" r:id="rId28"/>
    <p:sldLayoutId id="2147484280"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9.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1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2.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0.emf"/><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10.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smtClean="0"/>
              <a:t>PnP </a:t>
            </a:r>
            <a:r>
              <a:rPr lang="en-US" dirty="0" smtClean="0"/>
              <a:t>Transformation – </a:t>
            </a:r>
            <a:br>
              <a:rPr lang="en-US" dirty="0" smtClean="0"/>
            </a:br>
            <a:r>
              <a:rPr lang="en-US" dirty="0" smtClean="0"/>
              <a:t>Solution Design Report</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smtClean="0"/>
              <a:t>&lt;Consultant Name&gt;</a:t>
            </a:r>
          </a:p>
          <a:p>
            <a:r>
              <a:rPr lang="en-US" dirty="0" smtClean="0"/>
              <a:t>&lt;Title&gt;</a:t>
            </a:r>
          </a:p>
          <a:p>
            <a:r>
              <a:rPr lang="en-US" dirty="0" smtClean="0"/>
              <a:t>&lt;Company Name&gt;</a:t>
            </a:r>
          </a:p>
          <a:p>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411630" y="1229508"/>
            <a:ext cx="8494619" cy="5158592"/>
          </a:xfrm>
        </p:spPr>
        <p:txBody>
          <a:bodyPr/>
          <a:lstStyle/>
          <a:p>
            <a:r>
              <a:rPr lang="en-US" dirty="0" smtClean="0"/>
              <a:t>Design and Notes</a:t>
            </a:r>
            <a:endParaRPr lang="en-US" dirty="0"/>
          </a:p>
          <a:p>
            <a:pPr lvl="1"/>
            <a:r>
              <a:rPr lang="en-US" dirty="0" smtClean="0"/>
              <a:t>Branding </a:t>
            </a:r>
            <a:r>
              <a:rPr lang="en-US" dirty="0"/>
              <a:t>on </a:t>
            </a:r>
            <a:r>
              <a:rPr lang="en-US" dirty="0" smtClean="0"/>
              <a:t>the master </a:t>
            </a:r>
            <a:r>
              <a:rPr lang="en-US" dirty="0"/>
              <a:t>page </a:t>
            </a:r>
            <a:r>
              <a:rPr lang="en-US" dirty="0" smtClean="0"/>
              <a:t>will </a:t>
            </a:r>
            <a:r>
              <a:rPr lang="en-US" dirty="0"/>
              <a:t>be achieved through the use of alternate CSS.</a:t>
            </a:r>
          </a:p>
          <a:p>
            <a:pPr lvl="1"/>
            <a:r>
              <a:rPr lang="en-US" dirty="0">
                <a:hlinkClick r:id="rId3"/>
              </a:rPr>
              <a:t>SP Color tool</a:t>
            </a:r>
            <a:r>
              <a:rPr lang="en-US" dirty="0"/>
              <a:t> </a:t>
            </a:r>
            <a:r>
              <a:rPr lang="en-US" dirty="0" smtClean="0"/>
              <a:t>will be used to create the “</a:t>
            </a:r>
            <a:r>
              <a:rPr lang="en-US" dirty="0" err="1" smtClean="0"/>
              <a:t>spcolor</a:t>
            </a:r>
            <a:r>
              <a:rPr lang="en-US" dirty="0" smtClean="0"/>
              <a:t>” file which can then be referenced in the Theme</a:t>
            </a:r>
            <a:r>
              <a:rPr lang="en-US" dirty="0"/>
              <a:t>. </a:t>
            </a:r>
            <a:endParaRPr lang="en-US" dirty="0" smtClean="0"/>
          </a:p>
          <a:p>
            <a:pPr lvl="1"/>
            <a:r>
              <a:rPr lang="en-US" dirty="0" smtClean="0"/>
              <a:t>Replace web </a:t>
            </a:r>
            <a:r>
              <a:rPr lang="en-US" dirty="0"/>
              <a:t>parts </a:t>
            </a:r>
            <a:r>
              <a:rPr lang="en-US" dirty="0" smtClean="0"/>
              <a:t>with </a:t>
            </a:r>
            <a:r>
              <a:rPr lang="en-US" dirty="0"/>
              <a:t>following approaches</a:t>
            </a:r>
          </a:p>
          <a:p>
            <a:pPr lvl="2"/>
            <a:r>
              <a:rPr lang="en-US" dirty="0"/>
              <a:t>Content by query and content by search OOB web parts</a:t>
            </a:r>
          </a:p>
          <a:p>
            <a:pPr lvl="2"/>
            <a:r>
              <a:rPr lang="en-US" dirty="0"/>
              <a:t>JS based reading and updating of data</a:t>
            </a:r>
          </a:p>
          <a:p>
            <a:pPr lvl="2"/>
            <a:r>
              <a:rPr lang="en-US" dirty="0" smtClean="0"/>
              <a:t>Provider </a:t>
            </a:r>
            <a:r>
              <a:rPr lang="en-US" dirty="0"/>
              <a:t>hosted apps with app parts</a:t>
            </a:r>
          </a:p>
          <a:p>
            <a:pPr lvl="1"/>
            <a:r>
              <a:rPr lang="en-US" dirty="0"/>
              <a:t>Avoid using custom master page for collaboration sites </a:t>
            </a:r>
            <a:endParaRPr lang="en-US" dirty="0" smtClean="0"/>
          </a:p>
          <a:p>
            <a:pPr lvl="2"/>
            <a:r>
              <a:rPr lang="en-US" dirty="0" smtClean="0"/>
              <a:t>Use </a:t>
            </a:r>
            <a:r>
              <a:rPr lang="en-US" dirty="0"/>
              <a:t>CSS and JS to achieve the </a:t>
            </a:r>
            <a:r>
              <a:rPr lang="en-US" dirty="0" smtClean="0"/>
              <a:t>desired look and feel</a:t>
            </a:r>
            <a:endParaRPr lang="en-US" dirty="0"/>
          </a:p>
          <a:p>
            <a:pPr lvl="1"/>
            <a:r>
              <a:rPr lang="en-US" dirty="0"/>
              <a:t>Replace (delegate) controls with JS based implementations</a:t>
            </a:r>
          </a:p>
          <a:p>
            <a:pPr lvl="1"/>
            <a:r>
              <a:rPr lang="en-US" dirty="0" smtClean="0"/>
              <a:t>Replace Content Query web parts with content search web parts.</a:t>
            </a:r>
            <a:endParaRPr lang="en-US" dirty="0"/>
          </a:p>
          <a:p>
            <a:pPr lvl="1"/>
            <a:r>
              <a:rPr lang="en-US" dirty="0" smtClean="0"/>
              <a:t>Dashboards on the homepage will be designed using out of the box lists with JS Link.</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44887760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ogical </a:t>
            </a:r>
            <a:r>
              <a:rPr lang="en-US" dirty="0" smtClean="0"/>
              <a:t>architecture</a:t>
            </a:r>
            <a:endParaRPr lang="nl-BE" dirty="0"/>
          </a:p>
        </p:txBody>
      </p:sp>
      <p:grpSp>
        <p:nvGrpSpPr>
          <p:cNvPr id="59" name="Group 58"/>
          <p:cNvGrpSpPr/>
          <p:nvPr/>
        </p:nvGrpSpPr>
        <p:grpSpPr>
          <a:xfrm>
            <a:off x="519112" y="5050623"/>
            <a:ext cx="8881742" cy="1083048"/>
            <a:chOff x="519112" y="5204736"/>
            <a:chExt cx="9416716" cy="1179096"/>
          </a:xfrm>
        </p:grpSpPr>
        <p:sp>
          <p:nvSpPr>
            <p:cNvPr id="3" name="Rectangle 2"/>
            <p:cNvSpPr/>
            <p:nvPr/>
          </p:nvSpPr>
          <p:spPr bwMode="auto">
            <a:xfrm>
              <a:off x="519112" y="5204736"/>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000" dirty="0" smtClean="0">
                  <a:solidFill>
                    <a:schemeClr val="bg1"/>
                  </a:solidFill>
                  <a:ea typeface="Segoe UI" pitchFamily="34" charset="0"/>
                  <a:cs typeface="Segoe UI" pitchFamily="34" charset="0"/>
                </a:rPr>
                <a:t>Framework </a:t>
              </a:r>
              <a:endParaRPr lang="nl-BE" sz="2000" dirty="0">
                <a:solidFill>
                  <a:schemeClr val="bg1"/>
                </a:solidFill>
                <a:ea typeface="Segoe UI" pitchFamily="34" charset="0"/>
                <a:cs typeface="Segoe UI" pitchFamily="34" charset="0"/>
              </a:endParaRPr>
            </a:p>
          </p:txBody>
        </p:sp>
        <p:sp>
          <p:nvSpPr>
            <p:cNvPr id="5" name="Rectangle 4"/>
            <p:cNvSpPr/>
            <p:nvPr/>
          </p:nvSpPr>
          <p:spPr bwMode="auto">
            <a:xfrm>
              <a:off x="607340"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Provisioning</a:t>
              </a:r>
              <a:r>
                <a:rPr lang="en-US" sz="2000" dirty="0" smtClean="0">
                  <a:gradFill>
                    <a:gsLst>
                      <a:gs pos="0">
                        <a:srgbClr val="FFFFFF"/>
                      </a:gs>
                      <a:gs pos="100000">
                        <a:srgbClr val="FFFFFF"/>
                      </a:gs>
                    </a:gsLst>
                    <a:lin ang="5400000" scaled="0"/>
                  </a:gradFill>
                  <a:ea typeface="Segoe UI" pitchFamily="34" charset="0"/>
                  <a:cs typeface="Segoe UI" pitchFamily="34" charset="0"/>
                </a:rPr>
                <a:t> </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476246"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Timer</a:t>
              </a:r>
              <a:r>
                <a:rPr lang="en-US" sz="2000" dirty="0" smtClean="0">
                  <a:gradFill>
                    <a:gsLst>
                      <a:gs pos="0">
                        <a:srgbClr val="FFFFFF"/>
                      </a:gs>
                      <a:gs pos="100000">
                        <a:srgbClr val="FFFFFF"/>
                      </a:gs>
                    </a:gsLst>
                    <a:lin ang="5400000" scaled="0"/>
                  </a:gradFill>
                  <a:ea typeface="Segoe UI" pitchFamily="34" charset="0"/>
                  <a:cs typeface="Segoe UI" pitchFamily="34" charset="0"/>
                </a:rPr>
                <a:t> Jobs</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345152"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Branding</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214058"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Development</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082964"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Transformation</a:t>
              </a:r>
              <a:endParaRPr lang="nl-BE"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Rectangle 33"/>
          <p:cNvSpPr/>
          <p:nvPr/>
        </p:nvSpPr>
        <p:spPr bwMode="auto">
          <a:xfrm>
            <a:off x="2968134" y="1640924"/>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400" dirty="0"/>
              <a:t>Functionality </a:t>
            </a:r>
            <a:r>
              <a:rPr lang="en-US" sz="2400" dirty="0" smtClean="0"/>
              <a:t>B</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700677" y="1631377"/>
            <a:ext cx="2012043" cy="50933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t>Functionality A</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519112" y="2861609"/>
            <a:ext cx="8881742" cy="1449024"/>
            <a:chOff x="519112" y="3051425"/>
            <a:chExt cx="9416716" cy="1567434"/>
          </a:xfrm>
        </p:grpSpPr>
        <p:sp>
          <p:nvSpPr>
            <p:cNvPr id="40" name="Rectangle 39"/>
            <p:cNvSpPr/>
            <p:nvPr/>
          </p:nvSpPr>
          <p:spPr bwMode="auto">
            <a:xfrm>
              <a:off x="519112" y="3051425"/>
              <a:ext cx="9416716" cy="1567434"/>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400" dirty="0" smtClean="0">
                  <a:solidFill>
                    <a:schemeClr val="bg1"/>
                  </a:solidFill>
                  <a:ea typeface="Segoe UI" pitchFamily="34" charset="0"/>
                  <a:cs typeface="Segoe UI" pitchFamily="34" charset="0"/>
                </a:rPr>
                <a:t>Services</a:t>
              </a:r>
              <a:endParaRPr lang="nl-BE" sz="2400" dirty="0">
                <a:solidFill>
                  <a:schemeClr val="bg1"/>
                </a:solidFill>
                <a:ea typeface="Segoe UI" pitchFamily="34" charset="0"/>
                <a:cs typeface="Segoe UI" pitchFamily="34" charset="0"/>
              </a:endParaRPr>
            </a:p>
          </p:txBody>
        </p:sp>
        <p:sp>
          <p:nvSpPr>
            <p:cNvPr id="35" name="Rectangle 34"/>
            <p:cNvSpPr/>
            <p:nvPr/>
          </p:nvSpPr>
          <p:spPr bwMode="auto">
            <a:xfrm>
              <a:off x="711613" y="3642699"/>
              <a:ext cx="9047754" cy="378511"/>
            </a:xfrm>
            <a:prstGeom prst="rect">
              <a:avLst/>
            </a:prstGeom>
            <a:solidFill>
              <a:schemeClr val="bg2">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cxnSp>
        <p:nvCxnSpPr>
          <p:cNvPr id="43" name="Straight Arrow Connector 42"/>
          <p:cNvCxnSpPr/>
          <p:nvPr/>
        </p:nvCxnSpPr>
        <p:spPr>
          <a:xfrm flipV="1">
            <a:off x="1524624"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67124" y="443003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060063"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020715"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66341"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127790" y="2256040"/>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559495" y="225604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5563057" y="1631377"/>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400" dirty="0"/>
              <a:t>Functionality </a:t>
            </a:r>
            <a:r>
              <a:rPr lang="en-US" sz="2400" dirty="0" smtClean="0"/>
              <a:t>C</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Arrow Connector 22"/>
          <p:cNvCxnSpPr/>
          <p:nvPr/>
        </p:nvCxnSpPr>
        <p:spPr>
          <a:xfrm flipV="1">
            <a:off x="6722712" y="225604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33674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29701522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Currently features are spread across multiple solutions. </a:t>
            </a:r>
          </a:p>
          <a:p>
            <a:pPr defTabSz="913951"/>
            <a:endParaRPr lang="en-US" sz="1400" dirty="0" smtClean="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Should just be one provisioning engine which takes care of the all required customizations.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Remove usage of feature framework elements and deploy assets using remote provisioning.</a:t>
            </a:r>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Updates to the existing functionalities to match app model techniques.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Branding topics.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What goes to SP, what goes to CDN?</a:t>
            </a:r>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Chosen hosting platform impacts the detailed design of the capabilities for Office 365 </a:t>
            </a:r>
            <a:r>
              <a:rPr lang="en-US" sz="1400" dirty="0">
                <a:solidFill>
                  <a:srgbClr val="797A7D">
                    <a:lumMod val="50000"/>
                  </a:srgbClr>
                </a:solidFill>
                <a:cs typeface="Segoe UI" panose="020B0502040204020203" pitchFamily="34" charset="0"/>
              </a:rPr>
              <a:t>apps </a:t>
            </a:r>
            <a:r>
              <a:rPr lang="en-US" sz="1400" dirty="0" smtClean="0">
                <a:solidFill>
                  <a:srgbClr val="797A7D">
                    <a:lumMod val="50000"/>
                  </a:srgbClr>
                </a:solidFill>
                <a:cs typeface="Segoe UI" panose="020B0502040204020203" pitchFamily="34" charset="0"/>
              </a:rPr>
              <a:t>directly. Framework needs to support both cloud and on-prem.</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General design and guidance for the provider hosted app implementation missing. Typical topics are logging and caching techniques.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General design on removing FTC solutions.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Transformation tooling, like updating existing master pages or transforming custom list templates to new app model format.</a:t>
            </a:r>
            <a:endParaRPr lang="en-US" sz="1400" dirty="0">
              <a:solidFill>
                <a:srgbClr val="797A7D">
                  <a:lumMod val="50000"/>
                </a:srgbClr>
              </a:solidFill>
              <a:cs typeface="Segoe UI" panose="020B0502040204020203" pitchFamily="34" charset="0"/>
            </a:endParaRPr>
          </a:p>
        </p:txBody>
      </p:sp>
    </p:spTree>
    <p:extLst>
      <p:ext uri="{BB962C8B-B14F-4D97-AF65-F5344CB8AC3E}">
        <p14:creationId xmlns:p14="http://schemas.microsoft.com/office/powerpoint/2010/main" val="7573355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Key considerations</a:t>
            </a:r>
            <a:endParaRPr lang="en-GB" dirty="0"/>
          </a:p>
        </p:txBody>
      </p:sp>
      <p:sp>
        <p:nvSpPr>
          <p:cNvPr id="2" name="TextBox 1"/>
          <p:cNvSpPr txBox="1"/>
          <p:nvPr/>
        </p:nvSpPr>
        <p:spPr>
          <a:xfrm>
            <a:off x="3400425" y="4038398"/>
            <a:ext cx="7524750" cy="430887"/>
          </a:xfrm>
          <a:prstGeom prst="rect">
            <a:avLst/>
          </a:prstGeom>
          <a:noFill/>
        </p:spPr>
        <p:txBody>
          <a:bodyPr wrap="square" lIns="0" tIns="0" rIns="0" bIns="0" rtlCol="0">
            <a:spAutoFit/>
          </a:bodyPr>
          <a:lstStyle/>
          <a:p>
            <a:r>
              <a:rPr lang="en-US" sz="2800" spc="-70" dirty="0" smtClean="0">
                <a:solidFill>
                  <a:schemeClr val="bg1"/>
                </a:solidFill>
                <a:latin typeface="+mj-lt"/>
              </a:rPr>
              <a:t>Key decisions we agreed during the engagement</a:t>
            </a:r>
            <a:endParaRPr lang="en-GB" sz="2800" spc="-70" dirty="0" smtClean="0">
              <a:solidFill>
                <a:schemeClr val="bg1"/>
              </a:solidFill>
              <a:latin typeface="+mj-lt"/>
            </a:endParaRPr>
          </a:p>
        </p:txBody>
      </p:sp>
    </p:spTree>
    <p:extLst>
      <p:ext uri="{BB962C8B-B14F-4D97-AF65-F5344CB8AC3E}">
        <p14:creationId xmlns:p14="http://schemas.microsoft.com/office/powerpoint/2010/main" val="93407251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Network design and access </a:t>
            </a:r>
            <a:endParaRPr lang="en-GB" dirty="0"/>
          </a:p>
        </p:txBody>
      </p:sp>
      <p:sp>
        <p:nvSpPr>
          <p:cNvPr id="5" name="Text Placeholder 4"/>
          <p:cNvSpPr>
            <a:spLocks noGrp="1"/>
          </p:cNvSpPr>
          <p:nvPr>
            <p:ph type="body" sz="quarter" idx="10"/>
          </p:nvPr>
        </p:nvSpPr>
        <p:spPr/>
        <p:txBody>
          <a:bodyPr/>
          <a:lstStyle/>
          <a:p>
            <a:r>
              <a:rPr lang="en-US" sz="3600" dirty="0" smtClean="0"/>
              <a:t>Overall network design will have significant impact on the different opportunities and implementation details</a:t>
            </a:r>
            <a:endParaRPr lang="en-GB" sz="3600" dirty="0"/>
          </a:p>
        </p:txBody>
      </p:sp>
      <p:pic>
        <p:nvPicPr>
          <p:cNvPr id="3" name="Picture 2"/>
          <p:cNvPicPr>
            <a:picLocks noChangeAspect="1"/>
          </p:cNvPicPr>
          <p:nvPr/>
        </p:nvPicPr>
        <p:blipFill>
          <a:blip r:embed="rId3"/>
          <a:stretch>
            <a:fillRect/>
          </a:stretch>
        </p:blipFill>
        <p:spPr>
          <a:xfrm>
            <a:off x="2282927" y="2469617"/>
            <a:ext cx="3505200" cy="1990725"/>
          </a:xfrm>
          <a:prstGeom prst="rect">
            <a:avLst/>
          </a:prstGeom>
        </p:spPr>
      </p:pic>
      <p:pic>
        <p:nvPicPr>
          <p:cNvPr id="9" name="Picture 8"/>
          <p:cNvPicPr>
            <a:picLocks noChangeAspect="1"/>
          </p:cNvPicPr>
          <p:nvPr/>
        </p:nvPicPr>
        <p:blipFill>
          <a:blip r:embed="rId4"/>
          <a:stretch>
            <a:fillRect/>
          </a:stretch>
        </p:blipFill>
        <p:spPr>
          <a:xfrm>
            <a:off x="5974200" y="2469616"/>
            <a:ext cx="3505200" cy="1990725"/>
          </a:xfrm>
          <a:prstGeom prst="rect">
            <a:avLst/>
          </a:prstGeom>
        </p:spPr>
      </p:pic>
      <p:pic>
        <p:nvPicPr>
          <p:cNvPr id="10" name="Picture 9"/>
          <p:cNvPicPr>
            <a:picLocks noChangeAspect="1"/>
          </p:cNvPicPr>
          <p:nvPr/>
        </p:nvPicPr>
        <p:blipFill>
          <a:blip r:embed="rId5"/>
          <a:stretch>
            <a:fillRect/>
          </a:stretch>
        </p:blipFill>
        <p:spPr>
          <a:xfrm>
            <a:off x="2273402" y="4674208"/>
            <a:ext cx="3514725" cy="1990725"/>
          </a:xfrm>
          <a:prstGeom prst="rect">
            <a:avLst/>
          </a:prstGeom>
        </p:spPr>
      </p:pic>
      <p:pic>
        <p:nvPicPr>
          <p:cNvPr id="11" name="Picture 10"/>
          <p:cNvPicPr>
            <a:picLocks noChangeAspect="1"/>
          </p:cNvPicPr>
          <p:nvPr/>
        </p:nvPicPr>
        <p:blipFill>
          <a:blip r:embed="rId6"/>
          <a:stretch>
            <a:fillRect/>
          </a:stretch>
        </p:blipFill>
        <p:spPr>
          <a:xfrm>
            <a:off x="5974200" y="4674207"/>
            <a:ext cx="3514725" cy="1990725"/>
          </a:xfrm>
          <a:prstGeom prst="rect">
            <a:avLst/>
          </a:prstGeom>
        </p:spPr>
      </p:pic>
    </p:spTree>
    <p:extLst>
      <p:ext uri="{BB962C8B-B14F-4D97-AF65-F5344CB8AC3E}">
        <p14:creationId xmlns:p14="http://schemas.microsoft.com/office/powerpoint/2010/main" val="251081136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PnP Transformation assistance</a:t>
            </a:r>
            <a:endParaRPr lang="en-GB" dirty="0"/>
          </a:p>
        </p:txBody>
      </p:sp>
    </p:spTree>
    <p:extLst>
      <p:ext uri="{BB962C8B-B14F-4D97-AF65-F5344CB8AC3E}">
        <p14:creationId xmlns:p14="http://schemas.microsoft.com/office/powerpoint/2010/main" val="98242600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PnP Transformation Approach</a:t>
            </a:r>
            <a:endParaRPr lang="en-US" sz="4800" dirty="0"/>
          </a:p>
        </p:txBody>
      </p:sp>
      <p:sp>
        <p:nvSpPr>
          <p:cNvPr id="16" name="Rectangle 15"/>
          <p:cNvSpPr/>
          <p:nvPr>
            <p:custDataLst>
              <p:tags r:id="rId1"/>
            </p:custDataLst>
          </p:nvPr>
        </p:nvSpPr>
        <p:spPr bwMode="auto">
          <a:xfrm>
            <a:off x="7580654" y="1692429"/>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731742" y="1692429"/>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156198" y="1692429"/>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14802" y="2229008"/>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563713" y="2229008"/>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139257" y="2229008"/>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746741" y="3189449"/>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156198" y="3189449"/>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580654" y="3189449"/>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730805" y="2218532"/>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162518" y="2211129"/>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589551" y="2218531"/>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funding to off-set costs associated with development and testing</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975712" y="2170835"/>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Tree>
    <p:extLst>
      <p:ext uri="{BB962C8B-B14F-4D97-AF65-F5344CB8AC3E}">
        <p14:creationId xmlns:p14="http://schemas.microsoft.com/office/powerpoint/2010/main" val="243675580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68217A"/>
                </a:solidFill>
              </a:rPr>
              <a:t>Development &amp; Testing</a:t>
            </a:r>
            <a:endParaRPr sz="4800" dirty="0">
              <a:solidFill>
                <a:srgbClr val="68217A"/>
              </a:solidFill>
            </a:endParaRPr>
          </a:p>
        </p:txBody>
      </p:sp>
      <p:sp>
        <p:nvSpPr>
          <p:cNvPr id="11" name="TextBox 10"/>
          <p:cNvSpPr txBox="1"/>
          <p:nvPr/>
        </p:nvSpPr>
        <p:spPr>
          <a:xfrm>
            <a:off x="139966" y="826526"/>
            <a:ext cx="11089916" cy="369204"/>
          </a:xfrm>
          <a:prstGeom prst="rect">
            <a:avLst/>
          </a:prstGeom>
          <a:noFill/>
        </p:spPr>
        <p:txBody>
          <a:bodyPr wrap="square" rtlCol="0">
            <a:spAutoFit/>
          </a:bodyPr>
          <a:lstStyle/>
          <a:p>
            <a:pPr defTabSz="914126"/>
            <a:r>
              <a:rPr lang="en-US" sz="1799" i="1" dirty="0" smtClean="0">
                <a:solidFill>
                  <a:srgbClr val="737373"/>
                </a:solidFill>
                <a:latin typeface="Segoe UI Light"/>
              </a:rPr>
              <a:t>Results </a:t>
            </a:r>
            <a:r>
              <a:rPr lang="en-US" sz="1799" i="1" dirty="0">
                <a:solidFill>
                  <a:srgbClr val="737373"/>
                </a:solidFill>
                <a:latin typeface="Segoe UI Light"/>
              </a:rPr>
              <a:t>in a </a:t>
            </a:r>
            <a:r>
              <a:rPr lang="en-US" sz="1799" i="1" dirty="0" smtClean="0">
                <a:solidFill>
                  <a:srgbClr val="737373"/>
                </a:solidFill>
                <a:latin typeface="Segoe UI Light"/>
              </a:rPr>
              <a:t>Deployment Guide and solution artifacts.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902940385"/>
              </p:ext>
            </p:extLst>
          </p:nvPr>
        </p:nvGraphicFramePr>
        <p:xfrm>
          <a:off x="193440" y="1603845"/>
          <a:ext cx="10958263" cy="1493448"/>
        </p:xfrm>
        <a:graphic>
          <a:graphicData uri="http://schemas.openxmlformats.org/drawingml/2006/table">
            <a:tbl>
              <a:tblPr firstRow="1" bandRow="1">
                <a:tableStyleId>{5C22544A-7EE6-4342-B048-85BDC9FD1C3A}</a:tableStyleId>
              </a:tblPr>
              <a:tblGrid>
                <a:gridCol w="2794925">
                  <a:extLst>
                    <a:ext uri="{9D8B030D-6E8A-4147-A177-3AD203B41FA5}">
                      <a16:colId xmlns:a16="http://schemas.microsoft.com/office/drawing/2014/main" xmlns="" val="20000"/>
                    </a:ext>
                  </a:extLst>
                </a:gridCol>
                <a:gridCol w="2683565">
                  <a:extLst>
                    <a:ext uri="{9D8B030D-6E8A-4147-A177-3AD203B41FA5}">
                      <a16:colId xmlns:a16="http://schemas.microsoft.com/office/drawing/2014/main" xmlns="" val="20001"/>
                    </a:ext>
                  </a:extLst>
                </a:gridCol>
                <a:gridCol w="2623930">
                  <a:extLst>
                    <a:ext uri="{9D8B030D-6E8A-4147-A177-3AD203B41FA5}">
                      <a16:colId xmlns:a16="http://schemas.microsoft.com/office/drawing/2014/main" xmlns="" val="20002"/>
                    </a:ext>
                  </a:extLst>
                </a:gridCol>
                <a:gridCol w="2855843">
                  <a:extLst>
                    <a:ext uri="{9D8B030D-6E8A-4147-A177-3AD203B41FA5}">
                      <a16:colId xmlns:a16="http://schemas.microsoft.com/office/drawing/2014/main" xmlns=""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68217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extLst>
                  <a:ext uri="{0D108BD9-81ED-4DB2-BD59-A6C34878D82A}">
                    <a16:rowId xmlns:a16="http://schemas.microsoft.com/office/drawing/2014/main" xmlns="" val="10000"/>
                  </a:ext>
                </a:extLst>
              </a:tr>
              <a:tr h="185372">
                <a:tc vMerge="1">
                  <a:txBody>
                    <a:bodyPr/>
                    <a:lstStyle/>
                    <a:p>
                      <a:endParaRPr lang="en-US"/>
                    </a:p>
                  </a:txBody>
                  <a:tcPr/>
                </a:tc>
                <a:tc>
                  <a:txBody>
                    <a:bodyPr/>
                    <a:lstStyle/>
                    <a:p>
                      <a:r>
                        <a:rPr lang="en-US" sz="1600" b="0" dirty="0" smtClean="0">
                          <a:solidFill>
                            <a:schemeClr val="bg1"/>
                          </a:solidFill>
                          <a:latin typeface="+mj-lt"/>
                        </a:rPr>
                        <a:t>Customer</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a:txBody>
                    <a:bodyPr/>
                    <a:lstStyle/>
                    <a:p>
                      <a:r>
                        <a:rPr lang="en-US" sz="1600" b="0" dirty="0" smtClean="0">
                          <a:solidFill>
                            <a:schemeClr val="bg1"/>
                          </a:solidFill>
                          <a:latin typeface="+mj-lt"/>
                        </a:rPr>
                        <a:t>Microsoft Partner</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xmlns="" val="10001"/>
                  </a:ext>
                </a:extLst>
              </a:tr>
              <a:tr h="632296">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Architecture Design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Completed readiness checklist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Approved Statement of Work</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management</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smtClean="0">
                          <a:solidFill>
                            <a:srgbClr val="797A7D">
                              <a:lumMod val="50000"/>
                            </a:srgbClr>
                          </a:solidFill>
                          <a:ea typeface="Segoe UI" pitchFamily="34" charset="0"/>
                          <a:cs typeface="Segoe UI" pitchFamily="34" charset="0"/>
                        </a:rPr>
                        <a:t>Partner</a:t>
                      </a:r>
                      <a:r>
                        <a:rPr lang="en-US" sz="1200" baseline="0" dirty="0" smtClean="0">
                          <a:solidFill>
                            <a:srgbClr val="797A7D">
                              <a:lumMod val="50000"/>
                            </a:srgbClr>
                          </a:solidFill>
                          <a:ea typeface="Segoe UI" pitchFamily="34" charset="0"/>
                          <a:cs typeface="Segoe UI" pitchFamily="34" charset="0"/>
                        </a:rPr>
                        <a:t> S</a:t>
                      </a:r>
                      <a:r>
                        <a:rPr lang="en-US" sz="1200" dirty="0" smtClean="0">
                          <a:solidFill>
                            <a:srgbClr val="797A7D">
                              <a:lumMod val="50000"/>
                            </a:srgbClr>
                          </a:solidFill>
                          <a:ea typeface="Segoe UI" pitchFamily="34" charset="0"/>
                          <a:cs typeface="Segoe UI" pitchFamily="34" charset="0"/>
                        </a:rPr>
                        <a:t>MEs</a:t>
                      </a:r>
                      <a:endParaRPr lang="en-US" sz="1200" dirty="0" smtClean="0">
                        <a:solidFill>
                          <a:srgbClr val="797A7D">
                            <a:lumMod val="50000"/>
                          </a:srgbClr>
                        </a:solidFill>
                        <a:ea typeface="Segoe UI" pitchFamily="34" charset="0"/>
                        <a:cs typeface="Segoe UI" pitchFamily="34" charset="0"/>
                      </a:endParaRP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by </a:t>
                      </a:r>
                      <a:r>
                        <a:rPr lang="en-US" sz="1200" dirty="0" smtClean="0">
                          <a:solidFill>
                            <a:srgbClr val="797A7D">
                              <a:lumMod val="50000"/>
                            </a:srgbClr>
                          </a:solidFill>
                          <a:ea typeface="Segoe UI" pitchFamily="34" charset="0"/>
                          <a:cs typeface="Segoe UI" pitchFamily="34" charset="0"/>
                        </a:rPr>
                        <a:t>Partner </a:t>
                      </a:r>
                      <a:r>
                        <a:rPr lang="en-US" sz="1200" dirty="0" smtClean="0">
                          <a:solidFill>
                            <a:srgbClr val="797A7D">
                              <a:lumMod val="50000"/>
                            </a:srgbClr>
                          </a:solidFill>
                          <a:ea typeface="Segoe UI" pitchFamily="34" charset="0"/>
                          <a:cs typeface="Segoe UI" pitchFamily="34" charset="0"/>
                        </a:rPr>
                        <a:t>resource + SME consultation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Tested solution artifacts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Deployment Guide</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grpSp>
        <p:nvGrpSpPr>
          <p:cNvPr id="20" name="Group 19"/>
          <p:cNvGrpSpPr/>
          <p:nvPr/>
        </p:nvGrpSpPr>
        <p:grpSpPr>
          <a:xfrm>
            <a:off x="1077351" y="3428175"/>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Development support</a:t>
              </a:r>
              <a:endParaRPr lang="en-US" sz="14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input</a:t>
              </a:r>
              <a:endParaRPr lang="en-US" sz="14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Reference samples</a:t>
              </a:r>
              <a:endParaRPr lang="en-US" sz="14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discussions</a:t>
              </a:r>
              <a:endParaRPr lang="en-US" sz="14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Testing support</a:t>
              </a:r>
              <a:endParaRPr lang="en-US" sz="14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68217A"/>
                  </a:solidFill>
                  <a:latin typeface="Segoe UI Light"/>
                </a:rPr>
                <a:t>Module </a:t>
              </a:r>
              <a:r>
                <a:rPr lang="en-US" sz="1600" dirty="0">
                  <a:solidFill>
                    <a:srgbClr val="68217A"/>
                  </a:solidFill>
                  <a:latin typeface="Segoe UI Light"/>
                </a:rPr>
                <a:t>Overview</a:t>
              </a:r>
            </a:p>
          </p:txBody>
        </p:sp>
        <p:sp>
          <p:nvSpPr>
            <p:cNvPr id="30" name="Left Bracket 29"/>
            <p:cNvSpPr/>
            <p:nvPr/>
          </p:nvSpPr>
          <p:spPr>
            <a:xfrm rot="16200000">
              <a:off x="2158427" y="4786850"/>
              <a:ext cx="259125" cy="118872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Getting started</a:t>
              </a:r>
              <a:endParaRPr lang="en-US" sz="1000" dirty="0">
                <a:solidFill>
                  <a:srgbClr val="737373"/>
                </a:solidFill>
                <a:latin typeface="Segoe UI Light"/>
              </a:endParaRPr>
            </a:p>
          </p:txBody>
        </p:sp>
        <p:sp>
          <p:nvSpPr>
            <p:cNvPr id="32" name="Left Bracket 31"/>
            <p:cNvSpPr/>
            <p:nvPr/>
          </p:nvSpPr>
          <p:spPr>
            <a:xfrm rot="16200000">
              <a:off x="5349439" y="2895558"/>
              <a:ext cx="259128" cy="497130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Development</a:t>
              </a:r>
              <a:endParaRPr lang="en-US" sz="1000" dirty="0">
                <a:solidFill>
                  <a:srgbClr val="737373"/>
                </a:solidFill>
                <a:latin typeface="Segoe UI Light"/>
              </a:endParaRPr>
            </a:p>
          </p:txBody>
        </p:sp>
        <p:sp>
          <p:nvSpPr>
            <p:cNvPr id="33" name="Left Bracket 32"/>
            <p:cNvSpPr/>
            <p:nvPr/>
          </p:nvSpPr>
          <p:spPr>
            <a:xfrm rot="16200000">
              <a:off x="9151631" y="4156601"/>
              <a:ext cx="249048" cy="245929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Testing and documentation</a:t>
              </a:r>
              <a:endParaRPr lang="en-US" sz="1000" dirty="0">
                <a:solidFill>
                  <a:srgbClr val="737373"/>
                </a:solidFill>
                <a:latin typeface="Segoe UI Light"/>
              </a:endParaRPr>
            </a:p>
          </p:txBody>
        </p:sp>
        <p:sp>
          <p:nvSpPr>
            <p:cNvPr id="39" name="Left Bracket 38"/>
            <p:cNvSpPr/>
            <p:nvPr/>
          </p:nvSpPr>
          <p:spPr>
            <a:xfrm rot="16200000">
              <a:off x="2144168" y="5239028"/>
              <a:ext cx="287644" cy="1188716"/>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4" name="Left Bracket 43"/>
            <p:cNvSpPr/>
            <p:nvPr/>
          </p:nvSpPr>
          <p:spPr>
            <a:xfrm rot="16200000">
              <a:off x="5335183" y="3347737"/>
              <a:ext cx="287643" cy="4971298"/>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44"/>
            <p:cNvSpPr/>
            <p:nvPr/>
          </p:nvSpPr>
          <p:spPr>
            <a:xfrm rot="16200000">
              <a:off x="8522619" y="5264601"/>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Testers</a:t>
              </a:r>
              <a:endParaRPr lang="en-US" sz="1000" dirty="0">
                <a:solidFill>
                  <a:srgbClr val="737373"/>
                </a:solidFill>
                <a:latin typeface="Segoe UI Light"/>
              </a:endParaRPr>
            </a:p>
          </p:txBody>
        </p:sp>
        <p:sp>
          <p:nvSpPr>
            <p:cNvPr id="46" name="Left Bracket 45"/>
            <p:cNvSpPr/>
            <p:nvPr/>
          </p:nvSpPr>
          <p:spPr>
            <a:xfrm rot="16200000">
              <a:off x="9793195" y="5265607"/>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68217A"/>
                  </a:solidFill>
                </a:rPr>
                <a:t>Audience</a:t>
              </a: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Tree>
    <p:extLst>
      <p:ext uri="{BB962C8B-B14F-4D97-AF65-F5344CB8AC3E}">
        <p14:creationId xmlns:p14="http://schemas.microsoft.com/office/powerpoint/2010/main" val="80827098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EB3C00"/>
                </a:solidFill>
              </a:rPr>
              <a:t>Deployment</a:t>
            </a:r>
            <a:endParaRPr sz="4800" dirty="0">
              <a:solidFill>
                <a:srgbClr val="EB3C00"/>
              </a:solidFill>
            </a:endParaRPr>
          </a:p>
        </p:txBody>
      </p:sp>
      <p:sp>
        <p:nvSpPr>
          <p:cNvPr id="11" name="TextBox 10"/>
          <p:cNvSpPr txBox="1"/>
          <p:nvPr/>
        </p:nvSpPr>
        <p:spPr>
          <a:xfrm>
            <a:off x="170892" y="770494"/>
            <a:ext cx="11089916" cy="646074"/>
          </a:xfrm>
          <a:prstGeom prst="rect">
            <a:avLst/>
          </a:prstGeom>
          <a:noFill/>
        </p:spPr>
        <p:txBody>
          <a:bodyPr wrap="square" rtlCol="0">
            <a:spAutoFit/>
          </a:bodyPr>
          <a:lstStyle/>
          <a:p>
            <a:pPr defTabSz="914126"/>
            <a:r>
              <a:rPr lang="en-US" sz="1799" i="1" dirty="0" smtClean="0">
                <a:solidFill>
                  <a:srgbClr val="737373"/>
                </a:solidFill>
                <a:latin typeface="Segoe UI Light"/>
              </a:rPr>
              <a:t>Support for deployment of modern SharePoint applications.  Provide guidance for deployment of new modern applications and to retract FTC.  Results </a:t>
            </a:r>
            <a:r>
              <a:rPr lang="en-US" sz="1799" i="1" dirty="0">
                <a:solidFill>
                  <a:srgbClr val="737373"/>
                </a:solidFill>
                <a:latin typeface="Segoe UI Light"/>
              </a:rPr>
              <a:t>in </a:t>
            </a:r>
            <a:r>
              <a:rPr lang="en-US" sz="1799" i="1" dirty="0" smtClean="0">
                <a:solidFill>
                  <a:srgbClr val="737373"/>
                </a:solidFill>
                <a:latin typeface="Segoe UI Light"/>
              </a:rPr>
              <a:t>FTC applications replaced by App Model applications.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584759567"/>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extLst>
                    <a:ext uri="{9D8B030D-6E8A-4147-A177-3AD203B41FA5}">
                      <a16:colId xmlns:a16="http://schemas.microsoft.com/office/drawing/2014/main" xmlns="" val="20000"/>
                    </a:ext>
                  </a:extLst>
                </a:gridCol>
                <a:gridCol w="2683565">
                  <a:extLst>
                    <a:ext uri="{9D8B030D-6E8A-4147-A177-3AD203B41FA5}">
                      <a16:colId xmlns:a16="http://schemas.microsoft.com/office/drawing/2014/main" xmlns="" val="20001"/>
                    </a:ext>
                  </a:extLst>
                </a:gridCol>
                <a:gridCol w="2782957">
                  <a:extLst>
                    <a:ext uri="{9D8B030D-6E8A-4147-A177-3AD203B41FA5}">
                      <a16:colId xmlns:a16="http://schemas.microsoft.com/office/drawing/2014/main" xmlns="" val="20002"/>
                    </a:ext>
                  </a:extLst>
                </a:gridCol>
                <a:gridCol w="2696816">
                  <a:extLst>
                    <a:ext uri="{9D8B030D-6E8A-4147-A177-3AD203B41FA5}">
                      <a16:colId xmlns:a16="http://schemas.microsoft.com/office/drawing/2014/main" xmlns=""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EB3C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extLst>
                  <a:ext uri="{0D108BD9-81ED-4DB2-BD59-A6C34878D82A}">
                    <a16:rowId xmlns:a16="http://schemas.microsoft.com/office/drawing/2014/main" xmlns="" val="10000"/>
                  </a:ext>
                </a:extLst>
              </a:tr>
              <a:tr h="185372">
                <a:tc vMerge="1">
                  <a:txBody>
                    <a:bodyPr/>
                    <a:lstStyle/>
                    <a:p>
                      <a:endParaRPr lang="en-US"/>
                    </a:p>
                  </a:txBody>
                  <a:tcPr/>
                </a:tc>
                <a:tc>
                  <a:txBody>
                    <a:bodyPr/>
                    <a:lstStyle/>
                    <a:p>
                      <a:r>
                        <a:rPr lang="en-US" sz="1600" b="0" dirty="0" smtClean="0">
                          <a:solidFill>
                            <a:schemeClr val="bg1"/>
                          </a:solidFill>
                          <a:latin typeface="+mj-lt"/>
                        </a:rPr>
                        <a:t>Customer</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a:txBody>
                    <a:bodyPr/>
                    <a:lstStyle/>
                    <a:p>
                      <a:r>
                        <a:rPr lang="en-US" sz="1600" b="0" dirty="0" smtClean="0">
                          <a:solidFill>
                            <a:schemeClr val="bg1"/>
                          </a:solidFill>
                          <a:latin typeface="+mj-lt"/>
                        </a:rPr>
                        <a:t>Microsoft</a:t>
                      </a:r>
                      <a:r>
                        <a:rPr lang="en-US" sz="1600" b="0" baseline="0" dirty="0" smtClean="0">
                          <a:solidFill>
                            <a:schemeClr val="bg1"/>
                          </a:solidFill>
                          <a:latin typeface="+mj-lt"/>
                        </a:rPr>
                        <a:t> Partner</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xmlns=""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Application solution design details</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 Guide</a:t>
                      </a:r>
                    </a:p>
                    <a:p>
                      <a:pPr marL="171450" indent="-171450">
                        <a:spcAft>
                          <a:spcPts val="300"/>
                        </a:spcAft>
                        <a:buFont typeface="Arial" panose="020B0604020202020204" pitchFamily="34" charset="0"/>
                        <a:buChar char="•"/>
                      </a:pPr>
                      <a:endParaRPr lang="en-US" sz="1100" b="0" dirty="0" smtClean="0">
                        <a:solidFill>
                          <a:schemeClr val="tx2"/>
                        </a:solidFill>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a:t>
                      </a:r>
                      <a:r>
                        <a:rPr lang="en-US" sz="1200" baseline="0" dirty="0" smtClean="0">
                          <a:solidFill>
                            <a:srgbClr val="797A7D">
                              <a:lumMod val="50000"/>
                            </a:srgbClr>
                          </a:solidFill>
                          <a:ea typeface="Segoe UI" pitchFamily="34" charset="0"/>
                          <a:cs typeface="Segoe UI" pitchFamily="34" charset="0"/>
                        </a:rPr>
                        <a:t> Management </a:t>
                      </a:r>
                    </a:p>
                    <a:p>
                      <a:pPr marL="171399" indent="-171399" defTabSz="913650" fontAlgn="base">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Customer Developer Resource</a:t>
                      </a: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smtClean="0">
                          <a:solidFill>
                            <a:srgbClr val="797A7D">
                              <a:lumMod val="50000"/>
                            </a:srgbClr>
                          </a:solidFill>
                          <a:ea typeface="Segoe UI" pitchFamily="34" charset="0"/>
                          <a:cs typeface="Segoe UI" pitchFamily="34" charset="0"/>
                        </a:rPr>
                        <a:t>Partner</a:t>
                      </a:r>
                      <a:r>
                        <a:rPr lang="en-US" sz="1200" baseline="0" dirty="0" smtClean="0">
                          <a:solidFill>
                            <a:srgbClr val="797A7D">
                              <a:lumMod val="50000"/>
                            </a:srgbClr>
                          </a:solidFill>
                          <a:ea typeface="Segoe UI" pitchFamily="34" charset="0"/>
                          <a:cs typeface="Segoe UI" pitchFamily="34" charset="0"/>
                        </a:rPr>
                        <a:t> </a:t>
                      </a:r>
                      <a:r>
                        <a:rPr lang="en-US" sz="1200" dirty="0" smtClean="0">
                          <a:solidFill>
                            <a:srgbClr val="797A7D">
                              <a:lumMod val="50000"/>
                            </a:srgbClr>
                          </a:solidFill>
                          <a:ea typeface="Segoe UI" pitchFamily="34" charset="0"/>
                          <a:cs typeface="Segoe UI" pitchFamily="34" charset="0"/>
                        </a:rPr>
                        <a:t>SMEs</a:t>
                      </a:r>
                      <a:endParaRPr lang="en-US" sz="1200" dirty="0" smtClean="0">
                        <a:solidFill>
                          <a:srgbClr val="797A7D">
                            <a:lumMod val="50000"/>
                          </a:srgbClr>
                        </a:solidFill>
                        <a:ea typeface="Segoe UI" pitchFamily="34" charset="0"/>
                        <a:cs typeface="Segoe UI" pitchFamily="34" charset="0"/>
                      </a:endParaRP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a:t>
                      </a:r>
                      <a:r>
                        <a:rPr lang="en-US" sz="1200" baseline="0" dirty="0" smtClean="0">
                          <a:solidFill>
                            <a:srgbClr val="797A7D">
                              <a:lumMod val="50000"/>
                            </a:srgbClr>
                          </a:solidFill>
                          <a:ea typeface="Segoe UI" pitchFamily="34" charset="0"/>
                          <a:cs typeface="Segoe UI" pitchFamily="34" charset="0"/>
                        </a:rPr>
                        <a:t> by </a:t>
                      </a:r>
                      <a:r>
                        <a:rPr lang="en-US" sz="1200" baseline="0" dirty="0" smtClean="0">
                          <a:solidFill>
                            <a:srgbClr val="797A7D">
                              <a:lumMod val="50000"/>
                            </a:srgbClr>
                          </a:solidFill>
                          <a:ea typeface="Segoe UI" pitchFamily="34" charset="0"/>
                          <a:cs typeface="Segoe UI" pitchFamily="34" charset="0"/>
                        </a:rPr>
                        <a:t>Partner resource </a:t>
                      </a:r>
                      <a:r>
                        <a:rPr lang="en-US" sz="1200" baseline="0" dirty="0" smtClean="0">
                          <a:solidFill>
                            <a:srgbClr val="797A7D">
                              <a:lumMod val="50000"/>
                            </a:srgbClr>
                          </a:solidFill>
                          <a:ea typeface="Segoe UI" pitchFamily="34" charset="0"/>
                          <a:cs typeface="Segoe UI" pitchFamily="34" charset="0"/>
                        </a:rPr>
                        <a:t>+ SME consultation</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Office 365 operational support</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Troubleshooting and support</a:t>
                      </a:r>
                      <a:endParaRPr lang="en-US" sz="1100" b="0" kern="1200" dirty="0" smtClean="0">
                        <a:solidFill>
                          <a:schemeClr val="tx2"/>
                        </a:solidFill>
                        <a:latin typeface="+mn-lt"/>
                        <a:ea typeface="+mn-ea"/>
                        <a:cs typeface="+mn-cs"/>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Replace FTC by APP applications</a:t>
                      </a:r>
                    </a:p>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Project signoff</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1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grpSp>
        <p:nvGrpSpPr>
          <p:cNvPr id="20" name="Group 19"/>
          <p:cNvGrpSpPr/>
          <p:nvPr/>
        </p:nvGrpSpPr>
        <p:grpSpPr>
          <a:xfrm>
            <a:off x="1182126" y="3917602"/>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FTC  retraction</a:t>
              </a:r>
              <a:endParaRPr lang="en-US" sz="15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EB3C00"/>
                  </a:solidFill>
                  <a:latin typeface="Segoe UI Light"/>
                </a:rPr>
                <a:t>Module </a:t>
              </a:r>
              <a:r>
                <a:rPr lang="en-US" sz="1600" dirty="0">
                  <a:solidFill>
                    <a:srgbClr val="EB3C00"/>
                  </a:solidFill>
                  <a:latin typeface="Segoe UI Light"/>
                </a:rPr>
                <a:t>Overview</a:t>
              </a:r>
            </a:p>
          </p:txBody>
        </p:sp>
        <p:sp>
          <p:nvSpPr>
            <p:cNvPr id="32" name="Left Bracket 31"/>
            <p:cNvSpPr/>
            <p:nvPr/>
          </p:nvSpPr>
          <p:spPr>
            <a:xfrm rot="16200000">
              <a:off x="3429000" y="3516272"/>
              <a:ext cx="259128" cy="372987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PPE testing</a:t>
              </a:r>
              <a:endParaRPr lang="en-US" sz="1100" dirty="0">
                <a:solidFill>
                  <a:srgbClr val="737373"/>
                </a:solidFill>
                <a:latin typeface="Segoe UI Light"/>
              </a:endParaRPr>
            </a:p>
          </p:txBody>
        </p:sp>
        <p:sp>
          <p:nvSpPr>
            <p:cNvPr id="33" name="Left Bracket 32"/>
            <p:cNvSpPr/>
            <p:nvPr/>
          </p:nvSpPr>
          <p:spPr>
            <a:xfrm rot="16200000">
              <a:off x="6615842" y="4151878"/>
              <a:ext cx="249048" cy="244857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Production Deployment</a:t>
              </a:r>
              <a:endParaRPr lang="en-US" sz="1100" dirty="0">
                <a:solidFill>
                  <a:srgbClr val="737373"/>
                </a:solidFill>
                <a:latin typeface="Segoe UI Light"/>
              </a:endParaRPr>
            </a:p>
          </p:txBody>
        </p:sp>
        <p:sp>
          <p:nvSpPr>
            <p:cNvPr id="39" name="Left Bracket 38"/>
            <p:cNvSpPr/>
            <p:nvPr/>
          </p:nvSpPr>
          <p:spPr>
            <a:xfrm rot="16200000">
              <a:off x="5955894" y="1427301"/>
              <a:ext cx="287644" cy="8812169"/>
            </a:xfrm>
            <a:prstGeom prst="leftBracket">
              <a:avLst>
                <a:gd name="adj" fmla="val 85377"/>
              </a:avLst>
            </a:prstGeom>
            <a:ln>
              <a:solidFill>
                <a:srgbClr val="EB3C00"/>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EB3C00"/>
                  </a:solidFill>
                </a:rPr>
                <a:t>Audience</a:t>
              </a:r>
            </a:p>
          </p:txBody>
        </p:sp>
        <p:sp>
          <p:nvSpPr>
            <p:cNvPr id="28" name="Rectangle 27"/>
            <p:cNvSpPr/>
            <p:nvPr/>
          </p:nvSpPr>
          <p:spPr>
            <a:xfrm>
              <a:off x="1704347"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30" name="Rectangle 29"/>
            <p:cNvSpPr/>
            <p:nvPr/>
          </p:nvSpPr>
          <p:spPr>
            <a:xfrm>
              <a:off x="2974923"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31" name="Rectangle 30"/>
            <p:cNvSpPr/>
            <p:nvPr/>
          </p:nvSpPr>
          <p:spPr>
            <a:xfrm>
              <a:off x="4245499"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35" name="Rectangle 34"/>
            <p:cNvSpPr/>
            <p:nvPr/>
          </p:nvSpPr>
          <p:spPr>
            <a:xfrm>
              <a:off x="551607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36" name="Rectangle 35"/>
            <p:cNvSpPr/>
            <p:nvPr/>
          </p:nvSpPr>
          <p:spPr>
            <a:xfrm>
              <a:off x="678665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37" name="Rectangle 36"/>
            <p:cNvSpPr/>
            <p:nvPr/>
          </p:nvSpPr>
          <p:spPr>
            <a:xfrm>
              <a:off x="8046507"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FTC  retraction</a:t>
              </a:r>
              <a:endParaRPr lang="en-US" sz="1400" dirty="0">
                <a:solidFill>
                  <a:prstClr val="white"/>
                </a:solidFill>
                <a:latin typeface="Segoe UI Light"/>
              </a:endParaRPr>
            </a:p>
          </p:txBody>
        </p:sp>
        <p:sp>
          <p:nvSpPr>
            <p:cNvPr id="38" name="Rectangle 37"/>
            <p:cNvSpPr/>
            <p:nvPr/>
          </p:nvSpPr>
          <p:spPr>
            <a:xfrm>
              <a:off x="9317081"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40" name="Rectangle 39"/>
            <p:cNvSpPr/>
            <p:nvPr/>
          </p:nvSpPr>
          <p:spPr>
            <a:xfrm>
              <a:off x="170434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41" name="Rectangle 40"/>
            <p:cNvSpPr/>
            <p:nvPr/>
          </p:nvSpPr>
          <p:spPr>
            <a:xfrm>
              <a:off x="297492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Initial acceptance deployment</a:t>
              </a:r>
              <a:endParaRPr lang="en-US" sz="1400" dirty="0">
                <a:solidFill>
                  <a:prstClr val="white"/>
                </a:solidFill>
                <a:latin typeface="Segoe UI Light"/>
              </a:endParaRPr>
            </a:p>
          </p:txBody>
        </p:sp>
        <p:sp>
          <p:nvSpPr>
            <p:cNvPr id="42" name="Rectangle 41"/>
            <p:cNvSpPr/>
            <p:nvPr/>
          </p:nvSpPr>
          <p:spPr>
            <a:xfrm>
              <a:off x="4245498"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Customer acceptance testing  sign-off</a:t>
              </a:r>
              <a:endParaRPr lang="en-US" sz="1400" dirty="0">
                <a:solidFill>
                  <a:prstClr val="white"/>
                </a:solidFill>
                <a:latin typeface="Segoe UI Light"/>
              </a:endParaRPr>
            </a:p>
          </p:txBody>
        </p:sp>
        <p:sp>
          <p:nvSpPr>
            <p:cNvPr id="43" name="Rectangle 42"/>
            <p:cNvSpPr/>
            <p:nvPr/>
          </p:nvSpPr>
          <p:spPr>
            <a:xfrm>
              <a:off x="5516075"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Production deployment</a:t>
              </a:r>
              <a:endParaRPr lang="en-US" sz="1400" dirty="0">
                <a:solidFill>
                  <a:prstClr val="white"/>
                </a:solidFill>
                <a:latin typeface="Segoe UI Light"/>
              </a:endParaRPr>
            </a:p>
          </p:txBody>
        </p:sp>
        <p:sp>
          <p:nvSpPr>
            <p:cNvPr id="44" name="Rectangle 43"/>
            <p:cNvSpPr/>
            <p:nvPr/>
          </p:nvSpPr>
          <p:spPr>
            <a:xfrm>
              <a:off x="6786651"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Final verification</a:t>
              </a:r>
              <a:endParaRPr lang="en-US" sz="1400" dirty="0">
                <a:solidFill>
                  <a:prstClr val="white"/>
                </a:solidFill>
                <a:latin typeface="Segoe UI Light"/>
              </a:endParaRP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
        <p:nvSpPr>
          <p:cNvPr id="27" name="Left Bracket 26"/>
          <p:cNvSpPr/>
          <p:nvPr/>
        </p:nvSpPr>
        <p:spPr>
          <a:xfrm rot="16200000">
            <a:off x="8863261" y="4418507"/>
            <a:ext cx="248983" cy="2458652"/>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Post deployment activities</a:t>
            </a:r>
            <a:endParaRPr lang="en-US" sz="1100" dirty="0">
              <a:solidFill>
                <a:srgbClr val="737373"/>
              </a:solidFill>
              <a:latin typeface="Segoe UI Light"/>
            </a:endParaRPr>
          </a:p>
        </p:txBody>
      </p:sp>
    </p:spTree>
    <p:extLst>
      <p:ext uri="{BB962C8B-B14F-4D97-AF65-F5344CB8AC3E}">
        <p14:creationId xmlns:p14="http://schemas.microsoft.com/office/powerpoint/2010/main" val="331583599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Assessment summary</a:t>
            </a:r>
          </a:p>
          <a:p>
            <a:r>
              <a:rPr lang="en-US" dirty="0" smtClean="0"/>
              <a:t>Solutions that will be redesigned</a:t>
            </a:r>
          </a:p>
          <a:p>
            <a:pPr lvl="1"/>
            <a:r>
              <a:rPr lang="en-US" dirty="0" smtClean="0"/>
              <a:t>Detailed approach per solution</a:t>
            </a:r>
          </a:p>
          <a:p>
            <a:r>
              <a:rPr lang="en-US" dirty="0" smtClean="0"/>
              <a:t>Support for the app transformation</a:t>
            </a:r>
          </a:p>
          <a:p>
            <a:pPr lvl="1"/>
            <a:r>
              <a:rPr lang="en-US" dirty="0" smtClean="0"/>
              <a:t>Roles and involved people</a:t>
            </a:r>
          </a:p>
          <a:p>
            <a:pPr lvl="1"/>
            <a:r>
              <a:rPr lang="en-US" dirty="0" smtClean="0"/>
              <a:t>Responsibilities on both sides</a:t>
            </a:r>
            <a:endParaRPr lang="en-US" dirty="0"/>
          </a:p>
        </p:txBody>
      </p:sp>
      <p:grpSp>
        <p:nvGrpSpPr>
          <p:cNvPr id="4" name="Group 3"/>
          <p:cNvGrpSpPr/>
          <p:nvPr/>
        </p:nvGrpSpPr>
        <p:grpSpPr>
          <a:xfrm>
            <a:off x="123471" y="6110233"/>
            <a:ext cx="7561598" cy="648998"/>
            <a:chOff x="257036" y="5781460"/>
            <a:chExt cx="7561598" cy="648998"/>
          </a:xfrm>
        </p:grpSpPr>
        <p:sp>
          <p:nvSpPr>
            <p:cNvPr id="5" name="TextBox 4"/>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Purpose of this presentation is to clearly explain what kind of customizations are needed for the customer based on business requirements and how they will be implemented.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85507450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228600"/>
            <a:ext cx="11839575" cy="747897"/>
          </a:xfrm>
        </p:spPr>
        <p:txBody>
          <a:bodyPr/>
          <a:lstStyle/>
          <a:p>
            <a:r>
              <a:rPr lang="fi-FI" dirty="0" smtClean="0"/>
              <a:t>PnP Transformation support for </a:t>
            </a:r>
            <a:r>
              <a:rPr lang="fi-FI" dirty="0" smtClean="0"/>
              <a:t>Customer</a:t>
            </a:r>
            <a:endParaRPr lang="en-GB" dirty="0"/>
          </a:p>
        </p:txBody>
      </p:sp>
      <p:sp>
        <p:nvSpPr>
          <p:cNvPr id="3" name="Text Placeholder 2"/>
          <p:cNvSpPr>
            <a:spLocks noGrp="1"/>
          </p:cNvSpPr>
          <p:nvPr>
            <p:ph type="body" sz="quarter" idx="10"/>
          </p:nvPr>
        </p:nvSpPr>
        <p:spPr/>
        <p:txBody>
          <a:bodyPr/>
          <a:lstStyle/>
          <a:p>
            <a:r>
              <a:rPr lang="fi-FI" sz="3600" dirty="0" smtClean="0"/>
              <a:t>Focus on every solution that needs to be converted</a:t>
            </a:r>
          </a:p>
          <a:p>
            <a:pPr lvl="1"/>
            <a:r>
              <a:rPr lang="fi-FI" sz="2000" dirty="0" smtClean="0"/>
              <a:t>Identify the focus areas where </a:t>
            </a:r>
            <a:r>
              <a:rPr lang="fi-FI" sz="2000" dirty="0" smtClean="0"/>
              <a:t>&lt;Customer&gt; would </a:t>
            </a:r>
            <a:r>
              <a:rPr lang="fi-FI" sz="2000" dirty="0" smtClean="0"/>
              <a:t>require help from </a:t>
            </a:r>
            <a:r>
              <a:rPr lang="fi-FI" sz="2000" dirty="0" smtClean="0"/>
              <a:t>&lt;Partner&gt; resources</a:t>
            </a:r>
            <a:r>
              <a:rPr lang="fi-FI" sz="2000" dirty="0" smtClean="0"/>
              <a:t>.</a:t>
            </a:r>
          </a:p>
          <a:p>
            <a:pPr lvl="1"/>
            <a:r>
              <a:rPr lang="fi-FI" sz="2000" dirty="0" smtClean="0"/>
              <a:t>Assigned SME to help with the needed actions and to work as a single point of contact for any additional information for the app transformation</a:t>
            </a:r>
          </a:p>
          <a:p>
            <a:pPr lvl="1"/>
            <a:r>
              <a:rPr lang="fi-FI" sz="2000" dirty="0" smtClean="0"/>
              <a:t>Separate weekly meetings with third party providers</a:t>
            </a:r>
          </a:p>
          <a:p>
            <a:r>
              <a:rPr lang="fi-FI" sz="3600" dirty="0" smtClean="0"/>
              <a:t>PnP transformation focuses on the customization migration</a:t>
            </a:r>
          </a:p>
          <a:p>
            <a:pPr lvl="1"/>
            <a:r>
              <a:rPr lang="fi-FI" sz="2000" dirty="0" smtClean="0"/>
              <a:t>Content migration will be completed by </a:t>
            </a:r>
            <a:r>
              <a:rPr lang="fi-FI" sz="2000" dirty="0" smtClean="0"/>
              <a:t>&lt;TBD&gt; as </a:t>
            </a:r>
            <a:r>
              <a:rPr lang="fi-FI" sz="2000" dirty="0" smtClean="0"/>
              <a:t>part of  the service transformation actions</a:t>
            </a:r>
            <a:endParaRPr lang="en-GB" sz="2000" dirty="0"/>
          </a:p>
        </p:txBody>
      </p:sp>
    </p:spTree>
    <p:extLst>
      <p:ext uri="{BB962C8B-B14F-4D97-AF65-F5344CB8AC3E}">
        <p14:creationId xmlns:p14="http://schemas.microsoft.com/office/powerpoint/2010/main" val="288685157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Key Contacts</a:t>
            </a:r>
            <a:endParaRPr lang="en-GB" dirty="0"/>
          </a:p>
        </p:txBody>
      </p:sp>
      <p:sp>
        <p:nvSpPr>
          <p:cNvPr id="3" name="Text Placeholder 2"/>
          <p:cNvSpPr>
            <a:spLocks noGrp="1"/>
          </p:cNvSpPr>
          <p:nvPr>
            <p:ph type="body" sz="quarter" idx="10"/>
          </p:nvPr>
        </p:nvSpPr>
        <p:spPr/>
        <p:txBody>
          <a:bodyPr/>
          <a:lstStyle/>
          <a:p>
            <a:r>
              <a:rPr lang="fi-FI" dirty="0" smtClean="0"/>
              <a:t>Area of Responsibility</a:t>
            </a:r>
            <a:endParaRPr lang="fi-FI" dirty="0" smtClean="0"/>
          </a:p>
          <a:p>
            <a:pPr lvl="1"/>
            <a:r>
              <a:rPr lang="fi-FI" dirty="0" smtClean="0"/>
              <a:t>Person </a:t>
            </a:r>
            <a:r>
              <a:rPr lang="fi-FI" dirty="0" smtClean="0"/>
              <a:t>– </a:t>
            </a:r>
            <a:r>
              <a:rPr lang="fi-FI" dirty="0" smtClean="0"/>
              <a:t>Title</a:t>
            </a:r>
          </a:p>
          <a:p>
            <a:r>
              <a:rPr lang="fi-FI" dirty="0"/>
              <a:t>Area of Responsibility</a:t>
            </a:r>
          </a:p>
          <a:p>
            <a:pPr lvl="1"/>
            <a:r>
              <a:rPr lang="fi-FI" dirty="0"/>
              <a:t>Person – </a:t>
            </a:r>
            <a:r>
              <a:rPr lang="fi-FI" dirty="0" smtClean="0"/>
              <a:t>Title</a:t>
            </a:r>
            <a:endParaRPr lang="fi-FI" dirty="0"/>
          </a:p>
        </p:txBody>
      </p:sp>
    </p:spTree>
    <p:extLst>
      <p:ext uri="{BB962C8B-B14F-4D97-AF65-F5344CB8AC3E}">
        <p14:creationId xmlns:p14="http://schemas.microsoft.com/office/powerpoint/2010/main" val="276852331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Other Office 365 </a:t>
            </a:r>
            <a:r>
              <a:rPr lang="fi-FI" dirty="0" smtClean="0"/>
              <a:t>related information</a:t>
            </a:r>
            <a:endParaRPr lang="en-GB" dirty="0"/>
          </a:p>
        </p:txBody>
      </p:sp>
      <p:sp>
        <p:nvSpPr>
          <p:cNvPr id="3" name="Text Placeholder 2"/>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242409518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94485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887649"/>
      </p:ext>
    </p:extLst>
  </p:cSld>
  <p:clrMapOvr>
    <a:masterClrMapping/>
  </p:clrMapOvr>
  <mc:AlternateContent xmlns:mc="http://schemas.openxmlformats.org/markup-compatibility/2006">
    <mc:Choice xmlns:p14="http://schemas.microsoft.com/office/powerpoint/2010/main" Requires="p14">
      <p:transition spd="slow" p14:dur="30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Assessment summary</a:t>
            </a:r>
            <a:endParaRPr lang="en-GB" dirty="0"/>
          </a:p>
        </p:txBody>
      </p:sp>
    </p:spTree>
    <p:extLst>
      <p:ext uri="{BB962C8B-B14F-4D97-AF65-F5344CB8AC3E}">
        <p14:creationId xmlns:p14="http://schemas.microsoft.com/office/powerpoint/2010/main" val="49628569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In-house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18707340"/>
              </p:ext>
            </p:extLst>
          </p:nvPr>
        </p:nvGraphicFramePr>
        <p:xfrm>
          <a:off x="1368000" y="1205566"/>
          <a:ext cx="7574528" cy="326136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pPr fontAlgn="b"/>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1"/>
                  </a:ext>
                </a:extLst>
              </a:tr>
              <a:tr h="389688">
                <a:tc>
                  <a:txBody>
                    <a:bodyPr/>
                    <a:lstStyle/>
                    <a:p>
                      <a:pPr fontAlgn="b"/>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pPr fontAlgn="b"/>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fontAlgn="b"/>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fontAlgn="b"/>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r h="389688">
                <a:tc>
                  <a:txBody>
                    <a:bodyPr/>
                    <a:lstStyle/>
                    <a:p>
                      <a:pPr fontAlgn="b"/>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6"/>
                  </a:ext>
                </a:extLst>
              </a:tr>
            </a:tbl>
          </a:graphicData>
        </a:graphic>
      </p:graphicFrame>
      <p:grpSp>
        <p:nvGrpSpPr>
          <p:cNvPr id="19" name="Group 18"/>
          <p:cNvGrpSpPr/>
          <p:nvPr/>
        </p:nvGrpSpPr>
        <p:grpSpPr>
          <a:xfrm>
            <a:off x="10497006" y="16764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rgbClr val="FFFFFF"/>
                    </a:solidFill>
                  </a:rPr>
                  <a:t>- Transform</a:t>
                </a:r>
                <a:endParaRPr lang="nl-BE" sz="1200" spc="-70" dirty="0">
                  <a:solidFill>
                    <a:srgbClr val="FFFFFF"/>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955267"/>
            <a:ext cx="472733" cy="427072"/>
          </a:xfrm>
          <a:prstGeom prst="rect">
            <a:avLst/>
          </a:prstGeom>
        </p:spPr>
      </p:pic>
      <p:pic>
        <p:nvPicPr>
          <p:cNvPr id="43" name="Picture 42"/>
          <p:cNvPicPr>
            <a:picLocks noChangeAspect="1"/>
          </p:cNvPicPr>
          <p:nvPr/>
        </p:nvPicPr>
        <p:blipFill>
          <a:blip r:embed="rId5"/>
          <a:stretch>
            <a:fillRect/>
          </a:stretch>
        </p:blipFill>
        <p:spPr>
          <a:xfrm>
            <a:off x="8465297" y="1673929"/>
            <a:ext cx="405944" cy="582023"/>
          </a:xfrm>
          <a:prstGeom prst="rect">
            <a:avLst/>
          </a:prstGeom>
        </p:spPr>
      </p:pic>
    </p:spTree>
    <p:extLst>
      <p:ext uri="{BB962C8B-B14F-4D97-AF65-F5344CB8AC3E}">
        <p14:creationId xmlns:p14="http://schemas.microsoft.com/office/powerpoint/2010/main" val="405793657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66774721"/>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algn="l" fontAlgn="b"/>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rgbClr val="FFFFFF"/>
                    </a:solidFill>
                  </a:rPr>
                  <a:t>- Transform</a:t>
                </a:r>
                <a:endParaRPr lang="nl-BE" sz="1200" spc="-70" dirty="0" smtClean="0">
                  <a:solidFill>
                    <a:srgbClr val="FFFFFF"/>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31156346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Tree>
    <p:extLst>
      <p:ext uri="{BB962C8B-B14F-4D97-AF65-F5344CB8AC3E}">
        <p14:creationId xmlns:p14="http://schemas.microsoft.com/office/powerpoint/2010/main" val="33794626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Solution transformation</a:t>
            </a:r>
            <a:endParaRPr lang="en-GB" dirty="0"/>
          </a:p>
        </p:txBody>
      </p:sp>
      <p:sp>
        <p:nvSpPr>
          <p:cNvPr id="2" name="TextBox 1"/>
          <p:cNvSpPr txBox="1"/>
          <p:nvPr/>
        </p:nvSpPr>
        <p:spPr>
          <a:xfrm>
            <a:off x="4396635" y="3800404"/>
            <a:ext cx="7603299" cy="738664"/>
          </a:xfrm>
          <a:prstGeom prst="rect">
            <a:avLst/>
          </a:prstGeom>
          <a:noFill/>
        </p:spPr>
        <p:txBody>
          <a:bodyPr wrap="square" lIns="0" tIns="0" rIns="0" bIns="0" rtlCol="0">
            <a:spAutoFit/>
          </a:bodyPr>
          <a:lstStyle/>
          <a:p>
            <a:r>
              <a:rPr lang="en-US" sz="2400" spc="-70" dirty="0" smtClean="0">
                <a:solidFill>
                  <a:schemeClr val="bg1"/>
                </a:solidFill>
                <a:latin typeface="+mj-lt"/>
              </a:rPr>
              <a:t>What will be now actually done for the Office 365 to enable app model based solutions…</a:t>
            </a:r>
            <a:endParaRPr lang="en-GB" sz="2400" spc="-70" dirty="0" smtClean="0">
              <a:solidFill>
                <a:schemeClr val="bg1"/>
              </a:solidFill>
              <a:latin typeface="+mj-lt"/>
            </a:endParaRPr>
          </a:p>
        </p:txBody>
      </p:sp>
    </p:spTree>
    <p:extLst>
      <p:ext uri="{BB962C8B-B14F-4D97-AF65-F5344CB8AC3E}">
        <p14:creationId xmlns:p14="http://schemas.microsoft.com/office/powerpoint/2010/main" val="33971794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Solution Summary</a:t>
            </a:r>
            <a:endParaRPr lang="en-GB" dirty="0"/>
          </a:p>
        </p:txBody>
      </p:sp>
      <p:sp>
        <p:nvSpPr>
          <p:cNvPr id="4" name="Text Placeholder 3"/>
          <p:cNvSpPr>
            <a:spLocks noGrp="1"/>
          </p:cNvSpPr>
          <p:nvPr>
            <p:ph type="body" sz="quarter" idx="10"/>
          </p:nvPr>
        </p:nvSpPr>
        <p:spPr>
          <a:xfrm>
            <a:off x="519113" y="1447799"/>
            <a:ext cx="5062538" cy="2043636"/>
          </a:xfrm>
        </p:spPr>
        <p:txBody>
          <a:bodyPr/>
          <a:lstStyle/>
          <a:p>
            <a:r>
              <a:rPr lang="en-US" sz="2800" dirty="0" smtClean="0"/>
              <a:t>Many of the solutions can be transformed to the new App model using proven </a:t>
            </a:r>
            <a:r>
              <a:rPr lang="en-US" sz="2800" dirty="0" smtClean="0"/>
              <a:t>techniques</a:t>
            </a:r>
            <a:endParaRPr lang="en-US" sz="1600" dirty="0" smtClean="0"/>
          </a:p>
          <a:p>
            <a:r>
              <a:rPr lang="en-US" sz="2800" dirty="0" smtClean="0"/>
              <a:t>Only limited set of solutions have been abandoned because they can be implemented using CSOM techniques</a:t>
            </a:r>
          </a:p>
          <a:p>
            <a:r>
              <a:rPr lang="en-US" sz="2800" dirty="0" smtClean="0"/>
              <a:t>No </a:t>
            </a:r>
            <a:r>
              <a:rPr lang="en-US" sz="2800" dirty="0" smtClean="0"/>
              <a:t>known CAM blockers based on the analyses</a:t>
            </a:r>
            <a:endParaRPr lang="en-GB" sz="2800" dirty="0"/>
          </a:p>
          <a:p>
            <a:pPr lvl="1"/>
            <a:r>
              <a:rPr lang="en-US" sz="1600" dirty="0" smtClean="0"/>
              <a:t>All known requirements can be implemented using the known APIs in the Office 365</a:t>
            </a:r>
          </a:p>
        </p:txBody>
      </p:sp>
      <p:graphicFrame>
        <p:nvGraphicFramePr>
          <p:cNvPr id="5" name="Table 4"/>
          <p:cNvGraphicFramePr>
            <a:graphicFrameLocks noGrp="1"/>
          </p:cNvGraphicFramePr>
          <p:nvPr>
            <p:extLst>
              <p:ext uri="{D42A27DB-BD31-4B8C-83A1-F6EECF244321}">
                <p14:modId xmlns:p14="http://schemas.microsoft.com/office/powerpoint/2010/main" val="3386834042"/>
              </p:ext>
            </p:extLst>
          </p:nvPr>
        </p:nvGraphicFramePr>
        <p:xfrm>
          <a:off x="6019800" y="1447799"/>
          <a:ext cx="4772026" cy="3748739"/>
        </p:xfrm>
        <a:graphic>
          <a:graphicData uri="http://schemas.openxmlformats.org/drawingml/2006/table">
            <a:tbl>
              <a:tblPr firstRow="1">
                <a:tableStyleId>{5C22544A-7EE6-4342-B048-85BDC9FD1C3A}</a:tableStyleId>
              </a:tblPr>
              <a:tblGrid>
                <a:gridCol w="4229100">
                  <a:extLst>
                    <a:ext uri="{9D8B030D-6E8A-4147-A177-3AD203B41FA5}">
                      <a16:colId xmlns:a16="http://schemas.microsoft.com/office/drawing/2014/main" xmlns="" val="20000"/>
                    </a:ext>
                  </a:extLst>
                </a:gridCol>
                <a:gridCol w="542926">
                  <a:extLst>
                    <a:ext uri="{9D8B030D-6E8A-4147-A177-3AD203B41FA5}">
                      <a16:colId xmlns:a16="http://schemas.microsoft.com/office/drawing/2014/main" xmlns="" val="20001"/>
                    </a:ext>
                  </a:extLst>
                </a:gridCol>
              </a:tblGrid>
              <a:tr h="526683">
                <a:tc>
                  <a:txBody>
                    <a:bodyPr/>
                    <a:lstStyle/>
                    <a:p>
                      <a:pPr algn="l" fontAlgn="b"/>
                      <a:r>
                        <a:rPr lang="en-US" sz="2800" b="1" i="0" u="none" strike="noStrike" dirty="0" smtClean="0">
                          <a:solidFill>
                            <a:schemeClr val="bg1"/>
                          </a:solidFill>
                          <a:effectLst/>
                          <a:latin typeface="Calibri" panose="020F0502020204030204" pitchFamily="34" charset="0"/>
                        </a:rPr>
                        <a:t>Solutions for app model</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S</a:t>
                      </a:r>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402757">
                <a:tc>
                  <a:txBody>
                    <a:bodyPr/>
                    <a:lstStyle/>
                    <a:p>
                      <a:pPr algn="l" fontAlgn="b"/>
                      <a:r>
                        <a:rPr lang="en-US" sz="2000" u="none" strike="noStrike" dirty="0" smtClean="0">
                          <a:effectLst/>
                          <a:latin typeface="+mn-lt"/>
                        </a:rPr>
                        <a:t>Branding</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1"/>
                  </a:ext>
                </a:extLst>
              </a:tr>
              <a:tr h="402757">
                <a:tc>
                  <a:txBody>
                    <a:bodyPr/>
                    <a:lstStyle/>
                    <a:p>
                      <a:pPr algn="l" fontAlgn="b"/>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T w="12700" cap="flat" cmpd="sng" algn="ctr">
                      <a:solidFill>
                        <a:schemeClr val="lt1"/>
                      </a:solidFill>
                      <a:prstDash val="solid"/>
                      <a:round/>
                      <a:headEnd type="none" w="med" len="med"/>
                      <a:tailEnd type="none" w="med" len="med"/>
                    </a:lnT>
                    <a:solidFill>
                      <a:srgbClr val="00B050"/>
                    </a:solidFill>
                  </a:tcPr>
                </a:tc>
                <a:extLst>
                  <a:ext uri="{0D108BD9-81ED-4DB2-BD59-A6C34878D82A}">
                    <a16:rowId xmlns:a16="http://schemas.microsoft.com/office/drawing/2014/main" xmlns="" val="10002"/>
                  </a:ext>
                </a:extLst>
              </a:tr>
              <a:tr h="402757">
                <a:tc>
                  <a:txBody>
                    <a:bodyPr/>
                    <a:lstStyle/>
                    <a:p>
                      <a:pPr algn="l" fontAlgn="b"/>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3"/>
                  </a:ext>
                </a:extLst>
              </a:tr>
              <a:tr h="402757">
                <a:tc>
                  <a:txBody>
                    <a:bodyPr/>
                    <a:lstStyle/>
                    <a:p>
                      <a:pPr algn="l" fontAlgn="b"/>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4"/>
                  </a:ext>
                </a:extLst>
              </a:tr>
              <a:tr h="402757">
                <a:tc>
                  <a:txBody>
                    <a:bodyPr/>
                    <a:lstStyle/>
                    <a:p>
                      <a:pPr algn="l" fontAlgn="b"/>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ap="flat" cmpd="sng" algn="ctr">
                      <a:solidFill>
                        <a:schemeClr val="lt1"/>
                      </a:solidFill>
                      <a:prstDash val="solid"/>
                      <a:round/>
                      <a:headEnd type="none" w="med" len="med"/>
                      <a:tailEnd type="none" w="med" len="med"/>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Tree>
    <p:extLst>
      <p:ext uri="{BB962C8B-B14F-4D97-AF65-F5344CB8AC3E}">
        <p14:creationId xmlns:p14="http://schemas.microsoft.com/office/powerpoint/2010/main" val="375173365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a:t>
            </a:r>
            <a:r>
              <a:rPr lang="en-US" sz="1800" dirty="0" smtClean="0"/>
              <a:t>page </a:t>
            </a:r>
            <a:r>
              <a:rPr lang="en-US" sz="1800" dirty="0"/>
              <a:t>layouts </a:t>
            </a:r>
          </a:p>
          <a:p>
            <a:pPr lvl="2"/>
            <a:r>
              <a:rPr lang="en-US" sz="1800" dirty="0" smtClean="0"/>
              <a:t>A branded site theme.</a:t>
            </a:r>
            <a:endParaRPr lang="en-US" sz="1800" dirty="0"/>
          </a:p>
          <a:p>
            <a:pPr lvl="2"/>
            <a:r>
              <a:rPr lang="en-US" sz="1800" dirty="0"/>
              <a:t>Social features (commenting, tag cloud)</a:t>
            </a:r>
          </a:p>
          <a:p>
            <a:pPr lvl="2"/>
            <a:r>
              <a:rPr lang="en-US" sz="1800" dirty="0" smtClean="0"/>
              <a:t>Site Navigation</a:t>
            </a:r>
            <a:endParaRPr lang="en-US" sz="1800" dirty="0"/>
          </a:p>
          <a:p>
            <a:pPr lvl="2"/>
            <a:r>
              <a:rPr lang="en-US" sz="1800" dirty="0" smtClean="0"/>
              <a:t>UI elements</a:t>
            </a:r>
            <a:endParaRPr lang="en-US" sz="1800" dirty="0"/>
          </a:p>
          <a:p>
            <a:pPr lvl="3"/>
            <a:r>
              <a:rPr lang="en-US" sz="1600" dirty="0"/>
              <a:t>Share price, world clock, weather, emergency information, image rotator</a:t>
            </a:r>
          </a:p>
          <a:p>
            <a:pPr lvl="1"/>
            <a:r>
              <a:rPr lang="en-US" sz="1800" dirty="0"/>
              <a:t>Other intranet features:</a:t>
            </a:r>
          </a:p>
          <a:p>
            <a:pPr lvl="2"/>
            <a:r>
              <a:rPr lang="en-US" sz="1800" dirty="0"/>
              <a:t>Site provisioning for collaborative sites</a:t>
            </a:r>
          </a:p>
          <a:p>
            <a:pPr lvl="2"/>
            <a:r>
              <a:rPr lang="en-US" sz="1800" dirty="0" err="1"/>
              <a:t>MySite</a:t>
            </a:r>
            <a:r>
              <a:rPr lang="en-US" sz="1800" dirty="0"/>
              <a:t> customizations</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36946873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a:t>
                      </a:r>
                      <a:r>
                        <a:rPr lang="en-US" i="1" dirty="0" smtClean="0"/>
                        <a:t>:</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90070478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2.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2887</Words>
  <Application>Microsoft Office PowerPoint</Application>
  <PresentationFormat>Custom</PresentationFormat>
  <Paragraphs>371</Paragraphs>
  <Slides>24</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Design Report</vt:lpstr>
      <vt:lpstr>Agenda</vt:lpstr>
      <vt:lpstr>Assessment summary</vt:lpstr>
      <vt:lpstr>In-house solutions</vt:lpstr>
      <vt:lpstr>Third Party solutions</vt:lpstr>
      <vt:lpstr>App Maturity Level</vt:lpstr>
      <vt:lpstr>Solution transformation</vt:lpstr>
      <vt:lpstr>Solution Summary</vt:lpstr>
      <vt:lpstr>Branding</vt:lpstr>
      <vt:lpstr>Branding</vt:lpstr>
      <vt:lpstr>Logical architecture</vt:lpstr>
      <vt:lpstr>Framework</vt:lpstr>
      <vt:lpstr>Development focus areas</vt:lpstr>
      <vt:lpstr>Key considerations</vt:lpstr>
      <vt:lpstr>Network design and access </vt:lpstr>
      <vt:lpstr>PnP Transformation assistance</vt:lpstr>
      <vt:lpstr>Application Modernization PnP Transformation Approach</vt:lpstr>
      <vt:lpstr>PowerPoint Presentation</vt:lpstr>
      <vt:lpstr>PowerPoint Presentation</vt:lpstr>
      <vt:lpstr>PnP Transformation support for Customer</vt:lpstr>
      <vt:lpstr>Key Contacts</vt:lpstr>
      <vt:lpstr>Other Office 365 related information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2015-06-16T10:55:49Z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0x010100DD7BFE2324FCFB49A665688E9D54E8DB</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EnterpriseDomainTags">
    <vt:lpwstr/>
  </property>
  <property fmtid="{D5CDD505-2E9C-101B-9397-08002B2CF9AE}" pid="18" name="Partners">
    <vt:lpwstr/>
  </property>
  <property fmtid="{D5CDD505-2E9C-101B-9397-08002B2CF9AE}" pid="19" name="Segments">
    <vt:lpwstr/>
  </property>
  <property fmtid="{D5CDD505-2E9C-101B-9397-08002B2CF9AE}" pid="20" name="ActivitiesAndPrograms">
    <vt:lpwstr/>
  </property>
  <property fmtid="{D5CDD505-2E9C-101B-9397-08002B2CF9AE}" pid="21" name="WorkflowChangePath">
    <vt:lpwstr>d3765c0c-e2b5-4307-934b-d5d862e93ab3,3;d3765c0c-e2b5-4307-934b-d5d862e93ab3,3;d3765c0c-e2b5-4307-934b-d5d862e93ab3,23;d3765c0c-e2b5-4307-934b-d5d862e93ab3,28;</vt:lpwstr>
  </property>
  <property fmtid="{D5CDD505-2E9C-101B-9397-08002B2CF9AE}" pid="22" name="Groups">
    <vt:lpwstr>17863;#Office Marketing Group|a07bee86-ad38-44ef-877b-5c34e894c7ed;#19297;#Office Technical Product Marketing|16ddb889-3b91-489d-80f8-c96b7caf7099</vt:lpwstr>
  </property>
  <property fmtid="{D5CDD505-2E9C-101B-9397-08002B2CF9AE}" pid="23" name="Topics">
    <vt:lpwstr/>
  </property>
  <property fmtid="{D5CDD505-2E9C-101B-9397-08002B2CF9AE}" pid="24" name="EnterpriseDomainTagsTaxHTField0">
    <vt:lpwstr/>
  </property>
  <property fmtid="{D5CDD505-2E9C-101B-9397-08002B2CF9AE}" pid="25" name="messageframeworktype">
    <vt:lpwstr>18995;#Office Unmanaged Hub|1e1bb7f5-58a5-4fa2-8263-f1d695d0726e;#18996;#Office Futures|b2b85a55-3707-41f7-bddc-6744ccb5e51c</vt:lpwstr>
  </property>
  <property fmtid="{D5CDD505-2E9C-101B-9397-08002B2CF9AE}" pid="26" name="LastUpdatedByBatchTagging">
    <vt:bool>false</vt:bool>
  </property>
  <property fmtid="{D5CDD505-2E9C-101B-9397-08002B2CF9AE}" pid="27" name="Languages">
    <vt:lpwstr/>
  </property>
  <property fmtid="{D5CDD505-2E9C-101B-9397-08002B2CF9AE}" pid="28" name="_docset_NoMedatataSyncRequired">
    <vt:lpwstr>False</vt:lpwstr>
  </property>
  <property fmtid="{D5CDD505-2E9C-101B-9397-08002B2CF9AE}" pid="29" name="SMSGTagsTaxHTField0">
    <vt:lpwstr/>
  </property>
  <property fmtid="{D5CDD505-2E9C-101B-9397-08002B2CF9AE}" pid="30" name="Audiences">
    <vt:lpwstr>10254;#enterprise|7be59b63-9a97-4305-8844-189a14408896</vt:lpwstr>
  </property>
  <property fmtid="{D5CDD505-2E9C-101B-9397-08002B2CF9AE}" pid="31" name="_dlc_DocIdItemGuid">
    <vt:lpwstr>5439879b-11bd-43cf-905a-1d816f7b2f5f</vt:lpwstr>
  </property>
  <property fmtid="{D5CDD505-2E9C-101B-9397-08002B2CF9AE}" pid="32" name="Tfs.IsStoryboard">
    <vt:bool>true</vt:bool>
  </property>
</Properties>
</file>