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5"/>
    <p:sldMasterId id="2147484149" r:id="rId6"/>
  </p:sldMasterIdLst>
  <p:notesMasterIdLst>
    <p:notesMasterId r:id="rId55"/>
  </p:notesMasterIdLst>
  <p:handoutMasterIdLst>
    <p:handoutMasterId r:id="rId56"/>
  </p:handoutMasterIdLst>
  <p:sldIdLst>
    <p:sldId id="1242" r:id="rId7"/>
    <p:sldId id="1302" r:id="rId8"/>
    <p:sldId id="1309" r:id="rId9"/>
    <p:sldId id="1369" r:id="rId10"/>
    <p:sldId id="1370" r:id="rId11"/>
    <p:sldId id="1371" r:id="rId12"/>
    <p:sldId id="1372" r:id="rId13"/>
    <p:sldId id="1330" r:id="rId14"/>
    <p:sldId id="1373" r:id="rId15"/>
    <p:sldId id="1383" r:id="rId16"/>
    <p:sldId id="1374" r:id="rId17"/>
    <p:sldId id="1331" r:id="rId18"/>
    <p:sldId id="1332" r:id="rId19"/>
    <p:sldId id="1333" r:id="rId20"/>
    <p:sldId id="1334" r:id="rId21"/>
    <p:sldId id="1335" r:id="rId22"/>
    <p:sldId id="1337" r:id="rId23"/>
    <p:sldId id="1338" r:id="rId24"/>
    <p:sldId id="1375" r:id="rId25"/>
    <p:sldId id="1376" r:id="rId26"/>
    <p:sldId id="1311" r:id="rId27"/>
    <p:sldId id="1339" r:id="rId28"/>
    <p:sldId id="1341" r:id="rId29"/>
    <p:sldId id="1342" r:id="rId30"/>
    <p:sldId id="1343" r:id="rId31"/>
    <p:sldId id="1344" r:id="rId32"/>
    <p:sldId id="1345" r:id="rId33"/>
    <p:sldId id="1346" r:id="rId34"/>
    <p:sldId id="1348" r:id="rId35"/>
    <p:sldId id="1349" r:id="rId36"/>
    <p:sldId id="1350" r:id="rId37"/>
    <p:sldId id="1351" r:id="rId38"/>
    <p:sldId id="1352" r:id="rId39"/>
    <p:sldId id="1353" r:id="rId40"/>
    <p:sldId id="1362" r:id="rId41"/>
    <p:sldId id="1358" r:id="rId42"/>
    <p:sldId id="1360" r:id="rId43"/>
    <p:sldId id="1361" r:id="rId44"/>
    <p:sldId id="1363" r:id="rId45"/>
    <p:sldId id="1364" r:id="rId46"/>
    <p:sldId id="1365" r:id="rId47"/>
    <p:sldId id="1367" r:id="rId48"/>
    <p:sldId id="1368" r:id="rId49"/>
    <p:sldId id="1327" r:id="rId50"/>
    <p:sldId id="1328" r:id="rId51"/>
    <p:sldId id="1313" r:id="rId52"/>
    <p:sldId id="1314" r:id="rId53"/>
    <p:sldId id="1184" r:id="rId54"/>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302"/>
            <p14:sldId id="1309"/>
            <p14:sldId id="1369"/>
            <p14:sldId id="1370"/>
            <p14:sldId id="1371"/>
            <p14:sldId id="1372"/>
            <p14:sldId id="1330"/>
            <p14:sldId id="1373"/>
            <p14:sldId id="1383"/>
            <p14:sldId id="1374"/>
            <p14:sldId id="1331"/>
            <p14:sldId id="1332"/>
            <p14:sldId id="1333"/>
            <p14:sldId id="1334"/>
            <p14:sldId id="1335"/>
            <p14:sldId id="1337"/>
            <p14:sldId id="1338"/>
            <p14:sldId id="1375"/>
            <p14:sldId id="1376"/>
            <p14:sldId id="1311"/>
            <p14:sldId id="1339"/>
            <p14:sldId id="1341"/>
            <p14:sldId id="1342"/>
            <p14:sldId id="1343"/>
            <p14:sldId id="1344"/>
            <p14:sldId id="1345"/>
            <p14:sldId id="1346"/>
            <p14:sldId id="1348"/>
            <p14:sldId id="1349"/>
            <p14:sldId id="1350"/>
            <p14:sldId id="1351"/>
            <p14:sldId id="1352"/>
            <p14:sldId id="1353"/>
            <p14:sldId id="1362"/>
            <p14:sldId id="1358"/>
            <p14:sldId id="1360"/>
            <p14:sldId id="1361"/>
            <p14:sldId id="1363"/>
            <p14:sldId id="1364"/>
            <p14:sldId id="1365"/>
            <p14:sldId id="1367"/>
            <p14:sldId id="1368"/>
            <p14:sldId id="1327"/>
            <p14:sldId id="1328"/>
            <p14:sldId id="1313"/>
            <p14:sldId id="1314"/>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38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72C6"/>
    <a:srgbClr val="0088EE"/>
    <a:srgbClr val="2D82FF"/>
    <a:srgbClr val="FFFF99"/>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99" autoAdjust="0"/>
    <p:restoredTop sz="77247" autoAdjust="0"/>
  </p:normalViewPr>
  <p:slideViewPr>
    <p:cSldViewPr snapToGrid="0">
      <p:cViewPr varScale="1">
        <p:scale>
          <a:sx n="91" d="100"/>
          <a:sy n="91" d="100"/>
        </p:scale>
        <p:origin x="810" y="78"/>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3384"/>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notesMaster" Target="notesMasters/notes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3EFBE-D152-4C96-8777-AB186260999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3F22B3D-9770-43AA-A1EB-A2A9DC6605A9}">
      <dgm:prSet phldrT="[Text]"/>
      <dgm:spPr/>
      <dgm:t>
        <a:bodyPr/>
        <a:lstStyle/>
        <a:p>
          <a:r>
            <a:rPr lang="en-US" dirty="0" smtClean="0">
              <a:latin typeface="Segoe UI" pitchFamily="34" charset="0"/>
              <a:ea typeface="Segoe UI" pitchFamily="34" charset="0"/>
              <a:cs typeface="Segoe UI" pitchFamily="34" charset="0"/>
            </a:rPr>
            <a:t>Farm</a:t>
          </a:r>
          <a:endParaRPr lang="en-US" dirty="0">
            <a:latin typeface="Segoe UI" pitchFamily="34" charset="0"/>
            <a:ea typeface="Segoe UI" pitchFamily="34" charset="0"/>
            <a:cs typeface="Segoe UI" pitchFamily="34" charset="0"/>
          </a:endParaRPr>
        </a:p>
      </dgm:t>
    </dgm:pt>
    <dgm:pt modelId="{917A7B8F-4875-416B-8554-6A36FC9E939B}" type="parTrans" cxnId="{67ED36E0-DFD0-4693-BD6D-40173A8664BA}">
      <dgm:prSet/>
      <dgm:spPr/>
      <dgm:t>
        <a:bodyPr/>
        <a:lstStyle/>
        <a:p>
          <a:endParaRPr lang="en-US"/>
        </a:p>
      </dgm:t>
    </dgm:pt>
    <dgm:pt modelId="{CCC1A30E-87CE-4ECE-B813-125F911B4C67}" type="sibTrans" cxnId="{67ED36E0-DFD0-4693-BD6D-40173A8664BA}">
      <dgm:prSet/>
      <dgm:spPr/>
      <dgm:t>
        <a:bodyPr/>
        <a:lstStyle/>
        <a:p>
          <a:endParaRPr lang="en-US"/>
        </a:p>
      </dgm:t>
    </dgm:pt>
    <dgm:pt modelId="{9DA0D8F9-C4E6-4D9C-A2E4-269C0038FA05}">
      <dgm:prSet phldrT="[Text]"/>
      <dgm:spPr/>
      <dgm:t>
        <a:bodyPr/>
        <a:lstStyle/>
        <a:p>
          <a:r>
            <a:rPr lang="en-US" dirty="0" smtClean="0">
              <a:latin typeface="Segoe UI" pitchFamily="34" charset="0"/>
              <a:ea typeface="Segoe UI" pitchFamily="34" charset="0"/>
              <a:cs typeface="Segoe UI" pitchFamily="34" charset="0"/>
            </a:rPr>
            <a:t>Full trust solutions</a:t>
          </a:r>
          <a:endParaRPr lang="en-US" dirty="0">
            <a:latin typeface="Segoe UI" pitchFamily="34" charset="0"/>
            <a:ea typeface="Segoe UI" pitchFamily="34" charset="0"/>
            <a:cs typeface="Segoe UI" pitchFamily="34" charset="0"/>
          </a:endParaRPr>
        </a:p>
      </dgm:t>
    </dgm:pt>
    <dgm:pt modelId="{79B246D2-F325-4A84-BE94-280A3A9CC400}" type="parTrans" cxnId="{00BB6287-4E99-49B3-8E9B-4D93D6804B92}">
      <dgm:prSet/>
      <dgm:spPr/>
      <dgm:t>
        <a:bodyPr/>
        <a:lstStyle/>
        <a:p>
          <a:endParaRPr lang="en-US"/>
        </a:p>
      </dgm:t>
    </dgm:pt>
    <dgm:pt modelId="{1CF12211-6606-4C84-86B5-657FD35CD388}" type="sibTrans" cxnId="{00BB6287-4E99-49B3-8E9B-4D93D6804B92}">
      <dgm:prSet/>
      <dgm:spPr/>
      <dgm:t>
        <a:bodyPr/>
        <a:lstStyle/>
        <a:p>
          <a:endParaRPr lang="en-US"/>
        </a:p>
      </dgm:t>
    </dgm:pt>
    <dgm:pt modelId="{18F0396C-A264-4D07-BFD8-88627524926B}">
      <dgm:prSet phldrT="[Text]"/>
      <dgm:spPr/>
      <dgm:t>
        <a:bodyPr/>
        <a:lstStyle/>
        <a:p>
          <a:r>
            <a:rPr lang="en-US"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Sandbox</a:t>
          </a:r>
          <a:endParaRPr lang="en-US"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dgm:t>
    </dgm:pt>
    <dgm:pt modelId="{4D3B99DA-A11B-4A86-8D99-829E1658D56B}" type="parTrans" cxnId="{B5702821-1D9D-44D9-A56F-33128C44FCDF}">
      <dgm:prSet/>
      <dgm:spPr/>
      <dgm:t>
        <a:bodyPr/>
        <a:lstStyle/>
        <a:p>
          <a:endParaRPr lang="en-US"/>
        </a:p>
      </dgm:t>
    </dgm:pt>
    <dgm:pt modelId="{88749490-BB34-4F4F-8BC1-C27D3ABD12BE}" type="sibTrans" cxnId="{B5702821-1D9D-44D9-A56F-33128C44FCDF}">
      <dgm:prSet/>
      <dgm:spPr/>
      <dgm:t>
        <a:bodyPr/>
        <a:lstStyle/>
        <a:p>
          <a:endParaRPr lang="en-US"/>
        </a:p>
      </dgm:t>
    </dgm:pt>
    <dgm:pt modelId="{48928369-A2E2-4E7A-A326-14BF69087418}">
      <dgm:prSet phldrT="[Text]"/>
      <dgm:spPr/>
      <dgm:t>
        <a:bodyPr/>
        <a:lstStyle/>
        <a:p>
          <a:r>
            <a:rPr lang="en-US" dirty="0" smtClean="0">
              <a:latin typeface="Segoe UI" pitchFamily="34" charset="0"/>
              <a:ea typeface="Segoe UI" pitchFamily="34" charset="0"/>
              <a:cs typeface="Segoe UI" pitchFamily="34" charset="0"/>
            </a:rPr>
            <a:t>Declarative elements</a:t>
          </a:r>
          <a:endParaRPr lang="en-US" dirty="0">
            <a:latin typeface="Segoe UI" pitchFamily="34" charset="0"/>
            <a:ea typeface="Segoe UI" pitchFamily="34" charset="0"/>
            <a:cs typeface="Segoe UI" pitchFamily="34" charset="0"/>
          </a:endParaRPr>
        </a:p>
      </dgm:t>
    </dgm:pt>
    <dgm:pt modelId="{BCC6EBB4-ECC8-44A2-B5CB-07B9B7150BF0}" type="parTrans" cxnId="{9C71F140-CF06-42CA-AE7A-A63D48EAACE2}">
      <dgm:prSet/>
      <dgm:spPr/>
      <dgm:t>
        <a:bodyPr/>
        <a:lstStyle/>
        <a:p>
          <a:endParaRPr lang="en-US"/>
        </a:p>
      </dgm:t>
    </dgm:pt>
    <dgm:pt modelId="{C21B15F8-E9BE-485A-9F75-C402DAE69318}" type="sibTrans" cxnId="{9C71F140-CF06-42CA-AE7A-A63D48EAACE2}">
      <dgm:prSet/>
      <dgm:spPr/>
      <dgm:t>
        <a:bodyPr/>
        <a:lstStyle/>
        <a:p>
          <a:endParaRPr lang="en-US"/>
        </a:p>
      </dgm:t>
    </dgm:pt>
    <dgm:pt modelId="{029630A8-24B6-4355-8573-50BC39D7728E}">
      <dgm:prSet phldrT="[Text]"/>
      <dgm:spPr/>
      <dgm:t>
        <a:bodyPr/>
        <a:lstStyle/>
        <a:p>
          <a:r>
            <a:rPr lang="en-US" dirty="0" smtClean="0">
              <a:latin typeface="Segoe UI" pitchFamily="34" charset="0"/>
              <a:ea typeface="Segoe UI" pitchFamily="34" charset="0"/>
              <a:cs typeface="Segoe UI" pitchFamily="34" charset="0"/>
            </a:rPr>
            <a:t>Partially trusted code service still included for limited server side support</a:t>
          </a:r>
          <a:endParaRPr lang="en-US" dirty="0">
            <a:latin typeface="Segoe UI" pitchFamily="34" charset="0"/>
            <a:ea typeface="Segoe UI" pitchFamily="34" charset="0"/>
            <a:cs typeface="Segoe UI" pitchFamily="34" charset="0"/>
          </a:endParaRPr>
        </a:p>
      </dgm:t>
    </dgm:pt>
    <dgm:pt modelId="{BDA070C5-959C-4182-9657-0C134BB3B3E7}" type="parTrans" cxnId="{3260DAC7-9519-4AC9-8F6F-186598CFA4D9}">
      <dgm:prSet/>
      <dgm:spPr/>
      <dgm:t>
        <a:bodyPr/>
        <a:lstStyle/>
        <a:p>
          <a:endParaRPr lang="en-US"/>
        </a:p>
      </dgm:t>
    </dgm:pt>
    <dgm:pt modelId="{5145BA5C-684D-4010-AAA2-B07EAB172AC0}" type="sibTrans" cxnId="{3260DAC7-9519-4AC9-8F6F-186598CFA4D9}">
      <dgm:prSet/>
      <dgm:spPr/>
      <dgm:t>
        <a:bodyPr/>
        <a:lstStyle/>
        <a:p>
          <a:endParaRPr lang="en-US"/>
        </a:p>
      </dgm:t>
    </dgm:pt>
    <dgm:pt modelId="{894C641E-A83D-4EBB-95D3-0D6AD185F362}">
      <dgm:prSet phldrT="[Text]"/>
      <dgm:spPr/>
      <dgm:t>
        <a:bodyPr/>
        <a:lstStyle/>
        <a:p>
          <a:r>
            <a:rPr lang="en-US" dirty="0" smtClean="0">
              <a:latin typeface="Segoe UI" pitchFamily="34" charset="0"/>
              <a:ea typeface="Segoe UI" pitchFamily="34" charset="0"/>
              <a:cs typeface="Segoe UI" pitchFamily="34" charset="0"/>
            </a:rPr>
            <a:t>SP Apps</a:t>
          </a:r>
          <a:endParaRPr lang="en-US" dirty="0">
            <a:latin typeface="Segoe UI" pitchFamily="34" charset="0"/>
            <a:ea typeface="Segoe UI" pitchFamily="34" charset="0"/>
            <a:cs typeface="Segoe UI" pitchFamily="34" charset="0"/>
          </a:endParaRPr>
        </a:p>
      </dgm:t>
    </dgm:pt>
    <dgm:pt modelId="{5A5BFFAE-1AA4-4622-8686-ABCFD9328F9D}" type="parTrans" cxnId="{F32BA2F4-BE0C-48CE-BA7F-80CEAB7FFE2C}">
      <dgm:prSet/>
      <dgm:spPr/>
      <dgm:t>
        <a:bodyPr/>
        <a:lstStyle/>
        <a:p>
          <a:endParaRPr lang="en-US"/>
        </a:p>
      </dgm:t>
    </dgm:pt>
    <dgm:pt modelId="{E5CD2DDC-AB39-4483-895C-4A095197A5BF}" type="sibTrans" cxnId="{F32BA2F4-BE0C-48CE-BA7F-80CEAB7FFE2C}">
      <dgm:prSet/>
      <dgm:spPr/>
      <dgm:t>
        <a:bodyPr/>
        <a:lstStyle/>
        <a:p>
          <a:endParaRPr lang="en-US"/>
        </a:p>
      </dgm:t>
    </dgm:pt>
    <dgm:pt modelId="{E1AA1CB0-4CC9-4D76-B126-BDEDAA124EB1}">
      <dgm:prSet phldrT="[Text]"/>
      <dgm:spPr/>
      <dgm:t>
        <a:bodyPr/>
        <a:lstStyle/>
        <a:p>
          <a:r>
            <a:rPr lang="en-US" dirty="0" smtClean="0">
              <a:latin typeface="Segoe UI" pitchFamily="34" charset="0"/>
              <a:ea typeface="Segoe UI" pitchFamily="34" charset="0"/>
              <a:cs typeface="Segoe UI" pitchFamily="34" charset="0"/>
            </a:rPr>
            <a:t>New Apps model</a:t>
          </a:r>
          <a:endParaRPr lang="en-US" dirty="0">
            <a:latin typeface="Segoe UI" pitchFamily="34" charset="0"/>
            <a:ea typeface="Segoe UI" pitchFamily="34" charset="0"/>
            <a:cs typeface="Segoe UI" pitchFamily="34" charset="0"/>
          </a:endParaRPr>
        </a:p>
      </dgm:t>
    </dgm:pt>
    <dgm:pt modelId="{CF51C9DC-1C8C-434A-BF19-6D38A29F1E3D}" type="parTrans" cxnId="{D5EAAC01-1B65-4282-8D2A-9455B059E89E}">
      <dgm:prSet/>
      <dgm:spPr/>
      <dgm:t>
        <a:bodyPr/>
        <a:lstStyle/>
        <a:p>
          <a:endParaRPr lang="en-US"/>
        </a:p>
      </dgm:t>
    </dgm:pt>
    <dgm:pt modelId="{EB6B4F4C-09FF-4EE9-A759-66803155D0A0}" type="sibTrans" cxnId="{D5EAAC01-1B65-4282-8D2A-9455B059E89E}">
      <dgm:prSet/>
      <dgm:spPr/>
      <dgm:t>
        <a:bodyPr/>
        <a:lstStyle/>
        <a:p>
          <a:endParaRPr lang="en-US"/>
        </a:p>
      </dgm:t>
    </dgm:pt>
    <dgm:pt modelId="{C6E78BEE-AB25-43C5-AE7D-7DD34791905E}">
      <dgm:prSet phldrT="[Text]"/>
      <dgm:spPr/>
      <dgm:t>
        <a:bodyPr/>
        <a:lstStyle/>
        <a:p>
          <a:r>
            <a:rPr lang="en-US" dirty="0" smtClean="0">
              <a:latin typeface="Segoe UI" pitchFamily="34" charset="0"/>
              <a:ea typeface="Segoe UI" pitchFamily="34" charset="0"/>
              <a:cs typeface="Segoe UI" pitchFamily="34" charset="0"/>
            </a:rPr>
            <a:t>Customizations to file system of servers</a:t>
          </a:r>
          <a:endParaRPr lang="en-US" dirty="0">
            <a:latin typeface="Segoe UI" pitchFamily="34" charset="0"/>
            <a:ea typeface="Segoe UI" pitchFamily="34" charset="0"/>
            <a:cs typeface="Segoe UI" pitchFamily="34" charset="0"/>
          </a:endParaRPr>
        </a:p>
      </dgm:t>
    </dgm:pt>
    <dgm:pt modelId="{E9DA9014-379A-4BBE-86A3-82740007B5BC}" type="parTrans" cxnId="{2676175B-FF95-4A6F-9D5F-3C31945E9C89}">
      <dgm:prSet/>
      <dgm:spPr/>
      <dgm:t>
        <a:bodyPr/>
        <a:lstStyle/>
        <a:p>
          <a:endParaRPr lang="en-US"/>
        </a:p>
      </dgm:t>
    </dgm:pt>
    <dgm:pt modelId="{2927284D-AA72-428C-A0E6-31124CA5C99D}" type="sibTrans" cxnId="{2676175B-FF95-4A6F-9D5F-3C31945E9C89}">
      <dgm:prSet/>
      <dgm:spPr/>
      <dgm:t>
        <a:bodyPr/>
        <a:lstStyle/>
        <a:p>
          <a:endParaRPr lang="en-US"/>
        </a:p>
      </dgm:t>
    </dgm:pt>
    <dgm:pt modelId="{87C21E75-A0C8-4099-893F-B4A5A81E7841}">
      <dgm:prSet phldrT="[Text]"/>
      <dgm:spPr/>
      <dgm:t>
        <a:bodyPr/>
        <a:lstStyle/>
        <a:p>
          <a:r>
            <a:rPr lang="en-US" dirty="0" smtClean="0">
              <a:latin typeface="Segoe UI" pitchFamily="34" charset="0"/>
              <a:ea typeface="Segoe UI" pitchFamily="34" charset="0"/>
              <a:cs typeface="Segoe UI" pitchFamily="34" charset="0"/>
            </a:rPr>
            <a:t>Deployed from corporate catalog or SharePoint store</a:t>
          </a:r>
          <a:endParaRPr lang="en-US" dirty="0">
            <a:latin typeface="Segoe UI" pitchFamily="34" charset="0"/>
            <a:ea typeface="Segoe UI" pitchFamily="34" charset="0"/>
            <a:cs typeface="Segoe UI" pitchFamily="34" charset="0"/>
          </a:endParaRPr>
        </a:p>
      </dgm:t>
    </dgm:pt>
    <dgm:pt modelId="{72074B63-A4A4-4EB9-B45E-502990DA8D20}" type="parTrans" cxnId="{FCB3A6DA-2421-4D61-A73E-FCDD22E0E84E}">
      <dgm:prSet/>
      <dgm:spPr/>
      <dgm:t>
        <a:bodyPr/>
        <a:lstStyle/>
        <a:p>
          <a:endParaRPr lang="en-US"/>
        </a:p>
      </dgm:t>
    </dgm:pt>
    <dgm:pt modelId="{341F1B77-9419-4CF9-9F26-38BF84C9D7CD}" type="sibTrans" cxnId="{FCB3A6DA-2421-4D61-A73E-FCDD22E0E84E}">
      <dgm:prSet/>
      <dgm:spPr/>
      <dgm:t>
        <a:bodyPr/>
        <a:lstStyle/>
        <a:p>
          <a:endParaRPr lang="en-US"/>
        </a:p>
      </dgm:t>
    </dgm:pt>
    <dgm:pt modelId="{3EA564AC-7B72-4FCF-9284-6025ABE5E78A}">
      <dgm:prSet phldrT="[Text]"/>
      <dgm:spPr/>
      <dgm:t>
        <a:bodyPr/>
        <a:lstStyle/>
        <a:p>
          <a:r>
            <a:rPr lang="en-US" dirty="0" smtClean="0">
              <a:latin typeface="Segoe UI" pitchFamily="34" charset="0"/>
              <a:ea typeface="Segoe UI" pitchFamily="34" charset="0"/>
              <a:cs typeface="Segoe UI" pitchFamily="34" charset="0"/>
            </a:rPr>
            <a:t>Manage permission and licenses specifically</a:t>
          </a:r>
          <a:endParaRPr lang="en-US" dirty="0">
            <a:latin typeface="Segoe UI" pitchFamily="34" charset="0"/>
            <a:ea typeface="Segoe UI" pitchFamily="34" charset="0"/>
            <a:cs typeface="Segoe UI" pitchFamily="34" charset="0"/>
          </a:endParaRPr>
        </a:p>
      </dgm:t>
    </dgm:pt>
    <dgm:pt modelId="{814F50CF-7F5E-4BB8-9789-9FBFE5CB366D}" type="parTrans" cxnId="{C91CAC38-8D4B-4C99-84A6-4D5B9D94E3A2}">
      <dgm:prSet/>
      <dgm:spPr/>
      <dgm:t>
        <a:bodyPr/>
        <a:lstStyle/>
        <a:p>
          <a:endParaRPr lang="en-US"/>
        </a:p>
      </dgm:t>
    </dgm:pt>
    <dgm:pt modelId="{571DB74D-94F1-49AF-A512-3AE57EE15342}" type="sibTrans" cxnId="{C91CAC38-8D4B-4C99-84A6-4D5B9D94E3A2}">
      <dgm:prSet/>
      <dgm:spPr/>
      <dgm:t>
        <a:bodyPr/>
        <a:lstStyle/>
        <a:p>
          <a:endParaRPr lang="en-US"/>
        </a:p>
      </dgm:t>
    </dgm:pt>
    <dgm:pt modelId="{AF6AE84C-9E0E-42FA-B04C-140410BE072E}">
      <dgm:prSet phldrT="[Text]"/>
      <dgm:spPr/>
      <dgm:t>
        <a:bodyPr/>
        <a:lstStyle/>
        <a:p>
          <a:r>
            <a:rPr lang="en-US" dirty="0" smtClean="0">
              <a:latin typeface="Segoe UI" pitchFamily="34" charset="0"/>
              <a:ea typeface="Segoe UI" pitchFamily="34" charset="0"/>
              <a:cs typeface="Segoe UI" pitchFamily="34" charset="0"/>
            </a:rPr>
            <a:t>Classic model from 2007</a:t>
          </a:r>
          <a:endParaRPr lang="en-US" dirty="0">
            <a:latin typeface="Segoe UI" pitchFamily="34" charset="0"/>
            <a:ea typeface="Segoe UI" pitchFamily="34" charset="0"/>
            <a:cs typeface="Segoe UI" pitchFamily="34" charset="0"/>
          </a:endParaRPr>
        </a:p>
      </dgm:t>
    </dgm:pt>
    <dgm:pt modelId="{9D332F8B-2ADF-41FE-A49A-1167603ECE3B}" type="parTrans" cxnId="{1DA6DC30-4AA1-4E96-9F6B-A760B336180D}">
      <dgm:prSet/>
      <dgm:spPr/>
      <dgm:t>
        <a:bodyPr/>
        <a:lstStyle/>
        <a:p>
          <a:endParaRPr lang="en-US"/>
        </a:p>
      </dgm:t>
    </dgm:pt>
    <dgm:pt modelId="{4C9900A4-86E7-490A-B2D6-B993B2B75586}" type="sibTrans" cxnId="{1DA6DC30-4AA1-4E96-9F6B-A760B336180D}">
      <dgm:prSet/>
      <dgm:spPr/>
      <dgm:t>
        <a:bodyPr/>
        <a:lstStyle/>
        <a:p>
          <a:endParaRPr lang="en-US"/>
        </a:p>
      </dgm:t>
    </dgm:pt>
    <dgm:pt modelId="{04A6CB37-A108-4A90-873C-87DB97B3ED8B}">
      <dgm:prSet phldrT="[Text]"/>
      <dgm:spPr/>
      <dgm:t>
        <a:bodyPr/>
        <a:lstStyle/>
        <a:p>
          <a:r>
            <a:rPr lang="en-US" dirty="0" smtClean="0">
              <a:latin typeface="Segoe UI" pitchFamily="34" charset="0"/>
              <a:ea typeface="Segoe UI" pitchFamily="34" charset="0"/>
              <a:cs typeface="Segoe UI" pitchFamily="34" charset="0"/>
            </a:rPr>
            <a:t>Preferred option</a:t>
          </a:r>
          <a:endParaRPr lang="en-US" dirty="0">
            <a:latin typeface="Segoe UI" pitchFamily="34" charset="0"/>
            <a:ea typeface="Segoe UI" pitchFamily="34" charset="0"/>
            <a:cs typeface="Segoe UI" pitchFamily="34" charset="0"/>
          </a:endParaRPr>
        </a:p>
      </dgm:t>
    </dgm:pt>
    <dgm:pt modelId="{6473B6EA-7410-464F-9D45-1A43B8BE0A42}" type="parTrans" cxnId="{E1451FAB-6494-4D9C-A0F7-81021E18A23A}">
      <dgm:prSet/>
      <dgm:spPr/>
      <dgm:t>
        <a:bodyPr/>
        <a:lstStyle/>
        <a:p>
          <a:endParaRPr lang="en-US"/>
        </a:p>
      </dgm:t>
    </dgm:pt>
    <dgm:pt modelId="{6F325DAA-FFB6-4200-B493-7520F18B95AA}" type="sibTrans" cxnId="{E1451FAB-6494-4D9C-A0F7-81021E18A23A}">
      <dgm:prSet/>
      <dgm:spPr/>
      <dgm:t>
        <a:bodyPr/>
        <a:lstStyle/>
        <a:p>
          <a:endParaRPr lang="en-US"/>
        </a:p>
      </dgm:t>
    </dgm:pt>
    <dgm:pt modelId="{F7A432CF-A406-478A-827F-655973149674}">
      <dgm:prSet phldrT="[Text]" phldr="1"/>
      <dgm:spPr/>
      <dgm:t>
        <a:bodyPr/>
        <a:lstStyle/>
        <a:p>
          <a:endParaRPr lang="en-US" dirty="0">
            <a:latin typeface="Segoe UI" pitchFamily="34" charset="0"/>
            <a:ea typeface="Segoe UI" pitchFamily="34" charset="0"/>
            <a:cs typeface="Segoe UI" pitchFamily="34" charset="0"/>
          </a:endParaRPr>
        </a:p>
      </dgm:t>
    </dgm:pt>
    <dgm:pt modelId="{78D33F61-1200-4354-9A3A-1F798CD6739C}" type="parTrans" cxnId="{6678277C-CF2A-483A-94AF-CE6EAE76664F}">
      <dgm:prSet/>
      <dgm:spPr/>
      <dgm:t>
        <a:bodyPr/>
        <a:lstStyle/>
        <a:p>
          <a:endParaRPr lang="en-US"/>
        </a:p>
      </dgm:t>
    </dgm:pt>
    <dgm:pt modelId="{E7D80235-EA6E-45BF-B7CF-A79FC116635B}" type="sibTrans" cxnId="{6678277C-CF2A-483A-94AF-CE6EAE76664F}">
      <dgm:prSet/>
      <dgm:spPr/>
      <dgm:t>
        <a:bodyPr/>
        <a:lstStyle/>
        <a:p>
          <a:endParaRPr lang="en-US"/>
        </a:p>
      </dgm:t>
    </dgm:pt>
    <dgm:pt modelId="{AB699A97-339C-461F-9CE4-BB5B49B69C19}">
      <dgm:prSet phldrT="[Text]"/>
      <dgm:spPr/>
      <dgm:t>
        <a:bodyPr/>
        <a:lstStyle/>
        <a:p>
          <a:r>
            <a:rPr lang="en-US" dirty="0" smtClean="0">
              <a:latin typeface="Segoe UI" pitchFamily="34" charset="0"/>
              <a:ea typeface="Segoe UI" pitchFamily="34" charset="0"/>
              <a:cs typeface="Segoe UI" pitchFamily="34" charset="0"/>
            </a:rPr>
            <a:t>Hosted in same process as SharePoint</a:t>
          </a:r>
          <a:endParaRPr lang="en-US" dirty="0">
            <a:latin typeface="Segoe UI" pitchFamily="34" charset="0"/>
            <a:ea typeface="Segoe UI" pitchFamily="34" charset="0"/>
            <a:cs typeface="Segoe UI" pitchFamily="34" charset="0"/>
          </a:endParaRPr>
        </a:p>
      </dgm:t>
    </dgm:pt>
    <dgm:pt modelId="{B844AFF1-6FE4-4812-9676-C2540EC814C1}" type="parTrans" cxnId="{2BFC62C4-FE6A-4CFF-98A1-79F19C2B327B}">
      <dgm:prSet/>
      <dgm:spPr/>
      <dgm:t>
        <a:bodyPr/>
        <a:lstStyle/>
        <a:p>
          <a:endParaRPr lang="en-US"/>
        </a:p>
      </dgm:t>
    </dgm:pt>
    <dgm:pt modelId="{64FA91EE-F80F-4BB1-AB32-7D7DFC36A5AE}" type="sibTrans" cxnId="{2BFC62C4-FE6A-4CFF-98A1-79F19C2B327B}">
      <dgm:prSet/>
      <dgm:spPr/>
      <dgm:t>
        <a:bodyPr/>
        <a:lstStyle/>
        <a:p>
          <a:endParaRPr lang="en-US"/>
        </a:p>
      </dgm:t>
    </dgm:pt>
    <dgm:pt modelId="{495965C1-1598-41D4-B828-BF3E4A9D7C21}">
      <dgm:prSet phldrT="[Text]"/>
      <dgm:spPr/>
      <dgm:t>
        <a:bodyPr/>
        <a:lstStyle/>
        <a:p>
          <a:r>
            <a:rPr lang="en-US" dirty="0" smtClean="0">
              <a:latin typeface="Segoe UI" pitchFamily="34" charset="0"/>
              <a:ea typeface="Segoe UI" pitchFamily="34" charset="0"/>
              <a:cs typeface="Segoe UI" pitchFamily="34" charset="0"/>
            </a:rPr>
            <a:t>Server side SharePoint API access</a:t>
          </a:r>
          <a:endParaRPr lang="en-US" dirty="0">
            <a:latin typeface="Segoe UI" pitchFamily="34" charset="0"/>
            <a:ea typeface="Segoe UI" pitchFamily="34" charset="0"/>
            <a:cs typeface="Segoe UI" pitchFamily="34" charset="0"/>
          </a:endParaRPr>
        </a:p>
      </dgm:t>
    </dgm:pt>
    <dgm:pt modelId="{E9E66839-02FC-4511-A233-5F6C465DDE3C}" type="parTrans" cxnId="{B7FBF17E-E2AD-4EBB-8799-90F61B59A71E}">
      <dgm:prSet/>
      <dgm:spPr/>
      <dgm:t>
        <a:bodyPr/>
        <a:lstStyle/>
        <a:p>
          <a:endParaRPr lang="en-US"/>
        </a:p>
      </dgm:t>
    </dgm:pt>
    <dgm:pt modelId="{AF1F43C2-67C5-40BF-869B-5CB58416DBFA}" type="sibTrans" cxnId="{B7FBF17E-E2AD-4EBB-8799-90F61B59A71E}">
      <dgm:prSet/>
      <dgm:spPr/>
      <dgm:t>
        <a:bodyPr/>
        <a:lstStyle/>
        <a:p>
          <a:endParaRPr lang="en-US"/>
        </a:p>
      </dgm:t>
    </dgm:pt>
    <dgm:pt modelId="{525177B3-71AD-408E-B5E8-A34FB5B156F4}">
      <dgm:prSet phldrT="[Text]"/>
      <dgm:spPr/>
      <dgm:t>
        <a:bodyPr/>
        <a:lstStyle/>
        <a:p>
          <a:r>
            <a:rPr lang="en-US" dirty="0" smtClean="0">
              <a:latin typeface="Segoe UI" pitchFamily="34" charset="0"/>
              <a:ea typeface="Segoe UI" pitchFamily="34" charset="0"/>
              <a:cs typeface="Segoe UI" pitchFamily="34" charset="0"/>
            </a:rPr>
            <a:t>Hosted in isolated process</a:t>
          </a:r>
          <a:endParaRPr lang="en-US" dirty="0">
            <a:latin typeface="Segoe UI" pitchFamily="34" charset="0"/>
            <a:ea typeface="Segoe UI" pitchFamily="34" charset="0"/>
            <a:cs typeface="Segoe UI" pitchFamily="34" charset="0"/>
          </a:endParaRPr>
        </a:p>
      </dgm:t>
    </dgm:pt>
    <dgm:pt modelId="{29EB5859-6301-4EF9-91AB-A9F8CB141612}" type="parTrans" cxnId="{A0A301CB-CE8C-4622-84DA-0EF0CEDCDDBF}">
      <dgm:prSet/>
      <dgm:spPr/>
      <dgm:t>
        <a:bodyPr/>
        <a:lstStyle/>
        <a:p>
          <a:endParaRPr lang="en-US"/>
        </a:p>
      </dgm:t>
    </dgm:pt>
    <dgm:pt modelId="{F1744652-ACA6-4744-8528-AFFDC2FF91ED}" type="sibTrans" cxnId="{A0A301CB-CE8C-4622-84DA-0EF0CEDCDDBF}">
      <dgm:prSet/>
      <dgm:spPr/>
      <dgm:t>
        <a:bodyPr/>
        <a:lstStyle/>
        <a:p>
          <a:endParaRPr lang="en-US"/>
        </a:p>
      </dgm:t>
    </dgm:pt>
    <dgm:pt modelId="{7DEEE29A-9698-4716-9CD8-CC0DB10A581E}">
      <dgm:prSet phldrT="[Text]"/>
      <dgm:spPr/>
      <dgm:t>
        <a:bodyPr/>
        <a:lstStyle/>
        <a:p>
          <a:r>
            <a:rPr lang="en-US" dirty="0" smtClean="0">
              <a:latin typeface="Segoe UI" pitchFamily="34" charset="0"/>
              <a:ea typeface="Segoe UI" pitchFamily="34" charset="0"/>
              <a:cs typeface="Segoe UI" pitchFamily="34" charset="0"/>
            </a:rPr>
            <a:t>Limited server side SharePoint API access</a:t>
          </a:r>
          <a:endParaRPr lang="en-US" dirty="0">
            <a:latin typeface="Segoe UI" pitchFamily="34" charset="0"/>
            <a:ea typeface="Segoe UI" pitchFamily="34" charset="0"/>
            <a:cs typeface="Segoe UI" pitchFamily="34" charset="0"/>
          </a:endParaRPr>
        </a:p>
      </dgm:t>
    </dgm:pt>
    <dgm:pt modelId="{C72EEE79-F166-4EB3-BD2C-6696C1992E24}" type="parTrans" cxnId="{860A3C67-78AE-4554-AF77-DC81529AC4F6}">
      <dgm:prSet/>
      <dgm:spPr/>
      <dgm:t>
        <a:bodyPr/>
        <a:lstStyle/>
        <a:p>
          <a:endParaRPr lang="en-US"/>
        </a:p>
      </dgm:t>
    </dgm:pt>
    <dgm:pt modelId="{0A3AF2EE-6DAD-4EC9-B31D-B4A5E69FE3F8}" type="sibTrans" cxnId="{860A3C67-78AE-4554-AF77-DC81529AC4F6}">
      <dgm:prSet/>
      <dgm:spPr/>
      <dgm:t>
        <a:bodyPr/>
        <a:lstStyle/>
        <a:p>
          <a:endParaRPr lang="en-US"/>
        </a:p>
      </dgm:t>
    </dgm:pt>
    <dgm:pt modelId="{62BAFDD9-40CB-4E9F-BE12-7775017B31C5}">
      <dgm:prSet phldrT="[Text]"/>
      <dgm:spPr/>
      <dgm:t>
        <a:bodyPr/>
        <a:lstStyle/>
        <a:p>
          <a:r>
            <a:rPr lang="en-US" dirty="0" smtClean="0">
              <a:latin typeface="Segoe UI" pitchFamily="34" charset="0"/>
              <a:ea typeface="Segoe UI" pitchFamily="34" charset="0"/>
              <a:cs typeface="Segoe UI" pitchFamily="34" charset="0"/>
            </a:rPr>
            <a:t>Simple install and upgrade process</a:t>
          </a:r>
          <a:endParaRPr lang="en-US" dirty="0">
            <a:latin typeface="Segoe UI" pitchFamily="34" charset="0"/>
            <a:ea typeface="Segoe UI" pitchFamily="34" charset="0"/>
            <a:cs typeface="Segoe UI" pitchFamily="34" charset="0"/>
          </a:endParaRPr>
        </a:p>
      </dgm:t>
    </dgm:pt>
    <dgm:pt modelId="{615C18CF-D0F2-4180-B9C8-E738D45614BF}" type="parTrans" cxnId="{E46C95E2-6133-4C70-A753-92AF992FA350}">
      <dgm:prSet/>
      <dgm:spPr/>
      <dgm:t>
        <a:bodyPr/>
        <a:lstStyle/>
        <a:p>
          <a:endParaRPr lang="en-US"/>
        </a:p>
      </dgm:t>
    </dgm:pt>
    <dgm:pt modelId="{532946B1-C3E6-4878-9306-831DA47A42A1}" type="sibTrans" cxnId="{E46C95E2-6133-4C70-A753-92AF992FA350}">
      <dgm:prSet/>
      <dgm:spPr/>
      <dgm:t>
        <a:bodyPr/>
        <a:lstStyle/>
        <a:p>
          <a:endParaRPr lang="en-US"/>
        </a:p>
      </dgm:t>
    </dgm:pt>
    <dgm:pt modelId="{D9173271-2792-41B0-9FB6-9AE9738E571F}" type="pres">
      <dgm:prSet presAssocID="{F2A3EFBE-D152-4C96-8777-AB1862609997}" presName="Name0" presStyleCnt="0">
        <dgm:presLayoutVars>
          <dgm:dir/>
          <dgm:animLvl val="lvl"/>
          <dgm:resizeHandles val="exact"/>
        </dgm:presLayoutVars>
      </dgm:prSet>
      <dgm:spPr/>
      <dgm:t>
        <a:bodyPr/>
        <a:lstStyle/>
        <a:p>
          <a:endParaRPr lang="en-US"/>
        </a:p>
      </dgm:t>
    </dgm:pt>
    <dgm:pt modelId="{8073F846-8987-4DCB-B978-4B5C318D4451}" type="pres">
      <dgm:prSet presAssocID="{D3F22B3D-9770-43AA-A1EB-A2A9DC6605A9}" presName="composite" presStyleCnt="0"/>
      <dgm:spPr/>
      <dgm:t>
        <a:bodyPr/>
        <a:lstStyle/>
        <a:p>
          <a:endParaRPr lang="en-US"/>
        </a:p>
      </dgm:t>
    </dgm:pt>
    <dgm:pt modelId="{61E6996F-FAB0-4C07-ADCA-3EDB9B6C1B60}" type="pres">
      <dgm:prSet presAssocID="{D3F22B3D-9770-43AA-A1EB-A2A9DC6605A9}" presName="parTx" presStyleLbl="alignNode1" presStyleIdx="0" presStyleCnt="3">
        <dgm:presLayoutVars>
          <dgm:chMax val="0"/>
          <dgm:chPref val="0"/>
          <dgm:bulletEnabled val="1"/>
        </dgm:presLayoutVars>
      </dgm:prSet>
      <dgm:spPr/>
      <dgm:t>
        <a:bodyPr/>
        <a:lstStyle/>
        <a:p>
          <a:endParaRPr lang="en-US"/>
        </a:p>
      </dgm:t>
    </dgm:pt>
    <dgm:pt modelId="{16C0A052-62DA-4A3B-BA0C-E09755F8AABD}" type="pres">
      <dgm:prSet presAssocID="{D3F22B3D-9770-43AA-A1EB-A2A9DC6605A9}" presName="desTx" presStyleLbl="alignAccFollowNode1" presStyleIdx="0" presStyleCnt="3" custLinFactNeighborX="-23283" custLinFactNeighborY="458">
        <dgm:presLayoutVars>
          <dgm:bulletEnabled val="1"/>
        </dgm:presLayoutVars>
      </dgm:prSet>
      <dgm:spPr/>
      <dgm:t>
        <a:bodyPr/>
        <a:lstStyle/>
        <a:p>
          <a:endParaRPr lang="en-US"/>
        </a:p>
      </dgm:t>
    </dgm:pt>
    <dgm:pt modelId="{CC06C43B-81ED-4335-B593-5B220083DC7E}" type="pres">
      <dgm:prSet presAssocID="{CCC1A30E-87CE-4ECE-B813-125F911B4C67}" presName="space" presStyleCnt="0"/>
      <dgm:spPr/>
      <dgm:t>
        <a:bodyPr/>
        <a:lstStyle/>
        <a:p>
          <a:endParaRPr lang="en-US"/>
        </a:p>
      </dgm:t>
    </dgm:pt>
    <dgm:pt modelId="{CD88C85A-7321-410B-AAC7-1BB550DB0261}" type="pres">
      <dgm:prSet presAssocID="{18F0396C-A264-4D07-BFD8-88627524926B}" presName="composite" presStyleCnt="0"/>
      <dgm:spPr/>
      <dgm:t>
        <a:bodyPr/>
        <a:lstStyle/>
        <a:p>
          <a:endParaRPr lang="en-US"/>
        </a:p>
      </dgm:t>
    </dgm:pt>
    <dgm:pt modelId="{A30E9832-11BE-427E-AA20-FB19A460AFB8}" type="pres">
      <dgm:prSet presAssocID="{18F0396C-A264-4D07-BFD8-88627524926B}" presName="parTx" presStyleLbl="alignNode1" presStyleIdx="1" presStyleCnt="3">
        <dgm:presLayoutVars>
          <dgm:chMax val="0"/>
          <dgm:chPref val="0"/>
          <dgm:bulletEnabled val="1"/>
        </dgm:presLayoutVars>
      </dgm:prSet>
      <dgm:spPr/>
      <dgm:t>
        <a:bodyPr/>
        <a:lstStyle/>
        <a:p>
          <a:endParaRPr lang="en-US"/>
        </a:p>
      </dgm:t>
    </dgm:pt>
    <dgm:pt modelId="{C0FABB9A-5F48-479E-9874-1253769D5136}" type="pres">
      <dgm:prSet presAssocID="{18F0396C-A264-4D07-BFD8-88627524926B}" presName="desTx" presStyleLbl="alignAccFollowNode1" presStyleIdx="1" presStyleCnt="3">
        <dgm:presLayoutVars>
          <dgm:bulletEnabled val="1"/>
        </dgm:presLayoutVars>
      </dgm:prSet>
      <dgm:spPr/>
      <dgm:t>
        <a:bodyPr/>
        <a:lstStyle/>
        <a:p>
          <a:endParaRPr lang="en-US"/>
        </a:p>
      </dgm:t>
    </dgm:pt>
    <dgm:pt modelId="{DE93CCDD-7AE4-4355-A61F-F3854169B8B2}" type="pres">
      <dgm:prSet presAssocID="{88749490-BB34-4F4F-8BC1-C27D3ABD12BE}" presName="space" presStyleCnt="0"/>
      <dgm:spPr/>
      <dgm:t>
        <a:bodyPr/>
        <a:lstStyle/>
        <a:p>
          <a:endParaRPr lang="en-US"/>
        </a:p>
      </dgm:t>
    </dgm:pt>
    <dgm:pt modelId="{B4FC05DB-C57C-425B-9F66-10976F6CF9C6}" type="pres">
      <dgm:prSet presAssocID="{894C641E-A83D-4EBB-95D3-0D6AD185F362}" presName="composite" presStyleCnt="0"/>
      <dgm:spPr/>
      <dgm:t>
        <a:bodyPr/>
        <a:lstStyle/>
        <a:p>
          <a:endParaRPr lang="en-US"/>
        </a:p>
      </dgm:t>
    </dgm:pt>
    <dgm:pt modelId="{30BD99D3-91C9-47CE-8CDD-B244DF80A3D1}" type="pres">
      <dgm:prSet presAssocID="{894C641E-A83D-4EBB-95D3-0D6AD185F362}" presName="parTx" presStyleLbl="alignNode1" presStyleIdx="2" presStyleCnt="3">
        <dgm:presLayoutVars>
          <dgm:chMax val="0"/>
          <dgm:chPref val="0"/>
          <dgm:bulletEnabled val="1"/>
        </dgm:presLayoutVars>
      </dgm:prSet>
      <dgm:spPr/>
      <dgm:t>
        <a:bodyPr/>
        <a:lstStyle/>
        <a:p>
          <a:endParaRPr lang="en-US"/>
        </a:p>
      </dgm:t>
    </dgm:pt>
    <dgm:pt modelId="{8BE1DD3E-3025-49F8-B195-40AD3402D91D}" type="pres">
      <dgm:prSet presAssocID="{894C641E-A83D-4EBB-95D3-0D6AD185F362}" presName="desTx" presStyleLbl="alignAccFollowNode1" presStyleIdx="2" presStyleCnt="3">
        <dgm:presLayoutVars>
          <dgm:bulletEnabled val="1"/>
        </dgm:presLayoutVars>
      </dgm:prSet>
      <dgm:spPr/>
      <dgm:t>
        <a:bodyPr/>
        <a:lstStyle/>
        <a:p>
          <a:endParaRPr lang="en-US"/>
        </a:p>
      </dgm:t>
    </dgm:pt>
  </dgm:ptLst>
  <dgm:cxnLst>
    <dgm:cxn modelId="{E1451FAB-6494-4D9C-A0F7-81021E18A23A}" srcId="{894C641E-A83D-4EBB-95D3-0D6AD185F362}" destId="{04A6CB37-A108-4A90-873C-87DB97B3ED8B}" srcOrd="4" destOrd="0" parTransId="{6473B6EA-7410-464F-9D45-1A43B8BE0A42}" sibTransId="{6F325DAA-FFB6-4200-B493-7520F18B95AA}"/>
    <dgm:cxn modelId="{B7FBF17E-E2AD-4EBB-8799-90F61B59A71E}" srcId="{D3F22B3D-9770-43AA-A1EB-A2A9DC6605A9}" destId="{495965C1-1598-41D4-B828-BF3E4A9D7C21}" srcOrd="3" destOrd="0" parTransId="{E9E66839-02FC-4511-A233-5F6C465DDE3C}" sibTransId="{AF1F43C2-67C5-40BF-869B-5CB58416DBFA}"/>
    <dgm:cxn modelId="{835A7DED-2C73-47E7-96E4-FA322A191B3F}" type="presOf" srcId="{87C21E75-A0C8-4099-893F-B4A5A81E7841}" destId="{8BE1DD3E-3025-49F8-B195-40AD3402D91D}" srcOrd="0" destOrd="1" presId="urn:microsoft.com/office/officeart/2005/8/layout/hList1"/>
    <dgm:cxn modelId="{B5B2D66A-B295-49ED-AB8B-EC71DF8FFB9C}" type="presOf" srcId="{9DA0D8F9-C4E6-4D9C-A2E4-269C0038FA05}" destId="{16C0A052-62DA-4A3B-BA0C-E09755F8AABD}" srcOrd="0" destOrd="0" presId="urn:microsoft.com/office/officeart/2005/8/layout/hList1"/>
    <dgm:cxn modelId="{2676175B-FF95-4A6F-9D5F-3C31945E9C89}" srcId="{D3F22B3D-9770-43AA-A1EB-A2A9DC6605A9}" destId="{C6E78BEE-AB25-43C5-AE7D-7DD34791905E}" srcOrd="1" destOrd="0" parTransId="{E9DA9014-379A-4BBE-86A3-82740007B5BC}" sibTransId="{2927284D-AA72-428C-A0E6-31124CA5C99D}"/>
    <dgm:cxn modelId="{F7391925-BAA4-4D0E-AF94-353681D711F1}" type="presOf" srcId="{AF6AE84C-9E0E-42FA-B04C-140410BE072E}" destId="{16C0A052-62DA-4A3B-BA0C-E09755F8AABD}" srcOrd="0" destOrd="4" presId="urn:microsoft.com/office/officeart/2005/8/layout/hList1"/>
    <dgm:cxn modelId="{240EBEE7-8CF6-421B-9B99-D2210E00A573}" type="presOf" srcId="{3EA564AC-7B72-4FCF-9284-6025ABE5E78A}" destId="{8BE1DD3E-3025-49F8-B195-40AD3402D91D}" srcOrd="0" destOrd="2" presId="urn:microsoft.com/office/officeart/2005/8/layout/hList1"/>
    <dgm:cxn modelId="{6678277C-CF2A-483A-94AF-CE6EAE76664F}" srcId="{D3F22B3D-9770-43AA-A1EB-A2A9DC6605A9}" destId="{F7A432CF-A406-478A-827F-655973149674}" srcOrd="5" destOrd="0" parTransId="{78D33F61-1200-4354-9A3A-1F798CD6739C}" sibTransId="{E7D80235-EA6E-45BF-B7CF-A79FC116635B}"/>
    <dgm:cxn modelId="{5DAAF148-B1B0-4BDF-BA05-BEEC88024CA7}" type="presOf" srcId="{62BAFDD9-40CB-4E9F-BE12-7775017B31C5}" destId="{8BE1DD3E-3025-49F8-B195-40AD3402D91D}" srcOrd="0" destOrd="3" presId="urn:microsoft.com/office/officeart/2005/8/layout/hList1"/>
    <dgm:cxn modelId="{A0A301CB-CE8C-4622-84DA-0EF0CEDCDDBF}" srcId="{18F0396C-A264-4D07-BFD8-88627524926B}" destId="{525177B3-71AD-408E-B5E8-A34FB5B156F4}" srcOrd="2" destOrd="0" parTransId="{29EB5859-6301-4EF9-91AB-A9F8CB141612}" sibTransId="{F1744652-ACA6-4744-8528-AFFDC2FF91ED}"/>
    <dgm:cxn modelId="{25863E87-5D3B-4E53-B4BC-4244E79F3870}" type="presOf" srcId="{04A6CB37-A108-4A90-873C-87DB97B3ED8B}" destId="{8BE1DD3E-3025-49F8-B195-40AD3402D91D}" srcOrd="0" destOrd="4" presId="urn:microsoft.com/office/officeart/2005/8/layout/hList1"/>
    <dgm:cxn modelId="{C91CAC38-8D4B-4C99-84A6-4D5B9D94E3A2}" srcId="{894C641E-A83D-4EBB-95D3-0D6AD185F362}" destId="{3EA564AC-7B72-4FCF-9284-6025ABE5E78A}" srcOrd="2" destOrd="0" parTransId="{814F50CF-7F5E-4BB8-9789-9FBFE5CB366D}" sibTransId="{571DB74D-94F1-49AF-A512-3AE57EE15342}"/>
    <dgm:cxn modelId="{485CF1DF-5778-4042-A565-EA896FB091EC}" type="presOf" srcId="{AB699A97-339C-461F-9CE4-BB5B49B69C19}" destId="{16C0A052-62DA-4A3B-BA0C-E09755F8AABD}" srcOrd="0" destOrd="2" presId="urn:microsoft.com/office/officeart/2005/8/layout/hList1"/>
    <dgm:cxn modelId="{1CC8A8F2-713E-4021-B50B-1B4C26315927}" type="presOf" srcId="{495965C1-1598-41D4-B828-BF3E4A9D7C21}" destId="{16C0A052-62DA-4A3B-BA0C-E09755F8AABD}" srcOrd="0" destOrd="3" presId="urn:microsoft.com/office/officeart/2005/8/layout/hList1"/>
    <dgm:cxn modelId="{6C441FBD-2C9C-41D7-AD25-CAA931B94493}" type="presOf" srcId="{D3F22B3D-9770-43AA-A1EB-A2A9DC6605A9}" destId="{61E6996F-FAB0-4C07-ADCA-3EDB9B6C1B60}" srcOrd="0" destOrd="0" presId="urn:microsoft.com/office/officeart/2005/8/layout/hList1"/>
    <dgm:cxn modelId="{7D8247C4-62A5-4D5C-ACC9-B21B522B55EE}" type="presOf" srcId="{F7A432CF-A406-478A-827F-655973149674}" destId="{16C0A052-62DA-4A3B-BA0C-E09755F8AABD}" srcOrd="0" destOrd="5" presId="urn:microsoft.com/office/officeart/2005/8/layout/hList1"/>
    <dgm:cxn modelId="{42721699-121A-415B-B5E5-1500FCFEC8EB}" type="presOf" srcId="{F2A3EFBE-D152-4C96-8777-AB1862609997}" destId="{D9173271-2792-41B0-9FB6-9AE9738E571F}" srcOrd="0" destOrd="0" presId="urn:microsoft.com/office/officeart/2005/8/layout/hList1"/>
    <dgm:cxn modelId="{ECAFA059-37EB-4FAC-B338-67C67CFC5BF6}" type="presOf" srcId="{525177B3-71AD-408E-B5E8-A34FB5B156F4}" destId="{C0FABB9A-5F48-479E-9874-1253769D5136}" srcOrd="0" destOrd="2" presId="urn:microsoft.com/office/officeart/2005/8/layout/hList1"/>
    <dgm:cxn modelId="{F32BA2F4-BE0C-48CE-BA7F-80CEAB7FFE2C}" srcId="{F2A3EFBE-D152-4C96-8777-AB1862609997}" destId="{894C641E-A83D-4EBB-95D3-0D6AD185F362}" srcOrd="2" destOrd="0" parTransId="{5A5BFFAE-1AA4-4622-8686-ABCFD9328F9D}" sibTransId="{E5CD2DDC-AB39-4483-895C-4A095197A5BF}"/>
    <dgm:cxn modelId="{9C71F140-CF06-42CA-AE7A-A63D48EAACE2}" srcId="{18F0396C-A264-4D07-BFD8-88627524926B}" destId="{48928369-A2E2-4E7A-A326-14BF69087418}" srcOrd="0" destOrd="0" parTransId="{BCC6EBB4-ECC8-44A2-B5CB-07B9B7150BF0}" sibTransId="{C21B15F8-E9BE-485A-9F75-C402DAE69318}"/>
    <dgm:cxn modelId="{67ED36E0-DFD0-4693-BD6D-40173A8664BA}" srcId="{F2A3EFBE-D152-4C96-8777-AB1862609997}" destId="{D3F22B3D-9770-43AA-A1EB-A2A9DC6605A9}" srcOrd="0" destOrd="0" parTransId="{917A7B8F-4875-416B-8554-6A36FC9E939B}" sibTransId="{CCC1A30E-87CE-4ECE-B813-125F911B4C67}"/>
    <dgm:cxn modelId="{EA0218AF-F358-4606-B085-B67810621E8B}" type="presOf" srcId="{E1AA1CB0-4CC9-4D76-B126-BDEDAA124EB1}" destId="{8BE1DD3E-3025-49F8-B195-40AD3402D91D}" srcOrd="0" destOrd="0" presId="urn:microsoft.com/office/officeart/2005/8/layout/hList1"/>
    <dgm:cxn modelId="{860A3C67-78AE-4554-AF77-DC81529AC4F6}" srcId="{18F0396C-A264-4D07-BFD8-88627524926B}" destId="{7DEEE29A-9698-4716-9CD8-CC0DB10A581E}" srcOrd="3" destOrd="0" parTransId="{C72EEE79-F166-4EB3-BD2C-6696C1992E24}" sibTransId="{0A3AF2EE-6DAD-4EC9-B31D-B4A5E69FE3F8}"/>
    <dgm:cxn modelId="{DC285A15-E9AC-482A-A9B4-41A9947CBA13}" type="presOf" srcId="{894C641E-A83D-4EBB-95D3-0D6AD185F362}" destId="{30BD99D3-91C9-47CE-8CDD-B244DF80A3D1}" srcOrd="0" destOrd="0" presId="urn:microsoft.com/office/officeart/2005/8/layout/hList1"/>
    <dgm:cxn modelId="{BFE627FC-E6C4-4759-B6ED-ED3C393B9F4B}" type="presOf" srcId="{029630A8-24B6-4355-8573-50BC39D7728E}" destId="{C0FABB9A-5F48-479E-9874-1253769D5136}" srcOrd="0" destOrd="1" presId="urn:microsoft.com/office/officeart/2005/8/layout/hList1"/>
    <dgm:cxn modelId="{B5702821-1D9D-44D9-A56F-33128C44FCDF}" srcId="{F2A3EFBE-D152-4C96-8777-AB1862609997}" destId="{18F0396C-A264-4D07-BFD8-88627524926B}" srcOrd="1" destOrd="0" parTransId="{4D3B99DA-A11B-4A86-8D99-829E1658D56B}" sibTransId="{88749490-BB34-4F4F-8BC1-C27D3ABD12BE}"/>
    <dgm:cxn modelId="{3260DAC7-9519-4AC9-8F6F-186598CFA4D9}" srcId="{18F0396C-A264-4D07-BFD8-88627524926B}" destId="{029630A8-24B6-4355-8573-50BC39D7728E}" srcOrd="1" destOrd="0" parTransId="{BDA070C5-959C-4182-9657-0C134BB3B3E7}" sibTransId="{5145BA5C-684D-4010-AAA2-B07EAB172AC0}"/>
    <dgm:cxn modelId="{2796C007-FFF8-421D-93F2-AF238989BE85}" type="presOf" srcId="{18F0396C-A264-4D07-BFD8-88627524926B}" destId="{A30E9832-11BE-427E-AA20-FB19A460AFB8}" srcOrd="0" destOrd="0" presId="urn:microsoft.com/office/officeart/2005/8/layout/hList1"/>
    <dgm:cxn modelId="{00BB6287-4E99-49B3-8E9B-4D93D6804B92}" srcId="{D3F22B3D-9770-43AA-A1EB-A2A9DC6605A9}" destId="{9DA0D8F9-C4E6-4D9C-A2E4-269C0038FA05}" srcOrd="0" destOrd="0" parTransId="{79B246D2-F325-4A84-BE94-280A3A9CC400}" sibTransId="{1CF12211-6606-4C84-86B5-657FD35CD388}"/>
    <dgm:cxn modelId="{E46C95E2-6133-4C70-A753-92AF992FA350}" srcId="{894C641E-A83D-4EBB-95D3-0D6AD185F362}" destId="{62BAFDD9-40CB-4E9F-BE12-7775017B31C5}" srcOrd="3" destOrd="0" parTransId="{615C18CF-D0F2-4180-B9C8-E738D45614BF}" sibTransId="{532946B1-C3E6-4878-9306-831DA47A42A1}"/>
    <dgm:cxn modelId="{7B656947-7433-4A62-9060-B63A76C3EA63}" type="presOf" srcId="{7DEEE29A-9698-4716-9CD8-CC0DB10A581E}" destId="{C0FABB9A-5F48-479E-9874-1253769D5136}" srcOrd="0" destOrd="3" presId="urn:microsoft.com/office/officeart/2005/8/layout/hList1"/>
    <dgm:cxn modelId="{D2CDA582-9529-40D4-8336-9D6EBFEF9653}" type="presOf" srcId="{C6E78BEE-AB25-43C5-AE7D-7DD34791905E}" destId="{16C0A052-62DA-4A3B-BA0C-E09755F8AABD}" srcOrd="0" destOrd="1" presId="urn:microsoft.com/office/officeart/2005/8/layout/hList1"/>
    <dgm:cxn modelId="{D5EAAC01-1B65-4282-8D2A-9455B059E89E}" srcId="{894C641E-A83D-4EBB-95D3-0D6AD185F362}" destId="{E1AA1CB0-4CC9-4D76-B126-BDEDAA124EB1}" srcOrd="0" destOrd="0" parTransId="{CF51C9DC-1C8C-434A-BF19-6D38A29F1E3D}" sibTransId="{EB6B4F4C-09FF-4EE9-A759-66803155D0A0}"/>
    <dgm:cxn modelId="{1DA6DC30-4AA1-4E96-9F6B-A760B336180D}" srcId="{D3F22B3D-9770-43AA-A1EB-A2A9DC6605A9}" destId="{AF6AE84C-9E0E-42FA-B04C-140410BE072E}" srcOrd="4" destOrd="0" parTransId="{9D332F8B-2ADF-41FE-A49A-1167603ECE3B}" sibTransId="{4C9900A4-86E7-490A-B2D6-B993B2B75586}"/>
    <dgm:cxn modelId="{3A71657C-759D-4853-9AF2-916975EC08CE}" type="presOf" srcId="{48928369-A2E2-4E7A-A326-14BF69087418}" destId="{C0FABB9A-5F48-479E-9874-1253769D5136}" srcOrd="0" destOrd="0" presId="urn:microsoft.com/office/officeart/2005/8/layout/hList1"/>
    <dgm:cxn modelId="{2BFC62C4-FE6A-4CFF-98A1-79F19C2B327B}" srcId="{D3F22B3D-9770-43AA-A1EB-A2A9DC6605A9}" destId="{AB699A97-339C-461F-9CE4-BB5B49B69C19}" srcOrd="2" destOrd="0" parTransId="{B844AFF1-6FE4-4812-9676-C2540EC814C1}" sibTransId="{64FA91EE-F80F-4BB1-AB32-7D7DFC36A5AE}"/>
    <dgm:cxn modelId="{FCB3A6DA-2421-4D61-A73E-FCDD22E0E84E}" srcId="{894C641E-A83D-4EBB-95D3-0D6AD185F362}" destId="{87C21E75-A0C8-4099-893F-B4A5A81E7841}" srcOrd="1" destOrd="0" parTransId="{72074B63-A4A4-4EB9-B45E-502990DA8D20}" sibTransId="{341F1B77-9419-4CF9-9F26-38BF84C9D7CD}"/>
    <dgm:cxn modelId="{7B900984-8DA4-4830-AE11-0C13FD103B84}" type="presParOf" srcId="{D9173271-2792-41B0-9FB6-9AE9738E571F}" destId="{8073F846-8987-4DCB-B978-4B5C318D4451}" srcOrd="0" destOrd="0" presId="urn:microsoft.com/office/officeart/2005/8/layout/hList1"/>
    <dgm:cxn modelId="{5315BFB6-27F6-42A0-A98F-C83A7C931AFD}" type="presParOf" srcId="{8073F846-8987-4DCB-B978-4B5C318D4451}" destId="{61E6996F-FAB0-4C07-ADCA-3EDB9B6C1B60}" srcOrd="0" destOrd="0" presId="urn:microsoft.com/office/officeart/2005/8/layout/hList1"/>
    <dgm:cxn modelId="{83FA09CA-CF8C-4AE1-BA82-BA79D5A236EC}" type="presParOf" srcId="{8073F846-8987-4DCB-B978-4B5C318D4451}" destId="{16C0A052-62DA-4A3B-BA0C-E09755F8AABD}" srcOrd="1" destOrd="0" presId="urn:microsoft.com/office/officeart/2005/8/layout/hList1"/>
    <dgm:cxn modelId="{DE4B3BD2-A1B5-4B8B-B468-ED0FA2C878AC}" type="presParOf" srcId="{D9173271-2792-41B0-9FB6-9AE9738E571F}" destId="{CC06C43B-81ED-4335-B593-5B220083DC7E}" srcOrd="1" destOrd="0" presId="urn:microsoft.com/office/officeart/2005/8/layout/hList1"/>
    <dgm:cxn modelId="{9F8A7C09-A34D-4696-B48F-C494C23AF8A6}" type="presParOf" srcId="{D9173271-2792-41B0-9FB6-9AE9738E571F}" destId="{CD88C85A-7321-410B-AAC7-1BB550DB0261}" srcOrd="2" destOrd="0" presId="urn:microsoft.com/office/officeart/2005/8/layout/hList1"/>
    <dgm:cxn modelId="{3575CE25-95EB-46F4-A803-4A3B4E765BC2}" type="presParOf" srcId="{CD88C85A-7321-410B-AAC7-1BB550DB0261}" destId="{A30E9832-11BE-427E-AA20-FB19A460AFB8}" srcOrd="0" destOrd="0" presId="urn:microsoft.com/office/officeart/2005/8/layout/hList1"/>
    <dgm:cxn modelId="{582EDE26-0115-4A7E-A323-035D236485F6}" type="presParOf" srcId="{CD88C85A-7321-410B-AAC7-1BB550DB0261}" destId="{C0FABB9A-5F48-479E-9874-1253769D5136}" srcOrd="1" destOrd="0" presId="urn:microsoft.com/office/officeart/2005/8/layout/hList1"/>
    <dgm:cxn modelId="{04B8FAAE-919A-442A-9822-F01BE76776B8}" type="presParOf" srcId="{D9173271-2792-41B0-9FB6-9AE9738E571F}" destId="{DE93CCDD-7AE4-4355-A61F-F3854169B8B2}" srcOrd="3" destOrd="0" presId="urn:microsoft.com/office/officeart/2005/8/layout/hList1"/>
    <dgm:cxn modelId="{8D7FBB23-958C-47C3-B83C-BC659741268C}" type="presParOf" srcId="{D9173271-2792-41B0-9FB6-9AE9738E571F}" destId="{B4FC05DB-C57C-425B-9F66-10976F6CF9C6}" srcOrd="4" destOrd="0" presId="urn:microsoft.com/office/officeart/2005/8/layout/hList1"/>
    <dgm:cxn modelId="{B5BC849F-EDBB-4B15-8BCE-51004E92CCA9}" type="presParOf" srcId="{B4FC05DB-C57C-425B-9F66-10976F6CF9C6}" destId="{30BD99D3-91C9-47CE-8CDD-B244DF80A3D1}" srcOrd="0" destOrd="0" presId="urn:microsoft.com/office/officeart/2005/8/layout/hList1"/>
    <dgm:cxn modelId="{CEA667CC-61FF-44B8-89AC-F933170CEA0E}" type="presParOf" srcId="{B4FC05DB-C57C-425B-9F66-10976F6CF9C6}" destId="{8BE1DD3E-3025-49F8-B195-40AD3402D91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A3EFBE-D152-4C96-8777-AB1862609997}" type="doc">
      <dgm:prSet loTypeId="urn:microsoft.com/office/officeart/2005/8/layout/hList1" loCatId="list" qsTypeId="urn:microsoft.com/office/officeart/2005/8/quickstyle/simple2" qsCatId="simple" csTypeId="urn:microsoft.com/office/officeart/2005/8/colors/colorful4" csCatId="colorful" phldr="1"/>
      <dgm:spPr/>
      <dgm:t>
        <a:bodyPr/>
        <a:lstStyle/>
        <a:p>
          <a:endParaRPr lang="en-US"/>
        </a:p>
      </dgm:t>
    </dgm:pt>
    <dgm:pt modelId="{D3F22B3D-9770-43AA-A1EB-A2A9DC6605A9}">
      <dgm:prSet phldrT="[Text]"/>
      <dgm:spPr/>
      <dgm:t>
        <a:bodyPr/>
        <a:lstStyle/>
        <a:p>
          <a:r>
            <a:rPr lang="en-US" dirty="0" smtClean="0">
              <a:latin typeface="Segoe UI" pitchFamily="34" charset="0"/>
              <a:ea typeface="Segoe UI" pitchFamily="34" charset="0"/>
              <a:cs typeface="Segoe UI" pitchFamily="34" charset="0"/>
            </a:rPr>
            <a:t>Classic - Full trust solutions</a:t>
          </a:r>
          <a:endParaRPr lang="en-US" dirty="0">
            <a:latin typeface="Segoe UI" pitchFamily="34" charset="0"/>
            <a:ea typeface="Segoe UI" pitchFamily="34" charset="0"/>
            <a:cs typeface="Segoe UI" pitchFamily="34" charset="0"/>
          </a:endParaRPr>
        </a:p>
      </dgm:t>
    </dgm:pt>
    <dgm:pt modelId="{917A7B8F-4875-416B-8554-6A36FC9E939B}" type="parTrans" cxnId="{67ED36E0-DFD0-4693-BD6D-40173A8664BA}">
      <dgm:prSet/>
      <dgm:spPr/>
      <dgm:t>
        <a:bodyPr/>
        <a:lstStyle/>
        <a:p>
          <a:endParaRPr lang="en-US"/>
        </a:p>
      </dgm:t>
    </dgm:pt>
    <dgm:pt modelId="{CCC1A30E-87CE-4ECE-B813-125F911B4C67}" type="sibTrans" cxnId="{67ED36E0-DFD0-4693-BD6D-40173A8664BA}">
      <dgm:prSet/>
      <dgm:spPr/>
      <dgm:t>
        <a:bodyPr/>
        <a:lstStyle/>
        <a:p>
          <a:endParaRPr lang="en-US"/>
        </a:p>
      </dgm:t>
    </dgm:pt>
    <dgm:pt modelId="{9DA0D8F9-C4E6-4D9C-A2E4-269C0038FA05}">
      <dgm:prSet phldrT="[Text]"/>
      <dgm:spPr/>
      <dgm:t>
        <a:bodyPr/>
        <a:lstStyle/>
        <a:p>
          <a:r>
            <a:rPr lang="en-US" dirty="0" smtClean="0">
              <a:latin typeface="Segoe UI" pitchFamily="34" charset="0"/>
              <a:ea typeface="Segoe UI" pitchFamily="34" charset="0"/>
              <a:cs typeface="Segoe UI" pitchFamily="34" charset="0"/>
            </a:rPr>
            <a:t>ISV solutions</a:t>
          </a:r>
          <a:endParaRPr lang="en-US" dirty="0">
            <a:latin typeface="Segoe UI" pitchFamily="34" charset="0"/>
            <a:ea typeface="Segoe UI" pitchFamily="34" charset="0"/>
            <a:cs typeface="Segoe UI" pitchFamily="34" charset="0"/>
          </a:endParaRPr>
        </a:p>
      </dgm:t>
    </dgm:pt>
    <dgm:pt modelId="{79B246D2-F325-4A84-BE94-280A3A9CC400}" type="parTrans" cxnId="{00BB6287-4E99-49B3-8E9B-4D93D6804B92}">
      <dgm:prSet/>
      <dgm:spPr/>
      <dgm:t>
        <a:bodyPr/>
        <a:lstStyle/>
        <a:p>
          <a:endParaRPr lang="en-US"/>
        </a:p>
      </dgm:t>
    </dgm:pt>
    <dgm:pt modelId="{1CF12211-6606-4C84-86B5-657FD35CD388}" type="sibTrans" cxnId="{00BB6287-4E99-49B3-8E9B-4D93D6804B92}">
      <dgm:prSet/>
      <dgm:spPr/>
      <dgm:t>
        <a:bodyPr/>
        <a:lstStyle/>
        <a:p>
          <a:endParaRPr lang="en-US"/>
        </a:p>
      </dgm:t>
    </dgm:pt>
    <dgm:pt modelId="{18F0396C-A264-4D07-BFD8-88627524926B}">
      <dgm:prSet phldrT="[Text]"/>
      <dgm:spPr/>
      <dgm:t>
        <a:bodyPr/>
        <a:lstStyle/>
        <a:p>
          <a:r>
            <a:rPr lang="en-US"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Client Side Solutions</a:t>
          </a:r>
          <a:endParaRPr lang="en-US"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dgm:t>
    </dgm:pt>
    <dgm:pt modelId="{4D3B99DA-A11B-4A86-8D99-829E1658D56B}" type="parTrans" cxnId="{B5702821-1D9D-44D9-A56F-33128C44FCDF}">
      <dgm:prSet/>
      <dgm:spPr/>
      <dgm:t>
        <a:bodyPr/>
        <a:lstStyle/>
        <a:p>
          <a:endParaRPr lang="en-US"/>
        </a:p>
      </dgm:t>
    </dgm:pt>
    <dgm:pt modelId="{88749490-BB34-4F4F-8BC1-C27D3ABD12BE}" type="sibTrans" cxnId="{B5702821-1D9D-44D9-A56F-33128C44FCDF}">
      <dgm:prSet/>
      <dgm:spPr/>
      <dgm:t>
        <a:bodyPr/>
        <a:lstStyle/>
        <a:p>
          <a:endParaRPr lang="en-US"/>
        </a:p>
      </dgm:t>
    </dgm:pt>
    <dgm:pt modelId="{48928369-A2E2-4E7A-A326-14BF69087418}">
      <dgm:prSet phldrT="[Text]"/>
      <dgm:spPr/>
      <dgm:t>
        <a:bodyPr/>
        <a:lstStyle/>
        <a:p>
          <a:r>
            <a:rPr lang="en-US" dirty="0" smtClean="0">
              <a:latin typeface="Segoe UI" pitchFamily="34" charset="0"/>
              <a:ea typeface="Segoe UI" pitchFamily="34" charset="0"/>
              <a:cs typeface="Segoe UI" pitchFamily="34" charset="0"/>
            </a:rPr>
            <a:t>Remote provisioning for elements</a:t>
          </a:r>
          <a:endParaRPr lang="en-US" dirty="0">
            <a:latin typeface="Segoe UI" pitchFamily="34" charset="0"/>
            <a:ea typeface="Segoe UI" pitchFamily="34" charset="0"/>
            <a:cs typeface="Segoe UI" pitchFamily="34" charset="0"/>
          </a:endParaRPr>
        </a:p>
      </dgm:t>
    </dgm:pt>
    <dgm:pt modelId="{BCC6EBB4-ECC8-44A2-B5CB-07B9B7150BF0}" type="parTrans" cxnId="{9C71F140-CF06-42CA-AE7A-A63D48EAACE2}">
      <dgm:prSet/>
      <dgm:spPr/>
      <dgm:t>
        <a:bodyPr/>
        <a:lstStyle/>
        <a:p>
          <a:endParaRPr lang="en-US"/>
        </a:p>
      </dgm:t>
    </dgm:pt>
    <dgm:pt modelId="{C21B15F8-E9BE-485A-9F75-C402DAE69318}" type="sibTrans" cxnId="{9C71F140-CF06-42CA-AE7A-A63D48EAACE2}">
      <dgm:prSet/>
      <dgm:spPr/>
      <dgm:t>
        <a:bodyPr/>
        <a:lstStyle/>
        <a:p>
          <a:endParaRPr lang="en-US"/>
        </a:p>
      </dgm:t>
    </dgm:pt>
    <dgm:pt modelId="{894C641E-A83D-4EBB-95D3-0D6AD185F362}">
      <dgm:prSet phldrT="[Text]"/>
      <dgm:spPr/>
      <dgm:t>
        <a:bodyPr/>
        <a:lstStyle/>
        <a:p>
          <a:r>
            <a:rPr lang="en-US" dirty="0" smtClean="0">
              <a:latin typeface="Segoe UI" pitchFamily="34" charset="0"/>
              <a:ea typeface="Segoe UI" pitchFamily="34" charset="0"/>
              <a:cs typeface="Segoe UI" pitchFamily="34" charset="0"/>
            </a:rPr>
            <a:t>SP Apps</a:t>
          </a:r>
          <a:endParaRPr lang="en-US" dirty="0">
            <a:latin typeface="Segoe UI" pitchFamily="34" charset="0"/>
            <a:ea typeface="Segoe UI" pitchFamily="34" charset="0"/>
            <a:cs typeface="Segoe UI" pitchFamily="34" charset="0"/>
          </a:endParaRPr>
        </a:p>
      </dgm:t>
    </dgm:pt>
    <dgm:pt modelId="{5A5BFFAE-1AA4-4622-8686-ABCFD9328F9D}" type="parTrans" cxnId="{F32BA2F4-BE0C-48CE-BA7F-80CEAB7FFE2C}">
      <dgm:prSet/>
      <dgm:spPr/>
      <dgm:t>
        <a:bodyPr/>
        <a:lstStyle/>
        <a:p>
          <a:endParaRPr lang="en-US"/>
        </a:p>
      </dgm:t>
    </dgm:pt>
    <dgm:pt modelId="{E5CD2DDC-AB39-4483-895C-4A095197A5BF}" type="sibTrans" cxnId="{F32BA2F4-BE0C-48CE-BA7F-80CEAB7FFE2C}">
      <dgm:prSet/>
      <dgm:spPr/>
      <dgm:t>
        <a:bodyPr/>
        <a:lstStyle/>
        <a:p>
          <a:endParaRPr lang="en-US"/>
        </a:p>
      </dgm:t>
    </dgm:pt>
    <dgm:pt modelId="{E1AA1CB0-4CC9-4D76-B126-BDEDAA124EB1}">
      <dgm:prSet phldrT="[Text]"/>
      <dgm:spPr/>
      <dgm:t>
        <a:bodyPr/>
        <a:lstStyle/>
        <a:p>
          <a:r>
            <a:rPr lang="en-US" dirty="0" smtClean="0">
              <a:latin typeface="Segoe UI" pitchFamily="34" charset="0"/>
              <a:ea typeface="Segoe UI" pitchFamily="34" charset="0"/>
              <a:cs typeface="Segoe UI" pitchFamily="34" charset="0"/>
            </a:rPr>
            <a:t>App catalog based solution</a:t>
          </a:r>
          <a:endParaRPr lang="en-US" dirty="0">
            <a:latin typeface="Segoe UI" pitchFamily="34" charset="0"/>
            <a:ea typeface="Segoe UI" pitchFamily="34" charset="0"/>
            <a:cs typeface="Segoe UI" pitchFamily="34" charset="0"/>
          </a:endParaRPr>
        </a:p>
      </dgm:t>
    </dgm:pt>
    <dgm:pt modelId="{CF51C9DC-1C8C-434A-BF19-6D38A29F1E3D}" type="parTrans" cxnId="{D5EAAC01-1B65-4282-8D2A-9455B059E89E}">
      <dgm:prSet/>
      <dgm:spPr/>
      <dgm:t>
        <a:bodyPr/>
        <a:lstStyle/>
        <a:p>
          <a:endParaRPr lang="en-US"/>
        </a:p>
      </dgm:t>
    </dgm:pt>
    <dgm:pt modelId="{EB6B4F4C-09FF-4EE9-A759-66803155D0A0}" type="sibTrans" cxnId="{D5EAAC01-1B65-4282-8D2A-9455B059E89E}">
      <dgm:prSet/>
      <dgm:spPr/>
      <dgm:t>
        <a:bodyPr/>
        <a:lstStyle/>
        <a:p>
          <a:endParaRPr lang="en-US"/>
        </a:p>
      </dgm:t>
    </dgm:pt>
    <dgm:pt modelId="{89FC8351-6838-4D94-AA45-53D4370CC54B}">
      <dgm:prSet phldrT="[Text]"/>
      <dgm:spPr/>
      <dgm:t>
        <a:bodyPr/>
        <a:lstStyle/>
        <a:p>
          <a:r>
            <a:rPr lang="en-US" dirty="0" smtClean="0">
              <a:latin typeface="Segoe UI" pitchFamily="34" charset="0"/>
              <a:ea typeface="Segoe UI" pitchFamily="34" charset="0"/>
              <a:cs typeface="Segoe UI" pitchFamily="34" charset="0"/>
            </a:rPr>
            <a:t>Custom service applications</a:t>
          </a:r>
          <a:endParaRPr lang="en-US" dirty="0">
            <a:latin typeface="Segoe UI" pitchFamily="34" charset="0"/>
            <a:ea typeface="Segoe UI" pitchFamily="34" charset="0"/>
            <a:cs typeface="Segoe UI" pitchFamily="34" charset="0"/>
          </a:endParaRPr>
        </a:p>
      </dgm:t>
    </dgm:pt>
    <dgm:pt modelId="{544949E7-441A-42DD-BDD1-9CFD163E5624}" type="parTrans" cxnId="{FBACD6D8-0C3C-4F96-B99F-BCC9C0B19B1D}">
      <dgm:prSet/>
      <dgm:spPr/>
      <dgm:t>
        <a:bodyPr/>
        <a:lstStyle/>
        <a:p>
          <a:endParaRPr lang="en-US"/>
        </a:p>
      </dgm:t>
    </dgm:pt>
    <dgm:pt modelId="{B99552ED-70FB-4845-8A1C-2476764BF480}" type="sibTrans" cxnId="{FBACD6D8-0C3C-4F96-B99F-BCC9C0B19B1D}">
      <dgm:prSet/>
      <dgm:spPr/>
      <dgm:t>
        <a:bodyPr/>
        <a:lstStyle/>
        <a:p>
          <a:endParaRPr lang="en-US"/>
        </a:p>
      </dgm:t>
    </dgm:pt>
    <dgm:pt modelId="{203AA408-5D0C-4A6F-8877-27731B1514B7}">
      <dgm:prSet phldrT="[Text]"/>
      <dgm:spPr/>
      <dgm:t>
        <a:bodyPr/>
        <a:lstStyle/>
        <a:p>
          <a:r>
            <a:rPr lang="en-US" dirty="0" smtClean="0">
              <a:latin typeface="Segoe UI" pitchFamily="34" charset="0"/>
              <a:ea typeface="Segoe UI" pitchFamily="34" charset="0"/>
              <a:cs typeface="Segoe UI" pitchFamily="34" charset="0"/>
            </a:rPr>
            <a:t>Custom WCF services</a:t>
          </a:r>
          <a:endParaRPr lang="en-US" dirty="0">
            <a:latin typeface="Segoe UI" pitchFamily="34" charset="0"/>
            <a:ea typeface="Segoe UI" pitchFamily="34" charset="0"/>
            <a:cs typeface="Segoe UI" pitchFamily="34" charset="0"/>
          </a:endParaRPr>
        </a:p>
      </dgm:t>
    </dgm:pt>
    <dgm:pt modelId="{30E5536A-068B-4286-9503-01F68E89F03F}" type="parTrans" cxnId="{47C1BF14-BEB1-40F3-A16B-ABD1AB86BC5A}">
      <dgm:prSet/>
      <dgm:spPr/>
      <dgm:t>
        <a:bodyPr/>
        <a:lstStyle/>
        <a:p>
          <a:endParaRPr lang="en-US"/>
        </a:p>
      </dgm:t>
    </dgm:pt>
    <dgm:pt modelId="{C13EC596-1177-45D3-85FF-7188881F3A3C}" type="sibTrans" cxnId="{47C1BF14-BEB1-40F3-A16B-ABD1AB86BC5A}">
      <dgm:prSet/>
      <dgm:spPr/>
      <dgm:t>
        <a:bodyPr/>
        <a:lstStyle/>
        <a:p>
          <a:endParaRPr lang="en-US"/>
        </a:p>
      </dgm:t>
    </dgm:pt>
    <dgm:pt modelId="{7CE19965-B7CE-4ADC-B540-DFBA7D5EAC48}">
      <dgm:prSet phldrT="[Text]"/>
      <dgm:spPr/>
      <dgm:t>
        <a:bodyPr/>
        <a:lstStyle/>
        <a:p>
          <a:r>
            <a:rPr lang="en-US" dirty="0" smtClean="0">
              <a:latin typeface="Segoe UI" pitchFamily="34" charset="0"/>
              <a:ea typeface="Segoe UI" pitchFamily="34" charset="0"/>
              <a:cs typeface="Segoe UI" pitchFamily="34" charset="0"/>
            </a:rPr>
            <a:t>Platform level customizations to on-premises</a:t>
          </a:r>
          <a:endParaRPr lang="en-US" dirty="0">
            <a:latin typeface="Segoe UI" pitchFamily="34" charset="0"/>
            <a:ea typeface="Segoe UI" pitchFamily="34" charset="0"/>
            <a:cs typeface="Segoe UI" pitchFamily="34" charset="0"/>
          </a:endParaRPr>
        </a:p>
      </dgm:t>
    </dgm:pt>
    <dgm:pt modelId="{29109066-80D6-44B2-84A6-ED79D025D126}" type="parTrans" cxnId="{2B5E2BA6-560C-4534-8BF7-F9F2E44D3295}">
      <dgm:prSet/>
      <dgm:spPr/>
      <dgm:t>
        <a:bodyPr/>
        <a:lstStyle/>
        <a:p>
          <a:endParaRPr lang="en-US"/>
        </a:p>
      </dgm:t>
    </dgm:pt>
    <dgm:pt modelId="{F8480564-05AD-44D4-BA85-6B00208DEAFA}" type="sibTrans" cxnId="{2B5E2BA6-560C-4534-8BF7-F9F2E44D3295}">
      <dgm:prSet/>
      <dgm:spPr/>
      <dgm:t>
        <a:bodyPr/>
        <a:lstStyle/>
        <a:p>
          <a:endParaRPr lang="en-US"/>
        </a:p>
      </dgm:t>
    </dgm:pt>
    <dgm:pt modelId="{CE14AEA9-F8A5-4533-AEFE-F294A418296B}">
      <dgm:prSet phldrT="[Text]"/>
      <dgm:spPr/>
      <dgm:t>
        <a:bodyPr/>
        <a:lstStyle/>
        <a:p>
          <a:r>
            <a:rPr lang="en-US" dirty="0" smtClean="0">
              <a:latin typeface="Segoe UI" pitchFamily="34" charset="0"/>
              <a:ea typeface="Segoe UI" pitchFamily="34" charset="0"/>
              <a:cs typeface="Segoe UI" pitchFamily="34" charset="0"/>
            </a:rPr>
            <a:t>Server side controls as JavaScript on page layouts and master pages</a:t>
          </a:r>
          <a:endParaRPr lang="en-US" dirty="0">
            <a:latin typeface="Segoe UI" pitchFamily="34" charset="0"/>
            <a:ea typeface="Segoe UI" pitchFamily="34" charset="0"/>
            <a:cs typeface="Segoe UI" pitchFamily="34" charset="0"/>
          </a:endParaRPr>
        </a:p>
      </dgm:t>
    </dgm:pt>
    <dgm:pt modelId="{F2D76547-5326-4A32-82F6-4E01DD665930}" type="parTrans" cxnId="{138F4E37-6F3C-43B9-9B92-0646E3E649FC}">
      <dgm:prSet/>
      <dgm:spPr/>
      <dgm:t>
        <a:bodyPr/>
        <a:lstStyle/>
        <a:p>
          <a:endParaRPr lang="en-US"/>
        </a:p>
      </dgm:t>
    </dgm:pt>
    <dgm:pt modelId="{0C948EBC-8CC7-4D60-B57B-40ACD616C646}" type="sibTrans" cxnId="{138F4E37-6F3C-43B9-9B92-0646E3E649FC}">
      <dgm:prSet/>
      <dgm:spPr/>
      <dgm:t>
        <a:bodyPr/>
        <a:lstStyle/>
        <a:p>
          <a:endParaRPr lang="en-US"/>
        </a:p>
      </dgm:t>
    </dgm:pt>
    <dgm:pt modelId="{517DD29E-089C-493F-94DB-41DD473D1297}">
      <dgm:prSet phldrT="[Text]"/>
      <dgm:spPr/>
      <dgm:t>
        <a:bodyPr/>
        <a:lstStyle/>
        <a:p>
          <a:r>
            <a:rPr lang="en-US" dirty="0" smtClean="0">
              <a:latin typeface="Segoe UI" pitchFamily="34" charset="0"/>
              <a:ea typeface="Segoe UI" pitchFamily="34" charset="0"/>
              <a:cs typeface="Segoe UI" pitchFamily="34" charset="0"/>
            </a:rPr>
            <a:t>Embracing un-ghosted model</a:t>
          </a:r>
          <a:endParaRPr lang="en-US" dirty="0">
            <a:latin typeface="Segoe UI" pitchFamily="34" charset="0"/>
            <a:ea typeface="Segoe UI" pitchFamily="34" charset="0"/>
            <a:cs typeface="Segoe UI" pitchFamily="34" charset="0"/>
          </a:endParaRPr>
        </a:p>
      </dgm:t>
    </dgm:pt>
    <dgm:pt modelId="{C5C2632B-92B5-48CA-9D1E-85928B48906E}" type="parTrans" cxnId="{6D5B90CF-C15D-4968-8B37-7D71FBB61C51}">
      <dgm:prSet/>
      <dgm:spPr/>
      <dgm:t>
        <a:bodyPr/>
        <a:lstStyle/>
        <a:p>
          <a:endParaRPr lang="en-US"/>
        </a:p>
      </dgm:t>
    </dgm:pt>
    <dgm:pt modelId="{2BD1B84A-5380-449A-9E69-842BA4008893}" type="sibTrans" cxnId="{6D5B90CF-C15D-4968-8B37-7D71FBB61C51}">
      <dgm:prSet/>
      <dgm:spPr/>
      <dgm:t>
        <a:bodyPr/>
        <a:lstStyle/>
        <a:p>
          <a:endParaRPr lang="en-US"/>
        </a:p>
      </dgm:t>
    </dgm:pt>
    <dgm:pt modelId="{973A7279-8A37-4092-9323-219922A41352}">
      <dgm:prSet phldrT="[Text]"/>
      <dgm:spPr/>
      <dgm:t>
        <a:bodyPr/>
        <a:lstStyle/>
        <a:p>
          <a:r>
            <a:rPr lang="en-US" dirty="0" smtClean="0">
              <a:latin typeface="Segoe UI" pitchFamily="34" charset="0"/>
              <a:ea typeface="Segoe UI" pitchFamily="34" charset="0"/>
              <a:cs typeface="Segoe UI" pitchFamily="34" charset="0"/>
            </a:rPr>
            <a:t>SP App dimension with provider-hosted apps to provide new capabilities</a:t>
          </a:r>
          <a:endParaRPr lang="en-US" dirty="0">
            <a:latin typeface="Segoe UI" pitchFamily="34" charset="0"/>
            <a:ea typeface="Segoe UI" pitchFamily="34" charset="0"/>
            <a:cs typeface="Segoe UI" pitchFamily="34" charset="0"/>
          </a:endParaRPr>
        </a:p>
      </dgm:t>
    </dgm:pt>
    <dgm:pt modelId="{A9A3B2BA-5A91-4FD5-B18E-6B824BC8F786}" type="parTrans" cxnId="{22618DCE-CC92-4D42-AA63-714FA6E934A9}">
      <dgm:prSet/>
      <dgm:spPr/>
      <dgm:t>
        <a:bodyPr/>
        <a:lstStyle/>
        <a:p>
          <a:endParaRPr lang="en-US"/>
        </a:p>
      </dgm:t>
    </dgm:pt>
    <dgm:pt modelId="{0B4DA18E-66EB-4528-998D-7214B2592B82}" type="sibTrans" cxnId="{22618DCE-CC92-4D42-AA63-714FA6E934A9}">
      <dgm:prSet/>
      <dgm:spPr/>
      <dgm:t>
        <a:bodyPr/>
        <a:lstStyle/>
        <a:p>
          <a:endParaRPr lang="en-US"/>
        </a:p>
      </dgm:t>
    </dgm:pt>
    <dgm:pt modelId="{06283B16-6FEB-4077-AB9F-15DFBA70C661}">
      <dgm:prSet phldrT="[Text]"/>
      <dgm:spPr/>
      <dgm:t>
        <a:bodyPr/>
        <a:lstStyle/>
        <a:p>
          <a:r>
            <a:rPr lang="en-US" dirty="0" smtClean="0">
              <a:latin typeface="Segoe UI" pitchFamily="34" charset="0"/>
              <a:ea typeface="Segoe UI" pitchFamily="34" charset="0"/>
              <a:cs typeface="Segoe UI" pitchFamily="34" charset="0"/>
            </a:rPr>
            <a:t>Packaged reusable solutions built for specific functionality</a:t>
          </a:r>
          <a:endParaRPr lang="en-US" dirty="0">
            <a:latin typeface="Segoe UI" pitchFamily="34" charset="0"/>
            <a:ea typeface="Segoe UI" pitchFamily="34" charset="0"/>
            <a:cs typeface="Segoe UI" pitchFamily="34" charset="0"/>
          </a:endParaRPr>
        </a:p>
      </dgm:t>
    </dgm:pt>
    <dgm:pt modelId="{064CBD07-976A-4790-9C6F-DAFBBACF7157}" type="parTrans" cxnId="{A91D8FD0-3551-4798-83E9-AE96C56CF824}">
      <dgm:prSet/>
      <dgm:spPr/>
      <dgm:t>
        <a:bodyPr/>
        <a:lstStyle/>
        <a:p>
          <a:endParaRPr lang="en-US"/>
        </a:p>
      </dgm:t>
    </dgm:pt>
    <dgm:pt modelId="{F9238DD1-E5A4-4F62-94FF-4C1FD9FCD328}" type="sibTrans" cxnId="{A91D8FD0-3551-4798-83E9-AE96C56CF824}">
      <dgm:prSet/>
      <dgm:spPr/>
      <dgm:t>
        <a:bodyPr/>
        <a:lstStyle/>
        <a:p>
          <a:endParaRPr lang="en-US"/>
        </a:p>
      </dgm:t>
    </dgm:pt>
    <dgm:pt modelId="{77E3836B-F091-4146-AA31-CB4D986C9D6E}">
      <dgm:prSet phldrT="[Text]"/>
      <dgm:spPr/>
      <dgm:t>
        <a:bodyPr/>
        <a:lstStyle/>
        <a:p>
          <a:r>
            <a:rPr lang="en-US" dirty="0" smtClean="0">
              <a:latin typeface="Segoe UI" pitchFamily="34" charset="0"/>
              <a:ea typeface="Segoe UI" pitchFamily="34" charset="0"/>
              <a:cs typeface="Segoe UI" pitchFamily="34" charset="0"/>
            </a:rPr>
            <a:t>SharePoint customizations, not customer-specific customizations</a:t>
          </a:r>
          <a:endParaRPr lang="en-US" dirty="0">
            <a:latin typeface="Segoe UI" pitchFamily="34" charset="0"/>
            <a:ea typeface="Segoe UI" pitchFamily="34" charset="0"/>
            <a:cs typeface="Segoe UI" pitchFamily="34" charset="0"/>
          </a:endParaRPr>
        </a:p>
      </dgm:t>
    </dgm:pt>
    <dgm:pt modelId="{C622069F-D5E5-48D2-AEF4-8E2126D549DF}" type="parTrans" cxnId="{42760E53-4AFA-41CA-B509-387F58AEF538}">
      <dgm:prSet/>
      <dgm:spPr/>
      <dgm:t>
        <a:bodyPr/>
        <a:lstStyle/>
        <a:p>
          <a:endParaRPr lang="en-US"/>
        </a:p>
      </dgm:t>
    </dgm:pt>
    <dgm:pt modelId="{B22E0CD8-B0A8-4FAA-B093-47EB3E4A8A63}" type="sibTrans" cxnId="{42760E53-4AFA-41CA-B509-387F58AEF538}">
      <dgm:prSet/>
      <dgm:spPr/>
      <dgm:t>
        <a:bodyPr/>
        <a:lstStyle/>
        <a:p>
          <a:endParaRPr lang="en-US"/>
        </a:p>
      </dgm:t>
    </dgm:pt>
    <dgm:pt modelId="{88911F12-7A3C-416A-A0FC-50F170A21732}">
      <dgm:prSet phldrT="[Text]"/>
      <dgm:spPr/>
      <dgm:t>
        <a:bodyPr/>
        <a:lstStyle/>
        <a:p>
          <a:r>
            <a:rPr lang="en-US" dirty="0" smtClean="0">
              <a:latin typeface="Segoe UI" pitchFamily="34" charset="0"/>
              <a:ea typeface="Segoe UI" pitchFamily="34" charset="0"/>
              <a:cs typeface="Segoe UI" pitchFamily="34" charset="0"/>
            </a:rPr>
            <a:t>Customer-specific customizations</a:t>
          </a:r>
          <a:endParaRPr lang="en-US" dirty="0">
            <a:latin typeface="Segoe UI" pitchFamily="34" charset="0"/>
            <a:ea typeface="Segoe UI" pitchFamily="34" charset="0"/>
            <a:cs typeface="Segoe UI" pitchFamily="34" charset="0"/>
          </a:endParaRPr>
        </a:p>
      </dgm:t>
    </dgm:pt>
    <dgm:pt modelId="{790E5D4D-070D-4F1D-908F-BB12AF965245}" type="parTrans" cxnId="{182582F5-CA3A-4E9A-8D74-6D91B1C6C703}">
      <dgm:prSet/>
      <dgm:spPr/>
      <dgm:t>
        <a:bodyPr/>
        <a:lstStyle/>
        <a:p>
          <a:endParaRPr lang="en-US"/>
        </a:p>
      </dgm:t>
    </dgm:pt>
    <dgm:pt modelId="{E2341D2E-A7A2-454B-AA6E-476320A79FE5}" type="sibTrans" cxnId="{182582F5-CA3A-4E9A-8D74-6D91B1C6C703}">
      <dgm:prSet/>
      <dgm:spPr/>
      <dgm:t>
        <a:bodyPr/>
        <a:lstStyle/>
        <a:p>
          <a:endParaRPr lang="en-US"/>
        </a:p>
      </dgm:t>
    </dgm:pt>
    <dgm:pt modelId="{64FC4C3C-105D-4227-823A-56FC988FC1ED}">
      <dgm:prSet phldrT="[Text]" phldr="1"/>
      <dgm:spPr/>
      <dgm:t>
        <a:bodyPr/>
        <a:lstStyle/>
        <a:p>
          <a:endParaRPr lang="en-US" dirty="0">
            <a:latin typeface="Segoe UI" pitchFamily="34" charset="0"/>
            <a:ea typeface="Segoe UI" pitchFamily="34" charset="0"/>
            <a:cs typeface="Segoe UI" pitchFamily="34" charset="0"/>
          </a:endParaRPr>
        </a:p>
      </dgm:t>
    </dgm:pt>
    <dgm:pt modelId="{BCAF2DF1-9832-4EFD-900B-124AFE5363DB}" type="parTrans" cxnId="{21A8D907-44B2-4051-8990-6595C8155D35}">
      <dgm:prSet/>
      <dgm:spPr/>
      <dgm:t>
        <a:bodyPr/>
        <a:lstStyle/>
        <a:p>
          <a:endParaRPr lang="en-US"/>
        </a:p>
      </dgm:t>
    </dgm:pt>
    <dgm:pt modelId="{DDB953E4-8AB1-46F0-89BC-72F0A38E8313}" type="sibTrans" cxnId="{21A8D907-44B2-4051-8990-6595C8155D35}">
      <dgm:prSet/>
      <dgm:spPr/>
      <dgm:t>
        <a:bodyPr/>
        <a:lstStyle/>
        <a:p>
          <a:endParaRPr lang="en-US"/>
        </a:p>
      </dgm:t>
    </dgm:pt>
    <dgm:pt modelId="{AE1E38E1-E9F4-4CF8-AF52-FDA4C5F14FC9}">
      <dgm:prSet phldrT="[Text]"/>
      <dgm:spPr/>
      <dgm:t>
        <a:bodyPr/>
        <a:lstStyle/>
        <a:p>
          <a:r>
            <a:rPr lang="en-US" dirty="0" smtClean="0">
              <a:latin typeface="Segoe UI" pitchFamily="34" charset="0"/>
              <a:ea typeface="Segoe UI" pitchFamily="34" charset="0"/>
              <a:cs typeface="Segoe UI" pitchFamily="34" charset="0"/>
            </a:rPr>
            <a:t>Not only for marketplace or store, but also as platform for customer-specific customizations</a:t>
          </a:r>
          <a:endParaRPr lang="en-US" dirty="0">
            <a:latin typeface="Segoe UI" pitchFamily="34" charset="0"/>
            <a:ea typeface="Segoe UI" pitchFamily="34" charset="0"/>
            <a:cs typeface="Segoe UI" pitchFamily="34" charset="0"/>
          </a:endParaRPr>
        </a:p>
      </dgm:t>
    </dgm:pt>
    <dgm:pt modelId="{FAE1BBCD-E8E0-4661-9829-3E1DED303B06}" type="parTrans" cxnId="{0FC94AFA-BD5F-4CC9-B75C-2F757CE6872A}">
      <dgm:prSet/>
      <dgm:spPr/>
      <dgm:t>
        <a:bodyPr/>
        <a:lstStyle/>
        <a:p>
          <a:endParaRPr lang="en-US"/>
        </a:p>
      </dgm:t>
    </dgm:pt>
    <dgm:pt modelId="{22C045B5-B783-49C7-B770-CBFF661ECCE8}" type="sibTrans" cxnId="{0FC94AFA-BD5F-4CC9-B75C-2F757CE6872A}">
      <dgm:prSet/>
      <dgm:spPr/>
      <dgm:t>
        <a:bodyPr/>
        <a:lstStyle/>
        <a:p>
          <a:endParaRPr lang="en-US"/>
        </a:p>
      </dgm:t>
    </dgm:pt>
    <dgm:pt modelId="{D9173271-2792-41B0-9FB6-9AE9738E571F}" type="pres">
      <dgm:prSet presAssocID="{F2A3EFBE-D152-4C96-8777-AB1862609997}" presName="Name0" presStyleCnt="0">
        <dgm:presLayoutVars>
          <dgm:dir/>
          <dgm:animLvl val="lvl"/>
          <dgm:resizeHandles val="exact"/>
        </dgm:presLayoutVars>
      </dgm:prSet>
      <dgm:spPr/>
      <dgm:t>
        <a:bodyPr/>
        <a:lstStyle/>
        <a:p>
          <a:endParaRPr lang="en-US"/>
        </a:p>
      </dgm:t>
    </dgm:pt>
    <dgm:pt modelId="{8073F846-8987-4DCB-B978-4B5C318D4451}" type="pres">
      <dgm:prSet presAssocID="{D3F22B3D-9770-43AA-A1EB-A2A9DC6605A9}" presName="composite" presStyleCnt="0"/>
      <dgm:spPr/>
      <dgm:t>
        <a:bodyPr/>
        <a:lstStyle/>
        <a:p>
          <a:endParaRPr lang="en-US"/>
        </a:p>
      </dgm:t>
    </dgm:pt>
    <dgm:pt modelId="{61E6996F-FAB0-4C07-ADCA-3EDB9B6C1B60}" type="pres">
      <dgm:prSet presAssocID="{D3F22B3D-9770-43AA-A1EB-A2A9DC6605A9}" presName="parTx" presStyleLbl="alignNode1" presStyleIdx="0" presStyleCnt="3">
        <dgm:presLayoutVars>
          <dgm:chMax val="0"/>
          <dgm:chPref val="0"/>
          <dgm:bulletEnabled val="1"/>
        </dgm:presLayoutVars>
      </dgm:prSet>
      <dgm:spPr/>
      <dgm:t>
        <a:bodyPr/>
        <a:lstStyle/>
        <a:p>
          <a:endParaRPr lang="en-US"/>
        </a:p>
      </dgm:t>
    </dgm:pt>
    <dgm:pt modelId="{16C0A052-62DA-4A3B-BA0C-E09755F8AABD}" type="pres">
      <dgm:prSet presAssocID="{D3F22B3D-9770-43AA-A1EB-A2A9DC6605A9}" presName="desTx" presStyleLbl="alignAccFollowNode1" presStyleIdx="0" presStyleCnt="3" custLinFactNeighborX="-23283" custLinFactNeighborY="458">
        <dgm:presLayoutVars>
          <dgm:bulletEnabled val="1"/>
        </dgm:presLayoutVars>
      </dgm:prSet>
      <dgm:spPr/>
      <dgm:t>
        <a:bodyPr/>
        <a:lstStyle/>
        <a:p>
          <a:endParaRPr lang="en-US"/>
        </a:p>
      </dgm:t>
    </dgm:pt>
    <dgm:pt modelId="{CC06C43B-81ED-4335-B593-5B220083DC7E}" type="pres">
      <dgm:prSet presAssocID="{CCC1A30E-87CE-4ECE-B813-125F911B4C67}" presName="space" presStyleCnt="0"/>
      <dgm:spPr/>
      <dgm:t>
        <a:bodyPr/>
        <a:lstStyle/>
        <a:p>
          <a:endParaRPr lang="en-US"/>
        </a:p>
      </dgm:t>
    </dgm:pt>
    <dgm:pt modelId="{CD88C85A-7321-410B-AAC7-1BB550DB0261}" type="pres">
      <dgm:prSet presAssocID="{18F0396C-A264-4D07-BFD8-88627524926B}" presName="composite" presStyleCnt="0"/>
      <dgm:spPr/>
      <dgm:t>
        <a:bodyPr/>
        <a:lstStyle/>
        <a:p>
          <a:endParaRPr lang="en-US"/>
        </a:p>
      </dgm:t>
    </dgm:pt>
    <dgm:pt modelId="{A30E9832-11BE-427E-AA20-FB19A460AFB8}" type="pres">
      <dgm:prSet presAssocID="{18F0396C-A264-4D07-BFD8-88627524926B}" presName="parTx" presStyleLbl="alignNode1" presStyleIdx="1" presStyleCnt="3">
        <dgm:presLayoutVars>
          <dgm:chMax val="0"/>
          <dgm:chPref val="0"/>
          <dgm:bulletEnabled val="1"/>
        </dgm:presLayoutVars>
      </dgm:prSet>
      <dgm:spPr/>
      <dgm:t>
        <a:bodyPr/>
        <a:lstStyle/>
        <a:p>
          <a:endParaRPr lang="en-US"/>
        </a:p>
      </dgm:t>
    </dgm:pt>
    <dgm:pt modelId="{C0FABB9A-5F48-479E-9874-1253769D5136}" type="pres">
      <dgm:prSet presAssocID="{18F0396C-A264-4D07-BFD8-88627524926B}" presName="desTx" presStyleLbl="alignAccFollowNode1" presStyleIdx="1" presStyleCnt="3">
        <dgm:presLayoutVars>
          <dgm:bulletEnabled val="1"/>
        </dgm:presLayoutVars>
      </dgm:prSet>
      <dgm:spPr/>
      <dgm:t>
        <a:bodyPr/>
        <a:lstStyle/>
        <a:p>
          <a:endParaRPr lang="en-US"/>
        </a:p>
      </dgm:t>
    </dgm:pt>
    <dgm:pt modelId="{DE93CCDD-7AE4-4355-A61F-F3854169B8B2}" type="pres">
      <dgm:prSet presAssocID="{88749490-BB34-4F4F-8BC1-C27D3ABD12BE}" presName="space" presStyleCnt="0"/>
      <dgm:spPr/>
      <dgm:t>
        <a:bodyPr/>
        <a:lstStyle/>
        <a:p>
          <a:endParaRPr lang="en-US"/>
        </a:p>
      </dgm:t>
    </dgm:pt>
    <dgm:pt modelId="{B4FC05DB-C57C-425B-9F66-10976F6CF9C6}" type="pres">
      <dgm:prSet presAssocID="{894C641E-A83D-4EBB-95D3-0D6AD185F362}" presName="composite" presStyleCnt="0"/>
      <dgm:spPr/>
      <dgm:t>
        <a:bodyPr/>
        <a:lstStyle/>
        <a:p>
          <a:endParaRPr lang="en-US"/>
        </a:p>
      </dgm:t>
    </dgm:pt>
    <dgm:pt modelId="{30BD99D3-91C9-47CE-8CDD-B244DF80A3D1}" type="pres">
      <dgm:prSet presAssocID="{894C641E-A83D-4EBB-95D3-0D6AD185F362}" presName="parTx" presStyleLbl="alignNode1" presStyleIdx="2" presStyleCnt="3">
        <dgm:presLayoutVars>
          <dgm:chMax val="0"/>
          <dgm:chPref val="0"/>
          <dgm:bulletEnabled val="1"/>
        </dgm:presLayoutVars>
      </dgm:prSet>
      <dgm:spPr/>
      <dgm:t>
        <a:bodyPr/>
        <a:lstStyle/>
        <a:p>
          <a:endParaRPr lang="en-US"/>
        </a:p>
      </dgm:t>
    </dgm:pt>
    <dgm:pt modelId="{8BE1DD3E-3025-49F8-B195-40AD3402D91D}" type="pres">
      <dgm:prSet presAssocID="{894C641E-A83D-4EBB-95D3-0D6AD185F362}" presName="desTx" presStyleLbl="alignAccFollowNode1" presStyleIdx="2" presStyleCnt="3">
        <dgm:presLayoutVars>
          <dgm:bulletEnabled val="1"/>
        </dgm:presLayoutVars>
      </dgm:prSet>
      <dgm:spPr/>
      <dgm:t>
        <a:bodyPr/>
        <a:lstStyle/>
        <a:p>
          <a:endParaRPr lang="en-US"/>
        </a:p>
      </dgm:t>
    </dgm:pt>
  </dgm:ptLst>
  <dgm:cxnLst>
    <dgm:cxn modelId="{6D5B90CF-C15D-4968-8B37-7D71FBB61C51}" srcId="{18F0396C-A264-4D07-BFD8-88627524926B}" destId="{517DD29E-089C-493F-94DB-41DD473D1297}" srcOrd="2" destOrd="0" parTransId="{C5C2632B-92B5-48CA-9D1E-85928B48906E}" sibTransId="{2BD1B84A-5380-449A-9E69-842BA4008893}"/>
    <dgm:cxn modelId="{67ED36E0-DFD0-4693-BD6D-40173A8664BA}" srcId="{F2A3EFBE-D152-4C96-8777-AB1862609997}" destId="{D3F22B3D-9770-43AA-A1EB-A2A9DC6605A9}" srcOrd="0" destOrd="0" parTransId="{917A7B8F-4875-416B-8554-6A36FC9E939B}" sibTransId="{CCC1A30E-87CE-4ECE-B813-125F911B4C67}"/>
    <dgm:cxn modelId="{68AEE358-78EC-4DEB-8DDA-CE4B3C37B7BE}" type="presOf" srcId="{D3F22B3D-9770-43AA-A1EB-A2A9DC6605A9}" destId="{61E6996F-FAB0-4C07-ADCA-3EDB9B6C1B60}" srcOrd="0" destOrd="0" presId="urn:microsoft.com/office/officeart/2005/8/layout/hList1"/>
    <dgm:cxn modelId="{D5EAAC01-1B65-4282-8D2A-9455B059E89E}" srcId="{894C641E-A83D-4EBB-95D3-0D6AD185F362}" destId="{E1AA1CB0-4CC9-4D76-B126-BDEDAA124EB1}" srcOrd="0" destOrd="0" parTransId="{CF51C9DC-1C8C-434A-BF19-6D38A29F1E3D}" sibTransId="{EB6B4F4C-09FF-4EE9-A759-66803155D0A0}"/>
    <dgm:cxn modelId="{9C71F140-CF06-42CA-AE7A-A63D48EAACE2}" srcId="{18F0396C-A264-4D07-BFD8-88627524926B}" destId="{48928369-A2E2-4E7A-A326-14BF69087418}" srcOrd="1" destOrd="0" parTransId="{BCC6EBB4-ECC8-44A2-B5CB-07B9B7150BF0}" sibTransId="{C21B15F8-E9BE-485A-9F75-C402DAE69318}"/>
    <dgm:cxn modelId="{0FC94AFA-BD5F-4CC9-B75C-2F757CE6872A}" srcId="{894C641E-A83D-4EBB-95D3-0D6AD185F362}" destId="{AE1E38E1-E9F4-4CF8-AF52-FDA4C5F14FC9}" srcOrd="2" destOrd="0" parTransId="{FAE1BBCD-E8E0-4661-9829-3E1DED303B06}" sibTransId="{22C045B5-B783-49C7-B770-CBFF661ECCE8}"/>
    <dgm:cxn modelId="{47C1BF14-BEB1-40F3-A16B-ABD1AB86BC5A}" srcId="{D3F22B3D-9770-43AA-A1EB-A2A9DC6605A9}" destId="{203AA408-5D0C-4A6F-8877-27731B1514B7}" srcOrd="3" destOrd="0" parTransId="{30E5536A-068B-4286-9503-01F68E89F03F}" sibTransId="{C13EC596-1177-45D3-85FF-7188881F3A3C}"/>
    <dgm:cxn modelId="{C4F3C13D-DF2C-4DD9-A3F3-031637A597DC}" type="presOf" srcId="{AE1E38E1-E9F4-4CF8-AF52-FDA4C5F14FC9}" destId="{8BE1DD3E-3025-49F8-B195-40AD3402D91D}" srcOrd="0" destOrd="2" presId="urn:microsoft.com/office/officeart/2005/8/layout/hList1"/>
    <dgm:cxn modelId="{166E8D97-03EC-4F04-8FB5-501B9258D04D}" type="presOf" srcId="{9DA0D8F9-C4E6-4D9C-A2E4-269C0038FA05}" destId="{16C0A052-62DA-4A3B-BA0C-E09755F8AABD}" srcOrd="0" destOrd="0" presId="urn:microsoft.com/office/officeart/2005/8/layout/hList1"/>
    <dgm:cxn modelId="{00BB6287-4E99-49B3-8E9B-4D93D6804B92}" srcId="{D3F22B3D-9770-43AA-A1EB-A2A9DC6605A9}" destId="{9DA0D8F9-C4E6-4D9C-A2E4-269C0038FA05}" srcOrd="0" destOrd="0" parTransId="{79B246D2-F325-4A84-BE94-280A3A9CC400}" sibTransId="{1CF12211-6606-4C84-86B5-657FD35CD388}"/>
    <dgm:cxn modelId="{22618DCE-CC92-4D42-AA63-714FA6E934A9}" srcId="{18F0396C-A264-4D07-BFD8-88627524926B}" destId="{973A7279-8A37-4092-9323-219922A41352}" srcOrd="3" destOrd="0" parTransId="{A9A3B2BA-5A91-4FD5-B18E-6B824BC8F786}" sibTransId="{0B4DA18E-66EB-4528-998D-7214B2592B82}"/>
    <dgm:cxn modelId="{3C776FD2-ED65-43DC-88C3-C1F6D79D40DA}" type="presOf" srcId="{894C641E-A83D-4EBB-95D3-0D6AD185F362}" destId="{30BD99D3-91C9-47CE-8CDD-B244DF80A3D1}" srcOrd="0" destOrd="0" presId="urn:microsoft.com/office/officeart/2005/8/layout/hList1"/>
    <dgm:cxn modelId="{3F2C2C15-1CD0-4DA3-9EB4-B4D79C49FF93}" type="presOf" srcId="{E1AA1CB0-4CC9-4D76-B126-BDEDAA124EB1}" destId="{8BE1DD3E-3025-49F8-B195-40AD3402D91D}" srcOrd="0" destOrd="0" presId="urn:microsoft.com/office/officeart/2005/8/layout/hList1"/>
    <dgm:cxn modelId="{B5702821-1D9D-44D9-A56F-33128C44FCDF}" srcId="{F2A3EFBE-D152-4C96-8777-AB1862609997}" destId="{18F0396C-A264-4D07-BFD8-88627524926B}" srcOrd="1" destOrd="0" parTransId="{4D3B99DA-A11B-4A86-8D99-829E1658D56B}" sibTransId="{88749490-BB34-4F4F-8BC1-C27D3ABD12BE}"/>
    <dgm:cxn modelId="{F2F2E694-FBFB-479F-B534-9A93DA2DBEBE}" type="presOf" srcId="{203AA408-5D0C-4A6F-8877-27731B1514B7}" destId="{16C0A052-62DA-4A3B-BA0C-E09755F8AABD}" srcOrd="0" destOrd="3" presId="urn:microsoft.com/office/officeart/2005/8/layout/hList1"/>
    <dgm:cxn modelId="{4D50DB1B-4145-45C2-A55B-2E7C6CFDF92F}" type="presOf" srcId="{77E3836B-F091-4146-AA31-CB4D986C9D6E}" destId="{16C0A052-62DA-4A3B-BA0C-E09755F8AABD}" srcOrd="0" destOrd="4" presId="urn:microsoft.com/office/officeart/2005/8/layout/hList1"/>
    <dgm:cxn modelId="{3A877E8A-9AF9-4CD1-BCD3-16458FBAA6DE}" type="presOf" srcId="{18F0396C-A264-4D07-BFD8-88627524926B}" destId="{A30E9832-11BE-427E-AA20-FB19A460AFB8}" srcOrd="0" destOrd="0" presId="urn:microsoft.com/office/officeart/2005/8/layout/hList1"/>
    <dgm:cxn modelId="{182582F5-CA3A-4E9A-8D74-6D91B1C6C703}" srcId="{18F0396C-A264-4D07-BFD8-88627524926B}" destId="{88911F12-7A3C-416A-A0FC-50F170A21732}" srcOrd="4" destOrd="0" parTransId="{790E5D4D-070D-4F1D-908F-BB12AF965245}" sibTransId="{E2341D2E-A7A2-454B-AA6E-476320A79FE5}"/>
    <dgm:cxn modelId="{205DCC35-1167-418A-B62A-C668E0BF03A6}" type="presOf" srcId="{517DD29E-089C-493F-94DB-41DD473D1297}" destId="{C0FABB9A-5F48-479E-9874-1253769D5136}" srcOrd="0" destOrd="2" presId="urn:microsoft.com/office/officeart/2005/8/layout/hList1"/>
    <dgm:cxn modelId="{2497B0D8-BCBD-4DC9-B3CF-C6A1DDEC14AA}" type="presOf" srcId="{F2A3EFBE-D152-4C96-8777-AB1862609997}" destId="{D9173271-2792-41B0-9FB6-9AE9738E571F}" srcOrd="0" destOrd="0" presId="urn:microsoft.com/office/officeart/2005/8/layout/hList1"/>
    <dgm:cxn modelId="{EBF34873-E761-4E61-8791-3530994D984D}" type="presOf" srcId="{89FC8351-6838-4D94-AA45-53D4370CC54B}" destId="{16C0A052-62DA-4A3B-BA0C-E09755F8AABD}" srcOrd="0" destOrd="2" presId="urn:microsoft.com/office/officeart/2005/8/layout/hList1"/>
    <dgm:cxn modelId="{2B5E2BA6-560C-4534-8BF7-F9F2E44D3295}" srcId="{D3F22B3D-9770-43AA-A1EB-A2A9DC6605A9}" destId="{7CE19965-B7CE-4ADC-B540-DFBA7D5EAC48}" srcOrd="1" destOrd="0" parTransId="{29109066-80D6-44B2-84A6-ED79D025D126}" sibTransId="{F8480564-05AD-44D4-BA85-6B00208DEAFA}"/>
    <dgm:cxn modelId="{65A57A98-58DE-4C30-83B3-B8D9DCC61528}" type="presOf" srcId="{CE14AEA9-F8A5-4533-AEFE-F294A418296B}" destId="{C0FABB9A-5F48-479E-9874-1253769D5136}" srcOrd="0" destOrd="0" presId="urn:microsoft.com/office/officeart/2005/8/layout/hList1"/>
    <dgm:cxn modelId="{42760E53-4AFA-41CA-B509-387F58AEF538}" srcId="{D3F22B3D-9770-43AA-A1EB-A2A9DC6605A9}" destId="{77E3836B-F091-4146-AA31-CB4D986C9D6E}" srcOrd="4" destOrd="0" parTransId="{C622069F-D5E5-48D2-AEF4-8E2126D549DF}" sibTransId="{B22E0CD8-B0A8-4FAA-B093-47EB3E4A8A63}"/>
    <dgm:cxn modelId="{96C1E8A8-7F3E-47D6-9BF3-78952894DC44}" type="presOf" srcId="{64FC4C3C-105D-4227-823A-56FC988FC1ED}" destId="{8BE1DD3E-3025-49F8-B195-40AD3402D91D}" srcOrd="0" destOrd="3" presId="urn:microsoft.com/office/officeart/2005/8/layout/hList1"/>
    <dgm:cxn modelId="{D17C9B7A-3A48-4D72-81C0-E7F0E4F4EBFE}" type="presOf" srcId="{48928369-A2E2-4E7A-A326-14BF69087418}" destId="{C0FABB9A-5F48-479E-9874-1253769D5136}" srcOrd="0" destOrd="1" presId="urn:microsoft.com/office/officeart/2005/8/layout/hList1"/>
    <dgm:cxn modelId="{138F4E37-6F3C-43B9-9B92-0646E3E649FC}" srcId="{18F0396C-A264-4D07-BFD8-88627524926B}" destId="{CE14AEA9-F8A5-4533-AEFE-F294A418296B}" srcOrd="0" destOrd="0" parTransId="{F2D76547-5326-4A32-82F6-4E01DD665930}" sibTransId="{0C948EBC-8CC7-4D60-B57B-40ACD616C646}"/>
    <dgm:cxn modelId="{21A8D907-44B2-4051-8990-6595C8155D35}" srcId="{894C641E-A83D-4EBB-95D3-0D6AD185F362}" destId="{64FC4C3C-105D-4227-823A-56FC988FC1ED}" srcOrd="3" destOrd="0" parTransId="{BCAF2DF1-9832-4EFD-900B-124AFE5363DB}" sibTransId="{DDB953E4-8AB1-46F0-89BC-72F0A38E8313}"/>
    <dgm:cxn modelId="{9B51224F-2BE7-40C2-8C9A-4B9C1FF9B9F6}" type="presOf" srcId="{06283B16-6FEB-4077-AB9F-15DFBA70C661}" destId="{8BE1DD3E-3025-49F8-B195-40AD3402D91D}" srcOrd="0" destOrd="1" presId="urn:microsoft.com/office/officeart/2005/8/layout/hList1"/>
    <dgm:cxn modelId="{0B297C8C-C07D-43CA-81B2-16A6473B157C}" type="presOf" srcId="{88911F12-7A3C-416A-A0FC-50F170A21732}" destId="{C0FABB9A-5F48-479E-9874-1253769D5136}" srcOrd="0" destOrd="4" presId="urn:microsoft.com/office/officeart/2005/8/layout/hList1"/>
    <dgm:cxn modelId="{A91D8FD0-3551-4798-83E9-AE96C56CF824}" srcId="{894C641E-A83D-4EBB-95D3-0D6AD185F362}" destId="{06283B16-6FEB-4077-AB9F-15DFBA70C661}" srcOrd="1" destOrd="0" parTransId="{064CBD07-976A-4790-9C6F-DAFBBACF7157}" sibTransId="{F9238DD1-E5A4-4F62-94FF-4C1FD9FCD328}"/>
    <dgm:cxn modelId="{1FB796D1-BC28-49E5-9D4B-4543D9B8FBD1}" type="presOf" srcId="{973A7279-8A37-4092-9323-219922A41352}" destId="{C0FABB9A-5F48-479E-9874-1253769D5136}" srcOrd="0" destOrd="3" presId="urn:microsoft.com/office/officeart/2005/8/layout/hList1"/>
    <dgm:cxn modelId="{50EFD20F-3685-4F2D-BD2F-7D5D2F67A87B}" type="presOf" srcId="{7CE19965-B7CE-4ADC-B540-DFBA7D5EAC48}" destId="{16C0A052-62DA-4A3B-BA0C-E09755F8AABD}" srcOrd="0" destOrd="1" presId="urn:microsoft.com/office/officeart/2005/8/layout/hList1"/>
    <dgm:cxn modelId="{F32BA2F4-BE0C-48CE-BA7F-80CEAB7FFE2C}" srcId="{F2A3EFBE-D152-4C96-8777-AB1862609997}" destId="{894C641E-A83D-4EBB-95D3-0D6AD185F362}" srcOrd="2" destOrd="0" parTransId="{5A5BFFAE-1AA4-4622-8686-ABCFD9328F9D}" sibTransId="{E5CD2DDC-AB39-4483-895C-4A095197A5BF}"/>
    <dgm:cxn modelId="{FBACD6D8-0C3C-4F96-B99F-BCC9C0B19B1D}" srcId="{D3F22B3D-9770-43AA-A1EB-A2A9DC6605A9}" destId="{89FC8351-6838-4D94-AA45-53D4370CC54B}" srcOrd="2" destOrd="0" parTransId="{544949E7-441A-42DD-BDD1-9CFD163E5624}" sibTransId="{B99552ED-70FB-4845-8A1C-2476764BF480}"/>
    <dgm:cxn modelId="{4D5B61BC-ED10-485A-B22F-F033ECDF360C}" type="presParOf" srcId="{D9173271-2792-41B0-9FB6-9AE9738E571F}" destId="{8073F846-8987-4DCB-B978-4B5C318D4451}" srcOrd="0" destOrd="0" presId="urn:microsoft.com/office/officeart/2005/8/layout/hList1"/>
    <dgm:cxn modelId="{AC00F575-644F-4CE8-A5E2-50C7A65705EC}" type="presParOf" srcId="{8073F846-8987-4DCB-B978-4B5C318D4451}" destId="{61E6996F-FAB0-4C07-ADCA-3EDB9B6C1B60}" srcOrd="0" destOrd="0" presId="urn:microsoft.com/office/officeart/2005/8/layout/hList1"/>
    <dgm:cxn modelId="{6CB33E29-199D-449D-9F93-9C2D03DD823C}" type="presParOf" srcId="{8073F846-8987-4DCB-B978-4B5C318D4451}" destId="{16C0A052-62DA-4A3B-BA0C-E09755F8AABD}" srcOrd="1" destOrd="0" presId="urn:microsoft.com/office/officeart/2005/8/layout/hList1"/>
    <dgm:cxn modelId="{79D72754-401A-42C6-A6C2-AC90C2EED9DC}" type="presParOf" srcId="{D9173271-2792-41B0-9FB6-9AE9738E571F}" destId="{CC06C43B-81ED-4335-B593-5B220083DC7E}" srcOrd="1" destOrd="0" presId="urn:microsoft.com/office/officeart/2005/8/layout/hList1"/>
    <dgm:cxn modelId="{46BB8AA5-1A39-4201-8A0F-17E4EBC88A60}" type="presParOf" srcId="{D9173271-2792-41B0-9FB6-9AE9738E571F}" destId="{CD88C85A-7321-410B-AAC7-1BB550DB0261}" srcOrd="2" destOrd="0" presId="urn:microsoft.com/office/officeart/2005/8/layout/hList1"/>
    <dgm:cxn modelId="{8758F77C-FDFB-442E-A98A-0CE31B24EB7B}" type="presParOf" srcId="{CD88C85A-7321-410B-AAC7-1BB550DB0261}" destId="{A30E9832-11BE-427E-AA20-FB19A460AFB8}" srcOrd="0" destOrd="0" presId="urn:microsoft.com/office/officeart/2005/8/layout/hList1"/>
    <dgm:cxn modelId="{6BBBE498-A349-412C-8915-D9BD6B6D8095}" type="presParOf" srcId="{CD88C85A-7321-410B-AAC7-1BB550DB0261}" destId="{C0FABB9A-5F48-479E-9874-1253769D5136}" srcOrd="1" destOrd="0" presId="urn:microsoft.com/office/officeart/2005/8/layout/hList1"/>
    <dgm:cxn modelId="{C7BBB0C2-6B92-4863-9DF1-752E677471A5}" type="presParOf" srcId="{D9173271-2792-41B0-9FB6-9AE9738E571F}" destId="{DE93CCDD-7AE4-4355-A61F-F3854169B8B2}" srcOrd="3" destOrd="0" presId="urn:microsoft.com/office/officeart/2005/8/layout/hList1"/>
    <dgm:cxn modelId="{34A9EA37-A07D-44A2-8FA2-2E668C76E693}" type="presParOf" srcId="{D9173271-2792-41B0-9FB6-9AE9738E571F}" destId="{B4FC05DB-C57C-425B-9F66-10976F6CF9C6}" srcOrd="4" destOrd="0" presId="urn:microsoft.com/office/officeart/2005/8/layout/hList1"/>
    <dgm:cxn modelId="{1AB81D52-1FF8-471C-93CF-B5B0CDE1B3E3}" type="presParOf" srcId="{B4FC05DB-C57C-425B-9F66-10976F6CF9C6}" destId="{30BD99D3-91C9-47CE-8CDD-B244DF80A3D1}" srcOrd="0" destOrd="0" presId="urn:microsoft.com/office/officeart/2005/8/layout/hList1"/>
    <dgm:cxn modelId="{AD8F65E4-517D-44A0-8D04-055C53EF1DD5}" type="presParOf" srcId="{B4FC05DB-C57C-425B-9F66-10976F6CF9C6}" destId="{8BE1DD3E-3025-49F8-B195-40AD3402D91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9/5/2014</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9/5/2014</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9/5/2014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dirty="0" smtClean="0"/>
              <a:t>Title</a:t>
            </a:r>
            <a:r>
              <a:rPr lang="en-US" dirty="0" smtClean="0"/>
              <a:t>: Impact</a:t>
            </a:r>
            <a:r>
              <a:rPr lang="en-US" baseline="0" dirty="0" smtClean="0"/>
              <a:t> of the Customizations</a:t>
            </a:r>
          </a:p>
          <a:p>
            <a:r>
              <a:rPr lang="en-US" b="1" baseline="0" dirty="0" smtClean="0"/>
              <a:t>Time: </a:t>
            </a:r>
            <a:r>
              <a:rPr lang="en-US" b="0" baseline="0" dirty="0" smtClean="0"/>
              <a:t>1 minute</a:t>
            </a:r>
            <a:endParaRPr lang="en-US" b="1"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0F393C8-3C24-439E-9A91-978DBA745669}" type="datetime1">
              <a:rPr lang="en-US" smtClean="0"/>
              <a:t>9/5/2014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2103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baseline="0" dirty="0" smtClean="0">
                <a:solidFill>
                  <a:schemeClr val="tx1"/>
                </a:solidFill>
                <a:latin typeface="Segoe UI" pitchFamily="34" charset="0"/>
                <a:ea typeface="+mn-ea"/>
                <a:cs typeface="+mn-cs"/>
              </a:rPr>
              <a:t>Apps for SharePoint can be self-hosted by a developer, auto-provisioned by Azure, hosted by SharePoint, or a combination of these. All can leverage SharePoint components. Custom code can only be run in developer self-hosted or Azure auto-provisioned hosting options.  </a:t>
            </a:r>
          </a:p>
          <a:p>
            <a:endParaRPr lang="en-US" sz="900" b="0" i="0" u="none" strike="noStrike" kern="1200" baseline="0" dirty="0" smtClean="0">
              <a:solidFill>
                <a:schemeClr val="tx1"/>
              </a:solidFill>
              <a:latin typeface="Segoe UI" pitchFamily="34" charset="0"/>
              <a:ea typeface="+mn-ea"/>
              <a:cs typeface="+mn-cs"/>
            </a:endParaRPr>
          </a:p>
          <a:p>
            <a:r>
              <a:rPr lang="en-US" sz="900" b="0" i="0" u="none" strike="noStrike" kern="1200" baseline="0" dirty="0" smtClean="0">
                <a:solidFill>
                  <a:schemeClr val="tx1"/>
                </a:solidFill>
                <a:latin typeface="Segoe UI" pitchFamily="34" charset="0"/>
                <a:ea typeface="+mn-ea"/>
                <a:cs typeface="+mn-cs"/>
              </a:rPr>
              <a:t>The app is hosted in the cloud. Windows Azure and SQL Server Azure components are provisioned automatically when an app is installed. (Available for SharePoint Online Service only.)</a:t>
            </a:r>
            <a:endParaRPr lang="en-US" dirty="0"/>
          </a:p>
        </p:txBody>
      </p:sp>
    </p:spTree>
    <p:extLst>
      <p:ext uri="{BB962C8B-B14F-4D97-AF65-F5344CB8AC3E}">
        <p14:creationId xmlns:p14="http://schemas.microsoft.com/office/powerpoint/2010/main" val="2117210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30189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5B43D19E-BFDB-4C92-8EDD-32EDDA8F41DF}" type="slidenum">
              <a:rPr lang="en-GB" smtClean="0"/>
              <a:pPr/>
              <a:t>15</a:t>
            </a:fld>
            <a:endParaRPr lang="en-GB" dirty="0"/>
          </a:p>
        </p:txBody>
      </p:sp>
    </p:spTree>
    <p:extLst>
      <p:ext uri="{BB962C8B-B14F-4D97-AF65-F5344CB8AC3E}">
        <p14:creationId xmlns:p14="http://schemas.microsoft.com/office/powerpoint/2010/main" val="3575976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Title</a:t>
            </a:r>
            <a:r>
              <a:rPr lang="en-US" dirty="0" smtClean="0"/>
              <a:t>: Evergreen and release cycle – old model</a:t>
            </a:r>
          </a:p>
          <a:p>
            <a:r>
              <a:rPr lang="en-US" b="1" dirty="0" smtClean="0"/>
              <a:t>Time: </a:t>
            </a:r>
            <a:r>
              <a:rPr lang="en-US" b="0" dirty="0" smtClean="0"/>
              <a:t>2 minutes</a:t>
            </a:r>
            <a:endParaRPr lang="en-US" b="1"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FA370CF-34D7-415F-B4D7-999B9DE67934}" type="datetime1">
              <a:rPr lang="en-US" smtClean="0"/>
              <a:t>9/5/2014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737244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dirty="0" smtClean="0"/>
              <a:t>Title</a:t>
            </a:r>
            <a:r>
              <a:rPr lang="en-US" dirty="0" smtClean="0"/>
              <a:t>: Evergreen and release cycle – new model</a:t>
            </a:r>
          </a:p>
          <a:p>
            <a:r>
              <a:rPr lang="en-US" b="1" dirty="0" smtClean="0"/>
              <a:t>Time</a:t>
            </a:r>
            <a:r>
              <a:rPr lang="en-US" dirty="0" smtClean="0"/>
              <a:t>: 2 minutes</a:t>
            </a:r>
            <a:endParaRPr lang="en-US" dirty="0"/>
          </a:p>
        </p:txBody>
      </p:sp>
    </p:spTree>
    <p:extLst>
      <p:ext uri="{BB962C8B-B14F-4D97-AF65-F5344CB8AC3E}">
        <p14:creationId xmlns:p14="http://schemas.microsoft.com/office/powerpoint/2010/main" val="2370888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Roaming internal</a:t>
            </a:r>
            <a:r>
              <a:rPr lang="en-US" baseline="0" dirty="0" smtClean="0"/>
              <a:t> users or External users are accessing the service directly cross the Internet. This will enable also access to the service using any device which has Internet connectivity, like IPad or mobile phones. Devices can access service using either browser or native app functionalities. Access cookie can be stored to he device for single sign on experience. Actual authentication can happen based on user policies and can also have for example two phased authentication using SMS, if needed. </a:t>
            </a:r>
            <a:endParaRPr lang="en-US" dirty="0" smtClean="0"/>
          </a:p>
          <a:p>
            <a:pPr marL="228600" indent="-228600">
              <a:buFont typeface="+mj-lt"/>
              <a:buAutoNum type="arabicPeriod"/>
            </a:pPr>
            <a:r>
              <a:rPr lang="en-US" dirty="0" smtClean="0"/>
              <a:t>All accessing</a:t>
            </a:r>
            <a:r>
              <a:rPr lang="en-US" baseline="0" dirty="0" smtClean="0"/>
              <a:t> devices and users </a:t>
            </a:r>
            <a:r>
              <a:rPr lang="en-US" dirty="0" smtClean="0"/>
              <a:t>are authenticated using ADFS, which is </a:t>
            </a:r>
            <a:r>
              <a:rPr lang="en-US" baseline="0" dirty="0" smtClean="0"/>
              <a:t>working as a STS. This is being currently tested with ADFS POC. External users are authenticated against the service exposed by ADFS.</a:t>
            </a:r>
          </a:p>
          <a:p>
            <a:pPr marL="441581" lvl="1" indent="-228600"/>
            <a:r>
              <a:rPr lang="en-US" baseline="0" dirty="0" smtClean="0"/>
              <a:t>Support for external access with claims have to be still clarified with the </a:t>
            </a:r>
            <a:r>
              <a:rPr lang="en-US" baseline="0" dirty="0" err="1" smtClean="0"/>
              <a:t>DonMT</a:t>
            </a:r>
            <a:r>
              <a:rPr lang="en-US" baseline="0" dirty="0" smtClean="0"/>
              <a:t> crew. This was raised to discussion with PG, but definite answer is not yet available</a:t>
            </a:r>
          </a:p>
          <a:p>
            <a:pPr marL="228600" indent="-228600">
              <a:buFont typeface="+mj-lt"/>
              <a:buAutoNum type="arabicPeriod"/>
            </a:pPr>
            <a:r>
              <a:rPr lang="en-US" baseline="0" dirty="0" smtClean="0"/>
              <a:t>Internal users accessing through ADFS are authenticated against Contoso corporate AD</a:t>
            </a:r>
          </a:p>
          <a:p>
            <a:pPr marL="228600" indent="-228600">
              <a:buFont typeface="+mj-lt"/>
              <a:buAutoNum type="arabicPeriod"/>
            </a:pPr>
            <a:r>
              <a:rPr lang="en-US" baseline="0" dirty="0" smtClean="0"/>
              <a:t>After access is authenticated, requests are routed to Office365 services</a:t>
            </a:r>
          </a:p>
          <a:p>
            <a:pPr marL="228600" indent="-228600">
              <a:buFont typeface="+mj-lt"/>
              <a:buAutoNum type="arabicPeriod"/>
            </a:pPr>
            <a:r>
              <a:rPr lang="en-US" baseline="0" dirty="0" smtClean="0"/>
              <a:t>Internal access by default is happening cross the Internet as well. Single sign on can be achieved with ADFS and sync’ing user identities to Office365 side (step 9). </a:t>
            </a:r>
          </a:p>
          <a:p>
            <a:pPr marL="228600" indent="-228600">
              <a:buFont typeface="+mj-lt"/>
              <a:buAutoNum type="arabicPeriod"/>
            </a:pPr>
            <a:r>
              <a:rPr lang="en-US" baseline="0" dirty="0" smtClean="0"/>
              <a:t>Roaming internal users and External users can access internal services using reverse proxy</a:t>
            </a:r>
          </a:p>
          <a:p>
            <a:pPr marL="228600" indent="-228600">
              <a:buFont typeface="+mj-lt"/>
              <a:buAutoNum type="arabicPeriod"/>
            </a:pPr>
            <a:r>
              <a:rPr lang="en-US" baseline="0" dirty="0" smtClean="0"/>
              <a:t>Internal services are published using reverse proxy techniques, similarly as the on-premises SharePoint farms</a:t>
            </a:r>
          </a:p>
          <a:p>
            <a:pPr marL="228600" indent="-228600">
              <a:buFont typeface="+mj-lt"/>
              <a:buAutoNum type="arabicPeriod"/>
            </a:pPr>
            <a:r>
              <a:rPr lang="en-US" baseline="0" dirty="0" smtClean="0"/>
              <a:t>General internal service or LOB system</a:t>
            </a:r>
          </a:p>
          <a:p>
            <a:pPr marL="228600" indent="-228600">
              <a:buFont typeface="+mj-lt"/>
              <a:buAutoNum type="arabicPeriod"/>
            </a:pPr>
            <a:r>
              <a:rPr lang="en-US" baseline="0" dirty="0" smtClean="0"/>
              <a:t>Identities are replicated to the </a:t>
            </a:r>
            <a:r>
              <a:rPr lang="en-US" baseline="0" dirty="0" err="1" smtClean="0"/>
              <a:t>DonMT</a:t>
            </a:r>
            <a:r>
              <a:rPr lang="en-US" baseline="0" dirty="0" smtClean="0"/>
              <a:t> environment using </a:t>
            </a:r>
            <a:r>
              <a:rPr lang="en-US" baseline="0" dirty="0" err="1" smtClean="0"/>
              <a:t>DirSync</a:t>
            </a:r>
            <a:r>
              <a:rPr lang="en-US" baseline="0" dirty="0" smtClean="0"/>
              <a:t>. This will ensure SSO cross environments since identities are the same cross the sides</a:t>
            </a:r>
          </a:p>
          <a:p>
            <a:pPr marL="228600" indent="-228600">
              <a:buFont typeface="+mj-lt"/>
              <a:buAutoNum type="arabicPeriod"/>
            </a:pPr>
            <a:r>
              <a:rPr lang="en-US" baseline="0" dirty="0" smtClean="0"/>
              <a:t>Roaming internal users, external users or Internal users can access apps in the Windows Azure. Apps can be secured using SP </a:t>
            </a:r>
            <a:r>
              <a:rPr lang="en-US" baseline="0" dirty="0" err="1" smtClean="0"/>
              <a:t>oAuth</a:t>
            </a:r>
            <a:r>
              <a:rPr lang="en-US" baseline="0" dirty="0" smtClean="0"/>
              <a:t> model. More advance authentication models can be also setup users are accessing the provider hosted apps also outside of the SharePoint content. This could be two phased authentication patterns with ADFS support and SMS.</a:t>
            </a:r>
          </a:p>
          <a:p>
            <a:pPr marL="228600" indent="-228600">
              <a:buFont typeface="+mj-lt"/>
              <a:buAutoNum type="arabicPeriod"/>
            </a:pPr>
            <a:r>
              <a:rPr lang="en-US" baseline="0" dirty="0" smtClean="0"/>
              <a:t>Actual apps uses </a:t>
            </a:r>
            <a:r>
              <a:rPr lang="en-US" baseline="0" dirty="0" err="1" smtClean="0"/>
              <a:t>oAuth</a:t>
            </a:r>
            <a:r>
              <a:rPr lang="en-US" baseline="0" dirty="0" smtClean="0"/>
              <a:t> to access SharePoint services</a:t>
            </a:r>
          </a:p>
          <a:p>
            <a:pPr marL="228600" indent="-228600">
              <a:buFont typeface="+mj-lt"/>
              <a:buAutoNum type="arabicPeriod"/>
            </a:pPr>
            <a:r>
              <a:rPr lang="en-US" baseline="0" dirty="0" smtClean="0"/>
              <a:t>Optional MPLS link for private access from on-premises to </a:t>
            </a:r>
            <a:r>
              <a:rPr lang="en-US" baseline="0" dirty="0" err="1" smtClean="0"/>
              <a:t>DonMT</a:t>
            </a:r>
            <a:r>
              <a:rPr lang="en-US" baseline="0" dirty="0" smtClean="0"/>
              <a:t> environment. Would require complex network setup and value compare to the secured traffic over internet is not clear. Could be beneficial for the people accessing </a:t>
            </a:r>
            <a:r>
              <a:rPr lang="en-US" baseline="0" dirty="0" err="1" smtClean="0"/>
              <a:t>DonMT</a:t>
            </a:r>
            <a:r>
              <a:rPr lang="en-US" baseline="0" dirty="0" smtClean="0"/>
              <a:t> service from corporate network.</a:t>
            </a:r>
          </a:p>
          <a:p>
            <a:pPr marL="228600" indent="-228600">
              <a:buFont typeface="+mj-lt"/>
              <a:buAutoNum type="arabicPeriod"/>
            </a:pPr>
            <a:r>
              <a:rPr lang="en-US" baseline="0" dirty="0" smtClean="0"/>
              <a:t>Possible connectivity from the on-premises </a:t>
            </a:r>
            <a:r>
              <a:rPr lang="en-US" baseline="0" dirty="0" err="1" smtClean="0"/>
              <a:t>toAzure</a:t>
            </a:r>
            <a:r>
              <a:rPr lang="en-US" baseline="0" dirty="0" smtClean="0"/>
              <a:t>. Point to Point VPN for connecting services directly to </a:t>
            </a:r>
            <a:r>
              <a:rPr lang="en-US" baseline="0" dirty="0" err="1" smtClean="0"/>
              <a:t>croporate</a:t>
            </a:r>
            <a:r>
              <a:rPr lang="en-US" baseline="0" dirty="0" smtClean="0"/>
              <a:t> network. Express Route for dedicated bypass of Internet traffic. Service Bus technique can b used to securely accessing LOB or internal services from the Windows Azure for exposing some internal functionalities directly in the cloud.</a:t>
            </a:r>
          </a:p>
          <a:p>
            <a:pPr marL="228600" indent="-228600">
              <a:buFont typeface="+mj-lt"/>
              <a:buAutoNum type="arabicPeriod"/>
            </a:pPr>
            <a:endParaRPr lang="en-US" dirty="0"/>
          </a:p>
        </p:txBody>
      </p:sp>
    </p:spTree>
    <p:extLst>
      <p:ext uri="{BB962C8B-B14F-4D97-AF65-F5344CB8AC3E}">
        <p14:creationId xmlns:p14="http://schemas.microsoft.com/office/powerpoint/2010/main" val="404577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5CB75D-80F1-404B-A453-4C63318CE932}"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02862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en-US" noProof="0" dirty="0" smtClean="0"/>
              <a:t>This is the generic model which</a:t>
            </a:r>
            <a:r>
              <a:rPr lang="en-US" baseline="0" noProof="0" dirty="0" smtClean="0"/>
              <a:t> in Contoso’s case would be implemented using </a:t>
            </a:r>
            <a:r>
              <a:rPr lang="en-US" noProof="0" dirty="0" smtClean="0"/>
              <a:t>Shared web hosting for simple apps (“Web Hosting - Shared Web - Add”) from the IT catalog</a:t>
            </a:r>
          </a:p>
          <a:p>
            <a:pPr marL="0" indent="0">
              <a:buNone/>
            </a:pPr>
            <a:endParaRPr lang="en-US" dirty="0" smtClean="0"/>
          </a:p>
          <a:p>
            <a:pPr marL="228600" indent="-228600">
              <a:buAutoNum type="arabicPeriod"/>
            </a:pPr>
            <a:r>
              <a:rPr lang="en-US" dirty="0" smtClean="0"/>
              <a:t>Users who are accessing the</a:t>
            </a:r>
            <a:r>
              <a:rPr lang="en-US" baseline="0" dirty="0" smtClean="0"/>
              <a:t> provider hosted apps. ADFS used to identify the user</a:t>
            </a:r>
          </a:p>
          <a:p>
            <a:pPr marL="228600" indent="-228600">
              <a:buAutoNum type="arabicPeriod"/>
            </a:pPr>
            <a:r>
              <a:rPr lang="en-US" baseline="0" dirty="0" smtClean="0"/>
              <a:t>Load balancer for handling the incoming requested</a:t>
            </a:r>
          </a:p>
          <a:p>
            <a:pPr marL="228600" indent="-228600">
              <a:buAutoNum type="arabicPeriod"/>
            </a:pPr>
            <a:r>
              <a:rPr lang="en-US" baseline="0" dirty="0" smtClean="0"/>
              <a:t>Actual provider hosted servers which are load balanced</a:t>
            </a:r>
          </a:p>
          <a:p>
            <a:pPr marL="228600" indent="-228600">
              <a:buAutoNum type="arabicPeriod"/>
            </a:pPr>
            <a:r>
              <a:rPr lang="en-US" baseline="0" dirty="0" smtClean="0"/>
              <a:t>Provider hosted apps which are hosted in own IIS applications. Multiple apps in single load balanced setup (shared platform)</a:t>
            </a:r>
          </a:p>
          <a:p>
            <a:pPr marL="228600" indent="-228600">
              <a:buAutoNum type="arabicPeriod"/>
            </a:pPr>
            <a:r>
              <a:rPr lang="en-US" baseline="0" dirty="0" smtClean="0"/>
              <a:t>Provider hosted apps might have requirements to access other services like AD, ADFS, Database or any other resources. This is completely dependent on the app implementation details</a:t>
            </a:r>
            <a:endParaRPr lang="en-US" dirty="0"/>
          </a:p>
        </p:txBody>
      </p:sp>
    </p:spTree>
    <p:extLst>
      <p:ext uri="{BB962C8B-B14F-4D97-AF65-F5344CB8AC3E}">
        <p14:creationId xmlns:p14="http://schemas.microsoft.com/office/powerpoint/2010/main" val="1949199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en-US" noProof="0" dirty="0" smtClean="0"/>
              <a:t>This is the generic model which</a:t>
            </a:r>
            <a:r>
              <a:rPr lang="en-US" baseline="0" noProof="0" dirty="0" smtClean="0"/>
              <a:t> in Contoso’s case would be implemented using </a:t>
            </a:r>
            <a:r>
              <a:rPr lang="en-US" noProof="0" dirty="0" smtClean="0"/>
              <a:t>Shared web hosting for simple apps (“Web Hosting - Shared Web - Add”) from the IT catalog</a:t>
            </a:r>
          </a:p>
          <a:p>
            <a:pPr marL="0" indent="0">
              <a:buNone/>
            </a:pPr>
            <a:endParaRPr lang="en-US" dirty="0" smtClean="0"/>
          </a:p>
          <a:p>
            <a:pPr marL="228600" indent="-228600">
              <a:buAutoNum type="arabicPeriod"/>
            </a:pPr>
            <a:r>
              <a:rPr lang="en-US" dirty="0" smtClean="0"/>
              <a:t>Users who are accessing the</a:t>
            </a:r>
            <a:r>
              <a:rPr lang="en-US" baseline="0" dirty="0" smtClean="0"/>
              <a:t> provider hosted apps. ADFS used to identify the user</a:t>
            </a:r>
          </a:p>
          <a:p>
            <a:pPr marL="228600" indent="-228600">
              <a:buAutoNum type="arabicPeriod"/>
            </a:pPr>
            <a:r>
              <a:rPr lang="en-US" baseline="0" dirty="0" smtClean="0"/>
              <a:t>Load balancer for handling the incoming requested</a:t>
            </a:r>
          </a:p>
          <a:p>
            <a:pPr marL="228600" indent="-228600">
              <a:buAutoNum type="arabicPeriod"/>
            </a:pPr>
            <a:r>
              <a:rPr lang="en-US" baseline="0" dirty="0" smtClean="0"/>
              <a:t>Actual provider hosted servers which are load balanced</a:t>
            </a:r>
          </a:p>
          <a:p>
            <a:pPr marL="228600" indent="-228600">
              <a:buAutoNum type="arabicPeriod"/>
            </a:pPr>
            <a:r>
              <a:rPr lang="en-US" baseline="0" dirty="0" smtClean="0"/>
              <a:t>Provider hosted apps which are hosted in own IIS applications. Multiple apps in single load balanced setup (shared platform)</a:t>
            </a:r>
          </a:p>
          <a:p>
            <a:pPr marL="228600" indent="-228600">
              <a:buAutoNum type="arabicPeriod"/>
            </a:pPr>
            <a:r>
              <a:rPr lang="en-US" baseline="0" dirty="0" smtClean="0"/>
              <a:t>Provider hosted apps might have requirements to access other services like AD, ADFS, Database or any other resources. This is completely dependent on the app implementation details</a:t>
            </a:r>
            <a:endParaRPr lang="en-US" dirty="0" smtClean="0"/>
          </a:p>
          <a:p>
            <a:endParaRPr lang="en-US" dirty="0"/>
          </a:p>
        </p:txBody>
      </p:sp>
    </p:spTree>
    <p:extLst>
      <p:ext uri="{BB962C8B-B14F-4D97-AF65-F5344CB8AC3E}">
        <p14:creationId xmlns:p14="http://schemas.microsoft.com/office/powerpoint/2010/main" val="429256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68072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en-US" noProof="0" dirty="0" smtClean="0"/>
              <a:t>This is the generic model which</a:t>
            </a:r>
            <a:r>
              <a:rPr lang="en-US" baseline="0" noProof="0" dirty="0" smtClean="0"/>
              <a:t> in Contoso’s case would be implemented as a </a:t>
            </a:r>
            <a:r>
              <a:rPr lang="en-US" sz="900" dirty="0" smtClean="0"/>
              <a:t>DCS - Server - Wintel - Add </a:t>
            </a:r>
            <a:r>
              <a:rPr lang="en-US" sz="900" baseline="0" dirty="0" smtClean="0"/>
              <a:t>from IT catalog, but server would be used to host multiple LOB applications for specific organization.</a:t>
            </a:r>
            <a:endParaRPr lang="en-US" baseline="0" noProof="0"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pPr marL="228600" indent="-228600">
              <a:buAutoNum type="arabicPeriod"/>
            </a:pPr>
            <a:r>
              <a:rPr lang="en-US" dirty="0" smtClean="0"/>
              <a:t>Users who are accessing the</a:t>
            </a:r>
            <a:r>
              <a:rPr lang="en-US" baseline="0" dirty="0" smtClean="0"/>
              <a:t> provider hosted apps. ADFS used to identify the user.</a:t>
            </a:r>
          </a:p>
          <a:p>
            <a:pPr marL="228600" indent="-228600">
              <a:buAutoNum type="arabicPeriod"/>
            </a:pPr>
            <a:r>
              <a:rPr lang="en-US" baseline="0" dirty="0" smtClean="0"/>
              <a:t>Load balancer for handling the incoming requested</a:t>
            </a:r>
          </a:p>
          <a:p>
            <a:pPr marL="228600" indent="-228600">
              <a:buAutoNum type="arabicPeriod"/>
            </a:pPr>
            <a:r>
              <a:rPr lang="en-US" baseline="0" dirty="0" smtClean="0"/>
              <a:t>Actual provider hosted servers which are load balanced. Multiple server pairs managed and operated by the different organizations.</a:t>
            </a:r>
          </a:p>
          <a:p>
            <a:pPr marL="228600" indent="-228600">
              <a:buAutoNum type="arabicPeriod"/>
            </a:pPr>
            <a:r>
              <a:rPr lang="en-US" baseline="0" dirty="0" smtClean="0"/>
              <a:t>Provider hosted apps which are hosted as own IIS applications. Multiple apps in single load balanced setup (combined dedicated per LOB as shared platform for LOB specific apps)</a:t>
            </a:r>
          </a:p>
          <a:p>
            <a:pPr marL="228600" indent="-228600">
              <a:buAutoNum type="arabicPeriod"/>
            </a:pPr>
            <a:r>
              <a:rPr lang="en-US" baseline="0" dirty="0" smtClean="0"/>
              <a:t>Provider hosted apps might have requirements to access other services like AD, ADFS, Database or any other resources. This is completely dependent on the app implementation details</a:t>
            </a:r>
            <a:endParaRPr lang="en-US" dirty="0" smtClean="0"/>
          </a:p>
          <a:p>
            <a:endParaRPr lang="en-US" dirty="0" smtClean="0"/>
          </a:p>
          <a:p>
            <a:endParaRPr lang="en-US" dirty="0"/>
          </a:p>
        </p:txBody>
      </p:sp>
    </p:spTree>
    <p:extLst>
      <p:ext uri="{BB962C8B-B14F-4D97-AF65-F5344CB8AC3E}">
        <p14:creationId xmlns:p14="http://schemas.microsoft.com/office/powerpoint/2010/main" val="266383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8089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Public store can be enabled or disabled in farm level. When enabled, administrators can configure apps to be directly available for installation or that end users have to request them from the </a:t>
            </a:r>
            <a:r>
              <a:rPr lang="en-US" baseline="0" dirty="0" err="1" smtClean="0"/>
              <a:t>the</a:t>
            </a:r>
            <a:r>
              <a:rPr lang="en-US" baseline="0" dirty="0" smtClean="0"/>
              <a:t> admins. Public store requires internet connectivity from the SharePoint farm</a:t>
            </a:r>
          </a:p>
          <a:p>
            <a:pPr marL="228600" indent="-228600">
              <a:buAutoNum type="arabicPeriod"/>
            </a:pPr>
            <a:r>
              <a:rPr lang="en-US" baseline="0" dirty="0" smtClean="0"/>
              <a:t>Apps can be deployed cross multiple applications using scripting. </a:t>
            </a:r>
          </a:p>
          <a:p>
            <a:pPr marL="228600" indent="-228600">
              <a:buAutoNum type="arabicPeriod"/>
            </a:pPr>
            <a:r>
              <a:rPr lang="en-US" baseline="0" dirty="0" smtClean="0"/>
              <a:t>Apps can be deployed to be available in each catalog in web application and in farm level using </a:t>
            </a:r>
            <a:r>
              <a:rPr lang="en-US" baseline="0" dirty="0" err="1" smtClean="0"/>
              <a:t>PowerContoso</a:t>
            </a:r>
            <a:r>
              <a:rPr lang="en-US" baseline="0" dirty="0" smtClean="0"/>
              <a:t> and client side object model (CSOM)</a:t>
            </a:r>
          </a:p>
          <a:p>
            <a:pPr marL="228600" indent="-228600">
              <a:buAutoNum type="arabicPeriod"/>
            </a:pPr>
            <a:r>
              <a:rPr lang="en-US" baseline="0" dirty="0" smtClean="0"/>
              <a:t>There is one app catalog for each web application in the farm. This gives us opportunity to provider only web application level publishing of the apps or app to be just available for specific organization</a:t>
            </a:r>
          </a:p>
          <a:p>
            <a:pPr marL="228600" indent="-228600">
              <a:buAutoNum type="arabicPeriod"/>
            </a:pPr>
            <a:r>
              <a:rPr lang="en-US" baseline="0" dirty="0" smtClean="0"/>
              <a:t>Scripting of the deployment cross multiple farms can be also done. There’s no native capability to move apps between web applications or multiple SharePoint farm.</a:t>
            </a:r>
            <a:endParaRPr lang="fi-FI" dirty="0" smtClean="0"/>
          </a:p>
        </p:txBody>
      </p:sp>
    </p:spTree>
    <p:extLst>
      <p:ext uri="{BB962C8B-B14F-4D97-AF65-F5344CB8AC3E}">
        <p14:creationId xmlns:p14="http://schemas.microsoft.com/office/powerpoint/2010/main" val="789018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Development</a:t>
            </a:r>
            <a:r>
              <a:rPr lang="en-US" baseline="0" dirty="0" smtClean="0"/>
              <a:t> environments are managed and owned by developers. These are not provided by the Contoso, they are managed and owned by the developers/partners who work together with Contoso resource on the development. </a:t>
            </a:r>
          </a:p>
          <a:p>
            <a:pPr marL="441581" lvl="1" indent="-228600"/>
            <a:r>
              <a:rPr lang="en-US" baseline="0" dirty="0" smtClean="0"/>
              <a:t>Bring your own </a:t>
            </a:r>
            <a:r>
              <a:rPr lang="en-US" baseline="0" dirty="0" err="1" smtClean="0"/>
              <a:t>dev</a:t>
            </a:r>
            <a:r>
              <a:rPr lang="en-US" baseline="0" dirty="0" smtClean="0"/>
              <a:t> set – “</a:t>
            </a:r>
            <a:r>
              <a:rPr lang="en-US" baseline="0" dirty="0" err="1" smtClean="0"/>
              <a:t>BYODev</a:t>
            </a:r>
            <a:r>
              <a:rPr lang="en-US" baseline="0" dirty="0" smtClean="0"/>
              <a:t>” </a:t>
            </a:r>
          </a:p>
          <a:p>
            <a:pPr marL="441581" lvl="1" indent="-228600"/>
            <a:r>
              <a:rPr lang="en-US" baseline="0" dirty="0" smtClean="0"/>
              <a:t>Each </a:t>
            </a:r>
            <a:r>
              <a:rPr lang="en-US" baseline="0" dirty="0" err="1" smtClean="0"/>
              <a:t>dev</a:t>
            </a:r>
            <a:r>
              <a:rPr lang="en-US" baseline="0" dirty="0" smtClean="0"/>
              <a:t> environment consist from computer and isolated </a:t>
            </a:r>
            <a:r>
              <a:rPr lang="en-US" baseline="0" dirty="0" err="1" smtClean="0"/>
              <a:t>dev</a:t>
            </a:r>
            <a:r>
              <a:rPr lang="en-US" baseline="0" dirty="0" smtClean="0"/>
              <a:t> tenant in Office365. </a:t>
            </a:r>
          </a:p>
          <a:p>
            <a:pPr marL="441581" lvl="1" indent="-228600"/>
            <a:r>
              <a:rPr lang="en-US" baseline="0" dirty="0" smtClean="0"/>
              <a:t>No specific server hardware is required for development, since server side access is not needed</a:t>
            </a:r>
          </a:p>
          <a:p>
            <a:pPr marL="228600" lvl="0" indent="-228600">
              <a:buFont typeface="+mj-lt"/>
              <a:buAutoNum type="arabicPeriod"/>
            </a:pPr>
            <a:r>
              <a:rPr lang="en-US" baseline="0" dirty="0" smtClean="0"/>
              <a:t>Source code is stored to Visual Studio Online, which is SaaS based service provided by Microsoft for TFS functionality</a:t>
            </a:r>
          </a:p>
          <a:p>
            <a:pPr marL="441581" lvl="1" indent="-228600"/>
            <a:r>
              <a:rPr lang="en-US" baseline="0" dirty="0" smtClean="0"/>
              <a:t>Authentication to VS Online is based on the Microsoft identity accounts (old Live ID)</a:t>
            </a:r>
          </a:p>
          <a:p>
            <a:pPr marL="441581" lvl="1" indent="-228600"/>
            <a:r>
              <a:rPr lang="en-US" baseline="0" dirty="0" smtClean="0"/>
              <a:t>Contoso can outsource the permission management to chosen partner, if needed or own the management of access by them self</a:t>
            </a:r>
          </a:p>
          <a:p>
            <a:pPr marL="441581" lvl="1" indent="-228600"/>
            <a:r>
              <a:rPr lang="en-US" baseline="0" dirty="0" smtClean="0"/>
              <a:t>VS Online can be also used for work item and bug tracking, including release planning</a:t>
            </a:r>
          </a:p>
          <a:p>
            <a:pPr marL="228600" lvl="0" indent="-228600">
              <a:buFont typeface="+mj-lt"/>
              <a:buAutoNum type="arabicPeriod"/>
            </a:pPr>
            <a:r>
              <a:rPr lang="en-US" baseline="0" dirty="0" smtClean="0"/>
              <a:t>Isolated test environment in the Office365 with Microsoft Azure is used for testing of the capabilities. This is isolated from the production usage.</a:t>
            </a:r>
          </a:p>
          <a:p>
            <a:pPr marL="441581" lvl="1" indent="-228600"/>
            <a:r>
              <a:rPr lang="en-US" baseline="0" dirty="0" smtClean="0"/>
              <a:t>Testers have specific accounts to access this environment and no ADFS or ADFS connectivity is required, unless wanted. </a:t>
            </a:r>
            <a:r>
              <a:rPr lang="en-US" baseline="0" dirty="0" err="1" smtClean="0"/>
              <a:t>DirSync</a:t>
            </a:r>
            <a:r>
              <a:rPr lang="en-US" baseline="0" dirty="0" smtClean="0"/>
              <a:t> can however be performed against only one tenant, so native SSO is not currently available.</a:t>
            </a:r>
          </a:p>
          <a:p>
            <a:pPr marL="228600" lvl="0" indent="-228600">
              <a:buFont typeface="+mj-lt"/>
              <a:buAutoNum type="arabicPeriod"/>
            </a:pPr>
            <a:r>
              <a:rPr lang="en-US" baseline="0" dirty="0" smtClean="0"/>
              <a:t>For on-premises functionalities, automated builds are compiled to Contoso’s corporate network, to isolated test environment for on-premises functionality</a:t>
            </a:r>
          </a:p>
          <a:p>
            <a:pPr marL="228600" lvl="0" indent="-228600">
              <a:buFont typeface="+mj-lt"/>
              <a:buAutoNum type="arabicPeriod"/>
            </a:pPr>
            <a:r>
              <a:rPr lang="en-US" baseline="0" dirty="0" smtClean="0"/>
              <a:t>This is on-premises test / acceptance testing environment which consists of a small SP2013 farm and specific provider hosted environment</a:t>
            </a:r>
          </a:p>
          <a:p>
            <a:pPr marL="228600" lvl="0" indent="-228600">
              <a:buFont typeface="+mj-lt"/>
              <a:buAutoNum type="arabicPeriod"/>
            </a:pPr>
            <a:r>
              <a:rPr lang="en-US" baseline="0" dirty="0" smtClean="0"/>
              <a:t>Test environment is associated using ACS to the test tenant for ACS based </a:t>
            </a:r>
            <a:r>
              <a:rPr lang="en-US" baseline="0" dirty="0" err="1" smtClean="0"/>
              <a:t>oAuth</a:t>
            </a:r>
            <a:r>
              <a:rPr lang="en-US" baseline="0" dirty="0" smtClean="0"/>
              <a:t> testing</a:t>
            </a:r>
          </a:p>
          <a:p>
            <a:pPr marL="441581" lvl="1" indent="-228600"/>
            <a:r>
              <a:rPr lang="en-US" baseline="0" dirty="0" smtClean="0"/>
              <a:t>Environment can be still used also for S2S testing, since used model is based on the app configuration</a:t>
            </a:r>
          </a:p>
          <a:p>
            <a:pPr marL="228600" lvl="0" indent="-228600">
              <a:buFont typeface="+mj-lt"/>
              <a:buAutoNum type="arabicPeriod"/>
            </a:pPr>
            <a:r>
              <a:rPr lang="en-US" baseline="0" dirty="0" smtClean="0"/>
              <a:t>Contoso or selected partner can manage the permissions and other operational aspects of the VS online</a:t>
            </a:r>
          </a:p>
          <a:p>
            <a:pPr marL="228600" lvl="0" indent="-228600">
              <a:buFont typeface="+mj-lt"/>
              <a:buAutoNum type="arabicPeriod"/>
            </a:pPr>
            <a:r>
              <a:rPr lang="en-US" baseline="0" dirty="0" smtClean="0"/>
              <a:t>Internal users are accessing the test tenant on office365 MT side using specific accounts, no SSO is needed for this tenant due limited access </a:t>
            </a:r>
          </a:p>
          <a:p>
            <a:pPr marL="228600" lvl="0" indent="-228600">
              <a:buFont typeface="+mj-lt"/>
              <a:buAutoNum type="arabicPeriod"/>
            </a:pPr>
            <a:r>
              <a:rPr lang="en-US" baseline="0" dirty="0" smtClean="0"/>
              <a:t>Internal users can access the on-premises setup of the SharePoint for testing specific app capabilities</a:t>
            </a:r>
          </a:p>
          <a:p>
            <a:pPr marL="228600" lvl="0" indent="-228600">
              <a:buFont typeface="+mj-lt"/>
              <a:buAutoNum type="arabicPeriod"/>
            </a:pPr>
            <a:endParaRPr lang="en-US" dirty="0"/>
          </a:p>
        </p:txBody>
      </p:sp>
    </p:spTree>
    <p:extLst>
      <p:ext uri="{BB962C8B-B14F-4D97-AF65-F5344CB8AC3E}">
        <p14:creationId xmlns:p14="http://schemas.microsoft.com/office/powerpoint/2010/main" val="2402215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83850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a:t>
            </a:r>
            <a:r>
              <a:rPr lang="en-US" baseline="0" dirty="0" smtClean="0"/>
              <a:t>e of these have to be discussed in detail, but some can be addressed more detailed as a recommendation from Microsoft side based on the Contoso’s environment. Some are already addressed in this deck.</a:t>
            </a:r>
          </a:p>
          <a:p>
            <a:endParaRPr lang="en-US" baseline="0" dirty="0" smtClean="0"/>
          </a:p>
          <a:p>
            <a:pPr marL="228600" indent="-228600">
              <a:buAutoNum type="arabicPeriod"/>
            </a:pPr>
            <a:r>
              <a:rPr lang="en-US" baseline="0" dirty="0" smtClean="0"/>
              <a:t>Developer follows updated developer guidance during development. When app has been tested and verified, it will be submitted for internal review</a:t>
            </a:r>
          </a:p>
          <a:p>
            <a:pPr marL="228600" indent="-228600">
              <a:buAutoNum type="arabicPeriod"/>
            </a:pPr>
            <a:r>
              <a:rPr lang="en-US" baseline="0" dirty="0" smtClean="0"/>
              <a:t>App Admin performs standardized validation process to the app. Validation check list can be difference based on the planned release target of the app and where it will be hosted.</a:t>
            </a:r>
          </a:p>
          <a:p>
            <a:pPr marL="228600" indent="-228600">
              <a:buAutoNum type="arabicPeriod"/>
            </a:pPr>
            <a:r>
              <a:rPr lang="en-US" baseline="0" dirty="0" smtClean="0"/>
              <a:t>App is installed to the farm by the app admin and tested. Provider hosted platform is monitored and there’s clear issue resolution plan in case of any surprises. </a:t>
            </a:r>
          </a:p>
          <a:p>
            <a:pPr marL="228600" indent="-228600">
              <a:buAutoNum type="arabicPeriod"/>
            </a:pPr>
            <a:r>
              <a:rPr lang="en-US" baseline="0" dirty="0" smtClean="0"/>
              <a:t>End users will get notifications on the new apps, so that they know that they are available. There is also standardized feedback model to provide guidance and to receive feedback on the app</a:t>
            </a:r>
          </a:p>
          <a:p>
            <a:pPr marL="228600" indent="-228600">
              <a:buAutoNum type="arabicPeriod"/>
            </a:pPr>
            <a:r>
              <a:rPr lang="en-US" baseline="0" dirty="0" smtClean="0"/>
              <a:t>Feedback and input channel back to the app admin and to the developer</a:t>
            </a:r>
            <a:endParaRPr lang="en-US" dirty="0"/>
          </a:p>
        </p:txBody>
      </p:sp>
    </p:spTree>
    <p:extLst>
      <p:ext uri="{BB962C8B-B14F-4D97-AF65-F5344CB8AC3E}">
        <p14:creationId xmlns:p14="http://schemas.microsoft.com/office/powerpoint/2010/main" val="978545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aseline="0" dirty="0" smtClean="0"/>
              <a:t>External users access the services using Contoso’s reverse proxy. Devices can access the services only using browser, no native app support</a:t>
            </a:r>
          </a:p>
          <a:p>
            <a:pPr marL="228600" indent="-228600">
              <a:buFont typeface="+mj-lt"/>
              <a:buAutoNum type="arabicPeriod"/>
            </a:pPr>
            <a:r>
              <a:rPr lang="en-US" baseline="0" dirty="0" smtClean="0"/>
              <a:t>Roaming internal users are accessing the services using similar access than external users, unless they connect to corporate network using VPN</a:t>
            </a:r>
          </a:p>
          <a:p>
            <a:pPr marL="228600" indent="-228600">
              <a:buFont typeface="+mj-lt"/>
              <a:buAutoNum type="arabicPeriod"/>
            </a:pPr>
            <a:r>
              <a:rPr lang="en-US" baseline="0" dirty="0" smtClean="0"/>
              <a:t>Provider hosted apps are also published to externally accessing users with the reverse proxy</a:t>
            </a:r>
          </a:p>
          <a:p>
            <a:pPr marL="228600" indent="-228600">
              <a:buFont typeface="+mj-lt"/>
              <a:buAutoNum type="arabicPeriod"/>
            </a:pPr>
            <a:r>
              <a:rPr lang="en-US" baseline="0" dirty="0" smtClean="0"/>
              <a:t>Provider hosted apps are accessing the SharePoint online service using </a:t>
            </a:r>
            <a:r>
              <a:rPr lang="en-US" baseline="0" dirty="0" err="1" smtClean="0"/>
              <a:t>oAuth</a:t>
            </a:r>
            <a:r>
              <a:rPr lang="en-US" baseline="0" dirty="0" smtClean="0"/>
              <a:t> with the ACS model</a:t>
            </a:r>
          </a:p>
          <a:p>
            <a:pPr marL="441581" marR="0" lvl="1" indent="-228600" algn="l" defTabSz="914363" rtl="0" eaLnBrk="1" fontAlgn="auto" latinLnBrk="0" hangingPunct="1">
              <a:lnSpc>
                <a:spcPct val="90000"/>
              </a:lnSpc>
              <a:spcBef>
                <a:spcPts val="0"/>
              </a:spcBef>
              <a:spcAft>
                <a:spcPts val="333"/>
              </a:spcAft>
              <a:buClrTx/>
              <a:buSzTx/>
              <a:tabLst/>
              <a:defRPr/>
            </a:pPr>
            <a:r>
              <a:rPr lang="en-US" baseline="0" dirty="0" smtClean="0"/>
              <a:t>Domain depends on policies, but quite often look something like spapp-appname.group.Contoso.com </a:t>
            </a:r>
          </a:p>
          <a:p>
            <a:pPr marL="228600" indent="-228600">
              <a:buFont typeface="+mj-lt"/>
              <a:buAutoNum type="arabicPeriod"/>
            </a:pPr>
            <a:r>
              <a:rPr lang="en-US" baseline="0" dirty="0" smtClean="0"/>
              <a:t>Users outside of the corporate network can access the SharePoint Online Sites using reverse proxy</a:t>
            </a:r>
          </a:p>
          <a:p>
            <a:pPr marL="228600" indent="-228600">
              <a:buFont typeface="+mj-lt"/>
              <a:buAutoNum type="arabicPeriod"/>
            </a:pPr>
            <a:r>
              <a:rPr lang="en-US" baseline="0" dirty="0" smtClean="0"/>
              <a:t>Existing MPLS link is used for accessing the MSO servers</a:t>
            </a:r>
          </a:p>
          <a:p>
            <a:pPr marL="228600" indent="-228600">
              <a:buFont typeface="+mj-lt"/>
              <a:buAutoNum type="arabicPeriod"/>
            </a:pPr>
            <a:r>
              <a:rPr lang="en-US" baseline="0" dirty="0" smtClean="0"/>
              <a:t>Existing model with identity replication to MSO datacenter is used for authentication</a:t>
            </a:r>
            <a:endParaRPr lang="en-US" dirty="0"/>
          </a:p>
        </p:txBody>
      </p:sp>
    </p:spTree>
    <p:extLst>
      <p:ext uri="{BB962C8B-B14F-4D97-AF65-F5344CB8AC3E}">
        <p14:creationId xmlns:p14="http://schemas.microsoft.com/office/powerpoint/2010/main" val="16462427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Developer</a:t>
            </a:r>
            <a:r>
              <a:rPr lang="en-US" baseline="0" dirty="0" smtClean="0"/>
              <a:t> set consists from dedicated single server SharePoint 2013 installations which are hosted in virtual environment</a:t>
            </a:r>
          </a:p>
          <a:p>
            <a:pPr marL="441581" lvl="1" indent="-228600"/>
            <a:r>
              <a:rPr lang="en-US" baseline="0" dirty="0" smtClean="0"/>
              <a:t>Similar to what is currently used in Contoso</a:t>
            </a:r>
          </a:p>
          <a:p>
            <a:pPr marL="228600" lvl="0" indent="-228600">
              <a:buAutoNum type="arabicPeriod"/>
            </a:pPr>
            <a:r>
              <a:rPr lang="en-US" baseline="0" dirty="0" smtClean="0"/>
              <a:t>One tenant is created to be used as the ACS for development environments for </a:t>
            </a:r>
            <a:r>
              <a:rPr lang="en-US" baseline="0" dirty="0" err="1" smtClean="0"/>
              <a:t>oAuth</a:t>
            </a:r>
            <a:r>
              <a:rPr lang="en-US" baseline="0" dirty="0" smtClean="0"/>
              <a:t> mechanism, so that development matches the Dedicated model</a:t>
            </a:r>
          </a:p>
          <a:p>
            <a:pPr marL="441581" lvl="1" indent="-228600"/>
            <a:r>
              <a:rPr lang="en-US" baseline="0" dirty="0" smtClean="0"/>
              <a:t>Each development environment is associated to this tenant for ACS usage using same certificate</a:t>
            </a:r>
          </a:p>
          <a:p>
            <a:pPr marL="441581" lvl="1" indent="-228600"/>
            <a:r>
              <a:rPr lang="en-US" baseline="0" dirty="0" smtClean="0"/>
              <a:t>Tenant could be one developer tenant with single account, since actual tenant is used only for the ACS purpose</a:t>
            </a:r>
          </a:p>
          <a:p>
            <a:pPr marL="228600" lvl="0" indent="-228600">
              <a:buFont typeface="+mj-lt"/>
              <a:buAutoNum type="arabicPeriod"/>
            </a:pPr>
            <a:r>
              <a:rPr lang="en-US" baseline="0" dirty="0" smtClean="0"/>
              <a:t>Environments are linked to the TFS in on-premises to store the source code</a:t>
            </a:r>
          </a:p>
          <a:p>
            <a:pPr marL="228600" lvl="0" indent="-228600">
              <a:buFont typeface="+mj-lt"/>
              <a:buAutoNum type="arabicPeriod"/>
            </a:pPr>
            <a:r>
              <a:rPr lang="en-US" baseline="0" dirty="0" smtClean="0"/>
              <a:t>Test provider hosted environment is needed for integration testing</a:t>
            </a:r>
          </a:p>
          <a:p>
            <a:pPr marL="228600" lvl="0" indent="-228600">
              <a:buFont typeface="+mj-lt"/>
              <a:buAutoNum type="arabicPeriod"/>
            </a:pPr>
            <a:r>
              <a:rPr lang="en-US" baseline="0" dirty="0" smtClean="0"/>
              <a:t>Test SP environment matching Dedicated environment design is used for integration testing and initial user testing</a:t>
            </a:r>
          </a:p>
          <a:p>
            <a:pPr marL="441581" lvl="1" indent="-228600"/>
            <a:r>
              <a:rPr lang="en-US" baseline="0" dirty="0" smtClean="0"/>
              <a:t>Actual acceptance testing can be done in PPE environment</a:t>
            </a:r>
          </a:p>
          <a:p>
            <a:pPr marL="228600" lvl="0" indent="-228600">
              <a:buFont typeface="+mj-lt"/>
              <a:buAutoNum type="arabicPeriod"/>
            </a:pPr>
            <a:r>
              <a:rPr lang="en-US" baseline="0" dirty="0" smtClean="0"/>
              <a:t>Provider hosted environment and test SharePoint environment is associated to the Tenant for ACS based </a:t>
            </a:r>
            <a:r>
              <a:rPr lang="en-US" baseline="0" dirty="0" err="1" smtClean="0"/>
              <a:t>oAuth</a:t>
            </a:r>
            <a:endParaRPr lang="en-US" baseline="0" dirty="0" smtClean="0"/>
          </a:p>
          <a:p>
            <a:pPr marL="441581" lvl="1" indent="-228600"/>
            <a:endParaRPr lang="en-US" baseline="0" dirty="0" smtClean="0"/>
          </a:p>
          <a:p>
            <a:pPr marL="228600" lvl="0" indent="-228600">
              <a:buAutoNum type="arabicPeriod"/>
            </a:pPr>
            <a:endParaRPr lang="en-US" dirty="0"/>
          </a:p>
        </p:txBody>
      </p:sp>
    </p:spTree>
    <p:extLst>
      <p:ext uri="{BB962C8B-B14F-4D97-AF65-F5344CB8AC3E}">
        <p14:creationId xmlns:p14="http://schemas.microsoft.com/office/powerpoint/2010/main" val="419432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Identities</a:t>
            </a:r>
            <a:r>
              <a:rPr lang="en-US" baseline="0" dirty="0" smtClean="0"/>
              <a:t> are sync’d from on-</a:t>
            </a:r>
            <a:r>
              <a:rPr lang="en-US" baseline="0" dirty="0" err="1" smtClean="0"/>
              <a:t>prem</a:t>
            </a:r>
            <a:r>
              <a:rPr lang="en-US" baseline="0" dirty="0" smtClean="0"/>
              <a:t> environment to the cloud for </a:t>
            </a:r>
            <a:r>
              <a:rPr lang="en-US" baseline="0" dirty="0" err="1" smtClean="0"/>
              <a:t>sigle</a:t>
            </a:r>
            <a:r>
              <a:rPr lang="en-US" baseline="0" dirty="0" smtClean="0"/>
              <a:t> sign on experience</a:t>
            </a:r>
          </a:p>
          <a:p>
            <a:pPr marL="228600" indent="-228600">
              <a:buAutoNum type="arabicPeriod"/>
            </a:pPr>
            <a:r>
              <a:rPr lang="en-US" baseline="0" dirty="0" err="1" smtClean="0"/>
              <a:t>DirSync</a:t>
            </a:r>
            <a:r>
              <a:rPr lang="en-US" baseline="0" dirty="0" smtClean="0"/>
              <a:t> is required for the directory sync to happen automatically</a:t>
            </a:r>
          </a:p>
          <a:p>
            <a:pPr marL="228600" indent="-228600">
              <a:buAutoNum type="arabicPeriod"/>
            </a:pPr>
            <a:r>
              <a:rPr lang="en-US" baseline="0" dirty="0" smtClean="0"/>
              <a:t>Users are authenticated when they access Office365 Converged environment against customer ADFS (STS). Actual authentication of the access (browser, applications and native apps in devices) can have two phased authentication </a:t>
            </a:r>
            <a:r>
              <a:rPr lang="en-US" baseline="0" smtClean="0"/>
              <a:t>and this is </a:t>
            </a:r>
            <a:r>
              <a:rPr lang="en-US" baseline="0" dirty="0" smtClean="0"/>
              <a:t>controlled on the ADFS side.</a:t>
            </a:r>
          </a:p>
          <a:p>
            <a:pPr marL="228600" indent="-228600">
              <a:buAutoNum type="arabicPeriod"/>
            </a:pPr>
            <a:r>
              <a:rPr lang="en-US" baseline="0" dirty="0" smtClean="0"/>
              <a:t>Authorization is performed towards local AD</a:t>
            </a:r>
          </a:p>
          <a:p>
            <a:pPr marL="228600" indent="-228600">
              <a:buAutoNum type="arabicPeriod"/>
            </a:pPr>
            <a:r>
              <a:rPr lang="en-US" baseline="0" dirty="0" smtClean="0"/>
              <a:t>Internal users can access the Converged environment using single sign on capabilities. Users can select user ID and password to be saved to devices for automating the experience after initial authentication, if wanted. </a:t>
            </a:r>
            <a:endParaRPr lang="en-US" dirty="0"/>
          </a:p>
        </p:txBody>
      </p:sp>
    </p:spTree>
    <p:extLst>
      <p:ext uri="{BB962C8B-B14F-4D97-AF65-F5344CB8AC3E}">
        <p14:creationId xmlns:p14="http://schemas.microsoft.com/office/powerpoint/2010/main" val="3457910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9/5/2014</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48</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dirty="0" smtClean="0"/>
              <a:t>Title</a:t>
            </a:r>
            <a:r>
              <a:rPr lang="en-US" dirty="0" smtClean="0"/>
              <a:t>: Our Vision: Modernizing the Platform</a:t>
            </a:r>
          </a:p>
          <a:p>
            <a:r>
              <a:rPr lang="en-US" b="1" dirty="0" smtClean="0"/>
              <a:t>Timing</a:t>
            </a:r>
            <a:r>
              <a:rPr lang="en-US" dirty="0" smtClean="0"/>
              <a:t>:</a:t>
            </a:r>
            <a:r>
              <a:rPr lang="en-US" baseline="0" dirty="0" smtClean="0"/>
              <a:t> 5 minutes</a:t>
            </a:r>
          </a:p>
          <a:p>
            <a:r>
              <a:rPr lang="en-US" b="1" baseline="0" dirty="0" smtClean="0"/>
              <a:t>Today’s market</a:t>
            </a:r>
            <a:r>
              <a:rPr lang="en-US" baseline="0" dirty="0" smtClean="0"/>
              <a:t>:</a:t>
            </a:r>
          </a:p>
          <a:p>
            <a:pPr lvl="1"/>
            <a:r>
              <a:rPr lang="en-US" baseline="0" dirty="0" smtClean="0"/>
              <a:t>Includes Office as the natural front-end for business applications</a:t>
            </a:r>
          </a:p>
          <a:p>
            <a:pPr lvl="1"/>
            <a:r>
              <a:rPr lang="en-US" baseline="0" dirty="0" smtClean="0"/>
              <a:t>There are over 700,00 SharePoint Developers</a:t>
            </a:r>
          </a:p>
          <a:p>
            <a:pPr lvl="0"/>
            <a:endParaRPr lang="en-US" b="1" baseline="0" dirty="0" smtClean="0"/>
          </a:p>
          <a:p>
            <a:pPr lvl="0"/>
            <a:r>
              <a:rPr lang="en-US" b="1" baseline="0" dirty="0" smtClean="0"/>
              <a:t>Today’s Trends:</a:t>
            </a:r>
          </a:p>
          <a:p>
            <a:pPr lvl="1"/>
            <a:r>
              <a:rPr lang="en-US" b="0" baseline="0" dirty="0" smtClean="0"/>
              <a:t>Rapidly becoming new paradigms for UX design</a:t>
            </a:r>
          </a:p>
          <a:p>
            <a:pPr lvl="1"/>
            <a:r>
              <a:rPr lang="en-US" b="0" baseline="0" dirty="0" smtClean="0"/>
              <a:t>755 of developers using HTML5</a:t>
            </a:r>
          </a:p>
          <a:p>
            <a:pPr lvl="1"/>
            <a:r>
              <a:rPr lang="en-US" b="0" baseline="0" dirty="0" smtClean="0"/>
              <a:t>By 2014 75% of the Fortune 1000 will offer public Web API’s</a:t>
            </a:r>
          </a:p>
          <a:p>
            <a:pPr lvl="1"/>
            <a:endParaRPr lang="en-US" b="0" baseline="0" dirty="0" smtClean="0"/>
          </a:p>
          <a:p>
            <a:pPr lvl="0"/>
            <a:r>
              <a:rPr lang="en-US" b="1" baseline="0" dirty="0" smtClean="0"/>
              <a:t>Our Principles</a:t>
            </a:r>
          </a:p>
          <a:p>
            <a:pPr lvl="1"/>
            <a:r>
              <a:rPr lang="en-US" b="0" baseline="0" dirty="0" smtClean="0"/>
              <a:t>Designed for the cloud</a:t>
            </a:r>
          </a:p>
          <a:p>
            <a:pPr lvl="1"/>
            <a:r>
              <a:rPr lang="en-US" b="0" baseline="0" dirty="0" smtClean="0"/>
              <a:t>Enabling a consistent development platform</a:t>
            </a:r>
          </a:p>
          <a:p>
            <a:pPr lvl="1"/>
            <a:r>
              <a:rPr lang="en-US" b="0" baseline="0" dirty="0" smtClean="0"/>
              <a:t>Give choice to developers</a:t>
            </a:r>
            <a:endParaRPr lang="en-US" b="0"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smtClean="0"/>
              <a:t>Build 2012</a:t>
            </a:r>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fld id="{3DE98D88-4B2E-4AAB-9ECA-CFD46E198059}" type="datetime1">
              <a:rPr lang="en-US" smtClean="0"/>
              <a:t>9/5/2014</a:t>
            </a:fld>
            <a:endParaRPr lang="en-US" dirty="0"/>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69047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dirty="0" smtClean="0"/>
              <a:t>Title:</a:t>
            </a:r>
            <a:r>
              <a:rPr lang="en-US" b="1" baseline="0" dirty="0" smtClean="0"/>
              <a:t> </a:t>
            </a:r>
            <a:r>
              <a:rPr lang="en-US" b="0" baseline="0" dirty="0" smtClean="0"/>
              <a:t>The Result: A new Cloud App Model (CAM)</a:t>
            </a:r>
          </a:p>
          <a:p>
            <a:r>
              <a:rPr lang="en-US" b="1" baseline="0" dirty="0" smtClean="0"/>
              <a:t>Time: </a:t>
            </a:r>
            <a:r>
              <a:rPr lang="en-US" b="0" baseline="0" dirty="0" smtClean="0"/>
              <a:t>3 minutes</a:t>
            </a:r>
          </a:p>
          <a:p>
            <a:endParaRPr lang="en-US" b="0" baseline="0" dirty="0" smtClean="0"/>
          </a:p>
          <a:p>
            <a:pPr lvl="1"/>
            <a:r>
              <a:rPr lang="en-US" b="0" baseline="0" dirty="0" smtClean="0"/>
              <a:t>Build a new class of apps that extend personalize the way we create and consume information right from within Office and SharePoint.</a:t>
            </a:r>
            <a:endParaRPr lang="en-US" b="1"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DE277604-F957-433F-BCA2-0779A8E9576D}" type="slidenum">
              <a:rPr lang="en-US" smtClean="0"/>
              <a:pPr/>
              <a:t>5</a:t>
            </a:fld>
            <a:endParaRPr lang="en-US" dirty="0"/>
          </a:p>
        </p:txBody>
      </p:sp>
    </p:spTree>
    <p:extLst>
      <p:ext uri="{BB962C8B-B14F-4D97-AF65-F5344CB8AC3E}">
        <p14:creationId xmlns:p14="http://schemas.microsoft.com/office/powerpoint/2010/main" val="1892779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baseline="0" dirty="0" smtClean="0"/>
              <a:t>Title</a:t>
            </a:r>
            <a:r>
              <a:rPr lang="en-US" baseline="0" dirty="0" smtClean="0"/>
              <a:t>: None</a:t>
            </a:r>
          </a:p>
          <a:p>
            <a:r>
              <a:rPr lang="en-US" b="1" baseline="0" dirty="0" smtClean="0"/>
              <a:t>Time: </a:t>
            </a:r>
            <a:r>
              <a:rPr lang="en-US" b="0" baseline="0" dirty="0" smtClean="0"/>
              <a:t>2 minutes</a:t>
            </a:r>
            <a:endParaRPr lang="en-US" b="1" baseline="0" dirty="0" smtClean="0"/>
          </a:p>
          <a:p>
            <a:r>
              <a:rPr lang="en-US" baseline="0" dirty="0" smtClean="0"/>
              <a:t>Within the last decade the internet has evolved tremendously.  From simple pages to robust social sites that support loosely coupled yet highly integrated 3</a:t>
            </a:r>
            <a:r>
              <a:rPr lang="en-US" baseline="30000" dirty="0" smtClean="0"/>
              <a:t>rd</a:t>
            </a:r>
            <a:r>
              <a:rPr lang="en-US" baseline="0" dirty="0" smtClean="0"/>
              <a:t> party apps. From the beginning of SharePoint to today, SharePoint has also made significant changes from being a portal site to our newest release. SharePoint 2013. </a:t>
            </a:r>
          </a:p>
          <a:p>
            <a:endParaRPr lang="en-US" baseline="0" dirty="0" smtClean="0"/>
          </a:p>
          <a:p>
            <a:r>
              <a:rPr lang="en-US" baseline="0" dirty="0" smtClean="0"/>
              <a:t>For the developer and ultimately benefiting the user, SharePoint 2013 has made a significant investments to provide a new way to bring custom solutions to users with the new web standards-based cloud app model that are easily discoverable and yet will give IT and developers peace of mind knowing that they can scale, are safely isolated from SharePoint yet can leverage the full capabilities of SharePoint.</a:t>
            </a:r>
          </a:p>
          <a:p>
            <a:endParaRPr lang="en-US" baseline="0" dirty="0" smtClean="0"/>
          </a:p>
          <a:p>
            <a:r>
              <a:rPr lang="en-US" baseline="0" dirty="0" smtClean="0"/>
              <a:t>SharePoint 2013 also becomes web designer friendly. Now simple branding and theming can be handled by the SharePoint user, or richer branding experiences can be created by web designers and imported into SharePoint with a few simple clicks.  Making the site design process easier for not only the web designer but the professional SharePoint developer as well.</a:t>
            </a:r>
          </a:p>
          <a:p>
            <a:endParaRPr lang="en-US" baseline="0" dirty="0" smtClean="0"/>
          </a:p>
          <a:p>
            <a:r>
              <a:rPr lang="en-US" baseline="0" dirty="0" smtClean="0"/>
              <a:t>The new cloud app model gives the developer the freedom of choice in how they implement apps for SharePoint. No longer are you tied to writing on top of the SharePoint platform, now you can write along-side it with the tools and web hosting platforms of your choice… Whether it is on premise or in the cloud… Whether the platform is IIS/ASP.NET, a part of the Windows Azure family of hosting options or a non-Microsoft web hosting platform.  The final choice is up to you.</a:t>
            </a:r>
          </a:p>
        </p:txBody>
      </p:sp>
      <p:sp>
        <p:nvSpPr>
          <p:cNvPr id="4" name="Slide Number Placeholder 3"/>
          <p:cNvSpPr>
            <a:spLocks noGrp="1"/>
          </p:cNvSpPr>
          <p:nvPr>
            <p:ph type="sldNum" sz="quarter" idx="10"/>
          </p:nvPr>
        </p:nvSpPr>
        <p:spPr>
          <a:xfrm>
            <a:off x="3978133" y="8842031"/>
            <a:ext cx="3043343" cy="467071"/>
          </a:xfrm>
          <a:prstGeom prst="rect">
            <a:avLst/>
          </a:prstGeom>
        </p:spPr>
        <p:txBody>
          <a:bodyPr/>
          <a:lstStyle/>
          <a:p>
            <a:fld id="{E2560271-D2EF-4F05-8156-BD32B902ADCA}" type="slidenum">
              <a:rPr lang="en-US" smtClean="0"/>
              <a:pPr/>
              <a:t>6</a:t>
            </a:fld>
            <a:endParaRPr lang="en-US"/>
          </a:p>
        </p:txBody>
      </p:sp>
    </p:spTree>
    <p:extLst>
      <p:ext uri="{BB962C8B-B14F-4D97-AF65-F5344CB8AC3E}">
        <p14:creationId xmlns:p14="http://schemas.microsoft.com/office/powerpoint/2010/main" val="1785598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noProof="0" dirty="0" smtClean="0"/>
              <a:t>Title</a:t>
            </a:r>
            <a:r>
              <a:rPr lang="en-US" noProof="0" dirty="0" smtClean="0"/>
              <a:t>: Apps and Market</a:t>
            </a:r>
            <a:r>
              <a:rPr lang="en-US" baseline="0" noProof="0" dirty="0" smtClean="0"/>
              <a:t> place license process</a:t>
            </a:r>
            <a:endParaRPr lang="en-US" noProof="0" dirty="0" smtClean="0"/>
          </a:p>
          <a:p>
            <a:r>
              <a:rPr lang="en-US" b="1" noProof="0" dirty="0" smtClean="0"/>
              <a:t>Time</a:t>
            </a:r>
            <a:r>
              <a:rPr lang="en-US" noProof="0" dirty="0" smtClean="0"/>
              <a:t>: 2 minutes</a:t>
            </a:r>
          </a:p>
          <a:p>
            <a:pPr marL="228600" indent="-228600">
              <a:buAutoNum type="arabicPeriod"/>
            </a:pPr>
            <a:r>
              <a:rPr lang="en-US" noProof="0" dirty="0" smtClean="0"/>
              <a:t>Develop App with license checks</a:t>
            </a:r>
          </a:p>
          <a:p>
            <a:pPr marL="228600" indent="-228600">
              <a:buAutoNum type="arabicPeriod"/>
            </a:pPr>
            <a:r>
              <a:rPr lang="en-US" noProof="0" dirty="0" smtClean="0"/>
              <a:t>Submit</a:t>
            </a:r>
            <a:r>
              <a:rPr lang="en-US" baseline="0" noProof="0" dirty="0" smtClean="0"/>
              <a:t> App to Marketplace via Seller Dashboard</a:t>
            </a:r>
          </a:p>
          <a:p>
            <a:pPr marL="228600" indent="-228600">
              <a:buAutoNum type="arabicPeriod"/>
            </a:pPr>
            <a:r>
              <a:rPr lang="en-US" baseline="0" noProof="0" dirty="0" smtClean="0"/>
              <a:t>App available for purchase in SharePoint Store</a:t>
            </a:r>
          </a:p>
          <a:p>
            <a:pPr marL="228600" indent="-228600">
              <a:buAutoNum type="arabicPeriod"/>
            </a:pPr>
            <a:r>
              <a:rPr lang="en-US" baseline="0" noProof="0" dirty="0" smtClean="0"/>
              <a:t>User/Manager purchases App from SharePoint Store</a:t>
            </a:r>
          </a:p>
          <a:p>
            <a:pPr marL="441581" lvl="1" indent="-228600"/>
            <a:r>
              <a:rPr lang="en-US" baseline="0" noProof="0" dirty="0" smtClean="0"/>
              <a:t>If ON-Prem License information is copied to local App Service Application</a:t>
            </a:r>
          </a:p>
          <a:p>
            <a:pPr marL="228600" indent="-228600">
              <a:buAutoNum type="arabicPeriod"/>
            </a:pPr>
            <a:r>
              <a:rPr lang="en-US" baseline="0" noProof="0" dirty="0" smtClean="0"/>
              <a:t>Apps can bypass the SP store for example for in-house development</a:t>
            </a:r>
          </a:p>
          <a:p>
            <a:pPr marL="228600" indent="-228600">
              <a:buAutoNum type="arabicPeriod"/>
            </a:pPr>
            <a:r>
              <a:rPr lang="en-US" baseline="0" noProof="0" dirty="0" smtClean="0"/>
              <a:t>User/Manager assigns users (required for user limited licenses) and uses the apps which can hosted in SP or be provider hosted</a:t>
            </a:r>
          </a:p>
          <a:p>
            <a:pPr marL="228600" indent="-228600">
              <a:buAutoNum type="arabicPeriod"/>
            </a:pPr>
            <a:r>
              <a:rPr lang="en-US" baseline="0" noProof="0" dirty="0" smtClean="0"/>
              <a:t>User runs App</a:t>
            </a:r>
          </a:p>
          <a:p>
            <a:pPr marL="441581" lvl="1" indent="-228600"/>
            <a:r>
              <a:rPr lang="en-US" baseline="0" noProof="0" dirty="0" smtClean="0"/>
              <a:t>App validates license using access points in App Service Application</a:t>
            </a:r>
          </a:p>
          <a:p>
            <a:pPr marL="441581" lvl="1" indent="-228600"/>
            <a:r>
              <a:rPr lang="en-US" baseline="0" noProof="0" dirty="0" smtClean="0"/>
              <a:t>App enforces license</a:t>
            </a:r>
            <a:endParaRPr lang="en-US" noProof="0" dirty="0"/>
          </a:p>
        </p:txBody>
      </p:sp>
    </p:spTree>
    <p:extLst>
      <p:ext uri="{BB962C8B-B14F-4D97-AF65-F5344CB8AC3E}">
        <p14:creationId xmlns:p14="http://schemas.microsoft.com/office/powerpoint/2010/main" val="1298780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8</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29706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r>
              <a:rPr lang="en-US" b="1" dirty="0" smtClean="0"/>
              <a:t>Title</a:t>
            </a:r>
            <a:r>
              <a:rPr lang="en-US" dirty="0" smtClean="0"/>
              <a:t>: Customization Development and Deployment Options</a:t>
            </a:r>
          </a:p>
          <a:p>
            <a:r>
              <a:rPr lang="en-US" b="1" dirty="0" smtClean="0"/>
              <a:t>Time</a:t>
            </a:r>
            <a:r>
              <a:rPr lang="en-US" dirty="0" smtClean="0"/>
              <a:t>: 2 minutes</a:t>
            </a:r>
          </a:p>
          <a:p>
            <a:endParaRPr lang="en-US" dirty="0" smtClean="0"/>
          </a:p>
          <a:p>
            <a:r>
              <a:rPr lang="en-US" dirty="0" smtClean="0"/>
              <a:t>SharePoint 2013 developers are now presented with three options</a:t>
            </a:r>
            <a:r>
              <a:rPr lang="en-US" baseline="0" dirty="0" smtClean="0"/>
              <a:t> when implementing projects in or with SharePoint 2013. Each of the app development options presents it’s own advantages and disadvantages:</a:t>
            </a:r>
          </a:p>
          <a:p>
            <a:endParaRPr lang="en-US" baseline="0" dirty="0" smtClean="0"/>
          </a:p>
          <a:p>
            <a:r>
              <a:rPr lang="en-US" b="1" baseline="0" dirty="0" smtClean="0"/>
              <a:t>Full-Trust Solutions:</a:t>
            </a:r>
          </a:p>
          <a:p>
            <a:r>
              <a:rPr lang="en-US" baseline="0" dirty="0" smtClean="0"/>
              <a:t>Full trust solutions were introduced in SharePoint 2007 and allow developers to write code that can utilize the SharePoint server-side API. Custom code in these solutions is deployed to the hosting Web </a:t>
            </a:r>
            <a:r>
              <a:rPr lang="en-US" baseline="0" smtClean="0"/>
              <a:t>application’s BIN </a:t>
            </a:r>
            <a:r>
              <a:rPr lang="en-US" baseline="0" dirty="0" smtClean="0"/>
              <a:t>directory or global assembly cache (GAC). Code can be secured using .NET’s Code Access Security (CAS) but typically is run in full trust. These types of solutions are added to the farm in SharePoint by an IT Pro with console access and deployed by someone with farm administrator rights.</a:t>
            </a:r>
          </a:p>
          <a:p>
            <a:r>
              <a:rPr lang="en-US" baseline="0" dirty="0" smtClean="0"/>
              <a:t>When errors occur in these types of solutions they can affect the hosting app pool and in the worst cases cause service outages. </a:t>
            </a:r>
          </a:p>
          <a:p>
            <a:endParaRPr lang="en-US" baseline="0" dirty="0" smtClean="0"/>
          </a:p>
          <a:p>
            <a:r>
              <a:rPr lang="en-US" baseline="0" dirty="0" smtClean="0"/>
              <a:t>These are the most unrestricted types of solutions that can be deployed via SharePoint. Full-trust solutions cannot be deployed in hosted SharePoint deployments; they are only available in on-premise installations. In full-trust solutions developers must manually code in any logic that should happen when the solutions are upgraded or uninstalled.</a:t>
            </a:r>
          </a:p>
          <a:p>
            <a:endParaRPr lang="en-US" baseline="0" dirty="0" smtClean="0"/>
          </a:p>
          <a:p>
            <a:r>
              <a:rPr lang="en-US" b="1" baseline="0" dirty="0" smtClean="0"/>
              <a:t>Sandbox Solutions:</a:t>
            </a:r>
          </a:p>
          <a:p>
            <a:r>
              <a:rPr lang="en-US" baseline="0" dirty="0" smtClean="0"/>
              <a:t>Sandbox solutions, also known as user-code solutions, were introduced in SharePoint 2010. These types of solutions can be uploaded and deployed by site collection administrators. This flexibility comes with some trade offs in that only a subset of the server-side SharePoint API is available in custom solutions. In addition server-side code cannot make calls/requests to externally hosted Web services. However developers can use client-side based solutions (using JavaScript or Silverlight) to call external services and even make cross domain calls using techniques such as the HTTP post messages.</a:t>
            </a:r>
          </a:p>
          <a:p>
            <a:endParaRPr lang="en-US" baseline="0" dirty="0" smtClean="0"/>
          </a:p>
          <a:p>
            <a:r>
              <a:rPr lang="en-US" baseline="0" dirty="0" smtClean="0"/>
              <a:t>Sandbox solutions are the only types of solutions that can be deployed to hosted SharePoint installations. Similar to full-trust solutions, developers must manually code in any logic that should happen when sandbox solutions are upgraded or uninstalled.</a:t>
            </a:r>
          </a:p>
          <a:p>
            <a:endParaRPr lang="en-US" baseline="0" dirty="0" smtClean="0"/>
          </a:p>
          <a:p>
            <a:r>
              <a:rPr lang="en-US" b="1" baseline="0" dirty="0" smtClean="0"/>
              <a:t>SharePoint Apps:</a:t>
            </a:r>
          </a:p>
          <a:p>
            <a:r>
              <a:rPr lang="en-US" dirty="0" smtClean="0"/>
              <a:t>SharePoint 2013 introduces a new development </a:t>
            </a:r>
            <a:r>
              <a:rPr lang="en-US" baseline="0" dirty="0" smtClean="0"/>
              <a:t>model, the “SharePoint app model”, that addresses limitations of the solution-based approach. The new app model can leverage new support for </a:t>
            </a:r>
            <a:r>
              <a:rPr lang="en-US" baseline="0" dirty="0" err="1" smtClean="0"/>
              <a:t>OAuth</a:t>
            </a:r>
            <a:r>
              <a:rPr lang="en-US" baseline="0" dirty="0" smtClean="0"/>
              <a:t> where apps can be granted permissions to do things within SharePoint sites and even be packaged and sold through a public or corporate marketplace. In addition to the </a:t>
            </a:r>
            <a:r>
              <a:rPr lang="en-US" baseline="0" dirty="0" err="1" smtClean="0"/>
              <a:t>OAuth</a:t>
            </a:r>
            <a:r>
              <a:rPr lang="en-US" baseline="0" dirty="0" smtClean="0"/>
              <a:t> support added in SharePoint </a:t>
            </a:r>
            <a:r>
              <a:rPr lang="en-US" dirty="0" smtClean="0"/>
              <a:t>2013</a:t>
            </a:r>
            <a:r>
              <a:rPr lang="en-US" baseline="0" dirty="0" smtClean="0"/>
              <a:t>, Microsoft also improved the API surface and capabilities in the client-side object model (CSOM) and REST API’s for more client-side &amp; remote server-side code solutions. In addition to the Marketplace support, Microsoft made considerable investments to make the install/upgrade/uninstall process of apps a very end user friendly experience addressing a common developer challenge in previous versions of SharePoint and the solution-based approach.</a:t>
            </a:r>
          </a:p>
          <a:p>
            <a:endParaRPr lang="en-US" baseline="0" dirty="0" smtClean="0"/>
          </a:p>
          <a:p>
            <a:r>
              <a:rPr lang="en-US" baseline="0" dirty="0" smtClean="0"/>
              <a:t>One limitation this approach is that server side code is explicitly prohibited in these types of customizations. Any server side code should be hosted outside of SharePoint in the cloud or elsewhere.</a:t>
            </a:r>
            <a:endParaRPr lang="en-US" dirty="0" smtClean="0"/>
          </a:p>
          <a:p>
            <a:endParaRPr lang="en-US" dirty="0" smtClean="0"/>
          </a:p>
        </p:txBody>
      </p:sp>
    </p:spTree>
    <p:extLst>
      <p:ext uri="{BB962C8B-B14F-4D97-AF65-F5344CB8AC3E}">
        <p14:creationId xmlns:p14="http://schemas.microsoft.com/office/powerpoint/2010/main" val="639597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9538" y="74613"/>
            <a:ext cx="3216275" cy="1809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79F84F64-45F0-4E0A-8DEB-31B3AB891848}" type="slidenum">
              <a:rPr lang="en-US" smtClean="0"/>
              <a:t>10</a:t>
            </a:fld>
            <a:endParaRPr lang="en-US"/>
          </a:p>
        </p:txBody>
      </p:sp>
    </p:spTree>
    <p:extLst>
      <p:ext uri="{BB962C8B-B14F-4D97-AF65-F5344CB8AC3E}">
        <p14:creationId xmlns:p14="http://schemas.microsoft.com/office/powerpoint/2010/main" val="2392379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9" name="TextBox 8"/>
          <p:cNvSpPr txBox="1"/>
          <p:nvPr userDrawn="1"/>
        </p:nvSpPr>
        <p:spPr>
          <a:xfrm>
            <a:off x="2220745" y="1"/>
            <a:ext cx="7134582" cy="1015663"/>
          </a:xfrm>
          <a:prstGeom prst="rect">
            <a:avLst/>
          </a:prstGeom>
          <a:noFill/>
        </p:spPr>
        <p:txBody>
          <a:bodyPr wrap="none" lIns="0" tIns="0" rIns="0" bIns="0" rtlCol="0">
            <a:spAutoFit/>
          </a:bodyPr>
          <a:lstStyle/>
          <a:p>
            <a:r>
              <a:rPr lang="en-US" sz="6598" spc="-70" dirty="0" smtClean="0">
                <a:solidFill>
                  <a:srgbClr val="FF0000"/>
                </a:solidFill>
              </a:rPr>
              <a:t>WRONG TEMPLATE</a:t>
            </a:r>
          </a:p>
        </p:txBody>
      </p:sp>
    </p:spTree>
    <p:extLst>
      <p:ext uri="{BB962C8B-B14F-4D97-AF65-F5344CB8AC3E}">
        <p14:creationId xmlns:p14="http://schemas.microsoft.com/office/powerpoint/2010/main" val="410974365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Blank Accent Color 3">
    <p:bg>
      <p:bgPr>
        <a:solidFill>
          <a:schemeClr val="accent4"/>
        </a:solidFill>
        <a:effectLst/>
      </p:bgPr>
    </p:bg>
    <p:spTree>
      <p:nvGrpSpPr>
        <p:cNvPr id="1" name=""/>
        <p:cNvGrpSpPr/>
        <p:nvPr/>
      </p:nvGrpSpPr>
      <p:grpSpPr>
        <a:xfrm>
          <a:off x="0" y="0"/>
          <a:ext cx="0" cy="0"/>
          <a:chOff x="0" y="0"/>
          <a:chExt cx="0" cy="0"/>
        </a:xfrm>
      </p:grpSpPr>
      <p:sp>
        <p:nvSpPr>
          <p:cNvPr id="2" name="TextBox 1"/>
          <p:cNvSpPr txBox="1"/>
          <p:nvPr userDrawn="1"/>
        </p:nvSpPr>
        <p:spPr>
          <a:xfrm>
            <a:off x="2220745" y="1"/>
            <a:ext cx="7134582" cy="1015663"/>
          </a:xfrm>
          <a:prstGeom prst="rect">
            <a:avLst/>
          </a:prstGeom>
          <a:noFill/>
        </p:spPr>
        <p:txBody>
          <a:bodyPr wrap="none" lIns="0" tIns="0" rIns="0" bIns="0" rtlCol="0">
            <a:spAutoFit/>
          </a:bodyPr>
          <a:lstStyle/>
          <a:p>
            <a:r>
              <a:rPr lang="en-US" sz="6598" spc="-70" dirty="0" smtClean="0">
                <a:solidFill>
                  <a:srgbClr val="FF0000"/>
                </a:solidFill>
              </a:rPr>
              <a:t>WRONG TEMPLATE</a:t>
            </a:r>
          </a:p>
        </p:txBody>
      </p:sp>
    </p:spTree>
    <p:extLst>
      <p:ext uri="{BB962C8B-B14F-4D97-AF65-F5344CB8AC3E}">
        <p14:creationId xmlns:p14="http://schemas.microsoft.com/office/powerpoint/2010/main" val="41039632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06963719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162" r:id="rId7"/>
    <p:sldLayoutId id="2147484086" r:id="rId8"/>
    <p:sldLayoutId id="2147484090" r:id="rId9"/>
    <p:sldLayoutId id="2147484091" r:id="rId10"/>
    <p:sldLayoutId id="2147484089" r:id="rId11"/>
    <p:sldLayoutId id="2147484119" r:id="rId12"/>
    <p:sldLayoutId id="2147484116" r:id="rId13"/>
    <p:sldLayoutId id="2147484117" r:id="rId14"/>
    <p:sldLayoutId id="2147484140" r:id="rId15"/>
    <p:sldLayoutId id="2147484193" r:id="rId16"/>
    <p:sldLayoutId id="2147484163" r:id="rId17"/>
    <p:sldLayoutId id="2147484141" r:id="rId18"/>
    <p:sldLayoutId id="2147484164" r:id="rId19"/>
    <p:sldLayoutId id="2147484196"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1" r:id="rId30"/>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3.xml"/><Relationship Id="rId5" Type="http://schemas.openxmlformats.org/officeDocument/2006/relationships/image" Target="../media/image38.emf"/><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4.xml"/><Relationship Id="rId1" Type="http://schemas.openxmlformats.org/officeDocument/2006/relationships/slideLayout" Target="../slideLayouts/slideLayout23.xml"/><Relationship Id="rId5" Type="http://schemas.openxmlformats.org/officeDocument/2006/relationships/image" Target="../media/image43.emf"/><Relationship Id="rId4" Type="http://schemas.openxmlformats.org/officeDocument/2006/relationships/image" Target="../media/image4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4.emf"/><Relationship Id="rId7" Type="http://schemas.openxmlformats.org/officeDocument/2006/relationships/image" Target="../media/image45.emf"/><Relationship Id="rId2" Type="http://schemas.openxmlformats.org/officeDocument/2006/relationships/notesSlide" Target="../notesSlides/notesSlide15.xml"/><Relationship Id="rId1" Type="http://schemas.openxmlformats.org/officeDocument/2006/relationships/slideLayout" Target="../slideLayouts/slideLayout23.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4.xml"/><Relationship Id="rId1" Type="http://schemas.openxmlformats.org/officeDocument/2006/relationships/slideLayout" Target="../slideLayouts/slideLayout23.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33.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58.emf"/><Relationship Id="rId7" Type="http://schemas.openxmlformats.org/officeDocument/2006/relationships/image" Target="../media/image62.emf"/><Relationship Id="rId2" Type="http://schemas.openxmlformats.org/officeDocument/2006/relationships/notesSlide" Target="../notesSlides/notesSlide25.xml"/><Relationship Id="rId1" Type="http://schemas.openxmlformats.org/officeDocument/2006/relationships/slideLayout" Target="../slideLayouts/slideLayout23.xml"/><Relationship Id="rId6" Type="http://schemas.openxmlformats.org/officeDocument/2006/relationships/image" Target="../media/image61.emf"/><Relationship Id="rId5" Type="http://schemas.openxmlformats.org/officeDocument/2006/relationships/image" Target="../media/image60.emf"/><Relationship Id="rId4" Type="http://schemas.openxmlformats.org/officeDocument/2006/relationships/image" Target="../media/image59.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3.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8" Type="http://schemas.openxmlformats.org/officeDocument/2006/relationships/hyperlink" Target="http://technet.microsoft.com/en-us/library/dn441161.aspx" TargetMode="External"/><Relationship Id="rId3" Type="http://schemas.openxmlformats.org/officeDocument/2006/relationships/hyperlink" Target="http://technet.microsoft.com/en-us/library/jj151831.aspx" TargetMode="External"/><Relationship Id="rId7" Type="http://schemas.openxmlformats.org/officeDocument/2006/relationships/hyperlink" Target="http://technet.microsoft.com/en-us/library/jj151800.aspx" TargetMode="External"/><Relationship Id="rId2" Type="http://schemas.openxmlformats.org/officeDocument/2006/relationships/hyperlink" Target="http://go.microsoft.com/fwlink/?LinkID=278924" TargetMode="External"/><Relationship Id="rId1" Type="http://schemas.openxmlformats.org/officeDocument/2006/relationships/slideLayout" Target="../slideLayouts/slideLayout8.xml"/><Relationship Id="rId6" Type="http://schemas.openxmlformats.org/officeDocument/2006/relationships/hyperlink" Target="http://technet.microsoft.com/en-us/library/dn144767.aspx" TargetMode="External"/><Relationship Id="rId5" Type="http://schemas.openxmlformats.org/officeDocument/2006/relationships/hyperlink" Target="http://technet.microsoft.com/en-us/library/dn144766.aspx" TargetMode="External"/><Relationship Id="rId4" Type="http://schemas.openxmlformats.org/officeDocument/2006/relationships/hyperlink" Target="http://technet.microsoft.com/en-us/library/dn518151.aspx"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9.xml"/><Relationship Id="rId1" Type="http://schemas.openxmlformats.org/officeDocument/2006/relationships/slideLayout" Target="../slideLayouts/slideLayout26.xml"/><Relationship Id="rId4" Type="http://schemas.openxmlformats.org/officeDocument/2006/relationships/image" Target="../media/image6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3.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dirty="0" smtClean="0"/>
              <a:t>Introduction to App model architecture</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sz="4800" dirty="0" smtClean="0"/>
              <a:t>Redefining application models for SharePoint</a:t>
            </a:r>
            <a:endParaRPr lang="en-US" sz="4800" dirty="0"/>
          </a:p>
        </p:txBody>
      </p:sp>
      <p:graphicFrame>
        <p:nvGraphicFramePr>
          <p:cNvPr id="37" name="Content Placeholder 5"/>
          <p:cNvGraphicFramePr>
            <a:graphicFrameLocks/>
          </p:cNvGraphicFramePr>
          <p:nvPr>
            <p:extLst/>
          </p:nvPr>
        </p:nvGraphicFramePr>
        <p:xfrm>
          <a:off x="1983302" y="1451155"/>
          <a:ext cx="8060249" cy="4032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3" name="Picture 42"/>
          <p:cNvPicPr>
            <a:picLocks noChangeAspect="1"/>
          </p:cNvPicPr>
          <p:nvPr/>
        </p:nvPicPr>
        <p:blipFill>
          <a:blip r:embed="rId8"/>
          <a:stretch>
            <a:fillRect/>
          </a:stretch>
        </p:blipFill>
        <p:spPr>
          <a:xfrm>
            <a:off x="2205980" y="5404377"/>
            <a:ext cx="1922400" cy="711775"/>
          </a:xfrm>
          <a:prstGeom prst="rect">
            <a:avLst/>
          </a:prstGeom>
        </p:spPr>
      </p:pic>
      <p:pic>
        <p:nvPicPr>
          <p:cNvPr id="44" name="Picture 4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08373" y="5427235"/>
            <a:ext cx="1922817" cy="666061"/>
          </a:xfrm>
          <a:prstGeom prst="rect">
            <a:avLst/>
          </a:prstGeom>
        </p:spPr>
      </p:pic>
      <p:pic>
        <p:nvPicPr>
          <p:cNvPr id="45" name="Picture 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33959" y="5427236"/>
            <a:ext cx="1922817" cy="666061"/>
          </a:xfrm>
          <a:prstGeom prst="rect">
            <a:avLst/>
          </a:prstGeom>
        </p:spPr>
      </p:pic>
    </p:spTree>
    <p:extLst>
      <p:ext uri="{BB962C8B-B14F-4D97-AF65-F5344CB8AC3E}">
        <p14:creationId xmlns:p14="http://schemas.microsoft.com/office/powerpoint/2010/main" val="10107106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7998" dirty="0">
                <a:solidFill>
                  <a:schemeClr val="tx1"/>
                </a:solidFill>
              </a:rPr>
              <a:t>Impact of the customizations</a:t>
            </a:r>
          </a:p>
        </p:txBody>
      </p:sp>
      <p:sp>
        <p:nvSpPr>
          <p:cNvPr id="5" name="TextBox 4"/>
          <p:cNvSpPr txBox="1"/>
          <p:nvPr/>
        </p:nvSpPr>
        <p:spPr>
          <a:xfrm>
            <a:off x="4386562" y="677656"/>
            <a:ext cx="5851327" cy="984629"/>
          </a:xfrm>
          <a:prstGeom prst="rect">
            <a:avLst/>
          </a:prstGeom>
          <a:noFill/>
        </p:spPr>
        <p:txBody>
          <a:bodyPr wrap="square" lIns="0" tIns="0" rIns="0" bIns="0" rtlCol="0">
            <a:spAutoFit/>
          </a:bodyPr>
          <a:lstStyle/>
          <a:p>
            <a:r>
              <a:rPr lang="en-US" sz="3199" spc="-71" dirty="0">
                <a:latin typeface="+mj-lt"/>
              </a:rPr>
              <a:t>Maintenance and operational costs, including availability challenges</a:t>
            </a:r>
          </a:p>
        </p:txBody>
      </p:sp>
      <p:sp>
        <p:nvSpPr>
          <p:cNvPr id="6" name="TextBox 5"/>
          <p:cNvSpPr txBox="1"/>
          <p:nvPr/>
        </p:nvSpPr>
        <p:spPr>
          <a:xfrm>
            <a:off x="7312225" y="2819763"/>
            <a:ext cx="4694632" cy="984629"/>
          </a:xfrm>
          <a:prstGeom prst="rect">
            <a:avLst/>
          </a:prstGeom>
          <a:noFill/>
        </p:spPr>
        <p:txBody>
          <a:bodyPr wrap="square" lIns="0" tIns="0" rIns="0" bIns="0" rtlCol="0">
            <a:spAutoFit/>
          </a:bodyPr>
          <a:lstStyle/>
          <a:p>
            <a:r>
              <a:rPr lang="en-US" sz="3199" spc="-71" dirty="0">
                <a:latin typeface="+mj-lt"/>
              </a:rPr>
              <a:t>Agility to deploy new functionalities and widgets</a:t>
            </a:r>
          </a:p>
        </p:txBody>
      </p:sp>
      <p:sp>
        <p:nvSpPr>
          <p:cNvPr id="7" name="TextBox 6"/>
          <p:cNvSpPr txBox="1"/>
          <p:nvPr/>
        </p:nvSpPr>
        <p:spPr>
          <a:xfrm>
            <a:off x="4190670" y="4647169"/>
            <a:ext cx="4694632" cy="492315"/>
          </a:xfrm>
          <a:prstGeom prst="rect">
            <a:avLst/>
          </a:prstGeom>
          <a:noFill/>
        </p:spPr>
        <p:txBody>
          <a:bodyPr wrap="square" lIns="0" tIns="0" rIns="0" bIns="0" rtlCol="0">
            <a:spAutoFit/>
          </a:bodyPr>
          <a:lstStyle/>
          <a:p>
            <a:r>
              <a:rPr lang="en-US" sz="3199" spc="-71" dirty="0">
                <a:latin typeface="+mj-lt"/>
              </a:rPr>
              <a:t>Long term roadmap impact</a:t>
            </a:r>
          </a:p>
        </p:txBody>
      </p:sp>
    </p:spTree>
    <p:extLst>
      <p:ext uri="{BB962C8B-B14F-4D97-AF65-F5344CB8AC3E}">
        <p14:creationId xmlns:p14="http://schemas.microsoft.com/office/powerpoint/2010/main" val="2884415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Benefits</a:t>
            </a:r>
            <a:endParaRPr lang="en-US" dirty="0"/>
          </a:p>
        </p:txBody>
      </p:sp>
      <p:sp>
        <p:nvSpPr>
          <p:cNvPr id="5" name="Content Placeholder 4"/>
          <p:cNvSpPr>
            <a:spLocks noGrp="1"/>
          </p:cNvSpPr>
          <p:nvPr>
            <p:ph type="body" sz="quarter" idx="10"/>
          </p:nvPr>
        </p:nvSpPr>
        <p:spPr>
          <a:xfrm>
            <a:off x="519112" y="1447798"/>
            <a:ext cx="11149013" cy="4736433"/>
          </a:xfrm>
        </p:spPr>
        <p:txBody>
          <a:bodyPr/>
          <a:lstStyle/>
          <a:p>
            <a:r>
              <a:rPr lang="en-US" sz="3200" dirty="0"/>
              <a:t>No custom code on the SharePoint server</a:t>
            </a:r>
            <a:endParaRPr lang="en-US" sz="3600" dirty="0" smtClean="0"/>
          </a:p>
          <a:p>
            <a:pPr lvl="1"/>
            <a:r>
              <a:rPr lang="en-US" sz="1800" dirty="0"/>
              <a:t>Easier to upgrade to future versions of SharePoint</a:t>
            </a:r>
            <a:endParaRPr lang="en-US" sz="2000" dirty="0" smtClean="0"/>
          </a:p>
          <a:p>
            <a:pPr lvl="1"/>
            <a:r>
              <a:rPr lang="en-US" sz="1800" dirty="0"/>
              <a:t>Works in hosted environments w/o limitations</a:t>
            </a:r>
            <a:endParaRPr lang="en-US" sz="2000" dirty="0" smtClean="0"/>
          </a:p>
          <a:p>
            <a:r>
              <a:rPr lang="en-US" sz="3200" dirty="0"/>
              <a:t>Reduces the ramp-up time for those building apps</a:t>
            </a:r>
            <a:endParaRPr lang="en-US" sz="3600" dirty="0" smtClean="0"/>
          </a:p>
          <a:p>
            <a:pPr lvl="1"/>
            <a:r>
              <a:rPr lang="en-US" sz="1800" dirty="0"/>
              <a:t>Don’t need to know/be as familiar with SharePoint “-isms”</a:t>
            </a:r>
            <a:endParaRPr lang="en-US" sz="2000" dirty="0" smtClean="0"/>
          </a:p>
          <a:p>
            <a:r>
              <a:rPr lang="en-US" sz="3200" dirty="0"/>
              <a:t>Leverage hosting platform features in new apps</a:t>
            </a:r>
            <a:endParaRPr lang="en-US" sz="3600" dirty="0" smtClean="0"/>
          </a:p>
          <a:p>
            <a:r>
              <a:rPr lang="en-US" sz="3200" dirty="0"/>
              <a:t>Enables taking SharePoint apps to different levels – further than what can be done with farm / sandbox solutions</a:t>
            </a:r>
            <a:endParaRPr lang="en-US" sz="3600" dirty="0" smtClean="0"/>
          </a:p>
          <a:p>
            <a:r>
              <a:rPr lang="en-US" sz="3200" dirty="0"/>
              <a:t>Functionalities can be relocated to and from the cloud to any SharePoint deployment</a:t>
            </a:r>
            <a:endParaRPr lang="en-US" sz="3600" dirty="0" smtClean="0"/>
          </a:p>
          <a:p>
            <a:endParaRPr lang="en-US" sz="3600" dirty="0"/>
          </a:p>
        </p:txBody>
      </p:sp>
    </p:spTree>
    <p:extLst>
      <p:ext uri="{BB962C8B-B14F-4D97-AF65-F5344CB8AC3E}">
        <p14:creationId xmlns:p14="http://schemas.microsoft.com/office/powerpoint/2010/main" val="371596241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 App Hosting Options</a:t>
            </a:r>
            <a:endParaRPr lang="en-US" dirty="0"/>
          </a:p>
        </p:txBody>
      </p:sp>
      <p:sp>
        <p:nvSpPr>
          <p:cNvPr id="7" name="Rectangle 6"/>
          <p:cNvSpPr/>
          <p:nvPr/>
        </p:nvSpPr>
        <p:spPr bwMode="auto">
          <a:xfrm>
            <a:off x="4496060" y="1339307"/>
            <a:ext cx="3187700" cy="5057775"/>
          </a:xfrm>
          <a:prstGeom prst="rect">
            <a:avLst/>
          </a:prstGeom>
          <a:solidFill>
            <a:schemeClr val="bg2"/>
          </a:solidFill>
          <a:ln>
            <a:solidFill>
              <a:schemeClr val="bg2"/>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880" tIns="72000" rIns="182880" bIns="45718" numCol="1" rtlCol="0" anchor="t" anchorCtr="0" compatLnSpc="1">
            <a:prstTxWarp prst="textNoShape">
              <a:avLst/>
            </a:prstTxWarp>
          </a:bodyPr>
          <a:lstStyle/>
          <a:p>
            <a:pPr algn="ctr" defTabSz="914099" fontAlgn="base">
              <a:spcBef>
                <a:spcPct val="0"/>
              </a:spcBef>
              <a:spcAft>
                <a:spcPct val="0"/>
              </a:spcAft>
            </a:pPr>
            <a:r>
              <a:rPr lang="en-US" sz="2200" dirty="0" smtClean="0">
                <a:solidFill>
                  <a:sysClr val="windowText" lastClr="000000"/>
                </a:solidFill>
                <a:latin typeface="Segoe Condensed" pitchFamily="34" charset="0"/>
              </a:rPr>
              <a:t>SharePoint</a:t>
            </a:r>
          </a:p>
        </p:txBody>
      </p:sp>
      <p:sp>
        <p:nvSpPr>
          <p:cNvPr id="9" name="TextBox 8"/>
          <p:cNvSpPr txBox="1"/>
          <p:nvPr/>
        </p:nvSpPr>
        <p:spPr>
          <a:xfrm>
            <a:off x="7966553" y="3391336"/>
            <a:ext cx="3538060" cy="424216"/>
          </a:xfrm>
          <a:prstGeom prst="rect">
            <a:avLst/>
          </a:prstGeom>
          <a:noFill/>
        </p:spPr>
        <p:txBody>
          <a:bodyPr wrap="square" lIns="0" tIns="0" rIns="0" bIns="0" rtlCol="0">
            <a:noAutofit/>
          </a:bodyPr>
          <a:lstStyle/>
          <a:p>
            <a:r>
              <a:rPr lang="en-US" sz="1600" dirty="0">
                <a:latin typeface="Segoe UI" pitchFamily="34" charset="0"/>
              </a:rPr>
              <a:t>The app is hosted in the cloud. Windows Azure and SQL Server Azure components are provisioned automatically when an app is installed. (Available for SharePoint Online </a:t>
            </a:r>
            <a:r>
              <a:rPr lang="en-US" sz="1600" dirty="0" smtClean="0">
                <a:latin typeface="Segoe UI" pitchFamily="34" charset="0"/>
              </a:rPr>
              <a:t>only)</a:t>
            </a:r>
            <a:endParaRPr lang="en-US" sz="1600" dirty="0"/>
          </a:p>
        </p:txBody>
      </p:sp>
      <p:sp>
        <p:nvSpPr>
          <p:cNvPr id="10" name="Rectangle 9"/>
          <p:cNvSpPr/>
          <p:nvPr/>
        </p:nvSpPr>
        <p:spPr bwMode="auto">
          <a:xfrm>
            <a:off x="4829850" y="1919609"/>
            <a:ext cx="2565006" cy="562897"/>
          </a:xfrm>
          <a:prstGeom prst="rect">
            <a:avLst/>
          </a:prstGeom>
          <a:ln>
            <a:solidFill>
              <a:schemeClr val="bg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1" name="Rectangle 10"/>
          <p:cNvSpPr/>
          <p:nvPr/>
        </p:nvSpPr>
        <p:spPr bwMode="auto">
          <a:xfrm>
            <a:off x="4829850" y="2578915"/>
            <a:ext cx="2565006" cy="562897"/>
          </a:xfrm>
          <a:prstGeom prst="rect">
            <a:avLst/>
          </a:prstGeom>
          <a:ln>
            <a:solidFill>
              <a:schemeClr val="bg2"/>
            </a:solidFill>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 (optional)</a:t>
            </a:r>
          </a:p>
        </p:txBody>
      </p:sp>
      <p:sp>
        <p:nvSpPr>
          <p:cNvPr id="12" name="Rectangle 11"/>
          <p:cNvSpPr/>
          <p:nvPr/>
        </p:nvSpPr>
        <p:spPr bwMode="auto">
          <a:xfrm>
            <a:off x="4829850" y="5112092"/>
            <a:ext cx="2565006" cy="562897"/>
          </a:xfrm>
          <a:prstGeom prst="rect">
            <a:avLst/>
          </a:prstGeom>
          <a:ln>
            <a:solidFill>
              <a:schemeClr val="bg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3" name="Rectangle 12"/>
          <p:cNvSpPr/>
          <p:nvPr/>
        </p:nvSpPr>
        <p:spPr bwMode="auto">
          <a:xfrm>
            <a:off x="4829850" y="5771398"/>
            <a:ext cx="2565006" cy="562897"/>
          </a:xfrm>
          <a:prstGeom prst="rect">
            <a:avLst/>
          </a:prstGeom>
          <a:ln>
            <a:solidFill>
              <a:schemeClr val="bg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a:t>
            </a:r>
          </a:p>
        </p:txBody>
      </p:sp>
      <p:cxnSp>
        <p:nvCxnSpPr>
          <p:cNvPr id="4" name="Straight Connector 3"/>
          <p:cNvCxnSpPr/>
          <p:nvPr/>
        </p:nvCxnSpPr>
        <p:spPr>
          <a:xfrm>
            <a:off x="470054" y="3265492"/>
            <a:ext cx="11068727" cy="1279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70054" y="4862759"/>
            <a:ext cx="11068727" cy="0"/>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7966552" y="5112092"/>
            <a:ext cx="3538059" cy="424216"/>
          </a:xfrm>
          <a:prstGeom prst="rect">
            <a:avLst/>
          </a:prstGeom>
          <a:noFill/>
        </p:spPr>
        <p:txBody>
          <a:bodyPr wrap="square" lIns="0" tIns="0" rIns="0" bIns="0" rtlCol="0">
            <a:noAutofit/>
          </a:bodyPr>
          <a:lstStyle/>
          <a:p>
            <a:r>
              <a:rPr lang="en-US" sz="1600" dirty="0" smtClean="0">
                <a:latin typeface="Segoe UI" pitchFamily="34" charset="0"/>
              </a:rPr>
              <a:t>The app and all resources are hosted in your organization’s SharePoint farm.  Relies on client side technologies. Your IT organization supports the app.</a:t>
            </a:r>
            <a:endParaRPr lang="en-US" sz="1600" dirty="0"/>
          </a:p>
        </p:txBody>
      </p:sp>
      <p:sp>
        <p:nvSpPr>
          <p:cNvPr id="15" name="TextBox 14"/>
          <p:cNvSpPr txBox="1"/>
          <p:nvPr/>
        </p:nvSpPr>
        <p:spPr>
          <a:xfrm>
            <a:off x="7966553" y="2105564"/>
            <a:ext cx="3538059" cy="797117"/>
          </a:xfrm>
          <a:prstGeom prst="rect">
            <a:avLst/>
          </a:prstGeom>
          <a:noFill/>
        </p:spPr>
        <p:txBody>
          <a:bodyPr wrap="square" lIns="0" tIns="0" rIns="0" bIns="0" rtlCol="0">
            <a:noAutofit/>
          </a:bodyPr>
          <a:lstStyle/>
          <a:p>
            <a:r>
              <a:rPr lang="en-US" sz="1600" dirty="0" smtClean="0">
                <a:latin typeface="Segoe UI" pitchFamily="34" charset="0"/>
              </a:rPr>
              <a:t>The app and all resources are hosted by the provider in any environment suitable for the app.</a:t>
            </a:r>
            <a:endParaRPr lang="en-US" sz="1600" dirty="0"/>
          </a:p>
        </p:txBody>
      </p:sp>
      <p:sp>
        <p:nvSpPr>
          <p:cNvPr id="16" name="TextBox 15"/>
          <p:cNvSpPr txBox="1"/>
          <p:nvPr/>
        </p:nvSpPr>
        <p:spPr>
          <a:xfrm>
            <a:off x="470054" y="3388804"/>
            <a:ext cx="914400" cy="914400"/>
          </a:xfrm>
          <a:prstGeom prst="rect">
            <a:avLst/>
          </a:prstGeom>
          <a:noFill/>
        </p:spPr>
        <p:txBody>
          <a:bodyPr wrap="none" lIns="0" tIns="0" rIns="0" bIns="0" rtlCol="0">
            <a:noAutofit/>
          </a:bodyPr>
          <a:lstStyle/>
          <a:p>
            <a:r>
              <a:rPr lang="en-US" sz="2000" dirty="0" smtClean="0">
                <a:gradFill>
                  <a:gsLst>
                    <a:gs pos="0">
                      <a:schemeClr val="tx1"/>
                    </a:gs>
                    <a:gs pos="86000">
                      <a:schemeClr val="tx1"/>
                    </a:gs>
                  </a:gsLst>
                  <a:lin ang="5400000" scaled="0"/>
                </a:gradFill>
                <a:latin typeface="Segoe UI Light" pitchFamily="34" charset="0"/>
              </a:rPr>
              <a:t>Auto-</a:t>
            </a:r>
            <a:br>
              <a:rPr lang="en-US" sz="2000" dirty="0" smtClean="0">
                <a:gradFill>
                  <a:gsLst>
                    <a:gs pos="0">
                      <a:schemeClr val="tx1"/>
                    </a:gs>
                    <a:gs pos="86000">
                      <a:schemeClr val="tx1"/>
                    </a:gs>
                  </a:gsLst>
                  <a:lin ang="5400000" scaled="0"/>
                </a:gradFill>
                <a:latin typeface="Segoe UI Light" pitchFamily="34" charset="0"/>
              </a:rPr>
            </a:br>
            <a:r>
              <a:rPr lang="en-US" sz="2000" dirty="0" smtClean="0">
                <a:gradFill>
                  <a:gsLst>
                    <a:gs pos="0">
                      <a:schemeClr val="tx1"/>
                    </a:gs>
                    <a:gs pos="86000">
                      <a:schemeClr val="tx1"/>
                    </a:gs>
                  </a:gsLst>
                  <a:lin ang="5400000" scaled="0"/>
                </a:gradFill>
                <a:latin typeface="Segoe UI Light" pitchFamily="34" charset="0"/>
              </a:rPr>
              <a:t>hosted</a:t>
            </a:r>
          </a:p>
        </p:txBody>
      </p:sp>
      <p:sp>
        <p:nvSpPr>
          <p:cNvPr id="17" name="TextBox 16"/>
          <p:cNvSpPr txBox="1"/>
          <p:nvPr/>
        </p:nvSpPr>
        <p:spPr>
          <a:xfrm>
            <a:off x="470054" y="4963999"/>
            <a:ext cx="914400" cy="914400"/>
          </a:xfrm>
          <a:prstGeom prst="rect">
            <a:avLst/>
          </a:prstGeom>
          <a:noFill/>
        </p:spPr>
        <p:txBody>
          <a:bodyPr wrap="none" lIns="0" tIns="0" rIns="0" bIns="0" rtlCol="0">
            <a:noAutofit/>
          </a:bodyPr>
          <a:lstStyle/>
          <a:p>
            <a:r>
              <a:rPr lang="en-US" sz="2000" dirty="0" smtClean="0">
                <a:gradFill>
                  <a:gsLst>
                    <a:gs pos="0">
                      <a:schemeClr val="tx1"/>
                    </a:gs>
                    <a:gs pos="86000">
                      <a:schemeClr val="tx1"/>
                    </a:gs>
                  </a:gsLst>
                  <a:lin ang="5400000" scaled="0"/>
                </a:gradFill>
                <a:latin typeface="Segoe UI Light" pitchFamily="34" charset="0"/>
              </a:rPr>
              <a:t>SharePoint</a:t>
            </a:r>
          </a:p>
          <a:p>
            <a:r>
              <a:rPr lang="fi-FI" sz="2000" dirty="0" smtClean="0">
                <a:gradFill>
                  <a:gsLst>
                    <a:gs pos="0">
                      <a:schemeClr val="tx1"/>
                    </a:gs>
                    <a:gs pos="86000">
                      <a:schemeClr val="tx1"/>
                    </a:gs>
                  </a:gsLst>
                  <a:lin ang="5400000" scaled="0"/>
                </a:gradFill>
                <a:latin typeface="Segoe UI Light" pitchFamily="34" charset="0"/>
              </a:rPr>
              <a:t>hosted</a:t>
            </a:r>
            <a:endParaRPr lang="en-US" sz="2000" dirty="0" smtClean="0">
              <a:gradFill>
                <a:gsLst>
                  <a:gs pos="0">
                    <a:schemeClr val="tx1"/>
                  </a:gs>
                  <a:gs pos="86000">
                    <a:schemeClr val="tx1"/>
                  </a:gs>
                </a:gsLst>
                <a:lin ang="5400000" scaled="0"/>
              </a:gradFill>
              <a:latin typeface="Segoe UI Light" pitchFamily="34" charset="0"/>
            </a:endParaRPr>
          </a:p>
        </p:txBody>
      </p:sp>
      <p:sp>
        <p:nvSpPr>
          <p:cNvPr id="18" name="Rectangle 17"/>
          <p:cNvSpPr/>
          <p:nvPr/>
        </p:nvSpPr>
        <p:spPr bwMode="auto">
          <a:xfrm>
            <a:off x="4829850" y="3443157"/>
            <a:ext cx="2565006" cy="56289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9" name="Rectangle 18"/>
          <p:cNvSpPr/>
          <p:nvPr/>
        </p:nvSpPr>
        <p:spPr bwMode="auto">
          <a:xfrm>
            <a:off x="4829850" y="4102463"/>
            <a:ext cx="2565006" cy="562897"/>
          </a:xfrm>
          <a:prstGeom prst="rect">
            <a:avLst/>
          </a:prstGeom>
          <a:ln>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 (optional)</a:t>
            </a:r>
          </a:p>
        </p:txBody>
      </p:sp>
      <p:pic>
        <p:nvPicPr>
          <p:cNvPr id="20" name="Picture 2" descr="C:\Users\chrisw\Desktop\Cloud Services 3.png"/>
          <p:cNvPicPr>
            <a:picLocks noChangeAspect="1" noChangeArrowheads="1"/>
          </p:cNvPicPr>
          <p:nvPr/>
        </p:nvPicPr>
        <p:blipFill>
          <a:blip r:embed="rId3" cstate="screen">
            <a:duotone>
              <a:prstClr val="black"/>
              <a:schemeClr val="accent4">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a:fillRect/>
          </a:stretch>
        </p:blipFill>
        <p:spPr bwMode="black">
          <a:xfrm>
            <a:off x="1551443" y="3518320"/>
            <a:ext cx="1574889" cy="10859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0054" y="4640308"/>
            <a:ext cx="914400" cy="197399"/>
          </a:xfrm>
          <a:prstGeom prst="rect">
            <a:avLst/>
          </a:prstGeom>
          <a:noFill/>
        </p:spPr>
        <p:txBody>
          <a:bodyPr wrap="none" lIns="0" tIns="0" rIns="0" bIns="0" rtlCol="0">
            <a:noAutofit/>
          </a:bodyPr>
          <a:lstStyle/>
          <a:p>
            <a:r>
              <a:rPr lang="fi-FI" sz="1400" dirty="0" smtClean="0">
                <a:gradFill>
                  <a:gsLst>
                    <a:gs pos="0">
                      <a:schemeClr val="tx1"/>
                    </a:gs>
                    <a:gs pos="86000">
                      <a:schemeClr val="tx1"/>
                    </a:gs>
                  </a:gsLst>
                  <a:lin ang="5400000" scaled="0"/>
                </a:gradFill>
                <a:latin typeface="Segoe UI Light" pitchFamily="34" charset="0"/>
              </a:rPr>
              <a:t>Windows Azure &amp; SQL Azure</a:t>
            </a:r>
            <a:endParaRPr lang="en-US" sz="1400" dirty="0" smtClean="0">
              <a:gradFill>
                <a:gsLst>
                  <a:gs pos="0">
                    <a:schemeClr val="tx1"/>
                  </a:gs>
                  <a:gs pos="86000">
                    <a:schemeClr val="tx1"/>
                  </a:gs>
                </a:gsLst>
                <a:lin ang="5400000" scaled="0"/>
              </a:gradFill>
              <a:latin typeface="Segoe UI Light" pitchFamily="34" charset="0"/>
            </a:endParaRPr>
          </a:p>
        </p:txBody>
      </p:sp>
      <p:cxnSp>
        <p:nvCxnSpPr>
          <p:cNvPr id="22" name="Curved Connector 21"/>
          <p:cNvCxnSpPr>
            <a:endCxn id="10" idx="1"/>
          </p:cNvCxnSpPr>
          <p:nvPr/>
        </p:nvCxnSpPr>
        <p:spPr>
          <a:xfrm flipV="1">
            <a:off x="2959873" y="2201058"/>
            <a:ext cx="1869977" cy="232600"/>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3" name="Curved Connector 22"/>
          <p:cNvCxnSpPr>
            <a:endCxn id="11" idx="1"/>
          </p:cNvCxnSpPr>
          <p:nvPr/>
        </p:nvCxnSpPr>
        <p:spPr>
          <a:xfrm>
            <a:off x="2959873" y="2433658"/>
            <a:ext cx="1869977" cy="426706"/>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6" name="Curved Connector 25"/>
          <p:cNvCxnSpPr>
            <a:stCxn id="20" idx="3"/>
          </p:cNvCxnSpPr>
          <p:nvPr/>
        </p:nvCxnSpPr>
        <p:spPr>
          <a:xfrm flipV="1">
            <a:off x="3126332" y="3717069"/>
            <a:ext cx="1703518" cy="344207"/>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7" name="Curved Connector 26"/>
          <p:cNvCxnSpPr>
            <a:stCxn id="20" idx="3"/>
            <a:endCxn id="19" idx="1"/>
          </p:cNvCxnSpPr>
          <p:nvPr/>
        </p:nvCxnSpPr>
        <p:spPr>
          <a:xfrm>
            <a:off x="3126332" y="4061276"/>
            <a:ext cx="1703518" cy="322636"/>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3101269" y="1691328"/>
            <a:ext cx="914400" cy="584925"/>
          </a:xfrm>
          <a:prstGeom prst="rect">
            <a:avLst/>
          </a:prstGeom>
          <a:noFill/>
        </p:spPr>
        <p:txBody>
          <a:bodyPr wrap="none" lIns="0" tIns="0" rIns="0" bIns="0" rtlCol="0">
            <a:noAutofit/>
          </a:bodyPr>
          <a:lstStyle/>
          <a:p>
            <a:r>
              <a:rPr lang="fi-FI" sz="1200" dirty="0" smtClean="0">
                <a:latin typeface="Segoe UI Light" pitchFamily="34" charset="0"/>
              </a:rPr>
              <a:t>Oauth + </a:t>
            </a:r>
            <a:br>
              <a:rPr lang="fi-FI" sz="1200" dirty="0" smtClean="0">
                <a:latin typeface="Segoe UI Light" pitchFamily="34" charset="0"/>
              </a:rPr>
            </a:br>
            <a:r>
              <a:rPr lang="fi-FI" sz="1200" dirty="0" smtClean="0">
                <a:latin typeface="Segoe UI Light" pitchFamily="34" charset="0"/>
              </a:rPr>
              <a:t>REST or client object </a:t>
            </a:r>
            <a:br>
              <a:rPr lang="fi-FI" sz="1200" dirty="0" smtClean="0">
                <a:latin typeface="Segoe UI Light" pitchFamily="34" charset="0"/>
              </a:rPr>
            </a:br>
            <a:r>
              <a:rPr lang="fi-FI" sz="1200" dirty="0" smtClean="0">
                <a:latin typeface="Segoe UI Light" pitchFamily="34" charset="0"/>
              </a:rPr>
              <a:t>models</a:t>
            </a:r>
            <a:endParaRPr lang="en-US" sz="1200" dirty="0" smtClean="0">
              <a:latin typeface="Segoe UI Light" pitchFamily="34" charset="0"/>
            </a:endParaRPr>
          </a:p>
        </p:txBody>
      </p:sp>
      <p:sp>
        <p:nvSpPr>
          <p:cNvPr id="33" name="TextBox 32"/>
          <p:cNvSpPr txBox="1"/>
          <p:nvPr/>
        </p:nvSpPr>
        <p:spPr>
          <a:xfrm>
            <a:off x="3128006" y="3360136"/>
            <a:ext cx="914400" cy="584925"/>
          </a:xfrm>
          <a:prstGeom prst="rect">
            <a:avLst/>
          </a:prstGeom>
          <a:noFill/>
        </p:spPr>
        <p:txBody>
          <a:bodyPr wrap="none" lIns="0" tIns="0" rIns="0" bIns="0" rtlCol="0">
            <a:noAutofit/>
          </a:bodyPr>
          <a:lstStyle/>
          <a:p>
            <a:r>
              <a:rPr lang="fi-FI" sz="1200" dirty="0" smtClean="0">
                <a:latin typeface="Segoe UI Light" pitchFamily="34" charset="0"/>
              </a:rPr>
              <a:t>Oauth + </a:t>
            </a:r>
            <a:br>
              <a:rPr lang="fi-FI" sz="1200" dirty="0" smtClean="0">
                <a:latin typeface="Segoe UI Light" pitchFamily="34" charset="0"/>
              </a:rPr>
            </a:br>
            <a:r>
              <a:rPr lang="fi-FI" sz="1200" dirty="0" smtClean="0">
                <a:latin typeface="Segoe UI Light" pitchFamily="34" charset="0"/>
              </a:rPr>
              <a:t>REST or client object </a:t>
            </a:r>
            <a:br>
              <a:rPr lang="fi-FI" sz="1200" dirty="0" smtClean="0">
                <a:latin typeface="Segoe UI Light" pitchFamily="34" charset="0"/>
              </a:rPr>
            </a:br>
            <a:r>
              <a:rPr lang="fi-FI" sz="1200" dirty="0" smtClean="0">
                <a:latin typeface="Segoe UI Light" pitchFamily="34" charset="0"/>
              </a:rPr>
              <a:t>models</a:t>
            </a:r>
            <a:endParaRPr lang="en-US" sz="1200" dirty="0" smtClean="0">
              <a:latin typeface="Segoe UI Light" pitchFamily="34" charset="0"/>
            </a:endParaRPr>
          </a:p>
        </p:txBody>
      </p:sp>
      <p:sp>
        <p:nvSpPr>
          <p:cNvPr id="29" name="Rectangle 28"/>
          <p:cNvSpPr/>
          <p:nvPr/>
        </p:nvSpPr>
        <p:spPr bwMode="auto">
          <a:xfrm>
            <a:off x="409987" y="3314341"/>
            <a:ext cx="11128793" cy="1523366"/>
          </a:xfrm>
          <a:prstGeom prst="rect">
            <a:avLst/>
          </a:prstGeom>
          <a:solidFill>
            <a:schemeClr val="bg1">
              <a:alpha val="80000"/>
            </a:schemeClr>
          </a:solidFill>
          <a:ln>
            <a:solidFill>
              <a:schemeClr val="bg2"/>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880" tIns="72000" rIns="182880" bIns="45718" numCol="1" rtlCol="0" anchor="b" anchorCtr="0" compatLnSpc="1">
            <a:prstTxWarp prst="textNoShape">
              <a:avLst/>
            </a:prstTxWarp>
          </a:bodyPr>
          <a:lstStyle/>
          <a:p>
            <a:pPr defTabSz="914099" fontAlgn="base">
              <a:spcBef>
                <a:spcPct val="0"/>
              </a:spcBef>
              <a:spcAft>
                <a:spcPct val="0"/>
              </a:spcAft>
            </a:pPr>
            <a:r>
              <a:rPr lang="en-US" sz="2200" dirty="0" smtClean="0">
                <a:solidFill>
                  <a:schemeClr val="accent1"/>
                </a:solidFill>
                <a:latin typeface="Segoe Condensed" pitchFamily="34" charset="0"/>
              </a:rPr>
              <a:t>Removed</a:t>
            </a:r>
          </a:p>
        </p:txBody>
      </p:sp>
      <p:pic>
        <p:nvPicPr>
          <p:cNvPr id="28" name="Picture 27"/>
          <p:cNvPicPr>
            <a:picLocks noChangeAspect="1"/>
          </p:cNvPicPr>
          <p:nvPr/>
        </p:nvPicPr>
        <p:blipFill>
          <a:blip r:embed="rId5"/>
          <a:stretch>
            <a:fillRect/>
          </a:stretch>
        </p:blipFill>
        <p:spPr>
          <a:xfrm>
            <a:off x="554385" y="1541399"/>
            <a:ext cx="2178661" cy="1614787"/>
          </a:xfrm>
          <a:prstGeom prst="rect">
            <a:avLst/>
          </a:prstGeom>
        </p:spPr>
      </p:pic>
    </p:spTree>
    <p:extLst>
      <p:ext uri="{BB962C8B-B14F-4D97-AF65-F5344CB8AC3E}">
        <p14:creationId xmlns:p14="http://schemas.microsoft.com/office/powerpoint/2010/main" val="4523147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authentication to SharePoint</a:t>
            </a:r>
            <a:endParaRPr lang="en-US" dirty="0"/>
          </a:p>
        </p:txBody>
      </p:sp>
      <p:sp>
        <p:nvSpPr>
          <p:cNvPr id="3" name="Text Placeholder 2"/>
          <p:cNvSpPr>
            <a:spLocks noGrp="1"/>
          </p:cNvSpPr>
          <p:nvPr>
            <p:ph type="body" sz="quarter" idx="10"/>
          </p:nvPr>
        </p:nvSpPr>
        <p:spPr/>
        <p:txBody>
          <a:bodyPr/>
          <a:lstStyle/>
          <a:p>
            <a:r>
              <a:rPr lang="en-US" sz="3600" dirty="0" smtClean="0"/>
              <a:t>Two options in SharePoint</a:t>
            </a:r>
          </a:p>
          <a:p>
            <a:pPr lvl="1"/>
            <a:r>
              <a:rPr lang="en-US" sz="2000" dirty="0" smtClean="0"/>
              <a:t>ACS based – so called two legged </a:t>
            </a:r>
            <a:r>
              <a:rPr lang="en-US" sz="2000" dirty="0" err="1" smtClean="0"/>
              <a:t>oAuth</a:t>
            </a:r>
            <a:r>
              <a:rPr lang="en-US" sz="2000" dirty="0" smtClean="0"/>
              <a:t> model where trust is established using third party provider, which in this case is the ACS</a:t>
            </a:r>
          </a:p>
          <a:p>
            <a:pPr lvl="1"/>
            <a:r>
              <a:rPr lang="en-US" sz="2000" dirty="0" smtClean="0"/>
              <a:t>Server to server or high trust – trust is established directly between the app and the SharePoint farm using certificate</a:t>
            </a:r>
          </a:p>
          <a:p>
            <a:r>
              <a:rPr lang="en-US" sz="3600" dirty="0" smtClean="0"/>
              <a:t>App authentication does not influence customization implementation details</a:t>
            </a:r>
          </a:p>
          <a:p>
            <a:r>
              <a:rPr lang="en-US" sz="3600" dirty="0" smtClean="0"/>
              <a:t>ACS model is required with Office365 and does require provider hosted environment to have Internet connectivity</a:t>
            </a:r>
          </a:p>
          <a:p>
            <a:r>
              <a:rPr lang="en-US" sz="3600" dirty="0" smtClean="0"/>
              <a:t>S2S model does not require Internet connectivity</a:t>
            </a:r>
            <a:endParaRPr lang="en-US" sz="3600" dirty="0"/>
          </a:p>
        </p:txBody>
      </p:sp>
    </p:spTree>
    <p:extLst>
      <p:ext uri="{BB962C8B-B14F-4D97-AF65-F5344CB8AC3E}">
        <p14:creationId xmlns:p14="http://schemas.microsoft.com/office/powerpoint/2010/main" val="100013062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Windows Azure Access Control Service Overview</a:t>
            </a:r>
            <a:endParaRPr lang="en-US" sz="4400" dirty="0"/>
          </a:p>
        </p:txBody>
      </p:sp>
      <p:sp>
        <p:nvSpPr>
          <p:cNvPr id="8" name="Content Placeholder 2"/>
          <p:cNvSpPr>
            <a:spLocks noGrp="1"/>
          </p:cNvSpPr>
          <p:nvPr>
            <p:ph type="body" sz="quarter" idx="10"/>
          </p:nvPr>
        </p:nvSpPr>
        <p:spPr/>
        <p:txBody>
          <a:bodyPr/>
          <a:lstStyle/>
          <a:p>
            <a:r>
              <a:rPr lang="en-GB" sz="2000" dirty="0" smtClean="0"/>
              <a:t>The Windows Azure Access Control Service (hereafter referred to as ‘ACS’) is a cloud based service hosted by Microsoft and part of the Azure Services platform. It is able to broker trust enabling SharePoint 2013 to authorise requests from remote applications, ensuring secure access to SharePoint’s resources. It is a free service.</a:t>
            </a:r>
          </a:p>
          <a:p>
            <a:r>
              <a:rPr lang="en-GB" sz="2000" dirty="0" smtClean="0"/>
              <a:t>ACS supports the </a:t>
            </a:r>
            <a:r>
              <a:rPr lang="en-GB" sz="2000" dirty="0" err="1" smtClean="0"/>
              <a:t>OAuth</a:t>
            </a:r>
            <a:r>
              <a:rPr lang="en-GB" sz="2000" dirty="0" smtClean="0"/>
              <a:t> 2.0 security protocol, which is the version used by SharePoint platform. This protocol uses ‘tokens’ to provide access to resources. We refer to a service like ACS as a Security Token Issuer (STS). </a:t>
            </a:r>
          </a:p>
          <a:p>
            <a:r>
              <a:rPr lang="en-GB" sz="2000" dirty="0" smtClean="0"/>
              <a:t>ACS is currently the only STS supported by SharePoint online (both dedicated and multi-tenant platforms). </a:t>
            </a:r>
          </a:p>
          <a:p>
            <a:endParaRPr lang="en-GB" sz="2000" dirty="0" smtClean="0"/>
          </a:p>
          <a:p>
            <a:endParaRPr lang="en-GB" sz="2000" dirty="0" smtClean="0"/>
          </a:p>
          <a:p>
            <a:endParaRPr lang="en-GB" sz="2000" dirty="0"/>
          </a:p>
        </p:txBody>
      </p:sp>
      <p:sp>
        <p:nvSpPr>
          <p:cNvPr id="7" name="Content Placeholder 2"/>
          <p:cNvSpPr txBox="1">
            <a:spLocks/>
          </p:cNvSpPr>
          <p:nvPr/>
        </p:nvSpPr>
        <p:spPr>
          <a:xfrm>
            <a:off x="519112" y="3327906"/>
            <a:ext cx="6253585" cy="2644606"/>
          </a:xfrm>
          <a:prstGeom prst="rect">
            <a:avLst/>
          </a:prstGeom>
        </p:spPr>
        <p:txBody>
          <a:bodyPr vert="horz" lIns="0" tIns="0" rIns="0" bIns="0" rtlCol="0" anchor="t" anchorCtr="0">
            <a:noAutofit/>
          </a:bodyPr>
          <a:lst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mn-cs"/>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mn-cs"/>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Clr>
                <a:srgbClr val="FFC000"/>
              </a:buClr>
              <a:buNone/>
            </a:pPr>
            <a:endParaRPr lang="en-GB" sz="1399" dirty="0">
              <a:solidFill>
                <a:srgbClr val="808080"/>
              </a:solidFill>
            </a:endParaRPr>
          </a:p>
          <a:p>
            <a:pPr marL="284163" indent="-284163" defTabSz="914363">
              <a:lnSpc>
                <a:spcPct val="90000"/>
              </a:lnSpc>
              <a:buClrTx/>
              <a:buSzPct val="80000"/>
              <a:buFont typeface="Wingdings" pitchFamily="2" charset="2"/>
              <a:buChar char=""/>
            </a:pPr>
            <a:r>
              <a:rPr lang="en-GB" sz="2000" spc="-70" dirty="0">
                <a:gradFill>
                  <a:gsLst>
                    <a:gs pos="1250">
                      <a:schemeClr val="bg2"/>
                    </a:gs>
                    <a:gs pos="100000">
                      <a:schemeClr val="bg2"/>
                    </a:gs>
                  </a:gsLst>
                  <a:lin ang="5400000" scaled="0"/>
                </a:gradFill>
                <a:latin typeface="+mj-lt"/>
              </a:rPr>
              <a:t>ACS is required to support Provider Hosted Apps in O365 environment. A Provider Hosted App is launched from SharePoint and may depend on SharePoint’s services and content, but it’s hosted by remote servers. An ‘App’ component is deployed to SharePoint but there is no need to deploy components directly to SharePoint that might introduce performance or stability issues</a:t>
            </a:r>
            <a:r>
              <a:rPr lang="en-GB" sz="2000" spc="-70" dirty="0" smtClean="0">
                <a:gradFill>
                  <a:gsLst>
                    <a:gs pos="1250">
                      <a:schemeClr val="bg2"/>
                    </a:gs>
                    <a:gs pos="100000">
                      <a:schemeClr val="bg2"/>
                    </a:gs>
                  </a:gsLst>
                  <a:lin ang="5400000" scaled="0"/>
                </a:gradFill>
                <a:latin typeface="+mj-lt"/>
              </a:rPr>
              <a:t>.</a:t>
            </a:r>
          </a:p>
          <a:p>
            <a:pPr marL="284163" indent="-284163" defTabSz="914363">
              <a:lnSpc>
                <a:spcPct val="90000"/>
              </a:lnSpc>
              <a:buClrTx/>
              <a:buSzPct val="80000"/>
              <a:buFont typeface="Wingdings" pitchFamily="2" charset="2"/>
              <a:buChar char=""/>
            </a:pPr>
            <a:r>
              <a:rPr lang="en-GB" sz="2000" spc="-70" dirty="0" smtClean="0">
                <a:gradFill>
                  <a:gsLst>
                    <a:gs pos="1250">
                      <a:schemeClr val="bg2"/>
                    </a:gs>
                    <a:gs pos="100000">
                      <a:schemeClr val="bg2"/>
                    </a:gs>
                  </a:gsLst>
                  <a:lin ang="5400000" scaled="0"/>
                </a:gradFill>
                <a:latin typeface="+mj-lt"/>
              </a:rPr>
              <a:t>ACS can be used in on-premises as well</a:t>
            </a:r>
            <a:endParaRPr lang="en-GB" sz="2000" spc="-70" dirty="0">
              <a:gradFill>
                <a:gsLst>
                  <a:gs pos="1250">
                    <a:schemeClr val="bg2"/>
                  </a:gs>
                  <a:gs pos="100000">
                    <a:schemeClr val="bg2"/>
                  </a:gs>
                </a:gsLst>
                <a:lin ang="5400000" scaled="0"/>
              </a:gradFill>
              <a:latin typeface="+mj-lt"/>
            </a:endParaRPr>
          </a:p>
          <a:p>
            <a:pPr marL="0" indent="0">
              <a:spcBef>
                <a:spcPts val="0"/>
              </a:spcBef>
              <a:buClr>
                <a:srgbClr val="FFC000"/>
              </a:buClr>
              <a:buNone/>
            </a:pPr>
            <a:endParaRPr lang="en-GB" sz="1399" dirty="0">
              <a:solidFill>
                <a:srgbClr val="808080"/>
              </a:solidFill>
            </a:endParaRPr>
          </a:p>
          <a:p>
            <a:pPr marL="0" indent="0">
              <a:spcBef>
                <a:spcPts val="0"/>
              </a:spcBef>
              <a:buClr>
                <a:srgbClr val="FFC000"/>
              </a:buClr>
              <a:buNone/>
            </a:pPr>
            <a:endParaRPr lang="en-GB" sz="1399" dirty="0">
              <a:solidFill>
                <a:srgbClr val="808080"/>
              </a:solidFill>
            </a:endParaRPr>
          </a:p>
          <a:p>
            <a:pPr marL="0" indent="0">
              <a:spcBef>
                <a:spcPts val="0"/>
              </a:spcBef>
              <a:buClr>
                <a:srgbClr val="FFC000"/>
              </a:buClr>
              <a:buNone/>
            </a:pPr>
            <a:endParaRPr lang="en-GB" sz="1399" dirty="0">
              <a:solidFill>
                <a:srgbClr val="808080"/>
              </a:solidFill>
            </a:endParaRPr>
          </a:p>
          <a:p>
            <a:pPr>
              <a:spcBef>
                <a:spcPts val="0"/>
              </a:spcBef>
              <a:buClr>
                <a:srgbClr val="FFC000"/>
              </a:buClr>
            </a:pPr>
            <a:endParaRPr lang="en-GB" sz="1399" dirty="0">
              <a:solidFill>
                <a:srgbClr val="808080"/>
              </a:solidFill>
            </a:endParaRPr>
          </a:p>
          <a:p>
            <a:pPr marL="0" indent="0">
              <a:spcBef>
                <a:spcPts val="0"/>
              </a:spcBef>
              <a:buClr>
                <a:srgbClr val="FFC000"/>
              </a:buClr>
              <a:buNone/>
            </a:pPr>
            <a:endParaRPr lang="en-GB" sz="1399" dirty="0">
              <a:solidFill>
                <a:srgbClr val="808080"/>
              </a:solidFill>
            </a:endParaRPr>
          </a:p>
          <a:p>
            <a:pPr marL="0" indent="0">
              <a:spcBef>
                <a:spcPts val="0"/>
              </a:spcBef>
              <a:buClr>
                <a:srgbClr val="FFC000"/>
              </a:buClr>
              <a:buNone/>
            </a:pPr>
            <a:endParaRPr lang="en-GB" sz="1399" b="1" dirty="0">
              <a:solidFill>
                <a:srgbClr val="808080"/>
              </a:solidFill>
            </a:endParaRPr>
          </a:p>
        </p:txBody>
      </p:sp>
      <p:sp>
        <p:nvSpPr>
          <p:cNvPr id="3" name="TextBox 2"/>
          <p:cNvSpPr txBox="1"/>
          <p:nvPr/>
        </p:nvSpPr>
        <p:spPr>
          <a:xfrm>
            <a:off x="10007609" y="6398356"/>
            <a:ext cx="1405889" cy="193748"/>
          </a:xfrm>
          <a:prstGeom prst="rect">
            <a:avLst/>
          </a:prstGeom>
          <a:noFill/>
        </p:spPr>
        <p:txBody>
          <a:bodyPr wrap="none" lIns="0" tIns="36547" rIns="0" bIns="0" rtlCol="0">
            <a:spAutoFit/>
          </a:bodyPr>
          <a:lstStyle/>
          <a:p>
            <a:pPr>
              <a:lnSpc>
                <a:spcPct val="85000"/>
              </a:lnSpc>
              <a:spcAft>
                <a:spcPts val="600"/>
              </a:spcAft>
              <a:buClr>
                <a:schemeClr val="accent2"/>
              </a:buClr>
              <a:buSzPct val="70000"/>
            </a:pPr>
            <a:r>
              <a:rPr lang="en-GB" sz="1199" dirty="0"/>
              <a:t>Provider Hosted App</a:t>
            </a:r>
          </a:p>
        </p:txBody>
      </p:sp>
      <p:pic>
        <p:nvPicPr>
          <p:cNvPr id="4" name="Picture 3"/>
          <p:cNvPicPr>
            <a:picLocks noChangeAspect="1"/>
          </p:cNvPicPr>
          <p:nvPr/>
        </p:nvPicPr>
        <p:blipFill>
          <a:blip r:embed="rId3"/>
          <a:stretch>
            <a:fillRect/>
          </a:stretch>
        </p:blipFill>
        <p:spPr>
          <a:xfrm>
            <a:off x="6772697" y="3660405"/>
            <a:ext cx="5000191" cy="2568980"/>
          </a:xfrm>
          <a:prstGeom prst="rect">
            <a:avLst/>
          </a:prstGeom>
        </p:spPr>
      </p:pic>
    </p:spTree>
    <p:extLst>
      <p:ext uri="{BB962C8B-B14F-4D97-AF65-F5344CB8AC3E}">
        <p14:creationId xmlns:p14="http://schemas.microsoft.com/office/powerpoint/2010/main" val="33321777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ACS flow with provider hosted app</a:t>
            </a:r>
            <a:br>
              <a:rPr lang="en-US" dirty="0" smtClean="0"/>
            </a:br>
            <a:r>
              <a:rPr lang="en-US" sz="2800" dirty="0" smtClean="0"/>
              <a:t>Case Office 365 Dedicated</a:t>
            </a:r>
            <a:endParaRPr lang="en-US" sz="4800" dirty="0"/>
          </a:p>
        </p:txBody>
      </p:sp>
      <p:sp>
        <p:nvSpPr>
          <p:cNvPr id="6" name="Text Placeholder 5"/>
          <p:cNvSpPr>
            <a:spLocks noGrp="1"/>
          </p:cNvSpPr>
          <p:nvPr>
            <p:ph type="body" sz="quarter" idx="10"/>
          </p:nvPr>
        </p:nvSpPr>
        <p:spPr>
          <a:xfrm>
            <a:off x="519112" y="1447798"/>
            <a:ext cx="5018561" cy="4555473"/>
          </a:xfrm>
        </p:spPr>
        <p:txBody>
          <a:bodyPr/>
          <a:lstStyle/>
          <a:p>
            <a:pPr marL="742950" indent="-742950">
              <a:buFont typeface="+mj-lt"/>
              <a:buAutoNum type="arabicPeriod"/>
            </a:pPr>
            <a:r>
              <a:rPr lang="en-US" sz="2000" dirty="0" smtClean="0">
                <a:latin typeface="+mn-lt"/>
              </a:rPr>
              <a:t>Registration of app id and secret</a:t>
            </a:r>
          </a:p>
          <a:p>
            <a:pPr marL="742950" indent="-742950">
              <a:buFont typeface="+mj-lt"/>
              <a:buAutoNum type="arabicPeriod"/>
            </a:pPr>
            <a:r>
              <a:rPr lang="en-US" sz="2000" dirty="0" smtClean="0">
                <a:latin typeface="+mn-lt"/>
              </a:rPr>
              <a:t>Publishing to SharePoint farm</a:t>
            </a:r>
          </a:p>
          <a:p>
            <a:pPr marL="742950" indent="-742950">
              <a:buFont typeface="+mj-lt"/>
              <a:buAutoNum type="arabicPeriod"/>
            </a:pPr>
            <a:r>
              <a:rPr lang="en-US" sz="2000" dirty="0" smtClean="0">
                <a:latin typeface="+mn-lt"/>
              </a:rPr>
              <a:t>End users are accessing SharePoint</a:t>
            </a:r>
          </a:p>
          <a:p>
            <a:pPr marL="742950" indent="-742950">
              <a:buFont typeface="+mj-lt"/>
              <a:buAutoNum type="arabicPeriod"/>
            </a:pPr>
            <a:r>
              <a:rPr lang="en-US" sz="2000" dirty="0" smtClean="0">
                <a:latin typeface="+mn-lt"/>
              </a:rPr>
              <a:t>Some functionalities are coming from provider hosted application side</a:t>
            </a:r>
          </a:p>
          <a:p>
            <a:pPr marL="742950" indent="-742950">
              <a:buFont typeface="+mj-lt"/>
              <a:buAutoNum type="arabicPeriod"/>
            </a:pPr>
            <a:r>
              <a:rPr lang="en-US" sz="2000" dirty="0" smtClean="0">
                <a:latin typeface="+mn-lt"/>
              </a:rPr>
              <a:t>Initial request from the provider hosted app is containing app ID and secret for getting access token to SharePoint</a:t>
            </a:r>
          </a:p>
          <a:p>
            <a:pPr marL="742950" indent="-742950">
              <a:buFont typeface="+mj-lt"/>
              <a:buAutoNum type="arabicPeriod"/>
            </a:pPr>
            <a:r>
              <a:rPr lang="en-US" sz="2000" dirty="0" smtClean="0">
                <a:latin typeface="+mn-lt"/>
              </a:rPr>
              <a:t>Provided client ID and secret is checked from the ACS and access token is provided, if the information is correct.</a:t>
            </a:r>
          </a:p>
          <a:p>
            <a:pPr marL="0" indent="0">
              <a:buNone/>
            </a:pPr>
            <a:endParaRPr lang="en-US" sz="2000" dirty="0" smtClean="0">
              <a:latin typeface="+mn-lt"/>
            </a:endParaRPr>
          </a:p>
          <a:p>
            <a:pPr marL="0" indent="0">
              <a:buNone/>
            </a:pPr>
            <a:r>
              <a:rPr lang="en-US" sz="2000" dirty="0" smtClean="0">
                <a:latin typeface="+mn-lt"/>
              </a:rPr>
              <a:t>ACS model is used with the Office365 Dedicated and can be used with on-premises as well. It requires Internet connectivity from provider hosted servers.</a:t>
            </a:r>
            <a:endParaRPr lang="en-US" sz="2000" dirty="0">
              <a:latin typeface="+mn-lt"/>
            </a:endParaRPr>
          </a:p>
        </p:txBody>
      </p:sp>
      <p:pic>
        <p:nvPicPr>
          <p:cNvPr id="4" name="Picture 3"/>
          <p:cNvPicPr>
            <a:picLocks noChangeAspect="1"/>
          </p:cNvPicPr>
          <p:nvPr/>
        </p:nvPicPr>
        <p:blipFill>
          <a:blip r:embed="rId2"/>
          <a:stretch>
            <a:fillRect/>
          </a:stretch>
        </p:blipFill>
        <p:spPr>
          <a:xfrm>
            <a:off x="5793834" y="1447798"/>
            <a:ext cx="5989261" cy="3962208"/>
          </a:xfrm>
          <a:prstGeom prst="rect">
            <a:avLst/>
          </a:prstGeom>
        </p:spPr>
      </p:pic>
    </p:spTree>
    <p:extLst>
      <p:ext uri="{BB962C8B-B14F-4D97-AF65-F5344CB8AC3E}">
        <p14:creationId xmlns:p14="http://schemas.microsoft.com/office/powerpoint/2010/main" val="350827599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CSOM or REST?</a:t>
            </a:r>
            <a:endParaRPr lang="en-US" dirty="0"/>
          </a:p>
        </p:txBody>
      </p:sp>
      <p:sp>
        <p:nvSpPr>
          <p:cNvPr id="3" name="Text Placeholder 2"/>
          <p:cNvSpPr>
            <a:spLocks noGrp="1"/>
          </p:cNvSpPr>
          <p:nvPr>
            <p:ph type="body" sz="quarter" idx="10"/>
          </p:nvPr>
        </p:nvSpPr>
        <p:spPr>
          <a:xfrm>
            <a:off x="519112" y="1447798"/>
            <a:ext cx="11149013" cy="4470401"/>
          </a:xfrm>
        </p:spPr>
        <p:txBody>
          <a:bodyPr/>
          <a:lstStyle/>
          <a:p>
            <a:r>
              <a:rPr lang="en-US" sz="2800" dirty="0"/>
              <a:t>CSOM and REST are both valid techniques for the provider hosted apps to operate against </a:t>
            </a:r>
            <a:r>
              <a:rPr lang="en-US" sz="2800" dirty="0" smtClean="0"/>
              <a:t>SharePoint</a:t>
            </a:r>
            <a:endParaRPr lang="en-US" sz="3200" dirty="0"/>
          </a:p>
          <a:p>
            <a:r>
              <a:rPr lang="en-US" sz="2800" dirty="0"/>
              <a:t>Both techniques are commonly used, since they have different advantages</a:t>
            </a:r>
            <a:endParaRPr lang="en-US" sz="3200" dirty="0"/>
          </a:p>
          <a:p>
            <a:pPr lvl="1"/>
            <a:r>
              <a:rPr lang="en-US" sz="1600" dirty="0"/>
              <a:t>REST – Can be used also from non .NET platforms</a:t>
            </a:r>
            <a:endParaRPr lang="en-US" sz="1800" dirty="0"/>
          </a:p>
          <a:p>
            <a:pPr lvl="1"/>
            <a:r>
              <a:rPr lang="en-US" sz="1600" dirty="0"/>
              <a:t>CSOM – Exposes additional critical remote operations than </a:t>
            </a:r>
            <a:r>
              <a:rPr lang="en-US" sz="1600" dirty="0" smtClean="0"/>
              <a:t>REST</a:t>
            </a:r>
          </a:p>
          <a:p>
            <a:r>
              <a:rPr lang="en-US" sz="3200" dirty="0" smtClean="0"/>
              <a:t>CSOM operation are executed in batches, which reduces the network traffic</a:t>
            </a:r>
          </a:p>
          <a:p>
            <a:pPr lvl="1"/>
            <a:r>
              <a:rPr lang="en-US" sz="1800" dirty="0" smtClean="0"/>
              <a:t>REST operations are executed by default  without any caching or batching </a:t>
            </a:r>
          </a:p>
          <a:p>
            <a:r>
              <a:rPr lang="en-US" sz="2800" dirty="0" smtClean="0"/>
              <a:t>Provider </a:t>
            </a:r>
            <a:r>
              <a:rPr lang="en-US" sz="2800" dirty="0"/>
              <a:t>hosted app developer can decide which technique would be used for specific operation</a:t>
            </a:r>
            <a:endParaRPr lang="en-US" sz="3200" dirty="0"/>
          </a:p>
          <a:p>
            <a:pPr lvl="1"/>
            <a:r>
              <a:rPr lang="en-US" sz="1600" dirty="0"/>
              <a:t>Some operations will still require old web service calls as well, like user profile </a:t>
            </a:r>
            <a:r>
              <a:rPr lang="en-US" sz="1600" dirty="0" smtClean="0"/>
              <a:t>update</a:t>
            </a:r>
          </a:p>
          <a:p>
            <a:pPr lvl="1"/>
            <a:r>
              <a:rPr lang="en-US" sz="1600" dirty="0" smtClean="0"/>
              <a:t>CSOM and REST have different remote capabilities, so both have to be currently used. This is planned to be changed in future, but currently numerous APIs are only exposed from the CSOM</a:t>
            </a:r>
            <a:endParaRPr lang="en-US" sz="1800" dirty="0"/>
          </a:p>
        </p:txBody>
      </p:sp>
    </p:spTree>
    <p:extLst>
      <p:ext uri="{BB962C8B-B14F-4D97-AF65-F5344CB8AC3E}">
        <p14:creationId xmlns:p14="http://schemas.microsoft.com/office/powerpoint/2010/main" val="324225514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developer skills for app model</a:t>
            </a:r>
            <a:endParaRPr lang="en-US" dirty="0"/>
          </a:p>
        </p:txBody>
      </p:sp>
      <p:sp>
        <p:nvSpPr>
          <p:cNvPr id="3" name="Text Placeholder 2"/>
          <p:cNvSpPr>
            <a:spLocks noGrp="1"/>
          </p:cNvSpPr>
          <p:nvPr>
            <p:ph type="body" sz="quarter" idx="10"/>
          </p:nvPr>
        </p:nvSpPr>
        <p:spPr>
          <a:xfrm>
            <a:off x="519112" y="1447798"/>
            <a:ext cx="11149013" cy="4597999"/>
          </a:xfrm>
        </p:spPr>
        <p:txBody>
          <a:bodyPr/>
          <a:lstStyle/>
          <a:p>
            <a:r>
              <a:rPr lang="en-US" sz="3200" dirty="0" smtClean="0"/>
              <a:t>SharePoint client side object model and REST interface understanding</a:t>
            </a:r>
          </a:p>
          <a:p>
            <a:r>
              <a:rPr lang="en-US" sz="3200" dirty="0" smtClean="0"/>
              <a:t>Standard client side techniques for JavaScript based implementations, including jQuery and other common libraries for standard web development</a:t>
            </a:r>
          </a:p>
          <a:p>
            <a:r>
              <a:rPr lang="en-US" sz="3200" dirty="0" smtClean="0"/>
              <a:t>Standard asp.net web development experience</a:t>
            </a:r>
          </a:p>
          <a:p>
            <a:r>
              <a:rPr lang="en-US" sz="3200" dirty="0" smtClean="0"/>
              <a:t>SharePoint functionality details to promote out of the box capability reuse</a:t>
            </a:r>
          </a:p>
          <a:p>
            <a:pPr lvl="1"/>
            <a:r>
              <a:rPr lang="en-US" sz="1800" dirty="0" smtClean="0"/>
              <a:t>De-customize and use </a:t>
            </a:r>
            <a:r>
              <a:rPr lang="en-US" sz="1800" dirty="0" err="1" smtClean="0"/>
              <a:t>oob</a:t>
            </a:r>
            <a:r>
              <a:rPr lang="en-US" sz="1800" dirty="0" smtClean="0"/>
              <a:t>, rather than add provide each widget as custom solution</a:t>
            </a:r>
          </a:p>
          <a:p>
            <a:pPr lvl="1"/>
            <a:r>
              <a:rPr lang="en-US" sz="1800" dirty="0" smtClean="0"/>
              <a:t>Business case analyses for each of the suggested capability. Cost vs. value analyses</a:t>
            </a:r>
            <a:endParaRPr lang="en-US" sz="1800" dirty="0"/>
          </a:p>
        </p:txBody>
      </p:sp>
    </p:spTree>
    <p:extLst>
      <p:ext uri="{BB962C8B-B14F-4D97-AF65-F5344CB8AC3E}">
        <p14:creationId xmlns:p14="http://schemas.microsoft.com/office/powerpoint/2010/main" val="248129050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dirty="0"/>
              <a:t>Evergreen and release cycle – old model</a:t>
            </a:r>
          </a:p>
        </p:txBody>
      </p:sp>
      <p:sp>
        <p:nvSpPr>
          <p:cNvPr id="5" name="Arc 4"/>
          <p:cNvSpPr>
            <a:spLocks noChangeAspect="1"/>
          </p:cNvSpPr>
          <p:nvPr/>
        </p:nvSpPr>
        <p:spPr>
          <a:xfrm rot="19541149">
            <a:off x="2082247" y="1899577"/>
            <a:ext cx="1547597" cy="1547597"/>
          </a:xfrm>
          <a:prstGeom prst="arc">
            <a:avLst>
              <a:gd name="adj1" fmla="val 833016"/>
              <a:gd name="adj2" fmla="val 20623608"/>
            </a:avLst>
          </a:prstGeom>
          <a:ln w="76200">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6" name="Arc 5"/>
          <p:cNvSpPr>
            <a:spLocks noChangeAspect="1"/>
          </p:cNvSpPr>
          <p:nvPr/>
        </p:nvSpPr>
        <p:spPr>
          <a:xfrm rot="19541149">
            <a:off x="4234675" y="1899576"/>
            <a:ext cx="1547597" cy="1547597"/>
          </a:xfrm>
          <a:prstGeom prst="arc">
            <a:avLst>
              <a:gd name="adj1" fmla="val 833016"/>
              <a:gd name="adj2" fmla="val 20623608"/>
            </a:avLst>
          </a:prstGeom>
          <a:ln w="76200">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7" name="Arc 6"/>
          <p:cNvSpPr>
            <a:spLocks noChangeAspect="1"/>
          </p:cNvSpPr>
          <p:nvPr/>
        </p:nvSpPr>
        <p:spPr>
          <a:xfrm rot="19541149">
            <a:off x="6385355" y="1899575"/>
            <a:ext cx="1547597" cy="1547597"/>
          </a:xfrm>
          <a:prstGeom prst="arc">
            <a:avLst>
              <a:gd name="adj1" fmla="val 833016"/>
              <a:gd name="adj2" fmla="val 20623608"/>
            </a:avLst>
          </a:prstGeom>
          <a:ln w="76200">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8" name="Arc 7"/>
          <p:cNvSpPr>
            <a:spLocks noChangeAspect="1"/>
          </p:cNvSpPr>
          <p:nvPr/>
        </p:nvSpPr>
        <p:spPr>
          <a:xfrm rot="19541149">
            <a:off x="8536035" y="1899573"/>
            <a:ext cx="1547597" cy="1547597"/>
          </a:xfrm>
          <a:prstGeom prst="arc">
            <a:avLst>
              <a:gd name="adj1" fmla="val 833016"/>
              <a:gd name="adj2" fmla="val 20623608"/>
            </a:avLst>
          </a:prstGeom>
          <a:ln w="76200">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cxnSp>
        <p:nvCxnSpPr>
          <p:cNvPr id="10" name="Straight Arrow Connector 9"/>
          <p:cNvCxnSpPr/>
          <p:nvPr/>
        </p:nvCxnSpPr>
        <p:spPr>
          <a:xfrm flipV="1">
            <a:off x="903019" y="1457522"/>
            <a:ext cx="10401291" cy="70320"/>
          </a:xfrm>
          <a:prstGeom prst="straightConnector1">
            <a:avLst/>
          </a:prstGeom>
          <a:ln w="76200">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cxnSp>
      <p:sp>
        <p:nvSpPr>
          <p:cNvPr id="12" name="TextBox 11"/>
          <p:cNvSpPr txBox="1"/>
          <p:nvPr/>
        </p:nvSpPr>
        <p:spPr>
          <a:xfrm>
            <a:off x="2382235" y="2502660"/>
            <a:ext cx="949372" cy="369236"/>
          </a:xfrm>
          <a:prstGeom prst="rect">
            <a:avLst/>
          </a:prstGeom>
          <a:noFill/>
        </p:spPr>
        <p:txBody>
          <a:bodyPr wrap="none" lIns="0" tIns="0" rIns="0" bIns="0" rtlCol="0">
            <a:spAutoFit/>
          </a:bodyPr>
          <a:lstStyle/>
          <a:p>
            <a:r>
              <a:rPr lang="fi-FI" sz="2399" spc="-70" dirty="0"/>
              <a:t>SP2013</a:t>
            </a:r>
            <a:endParaRPr lang="en-US" sz="2399" spc="-70" dirty="0"/>
          </a:p>
        </p:txBody>
      </p:sp>
      <p:sp>
        <p:nvSpPr>
          <p:cNvPr id="13" name="TextBox 12"/>
          <p:cNvSpPr txBox="1"/>
          <p:nvPr/>
        </p:nvSpPr>
        <p:spPr>
          <a:xfrm>
            <a:off x="4737329" y="2502660"/>
            <a:ext cx="538790" cy="369236"/>
          </a:xfrm>
          <a:prstGeom prst="rect">
            <a:avLst/>
          </a:prstGeom>
          <a:noFill/>
        </p:spPr>
        <p:txBody>
          <a:bodyPr wrap="none" lIns="0" tIns="0" rIns="0" bIns="0" rtlCol="0">
            <a:spAutoFit/>
          </a:bodyPr>
          <a:lstStyle/>
          <a:p>
            <a:pPr algn="ctr"/>
            <a:r>
              <a:rPr lang="fi-FI" sz="2399" spc="-70" dirty="0"/>
              <a:t>O16</a:t>
            </a:r>
            <a:endParaRPr lang="en-US" sz="2399" spc="-70" dirty="0"/>
          </a:p>
        </p:txBody>
      </p:sp>
      <p:sp>
        <p:nvSpPr>
          <p:cNvPr id="14" name="TextBox 13"/>
          <p:cNvSpPr txBox="1"/>
          <p:nvPr/>
        </p:nvSpPr>
        <p:spPr>
          <a:xfrm>
            <a:off x="6888009" y="2502660"/>
            <a:ext cx="538790" cy="369236"/>
          </a:xfrm>
          <a:prstGeom prst="rect">
            <a:avLst/>
          </a:prstGeom>
          <a:noFill/>
        </p:spPr>
        <p:txBody>
          <a:bodyPr wrap="none" lIns="0" tIns="0" rIns="0" bIns="0" rtlCol="0">
            <a:spAutoFit/>
          </a:bodyPr>
          <a:lstStyle/>
          <a:p>
            <a:pPr algn="ctr"/>
            <a:r>
              <a:rPr lang="fi-FI" sz="2399" spc="-70" dirty="0"/>
              <a:t>O17</a:t>
            </a:r>
            <a:endParaRPr lang="en-US" sz="2399" spc="-70" dirty="0"/>
          </a:p>
        </p:txBody>
      </p:sp>
      <p:sp>
        <p:nvSpPr>
          <p:cNvPr id="15" name="TextBox 14"/>
          <p:cNvSpPr txBox="1"/>
          <p:nvPr/>
        </p:nvSpPr>
        <p:spPr>
          <a:xfrm>
            <a:off x="9038690" y="2488754"/>
            <a:ext cx="538790" cy="369236"/>
          </a:xfrm>
          <a:prstGeom prst="rect">
            <a:avLst/>
          </a:prstGeom>
          <a:noFill/>
        </p:spPr>
        <p:txBody>
          <a:bodyPr wrap="none" lIns="0" tIns="0" rIns="0" bIns="0" rtlCol="0">
            <a:spAutoFit/>
          </a:bodyPr>
          <a:lstStyle/>
          <a:p>
            <a:pPr algn="ctr"/>
            <a:r>
              <a:rPr lang="fi-FI" sz="2399" spc="-70" dirty="0"/>
              <a:t>O18</a:t>
            </a:r>
            <a:endParaRPr lang="en-US" sz="2399" spc="-70" dirty="0"/>
          </a:p>
        </p:txBody>
      </p:sp>
      <p:sp>
        <p:nvSpPr>
          <p:cNvPr id="17" name="TextBox 16"/>
          <p:cNvSpPr txBox="1"/>
          <p:nvPr/>
        </p:nvSpPr>
        <p:spPr>
          <a:xfrm>
            <a:off x="692041" y="4890049"/>
            <a:ext cx="2751190" cy="615393"/>
          </a:xfrm>
          <a:prstGeom prst="rect">
            <a:avLst/>
          </a:prstGeom>
          <a:noFill/>
        </p:spPr>
        <p:txBody>
          <a:bodyPr wrap="none" lIns="0" tIns="0" rIns="0" bIns="0" rtlCol="0">
            <a:spAutoFit/>
          </a:bodyPr>
          <a:lstStyle/>
          <a:p>
            <a:r>
              <a:rPr lang="fi-FI" sz="1999" spc="-70" dirty="0"/>
              <a:t>Tightly coupled</a:t>
            </a:r>
            <a:br>
              <a:rPr lang="fi-FI" sz="1999" spc="-70" dirty="0"/>
            </a:br>
            <a:r>
              <a:rPr lang="fi-FI" sz="1999" spc="-70" dirty="0"/>
              <a:t>SharePoint customizations</a:t>
            </a:r>
            <a:endParaRPr lang="en-US" sz="1999" spc="-70" dirty="0"/>
          </a:p>
        </p:txBody>
      </p:sp>
      <p:sp>
        <p:nvSpPr>
          <p:cNvPr id="22" name="Rectangle 21"/>
          <p:cNvSpPr/>
          <p:nvPr/>
        </p:nvSpPr>
        <p:spPr bwMode="auto">
          <a:xfrm>
            <a:off x="3046326" y="4009148"/>
            <a:ext cx="1770241"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fi-FI" sz="2199" dirty="0">
                <a:gradFill>
                  <a:gsLst>
                    <a:gs pos="0">
                      <a:srgbClr val="FFFFFF"/>
                    </a:gs>
                    <a:gs pos="100000">
                      <a:srgbClr val="FFFFFF"/>
                    </a:gs>
                  </a:gsLst>
                  <a:lin ang="5400000" scaled="0"/>
                </a:gradFill>
                <a:ea typeface="Segoe UI" pitchFamily="34" charset="0"/>
                <a:cs typeface="Segoe UI" pitchFamily="34" charset="0"/>
              </a:rPr>
              <a:t>Upgrade</a:t>
            </a: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5197005" y="4010703"/>
            <a:ext cx="1770241"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fi-FI" sz="2199" dirty="0">
                <a:gradFill>
                  <a:gsLst>
                    <a:gs pos="0">
                      <a:srgbClr val="FFFFFF"/>
                    </a:gs>
                    <a:gs pos="100000">
                      <a:srgbClr val="FFFFFF"/>
                    </a:gs>
                  </a:gsLst>
                  <a:lin ang="5400000" scaled="0"/>
                </a:gradFill>
                <a:ea typeface="Segoe UI" pitchFamily="34" charset="0"/>
                <a:cs typeface="Segoe UI" pitchFamily="34" charset="0"/>
              </a:rPr>
              <a:t>Upgrade</a:t>
            </a: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7347684" y="4009148"/>
            <a:ext cx="1770241"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fi-FI" sz="2199" dirty="0">
                <a:gradFill>
                  <a:gsLst>
                    <a:gs pos="0">
                      <a:srgbClr val="FFFFFF"/>
                    </a:gs>
                    <a:gs pos="100000">
                      <a:srgbClr val="FFFFFF"/>
                    </a:gs>
                  </a:gsLst>
                  <a:lin ang="5400000" scaled="0"/>
                </a:gradFill>
                <a:ea typeface="Segoe UI" pitchFamily="34" charset="0"/>
                <a:cs typeface="Segoe UI" pitchFamily="34" charset="0"/>
              </a:rPr>
              <a:t>Upgrade</a:t>
            </a: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9500053" y="4009144"/>
            <a:ext cx="1770241"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fi-FI" sz="2199" dirty="0">
                <a:gradFill>
                  <a:gsLst>
                    <a:gs pos="0">
                      <a:srgbClr val="FFFFFF"/>
                    </a:gs>
                    <a:gs pos="100000">
                      <a:srgbClr val="FFFFFF"/>
                    </a:gs>
                  </a:gsLst>
                  <a:lin ang="5400000" scaled="0"/>
                </a:gradFill>
                <a:ea typeface="Segoe UI" pitchFamily="34" charset="0"/>
                <a:cs typeface="Segoe UI" pitchFamily="34" charset="0"/>
              </a:rPr>
              <a:t>Upgrade</a:t>
            </a: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p:cNvPicPr>
            <a:picLocks noChangeAspect="1"/>
          </p:cNvPicPr>
          <p:nvPr/>
        </p:nvPicPr>
        <p:blipFill>
          <a:blip r:embed="rId3"/>
          <a:stretch>
            <a:fillRect/>
          </a:stretch>
        </p:blipFill>
        <p:spPr>
          <a:xfrm>
            <a:off x="402385" y="2222254"/>
            <a:ext cx="1378322" cy="881857"/>
          </a:xfrm>
          <a:prstGeom prst="rect">
            <a:avLst/>
          </a:prstGeom>
        </p:spPr>
      </p:pic>
      <p:pic>
        <p:nvPicPr>
          <p:cNvPr id="28" name="Picture 27"/>
          <p:cNvPicPr>
            <a:picLocks noChangeAspect="1"/>
          </p:cNvPicPr>
          <p:nvPr/>
        </p:nvPicPr>
        <p:blipFill>
          <a:blip r:embed="rId4"/>
          <a:stretch>
            <a:fillRect/>
          </a:stretch>
        </p:blipFill>
        <p:spPr>
          <a:xfrm>
            <a:off x="1588546" y="3598537"/>
            <a:ext cx="1242357" cy="1211038"/>
          </a:xfrm>
          <a:prstGeom prst="rect">
            <a:avLst/>
          </a:prstGeom>
        </p:spPr>
      </p:pic>
      <p:pic>
        <p:nvPicPr>
          <p:cNvPr id="29" name="Picture 28"/>
          <p:cNvPicPr>
            <a:picLocks noChangeAspect="1"/>
          </p:cNvPicPr>
          <p:nvPr/>
        </p:nvPicPr>
        <p:blipFill>
          <a:blip r:embed="rId5"/>
          <a:stretch>
            <a:fillRect/>
          </a:stretch>
        </p:blipFill>
        <p:spPr>
          <a:xfrm>
            <a:off x="2643285" y="4545713"/>
            <a:ext cx="688321" cy="599177"/>
          </a:xfrm>
          <a:prstGeom prst="rect">
            <a:avLst/>
          </a:prstGeom>
        </p:spPr>
      </p:pic>
      <p:sp>
        <p:nvSpPr>
          <p:cNvPr id="31" name="TextBox 30"/>
          <p:cNvSpPr txBox="1"/>
          <p:nvPr/>
        </p:nvSpPr>
        <p:spPr>
          <a:xfrm>
            <a:off x="4150477" y="4554767"/>
            <a:ext cx="7119818" cy="1938487"/>
          </a:xfrm>
          <a:prstGeom prst="rect">
            <a:avLst/>
          </a:prstGeom>
          <a:noFill/>
        </p:spPr>
        <p:txBody>
          <a:bodyPr wrap="square" lIns="0" tIns="0" rIns="0" bIns="0" rtlCol="0">
            <a:spAutoFit/>
          </a:bodyPr>
          <a:lstStyle/>
          <a:p>
            <a:pPr marL="285664" indent="-285664">
              <a:buClr>
                <a:schemeClr val="tx2"/>
              </a:buClr>
              <a:buFont typeface="Arial" panose="020B0604020202020204" pitchFamily="34" charset="0"/>
              <a:buChar char="•"/>
            </a:pPr>
            <a:r>
              <a:rPr lang="en-US" sz="1799" spc="-70" dirty="0"/>
              <a:t>Specific upgrade project each time new version is introduced</a:t>
            </a:r>
          </a:p>
          <a:p>
            <a:pPr marL="285664" indent="-285664">
              <a:buClr>
                <a:schemeClr val="tx2"/>
              </a:buClr>
              <a:buFont typeface="Arial" panose="020B0604020202020204" pitchFamily="34" charset="0"/>
              <a:buChar char="•"/>
            </a:pPr>
            <a:r>
              <a:rPr lang="en-US" sz="1799" spc="-70" dirty="0"/>
              <a:t>Customizations have to be upgraded to get access on new capabilities in product</a:t>
            </a:r>
          </a:p>
          <a:p>
            <a:pPr marL="285664" indent="-285664">
              <a:buClr>
                <a:schemeClr val="tx2"/>
              </a:buClr>
              <a:buFont typeface="Arial" panose="020B0604020202020204" pitchFamily="34" charset="0"/>
              <a:buChar char="•"/>
            </a:pPr>
            <a:r>
              <a:rPr lang="en-US" sz="1799" spc="-70" dirty="0"/>
              <a:t>Will cause additional costs during each release cycle of customizations</a:t>
            </a:r>
          </a:p>
          <a:p>
            <a:pPr marL="285664" indent="-285664">
              <a:buClr>
                <a:schemeClr val="tx2"/>
              </a:buClr>
              <a:buFont typeface="Arial" panose="020B0604020202020204" pitchFamily="34" charset="0"/>
              <a:buChar char="•"/>
            </a:pPr>
            <a:r>
              <a:rPr lang="en-US" sz="1799" spc="-70" dirty="0"/>
              <a:t>Customization updates cause downtime each time something is changed</a:t>
            </a:r>
          </a:p>
          <a:p>
            <a:pPr marL="285664" indent="-285664">
              <a:buClr>
                <a:schemeClr val="tx2"/>
              </a:buClr>
              <a:buFont typeface="Arial" panose="020B0604020202020204" pitchFamily="34" charset="0"/>
              <a:buChar char="•"/>
            </a:pPr>
            <a:r>
              <a:rPr lang="en-US" sz="1799" spc="-70" dirty="0"/>
              <a:t>Complex ALM processes for ensuring quality of the code</a:t>
            </a:r>
          </a:p>
          <a:p>
            <a:pPr marL="285664" indent="-285664">
              <a:buClr>
                <a:schemeClr val="tx2"/>
              </a:buClr>
              <a:buFont typeface="Arial" panose="020B0604020202020204" pitchFamily="34" charset="0"/>
              <a:buChar char="•"/>
            </a:pPr>
            <a:endParaRPr lang="en-US" sz="1799" spc="-70" dirty="0"/>
          </a:p>
        </p:txBody>
      </p:sp>
      <p:grpSp>
        <p:nvGrpSpPr>
          <p:cNvPr id="2" name="Group 1"/>
          <p:cNvGrpSpPr/>
          <p:nvPr/>
        </p:nvGrpSpPr>
        <p:grpSpPr>
          <a:xfrm>
            <a:off x="3139472" y="3616188"/>
            <a:ext cx="1606306" cy="353152"/>
            <a:chOff x="3138702" y="3616237"/>
            <a:chExt cx="1606724" cy="353244"/>
          </a:xfrm>
        </p:grpSpPr>
        <p:sp>
          <p:nvSpPr>
            <p:cNvPr id="21" name="Rectangle 20"/>
            <p:cNvSpPr/>
            <p:nvPr/>
          </p:nvSpPr>
          <p:spPr bwMode="auto">
            <a:xfrm>
              <a:off x="3138702"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3359907"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3581112"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3802317"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3999178"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4220383"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4441588"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4662793"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7" name="Group 36"/>
          <p:cNvGrpSpPr/>
          <p:nvPr/>
        </p:nvGrpSpPr>
        <p:grpSpPr>
          <a:xfrm>
            <a:off x="5256492" y="3616188"/>
            <a:ext cx="1606306" cy="353152"/>
            <a:chOff x="3138702" y="3616237"/>
            <a:chExt cx="1606724" cy="353244"/>
          </a:xfrm>
        </p:grpSpPr>
        <p:sp>
          <p:nvSpPr>
            <p:cNvPr id="38" name="Rectangle 37"/>
            <p:cNvSpPr/>
            <p:nvPr/>
          </p:nvSpPr>
          <p:spPr bwMode="auto">
            <a:xfrm>
              <a:off x="3138702"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3359907"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3581112"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3802317"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3999178"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4220383"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4441588"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4662793"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p:cNvGrpSpPr/>
          <p:nvPr/>
        </p:nvGrpSpPr>
        <p:grpSpPr>
          <a:xfrm>
            <a:off x="7407172" y="3616188"/>
            <a:ext cx="1606306" cy="353152"/>
            <a:chOff x="3138702" y="3616237"/>
            <a:chExt cx="1606724" cy="353244"/>
          </a:xfrm>
        </p:grpSpPr>
        <p:sp>
          <p:nvSpPr>
            <p:cNvPr id="47" name="Rectangle 46"/>
            <p:cNvSpPr/>
            <p:nvPr/>
          </p:nvSpPr>
          <p:spPr bwMode="auto">
            <a:xfrm>
              <a:off x="3138702"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3359907"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3581112"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3802317"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3999178"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4220383"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4441588"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4662793"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5" name="Group 54"/>
          <p:cNvGrpSpPr/>
          <p:nvPr/>
        </p:nvGrpSpPr>
        <p:grpSpPr>
          <a:xfrm>
            <a:off x="9558221" y="3616188"/>
            <a:ext cx="1606306" cy="353152"/>
            <a:chOff x="3138702" y="3616237"/>
            <a:chExt cx="1606724" cy="353244"/>
          </a:xfrm>
        </p:grpSpPr>
        <p:sp>
          <p:nvSpPr>
            <p:cNvPr id="56" name="Rectangle 55"/>
            <p:cNvSpPr/>
            <p:nvPr/>
          </p:nvSpPr>
          <p:spPr bwMode="auto">
            <a:xfrm>
              <a:off x="3138702"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3359907"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3581112"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3802317"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3999178"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4220383"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4441588"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4662793" y="3616237"/>
              <a:ext cx="82633" cy="353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899403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Introduction to app model</a:t>
            </a:r>
          </a:p>
          <a:p>
            <a:r>
              <a:rPr lang="en-US" dirty="0"/>
              <a:t>Logical </a:t>
            </a:r>
            <a:r>
              <a:rPr lang="en-US" dirty="0" smtClean="0"/>
              <a:t>Architecture for SP online service</a:t>
            </a:r>
            <a:endParaRPr lang="en-US" dirty="0"/>
          </a:p>
          <a:p>
            <a:pPr lvl="1"/>
            <a:r>
              <a:rPr lang="en-US" dirty="0"/>
              <a:t>pre and post convergence </a:t>
            </a:r>
            <a:endParaRPr lang="en-US" dirty="0" smtClean="0"/>
          </a:p>
          <a:p>
            <a:pPr lvl="1"/>
            <a:r>
              <a:rPr lang="en-US" dirty="0" smtClean="0"/>
              <a:t>Network model and security impact</a:t>
            </a:r>
            <a:endParaRPr lang="en-US" dirty="0"/>
          </a:p>
          <a:p>
            <a:r>
              <a:rPr lang="en-US" dirty="0" smtClean="0"/>
              <a:t>Building up the app model service</a:t>
            </a:r>
          </a:p>
          <a:p>
            <a:pPr lvl="1"/>
            <a:r>
              <a:rPr lang="en-US" dirty="0" smtClean="0"/>
              <a:t>Provider hosted platform options in pre and post convergence</a:t>
            </a:r>
          </a:p>
          <a:p>
            <a:r>
              <a:rPr lang="en-US" dirty="0" smtClean="0"/>
              <a:t>App governance considerations</a:t>
            </a:r>
          </a:p>
          <a:p>
            <a:r>
              <a:rPr lang="en-US" dirty="0" smtClean="0"/>
              <a:t>ALM process changes</a:t>
            </a:r>
          </a:p>
          <a:p>
            <a:endParaRPr lang="en-US" dirty="0"/>
          </a:p>
          <a:p>
            <a:pPr lvl="1"/>
            <a:endParaRPr lang="en-US" dirty="0"/>
          </a:p>
        </p:txBody>
      </p:sp>
    </p:spTree>
    <p:extLst>
      <p:ext uri="{BB962C8B-B14F-4D97-AF65-F5344CB8AC3E}">
        <p14:creationId xmlns:p14="http://schemas.microsoft.com/office/powerpoint/2010/main" val="402411970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stretch>
            <a:fillRect/>
          </a:stretch>
        </p:blipFill>
        <p:spPr>
          <a:xfrm>
            <a:off x="1304347" y="4618418"/>
            <a:ext cx="903848" cy="573987"/>
          </a:xfrm>
          <a:prstGeom prst="rect">
            <a:avLst/>
          </a:prstGeom>
        </p:spPr>
      </p:pic>
      <p:sp>
        <p:nvSpPr>
          <p:cNvPr id="3" name="Title 2"/>
          <p:cNvSpPr>
            <a:spLocks noGrp="1"/>
          </p:cNvSpPr>
          <p:nvPr>
            <p:ph type="title"/>
          </p:nvPr>
        </p:nvSpPr>
        <p:spPr/>
        <p:txBody>
          <a:bodyPr/>
          <a:lstStyle/>
          <a:p>
            <a:r>
              <a:rPr lang="fi-FI" sz="4799" dirty="0"/>
              <a:t>Evergreen and release cycle – new model</a:t>
            </a:r>
            <a:endParaRPr lang="en-US" sz="4799" dirty="0"/>
          </a:p>
        </p:txBody>
      </p:sp>
      <p:cxnSp>
        <p:nvCxnSpPr>
          <p:cNvPr id="9" name="Straight Arrow Connector 8"/>
          <p:cNvCxnSpPr/>
          <p:nvPr/>
        </p:nvCxnSpPr>
        <p:spPr>
          <a:xfrm flipV="1">
            <a:off x="903019" y="1457522"/>
            <a:ext cx="10401291" cy="70320"/>
          </a:xfrm>
          <a:prstGeom prst="straightConnector1">
            <a:avLst/>
          </a:prstGeom>
          <a:ln w="76200">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cxnSp>
      <p:grpSp>
        <p:nvGrpSpPr>
          <p:cNvPr id="2" name="Group 1"/>
          <p:cNvGrpSpPr>
            <a:grpSpLocks noChangeAspect="1"/>
          </p:cNvGrpSpPr>
          <p:nvPr/>
        </p:nvGrpSpPr>
        <p:grpSpPr>
          <a:xfrm>
            <a:off x="2740806" y="1835230"/>
            <a:ext cx="1223681" cy="1223681"/>
            <a:chOff x="2081202" y="2028132"/>
            <a:chExt cx="1548000" cy="1548000"/>
          </a:xfrm>
        </p:grpSpPr>
        <p:sp>
          <p:nvSpPr>
            <p:cNvPr id="5" name="Arc 4"/>
            <p:cNvSpPr>
              <a:spLocks noChangeAspect="1"/>
            </p:cNvSpPr>
            <p:nvPr/>
          </p:nvSpPr>
          <p:spPr>
            <a:xfrm rot="19541149">
              <a:off x="2081202" y="2028132"/>
              <a:ext cx="1548000" cy="1548000"/>
            </a:xfrm>
            <a:prstGeom prst="arc">
              <a:avLst>
                <a:gd name="adj1" fmla="val 833016"/>
                <a:gd name="adj2" fmla="val 20623608"/>
              </a:avLst>
            </a:prstGeom>
            <a:ln w="76200">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10" name="TextBox 9"/>
            <p:cNvSpPr txBox="1"/>
            <p:nvPr/>
          </p:nvSpPr>
          <p:spPr>
            <a:xfrm>
              <a:off x="2363169" y="2604870"/>
              <a:ext cx="984065" cy="389247"/>
            </a:xfrm>
            <a:prstGeom prst="rect">
              <a:avLst/>
            </a:prstGeom>
            <a:noFill/>
          </p:spPr>
          <p:txBody>
            <a:bodyPr wrap="none" lIns="0" tIns="0" rIns="0" bIns="0" rtlCol="0">
              <a:spAutoFit/>
            </a:bodyPr>
            <a:lstStyle/>
            <a:p>
              <a:r>
                <a:rPr lang="fi-FI" sz="1999" spc="-70" dirty="0"/>
                <a:t>SP2013</a:t>
              </a:r>
              <a:endParaRPr lang="en-US" sz="1999" spc="-70" dirty="0"/>
            </a:p>
          </p:txBody>
        </p:sp>
      </p:grpSp>
      <p:sp>
        <p:nvSpPr>
          <p:cNvPr id="14" name="TextBox 13"/>
          <p:cNvSpPr txBox="1"/>
          <p:nvPr/>
        </p:nvSpPr>
        <p:spPr>
          <a:xfrm>
            <a:off x="380675" y="5167901"/>
            <a:ext cx="2751190" cy="615393"/>
          </a:xfrm>
          <a:prstGeom prst="rect">
            <a:avLst/>
          </a:prstGeom>
          <a:noFill/>
        </p:spPr>
        <p:txBody>
          <a:bodyPr wrap="none" lIns="0" tIns="0" rIns="0" bIns="0" rtlCol="0">
            <a:spAutoFit/>
          </a:bodyPr>
          <a:lstStyle>
            <a:defPPr>
              <a:defRPr lang="en-US"/>
            </a:defPPr>
            <a:lvl1pPr>
              <a:defRPr sz="2400" spc="-70"/>
            </a:lvl1pPr>
          </a:lstStyle>
          <a:p>
            <a:r>
              <a:rPr lang="fi-FI" sz="1999" dirty="0"/>
              <a:t>Loosly coupled</a:t>
            </a:r>
            <a:br>
              <a:rPr lang="fi-FI" sz="1999" dirty="0"/>
            </a:br>
            <a:r>
              <a:rPr lang="fi-FI" sz="1999" dirty="0"/>
              <a:t>SharePoint customizations</a:t>
            </a:r>
            <a:endParaRPr lang="en-US" sz="1999" dirty="0"/>
          </a:p>
        </p:txBody>
      </p:sp>
      <p:pic>
        <p:nvPicPr>
          <p:cNvPr id="19" name="Picture 18"/>
          <p:cNvPicPr>
            <a:picLocks noChangeAspect="1"/>
          </p:cNvPicPr>
          <p:nvPr/>
        </p:nvPicPr>
        <p:blipFill>
          <a:blip r:embed="rId4"/>
          <a:stretch>
            <a:fillRect/>
          </a:stretch>
        </p:blipFill>
        <p:spPr>
          <a:xfrm>
            <a:off x="541136" y="2008231"/>
            <a:ext cx="1378322" cy="881857"/>
          </a:xfrm>
          <a:prstGeom prst="rect">
            <a:avLst/>
          </a:prstGeom>
        </p:spPr>
      </p:pic>
      <p:pic>
        <p:nvPicPr>
          <p:cNvPr id="20" name="Picture 19"/>
          <p:cNvPicPr>
            <a:picLocks noChangeAspect="1"/>
          </p:cNvPicPr>
          <p:nvPr/>
        </p:nvPicPr>
        <p:blipFill>
          <a:blip r:embed="rId5"/>
          <a:stretch>
            <a:fillRect/>
          </a:stretch>
        </p:blipFill>
        <p:spPr>
          <a:xfrm>
            <a:off x="900762" y="3104799"/>
            <a:ext cx="960401" cy="936189"/>
          </a:xfrm>
          <a:prstGeom prst="rect">
            <a:avLst/>
          </a:prstGeom>
        </p:spPr>
      </p:pic>
      <p:pic>
        <p:nvPicPr>
          <p:cNvPr id="21" name="Picture 20"/>
          <p:cNvPicPr>
            <a:picLocks noChangeAspect="1"/>
          </p:cNvPicPr>
          <p:nvPr/>
        </p:nvPicPr>
        <p:blipFill>
          <a:blip r:embed="rId6"/>
          <a:stretch>
            <a:fillRect/>
          </a:stretch>
        </p:blipFill>
        <p:spPr>
          <a:xfrm>
            <a:off x="1861162" y="4220540"/>
            <a:ext cx="688321" cy="599177"/>
          </a:xfrm>
          <a:prstGeom prst="rect">
            <a:avLst/>
          </a:prstGeom>
        </p:spPr>
      </p:pic>
      <p:pic>
        <p:nvPicPr>
          <p:cNvPr id="25" name="Picture 24"/>
          <p:cNvPicPr>
            <a:picLocks noChangeAspect="1"/>
          </p:cNvPicPr>
          <p:nvPr/>
        </p:nvPicPr>
        <p:blipFill>
          <a:blip r:embed="rId7"/>
          <a:stretch>
            <a:fillRect/>
          </a:stretch>
        </p:blipFill>
        <p:spPr>
          <a:xfrm>
            <a:off x="542248" y="4129193"/>
            <a:ext cx="953430" cy="822770"/>
          </a:xfrm>
          <a:prstGeom prst="rect">
            <a:avLst/>
          </a:prstGeom>
        </p:spPr>
      </p:pic>
      <p:grpSp>
        <p:nvGrpSpPr>
          <p:cNvPr id="27" name="Group 26"/>
          <p:cNvGrpSpPr>
            <a:grpSpLocks noChangeAspect="1"/>
          </p:cNvGrpSpPr>
          <p:nvPr/>
        </p:nvGrpSpPr>
        <p:grpSpPr>
          <a:xfrm>
            <a:off x="4664236" y="1837317"/>
            <a:ext cx="1223681" cy="1223681"/>
            <a:chOff x="2081202" y="2028132"/>
            <a:chExt cx="1548000" cy="1548000"/>
          </a:xfrm>
        </p:grpSpPr>
        <p:sp>
          <p:nvSpPr>
            <p:cNvPr id="28" name="Arc 27"/>
            <p:cNvSpPr>
              <a:spLocks noChangeAspect="1"/>
            </p:cNvSpPr>
            <p:nvPr/>
          </p:nvSpPr>
          <p:spPr>
            <a:xfrm rot="19541149">
              <a:off x="2081202" y="2028132"/>
              <a:ext cx="1548000" cy="1548000"/>
            </a:xfrm>
            <a:prstGeom prst="arc">
              <a:avLst>
                <a:gd name="adj1" fmla="val 833016"/>
                <a:gd name="adj2" fmla="val 20623608"/>
              </a:avLst>
            </a:prstGeom>
            <a:ln w="76200">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29" name="TextBox 28"/>
            <p:cNvSpPr txBox="1"/>
            <p:nvPr/>
          </p:nvSpPr>
          <p:spPr>
            <a:xfrm>
              <a:off x="2575228" y="2604870"/>
              <a:ext cx="559949" cy="389247"/>
            </a:xfrm>
            <a:prstGeom prst="rect">
              <a:avLst/>
            </a:prstGeom>
            <a:noFill/>
          </p:spPr>
          <p:txBody>
            <a:bodyPr wrap="none" lIns="0" tIns="0" rIns="0" bIns="0" rtlCol="0">
              <a:spAutoFit/>
            </a:bodyPr>
            <a:lstStyle/>
            <a:p>
              <a:pPr algn="ctr"/>
              <a:r>
                <a:rPr lang="fi-FI" sz="1999" spc="-70" dirty="0"/>
                <a:t>O16</a:t>
              </a:r>
              <a:endParaRPr lang="en-US" sz="1999" spc="-70" dirty="0"/>
            </a:p>
          </p:txBody>
        </p:sp>
      </p:grpSp>
      <p:grpSp>
        <p:nvGrpSpPr>
          <p:cNvPr id="30" name="Group 29"/>
          <p:cNvGrpSpPr>
            <a:grpSpLocks noChangeAspect="1"/>
          </p:cNvGrpSpPr>
          <p:nvPr/>
        </p:nvGrpSpPr>
        <p:grpSpPr>
          <a:xfrm>
            <a:off x="6587666" y="1833144"/>
            <a:ext cx="1223681" cy="1223681"/>
            <a:chOff x="2081202" y="2028132"/>
            <a:chExt cx="1548000" cy="1548000"/>
          </a:xfrm>
        </p:grpSpPr>
        <p:sp>
          <p:nvSpPr>
            <p:cNvPr id="31" name="Arc 30"/>
            <p:cNvSpPr>
              <a:spLocks noChangeAspect="1"/>
            </p:cNvSpPr>
            <p:nvPr/>
          </p:nvSpPr>
          <p:spPr>
            <a:xfrm rot="19541149">
              <a:off x="2081202" y="2028132"/>
              <a:ext cx="1548000" cy="1548000"/>
            </a:xfrm>
            <a:prstGeom prst="arc">
              <a:avLst>
                <a:gd name="adj1" fmla="val 833016"/>
                <a:gd name="adj2" fmla="val 20623608"/>
              </a:avLst>
            </a:prstGeom>
            <a:ln w="76200">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32" name="TextBox 31"/>
            <p:cNvSpPr txBox="1"/>
            <p:nvPr/>
          </p:nvSpPr>
          <p:spPr>
            <a:xfrm>
              <a:off x="2575228" y="2604870"/>
              <a:ext cx="559949" cy="389247"/>
            </a:xfrm>
            <a:prstGeom prst="rect">
              <a:avLst/>
            </a:prstGeom>
            <a:noFill/>
          </p:spPr>
          <p:txBody>
            <a:bodyPr wrap="none" lIns="0" tIns="0" rIns="0" bIns="0" rtlCol="0">
              <a:spAutoFit/>
            </a:bodyPr>
            <a:lstStyle/>
            <a:p>
              <a:pPr algn="ctr"/>
              <a:r>
                <a:rPr lang="fi-FI" sz="1999" spc="-70" dirty="0"/>
                <a:t>O17</a:t>
              </a:r>
              <a:endParaRPr lang="en-US" sz="1999" spc="-70" dirty="0"/>
            </a:p>
          </p:txBody>
        </p:sp>
      </p:grpSp>
      <p:grpSp>
        <p:nvGrpSpPr>
          <p:cNvPr id="33" name="Group 32"/>
          <p:cNvGrpSpPr>
            <a:grpSpLocks noChangeAspect="1"/>
          </p:cNvGrpSpPr>
          <p:nvPr/>
        </p:nvGrpSpPr>
        <p:grpSpPr>
          <a:xfrm>
            <a:off x="8511096" y="1831057"/>
            <a:ext cx="1223681" cy="1223681"/>
            <a:chOff x="2081202" y="2028132"/>
            <a:chExt cx="1548000" cy="1548000"/>
          </a:xfrm>
        </p:grpSpPr>
        <p:sp>
          <p:nvSpPr>
            <p:cNvPr id="34" name="Arc 33"/>
            <p:cNvSpPr>
              <a:spLocks noChangeAspect="1"/>
            </p:cNvSpPr>
            <p:nvPr/>
          </p:nvSpPr>
          <p:spPr>
            <a:xfrm rot="19541149">
              <a:off x="2081202" y="2028132"/>
              <a:ext cx="1548000" cy="1548000"/>
            </a:xfrm>
            <a:prstGeom prst="arc">
              <a:avLst>
                <a:gd name="adj1" fmla="val 833016"/>
                <a:gd name="adj2" fmla="val 20623608"/>
              </a:avLst>
            </a:prstGeom>
            <a:ln w="76200">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35" name="TextBox 34"/>
            <p:cNvSpPr txBox="1"/>
            <p:nvPr/>
          </p:nvSpPr>
          <p:spPr>
            <a:xfrm>
              <a:off x="2575228" y="2604870"/>
              <a:ext cx="559949" cy="389247"/>
            </a:xfrm>
            <a:prstGeom prst="rect">
              <a:avLst/>
            </a:prstGeom>
            <a:noFill/>
          </p:spPr>
          <p:txBody>
            <a:bodyPr wrap="none" lIns="0" tIns="0" rIns="0" bIns="0" rtlCol="0">
              <a:spAutoFit/>
            </a:bodyPr>
            <a:lstStyle/>
            <a:p>
              <a:pPr algn="ctr"/>
              <a:r>
                <a:rPr lang="fi-FI" sz="1999" spc="-70" dirty="0"/>
                <a:t>O18</a:t>
              </a:r>
              <a:endParaRPr lang="en-US" sz="1999" spc="-70" dirty="0"/>
            </a:p>
          </p:txBody>
        </p:sp>
      </p:grpSp>
      <p:sp>
        <p:nvSpPr>
          <p:cNvPr id="36" name="Rectangle 35"/>
          <p:cNvSpPr/>
          <p:nvPr/>
        </p:nvSpPr>
        <p:spPr bwMode="auto">
          <a:xfrm>
            <a:off x="2970291" y="4300466"/>
            <a:ext cx="893507"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fi-FI" sz="1050" dirty="0">
                <a:gradFill>
                  <a:gsLst>
                    <a:gs pos="0">
                      <a:srgbClr val="FFFFFF"/>
                    </a:gs>
                    <a:gs pos="100000">
                      <a:srgbClr val="FFFFFF"/>
                    </a:gs>
                  </a:gsLst>
                  <a:lin ang="5400000" scaled="0"/>
                </a:gradFill>
                <a:ea typeface="Segoe UI" pitchFamily="34" charset="0"/>
                <a:cs typeface="Segoe UI" pitchFamily="34" charset="0"/>
              </a:rPr>
              <a:t>Development</a:t>
            </a:r>
            <a:endParaRPr lang="en-US" sz="1050" dirty="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4425809" y="4645230"/>
            <a:ext cx="362125"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5149148" y="4265264"/>
            <a:ext cx="136497"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6738049" y="4645230"/>
            <a:ext cx="136497"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7063009" y="4265264"/>
            <a:ext cx="357815"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8188862" y="4643140"/>
            <a:ext cx="482195"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3647835" y="5083647"/>
            <a:ext cx="7815937" cy="1384634"/>
          </a:xfrm>
          <a:prstGeom prst="rect">
            <a:avLst/>
          </a:prstGeom>
          <a:noFill/>
        </p:spPr>
        <p:txBody>
          <a:bodyPr wrap="square" lIns="0" tIns="0" rIns="0" bIns="0" rtlCol="0">
            <a:spAutoFit/>
          </a:bodyPr>
          <a:lstStyle/>
          <a:p>
            <a:pPr marL="285664" indent="-285664">
              <a:buClr>
                <a:schemeClr val="tx2"/>
              </a:buClr>
              <a:buFont typeface="Arial" panose="020B0604020202020204" pitchFamily="34" charset="0"/>
              <a:buChar char="•"/>
            </a:pPr>
            <a:r>
              <a:rPr lang="en-US" sz="1799" spc="-70" dirty="0"/>
              <a:t>You choose when and how applications are updated </a:t>
            </a:r>
          </a:p>
          <a:p>
            <a:pPr marL="285664" indent="-285664">
              <a:buClr>
                <a:schemeClr val="tx2"/>
              </a:buClr>
              <a:buFont typeface="Arial" panose="020B0604020202020204" pitchFamily="34" charset="0"/>
              <a:buChar char="•"/>
            </a:pPr>
            <a:r>
              <a:rPr lang="en-US" sz="1799" spc="-70" dirty="0"/>
              <a:t>Backwards compatibility for API level to move customizations cross versions</a:t>
            </a:r>
          </a:p>
          <a:p>
            <a:pPr marL="285664" indent="-285664">
              <a:buClr>
                <a:schemeClr val="tx2"/>
              </a:buClr>
              <a:buFont typeface="Arial" panose="020B0604020202020204" pitchFamily="34" charset="0"/>
              <a:buChar char="•"/>
            </a:pPr>
            <a:r>
              <a:rPr lang="en-US" sz="1799" spc="-70" dirty="0"/>
              <a:t>Customizations don’t block new capabilities from SharePoint</a:t>
            </a:r>
          </a:p>
          <a:p>
            <a:pPr marL="285664" indent="-285664">
              <a:buClr>
                <a:schemeClr val="tx2"/>
              </a:buClr>
              <a:buFont typeface="Arial" panose="020B0604020202020204" pitchFamily="34" charset="0"/>
              <a:buChar char="•"/>
            </a:pPr>
            <a:r>
              <a:rPr lang="en-US" sz="1799" spc="-70" dirty="0"/>
              <a:t>Customizations extend, not change SharePoint</a:t>
            </a:r>
          </a:p>
          <a:p>
            <a:pPr marL="285664" indent="-285664">
              <a:buClr>
                <a:schemeClr val="tx2"/>
              </a:buClr>
              <a:buFont typeface="Arial" panose="020B0604020202020204" pitchFamily="34" charset="0"/>
              <a:buChar char="•"/>
            </a:pPr>
            <a:r>
              <a:rPr lang="en-US" sz="1799" spc="-70" dirty="0"/>
              <a:t>Customizations can be updated with minimal impact on SharePoint</a:t>
            </a:r>
          </a:p>
        </p:txBody>
      </p:sp>
      <p:grpSp>
        <p:nvGrpSpPr>
          <p:cNvPr id="43" name="Group 42"/>
          <p:cNvGrpSpPr/>
          <p:nvPr/>
        </p:nvGrpSpPr>
        <p:grpSpPr>
          <a:xfrm>
            <a:off x="7947762" y="3338794"/>
            <a:ext cx="3885858" cy="1302285"/>
            <a:chOff x="2819155" y="286626"/>
            <a:chExt cx="3651480" cy="1302624"/>
          </a:xfrm>
        </p:grpSpPr>
        <p:cxnSp>
          <p:nvCxnSpPr>
            <p:cNvPr id="44" name="Straight Connector 43"/>
            <p:cNvCxnSpPr>
              <a:stCxn id="45" idx="2"/>
            </p:cNvCxnSpPr>
            <p:nvPr/>
          </p:nvCxnSpPr>
          <p:spPr>
            <a:xfrm flipH="1">
              <a:off x="3585094" y="1082988"/>
              <a:ext cx="1059802" cy="506262"/>
            </a:xfrm>
            <a:prstGeom prst="line">
              <a:avLst/>
            </a:prstGeom>
            <a:ln w="25400">
              <a:solidFill>
                <a:schemeClr val="accent1"/>
              </a:solidFill>
              <a:prstDash val="solid"/>
              <a:tailEnd type="oval"/>
            </a:ln>
          </p:spPr>
          <p:style>
            <a:lnRef idx="1">
              <a:schemeClr val="accent1"/>
            </a:lnRef>
            <a:fillRef idx="0">
              <a:schemeClr val="accent1"/>
            </a:fillRef>
            <a:effectRef idx="0">
              <a:schemeClr val="accent1"/>
            </a:effectRef>
            <a:fontRef idx="minor">
              <a:schemeClr val="tx1"/>
            </a:fontRef>
          </p:style>
        </p:cxnSp>
        <p:sp>
          <p:nvSpPr>
            <p:cNvPr id="45" name="TextBox 4"/>
            <p:cNvSpPr txBox="1"/>
            <p:nvPr/>
          </p:nvSpPr>
          <p:spPr>
            <a:xfrm>
              <a:off x="2819155" y="286626"/>
              <a:ext cx="3651480" cy="796362"/>
            </a:xfrm>
            <a:prstGeom prst="rect">
              <a:avLst/>
            </a:prstGeom>
            <a:solidFill>
              <a:schemeClr val="tx2"/>
            </a:solidFill>
            <a:ln w="3175">
              <a:solidFill>
                <a:schemeClr val="bg1"/>
              </a:solidFill>
              <a:prstDash val="solid"/>
              <a:miter lim="800000"/>
            </a:ln>
            <a:effectLst/>
          </p:spPr>
          <p:txBody>
            <a:bodyPr wrap="square" lIns="57124" tIns="28563" rIns="91400" bIns="28563" rtlCol="0" anchor="ctr" anchorCtr="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lvl="1" algn="ctr"/>
              <a:r>
                <a:rPr lang="en-US" sz="1600" dirty="0">
                  <a:solidFill>
                    <a:srgbClr val="FFFFFF"/>
                  </a:solidFill>
                </a:rPr>
                <a:t>Customizations will utilize services from SharePoint and other services, but won’t usually change out of the box services.</a:t>
              </a:r>
            </a:p>
          </p:txBody>
        </p:sp>
      </p:grpSp>
      <p:sp>
        <p:nvSpPr>
          <p:cNvPr id="49" name="Arc 48"/>
          <p:cNvSpPr>
            <a:spLocks noChangeAspect="1"/>
          </p:cNvSpPr>
          <p:nvPr/>
        </p:nvSpPr>
        <p:spPr>
          <a:xfrm rot="19541149">
            <a:off x="3016980" y="3320888"/>
            <a:ext cx="671334" cy="671334"/>
          </a:xfrm>
          <a:prstGeom prst="arc">
            <a:avLst>
              <a:gd name="adj1" fmla="val 833016"/>
              <a:gd name="adj2" fmla="val 20623608"/>
            </a:avLst>
          </a:prstGeom>
          <a:ln w="47625">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50" name="Arc 49"/>
          <p:cNvSpPr>
            <a:spLocks noChangeAspect="1"/>
          </p:cNvSpPr>
          <p:nvPr/>
        </p:nvSpPr>
        <p:spPr>
          <a:xfrm rot="19541149">
            <a:off x="4974937" y="3320888"/>
            <a:ext cx="671334" cy="671334"/>
          </a:xfrm>
          <a:prstGeom prst="arc">
            <a:avLst>
              <a:gd name="adj1" fmla="val 833016"/>
              <a:gd name="adj2" fmla="val 20623608"/>
            </a:avLst>
          </a:prstGeom>
          <a:ln w="47625">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51" name="Arc 50"/>
          <p:cNvSpPr>
            <a:spLocks noChangeAspect="1"/>
          </p:cNvSpPr>
          <p:nvPr/>
        </p:nvSpPr>
        <p:spPr>
          <a:xfrm rot="19541149">
            <a:off x="6892610" y="3314283"/>
            <a:ext cx="671334" cy="671334"/>
          </a:xfrm>
          <a:prstGeom prst="arc">
            <a:avLst>
              <a:gd name="adj1" fmla="val 833016"/>
              <a:gd name="adj2" fmla="val 20623608"/>
            </a:avLst>
          </a:prstGeom>
          <a:ln w="47625">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46" name="Rectangle 45"/>
          <p:cNvSpPr/>
          <p:nvPr/>
        </p:nvSpPr>
        <p:spPr bwMode="auto">
          <a:xfrm>
            <a:off x="5639679" y="4647075"/>
            <a:ext cx="362125"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Arc 47"/>
          <p:cNvSpPr>
            <a:spLocks noChangeAspect="1"/>
          </p:cNvSpPr>
          <p:nvPr/>
        </p:nvSpPr>
        <p:spPr>
          <a:xfrm rot="19541149">
            <a:off x="3959738" y="2702939"/>
            <a:ext cx="287925" cy="287925"/>
          </a:xfrm>
          <a:prstGeom prst="arc">
            <a:avLst>
              <a:gd name="adj1" fmla="val 833016"/>
              <a:gd name="adj2" fmla="val 20623608"/>
            </a:avLst>
          </a:prstGeom>
          <a:ln w="28575">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53" name="Arc 52"/>
          <p:cNvSpPr>
            <a:spLocks noChangeAspect="1"/>
          </p:cNvSpPr>
          <p:nvPr/>
        </p:nvSpPr>
        <p:spPr>
          <a:xfrm rot="19541149">
            <a:off x="4350185" y="2709193"/>
            <a:ext cx="287925" cy="287925"/>
          </a:xfrm>
          <a:prstGeom prst="arc">
            <a:avLst>
              <a:gd name="adj1" fmla="val 833016"/>
              <a:gd name="adj2" fmla="val 20623608"/>
            </a:avLst>
          </a:prstGeom>
          <a:ln w="28575">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54" name="Arc 53"/>
          <p:cNvSpPr>
            <a:spLocks noChangeAspect="1"/>
          </p:cNvSpPr>
          <p:nvPr/>
        </p:nvSpPr>
        <p:spPr>
          <a:xfrm rot="19541149">
            <a:off x="5897353" y="2702940"/>
            <a:ext cx="287925" cy="287925"/>
          </a:xfrm>
          <a:prstGeom prst="arc">
            <a:avLst>
              <a:gd name="adj1" fmla="val 833016"/>
              <a:gd name="adj2" fmla="val 20623608"/>
            </a:avLst>
          </a:prstGeom>
          <a:ln w="28575">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55" name="Arc 54"/>
          <p:cNvSpPr>
            <a:spLocks noChangeAspect="1"/>
          </p:cNvSpPr>
          <p:nvPr/>
        </p:nvSpPr>
        <p:spPr>
          <a:xfrm rot="19541149">
            <a:off x="6287801" y="2709194"/>
            <a:ext cx="287925" cy="287925"/>
          </a:xfrm>
          <a:prstGeom prst="arc">
            <a:avLst>
              <a:gd name="adj1" fmla="val 833016"/>
              <a:gd name="adj2" fmla="val 20623608"/>
            </a:avLst>
          </a:prstGeom>
          <a:ln w="28575">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56" name="Arc 55"/>
          <p:cNvSpPr>
            <a:spLocks noChangeAspect="1"/>
          </p:cNvSpPr>
          <p:nvPr/>
        </p:nvSpPr>
        <p:spPr>
          <a:xfrm rot="19541149">
            <a:off x="7803799" y="2702939"/>
            <a:ext cx="287925" cy="287925"/>
          </a:xfrm>
          <a:prstGeom prst="arc">
            <a:avLst>
              <a:gd name="adj1" fmla="val 833016"/>
              <a:gd name="adj2" fmla="val 20623608"/>
            </a:avLst>
          </a:prstGeom>
          <a:ln w="28575">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57" name="Arc 56"/>
          <p:cNvSpPr>
            <a:spLocks noChangeAspect="1"/>
          </p:cNvSpPr>
          <p:nvPr/>
        </p:nvSpPr>
        <p:spPr>
          <a:xfrm rot="19541149">
            <a:off x="8194246" y="2709193"/>
            <a:ext cx="287925" cy="287925"/>
          </a:xfrm>
          <a:prstGeom prst="arc">
            <a:avLst>
              <a:gd name="adj1" fmla="val 833016"/>
              <a:gd name="adj2" fmla="val 20623608"/>
            </a:avLst>
          </a:prstGeom>
          <a:ln w="28575">
            <a:solidFill>
              <a:schemeClr val="accent1">
                <a:alpha val="80000"/>
              </a:schemeClr>
            </a:solidFill>
            <a:headEnd type="diamon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p>
        </p:txBody>
      </p:sp>
      <p:sp>
        <p:nvSpPr>
          <p:cNvPr id="58" name="Rectangle 57"/>
          <p:cNvSpPr/>
          <p:nvPr/>
        </p:nvSpPr>
        <p:spPr bwMode="auto">
          <a:xfrm>
            <a:off x="4023451" y="4293118"/>
            <a:ext cx="68249"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4197798" y="4477042"/>
            <a:ext cx="68249"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6125081" y="4447220"/>
            <a:ext cx="68249"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6546523" y="4305804"/>
            <a:ext cx="68249"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7626501" y="4503912"/>
            <a:ext cx="68249"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7989472" y="4305804"/>
            <a:ext cx="68249" cy="353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74676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Post-convergence architecture</a:t>
            </a:r>
            <a:endParaRPr lang="en-US" dirty="0"/>
          </a:p>
        </p:txBody>
      </p:sp>
    </p:spTree>
    <p:extLst>
      <p:ext uri="{BB962C8B-B14F-4D97-AF65-F5344CB8AC3E}">
        <p14:creationId xmlns:p14="http://schemas.microsoft.com/office/powerpoint/2010/main" val="323511285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Online Architecture</a:t>
            </a:r>
            <a:endParaRPr lang="en-US" dirty="0"/>
          </a:p>
        </p:txBody>
      </p:sp>
      <p:sp>
        <p:nvSpPr>
          <p:cNvPr id="8" name="TextBox 7"/>
          <p:cNvSpPr txBox="1"/>
          <p:nvPr/>
        </p:nvSpPr>
        <p:spPr>
          <a:xfrm>
            <a:off x="114633" y="6621776"/>
            <a:ext cx="1760418" cy="184666"/>
          </a:xfrm>
          <a:prstGeom prst="rect">
            <a:avLst/>
          </a:prstGeom>
          <a:noFill/>
        </p:spPr>
        <p:txBody>
          <a:bodyPr wrap="none" lIns="0" tIns="0" rIns="0" bIns="0" rtlCol="0">
            <a:spAutoFit/>
          </a:bodyPr>
          <a:lstStyle/>
          <a:p>
            <a:r>
              <a:rPr lang="en-US" sz="1200" spc="-70" dirty="0" smtClean="0">
                <a:gradFill>
                  <a:gsLst>
                    <a:gs pos="2917">
                      <a:schemeClr val="bg2"/>
                    </a:gs>
                    <a:gs pos="95000">
                      <a:schemeClr val="bg2"/>
                    </a:gs>
                  </a:gsLst>
                  <a:lin ang="5400000" scaled="0"/>
                </a:gradFill>
                <a:latin typeface="+mj-lt"/>
              </a:rPr>
              <a:t>Note. Descriptions in slide notes</a:t>
            </a:r>
          </a:p>
        </p:txBody>
      </p:sp>
      <p:pic>
        <p:nvPicPr>
          <p:cNvPr id="4" name="Picture 3"/>
          <p:cNvPicPr>
            <a:picLocks noChangeAspect="1"/>
          </p:cNvPicPr>
          <p:nvPr/>
        </p:nvPicPr>
        <p:blipFill>
          <a:blip r:embed="rId3"/>
          <a:stretch>
            <a:fillRect/>
          </a:stretch>
        </p:blipFill>
        <p:spPr>
          <a:xfrm>
            <a:off x="994842" y="976497"/>
            <a:ext cx="10197551" cy="5829945"/>
          </a:xfrm>
          <a:prstGeom prst="rect">
            <a:avLst/>
          </a:prstGeom>
        </p:spPr>
      </p:pic>
    </p:spTree>
    <p:extLst>
      <p:ext uri="{BB962C8B-B14F-4D97-AF65-F5344CB8AC3E}">
        <p14:creationId xmlns:p14="http://schemas.microsoft.com/office/powerpoint/2010/main" val="423296314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Provider hosted app environments options</a:t>
            </a:r>
            <a:endParaRPr lang="en-US" sz="4800" dirty="0"/>
          </a:p>
        </p:txBody>
      </p:sp>
      <p:sp>
        <p:nvSpPr>
          <p:cNvPr id="6" name="Text Placeholder 5"/>
          <p:cNvSpPr>
            <a:spLocks noGrp="1"/>
          </p:cNvSpPr>
          <p:nvPr>
            <p:ph type="body" sz="quarter" idx="10"/>
          </p:nvPr>
        </p:nvSpPr>
        <p:spPr>
          <a:xfrm>
            <a:off x="520700" y="1447800"/>
            <a:ext cx="5394960" cy="4105739"/>
          </a:xfrm>
        </p:spPr>
        <p:txBody>
          <a:bodyPr/>
          <a:lstStyle/>
          <a:p>
            <a:pPr marL="0" indent="0">
              <a:buNone/>
            </a:pPr>
            <a:r>
              <a:rPr lang="en-US" sz="2800" b="1" dirty="0"/>
              <a:t>On-premises</a:t>
            </a:r>
          </a:p>
          <a:p>
            <a:r>
              <a:rPr lang="en-US" sz="2800" dirty="0" smtClean="0"/>
              <a:t>Windows Azure PAAS platform for the target architecture</a:t>
            </a:r>
          </a:p>
          <a:p>
            <a:r>
              <a:rPr lang="en-US" sz="2800" dirty="0" smtClean="0"/>
              <a:t>On-premises standard infrastructure as the short-term architecture</a:t>
            </a:r>
          </a:p>
          <a:p>
            <a:r>
              <a:rPr lang="en-US" sz="2800" dirty="0" smtClean="0"/>
              <a:t>Works with Office 365 Dedicated, but not with MT</a:t>
            </a:r>
          </a:p>
          <a:p>
            <a:r>
              <a:rPr lang="en-US" sz="2800" dirty="0" smtClean="0"/>
              <a:t>Requires MPLs link in Office 365 Dedicated setup</a:t>
            </a:r>
            <a:endParaRPr lang="en-US" sz="2800" dirty="0"/>
          </a:p>
        </p:txBody>
      </p:sp>
      <p:sp>
        <p:nvSpPr>
          <p:cNvPr id="8" name="Text Placeholder 7"/>
          <p:cNvSpPr>
            <a:spLocks noGrp="1"/>
          </p:cNvSpPr>
          <p:nvPr>
            <p:ph type="body" sz="quarter" idx="11"/>
          </p:nvPr>
        </p:nvSpPr>
        <p:spPr>
          <a:xfrm>
            <a:off x="6277928" y="1447800"/>
            <a:ext cx="5394960" cy="1317284"/>
          </a:xfrm>
        </p:spPr>
        <p:txBody>
          <a:bodyPr/>
          <a:lstStyle/>
          <a:p>
            <a:pPr marL="0" indent="0">
              <a:buNone/>
            </a:pPr>
            <a:r>
              <a:rPr lang="en-US" sz="2800" b="1" dirty="0"/>
              <a:t>Microsoft Azure</a:t>
            </a:r>
          </a:p>
          <a:p>
            <a:r>
              <a:rPr lang="en-US" sz="2800" dirty="0" smtClean="0"/>
              <a:t>DCS for both the target architecture and the short-term one</a:t>
            </a:r>
          </a:p>
        </p:txBody>
      </p:sp>
    </p:spTree>
    <p:extLst>
      <p:ext uri="{BB962C8B-B14F-4D97-AF65-F5344CB8AC3E}">
        <p14:creationId xmlns:p14="http://schemas.microsoft.com/office/powerpoint/2010/main" val="360661647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hosted app hosting patterns</a:t>
            </a:r>
            <a:endParaRPr lang="en-US" dirty="0"/>
          </a:p>
        </p:txBody>
      </p:sp>
      <p:sp>
        <p:nvSpPr>
          <p:cNvPr id="3" name="Text Placeholder 2"/>
          <p:cNvSpPr>
            <a:spLocks noGrp="1"/>
          </p:cNvSpPr>
          <p:nvPr>
            <p:ph type="body" sz="quarter" idx="10"/>
          </p:nvPr>
        </p:nvSpPr>
        <p:spPr>
          <a:xfrm>
            <a:off x="519112" y="1447798"/>
            <a:ext cx="11149013" cy="4245866"/>
          </a:xfrm>
        </p:spPr>
        <p:txBody>
          <a:bodyPr/>
          <a:lstStyle/>
          <a:p>
            <a:r>
              <a:rPr lang="en-US" sz="2800" dirty="0" smtClean="0"/>
              <a:t>There are 3 basic patterns for setting up the provider hosting environments:</a:t>
            </a:r>
          </a:p>
          <a:p>
            <a:pPr marL="976312" lvl="1" indent="-742950">
              <a:buFont typeface="+mj-lt"/>
              <a:buAutoNum type="arabicPeriod"/>
            </a:pPr>
            <a:r>
              <a:rPr lang="en-US" sz="2000" b="1" dirty="0" smtClean="0"/>
              <a:t>Shared</a:t>
            </a:r>
            <a:r>
              <a:rPr lang="en-US" sz="2000" dirty="0" smtClean="0"/>
              <a:t>: Apps are hosted as separate web sites on a shared IIS servers farm (on-premises) or Azure Web Sites</a:t>
            </a:r>
          </a:p>
          <a:p>
            <a:pPr marL="976312" lvl="1" indent="-742950">
              <a:buFont typeface="+mj-lt"/>
              <a:buAutoNum type="arabicPeriod"/>
            </a:pPr>
            <a:r>
              <a:rPr lang="en-US" sz="2000" b="1" dirty="0" smtClean="0"/>
              <a:t>Dedicated</a:t>
            </a:r>
            <a:r>
              <a:rPr lang="en-US" sz="2000" dirty="0" smtClean="0"/>
              <a:t>: Each app is hosted on its own dedicated IIS servers farm (on-premises) or own Azure Web Roles</a:t>
            </a:r>
          </a:p>
          <a:p>
            <a:pPr marL="976312" lvl="1" indent="-742950">
              <a:buFont typeface="+mj-lt"/>
              <a:buAutoNum type="arabicPeriod"/>
            </a:pPr>
            <a:r>
              <a:rPr lang="en-US" sz="2000" b="1" dirty="0" smtClean="0"/>
              <a:t>Per-LOB</a:t>
            </a:r>
            <a:r>
              <a:rPr lang="en-US" sz="2000" dirty="0" smtClean="0"/>
              <a:t>: Each </a:t>
            </a:r>
            <a:r>
              <a:rPr lang="en-US" sz="2000" dirty="0" err="1" smtClean="0"/>
              <a:t>LoB</a:t>
            </a:r>
            <a:r>
              <a:rPr lang="en-US" sz="2000" dirty="0" smtClean="0"/>
              <a:t> has its own dedicated IIS server farm (or Azure Web Roles) and all apps belonging to the </a:t>
            </a:r>
            <a:r>
              <a:rPr lang="en-US" sz="2000" dirty="0" err="1" smtClean="0"/>
              <a:t>LoB</a:t>
            </a:r>
            <a:r>
              <a:rPr lang="en-US" sz="2000" dirty="0" smtClean="0"/>
              <a:t> are hosted on that farm (Web Roles)</a:t>
            </a:r>
          </a:p>
          <a:p>
            <a:pPr marL="976312" lvl="1" indent="-742950">
              <a:buFont typeface="+mj-lt"/>
              <a:buAutoNum type="arabicPeriod"/>
            </a:pPr>
            <a:endParaRPr lang="en-US" sz="2000" dirty="0" smtClean="0"/>
          </a:p>
          <a:p>
            <a:pPr marL="233362" lvl="1" indent="0">
              <a:buNone/>
            </a:pPr>
            <a:endParaRPr lang="en-US" sz="2000" dirty="0" smtClean="0"/>
          </a:p>
          <a:p>
            <a:pPr marL="233362" lvl="1" indent="0">
              <a:buNone/>
            </a:pPr>
            <a:r>
              <a:rPr lang="en-US" sz="2000" dirty="0" smtClean="0"/>
              <a:t>The next slides describe each option in more detail</a:t>
            </a:r>
            <a:endParaRPr lang="en-US" sz="2000" dirty="0"/>
          </a:p>
        </p:txBody>
      </p:sp>
    </p:spTree>
    <p:extLst>
      <p:ext uri="{BB962C8B-B14F-4D97-AF65-F5344CB8AC3E}">
        <p14:creationId xmlns:p14="http://schemas.microsoft.com/office/powerpoint/2010/main" val="283551759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Shared Provider hosted environment pattern</a:t>
            </a:r>
            <a:endParaRPr lang="en-US" sz="4400" dirty="0"/>
          </a:p>
        </p:txBody>
      </p:sp>
      <p:sp>
        <p:nvSpPr>
          <p:cNvPr id="3" name="Text Placeholder 2"/>
          <p:cNvSpPr>
            <a:spLocks noGrp="1"/>
          </p:cNvSpPr>
          <p:nvPr>
            <p:ph type="body" sz="quarter" idx="10"/>
          </p:nvPr>
        </p:nvSpPr>
        <p:spPr>
          <a:xfrm>
            <a:off x="519110" y="1125598"/>
            <a:ext cx="11149013" cy="2043636"/>
          </a:xfrm>
        </p:spPr>
        <p:txBody>
          <a:bodyPr/>
          <a:lstStyle/>
          <a:p>
            <a:r>
              <a:rPr lang="en-US" sz="2400" dirty="0"/>
              <a:t>Each </a:t>
            </a:r>
            <a:r>
              <a:rPr lang="en-US" sz="2400" dirty="0" smtClean="0"/>
              <a:t>app </a:t>
            </a:r>
            <a:r>
              <a:rPr lang="en-US" sz="2400" dirty="0"/>
              <a:t>is </a:t>
            </a:r>
            <a:r>
              <a:rPr lang="en-US" sz="2400" dirty="0" smtClean="0"/>
              <a:t>hosted in its own </a:t>
            </a:r>
            <a:r>
              <a:rPr lang="en-US" sz="2400" dirty="0"/>
              <a:t>asp.net </a:t>
            </a:r>
            <a:r>
              <a:rPr lang="en-US" sz="2400" u="sng" dirty="0" smtClean="0"/>
              <a:t>web site</a:t>
            </a:r>
            <a:r>
              <a:rPr lang="en-US" sz="2400" dirty="0" smtClean="0"/>
              <a:t> in an shared IIS farm or as a separate web site on Azure Web Sites</a:t>
            </a:r>
            <a:endParaRPr lang="en-US" sz="2400" dirty="0"/>
          </a:p>
          <a:p>
            <a:r>
              <a:rPr lang="en-US" sz="2400" dirty="0"/>
              <a:t>Load </a:t>
            </a:r>
            <a:r>
              <a:rPr lang="en-US" sz="2400" dirty="0" smtClean="0"/>
              <a:t>balanced for high availability perspective</a:t>
            </a:r>
            <a:endParaRPr lang="en-US" sz="2400" dirty="0"/>
          </a:p>
          <a:p>
            <a:endParaRPr lang="en-US" sz="2400" dirty="0"/>
          </a:p>
        </p:txBody>
      </p:sp>
      <p:sp>
        <p:nvSpPr>
          <p:cNvPr id="5" name="TextBox 4"/>
          <p:cNvSpPr txBox="1"/>
          <p:nvPr/>
        </p:nvSpPr>
        <p:spPr>
          <a:xfrm>
            <a:off x="95254" y="6456624"/>
            <a:ext cx="3143809"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Note. Descriptions in slide notes</a:t>
            </a:r>
          </a:p>
        </p:txBody>
      </p:sp>
      <p:pic>
        <p:nvPicPr>
          <p:cNvPr id="6" name="Picture 5"/>
          <p:cNvPicPr>
            <a:picLocks noChangeAspect="1"/>
          </p:cNvPicPr>
          <p:nvPr/>
        </p:nvPicPr>
        <p:blipFill>
          <a:blip r:embed="rId3"/>
          <a:stretch>
            <a:fillRect/>
          </a:stretch>
        </p:blipFill>
        <p:spPr>
          <a:xfrm>
            <a:off x="611569" y="2378063"/>
            <a:ext cx="10964093" cy="4078561"/>
          </a:xfrm>
          <a:prstGeom prst="rect">
            <a:avLst/>
          </a:prstGeom>
        </p:spPr>
      </p:pic>
    </p:spTree>
    <p:extLst>
      <p:ext uri="{BB962C8B-B14F-4D97-AF65-F5344CB8AC3E}">
        <p14:creationId xmlns:p14="http://schemas.microsoft.com/office/powerpoint/2010/main" val="9278373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0171466" cy="747897"/>
          </a:xfrm>
        </p:spPr>
        <p:txBody>
          <a:bodyPr/>
          <a:lstStyle/>
          <a:p>
            <a:r>
              <a:rPr lang="en-US" sz="4000" dirty="0" smtClean="0"/>
              <a:t>Dedicated Provider hosted environment pattern</a:t>
            </a:r>
            <a:endParaRPr lang="en-US" sz="4000" dirty="0"/>
          </a:p>
        </p:txBody>
      </p:sp>
      <p:sp>
        <p:nvSpPr>
          <p:cNvPr id="3" name="Text Placeholder 2"/>
          <p:cNvSpPr>
            <a:spLocks noGrp="1"/>
          </p:cNvSpPr>
          <p:nvPr>
            <p:ph type="body" sz="quarter" idx="10"/>
          </p:nvPr>
        </p:nvSpPr>
        <p:spPr>
          <a:xfrm>
            <a:off x="519112" y="1187380"/>
            <a:ext cx="11149013" cy="2043636"/>
          </a:xfrm>
        </p:spPr>
        <p:txBody>
          <a:bodyPr/>
          <a:lstStyle/>
          <a:p>
            <a:r>
              <a:rPr lang="en-US" sz="2400" dirty="0"/>
              <a:t>Each </a:t>
            </a:r>
            <a:r>
              <a:rPr lang="en-US" sz="2400" dirty="0" smtClean="0"/>
              <a:t>app </a:t>
            </a:r>
            <a:r>
              <a:rPr lang="en-US" sz="2400" dirty="0"/>
              <a:t>is </a:t>
            </a:r>
            <a:r>
              <a:rPr lang="en-US" sz="2400" dirty="0" smtClean="0"/>
              <a:t>hosted in its own </a:t>
            </a:r>
            <a:r>
              <a:rPr lang="en-US" sz="2400" dirty="0" err="1" smtClean="0"/>
              <a:t>ASP.Net</a:t>
            </a:r>
            <a:r>
              <a:rPr lang="en-US" sz="2400" dirty="0" smtClean="0"/>
              <a:t> IIS application or its own Azure Web Roles</a:t>
            </a:r>
            <a:endParaRPr lang="en-US" sz="2400" dirty="0"/>
          </a:p>
          <a:p>
            <a:r>
              <a:rPr lang="en-US" sz="2400" dirty="0"/>
              <a:t>Load balanced for high availability perspective</a:t>
            </a:r>
          </a:p>
          <a:p>
            <a:endParaRPr lang="en-US" sz="2400" dirty="0"/>
          </a:p>
          <a:p>
            <a:endParaRPr lang="en-US" sz="2400" dirty="0"/>
          </a:p>
        </p:txBody>
      </p:sp>
      <p:sp>
        <p:nvSpPr>
          <p:cNvPr id="5" name="TextBox 4"/>
          <p:cNvSpPr txBox="1"/>
          <p:nvPr/>
        </p:nvSpPr>
        <p:spPr>
          <a:xfrm>
            <a:off x="95254" y="6456624"/>
            <a:ext cx="3143809"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Note. Descriptions in slide notes</a:t>
            </a:r>
          </a:p>
        </p:txBody>
      </p:sp>
      <p:pic>
        <p:nvPicPr>
          <p:cNvPr id="6" name="Picture 5"/>
          <p:cNvPicPr>
            <a:picLocks noChangeAspect="1"/>
          </p:cNvPicPr>
          <p:nvPr/>
        </p:nvPicPr>
        <p:blipFill>
          <a:blip r:embed="rId3"/>
          <a:stretch>
            <a:fillRect/>
          </a:stretch>
        </p:blipFill>
        <p:spPr>
          <a:xfrm>
            <a:off x="611571" y="2322383"/>
            <a:ext cx="10964093" cy="4134241"/>
          </a:xfrm>
          <a:prstGeom prst="rect">
            <a:avLst/>
          </a:prstGeom>
        </p:spPr>
      </p:pic>
    </p:spTree>
    <p:extLst>
      <p:ext uri="{BB962C8B-B14F-4D97-AF65-F5344CB8AC3E}">
        <p14:creationId xmlns:p14="http://schemas.microsoft.com/office/powerpoint/2010/main" val="273893445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Per-LOB provider hosted environment pattern</a:t>
            </a:r>
            <a:endParaRPr lang="en-US" sz="4400" dirty="0"/>
          </a:p>
        </p:txBody>
      </p:sp>
      <p:sp>
        <p:nvSpPr>
          <p:cNvPr id="3" name="Text Placeholder 2"/>
          <p:cNvSpPr>
            <a:spLocks noGrp="1"/>
          </p:cNvSpPr>
          <p:nvPr>
            <p:ph type="body" sz="quarter" idx="10"/>
          </p:nvPr>
        </p:nvSpPr>
        <p:spPr>
          <a:xfrm>
            <a:off x="519111" y="976497"/>
            <a:ext cx="11149013" cy="2043636"/>
          </a:xfrm>
        </p:spPr>
        <p:txBody>
          <a:bodyPr/>
          <a:lstStyle/>
          <a:p>
            <a:r>
              <a:rPr lang="en-US" sz="2400" dirty="0" smtClean="0"/>
              <a:t>The apps for one LOB are hosted according to the shared pattern</a:t>
            </a:r>
          </a:p>
          <a:p>
            <a:r>
              <a:rPr lang="en-US" sz="2400" dirty="0" smtClean="0"/>
              <a:t>Every LOB has its own dedicated environment</a:t>
            </a:r>
          </a:p>
          <a:p>
            <a:r>
              <a:rPr lang="en-US" sz="2400" dirty="0" smtClean="0"/>
              <a:t>A mix of the 3 patterns is also possible</a:t>
            </a:r>
            <a:endParaRPr lang="en-US" sz="2400" dirty="0"/>
          </a:p>
        </p:txBody>
      </p:sp>
      <p:sp>
        <p:nvSpPr>
          <p:cNvPr id="5" name="TextBox 4"/>
          <p:cNvSpPr txBox="1"/>
          <p:nvPr/>
        </p:nvSpPr>
        <p:spPr>
          <a:xfrm>
            <a:off x="95254" y="6456624"/>
            <a:ext cx="3143809"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Note. Descriptions in slide notes</a:t>
            </a:r>
          </a:p>
        </p:txBody>
      </p:sp>
      <p:pic>
        <p:nvPicPr>
          <p:cNvPr id="4" name="Picture 3"/>
          <p:cNvPicPr>
            <a:picLocks noChangeAspect="1"/>
          </p:cNvPicPr>
          <p:nvPr/>
        </p:nvPicPr>
        <p:blipFill>
          <a:blip r:embed="rId3"/>
          <a:stretch>
            <a:fillRect/>
          </a:stretch>
        </p:blipFill>
        <p:spPr>
          <a:xfrm>
            <a:off x="611570" y="2345867"/>
            <a:ext cx="10964093" cy="4134241"/>
          </a:xfrm>
          <a:prstGeom prst="rect">
            <a:avLst/>
          </a:prstGeom>
        </p:spPr>
      </p:pic>
    </p:spTree>
    <p:extLst>
      <p:ext uri="{BB962C8B-B14F-4D97-AF65-F5344CB8AC3E}">
        <p14:creationId xmlns:p14="http://schemas.microsoft.com/office/powerpoint/2010/main" val="335368066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General rules for provider hosted in on-</a:t>
            </a:r>
            <a:r>
              <a:rPr lang="en-US" sz="4400" dirty="0" err="1" smtClean="0"/>
              <a:t>prem</a:t>
            </a:r>
            <a:r>
              <a:rPr lang="en-US" sz="4400" dirty="0" smtClean="0"/>
              <a:t> environment</a:t>
            </a:r>
            <a:endParaRPr lang="en-US" sz="4400" dirty="0"/>
          </a:p>
        </p:txBody>
      </p:sp>
      <p:sp>
        <p:nvSpPr>
          <p:cNvPr id="4" name="Text Placeholder 3"/>
          <p:cNvSpPr>
            <a:spLocks noGrp="1"/>
          </p:cNvSpPr>
          <p:nvPr>
            <p:ph type="body" sz="quarter" idx="10"/>
          </p:nvPr>
        </p:nvSpPr>
        <p:spPr>
          <a:xfrm>
            <a:off x="519111" y="1447799"/>
            <a:ext cx="8451634" cy="2043636"/>
          </a:xfrm>
        </p:spPr>
        <p:txBody>
          <a:bodyPr/>
          <a:lstStyle/>
          <a:p>
            <a:r>
              <a:rPr lang="en-US" sz="2400" dirty="0" smtClean="0"/>
              <a:t>Load balanced Windows Server hosting ASP.net application in IIS</a:t>
            </a:r>
          </a:p>
          <a:p>
            <a:r>
              <a:rPr lang="en-US" sz="2400" dirty="0" smtClean="0"/>
              <a:t>Low trust (ACS) </a:t>
            </a:r>
            <a:r>
              <a:rPr lang="en-US" sz="2400" dirty="0" err="1" smtClean="0"/>
              <a:t>oAuth</a:t>
            </a:r>
            <a:r>
              <a:rPr lang="en-US" sz="2400" dirty="0" smtClean="0"/>
              <a:t> model requires Internet connectivity for server side for Office365 Dedicated app environment</a:t>
            </a:r>
          </a:p>
          <a:p>
            <a:r>
              <a:rPr lang="en-US" sz="2400" dirty="0" smtClean="0"/>
              <a:t>Typical web server hardware requirements</a:t>
            </a:r>
          </a:p>
          <a:p>
            <a:pPr lvl="1"/>
            <a:r>
              <a:rPr lang="en-US" sz="1400" dirty="0" smtClean="0"/>
              <a:t>Minimum: 8 GB, 4 cores</a:t>
            </a:r>
          </a:p>
          <a:p>
            <a:pPr lvl="1"/>
            <a:r>
              <a:rPr lang="en-US" sz="1400" dirty="0" smtClean="0"/>
              <a:t>Recommended: 16 GB, 8 cores as a typical setup </a:t>
            </a:r>
          </a:p>
          <a:p>
            <a:r>
              <a:rPr lang="en-US" sz="2400" dirty="0" smtClean="0"/>
              <a:t>Optional SQL Server instance for possible databases used in provider hosted apps</a:t>
            </a:r>
          </a:p>
          <a:p>
            <a:r>
              <a:rPr lang="en-US" sz="2400" dirty="0" smtClean="0"/>
              <a:t>Each provider hosted app has specific own domain which is routed in </a:t>
            </a:r>
            <a:r>
              <a:rPr lang="en-US" sz="2400" dirty="0" err="1" smtClean="0"/>
              <a:t>dns</a:t>
            </a:r>
            <a:endParaRPr lang="en-US" sz="2400" dirty="0" smtClean="0"/>
          </a:p>
          <a:p>
            <a:pPr lvl="1"/>
            <a:r>
              <a:rPr lang="en-US" sz="1400" dirty="0"/>
              <a:t>Domain depends on policies, but quite often look something like </a:t>
            </a:r>
            <a:r>
              <a:rPr lang="en-US" sz="1400" dirty="0" smtClean="0"/>
              <a:t/>
            </a:r>
            <a:br>
              <a:rPr lang="en-US" sz="1400" dirty="0" smtClean="0"/>
            </a:br>
            <a:r>
              <a:rPr lang="en-US" sz="1400" dirty="0" smtClean="0"/>
              <a:t>spapp-appname.group.Contoso.com </a:t>
            </a:r>
          </a:p>
          <a:p>
            <a:r>
              <a:rPr lang="en-US" sz="2800" dirty="0" smtClean="0"/>
              <a:t>Actual layout is dependent on usage model, but we should be fine with load balanced 3 servers per location</a:t>
            </a:r>
          </a:p>
          <a:p>
            <a:pPr lvl="1"/>
            <a:r>
              <a:rPr lang="en-US" sz="1400" dirty="0" smtClean="0"/>
              <a:t>Each app is hosted from these same servers</a:t>
            </a:r>
            <a:endParaRPr lang="en-US" sz="1400" dirty="0"/>
          </a:p>
          <a:p>
            <a:pPr lvl="1"/>
            <a:endParaRPr lang="en-US" sz="1200" dirty="0"/>
          </a:p>
        </p:txBody>
      </p:sp>
      <p:pic>
        <p:nvPicPr>
          <p:cNvPr id="3" name="Picture 2"/>
          <p:cNvPicPr>
            <a:picLocks noChangeAspect="1"/>
          </p:cNvPicPr>
          <p:nvPr/>
        </p:nvPicPr>
        <p:blipFill>
          <a:blip r:embed="rId2"/>
          <a:stretch>
            <a:fillRect/>
          </a:stretch>
        </p:blipFill>
        <p:spPr>
          <a:xfrm>
            <a:off x="8900467" y="1811727"/>
            <a:ext cx="2767658" cy="2151010"/>
          </a:xfrm>
          <a:prstGeom prst="rect">
            <a:avLst/>
          </a:prstGeom>
        </p:spPr>
      </p:pic>
    </p:spTree>
    <p:extLst>
      <p:ext uri="{BB962C8B-B14F-4D97-AF65-F5344CB8AC3E}">
        <p14:creationId xmlns:p14="http://schemas.microsoft.com/office/powerpoint/2010/main" val="59488370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Corporate App Store</a:t>
            </a:r>
            <a:endParaRPr lang="en-US" dirty="0"/>
          </a:p>
        </p:txBody>
      </p:sp>
      <p:sp>
        <p:nvSpPr>
          <p:cNvPr id="2" name="Text Placeholder 1"/>
          <p:cNvSpPr>
            <a:spLocks noGrp="1"/>
          </p:cNvSpPr>
          <p:nvPr>
            <p:ph type="body" sz="quarter" idx="10"/>
          </p:nvPr>
        </p:nvSpPr>
        <p:spPr/>
        <p:txBody>
          <a:bodyPr/>
          <a:lstStyle/>
          <a:p>
            <a:r>
              <a:rPr lang="en-US" sz="3200" dirty="0"/>
              <a:t>Each SharePoint application has it’s own corporate app store</a:t>
            </a:r>
          </a:p>
          <a:p>
            <a:pPr lvl="1"/>
            <a:r>
              <a:rPr lang="en-US" sz="1800" dirty="0"/>
              <a:t>Globally released apps must </a:t>
            </a:r>
            <a:r>
              <a:rPr lang="en-US" sz="1800" dirty="0" smtClean="0"/>
              <a:t>be </a:t>
            </a:r>
            <a:r>
              <a:rPr lang="en-US" sz="1800" dirty="0"/>
              <a:t>replicated cross </a:t>
            </a:r>
            <a:r>
              <a:rPr lang="en-US" sz="1800" dirty="0" smtClean="0"/>
              <a:t>SharePoint farms </a:t>
            </a:r>
            <a:r>
              <a:rPr lang="en-US" sz="1800" dirty="0"/>
              <a:t>from centralized location using </a:t>
            </a:r>
            <a:r>
              <a:rPr lang="en-US" sz="1800" dirty="0" smtClean="0"/>
              <a:t>remote </a:t>
            </a:r>
            <a:r>
              <a:rPr lang="en-US" sz="1800" dirty="0"/>
              <a:t>scripting. No OOB </a:t>
            </a:r>
            <a:r>
              <a:rPr lang="en-US" sz="1800" dirty="0" smtClean="0"/>
              <a:t>capability </a:t>
            </a:r>
            <a:r>
              <a:rPr lang="en-US" sz="1800" dirty="0"/>
              <a:t>for this</a:t>
            </a:r>
          </a:p>
          <a:p>
            <a:r>
              <a:rPr lang="en-US" sz="3200" dirty="0" smtClean="0"/>
              <a:t>Corporate Apps </a:t>
            </a:r>
            <a:r>
              <a:rPr lang="en-US" sz="3200" dirty="0"/>
              <a:t>are usually </a:t>
            </a:r>
            <a:r>
              <a:rPr lang="en-US" sz="3200" dirty="0" smtClean="0"/>
              <a:t>categorized like follows (example from MSIT)</a:t>
            </a:r>
            <a:endParaRPr lang="en-US" sz="3200" dirty="0"/>
          </a:p>
          <a:p>
            <a:pPr lvl="1"/>
            <a:r>
              <a:rPr lang="en-US" sz="1800" dirty="0"/>
              <a:t>Global Apps – Replicated cross </a:t>
            </a:r>
            <a:r>
              <a:rPr lang="en-US" sz="1800" dirty="0" smtClean="0"/>
              <a:t>environments – “All farms”</a:t>
            </a:r>
            <a:endParaRPr lang="en-US" sz="1800" dirty="0"/>
          </a:p>
          <a:p>
            <a:pPr lvl="1"/>
            <a:r>
              <a:rPr lang="en-US" sz="1800" dirty="0"/>
              <a:t>Local / Organization apps – Only in current </a:t>
            </a:r>
            <a:r>
              <a:rPr lang="en-US" sz="1800" dirty="0" smtClean="0"/>
              <a:t>environment – “Per Satellite/Hub”</a:t>
            </a:r>
            <a:endParaRPr lang="en-US" sz="1800" dirty="0"/>
          </a:p>
          <a:p>
            <a:pPr lvl="1"/>
            <a:r>
              <a:rPr lang="en-US" sz="1800" dirty="0"/>
              <a:t>Special apps – Case by case process with limited </a:t>
            </a:r>
            <a:r>
              <a:rPr lang="en-US" sz="1800" dirty="0" smtClean="0"/>
              <a:t>visibility – “Contoso apps - By request only”</a:t>
            </a:r>
            <a:endParaRPr lang="en-US" sz="1800" dirty="0"/>
          </a:p>
          <a:p>
            <a:r>
              <a:rPr lang="en-US" sz="3200" dirty="0" smtClean="0"/>
              <a:t>End users can either request and app or install them directly from the public story</a:t>
            </a:r>
            <a:endParaRPr lang="en-US" sz="3200" dirty="0"/>
          </a:p>
          <a:p>
            <a:pPr lvl="1"/>
            <a:r>
              <a:rPr lang="en-US" sz="1800" dirty="0" smtClean="0"/>
              <a:t>Configuration option in the SharePoint to select the wanted model</a:t>
            </a:r>
          </a:p>
          <a:p>
            <a:pPr lvl="1"/>
            <a:r>
              <a:rPr lang="en-US" sz="1800" dirty="0" smtClean="0"/>
              <a:t>Public store is not </a:t>
            </a:r>
            <a:r>
              <a:rPr lang="en-US" sz="1800" dirty="0"/>
              <a:t>available from Hubs/satellites where there’s no Internet connectivity </a:t>
            </a:r>
          </a:p>
        </p:txBody>
      </p:sp>
    </p:spTree>
    <p:extLst>
      <p:ext uri="{BB962C8B-B14F-4D97-AF65-F5344CB8AC3E}">
        <p14:creationId xmlns:p14="http://schemas.microsoft.com/office/powerpoint/2010/main" val="284255743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t>
            </a:r>
            <a:r>
              <a:rPr lang="en-US" dirty="0" smtClean="0"/>
              <a:t>app model</a:t>
            </a:r>
            <a:endParaRPr lang="en-US" dirty="0"/>
          </a:p>
        </p:txBody>
      </p:sp>
    </p:spTree>
    <p:extLst>
      <p:ext uri="{BB962C8B-B14F-4D97-AF65-F5344CB8AC3E}">
        <p14:creationId xmlns:p14="http://schemas.microsoft.com/office/powerpoint/2010/main" val="127433651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Corporate app store in enterprise level</a:t>
            </a:r>
            <a:endParaRPr lang="en-US" sz="4800" dirty="0"/>
          </a:p>
        </p:txBody>
      </p:sp>
      <p:sp>
        <p:nvSpPr>
          <p:cNvPr id="3" name="Text Placeholder 2"/>
          <p:cNvSpPr>
            <a:spLocks noGrp="1"/>
          </p:cNvSpPr>
          <p:nvPr>
            <p:ph type="body" sz="quarter" idx="10"/>
          </p:nvPr>
        </p:nvSpPr>
        <p:spPr>
          <a:xfrm>
            <a:off x="519113" y="1447799"/>
            <a:ext cx="3827109" cy="2043636"/>
          </a:xfrm>
        </p:spPr>
        <p:txBody>
          <a:bodyPr/>
          <a:lstStyle/>
          <a:p>
            <a:r>
              <a:rPr lang="en-US" sz="2400" dirty="0" smtClean="0"/>
              <a:t>Each application has it’s own corporate app catalog in on-premises</a:t>
            </a:r>
          </a:p>
          <a:p>
            <a:pPr lvl="1"/>
            <a:r>
              <a:rPr lang="en-US" sz="1400" dirty="0" smtClean="0"/>
              <a:t>This also applies to Office365 Dedicated</a:t>
            </a:r>
          </a:p>
          <a:p>
            <a:pPr lvl="1"/>
            <a:r>
              <a:rPr lang="en-US" sz="1400" dirty="0" smtClean="0"/>
              <a:t>In Converged platform there is only one catalog for all of the site collections hosted in that environment</a:t>
            </a:r>
          </a:p>
          <a:p>
            <a:r>
              <a:rPr lang="en-US" sz="2400" dirty="0" smtClean="0"/>
              <a:t>Corporate wide deployment of app requires app to be copied cross multiple farms and applications. This can be automated with scripting since there’s no native capability in the SharePoint for this. </a:t>
            </a:r>
            <a:endParaRPr lang="en-US" sz="2400"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70401" y="1447799"/>
            <a:ext cx="7628114" cy="4520890"/>
          </a:xfrm>
          <a:prstGeom prst="rect">
            <a:avLst/>
          </a:prstGeom>
        </p:spPr>
      </p:pic>
      <p:sp>
        <p:nvSpPr>
          <p:cNvPr id="6" name="TextBox 5"/>
          <p:cNvSpPr txBox="1"/>
          <p:nvPr/>
        </p:nvSpPr>
        <p:spPr>
          <a:xfrm>
            <a:off x="95254" y="6456624"/>
            <a:ext cx="3143809"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Note. Descriptions in slide notes</a:t>
            </a:r>
          </a:p>
        </p:txBody>
      </p:sp>
    </p:spTree>
    <p:extLst>
      <p:ext uri="{BB962C8B-B14F-4D97-AF65-F5344CB8AC3E}">
        <p14:creationId xmlns:p14="http://schemas.microsoft.com/office/powerpoint/2010/main" val="45511847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Development, testing and acceptance </a:t>
            </a:r>
            <a:r>
              <a:rPr lang="en-US" sz="3200" dirty="0" smtClean="0"/>
              <a:t>(DTA)</a:t>
            </a:r>
            <a:endParaRPr lang="en-US" dirty="0"/>
          </a:p>
        </p:txBody>
      </p:sp>
      <p:pic>
        <p:nvPicPr>
          <p:cNvPr id="2" name="Picture 1"/>
          <p:cNvPicPr>
            <a:picLocks noChangeAspect="1"/>
          </p:cNvPicPr>
          <p:nvPr/>
        </p:nvPicPr>
        <p:blipFill>
          <a:blip r:embed="rId3"/>
          <a:stretch>
            <a:fillRect/>
          </a:stretch>
        </p:blipFill>
        <p:spPr>
          <a:xfrm>
            <a:off x="1529184" y="1145627"/>
            <a:ext cx="8609415" cy="5465379"/>
          </a:xfrm>
          <a:prstGeom prst="rect">
            <a:avLst/>
          </a:prstGeom>
        </p:spPr>
      </p:pic>
    </p:spTree>
    <p:extLst>
      <p:ext uri="{BB962C8B-B14F-4D97-AF65-F5344CB8AC3E}">
        <p14:creationId xmlns:p14="http://schemas.microsoft.com/office/powerpoint/2010/main" val="407920681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responsibilities in TDA</a:t>
            </a:r>
            <a:endParaRPr lang="en-US"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16669" y="5580348"/>
            <a:ext cx="1286098" cy="970890"/>
          </a:xfrm>
          <a:prstGeom prst="rect">
            <a:avLst/>
          </a:prstGeom>
        </p:spPr>
      </p:pic>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216773" y="5396558"/>
            <a:ext cx="1610627" cy="1374552"/>
          </a:xfrm>
          <a:prstGeom prst="rect">
            <a:avLst/>
          </a:prstGeom>
        </p:spPr>
      </p:pic>
      <p:sp>
        <p:nvSpPr>
          <p:cNvPr id="10" name="Text Placeholder 5"/>
          <p:cNvSpPr txBox="1">
            <a:spLocks/>
          </p:cNvSpPr>
          <p:nvPr/>
        </p:nvSpPr>
        <p:spPr>
          <a:xfrm>
            <a:off x="721131" y="2108665"/>
            <a:ext cx="2340000" cy="2997991"/>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Development environments are brought by developers – </a:t>
            </a:r>
            <a:r>
              <a:rPr lang="en-US" sz="1600" i="1" dirty="0" smtClean="0"/>
              <a:t>bring your own </a:t>
            </a:r>
            <a:r>
              <a:rPr lang="en-US" sz="1600" i="1" dirty="0" err="1" smtClean="0"/>
              <a:t>dev</a:t>
            </a:r>
            <a:r>
              <a:rPr lang="en-US" sz="1600" i="1" dirty="0" smtClean="0"/>
              <a:t> box</a:t>
            </a:r>
          </a:p>
          <a:p>
            <a:r>
              <a:rPr lang="en-US" sz="1600" dirty="0" smtClean="0"/>
              <a:t>Development happens from own lap top directly against developer tenant in Office365 owned by developer</a:t>
            </a:r>
          </a:p>
          <a:p>
            <a:r>
              <a:rPr lang="en-US" sz="1600" dirty="0" smtClean="0"/>
              <a:t>No VMs for the developers, since app development does not require servers</a:t>
            </a:r>
            <a:endParaRPr lang="en-US" sz="1600" dirty="0"/>
          </a:p>
        </p:txBody>
      </p:sp>
      <p:sp>
        <p:nvSpPr>
          <p:cNvPr id="11" name="Text Placeholder 8"/>
          <p:cNvSpPr txBox="1">
            <a:spLocks/>
          </p:cNvSpPr>
          <p:nvPr/>
        </p:nvSpPr>
        <p:spPr>
          <a:xfrm>
            <a:off x="784403" y="1360622"/>
            <a:ext cx="2213455" cy="520568"/>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dirty="0" smtClean="0"/>
              <a:t>Development environment</a:t>
            </a:r>
            <a:endParaRPr lang="en-US" sz="1800" b="1" dirty="0"/>
          </a:p>
        </p:txBody>
      </p:sp>
      <p:sp>
        <p:nvSpPr>
          <p:cNvPr id="12" name="Text Placeholder 8"/>
          <p:cNvSpPr txBox="1">
            <a:spLocks/>
          </p:cNvSpPr>
          <p:nvPr/>
        </p:nvSpPr>
        <p:spPr>
          <a:xfrm>
            <a:off x="3348171" y="1360622"/>
            <a:ext cx="2432663" cy="520568"/>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dirty="0" smtClean="0"/>
              <a:t>Team foundation server (code and tasks)</a:t>
            </a:r>
            <a:endParaRPr lang="en-US" sz="1800" b="1" dirty="0"/>
          </a:p>
        </p:txBody>
      </p:sp>
      <p:sp>
        <p:nvSpPr>
          <p:cNvPr id="13" name="Text Placeholder 8"/>
          <p:cNvSpPr txBox="1">
            <a:spLocks/>
          </p:cNvSpPr>
          <p:nvPr/>
        </p:nvSpPr>
        <p:spPr>
          <a:xfrm>
            <a:off x="8915360" y="1332243"/>
            <a:ext cx="2213455" cy="577327"/>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dirty="0" smtClean="0"/>
              <a:t>On-</a:t>
            </a:r>
            <a:r>
              <a:rPr lang="en-US" sz="1800" b="1" dirty="0" err="1" smtClean="0"/>
              <a:t>prem</a:t>
            </a:r>
            <a:r>
              <a:rPr lang="en-US" sz="1800" b="1" dirty="0" smtClean="0"/>
              <a:t> test and acceptance</a:t>
            </a:r>
            <a:endParaRPr lang="en-US" sz="1800" b="1" dirty="0"/>
          </a:p>
        </p:txBody>
      </p:sp>
      <p:sp>
        <p:nvSpPr>
          <p:cNvPr id="14" name="Text Placeholder 8"/>
          <p:cNvSpPr txBox="1">
            <a:spLocks/>
          </p:cNvSpPr>
          <p:nvPr/>
        </p:nvSpPr>
        <p:spPr>
          <a:xfrm>
            <a:off x="6047859" y="1360622"/>
            <a:ext cx="2380033" cy="57732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dirty="0" smtClean="0"/>
              <a:t>Cloud Test &amp; Acceptance environments</a:t>
            </a:r>
            <a:endParaRPr lang="en-US" sz="1800" b="1" dirty="0"/>
          </a:p>
        </p:txBody>
      </p:sp>
      <p:cxnSp>
        <p:nvCxnSpPr>
          <p:cNvPr id="20" name="Straight Connector 19"/>
          <p:cNvCxnSpPr/>
          <p:nvPr/>
        </p:nvCxnSpPr>
        <p:spPr>
          <a:xfrm>
            <a:off x="8578310" y="1332243"/>
            <a:ext cx="0" cy="4066504"/>
          </a:xfrm>
          <a:prstGeom prst="line">
            <a:avLst/>
          </a:prstGeom>
          <a:ln w="28575">
            <a:solidFill>
              <a:schemeClr val="bg2"/>
            </a:solidFill>
            <a:prstDash val="dash"/>
            <a:headEnd type="none"/>
            <a:tailEnd type="none"/>
          </a:ln>
        </p:spPr>
        <p:style>
          <a:lnRef idx="1">
            <a:schemeClr val="accent5"/>
          </a:lnRef>
          <a:fillRef idx="0">
            <a:schemeClr val="accent5"/>
          </a:fillRef>
          <a:effectRef idx="0">
            <a:schemeClr val="accent5"/>
          </a:effectRef>
          <a:fontRef idx="minor">
            <a:schemeClr val="tx1"/>
          </a:fontRef>
        </p:style>
      </p:cxnSp>
      <p:pic>
        <p:nvPicPr>
          <p:cNvPr id="22" name="Picture 2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84106" y="5615552"/>
            <a:ext cx="1356028" cy="936563"/>
          </a:xfrm>
          <a:prstGeom prst="rect">
            <a:avLst/>
          </a:prstGeom>
        </p:spPr>
      </p:pic>
      <p:sp>
        <p:nvSpPr>
          <p:cNvPr id="23" name="Text Placeholder 5"/>
          <p:cNvSpPr txBox="1">
            <a:spLocks/>
          </p:cNvSpPr>
          <p:nvPr/>
        </p:nvSpPr>
        <p:spPr>
          <a:xfrm>
            <a:off x="3394503" y="2108665"/>
            <a:ext cx="2340000" cy="2997991"/>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Initially hosted in Contoso on-premises, but should be relocated to VS online for easier access</a:t>
            </a:r>
          </a:p>
          <a:p>
            <a:r>
              <a:rPr lang="en-US" sz="1600" dirty="0" smtClean="0"/>
              <a:t>VS online can be then easily used as centralized source code and life cycle management system for the SharePoint teams in Contoso</a:t>
            </a:r>
            <a:endParaRPr lang="en-US" sz="1600" dirty="0"/>
          </a:p>
        </p:txBody>
      </p:sp>
      <p:sp>
        <p:nvSpPr>
          <p:cNvPr id="24" name="Text Placeholder 5"/>
          <p:cNvSpPr txBox="1">
            <a:spLocks/>
          </p:cNvSpPr>
          <p:nvPr/>
        </p:nvSpPr>
        <p:spPr>
          <a:xfrm>
            <a:off x="6067876" y="2127317"/>
            <a:ext cx="2340000" cy="2997991"/>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Separate tenant for testing code by acceptance testing</a:t>
            </a:r>
          </a:p>
          <a:p>
            <a:r>
              <a:rPr lang="en-US" sz="1600" dirty="0" smtClean="0"/>
              <a:t>Separate test environment for on-</a:t>
            </a:r>
            <a:r>
              <a:rPr lang="en-US" sz="1600" dirty="0" err="1" smtClean="0"/>
              <a:t>prem</a:t>
            </a:r>
            <a:r>
              <a:rPr lang="en-US" sz="1600" dirty="0" smtClean="0"/>
              <a:t> testing</a:t>
            </a:r>
          </a:p>
          <a:p>
            <a:r>
              <a:rPr lang="en-US" sz="1600" dirty="0" smtClean="0"/>
              <a:t>SSO can be provided with ADFS, if needed (POC ongoing), but technical no required for testing</a:t>
            </a:r>
            <a:endParaRPr lang="en-US" sz="1600" dirty="0"/>
          </a:p>
        </p:txBody>
      </p:sp>
      <p:sp>
        <p:nvSpPr>
          <p:cNvPr id="25" name="Text Placeholder 5"/>
          <p:cNvSpPr txBox="1">
            <a:spLocks/>
          </p:cNvSpPr>
          <p:nvPr/>
        </p:nvSpPr>
        <p:spPr>
          <a:xfrm>
            <a:off x="8741249" y="2108664"/>
            <a:ext cx="2340000" cy="2997991"/>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cs typeface="Segoe UI Light"/>
              </a:rPr>
              <a:t>Needed only if on-premises SharePoint deployments as well</a:t>
            </a:r>
            <a:endParaRPr lang="en-US" sz="1600" dirty="0"/>
          </a:p>
          <a:p>
            <a:r>
              <a:rPr lang="en-US" sz="1600" dirty="0"/>
              <a:t>Hosted in on-premises or Azure by customer</a:t>
            </a:r>
          </a:p>
          <a:p>
            <a:r>
              <a:rPr lang="en-US" sz="1600" dirty="0">
                <a:cs typeface="Segoe UI Light"/>
              </a:rPr>
              <a:t>Apps cna </a:t>
            </a:r>
            <a:r>
              <a:rPr lang="en-US" sz="1600" dirty="0"/>
              <a:t>be hosted also from  Windows Azure PAAS platform if they have access to the SharePoint environment</a:t>
            </a:r>
          </a:p>
        </p:txBody>
      </p:sp>
      <p:pic>
        <p:nvPicPr>
          <p:cNvPr id="5" name="Picture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579302" y="5660810"/>
            <a:ext cx="1309957" cy="846045"/>
          </a:xfrm>
          <a:prstGeom prst="rect">
            <a:avLst/>
          </a:prstGeom>
        </p:spPr>
      </p:pic>
      <p:cxnSp>
        <p:nvCxnSpPr>
          <p:cNvPr id="29" name="Straight Connector 28"/>
          <p:cNvCxnSpPr/>
          <p:nvPr/>
        </p:nvCxnSpPr>
        <p:spPr>
          <a:xfrm>
            <a:off x="5870552" y="1360622"/>
            <a:ext cx="0" cy="4066504"/>
          </a:xfrm>
          <a:prstGeom prst="line">
            <a:avLst/>
          </a:prstGeom>
          <a:ln w="28575">
            <a:solidFill>
              <a:schemeClr val="bg2"/>
            </a:solidFill>
            <a:prstDash val="dash"/>
            <a:headEnd type="none"/>
            <a:tailEnd type="none"/>
          </a:ln>
        </p:spPr>
        <p:style>
          <a:lnRef idx="1">
            <a:schemeClr val="accent5"/>
          </a:lnRef>
          <a:fillRef idx="0">
            <a:schemeClr val="accent5"/>
          </a:fillRef>
          <a:effectRef idx="0">
            <a:schemeClr val="accent5"/>
          </a:effectRef>
          <a:fontRef idx="minor">
            <a:schemeClr val="tx1"/>
          </a:fontRef>
        </p:style>
      </p:cxnSp>
      <p:cxnSp>
        <p:nvCxnSpPr>
          <p:cNvPr id="30" name="Straight Connector 29"/>
          <p:cNvCxnSpPr/>
          <p:nvPr/>
        </p:nvCxnSpPr>
        <p:spPr>
          <a:xfrm>
            <a:off x="3184059" y="1360622"/>
            <a:ext cx="0" cy="4066504"/>
          </a:xfrm>
          <a:prstGeom prst="line">
            <a:avLst/>
          </a:prstGeom>
          <a:ln w="28575">
            <a:solidFill>
              <a:schemeClr val="bg2"/>
            </a:solidFill>
            <a:prstDash val="dash"/>
            <a:headEnd type="none"/>
            <a:tailEnd type="non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40274837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800" dirty="0" smtClean="0"/>
              <a:t>On-premises – SP hosted app domain</a:t>
            </a:r>
            <a:endParaRPr lang="en-US" sz="4800" dirty="0"/>
          </a:p>
        </p:txBody>
      </p:sp>
      <p:sp>
        <p:nvSpPr>
          <p:cNvPr id="7" name="Text Placeholder 6"/>
          <p:cNvSpPr>
            <a:spLocks noGrp="1"/>
          </p:cNvSpPr>
          <p:nvPr>
            <p:ph type="body" sz="quarter" idx="10"/>
          </p:nvPr>
        </p:nvSpPr>
        <p:spPr/>
        <p:txBody>
          <a:bodyPr/>
          <a:lstStyle/>
          <a:p>
            <a:r>
              <a:rPr lang="en-US" sz="2800" dirty="0" smtClean="0"/>
              <a:t>If SP hosted apps are planned to be used in the on-premises farm, specific wild card app domain has to be registered </a:t>
            </a:r>
            <a:r>
              <a:rPr lang="en-US" sz="2800" b="1" dirty="0" smtClean="0"/>
              <a:t>for each</a:t>
            </a:r>
            <a:r>
              <a:rPr lang="en-US" sz="2800" dirty="0" smtClean="0"/>
              <a:t> of the SharePoint farms</a:t>
            </a:r>
          </a:p>
          <a:p>
            <a:r>
              <a:rPr lang="en-US" sz="2800" dirty="0" smtClean="0"/>
              <a:t>App domain for SP hosted apps is recommend be dedicated new domain for providing domain level isolation</a:t>
            </a:r>
            <a:endParaRPr lang="en-US" sz="2800" dirty="0"/>
          </a:p>
        </p:txBody>
      </p:sp>
      <p:pic>
        <p:nvPicPr>
          <p:cNvPr id="3" name="Picture 2"/>
          <p:cNvPicPr>
            <a:picLocks noChangeAspect="1"/>
          </p:cNvPicPr>
          <p:nvPr/>
        </p:nvPicPr>
        <p:blipFill>
          <a:blip r:embed="rId2"/>
          <a:stretch>
            <a:fillRect/>
          </a:stretch>
        </p:blipFill>
        <p:spPr>
          <a:xfrm>
            <a:off x="2875635" y="2979525"/>
            <a:ext cx="8792490" cy="3597191"/>
          </a:xfrm>
          <a:prstGeom prst="rect">
            <a:avLst/>
          </a:prstGeom>
        </p:spPr>
      </p:pic>
    </p:spTree>
    <p:extLst>
      <p:ext uri="{BB962C8B-B14F-4D97-AF65-F5344CB8AC3E}">
        <p14:creationId xmlns:p14="http://schemas.microsoft.com/office/powerpoint/2010/main" val="140126343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5633461" y="2086479"/>
            <a:ext cx="1453977" cy="1250262"/>
            <a:chOff x="6055166" y="2104515"/>
            <a:chExt cx="1251013" cy="1107777"/>
          </a:xfrm>
        </p:grpSpPr>
        <p:sp>
          <p:nvSpPr>
            <p:cNvPr id="21" name="TextBox 20"/>
            <p:cNvSpPr txBox="1"/>
            <p:nvPr/>
          </p:nvSpPr>
          <p:spPr>
            <a:xfrm>
              <a:off x="6055166" y="2939591"/>
              <a:ext cx="1251013" cy="272701"/>
            </a:xfrm>
            <a:prstGeom prst="rect">
              <a:avLst/>
            </a:prstGeom>
            <a:solidFill>
              <a:schemeClr val="bg1">
                <a:alpha val="50000"/>
              </a:schemeClr>
            </a:solidFill>
          </p:spPr>
          <p:txBody>
            <a:bodyPr wrap="square" lIns="0" tIns="0" rIns="0" bIns="0" rtlCol="0">
              <a:spAutoFit/>
            </a:bodyPr>
            <a:lstStyle/>
            <a:p>
              <a:pPr algn="ctr"/>
              <a:r>
                <a:rPr lang="en-US" sz="2000" spc="-53" dirty="0" smtClean="0">
                  <a:gradFill>
                    <a:gsLst>
                      <a:gs pos="2917">
                        <a:schemeClr val="bg2"/>
                      </a:gs>
                      <a:gs pos="95000">
                        <a:schemeClr val="bg2"/>
                      </a:gs>
                    </a:gsLst>
                    <a:lin ang="5400000" scaled="0"/>
                  </a:gradFill>
                  <a:latin typeface="Segoe UI Light" panose="020B0502040204020203" pitchFamily="34" charset="0"/>
                  <a:cs typeface="Segoe UI Light" panose="020B0502040204020203" pitchFamily="34" charset="0"/>
                </a:rPr>
                <a:t>App </a:t>
              </a:r>
              <a:r>
                <a:rPr lang="en-US" sz="2000" spc="-53" dirty="0">
                  <a:gradFill>
                    <a:gsLst>
                      <a:gs pos="2917">
                        <a:schemeClr val="bg2"/>
                      </a:gs>
                      <a:gs pos="95000">
                        <a:schemeClr val="bg2"/>
                      </a:gs>
                    </a:gsLst>
                    <a:lin ang="5400000" scaled="0"/>
                  </a:gradFill>
                  <a:latin typeface="Segoe UI Light" panose="020B0502040204020203" pitchFamily="34" charset="0"/>
                  <a:cs typeface="Segoe UI Light" panose="020B0502040204020203" pitchFamily="34" charset="0"/>
                </a:rPr>
                <a:t>Admin</a:t>
              </a:r>
            </a:p>
          </p:txBody>
        </p:sp>
        <p:pic>
          <p:nvPicPr>
            <p:cNvPr id="8" name="Picture 7"/>
            <p:cNvPicPr>
              <a:picLocks noChangeAspect="1"/>
            </p:cNvPicPr>
            <p:nvPr/>
          </p:nvPicPr>
          <p:blipFill>
            <a:blip r:embed="rId3"/>
            <a:stretch>
              <a:fillRect/>
            </a:stretch>
          </p:blipFill>
          <p:spPr>
            <a:xfrm>
              <a:off x="6233969" y="2104515"/>
              <a:ext cx="841445" cy="842352"/>
            </a:xfrm>
            <a:prstGeom prst="rect">
              <a:avLst/>
            </a:prstGeom>
          </p:spPr>
        </p:pic>
      </p:grpSp>
      <p:sp>
        <p:nvSpPr>
          <p:cNvPr id="56" name="TextBox 55"/>
          <p:cNvSpPr txBox="1"/>
          <p:nvPr/>
        </p:nvSpPr>
        <p:spPr>
          <a:xfrm>
            <a:off x="1696010" y="5699252"/>
            <a:ext cx="3045820" cy="830997"/>
          </a:xfrm>
          <a:prstGeom prst="rect">
            <a:avLst/>
          </a:prstGeom>
          <a:solidFill>
            <a:schemeClr val="bg1">
              <a:alpha val="50000"/>
            </a:schemeClr>
          </a:solidFill>
        </p:spPr>
        <p:txBody>
          <a:bodyPr wrap="square" lIns="0" tIns="0" rIns="0" bIns="0" rtlCol="0">
            <a:spAutoFit/>
          </a:bodyPr>
          <a:lstStyle>
            <a:defPPr>
              <a:defRPr lang="en-US"/>
            </a:defPPr>
            <a:lvl1pPr algn="ctr">
              <a:defRPr sz="2000" spc="-53">
                <a:gradFill>
                  <a:gsLst>
                    <a:gs pos="2917">
                      <a:schemeClr val="bg2"/>
                    </a:gs>
                    <a:gs pos="95000">
                      <a:schemeClr val="bg2"/>
                    </a:gs>
                  </a:gsLst>
                  <a:lin ang="5400000" scaled="0"/>
                </a:gradFill>
                <a:latin typeface="Segoe UI Light" panose="020B0502040204020203" pitchFamily="34" charset="0"/>
                <a:cs typeface="Segoe UI Light" panose="020B0502040204020203" pitchFamily="34" charset="0"/>
              </a:defRPr>
            </a:lvl1pPr>
          </a:lstStyle>
          <a:p>
            <a:pPr marL="342900" indent="-342900" algn="l">
              <a:buFont typeface="Arial" panose="020B0604020202020204" pitchFamily="34" charset="0"/>
              <a:buChar char="•"/>
            </a:pPr>
            <a:r>
              <a:rPr lang="en-US" sz="1800" dirty="0"/>
              <a:t>New app notifications</a:t>
            </a:r>
          </a:p>
          <a:p>
            <a:pPr marL="342900" indent="-342900" algn="l">
              <a:buFont typeface="Arial" panose="020B0604020202020204" pitchFamily="34" charset="0"/>
              <a:buChar char="•"/>
            </a:pPr>
            <a:r>
              <a:rPr lang="en-US" sz="1800" dirty="0"/>
              <a:t>Feedback channels</a:t>
            </a:r>
          </a:p>
          <a:p>
            <a:pPr marL="342900" indent="-342900" algn="l">
              <a:buFont typeface="Arial" panose="020B0604020202020204" pitchFamily="34" charset="0"/>
              <a:buChar char="•"/>
            </a:pPr>
            <a:r>
              <a:rPr lang="en-US" sz="1800" dirty="0"/>
              <a:t>End user support &amp; training</a:t>
            </a:r>
          </a:p>
        </p:txBody>
      </p:sp>
      <p:sp>
        <p:nvSpPr>
          <p:cNvPr id="55" name="TextBox 54"/>
          <p:cNvSpPr txBox="1"/>
          <p:nvPr/>
        </p:nvSpPr>
        <p:spPr>
          <a:xfrm>
            <a:off x="1709321" y="2993943"/>
            <a:ext cx="2708320" cy="1107996"/>
          </a:xfrm>
          <a:prstGeom prst="rect">
            <a:avLst/>
          </a:prstGeom>
          <a:solidFill>
            <a:schemeClr val="bg1">
              <a:alpha val="50000"/>
            </a:schemeClr>
          </a:solidFill>
        </p:spPr>
        <p:txBody>
          <a:bodyPr wrap="square" lIns="0" tIns="0" rIns="0" bIns="0" rtlCol="0">
            <a:spAutoFit/>
          </a:bodyPr>
          <a:lstStyle>
            <a:defPPr>
              <a:defRPr lang="en-US"/>
            </a:defPPr>
            <a:lvl1pPr algn="ctr">
              <a:defRPr sz="2000" spc="-53">
                <a:gradFill>
                  <a:gsLst>
                    <a:gs pos="2917">
                      <a:schemeClr val="bg2"/>
                    </a:gs>
                    <a:gs pos="95000">
                      <a:schemeClr val="bg2"/>
                    </a:gs>
                  </a:gsLst>
                  <a:lin ang="5400000" scaled="0"/>
                </a:gradFill>
                <a:latin typeface="Segoe UI Light" panose="020B0502040204020203" pitchFamily="34" charset="0"/>
                <a:cs typeface="Segoe UI Light" panose="020B0502040204020203" pitchFamily="34" charset="0"/>
              </a:defRPr>
            </a:lvl1pPr>
          </a:lstStyle>
          <a:p>
            <a:pPr marL="342900" indent="-342900" algn="l">
              <a:buFont typeface="Arial" panose="020B0604020202020204" pitchFamily="34" charset="0"/>
              <a:buChar char="•"/>
            </a:pPr>
            <a:r>
              <a:rPr lang="en-US" sz="1800" dirty="0"/>
              <a:t>Development support</a:t>
            </a:r>
          </a:p>
          <a:p>
            <a:pPr marL="342900" indent="-342900" algn="l">
              <a:buFont typeface="Arial" panose="020B0604020202020204" pitchFamily="34" charset="0"/>
              <a:buChar char="•"/>
            </a:pPr>
            <a:r>
              <a:rPr lang="en-US" sz="1800" dirty="0"/>
              <a:t>Test environments</a:t>
            </a:r>
          </a:p>
          <a:p>
            <a:pPr marL="342900" indent="-342900" algn="l">
              <a:buFont typeface="Arial" panose="020B0604020202020204" pitchFamily="34" charset="0"/>
              <a:buChar char="•"/>
            </a:pPr>
            <a:r>
              <a:rPr lang="en-US" sz="1800" dirty="0"/>
              <a:t>Pre-Verification processes</a:t>
            </a:r>
          </a:p>
          <a:p>
            <a:pPr marL="342900" indent="-342900" algn="l">
              <a:buFont typeface="Arial" panose="020B0604020202020204" pitchFamily="34" charset="0"/>
              <a:buChar char="•"/>
            </a:pPr>
            <a:r>
              <a:rPr lang="en-US" sz="1800" dirty="0"/>
              <a:t>ALM process</a:t>
            </a:r>
          </a:p>
        </p:txBody>
      </p:sp>
      <p:sp>
        <p:nvSpPr>
          <p:cNvPr id="6" name="Title 5"/>
          <p:cNvSpPr>
            <a:spLocks noGrp="1"/>
          </p:cNvSpPr>
          <p:nvPr>
            <p:ph type="title"/>
          </p:nvPr>
        </p:nvSpPr>
        <p:spPr/>
        <p:txBody>
          <a:bodyPr/>
          <a:lstStyle/>
          <a:p>
            <a:r>
              <a:rPr lang="en-US" dirty="0"/>
              <a:t>App governance </a:t>
            </a:r>
            <a:r>
              <a:rPr lang="en-US" dirty="0" smtClean="0"/>
              <a:t>considerations</a:t>
            </a:r>
            <a:br>
              <a:rPr lang="en-US" dirty="0" smtClean="0"/>
            </a:br>
            <a:r>
              <a:rPr lang="en-US" sz="2800" dirty="0" smtClean="0">
                <a:solidFill>
                  <a:schemeClr val="bg2"/>
                </a:solidFill>
              </a:rPr>
              <a:t>Things to discuss in detail for governance…</a:t>
            </a:r>
            <a:endParaRPr lang="en-US" dirty="0">
              <a:solidFill>
                <a:schemeClr val="bg2"/>
              </a:solidFill>
            </a:endParaRPr>
          </a:p>
        </p:txBody>
      </p:sp>
      <p:sp>
        <p:nvSpPr>
          <p:cNvPr id="59" name="TextBox 58"/>
          <p:cNvSpPr txBox="1"/>
          <p:nvPr/>
        </p:nvSpPr>
        <p:spPr>
          <a:xfrm>
            <a:off x="7897996" y="4578986"/>
            <a:ext cx="2438611" cy="2215991"/>
          </a:xfrm>
          <a:prstGeom prst="rect">
            <a:avLst/>
          </a:prstGeom>
          <a:solidFill>
            <a:schemeClr val="bg1">
              <a:alpha val="50000"/>
            </a:schemeClr>
          </a:solidFill>
        </p:spPr>
        <p:txBody>
          <a:bodyPr wrap="square" lIns="0" tIns="0" rIns="0" bIns="0" rtlCol="0">
            <a:spAutoFit/>
          </a:bodyPr>
          <a:lstStyle>
            <a:defPPr>
              <a:defRPr lang="en-US"/>
            </a:defPPr>
            <a:lvl1pPr algn="ctr">
              <a:defRPr sz="2000" spc="-53">
                <a:gradFill>
                  <a:gsLst>
                    <a:gs pos="2917">
                      <a:schemeClr val="bg2"/>
                    </a:gs>
                    <a:gs pos="95000">
                      <a:schemeClr val="bg2"/>
                    </a:gs>
                  </a:gsLst>
                  <a:lin ang="5400000" scaled="0"/>
                </a:gradFill>
                <a:latin typeface="Segoe UI Light" panose="020B0502040204020203" pitchFamily="34" charset="0"/>
                <a:cs typeface="Segoe UI Light" panose="020B0502040204020203" pitchFamily="34" charset="0"/>
              </a:defRPr>
            </a:lvl1pPr>
          </a:lstStyle>
          <a:p>
            <a:pPr marL="342900" indent="-342900" algn="l">
              <a:buFont typeface="Arial" panose="020B0604020202020204" pitchFamily="34" charset="0"/>
              <a:buChar char="•"/>
            </a:pPr>
            <a:r>
              <a:rPr lang="en-US" sz="1800" dirty="0"/>
              <a:t>Monitoring</a:t>
            </a:r>
          </a:p>
          <a:p>
            <a:pPr marL="342900" indent="-342900" algn="l">
              <a:buFont typeface="Arial" panose="020B0604020202020204" pitchFamily="34" charset="0"/>
              <a:buChar char="•"/>
            </a:pPr>
            <a:r>
              <a:rPr lang="en-US" sz="1800" dirty="0"/>
              <a:t>Version management</a:t>
            </a:r>
          </a:p>
          <a:p>
            <a:pPr marL="342900" indent="-342900" algn="l">
              <a:buFont typeface="Arial" panose="020B0604020202020204" pitchFamily="34" charset="0"/>
              <a:buChar char="•"/>
            </a:pPr>
            <a:r>
              <a:rPr lang="en-US" sz="1800" dirty="0"/>
              <a:t>Issue resolution plan</a:t>
            </a:r>
          </a:p>
          <a:p>
            <a:pPr marL="342900" indent="-342900" algn="l">
              <a:buFont typeface="Arial" panose="020B0604020202020204" pitchFamily="34" charset="0"/>
              <a:buChar char="•"/>
            </a:pPr>
            <a:r>
              <a:rPr lang="en-US" sz="1800" dirty="0"/>
              <a:t>Provider hosts</a:t>
            </a:r>
          </a:p>
          <a:p>
            <a:pPr marL="342900" indent="-342900" algn="l">
              <a:buFont typeface="Arial" panose="020B0604020202020204" pitchFamily="34" charset="0"/>
              <a:buChar char="•"/>
            </a:pPr>
            <a:r>
              <a:rPr lang="en-US" sz="1800" dirty="0"/>
              <a:t>High trust setup / ACS</a:t>
            </a:r>
          </a:p>
          <a:p>
            <a:pPr marL="342900" indent="-342900" algn="l">
              <a:buFont typeface="Arial" panose="020B0604020202020204" pitchFamily="34" charset="0"/>
              <a:buChar char="•"/>
            </a:pPr>
            <a:r>
              <a:rPr lang="en-US" sz="1800" dirty="0"/>
              <a:t>DR implications</a:t>
            </a:r>
          </a:p>
          <a:p>
            <a:pPr marL="342900" indent="-342900" algn="l">
              <a:buFont typeface="Arial" panose="020B0604020202020204" pitchFamily="34" charset="0"/>
              <a:buChar char="•"/>
            </a:pPr>
            <a:r>
              <a:rPr lang="en-US" sz="1800" dirty="0"/>
              <a:t>Classification</a:t>
            </a:r>
          </a:p>
          <a:p>
            <a:pPr marL="342900" indent="-342900" algn="l">
              <a:buFont typeface="Arial" panose="020B0604020202020204" pitchFamily="34" charset="0"/>
              <a:buChar char="•"/>
            </a:pPr>
            <a:endParaRPr lang="en-US" sz="1800" dirty="0"/>
          </a:p>
        </p:txBody>
      </p:sp>
      <p:cxnSp>
        <p:nvCxnSpPr>
          <p:cNvPr id="60" name="Straight Arrow Connector 59"/>
          <p:cNvCxnSpPr/>
          <p:nvPr/>
        </p:nvCxnSpPr>
        <p:spPr>
          <a:xfrm flipV="1">
            <a:off x="3796146" y="2273315"/>
            <a:ext cx="1800171" cy="14641"/>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sp>
        <p:nvSpPr>
          <p:cNvPr id="63" name="TextBox 62"/>
          <p:cNvSpPr txBox="1"/>
          <p:nvPr/>
        </p:nvSpPr>
        <p:spPr>
          <a:xfrm>
            <a:off x="8148082" y="2859873"/>
            <a:ext cx="2438216" cy="1077218"/>
          </a:xfrm>
          <a:prstGeom prst="rect">
            <a:avLst/>
          </a:prstGeom>
          <a:solidFill>
            <a:schemeClr val="bg1">
              <a:alpha val="50000"/>
            </a:schemeClr>
          </a:solidFill>
        </p:spPr>
        <p:txBody>
          <a:bodyPr wrap="square" lIns="0" tIns="0" rIns="0" bIns="0" rtlCol="0">
            <a:spAutoFit/>
          </a:bodyPr>
          <a:lstStyle>
            <a:defPPr>
              <a:defRPr lang="en-US"/>
            </a:defPPr>
            <a:lvl1pPr algn="ctr">
              <a:defRPr sz="2000" spc="-53">
                <a:gradFill>
                  <a:gsLst>
                    <a:gs pos="2917">
                      <a:schemeClr val="bg2"/>
                    </a:gs>
                    <a:gs pos="95000">
                      <a:schemeClr val="bg2"/>
                    </a:gs>
                  </a:gsLst>
                  <a:lin ang="5400000" scaled="0"/>
                </a:gradFill>
                <a:latin typeface="Segoe UI Light" panose="020B0502040204020203" pitchFamily="34" charset="0"/>
                <a:cs typeface="Segoe UI Light" panose="020B0502040204020203" pitchFamily="34" charset="0"/>
              </a:defRPr>
            </a:lvl1pPr>
          </a:lstStyle>
          <a:p>
            <a:pPr marL="342900" indent="-342900" algn="l">
              <a:buFont typeface="Arial" panose="020B0604020202020204" pitchFamily="34" charset="0"/>
              <a:buChar char="•"/>
            </a:pPr>
            <a:r>
              <a:rPr lang="en-US" sz="1800" dirty="0"/>
              <a:t>Testing process</a:t>
            </a:r>
          </a:p>
          <a:p>
            <a:pPr marL="342900" indent="-342900" algn="l">
              <a:buFont typeface="Arial" panose="020B0604020202020204" pitchFamily="34" charset="0"/>
              <a:buChar char="•"/>
            </a:pPr>
            <a:r>
              <a:rPr lang="en-US" sz="1800" dirty="0"/>
              <a:t>Validation process</a:t>
            </a:r>
          </a:p>
          <a:p>
            <a:pPr marL="800100" lvl="2" indent="-342900">
              <a:buFont typeface="Arial" panose="020B0604020202020204" pitchFamily="34" charset="0"/>
              <a:buChar char="•"/>
            </a:pPr>
            <a:r>
              <a:rPr lang="en-US" sz="1600" spc="-53" dirty="0">
                <a:gradFill>
                  <a:gsLst>
                    <a:gs pos="2917">
                      <a:schemeClr val="bg2"/>
                    </a:gs>
                    <a:gs pos="95000">
                      <a:schemeClr val="bg2"/>
                    </a:gs>
                  </a:gsLst>
                  <a:lin ang="5400000" scaled="0"/>
                </a:gradFill>
                <a:latin typeface="Segoe UI Light" panose="020B0502040204020203" pitchFamily="34" charset="0"/>
                <a:cs typeface="Segoe UI Light" panose="020B0502040204020203" pitchFamily="34" charset="0"/>
              </a:rPr>
              <a:t>Who, what, when</a:t>
            </a:r>
          </a:p>
          <a:p>
            <a:pPr marL="342900" indent="-342900" algn="l">
              <a:buFont typeface="Arial" panose="020B0604020202020204" pitchFamily="34" charset="0"/>
              <a:buChar char="•"/>
            </a:pPr>
            <a:r>
              <a:rPr lang="en-US" sz="1800" dirty="0"/>
              <a:t>Approvals</a:t>
            </a:r>
          </a:p>
        </p:txBody>
      </p:sp>
      <p:cxnSp>
        <p:nvCxnSpPr>
          <p:cNvPr id="65" name="Straight Arrow Connector 64"/>
          <p:cNvCxnSpPr/>
          <p:nvPr/>
        </p:nvCxnSpPr>
        <p:spPr>
          <a:xfrm>
            <a:off x="6819234" y="2252087"/>
            <a:ext cx="1434393" cy="490"/>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cxnSp>
        <p:nvCxnSpPr>
          <p:cNvPr id="67" name="Straight Arrow Connector 66"/>
          <p:cNvCxnSpPr/>
          <p:nvPr/>
        </p:nvCxnSpPr>
        <p:spPr>
          <a:xfrm flipV="1">
            <a:off x="6885537" y="2527817"/>
            <a:ext cx="1276512" cy="202"/>
          </a:xfrm>
          <a:prstGeom prst="straightConnector1">
            <a:avLst/>
          </a:prstGeom>
          <a:ln w="28575">
            <a:solidFill>
              <a:schemeClr val="bg2"/>
            </a:solidFill>
            <a:headEnd type="stealth" w="lg" len="lg"/>
            <a:tailEnd type="none" w="lg" len="lg"/>
          </a:ln>
        </p:spPr>
        <p:style>
          <a:lnRef idx="1">
            <a:schemeClr val="accent4"/>
          </a:lnRef>
          <a:fillRef idx="0">
            <a:schemeClr val="accent4"/>
          </a:fillRef>
          <a:effectRef idx="0">
            <a:schemeClr val="accent4"/>
          </a:effectRef>
          <a:fontRef idx="minor">
            <a:schemeClr val="tx1"/>
          </a:fontRef>
        </p:style>
      </p:cxnSp>
      <p:cxnSp>
        <p:nvCxnSpPr>
          <p:cNvPr id="70" name="Straight Arrow Connector 69"/>
          <p:cNvCxnSpPr/>
          <p:nvPr/>
        </p:nvCxnSpPr>
        <p:spPr>
          <a:xfrm>
            <a:off x="6469522" y="3443688"/>
            <a:ext cx="0" cy="1018897"/>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cxnSp>
        <p:nvCxnSpPr>
          <p:cNvPr id="74" name="Straight Arrow Connector 73"/>
          <p:cNvCxnSpPr/>
          <p:nvPr/>
        </p:nvCxnSpPr>
        <p:spPr>
          <a:xfrm flipH="1">
            <a:off x="4885808" y="5132951"/>
            <a:ext cx="1094334" cy="1387"/>
          </a:xfrm>
          <a:prstGeom prst="straightConnector1">
            <a:avLst/>
          </a:prstGeom>
          <a:ln w="28575">
            <a:solidFill>
              <a:schemeClr val="bg2"/>
            </a:solidFill>
            <a:headEnd type="stealth" w="lg" len="lg"/>
            <a:tailEnd type="none" w="lg" len="lg"/>
          </a:ln>
        </p:spPr>
        <p:style>
          <a:lnRef idx="1">
            <a:schemeClr val="accent4"/>
          </a:lnRef>
          <a:fillRef idx="0">
            <a:schemeClr val="accent4"/>
          </a:fillRef>
          <a:effectRef idx="0">
            <a:schemeClr val="accent4"/>
          </a:effectRef>
          <a:fontRef idx="minor">
            <a:schemeClr val="tx1"/>
          </a:fontRef>
        </p:style>
      </p:cxnSp>
      <p:cxnSp>
        <p:nvCxnSpPr>
          <p:cNvPr id="76" name="Straight Arrow Connector 75"/>
          <p:cNvCxnSpPr/>
          <p:nvPr/>
        </p:nvCxnSpPr>
        <p:spPr>
          <a:xfrm flipH="1">
            <a:off x="4883734" y="4861903"/>
            <a:ext cx="1094334" cy="1387"/>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cxnSp>
        <p:nvCxnSpPr>
          <p:cNvPr id="79" name="Straight Arrow Connector 78"/>
          <p:cNvCxnSpPr/>
          <p:nvPr/>
        </p:nvCxnSpPr>
        <p:spPr>
          <a:xfrm flipH="1">
            <a:off x="3817828" y="2521455"/>
            <a:ext cx="1710707" cy="6362"/>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cxnSp>
        <p:nvCxnSpPr>
          <p:cNvPr id="82" name="Straight Arrow Connector 81"/>
          <p:cNvCxnSpPr/>
          <p:nvPr/>
        </p:nvCxnSpPr>
        <p:spPr>
          <a:xfrm flipV="1">
            <a:off x="6757051" y="3443687"/>
            <a:ext cx="0" cy="986808"/>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cxnSp>
        <p:nvCxnSpPr>
          <p:cNvPr id="85" name="Straight Arrow Connector 84"/>
          <p:cNvCxnSpPr/>
          <p:nvPr/>
        </p:nvCxnSpPr>
        <p:spPr>
          <a:xfrm flipV="1">
            <a:off x="4466693" y="3231860"/>
            <a:ext cx="1296144" cy="1134651"/>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grpSp>
        <p:nvGrpSpPr>
          <p:cNvPr id="88" name="Group 87"/>
          <p:cNvGrpSpPr/>
          <p:nvPr/>
        </p:nvGrpSpPr>
        <p:grpSpPr>
          <a:xfrm>
            <a:off x="4524518" y="1933492"/>
            <a:ext cx="404866" cy="375709"/>
            <a:chOff x="636" y="25217"/>
            <a:chExt cx="678949" cy="678949"/>
          </a:xfrm>
        </p:grpSpPr>
        <p:sp>
          <p:nvSpPr>
            <p:cNvPr id="89" name="Oval 88"/>
            <p:cNvSpPr/>
            <p:nvPr/>
          </p:nvSpPr>
          <p:spPr>
            <a:xfrm>
              <a:off x="636" y="25217"/>
              <a:ext cx="678949" cy="678949"/>
            </a:xfrm>
            <a:prstGeom prst="ellipse">
              <a:avLst/>
            </a:prstGeom>
          </p:spPr>
          <p:style>
            <a:lnRef idx="2">
              <a:schemeClr val="accent5">
                <a:shade val="50000"/>
              </a:schemeClr>
            </a:lnRef>
            <a:fillRef idx="1">
              <a:schemeClr val="accent5"/>
            </a:fillRef>
            <a:effectRef idx="0">
              <a:schemeClr val="accent5"/>
            </a:effectRef>
            <a:fontRef idx="minor">
              <a:schemeClr val="lt1"/>
            </a:fontRef>
          </p:style>
        </p:sp>
        <p:sp>
          <p:nvSpPr>
            <p:cNvPr id="90" name="Oval 4"/>
            <p:cNvSpPr/>
            <p:nvPr/>
          </p:nvSpPr>
          <p:spPr>
            <a:xfrm>
              <a:off x="99297" y="124646"/>
              <a:ext cx="480089" cy="480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0" tIns="0" rIns="0" bIns="0" numCol="1" spcCol="1270" anchor="ctr" anchorCtr="0">
              <a:noAutofit/>
            </a:bodyPr>
            <a:lstStyle/>
            <a:p>
              <a:pPr algn="ctr" defTabSz="1200470">
                <a:lnSpc>
                  <a:spcPct val="90000"/>
                </a:lnSpc>
                <a:spcBef>
                  <a:spcPct val="0"/>
                </a:spcBef>
                <a:spcAft>
                  <a:spcPct val="35000"/>
                </a:spcAft>
              </a:pPr>
              <a:r>
                <a:rPr lang="fi-FI" b="1" dirty="0"/>
                <a:t>1</a:t>
              </a:r>
              <a:endParaRPr lang="en-US" b="1" dirty="0"/>
            </a:p>
          </p:txBody>
        </p:sp>
      </p:grpSp>
      <p:grpSp>
        <p:nvGrpSpPr>
          <p:cNvPr id="91" name="Group 90"/>
          <p:cNvGrpSpPr/>
          <p:nvPr/>
        </p:nvGrpSpPr>
        <p:grpSpPr>
          <a:xfrm>
            <a:off x="7264045" y="1954780"/>
            <a:ext cx="404866" cy="375709"/>
            <a:chOff x="636" y="25217"/>
            <a:chExt cx="678949" cy="678949"/>
          </a:xfrm>
        </p:grpSpPr>
        <p:sp>
          <p:nvSpPr>
            <p:cNvPr id="92" name="Oval 91"/>
            <p:cNvSpPr/>
            <p:nvPr/>
          </p:nvSpPr>
          <p:spPr>
            <a:xfrm>
              <a:off x="636" y="25217"/>
              <a:ext cx="678949" cy="678949"/>
            </a:xfrm>
            <a:prstGeom prst="ellipse">
              <a:avLst/>
            </a:prstGeom>
          </p:spPr>
          <p:style>
            <a:lnRef idx="2">
              <a:schemeClr val="accent5">
                <a:shade val="50000"/>
              </a:schemeClr>
            </a:lnRef>
            <a:fillRef idx="1">
              <a:schemeClr val="accent5"/>
            </a:fillRef>
            <a:effectRef idx="0">
              <a:schemeClr val="accent5"/>
            </a:effectRef>
            <a:fontRef idx="minor">
              <a:schemeClr val="lt1"/>
            </a:fontRef>
          </p:style>
        </p:sp>
        <p:sp>
          <p:nvSpPr>
            <p:cNvPr id="93" name="Oval 4"/>
            <p:cNvSpPr/>
            <p:nvPr/>
          </p:nvSpPr>
          <p:spPr>
            <a:xfrm>
              <a:off x="99297" y="124646"/>
              <a:ext cx="480089" cy="480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0" tIns="0" rIns="0" bIns="0" numCol="1" spcCol="1270" anchor="ctr" anchorCtr="0">
              <a:noAutofit/>
            </a:bodyPr>
            <a:lstStyle/>
            <a:p>
              <a:pPr algn="ctr" defTabSz="1200470">
                <a:lnSpc>
                  <a:spcPct val="90000"/>
                </a:lnSpc>
                <a:spcBef>
                  <a:spcPct val="0"/>
                </a:spcBef>
                <a:spcAft>
                  <a:spcPct val="35000"/>
                </a:spcAft>
              </a:pPr>
              <a:r>
                <a:rPr lang="en-US" b="1" dirty="0"/>
                <a:t>2</a:t>
              </a:r>
            </a:p>
          </p:txBody>
        </p:sp>
      </p:grpSp>
      <p:grpSp>
        <p:nvGrpSpPr>
          <p:cNvPr id="94" name="Group 93"/>
          <p:cNvGrpSpPr/>
          <p:nvPr/>
        </p:nvGrpSpPr>
        <p:grpSpPr>
          <a:xfrm>
            <a:off x="6108979" y="3721937"/>
            <a:ext cx="404866" cy="375709"/>
            <a:chOff x="636" y="25217"/>
            <a:chExt cx="678949" cy="678949"/>
          </a:xfrm>
        </p:grpSpPr>
        <p:sp>
          <p:nvSpPr>
            <p:cNvPr id="95" name="Oval 94"/>
            <p:cNvSpPr/>
            <p:nvPr/>
          </p:nvSpPr>
          <p:spPr>
            <a:xfrm>
              <a:off x="636" y="25217"/>
              <a:ext cx="678949" cy="678949"/>
            </a:xfrm>
            <a:prstGeom prst="ellipse">
              <a:avLst/>
            </a:prstGeom>
          </p:spPr>
          <p:style>
            <a:lnRef idx="2">
              <a:schemeClr val="accent5">
                <a:shade val="50000"/>
              </a:schemeClr>
            </a:lnRef>
            <a:fillRef idx="1">
              <a:schemeClr val="accent5"/>
            </a:fillRef>
            <a:effectRef idx="0">
              <a:schemeClr val="accent5"/>
            </a:effectRef>
            <a:fontRef idx="minor">
              <a:schemeClr val="lt1"/>
            </a:fontRef>
          </p:style>
        </p:sp>
        <p:sp>
          <p:nvSpPr>
            <p:cNvPr id="96" name="Oval 4"/>
            <p:cNvSpPr/>
            <p:nvPr/>
          </p:nvSpPr>
          <p:spPr>
            <a:xfrm>
              <a:off x="99297" y="124646"/>
              <a:ext cx="480089" cy="480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0" tIns="0" rIns="0" bIns="0" numCol="1" spcCol="1270" anchor="ctr" anchorCtr="0">
              <a:noAutofit/>
            </a:bodyPr>
            <a:lstStyle/>
            <a:p>
              <a:pPr algn="ctr" defTabSz="1200470">
                <a:lnSpc>
                  <a:spcPct val="90000"/>
                </a:lnSpc>
                <a:spcBef>
                  <a:spcPct val="0"/>
                </a:spcBef>
                <a:spcAft>
                  <a:spcPct val="35000"/>
                </a:spcAft>
              </a:pPr>
              <a:r>
                <a:rPr lang="fi-FI" b="1" dirty="0"/>
                <a:t>3</a:t>
              </a:r>
              <a:endParaRPr lang="en-US" b="1" dirty="0"/>
            </a:p>
          </p:txBody>
        </p:sp>
      </p:grpSp>
      <p:grpSp>
        <p:nvGrpSpPr>
          <p:cNvPr id="97" name="Group 96"/>
          <p:cNvGrpSpPr/>
          <p:nvPr/>
        </p:nvGrpSpPr>
        <p:grpSpPr>
          <a:xfrm>
            <a:off x="5249013" y="4514025"/>
            <a:ext cx="404866" cy="375709"/>
            <a:chOff x="636" y="25217"/>
            <a:chExt cx="678949" cy="678949"/>
          </a:xfrm>
        </p:grpSpPr>
        <p:sp>
          <p:nvSpPr>
            <p:cNvPr id="98" name="Oval 97"/>
            <p:cNvSpPr/>
            <p:nvPr/>
          </p:nvSpPr>
          <p:spPr>
            <a:xfrm>
              <a:off x="636" y="25217"/>
              <a:ext cx="678949" cy="678949"/>
            </a:xfrm>
            <a:prstGeom prst="ellipse">
              <a:avLst/>
            </a:prstGeom>
          </p:spPr>
          <p:style>
            <a:lnRef idx="2">
              <a:schemeClr val="accent5">
                <a:shade val="50000"/>
              </a:schemeClr>
            </a:lnRef>
            <a:fillRef idx="1">
              <a:schemeClr val="accent5"/>
            </a:fillRef>
            <a:effectRef idx="0">
              <a:schemeClr val="accent5"/>
            </a:effectRef>
            <a:fontRef idx="minor">
              <a:schemeClr val="lt1"/>
            </a:fontRef>
          </p:style>
        </p:sp>
        <p:sp>
          <p:nvSpPr>
            <p:cNvPr id="99" name="Oval 4"/>
            <p:cNvSpPr/>
            <p:nvPr/>
          </p:nvSpPr>
          <p:spPr>
            <a:xfrm>
              <a:off x="99297" y="124646"/>
              <a:ext cx="480089" cy="480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0" tIns="0" rIns="0" bIns="0" numCol="1" spcCol="1270" anchor="ctr" anchorCtr="0">
              <a:noAutofit/>
            </a:bodyPr>
            <a:lstStyle/>
            <a:p>
              <a:pPr algn="ctr" defTabSz="1200470">
                <a:lnSpc>
                  <a:spcPct val="90000"/>
                </a:lnSpc>
                <a:spcBef>
                  <a:spcPct val="0"/>
                </a:spcBef>
                <a:spcAft>
                  <a:spcPct val="35000"/>
                </a:spcAft>
              </a:pPr>
              <a:r>
                <a:rPr lang="en-US" b="1" dirty="0"/>
                <a:t>4</a:t>
              </a:r>
            </a:p>
          </p:txBody>
        </p:sp>
      </p:grpSp>
      <p:grpSp>
        <p:nvGrpSpPr>
          <p:cNvPr id="100" name="Group 99"/>
          <p:cNvGrpSpPr/>
          <p:nvPr/>
        </p:nvGrpSpPr>
        <p:grpSpPr>
          <a:xfrm>
            <a:off x="4741830" y="3586226"/>
            <a:ext cx="404866" cy="375709"/>
            <a:chOff x="636" y="25217"/>
            <a:chExt cx="678949" cy="678949"/>
          </a:xfrm>
        </p:grpSpPr>
        <p:sp>
          <p:nvSpPr>
            <p:cNvPr id="101" name="Oval 100"/>
            <p:cNvSpPr/>
            <p:nvPr/>
          </p:nvSpPr>
          <p:spPr>
            <a:xfrm>
              <a:off x="636" y="25217"/>
              <a:ext cx="678949" cy="678949"/>
            </a:xfrm>
            <a:prstGeom prst="ellipse">
              <a:avLst/>
            </a:prstGeom>
          </p:spPr>
          <p:style>
            <a:lnRef idx="2">
              <a:schemeClr val="accent5">
                <a:shade val="50000"/>
              </a:schemeClr>
            </a:lnRef>
            <a:fillRef idx="1">
              <a:schemeClr val="accent5"/>
            </a:fillRef>
            <a:effectRef idx="0">
              <a:schemeClr val="accent5"/>
            </a:effectRef>
            <a:fontRef idx="minor">
              <a:schemeClr val="lt1"/>
            </a:fontRef>
          </p:style>
        </p:sp>
        <p:sp>
          <p:nvSpPr>
            <p:cNvPr id="102" name="Oval 4"/>
            <p:cNvSpPr/>
            <p:nvPr/>
          </p:nvSpPr>
          <p:spPr>
            <a:xfrm>
              <a:off x="99297" y="124646"/>
              <a:ext cx="480089" cy="480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0" tIns="0" rIns="0" bIns="0" numCol="1" spcCol="1270" anchor="ctr" anchorCtr="0">
              <a:noAutofit/>
            </a:bodyPr>
            <a:lstStyle/>
            <a:p>
              <a:pPr algn="ctr" defTabSz="1200470">
                <a:lnSpc>
                  <a:spcPct val="90000"/>
                </a:lnSpc>
                <a:spcBef>
                  <a:spcPct val="0"/>
                </a:spcBef>
                <a:spcAft>
                  <a:spcPct val="35000"/>
                </a:spcAft>
              </a:pPr>
              <a:r>
                <a:rPr lang="fi-FI" b="1" dirty="0"/>
                <a:t>5</a:t>
              </a:r>
              <a:endParaRPr lang="en-US" b="1" dirty="0"/>
            </a:p>
          </p:txBody>
        </p:sp>
      </p:grpSp>
      <p:pic>
        <p:nvPicPr>
          <p:cNvPr id="2" name="Picture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73887" y="4578986"/>
            <a:ext cx="1773400" cy="1609063"/>
          </a:xfrm>
          <a:prstGeom prst="rect">
            <a:avLst/>
          </a:prstGeom>
        </p:spPr>
      </p:pic>
      <p:grpSp>
        <p:nvGrpSpPr>
          <p:cNvPr id="14" name="Group 13"/>
          <p:cNvGrpSpPr/>
          <p:nvPr/>
        </p:nvGrpSpPr>
        <p:grpSpPr>
          <a:xfrm>
            <a:off x="2419558" y="1711494"/>
            <a:ext cx="1251013" cy="1231219"/>
            <a:chOff x="2693325" y="1595469"/>
            <a:chExt cx="1251013" cy="1231219"/>
          </a:xfrm>
        </p:grpSpPr>
        <p:sp>
          <p:nvSpPr>
            <p:cNvPr id="18" name="TextBox 17"/>
            <p:cNvSpPr txBox="1"/>
            <p:nvPr/>
          </p:nvSpPr>
          <p:spPr>
            <a:xfrm>
              <a:off x="2693325" y="2518911"/>
              <a:ext cx="1251013" cy="307777"/>
            </a:xfrm>
            <a:prstGeom prst="rect">
              <a:avLst/>
            </a:prstGeom>
            <a:solidFill>
              <a:schemeClr val="bg1">
                <a:alpha val="50000"/>
              </a:schemeClr>
            </a:solidFill>
          </p:spPr>
          <p:txBody>
            <a:bodyPr wrap="square" lIns="0" tIns="0" rIns="0" bIns="0" rtlCol="0">
              <a:spAutoFit/>
            </a:bodyPr>
            <a:lstStyle/>
            <a:p>
              <a:pPr algn="ctr"/>
              <a:r>
                <a:rPr lang="en-US" sz="2000" b="1" spc="-53" dirty="0">
                  <a:gradFill>
                    <a:gsLst>
                      <a:gs pos="2917">
                        <a:schemeClr val="bg2"/>
                      </a:gs>
                      <a:gs pos="95000">
                        <a:schemeClr val="bg2"/>
                      </a:gs>
                    </a:gsLst>
                    <a:lin ang="5400000" scaled="0"/>
                  </a:gradFill>
                  <a:latin typeface="Segoe UI Light" panose="020B0502040204020203" pitchFamily="34" charset="0"/>
                  <a:cs typeface="Segoe UI Light" panose="020B0502040204020203" pitchFamily="34" charset="0"/>
                </a:rPr>
                <a:t>Developer</a:t>
              </a:r>
            </a:p>
          </p:txBody>
        </p:sp>
        <p:pic>
          <p:nvPicPr>
            <p:cNvPr id="13" name="Picture 12"/>
            <p:cNvPicPr>
              <a:picLocks noChangeAspect="1"/>
            </p:cNvPicPr>
            <p:nvPr/>
          </p:nvPicPr>
          <p:blipFill>
            <a:blip r:embed="rId5"/>
            <a:stretch>
              <a:fillRect/>
            </a:stretch>
          </p:blipFill>
          <p:spPr>
            <a:xfrm>
              <a:off x="2759758" y="1595469"/>
              <a:ext cx="1075530" cy="983065"/>
            </a:xfrm>
            <a:prstGeom prst="rect">
              <a:avLst/>
            </a:prstGeom>
          </p:spPr>
        </p:pic>
      </p:grpSp>
      <p:grpSp>
        <p:nvGrpSpPr>
          <p:cNvPr id="26" name="Group 25"/>
          <p:cNvGrpSpPr/>
          <p:nvPr/>
        </p:nvGrpSpPr>
        <p:grpSpPr>
          <a:xfrm>
            <a:off x="3660708" y="4385874"/>
            <a:ext cx="1251013" cy="1327289"/>
            <a:chOff x="3934173" y="4308962"/>
            <a:chExt cx="1251013" cy="1327289"/>
          </a:xfrm>
        </p:grpSpPr>
        <p:sp>
          <p:nvSpPr>
            <p:cNvPr id="19" name="TextBox 18"/>
            <p:cNvSpPr txBox="1"/>
            <p:nvPr/>
          </p:nvSpPr>
          <p:spPr>
            <a:xfrm>
              <a:off x="3934173" y="5328474"/>
              <a:ext cx="1251013" cy="307777"/>
            </a:xfrm>
            <a:prstGeom prst="rect">
              <a:avLst/>
            </a:prstGeom>
            <a:solidFill>
              <a:schemeClr val="bg1">
                <a:alpha val="50000"/>
              </a:schemeClr>
            </a:solidFill>
          </p:spPr>
          <p:txBody>
            <a:bodyPr wrap="square" lIns="0" tIns="0" rIns="0" bIns="0" rtlCol="0">
              <a:spAutoFit/>
            </a:bodyPr>
            <a:lstStyle/>
            <a:p>
              <a:pPr algn="ctr"/>
              <a:r>
                <a:rPr lang="en-US" sz="2000" b="1" spc="-53" dirty="0">
                  <a:gradFill>
                    <a:gsLst>
                      <a:gs pos="2917">
                        <a:schemeClr val="bg2"/>
                      </a:gs>
                      <a:gs pos="95000">
                        <a:schemeClr val="bg2"/>
                      </a:gs>
                    </a:gsLst>
                    <a:lin ang="5400000" scaled="0"/>
                  </a:gradFill>
                  <a:latin typeface="Segoe UI Light" panose="020B0502040204020203" pitchFamily="34" charset="0"/>
                  <a:cs typeface="Segoe UI Light" panose="020B0502040204020203" pitchFamily="34" charset="0"/>
                </a:rPr>
                <a:t>End Users</a:t>
              </a:r>
            </a:p>
          </p:txBody>
        </p:sp>
        <p:pic>
          <p:nvPicPr>
            <p:cNvPr id="23" name="Picture 22"/>
            <p:cNvPicPr>
              <a:picLocks noChangeAspect="1"/>
            </p:cNvPicPr>
            <p:nvPr/>
          </p:nvPicPr>
          <p:blipFill>
            <a:blip r:embed="rId6"/>
            <a:stretch>
              <a:fillRect/>
            </a:stretch>
          </p:blipFill>
          <p:spPr>
            <a:xfrm>
              <a:off x="4024623" y="4308962"/>
              <a:ext cx="1077638" cy="1023120"/>
            </a:xfrm>
            <a:prstGeom prst="rect">
              <a:avLst/>
            </a:prstGeom>
          </p:spPr>
        </p:pic>
      </p:grpSp>
      <p:grpSp>
        <p:nvGrpSpPr>
          <p:cNvPr id="28" name="Group 27"/>
          <p:cNvGrpSpPr/>
          <p:nvPr/>
        </p:nvGrpSpPr>
        <p:grpSpPr>
          <a:xfrm>
            <a:off x="8255379" y="1610142"/>
            <a:ext cx="1797031" cy="1181481"/>
            <a:chOff x="8327752" y="1108585"/>
            <a:chExt cx="1797031" cy="1181481"/>
          </a:xfrm>
        </p:grpSpPr>
        <p:sp>
          <p:nvSpPr>
            <p:cNvPr id="24" name="TextBox 23"/>
            <p:cNvSpPr txBox="1"/>
            <p:nvPr/>
          </p:nvSpPr>
          <p:spPr>
            <a:xfrm>
              <a:off x="8327752" y="1982289"/>
              <a:ext cx="1797031" cy="307777"/>
            </a:xfrm>
            <a:prstGeom prst="rect">
              <a:avLst/>
            </a:prstGeom>
            <a:solidFill>
              <a:schemeClr val="bg1">
                <a:alpha val="50000"/>
              </a:schemeClr>
            </a:solidFill>
          </p:spPr>
          <p:txBody>
            <a:bodyPr wrap="square" lIns="0" tIns="0" rIns="0" bIns="0" rtlCol="0">
              <a:spAutoFit/>
            </a:bodyPr>
            <a:lstStyle>
              <a:defPPr>
                <a:defRPr lang="en-US"/>
              </a:defPPr>
              <a:lvl1pPr algn="ctr">
                <a:defRPr sz="2000" spc="-53">
                  <a:gradFill>
                    <a:gsLst>
                      <a:gs pos="2917">
                        <a:schemeClr val="bg2"/>
                      </a:gs>
                      <a:gs pos="95000">
                        <a:schemeClr val="bg2"/>
                      </a:gs>
                    </a:gsLst>
                    <a:lin ang="5400000" scaled="0"/>
                  </a:gradFill>
                  <a:latin typeface="Segoe UI Light" panose="020B0502040204020203" pitchFamily="34" charset="0"/>
                  <a:cs typeface="Segoe UI Light" panose="020B0502040204020203" pitchFamily="34" charset="0"/>
                </a:defRPr>
              </a:lvl1pPr>
            </a:lstStyle>
            <a:p>
              <a:r>
                <a:rPr lang="en-US" b="1" dirty="0"/>
                <a:t>Validation Process</a:t>
              </a:r>
            </a:p>
          </p:txBody>
        </p:sp>
        <p:pic>
          <p:nvPicPr>
            <p:cNvPr id="27" name="Picture 26"/>
            <p:cNvPicPr>
              <a:picLocks noChangeAspect="1"/>
            </p:cNvPicPr>
            <p:nvPr/>
          </p:nvPicPr>
          <p:blipFill>
            <a:blip r:embed="rId7"/>
            <a:stretch>
              <a:fillRect/>
            </a:stretch>
          </p:blipFill>
          <p:spPr>
            <a:xfrm>
              <a:off x="8654167" y="1108585"/>
              <a:ext cx="1071017" cy="927283"/>
            </a:xfrm>
            <a:prstGeom prst="rect">
              <a:avLst/>
            </a:prstGeom>
          </p:spPr>
        </p:pic>
      </p:grpSp>
    </p:spTree>
    <p:extLst>
      <p:ext uri="{BB962C8B-B14F-4D97-AF65-F5344CB8AC3E}">
        <p14:creationId xmlns:p14="http://schemas.microsoft.com/office/powerpoint/2010/main" val="21853113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50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500"/>
                                        <p:tgtEl>
                                          <p:spTgt spid="88"/>
                                        </p:tgtEl>
                                      </p:cBhvr>
                                    </p:animEffect>
                                  </p:childTnLst>
                                </p:cTn>
                              </p:par>
                              <p:par>
                                <p:cTn id="13" presetID="10"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par>
                                <p:cTn id="21" presetID="10"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par>
                                <p:cTn id="27" presetID="10" presetClass="entr" presetSubtype="0" fill="hold" nodeType="withEffect">
                                  <p:stCondLst>
                                    <p:cond delay="500"/>
                                  </p:stCondLst>
                                  <p:childTnLst>
                                    <p:set>
                                      <p:cBhvr>
                                        <p:cTn id="28" dur="1" fill="hold">
                                          <p:stCondLst>
                                            <p:cond delay="0"/>
                                          </p:stCondLst>
                                        </p:cTn>
                                        <p:tgtEl>
                                          <p:spTgt spid="91"/>
                                        </p:tgtEl>
                                        <p:attrNameLst>
                                          <p:attrName>style.visibility</p:attrName>
                                        </p:attrNameLst>
                                      </p:cBhvr>
                                      <p:to>
                                        <p:strVal val="visible"/>
                                      </p:to>
                                    </p:set>
                                    <p:animEffect transition="in" filter="fade">
                                      <p:cBhvr>
                                        <p:cTn id="29" dur="500"/>
                                        <p:tgtEl>
                                          <p:spTgt spid="9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50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nodeType="with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fade">
                                      <p:cBhvr>
                                        <p:cTn id="37" dur="500"/>
                                        <p:tgtEl>
                                          <p:spTgt spid="7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500"/>
                                        <p:tgtEl>
                                          <p:spTgt spid="59"/>
                                        </p:tgtEl>
                                      </p:cBhvr>
                                    </p:animEffect>
                                  </p:childTnLst>
                                </p:cTn>
                              </p:par>
                              <p:par>
                                <p:cTn id="41" presetID="10" presetClass="entr" presetSubtype="0" fill="hold" nodeType="withEffect">
                                  <p:stCondLst>
                                    <p:cond delay="1000"/>
                                  </p:stCondLst>
                                  <p:childTnLst>
                                    <p:set>
                                      <p:cBhvr>
                                        <p:cTn id="42" dur="1" fill="hold">
                                          <p:stCondLst>
                                            <p:cond delay="0"/>
                                          </p:stCondLst>
                                        </p:cTn>
                                        <p:tgtEl>
                                          <p:spTgt spid="82"/>
                                        </p:tgtEl>
                                        <p:attrNameLst>
                                          <p:attrName>style.visibility</p:attrName>
                                        </p:attrNameLst>
                                      </p:cBhvr>
                                      <p:to>
                                        <p:strVal val="visible"/>
                                      </p:to>
                                    </p:set>
                                    <p:animEffect transition="in" filter="fade">
                                      <p:cBhvr>
                                        <p:cTn id="43" dur="500"/>
                                        <p:tgtEl>
                                          <p:spTgt spid="8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50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nodeType="with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fade">
                                      <p:cBhvr>
                                        <p:cTn id="51" dur="500"/>
                                        <p:tgtEl>
                                          <p:spTgt spid="76"/>
                                        </p:tgtEl>
                                      </p:cBhvr>
                                    </p:animEffect>
                                  </p:childTnLst>
                                </p:cTn>
                              </p:par>
                              <p:par>
                                <p:cTn id="52" presetID="10" presetClass="entr" presetSubtype="0" fill="hold" nodeType="withEffect">
                                  <p:stCondLst>
                                    <p:cond delay="1000"/>
                                  </p:stCondLst>
                                  <p:childTnLst>
                                    <p:set>
                                      <p:cBhvr>
                                        <p:cTn id="53" dur="1" fill="hold">
                                          <p:stCondLst>
                                            <p:cond delay="0"/>
                                          </p:stCondLst>
                                        </p:cTn>
                                        <p:tgtEl>
                                          <p:spTgt spid="74"/>
                                        </p:tgtEl>
                                        <p:attrNameLst>
                                          <p:attrName>style.visibility</p:attrName>
                                        </p:attrNameLst>
                                      </p:cBhvr>
                                      <p:to>
                                        <p:strVal val="visible"/>
                                      </p:to>
                                    </p:set>
                                    <p:animEffect transition="in" filter="fade">
                                      <p:cBhvr>
                                        <p:cTn id="54" dur="500"/>
                                        <p:tgtEl>
                                          <p:spTgt spid="7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500"/>
                                        <p:tgtEl>
                                          <p:spTgt spid="5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1000"/>
                                  </p:stCondLst>
                                  <p:childTnLst>
                                    <p:set>
                                      <p:cBhvr>
                                        <p:cTn id="61" dur="1" fill="hold">
                                          <p:stCondLst>
                                            <p:cond delay="0"/>
                                          </p:stCondLst>
                                        </p:cTn>
                                        <p:tgtEl>
                                          <p:spTgt spid="100"/>
                                        </p:tgtEl>
                                        <p:attrNameLst>
                                          <p:attrName>style.visibility</p:attrName>
                                        </p:attrNameLst>
                                      </p:cBhvr>
                                      <p:to>
                                        <p:strVal val="visible"/>
                                      </p:to>
                                    </p:set>
                                    <p:animEffect transition="in" filter="fade">
                                      <p:cBhvr>
                                        <p:cTn id="62" dur="900"/>
                                        <p:tgtEl>
                                          <p:spTgt spid="100"/>
                                        </p:tgtEl>
                                      </p:cBhvr>
                                    </p:animEffect>
                                  </p:childTnLst>
                                </p:cTn>
                              </p:par>
                              <p:par>
                                <p:cTn id="63" presetID="10" presetClass="entr" presetSubtype="0" fill="hold" nodeType="withEffect">
                                  <p:stCondLst>
                                    <p:cond delay="500"/>
                                  </p:stCondLst>
                                  <p:childTnLst>
                                    <p:set>
                                      <p:cBhvr>
                                        <p:cTn id="64" dur="1" fill="hold">
                                          <p:stCondLst>
                                            <p:cond delay="0"/>
                                          </p:stCondLst>
                                        </p:cTn>
                                        <p:tgtEl>
                                          <p:spTgt spid="85"/>
                                        </p:tgtEl>
                                        <p:attrNameLst>
                                          <p:attrName>style.visibility</p:attrName>
                                        </p:attrNameLst>
                                      </p:cBhvr>
                                      <p:to>
                                        <p:strVal val="visible"/>
                                      </p:to>
                                    </p:set>
                                    <p:animEffect transition="in" filter="fade">
                                      <p:cBhvr>
                                        <p:cTn id="65" dur="500"/>
                                        <p:tgtEl>
                                          <p:spTgt spid="85"/>
                                        </p:tgtEl>
                                      </p:cBhvr>
                                    </p:animEffect>
                                  </p:childTnLst>
                                </p:cTn>
                              </p:par>
                              <p:par>
                                <p:cTn id="66" presetID="10" presetClass="entr" presetSubtype="0" fill="hold" nodeType="withEffect">
                                  <p:stCondLst>
                                    <p:cond delay="190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11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5" grpId="0" animBg="1"/>
      <p:bldP spid="59" grpId="0" animBg="1"/>
      <p:bldP spid="6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Office 365 Dedicated architecture</a:t>
            </a:r>
            <a:endParaRPr lang="en-US" dirty="0"/>
          </a:p>
        </p:txBody>
      </p:sp>
    </p:spTree>
    <p:extLst>
      <p:ext uri="{BB962C8B-B14F-4D97-AF65-F5344CB8AC3E}">
        <p14:creationId xmlns:p14="http://schemas.microsoft.com/office/powerpoint/2010/main" val="377870609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Pre-convergence </a:t>
            </a:r>
            <a:r>
              <a:rPr lang="en-US" dirty="0" smtClean="0"/>
              <a:t>architecture</a:t>
            </a:r>
            <a:endParaRPr lang="en-US" dirty="0"/>
          </a:p>
        </p:txBody>
      </p:sp>
      <p:sp>
        <p:nvSpPr>
          <p:cNvPr id="7" name="TextBox 6"/>
          <p:cNvSpPr txBox="1"/>
          <p:nvPr/>
        </p:nvSpPr>
        <p:spPr>
          <a:xfrm>
            <a:off x="116275" y="6456623"/>
            <a:ext cx="3143809"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Note. Descriptions in slide notes</a:t>
            </a:r>
          </a:p>
        </p:txBody>
      </p:sp>
      <p:pic>
        <p:nvPicPr>
          <p:cNvPr id="2" name="Picture 1"/>
          <p:cNvPicPr>
            <a:picLocks noChangeAspect="1"/>
          </p:cNvPicPr>
          <p:nvPr/>
        </p:nvPicPr>
        <p:blipFill>
          <a:blip r:embed="rId3"/>
          <a:stretch>
            <a:fillRect/>
          </a:stretch>
        </p:blipFill>
        <p:spPr>
          <a:xfrm>
            <a:off x="797271" y="976497"/>
            <a:ext cx="10592693" cy="5655531"/>
          </a:xfrm>
          <a:prstGeom prst="rect">
            <a:avLst/>
          </a:prstGeom>
        </p:spPr>
      </p:pic>
    </p:spTree>
    <p:extLst>
      <p:ext uri="{BB962C8B-B14F-4D97-AF65-F5344CB8AC3E}">
        <p14:creationId xmlns:p14="http://schemas.microsoft.com/office/powerpoint/2010/main" val="3449993945"/>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DTA - Pre-convergence with </a:t>
            </a:r>
            <a:r>
              <a:rPr lang="en-US" dirty="0" err="1" smtClean="0"/>
              <a:t>dev</a:t>
            </a:r>
            <a:r>
              <a:rPr lang="en-US" dirty="0" smtClean="0"/>
              <a:t> servers</a:t>
            </a:r>
            <a:endParaRPr lang="en-US" dirty="0"/>
          </a:p>
        </p:txBody>
      </p:sp>
      <p:sp>
        <p:nvSpPr>
          <p:cNvPr id="8" name="TextBox 7"/>
          <p:cNvSpPr txBox="1"/>
          <p:nvPr/>
        </p:nvSpPr>
        <p:spPr>
          <a:xfrm>
            <a:off x="8997516" y="6498665"/>
            <a:ext cx="3143809"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Note. Descriptions in slide notes</a:t>
            </a:r>
          </a:p>
        </p:txBody>
      </p:sp>
      <p:pic>
        <p:nvPicPr>
          <p:cNvPr id="2" name="Picture 1"/>
          <p:cNvPicPr>
            <a:picLocks noChangeAspect="1"/>
          </p:cNvPicPr>
          <p:nvPr/>
        </p:nvPicPr>
        <p:blipFill>
          <a:blip r:embed="rId3"/>
          <a:stretch>
            <a:fillRect/>
          </a:stretch>
        </p:blipFill>
        <p:spPr>
          <a:xfrm>
            <a:off x="1625014" y="1021144"/>
            <a:ext cx="9212063" cy="5477521"/>
          </a:xfrm>
          <a:prstGeom prst="rect">
            <a:avLst/>
          </a:prstGeom>
        </p:spPr>
      </p:pic>
    </p:spTree>
    <p:extLst>
      <p:ext uri="{BB962C8B-B14F-4D97-AF65-F5344CB8AC3E}">
        <p14:creationId xmlns:p14="http://schemas.microsoft.com/office/powerpoint/2010/main" val="74873131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Pre-convergence architecture limitations	</a:t>
            </a:r>
            <a:endParaRPr lang="en-US" sz="4800" dirty="0"/>
          </a:p>
        </p:txBody>
      </p:sp>
      <p:sp>
        <p:nvSpPr>
          <p:cNvPr id="2" name="Text Placeholder 1"/>
          <p:cNvSpPr>
            <a:spLocks noGrp="1"/>
          </p:cNvSpPr>
          <p:nvPr>
            <p:ph type="body" sz="quarter" idx="10"/>
          </p:nvPr>
        </p:nvSpPr>
        <p:spPr>
          <a:xfrm>
            <a:off x="520700" y="1504245"/>
            <a:ext cx="5394960" cy="2345257"/>
          </a:xfrm>
        </p:spPr>
        <p:txBody>
          <a:bodyPr/>
          <a:lstStyle/>
          <a:p>
            <a:r>
              <a:rPr lang="en-US" dirty="0"/>
              <a:t>SharePoint hosted apps</a:t>
            </a:r>
          </a:p>
          <a:p>
            <a:pPr lvl="1"/>
            <a:r>
              <a:rPr lang="en-US" dirty="0"/>
              <a:t>Not available for SAML users, so to be avoided and provider hosted apps should be </a:t>
            </a:r>
            <a:r>
              <a:rPr lang="en-US" dirty="0" smtClean="0"/>
              <a:t>used</a:t>
            </a:r>
            <a:endParaRPr lang="en-US" dirty="0"/>
          </a:p>
          <a:p>
            <a:pPr lvl="1"/>
            <a:r>
              <a:rPr lang="en-US" dirty="0" smtClean="0"/>
              <a:t>ADFS </a:t>
            </a:r>
            <a:r>
              <a:rPr lang="en-US" dirty="0"/>
              <a:t>(or ADFS 3.0) is needed for </a:t>
            </a:r>
            <a:r>
              <a:rPr lang="en-US" dirty="0" smtClean="0"/>
              <a:t>this</a:t>
            </a:r>
          </a:p>
          <a:p>
            <a:pPr lvl="1"/>
            <a:r>
              <a:rPr lang="en-US" dirty="0"/>
              <a:t>Generally provider hosted apps are always recommended on top of SP hosted apps</a:t>
            </a:r>
          </a:p>
        </p:txBody>
      </p:sp>
      <p:sp>
        <p:nvSpPr>
          <p:cNvPr id="4" name="Text Placeholder 3"/>
          <p:cNvSpPr>
            <a:spLocks noGrp="1"/>
          </p:cNvSpPr>
          <p:nvPr>
            <p:ph type="body" sz="quarter" idx="11"/>
          </p:nvPr>
        </p:nvSpPr>
        <p:spPr>
          <a:xfrm>
            <a:off x="6277928" y="1504245"/>
            <a:ext cx="5394960" cy="2345257"/>
          </a:xfrm>
        </p:spPr>
        <p:txBody>
          <a:bodyPr/>
          <a:lstStyle/>
          <a:p>
            <a:r>
              <a:rPr lang="en-US" dirty="0"/>
              <a:t>App </a:t>
            </a:r>
            <a:r>
              <a:rPr lang="en-US" dirty="0" smtClean="0"/>
              <a:t>store</a:t>
            </a:r>
          </a:p>
          <a:p>
            <a:pPr lvl="1"/>
            <a:r>
              <a:rPr lang="en-US" dirty="0" smtClean="0"/>
              <a:t>Public SharePoint store would not be available due SAML limitation</a:t>
            </a:r>
          </a:p>
          <a:p>
            <a:pPr lvl="1"/>
            <a:r>
              <a:rPr lang="en-US" dirty="0" smtClean="0"/>
              <a:t>Corporate deployed provider hosted apps available also for external users</a:t>
            </a:r>
          </a:p>
          <a:p>
            <a:pPr lvl="2"/>
            <a:r>
              <a:rPr lang="en-US" dirty="0" smtClean="0"/>
              <a:t>Requires them to be published from reverse proxy</a:t>
            </a:r>
            <a:endParaRPr lang="en-US" dirty="0"/>
          </a:p>
        </p:txBody>
      </p:sp>
    </p:spTree>
    <p:extLst>
      <p:ext uri="{BB962C8B-B14F-4D97-AF65-F5344CB8AC3E}">
        <p14:creationId xmlns:p14="http://schemas.microsoft.com/office/powerpoint/2010/main" val="81802799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Phases for the convergence / cloud transition</a:t>
            </a:r>
            <a:endParaRPr lang="en-US" sz="4800" dirty="0"/>
          </a:p>
        </p:txBody>
      </p:sp>
      <p:sp>
        <p:nvSpPr>
          <p:cNvPr id="3" name="Text Placeholder 2"/>
          <p:cNvSpPr>
            <a:spLocks noGrp="1"/>
          </p:cNvSpPr>
          <p:nvPr>
            <p:ph type="body" sz="quarter" idx="10"/>
          </p:nvPr>
        </p:nvSpPr>
        <p:spPr/>
        <p:txBody>
          <a:bodyPr/>
          <a:lstStyle/>
          <a:p>
            <a:pPr marL="742950" indent="-742950">
              <a:buFont typeface="+mj-lt"/>
              <a:buAutoNum type="arabicPeriod"/>
            </a:pPr>
            <a:r>
              <a:rPr lang="en-US" sz="3600" dirty="0" smtClean="0"/>
              <a:t>Upgrade to 2013</a:t>
            </a:r>
          </a:p>
          <a:p>
            <a:pPr marL="742950" indent="-742950">
              <a:buFont typeface="+mj-lt"/>
              <a:buAutoNum type="arabicPeriod"/>
            </a:pPr>
            <a:r>
              <a:rPr lang="en-US" sz="3600" dirty="0" smtClean="0"/>
              <a:t>Upgrade to 2013 native mode</a:t>
            </a:r>
          </a:p>
          <a:p>
            <a:pPr marL="742950" indent="-742950">
              <a:buFont typeface="+mj-lt"/>
              <a:buAutoNum type="arabicPeriod"/>
            </a:pPr>
            <a:r>
              <a:rPr lang="en-US" sz="3600" dirty="0" smtClean="0"/>
              <a:t>Removal of FTC dependency</a:t>
            </a:r>
          </a:p>
          <a:p>
            <a:pPr marL="976312" lvl="1" indent="-742950"/>
            <a:r>
              <a:rPr lang="en-US" sz="2000" dirty="0" smtClean="0"/>
              <a:t>This is waiting for PG fix. Fix is committed, work is on the way</a:t>
            </a:r>
          </a:p>
          <a:p>
            <a:pPr marL="742950" indent="-742950">
              <a:buFont typeface="+mj-lt"/>
              <a:buAutoNum type="arabicPeriod"/>
            </a:pPr>
            <a:r>
              <a:rPr lang="en-US" sz="3600" dirty="0" smtClean="0"/>
              <a:t>Setup Azure AD sync</a:t>
            </a:r>
          </a:p>
          <a:p>
            <a:pPr marL="976312" lvl="1" indent="-742950"/>
            <a:r>
              <a:rPr lang="en-US" sz="2000" dirty="0" smtClean="0"/>
              <a:t>Setup infrastructure</a:t>
            </a:r>
          </a:p>
          <a:p>
            <a:pPr marL="976312" lvl="1" indent="-742950"/>
            <a:r>
              <a:rPr lang="en-US" sz="2000" dirty="0" smtClean="0"/>
              <a:t>ADFS has to be present as well</a:t>
            </a:r>
          </a:p>
          <a:p>
            <a:pPr marL="742950" indent="-742950">
              <a:buFont typeface="+mj-lt"/>
              <a:buAutoNum type="arabicPeriod"/>
            </a:pPr>
            <a:r>
              <a:rPr lang="en-US" sz="3600" dirty="0" smtClean="0"/>
              <a:t>Gradual move</a:t>
            </a:r>
          </a:p>
          <a:p>
            <a:pPr marL="976312" lvl="1" indent="-742950"/>
            <a:r>
              <a:rPr lang="en-US" sz="2000" dirty="0" smtClean="0"/>
              <a:t>Switch OneDrive for Business sites to new platform</a:t>
            </a:r>
          </a:p>
          <a:p>
            <a:pPr marL="976312" lvl="1" indent="-742950"/>
            <a:r>
              <a:rPr lang="en-US" sz="2000" dirty="0" smtClean="0"/>
              <a:t>Start creating new team sites to new platform</a:t>
            </a:r>
          </a:p>
          <a:p>
            <a:pPr marL="742950" indent="-742950">
              <a:buFont typeface="+mj-lt"/>
              <a:buAutoNum type="arabicPeriod"/>
            </a:pPr>
            <a:endParaRPr lang="en-US" sz="3600" dirty="0"/>
          </a:p>
        </p:txBody>
      </p:sp>
    </p:spTree>
    <p:extLst>
      <p:ext uri="{BB962C8B-B14F-4D97-AF65-F5344CB8AC3E}">
        <p14:creationId xmlns:p14="http://schemas.microsoft.com/office/powerpoint/2010/main" val="52550107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588" y="2274"/>
            <a:ext cx="12185651" cy="68534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6" rIns="0" bIns="45696" numCol="1" rtlCol="0" anchor="ctr" anchorCtr="0" compatLnSpc="1">
            <a:prstTxWarp prst="textNoShape">
              <a:avLst/>
            </a:prstTxWarp>
          </a:bodyPr>
          <a:lstStyle/>
          <a:p>
            <a:pPr algn="ctr" defTabSz="913642" fontAlgn="base">
              <a:spcBef>
                <a:spcPct val="0"/>
              </a:spcBef>
              <a:spcAft>
                <a:spcPct val="0"/>
              </a:spcAft>
            </a:pPr>
            <a:endParaRPr lang="en-US" sz="195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Our Vision: Modernizing the Platform</a:t>
            </a:r>
            <a:endParaRPr lang="en-US" dirty="0"/>
          </a:p>
        </p:txBody>
      </p:sp>
      <p:sp>
        <p:nvSpPr>
          <p:cNvPr id="6" name="TextBox 5"/>
          <p:cNvSpPr txBox="1"/>
          <p:nvPr/>
        </p:nvSpPr>
        <p:spPr>
          <a:xfrm>
            <a:off x="1312955" y="1442443"/>
            <a:ext cx="1566212" cy="307601"/>
          </a:xfrm>
          <a:prstGeom prst="rect">
            <a:avLst/>
          </a:prstGeom>
          <a:noFill/>
        </p:spPr>
        <p:txBody>
          <a:bodyPr wrap="none" lIns="0" tIns="0" rIns="0" bIns="0" rtlCol="0">
            <a:spAutoFit/>
          </a:bodyPr>
          <a:lstStyle/>
          <a:p>
            <a:pPr algn="ctr" defTabSz="913463" fontAlgn="base">
              <a:spcBef>
                <a:spcPct val="0"/>
              </a:spcBef>
              <a:spcAft>
                <a:spcPct val="0"/>
              </a:spcAft>
            </a:pPr>
            <a:r>
              <a:rPr lang="en-US" sz="1998" dirty="0">
                <a:solidFill>
                  <a:srgbClr val="C00000"/>
                </a:solidFill>
                <a:latin typeface="+mj-lt"/>
                <a:ea typeface="Segoe UI" pitchFamily="34" charset="0"/>
                <a:cs typeface="Segoe UI" pitchFamily="34" charset="0"/>
              </a:rPr>
              <a:t>Today’s Market</a:t>
            </a:r>
          </a:p>
        </p:txBody>
      </p:sp>
      <p:sp>
        <p:nvSpPr>
          <p:cNvPr id="7" name="TextBox 6"/>
          <p:cNvSpPr txBox="1"/>
          <p:nvPr/>
        </p:nvSpPr>
        <p:spPr>
          <a:xfrm>
            <a:off x="5358494" y="1442443"/>
            <a:ext cx="1506840" cy="307601"/>
          </a:xfrm>
          <a:prstGeom prst="rect">
            <a:avLst/>
          </a:prstGeom>
          <a:noFill/>
        </p:spPr>
        <p:txBody>
          <a:bodyPr wrap="none" lIns="0" tIns="0" rIns="0" bIns="0" rtlCol="0">
            <a:spAutoFit/>
          </a:bodyPr>
          <a:lstStyle/>
          <a:p>
            <a:pPr algn="ctr" defTabSz="913463" fontAlgn="base">
              <a:spcBef>
                <a:spcPct val="0"/>
              </a:spcBef>
              <a:spcAft>
                <a:spcPct val="0"/>
              </a:spcAft>
            </a:pPr>
            <a:r>
              <a:rPr lang="en-US" sz="1998" dirty="0">
                <a:solidFill>
                  <a:srgbClr val="C00000"/>
                </a:solidFill>
                <a:latin typeface="+mj-lt"/>
                <a:ea typeface="Segoe UI" pitchFamily="34" charset="0"/>
                <a:cs typeface="Segoe UI" pitchFamily="34" charset="0"/>
              </a:rPr>
              <a:t>Today’s Trends</a:t>
            </a:r>
          </a:p>
        </p:txBody>
      </p:sp>
      <p:sp>
        <p:nvSpPr>
          <p:cNvPr id="8" name="TextBox 7"/>
          <p:cNvSpPr txBox="1"/>
          <p:nvPr/>
        </p:nvSpPr>
        <p:spPr>
          <a:xfrm>
            <a:off x="9147708" y="1442443"/>
            <a:ext cx="1487427" cy="307601"/>
          </a:xfrm>
          <a:prstGeom prst="rect">
            <a:avLst/>
          </a:prstGeom>
          <a:noFill/>
        </p:spPr>
        <p:txBody>
          <a:bodyPr wrap="none" lIns="0" tIns="0" rIns="0" bIns="0" rtlCol="0">
            <a:spAutoFit/>
          </a:bodyPr>
          <a:lstStyle/>
          <a:p>
            <a:pPr algn="ctr" defTabSz="913463" fontAlgn="base">
              <a:spcBef>
                <a:spcPct val="0"/>
              </a:spcBef>
              <a:spcAft>
                <a:spcPct val="0"/>
              </a:spcAft>
            </a:pPr>
            <a:r>
              <a:rPr lang="en-US" sz="1998" dirty="0">
                <a:solidFill>
                  <a:srgbClr val="C00000"/>
                </a:solidFill>
                <a:latin typeface="+mj-lt"/>
                <a:ea typeface="Segoe UI" pitchFamily="34" charset="0"/>
                <a:cs typeface="Segoe UI" pitchFamily="34" charset="0"/>
              </a:rPr>
              <a:t>Our Principles</a:t>
            </a:r>
          </a:p>
        </p:txBody>
      </p:sp>
      <p:pic>
        <p:nvPicPr>
          <p:cNvPr id="9" name="Picture 8"/>
          <p:cNvPicPr>
            <a:picLocks noChangeAspect="1"/>
          </p:cNvPicPr>
          <p:nvPr/>
        </p:nvPicPr>
        <p:blipFill>
          <a:blip r:embed="rId3"/>
          <a:stretch>
            <a:fillRect/>
          </a:stretch>
        </p:blipFill>
        <p:spPr>
          <a:xfrm>
            <a:off x="682191" y="2086773"/>
            <a:ext cx="2788976" cy="3712289"/>
          </a:xfrm>
          <a:prstGeom prst="rect">
            <a:avLst/>
          </a:prstGeom>
        </p:spPr>
      </p:pic>
      <p:pic>
        <p:nvPicPr>
          <p:cNvPr id="10" name="Picture 9"/>
          <p:cNvPicPr>
            <a:picLocks noChangeAspect="1"/>
          </p:cNvPicPr>
          <p:nvPr/>
        </p:nvPicPr>
        <p:blipFill>
          <a:blip r:embed="rId4"/>
          <a:stretch>
            <a:fillRect/>
          </a:stretch>
        </p:blipFill>
        <p:spPr>
          <a:xfrm>
            <a:off x="4466718" y="2015382"/>
            <a:ext cx="3255391" cy="3912181"/>
          </a:xfrm>
          <a:prstGeom prst="rect">
            <a:avLst/>
          </a:prstGeom>
        </p:spPr>
      </p:pic>
      <p:pic>
        <p:nvPicPr>
          <p:cNvPr id="11" name="Picture 10"/>
          <p:cNvPicPr>
            <a:picLocks noChangeAspect="1"/>
          </p:cNvPicPr>
          <p:nvPr/>
        </p:nvPicPr>
        <p:blipFill>
          <a:blip r:embed="rId5"/>
          <a:stretch>
            <a:fillRect/>
          </a:stretch>
        </p:blipFill>
        <p:spPr>
          <a:xfrm>
            <a:off x="8435020" y="2086774"/>
            <a:ext cx="2884163" cy="3769401"/>
          </a:xfrm>
          <a:prstGeom prst="rect">
            <a:avLst/>
          </a:prstGeom>
        </p:spPr>
      </p:pic>
    </p:spTree>
    <p:extLst>
      <p:ext uri="{BB962C8B-B14F-4D97-AF65-F5344CB8AC3E}">
        <p14:creationId xmlns:p14="http://schemas.microsoft.com/office/powerpoint/2010/main" val="1205722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Azure AD sync infrastructure</a:t>
            </a:r>
            <a:br>
              <a:rPr lang="en-US" dirty="0" smtClean="0"/>
            </a:br>
            <a:r>
              <a:rPr lang="en-US" sz="2800" dirty="0" smtClean="0"/>
              <a:t>Office 365 Dedicated guidance</a:t>
            </a:r>
            <a:endParaRPr lang="en-US" dirty="0"/>
          </a:p>
        </p:txBody>
      </p:sp>
      <p:sp>
        <p:nvSpPr>
          <p:cNvPr id="3" name="Text Placeholder 2"/>
          <p:cNvSpPr>
            <a:spLocks noGrp="1"/>
          </p:cNvSpPr>
          <p:nvPr>
            <p:ph type="body" sz="quarter" idx="10"/>
          </p:nvPr>
        </p:nvSpPr>
        <p:spPr/>
        <p:txBody>
          <a:bodyPr/>
          <a:lstStyle/>
          <a:p>
            <a:r>
              <a:rPr lang="en-US" sz="2400" dirty="0" smtClean="0"/>
              <a:t>Your SDM will have to create CR for getting converged tenant for you</a:t>
            </a:r>
          </a:p>
          <a:p>
            <a:pPr lvl="1"/>
            <a:r>
              <a:rPr lang="en-US" sz="1400" dirty="0" smtClean="0"/>
              <a:t>DO NOT just create a Office365 trial tenant</a:t>
            </a:r>
          </a:p>
          <a:p>
            <a:pPr lvl="1"/>
            <a:r>
              <a:rPr lang="en-US" sz="1400" dirty="0" smtClean="0"/>
              <a:t>For getting forward with </a:t>
            </a:r>
            <a:r>
              <a:rPr lang="en-US" sz="1400" dirty="0" err="1" smtClean="0"/>
              <a:t>DirSync</a:t>
            </a:r>
            <a:r>
              <a:rPr lang="en-US" sz="1400" dirty="0" smtClean="0"/>
              <a:t> planning, follow these steps</a:t>
            </a:r>
          </a:p>
          <a:p>
            <a:r>
              <a:rPr lang="en-US" sz="2400" dirty="0"/>
              <a:t>If you will be syncing a single forest to the converged Office 365 D platform, </a:t>
            </a:r>
            <a:r>
              <a:rPr lang="en-US" sz="2400" dirty="0" err="1"/>
              <a:t>DirSync</a:t>
            </a:r>
            <a:r>
              <a:rPr lang="en-US" sz="2400" dirty="0"/>
              <a:t> is the applicable tool.  The </a:t>
            </a:r>
            <a:r>
              <a:rPr lang="en-US" sz="2400" dirty="0" err="1"/>
              <a:t>DirSync</a:t>
            </a:r>
            <a:r>
              <a:rPr lang="en-US" sz="2400" dirty="0"/>
              <a:t> zip package can be downloaded </a:t>
            </a:r>
            <a:r>
              <a:rPr lang="en-US" sz="2400" u="sng" dirty="0">
                <a:hlinkClick r:id="rId2"/>
              </a:rPr>
              <a:t>here</a:t>
            </a:r>
            <a:r>
              <a:rPr lang="en-US" sz="2400" dirty="0" smtClean="0"/>
              <a:t>. </a:t>
            </a:r>
            <a:r>
              <a:rPr lang="en-US" sz="2400" dirty="0"/>
              <a:t>Multi-forest requires FIM based solution.</a:t>
            </a:r>
          </a:p>
          <a:p>
            <a:pPr lvl="1"/>
            <a:r>
              <a:rPr lang="en-US" sz="1600" u="sng" dirty="0" smtClean="0">
                <a:hlinkClick r:id="rId3"/>
              </a:rPr>
              <a:t>Prepare </a:t>
            </a:r>
            <a:r>
              <a:rPr lang="en-US" sz="1600" u="sng" dirty="0">
                <a:hlinkClick r:id="rId3"/>
              </a:rPr>
              <a:t>for directory synchronization</a:t>
            </a:r>
            <a:r>
              <a:rPr lang="en-US" sz="1600" dirty="0"/>
              <a:t> - As an administrator, you need to do some preparation before you synchronize your local Active Directory to WAAD.  This article contains a review object limits, requirements for the directory synchronization computer, requirements for the domain controllers, performance considerations, hardware recommendations and UPN Requirements.</a:t>
            </a:r>
          </a:p>
          <a:p>
            <a:pPr lvl="1"/>
            <a:r>
              <a:rPr lang="en-US" sz="1600" u="sng" dirty="0" smtClean="0">
                <a:hlinkClick r:id="rId4"/>
              </a:rPr>
              <a:t>Clean </a:t>
            </a:r>
            <a:r>
              <a:rPr lang="en-US" sz="1600" u="sng" dirty="0">
                <a:hlinkClick r:id="rId4"/>
              </a:rPr>
              <a:t>Up Active Directory</a:t>
            </a:r>
            <a:r>
              <a:rPr lang="en-US" sz="1600" dirty="0"/>
              <a:t> - Your Active Directory environment must be properly configured in order to work with single sign-on. In particular, the </a:t>
            </a:r>
            <a:r>
              <a:rPr lang="en-US" sz="1600" dirty="0" err="1"/>
              <a:t>userPrincipalName</a:t>
            </a:r>
            <a:r>
              <a:rPr lang="en-US" sz="1600" dirty="0"/>
              <a:t> (UPN) attribute, also known as a user logon name, must be set up for each user in a specific way</a:t>
            </a:r>
            <a:r>
              <a:rPr lang="en-US" sz="1600" dirty="0" smtClean="0"/>
              <a:t>. </a:t>
            </a:r>
            <a:endParaRPr lang="en-US" sz="1600" dirty="0"/>
          </a:p>
          <a:p>
            <a:pPr lvl="1"/>
            <a:r>
              <a:rPr lang="en-US" sz="1600" u="sng" dirty="0" smtClean="0">
                <a:hlinkClick r:id="rId5"/>
              </a:rPr>
              <a:t>Activate </a:t>
            </a:r>
            <a:r>
              <a:rPr lang="en-US" sz="1600" u="sng" dirty="0">
                <a:hlinkClick r:id="rId5"/>
              </a:rPr>
              <a:t>directory synchronization</a:t>
            </a:r>
            <a:r>
              <a:rPr lang="en-US" sz="1600" dirty="0"/>
              <a:t> - You must activate directory synchronization before you install the Directory Sync tool.</a:t>
            </a:r>
          </a:p>
          <a:p>
            <a:pPr lvl="1"/>
            <a:r>
              <a:rPr lang="en-US" sz="1600" u="sng" dirty="0" smtClean="0">
                <a:hlinkClick r:id="rId6"/>
              </a:rPr>
              <a:t>Set </a:t>
            </a:r>
            <a:r>
              <a:rPr lang="en-US" sz="1600" u="sng" dirty="0">
                <a:hlinkClick r:id="rId6"/>
              </a:rPr>
              <a:t>up your directory sync computer</a:t>
            </a:r>
            <a:r>
              <a:rPr lang="en-US" sz="1600" dirty="0"/>
              <a:t> – there are 2 </a:t>
            </a:r>
            <a:r>
              <a:rPr lang="en-US" sz="1600" dirty="0" smtClean="0"/>
              <a:t>choices:</a:t>
            </a:r>
            <a:endParaRPr lang="en-US" sz="1600" u="sng" dirty="0" smtClean="0"/>
          </a:p>
          <a:p>
            <a:pPr marL="860425" lvl="2" indent="-342900">
              <a:buFont typeface="+mj-lt"/>
              <a:buAutoNum type="arabicPeriod"/>
            </a:pPr>
            <a:r>
              <a:rPr lang="en-US" sz="1600" u="sng" dirty="0" smtClean="0">
                <a:hlinkClick r:id="rId7"/>
              </a:rPr>
              <a:t>Install </a:t>
            </a:r>
            <a:r>
              <a:rPr lang="en-US" sz="1600" u="sng" dirty="0">
                <a:hlinkClick r:id="rId7"/>
              </a:rPr>
              <a:t>or upgrade the Directory Sync </a:t>
            </a:r>
            <a:r>
              <a:rPr lang="en-US" sz="1600" u="sng" dirty="0" smtClean="0">
                <a:hlinkClick r:id="rId7"/>
              </a:rPr>
              <a:t>tool</a:t>
            </a:r>
            <a:endParaRPr lang="en-US" sz="1600" u="sng" dirty="0" smtClean="0"/>
          </a:p>
          <a:p>
            <a:pPr marL="860425" lvl="2" indent="-342900">
              <a:buFont typeface="+mj-lt"/>
              <a:buAutoNum type="arabicPeriod"/>
            </a:pPr>
            <a:r>
              <a:rPr lang="en-US" sz="1600" u="sng" dirty="0" smtClean="0">
                <a:hlinkClick r:id="rId8"/>
              </a:rPr>
              <a:t>Install </a:t>
            </a:r>
            <a:r>
              <a:rPr lang="en-US" sz="1600" u="sng" dirty="0">
                <a:hlinkClick r:id="rId8"/>
              </a:rPr>
              <a:t>the Directory Sync tool on SQL Server</a:t>
            </a:r>
            <a:endParaRPr lang="en-US" sz="1600" u="sng" dirty="0"/>
          </a:p>
          <a:p>
            <a:endParaRPr lang="en-US" sz="2000" dirty="0" smtClean="0"/>
          </a:p>
          <a:p>
            <a:endParaRPr lang="en-US" sz="2000" dirty="0"/>
          </a:p>
        </p:txBody>
      </p:sp>
    </p:spTree>
    <p:extLst>
      <p:ext uri="{BB962C8B-B14F-4D97-AF65-F5344CB8AC3E}">
        <p14:creationId xmlns:p14="http://schemas.microsoft.com/office/powerpoint/2010/main" val="3122169081"/>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Gradual move / migration details</a:t>
            </a:r>
            <a:endParaRPr lang="en-US" dirty="0"/>
          </a:p>
        </p:txBody>
      </p:sp>
      <p:sp>
        <p:nvSpPr>
          <p:cNvPr id="11" name="Text Placeholder 10"/>
          <p:cNvSpPr>
            <a:spLocks noGrp="1"/>
          </p:cNvSpPr>
          <p:nvPr>
            <p:ph type="body" sz="quarter" idx="10"/>
          </p:nvPr>
        </p:nvSpPr>
        <p:spPr>
          <a:xfrm>
            <a:off x="519112" y="1447798"/>
            <a:ext cx="11149013" cy="4617721"/>
          </a:xfrm>
        </p:spPr>
        <p:txBody>
          <a:bodyPr/>
          <a:lstStyle/>
          <a:p>
            <a:r>
              <a:rPr lang="en-US" sz="3600" dirty="0"/>
              <a:t>Move sites gradually</a:t>
            </a:r>
          </a:p>
          <a:p>
            <a:r>
              <a:rPr lang="en-US" sz="3600" dirty="0"/>
              <a:t>Start with </a:t>
            </a:r>
            <a:r>
              <a:rPr lang="en-US" sz="3600" b="1" dirty="0"/>
              <a:t>OneDrive</a:t>
            </a:r>
          </a:p>
          <a:p>
            <a:r>
              <a:rPr lang="en-US" sz="3600" b="1" dirty="0"/>
              <a:t>New</a:t>
            </a:r>
            <a:r>
              <a:rPr lang="en-US" sz="3600" dirty="0"/>
              <a:t> </a:t>
            </a:r>
            <a:r>
              <a:rPr lang="en-US" sz="3600" b="1" dirty="0"/>
              <a:t>team</a:t>
            </a:r>
            <a:r>
              <a:rPr lang="en-US" sz="3600" dirty="0"/>
              <a:t> sites to new </a:t>
            </a:r>
            <a:r>
              <a:rPr lang="en-US" sz="3600" dirty="0" smtClean="0"/>
              <a:t>platform when wanted</a:t>
            </a:r>
            <a:endParaRPr lang="en-US" sz="3600" dirty="0"/>
          </a:p>
          <a:p>
            <a:r>
              <a:rPr lang="en-US" sz="3600" dirty="0"/>
              <a:t>New URLs to </a:t>
            </a:r>
            <a:r>
              <a:rPr lang="en-US" sz="3600" dirty="0" smtClean="0"/>
              <a:t>sites</a:t>
            </a:r>
          </a:p>
          <a:p>
            <a:pPr lvl="1"/>
            <a:r>
              <a:rPr lang="en-US" sz="2000" dirty="0" smtClean="0"/>
              <a:t>With dedicated the URLs can stay in format of intranet.contoso.com</a:t>
            </a:r>
            <a:endParaRPr lang="en-US" sz="2000" dirty="0"/>
          </a:p>
          <a:p>
            <a:r>
              <a:rPr lang="en-US" sz="3600" dirty="0" smtClean="0"/>
              <a:t>Old </a:t>
            </a:r>
            <a:r>
              <a:rPr lang="en-US" sz="3600" dirty="0"/>
              <a:t>platform can exists simultaneously</a:t>
            </a:r>
          </a:p>
          <a:p>
            <a:r>
              <a:rPr lang="en-US" sz="3600" dirty="0"/>
              <a:t>Migrate gradually old sites</a:t>
            </a:r>
          </a:p>
          <a:p>
            <a:pPr lvl="1"/>
            <a:r>
              <a:rPr lang="en-US" sz="2000" dirty="0"/>
              <a:t>Notice that URLs would change</a:t>
            </a:r>
          </a:p>
          <a:p>
            <a:endParaRPr lang="en-US" sz="4800" dirty="0"/>
          </a:p>
        </p:txBody>
      </p:sp>
    </p:spTree>
    <p:extLst>
      <p:ext uri="{BB962C8B-B14F-4D97-AF65-F5344CB8AC3E}">
        <p14:creationId xmlns:p14="http://schemas.microsoft.com/office/powerpoint/2010/main" val="4071672420"/>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“Gradual move” architecture</a:t>
            </a:r>
            <a:endParaRPr lang="en-US" dirty="0"/>
          </a:p>
        </p:txBody>
      </p:sp>
      <p:pic>
        <p:nvPicPr>
          <p:cNvPr id="3" name="Picture 2"/>
          <p:cNvPicPr>
            <a:picLocks noChangeAspect="1"/>
          </p:cNvPicPr>
          <p:nvPr/>
        </p:nvPicPr>
        <p:blipFill>
          <a:blip r:embed="rId3"/>
          <a:stretch>
            <a:fillRect/>
          </a:stretch>
        </p:blipFill>
        <p:spPr>
          <a:xfrm>
            <a:off x="1204567" y="976497"/>
            <a:ext cx="9778102" cy="5881503"/>
          </a:xfrm>
          <a:prstGeom prst="rect">
            <a:avLst/>
          </a:prstGeom>
        </p:spPr>
      </p:pic>
    </p:spTree>
    <p:extLst>
      <p:ext uri="{BB962C8B-B14F-4D97-AF65-F5344CB8AC3E}">
        <p14:creationId xmlns:p14="http://schemas.microsoft.com/office/powerpoint/2010/main" val="1346973230"/>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Gradual move / migration challenges</a:t>
            </a:r>
            <a:endParaRPr lang="en-US" dirty="0"/>
          </a:p>
        </p:txBody>
      </p:sp>
      <p:sp>
        <p:nvSpPr>
          <p:cNvPr id="4" name="Text Placeholder 3"/>
          <p:cNvSpPr>
            <a:spLocks noGrp="1"/>
          </p:cNvSpPr>
          <p:nvPr>
            <p:ph type="body" sz="quarter" idx="10"/>
          </p:nvPr>
        </p:nvSpPr>
        <p:spPr>
          <a:xfrm>
            <a:off x="520700" y="1447800"/>
            <a:ext cx="5394960" cy="4031873"/>
          </a:xfrm>
        </p:spPr>
        <p:txBody>
          <a:bodyPr/>
          <a:lstStyle/>
          <a:p>
            <a:r>
              <a:rPr lang="en-US" sz="2800" dirty="0" smtClean="0"/>
              <a:t>URL model changes</a:t>
            </a:r>
          </a:p>
          <a:p>
            <a:pPr lvl="1"/>
            <a:r>
              <a:rPr lang="en-US" sz="1600" dirty="0" smtClean="0"/>
              <a:t>URLs will remain the same</a:t>
            </a:r>
          </a:p>
          <a:p>
            <a:pPr lvl="1"/>
            <a:r>
              <a:rPr lang="en-US" sz="1600" dirty="0" smtClean="0"/>
              <a:t>SP hosted app URL mapping can cause some issues</a:t>
            </a:r>
          </a:p>
          <a:p>
            <a:r>
              <a:rPr lang="en-US" sz="2800" dirty="0" smtClean="0"/>
              <a:t>Social</a:t>
            </a:r>
          </a:p>
          <a:p>
            <a:pPr lvl="1"/>
            <a:r>
              <a:rPr lang="en-US" sz="1600" dirty="0" smtClean="0"/>
              <a:t>Social news feed experience is isolated between the environments</a:t>
            </a:r>
          </a:p>
          <a:p>
            <a:pPr lvl="1"/>
            <a:r>
              <a:rPr lang="en-US" sz="1600" dirty="0" smtClean="0"/>
              <a:t>Yammer can provide more cohesive social experience, but would require additional change management</a:t>
            </a:r>
          </a:p>
          <a:p>
            <a:pPr lvl="1"/>
            <a:r>
              <a:rPr lang="en-US" sz="1600" dirty="0" smtClean="0"/>
              <a:t>Team site feeds can have some issues</a:t>
            </a:r>
          </a:p>
          <a:p>
            <a:r>
              <a:rPr lang="en-US" sz="2800" dirty="0" smtClean="0"/>
              <a:t>User profile</a:t>
            </a:r>
          </a:p>
          <a:p>
            <a:pPr lvl="1"/>
            <a:r>
              <a:rPr lang="en-US" sz="1600" dirty="0" smtClean="0"/>
              <a:t>Completely isolated between the environments</a:t>
            </a:r>
          </a:p>
          <a:p>
            <a:pPr lvl="1"/>
            <a:r>
              <a:rPr lang="en-US" sz="1600" dirty="0" smtClean="0"/>
              <a:t>Custom user profile properties will have to be sync'd to cloud using a custom solution. Community IP exists.</a:t>
            </a:r>
            <a:endParaRPr lang="en-US" sz="1600" dirty="0"/>
          </a:p>
        </p:txBody>
      </p:sp>
      <p:sp>
        <p:nvSpPr>
          <p:cNvPr id="5" name="Text Placeholder 4"/>
          <p:cNvSpPr>
            <a:spLocks noGrp="1"/>
          </p:cNvSpPr>
          <p:nvPr>
            <p:ph type="body" sz="quarter" idx="11"/>
          </p:nvPr>
        </p:nvSpPr>
        <p:spPr>
          <a:xfrm>
            <a:off x="6277928" y="1447800"/>
            <a:ext cx="5394960" cy="3440942"/>
          </a:xfrm>
        </p:spPr>
        <p:txBody>
          <a:bodyPr/>
          <a:lstStyle/>
          <a:p>
            <a:r>
              <a:rPr lang="en-US" sz="2800" dirty="0" smtClean="0"/>
              <a:t>Search</a:t>
            </a:r>
            <a:endParaRPr lang="en-US" sz="2800" dirty="0"/>
          </a:p>
          <a:p>
            <a:pPr lvl="1"/>
            <a:r>
              <a:rPr lang="en-US" sz="1600" dirty="0" smtClean="0"/>
              <a:t>Isolated between the environments</a:t>
            </a:r>
          </a:p>
          <a:p>
            <a:pPr lvl="1"/>
            <a:r>
              <a:rPr lang="en-US" sz="1600" dirty="0" smtClean="0"/>
              <a:t>People search results are dependent on the user profile properties</a:t>
            </a:r>
          </a:p>
          <a:p>
            <a:pPr lvl="1"/>
            <a:r>
              <a:rPr lang="en-US" sz="1600" dirty="0" smtClean="0"/>
              <a:t>Configurations will have to be synchronized on both sides</a:t>
            </a:r>
          </a:p>
          <a:p>
            <a:pPr lvl="1"/>
            <a:r>
              <a:rPr lang="en-US" sz="1600" dirty="0" smtClean="0"/>
              <a:t>End uses could move between environments using search center tabs</a:t>
            </a:r>
          </a:p>
          <a:p>
            <a:r>
              <a:rPr lang="en-US" sz="2800" dirty="0" smtClean="0"/>
              <a:t>Terms</a:t>
            </a:r>
          </a:p>
          <a:p>
            <a:pPr lvl="1"/>
            <a:r>
              <a:rPr lang="en-US" sz="1600" dirty="0" smtClean="0"/>
              <a:t>Will need to be sync’d between the environments using custom tool</a:t>
            </a:r>
          </a:p>
          <a:p>
            <a:pPr lvl="1"/>
            <a:r>
              <a:rPr lang="en-US" sz="1600" dirty="0" smtClean="0"/>
              <a:t>Community IP does exist.</a:t>
            </a:r>
          </a:p>
        </p:txBody>
      </p:sp>
    </p:spTree>
    <p:extLst>
      <p:ext uri="{BB962C8B-B14F-4D97-AF65-F5344CB8AC3E}">
        <p14:creationId xmlns:p14="http://schemas.microsoft.com/office/powerpoint/2010/main" val="4126045143"/>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Building up the app model service</a:t>
            </a:r>
          </a:p>
        </p:txBody>
      </p:sp>
    </p:spTree>
    <p:extLst>
      <p:ext uri="{BB962C8B-B14F-4D97-AF65-F5344CB8AC3E}">
        <p14:creationId xmlns:p14="http://schemas.microsoft.com/office/powerpoint/2010/main" val="113619338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6082717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Case by case topics for the convergence changes</a:t>
            </a:r>
          </a:p>
        </p:txBody>
      </p:sp>
    </p:spTree>
    <p:extLst>
      <p:ext uri="{BB962C8B-B14F-4D97-AF65-F5344CB8AC3E}">
        <p14:creationId xmlns:p14="http://schemas.microsoft.com/office/powerpoint/2010/main" val="13178335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4577924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587" y="5666"/>
            <a:ext cx="12185651" cy="6850065"/>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6" rIns="0" bIns="45696" numCol="1" rtlCol="0" anchor="ctr" anchorCtr="0" compatLnSpc="1">
            <a:prstTxWarp prst="textNoShape">
              <a:avLst/>
            </a:prstTxWarp>
          </a:bodyPr>
          <a:lstStyle/>
          <a:p>
            <a:pPr algn="ctr" defTabSz="913642" fontAlgn="base">
              <a:spcBef>
                <a:spcPct val="0"/>
              </a:spcBef>
              <a:spcAft>
                <a:spcPct val="0"/>
              </a:spcAft>
            </a:pPr>
            <a:endParaRPr lang="en-US" sz="195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The Result: A new Cloud </a:t>
            </a:r>
            <a:r>
              <a:rPr lang="en-US" dirty="0"/>
              <a:t>A</a:t>
            </a:r>
            <a:r>
              <a:rPr lang="en-US" dirty="0" smtClean="0"/>
              <a:t>pp Model</a:t>
            </a:r>
            <a:endParaRPr lang="en-US" dirty="0"/>
          </a:p>
        </p:txBody>
      </p:sp>
      <p:pic>
        <p:nvPicPr>
          <p:cNvPr id="4" name="Picture 3"/>
          <p:cNvPicPr>
            <a:picLocks noChangeAspect="1"/>
          </p:cNvPicPr>
          <p:nvPr/>
        </p:nvPicPr>
        <p:blipFill rotWithShape="1">
          <a:blip r:embed="rId3"/>
          <a:srcRect l="22486"/>
          <a:stretch/>
        </p:blipFill>
        <p:spPr>
          <a:xfrm>
            <a:off x="348289" y="2072475"/>
            <a:ext cx="6050234" cy="1389728"/>
          </a:xfrm>
          <a:prstGeom prst="rect">
            <a:avLst/>
          </a:prstGeom>
        </p:spPr>
      </p:pic>
      <p:pic>
        <p:nvPicPr>
          <p:cNvPr id="5" name="Picture 4"/>
          <p:cNvPicPr>
            <a:picLocks noChangeAspect="1"/>
          </p:cNvPicPr>
          <p:nvPr/>
        </p:nvPicPr>
        <p:blipFill>
          <a:blip r:embed="rId4"/>
          <a:stretch>
            <a:fillRect/>
          </a:stretch>
        </p:blipFill>
        <p:spPr>
          <a:xfrm>
            <a:off x="1507384" y="3648522"/>
            <a:ext cx="4778382" cy="2884163"/>
          </a:xfrm>
          <a:prstGeom prst="rect">
            <a:avLst/>
          </a:prstGeom>
        </p:spPr>
      </p:pic>
      <p:pic>
        <p:nvPicPr>
          <p:cNvPr id="6" name="Picture 5"/>
          <p:cNvPicPr>
            <a:picLocks noChangeAspect="1"/>
          </p:cNvPicPr>
          <p:nvPr/>
        </p:nvPicPr>
        <p:blipFill>
          <a:blip r:embed="rId5"/>
          <a:stretch>
            <a:fillRect/>
          </a:stretch>
        </p:blipFill>
        <p:spPr>
          <a:xfrm>
            <a:off x="7021307" y="2827554"/>
            <a:ext cx="3931219" cy="2598602"/>
          </a:xfrm>
          <a:prstGeom prst="rect">
            <a:avLst/>
          </a:prstGeom>
        </p:spPr>
      </p:pic>
      <p:pic>
        <p:nvPicPr>
          <p:cNvPr id="7" name="Picture 6"/>
          <p:cNvPicPr>
            <a:picLocks noChangeAspect="1"/>
          </p:cNvPicPr>
          <p:nvPr/>
        </p:nvPicPr>
        <p:blipFill>
          <a:blip r:embed="rId6"/>
          <a:stretch>
            <a:fillRect/>
          </a:stretch>
        </p:blipFill>
        <p:spPr>
          <a:xfrm>
            <a:off x="1254335" y="1176023"/>
            <a:ext cx="1446841" cy="980426"/>
          </a:xfrm>
          <a:prstGeom prst="rect">
            <a:avLst/>
          </a:prstGeom>
        </p:spPr>
      </p:pic>
      <p:pic>
        <p:nvPicPr>
          <p:cNvPr id="8" name="Picture 7"/>
          <p:cNvPicPr>
            <a:picLocks noChangeAspect="1"/>
          </p:cNvPicPr>
          <p:nvPr/>
        </p:nvPicPr>
        <p:blipFill>
          <a:blip r:embed="rId7"/>
          <a:stretch>
            <a:fillRect/>
          </a:stretch>
        </p:blipFill>
        <p:spPr>
          <a:xfrm>
            <a:off x="2701178" y="1337840"/>
            <a:ext cx="8966605" cy="656790"/>
          </a:xfrm>
          <a:prstGeom prst="rect">
            <a:avLst/>
          </a:prstGeom>
        </p:spPr>
      </p:pic>
    </p:spTree>
    <p:extLst>
      <p:ext uri="{BB962C8B-B14F-4D97-AF65-F5344CB8AC3E}">
        <p14:creationId xmlns:p14="http://schemas.microsoft.com/office/powerpoint/2010/main" val="3175425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056864" y="1600676"/>
            <a:ext cx="2513945" cy="25139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marL="120614" defTabSz="913825" fontAlgn="base">
              <a:spcBef>
                <a:spcPct val="0"/>
              </a:spcBef>
              <a:spcAft>
                <a:spcPct val="0"/>
              </a:spcAft>
            </a:pPr>
            <a:r>
              <a:rPr lang="en-US" sz="2799" dirty="0">
                <a:gradFill>
                  <a:gsLst>
                    <a:gs pos="0">
                      <a:srgbClr val="FFFFFF"/>
                    </a:gs>
                    <a:gs pos="100000">
                      <a:srgbClr val="FFFFFF"/>
                    </a:gs>
                  </a:gsLst>
                  <a:lin ang="5400000" scaled="0"/>
                </a:gradFill>
                <a:latin typeface="Segoe UI Light" pitchFamily="34" charset="0"/>
                <a:ea typeface="Segoe UI" pitchFamily="34" charset="0"/>
                <a:cs typeface="Segoe Pro Light"/>
              </a:rPr>
              <a:t>Build apps</a:t>
            </a:r>
          </a:p>
        </p:txBody>
      </p:sp>
      <p:sp>
        <p:nvSpPr>
          <p:cNvPr id="5" name="Rectangle 4"/>
          <p:cNvSpPr/>
          <p:nvPr/>
        </p:nvSpPr>
        <p:spPr bwMode="auto">
          <a:xfrm>
            <a:off x="4799349" y="1600676"/>
            <a:ext cx="2513945" cy="25139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marL="114266" defTabSz="913825"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Pro Light"/>
              </a:rPr>
              <a:t>Build</a:t>
            </a:r>
          </a:p>
          <a:p>
            <a:pPr marL="114266" defTabSz="913825"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Pro Light"/>
              </a:rPr>
              <a:t>sites</a:t>
            </a:r>
          </a:p>
        </p:txBody>
      </p:sp>
      <p:sp>
        <p:nvSpPr>
          <p:cNvPr id="6" name="Rectangle 5"/>
          <p:cNvSpPr/>
          <p:nvPr/>
        </p:nvSpPr>
        <p:spPr bwMode="auto">
          <a:xfrm>
            <a:off x="7541835" y="1600676"/>
            <a:ext cx="2513945" cy="25139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marL="114266" defTabSz="913825"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Pro Light"/>
              </a:rPr>
              <a:t>Build for         the cloud</a:t>
            </a:r>
          </a:p>
        </p:txBody>
      </p:sp>
      <p:pic>
        <p:nvPicPr>
          <p:cNvPr id="13" name="Picture 6" descr="C:\Users\hannahr\Dropbox\MOD Servers Metro Icon Library\victor melniciuc\PNGs\Icons_Infrastructure-05.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732286" y="1598448"/>
            <a:ext cx="2133044" cy="213249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bwMode="auto">
          <a:xfrm>
            <a:off x="2056864" y="1600676"/>
            <a:ext cx="2513945" cy="25139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marL="122201" defTabSz="913825"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Build</a:t>
            </a:r>
          </a:p>
          <a:p>
            <a:pPr marL="122201" defTabSz="913825"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apps</a:t>
            </a:r>
          </a:p>
        </p:txBody>
      </p:sp>
      <p:pic>
        <p:nvPicPr>
          <p:cNvPr id="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459965" y="2274101"/>
            <a:ext cx="1192716" cy="7811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keenew\AppData\Local\Microsoft\Windows\Temporary Internet Files\Content.Outlook\I1PCKUJ6\jane new icons-03.png"/>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72767" y="1623621"/>
            <a:ext cx="2082140" cy="208214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4799349" y="4190803"/>
            <a:ext cx="2513945" cy="1538482"/>
          </a:xfrm>
          <a:prstGeom prst="rect">
            <a:avLst/>
          </a:prstGeom>
          <a:noFill/>
        </p:spPr>
        <p:txBody>
          <a:bodyPr wrap="square" lIns="0" tIns="0" rIns="0" bIns="0" rtlCol="0">
            <a:spAutoFit/>
          </a:bodyPr>
          <a:lstStyle/>
          <a:p>
            <a:r>
              <a:rPr lang="en-US" sz="1999" spc="-70" dirty="0"/>
              <a:t>SharePoint 2013 makes customizing sites easier for user, web designer and professional developer alike.</a:t>
            </a:r>
          </a:p>
        </p:txBody>
      </p:sp>
      <p:sp>
        <p:nvSpPr>
          <p:cNvPr id="17" name="TextBox 16"/>
          <p:cNvSpPr txBox="1"/>
          <p:nvPr/>
        </p:nvSpPr>
        <p:spPr>
          <a:xfrm>
            <a:off x="7568817" y="4190802"/>
            <a:ext cx="2486965" cy="1230785"/>
          </a:xfrm>
          <a:prstGeom prst="rect">
            <a:avLst/>
          </a:prstGeom>
          <a:noFill/>
        </p:spPr>
        <p:txBody>
          <a:bodyPr wrap="square" lIns="0" tIns="0" rIns="0" bIns="0" rtlCol="0">
            <a:spAutoFit/>
          </a:bodyPr>
          <a:lstStyle/>
          <a:p>
            <a:r>
              <a:rPr lang="en-US" sz="1999" spc="-70" dirty="0"/>
              <a:t>The cloud provides you with the freedom to choose how and where to host your apps.</a:t>
            </a:r>
          </a:p>
        </p:txBody>
      </p:sp>
      <p:sp>
        <p:nvSpPr>
          <p:cNvPr id="18" name="Rectangle 17"/>
          <p:cNvSpPr/>
          <p:nvPr/>
        </p:nvSpPr>
        <p:spPr>
          <a:xfrm>
            <a:off x="2056865" y="4190803"/>
            <a:ext cx="2513945" cy="1538482"/>
          </a:xfrm>
          <a:prstGeom prst="rect">
            <a:avLst/>
          </a:prstGeom>
        </p:spPr>
        <p:txBody>
          <a:bodyPr wrap="square" lIns="0" tIns="0" rIns="0" bIns="0">
            <a:spAutoFit/>
          </a:bodyPr>
          <a:lstStyle/>
          <a:p>
            <a:r>
              <a:rPr lang="en-US" sz="1999" spc="-70" dirty="0"/>
              <a:t>A new development model for building apps provides a secure and scalable way to build SharePoint solutions. </a:t>
            </a:r>
          </a:p>
        </p:txBody>
      </p:sp>
    </p:spTree>
    <p:extLst>
      <p:ext uri="{BB962C8B-B14F-4D97-AF65-F5344CB8AC3E}">
        <p14:creationId xmlns:p14="http://schemas.microsoft.com/office/powerpoint/2010/main" val="1598220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Apps and Market place license process</a:t>
            </a:r>
            <a:endParaRPr lang="en-US" dirty="0"/>
          </a:p>
        </p:txBody>
      </p:sp>
      <p:grpSp>
        <p:nvGrpSpPr>
          <p:cNvPr id="6" name="Group 5"/>
          <p:cNvGrpSpPr/>
          <p:nvPr/>
        </p:nvGrpSpPr>
        <p:grpSpPr>
          <a:xfrm>
            <a:off x="5330261" y="2397032"/>
            <a:ext cx="1614621" cy="2140430"/>
            <a:chOff x="8215766" y="2164438"/>
            <a:chExt cx="1615042" cy="1947553"/>
          </a:xfrm>
        </p:grpSpPr>
        <p:sp>
          <p:nvSpPr>
            <p:cNvPr id="4" name="Rectangle 3"/>
            <p:cNvSpPr/>
            <p:nvPr/>
          </p:nvSpPr>
          <p:spPr bwMode="auto">
            <a:xfrm>
              <a:off x="8215766" y="2164438"/>
              <a:ext cx="1615042" cy="1947553"/>
            </a:xfrm>
            <a:prstGeom prst="rect">
              <a:avLst/>
            </a:prstGeom>
            <a:solidFill>
              <a:schemeClr val="accent2"/>
            </a:solidFill>
            <a:ln>
              <a:no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82832" tIns="71981" rIns="182832" bIns="45706" numCol="1" rtlCol="0" anchor="t" anchorCtr="0" compatLnSpc="1">
              <a:prstTxWarp prst="textNoShape">
                <a:avLst/>
              </a:prstTxWarp>
            </a:bodyPr>
            <a:lstStyle/>
            <a:p>
              <a:pPr algn="ctr" defTabSz="913825" fontAlgn="base">
                <a:spcBef>
                  <a:spcPct val="0"/>
                </a:spcBef>
                <a:spcAft>
                  <a:spcPct val="0"/>
                </a:spcAft>
              </a:pPr>
              <a:r>
                <a:rPr lang="en-US" sz="1799" dirty="0">
                  <a:gradFill>
                    <a:gsLst>
                      <a:gs pos="0">
                        <a:srgbClr val="FFFFFF"/>
                      </a:gs>
                      <a:gs pos="100000">
                        <a:srgbClr val="FFFFFF"/>
                      </a:gs>
                    </a:gsLst>
                    <a:lin ang="5400000" scaled="0"/>
                  </a:gradFill>
                  <a:latin typeface="Segoe Condensed" pitchFamily="34" charset="0"/>
                </a:rPr>
                <a:t>Marketplace</a:t>
              </a:r>
            </a:p>
          </p:txBody>
        </p:sp>
        <p:pic>
          <p:nvPicPr>
            <p:cNvPr id="14" name="Picture 3" descr="\\tk2offfsm03\FileShares\IPOAWSFS101\SharedFolders\OODESIGN\PROJECTS\O15\O15_REDESIGN\WORKING_FILES\10_10_11\Screens\To Becca\Add-ins_V2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4896" y="2746009"/>
              <a:ext cx="913032" cy="106367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grpSp>
      <p:sp>
        <p:nvSpPr>
          <p:cNvPr id="15" name="Rectangle 14"/>
          <p:cNvSpPr/>
          <p:nvPr/>
        </p:nvSpPr>
        <p:spPr bwMode="auto">
          <a:xfrm>
            <a:off x="3236792" y="2397031"/>
            <a:ext cx="1460283" cy="2140428"/>
          </a:xfrm>
          <a:prstGeom prst="rect">
            <a:avLst/>
          </a:prstGeom>
          <a:solidFill>
            <a:schemeClr val="bg2"/>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182832" tIns="71981" rIns="182832" bIns="45706" numCol="1" rtlCol="0" anchor="ctr" anchorCtr="0" compatLnSpc="1">
            <a:prstTxWarp prst="textNoShape">
              <a:avLst/>
            </a:prstTxWarp>
          </a:bodyPr>
          <a:lstStyle/>
          <a:p>
            <a:pPr algn="ctr" defTabSz="913825" fontAlgn="base">
              <a:spcBef>
                <a:spcPct val="0"/>
              </a:spcBef>
              <a:spcAft>
                <a:spcPct val="0"/>
              </a:spcAft>
            </a:pPr>
            <a:r>
              <a:rPr lang="en-US" sz="1600" dirty="0">
                <a:solidFill>
                  <a:schemeClr val="bg1"/>
                </a:solidFill>
                <a:latin typeface="Segoe UI" pitchFamily="34" charset="0"/>
                <a:ea typeface="Segoe UI" pitchFamily="34" charset="0"/>
                <a:cs typeface="Segoe UI" pitchFamily="34" charset="0"/>
              </a:rPr>
              <a:t>App Submission</a:t>
            </a:r>
          </a:p>
        </p:txBody>
      </p:sp>
      <p:sp>
        <p:nvSpPr>
          <p:cNvPr id="18" name="Rectangle 17"/>
          <p:cNvSpPr/>
          <p:nvPr/>
        </p:nvSpPr>
        <p:spPr bwMode="auto">
          <a:xfrm>
            <a:off x="7538477" y="2397031"/>
            <a:ext cx="2673231" cy="2140430"/>
          </a:xfrm>
          <a:prstGeom prst="rect">
            <a:avLst/>
          </a:prstGeom>
          <a:solidFill>
            <a:schemeClr val="bg2"/>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182832" tIns="71981" rIns="182832" bIns="45706" numCol="1" rtlCol="0" anchor="t" anchorCtr="0" compatLnSpc="1">
            <a:prstTxWarp prst="textNoShape">
              <a:avLst/>
            </a:prstTxWarp>
          </a:bodyPr>
          <a:lstStyle/>
          <a:p>
            <a:pPr algn="ctr" defTabSz="913825" fontAlgn="base">
              <a:spcBef>
                <a:spcPct val="0"/>
              </a:spcBef>
              <a:spcAft>
                <a:spcPct val="0"/>
              </a:spcAft>
            </a:pPr>
            <a:r>
              <a:rPr lang="en-US" sz="1600" dirty="0">
                <a:solidFill>
                  <a:schemeClr val="bg1"/>
                </a:solidFill>
                <a:latin typeface="Segoe UI" pitchFamily="34" charset="0"/>
                <a:ea typeface="Segoe UI" pitchFamily="34" charset="0"/>
                <a:cs typeface="Segoe UI" pitchFamily="34" charset="0"/>
              </a:rPr>
              <a:t>SP Platform</a:t>
            </a:r>
          </a:p>
        </p:txBody>
      </p:sp>
      <p:sp>
        <p:nvSpPr>
          <p:cNvPr id="7" name="Rectangle 6"/>
          <p:cNvSpPr/>
          <p:nvPr/>
        </p:nvSpPr>
        <p:spPr bwMode="auto">
          <a:xfrm>
            <a:off x="7718538" y="2787441"/>
            <a:ext cx="498634" cy="14978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182832" tIns="182832" rIns="182832" bIns="45706" numCol="1" rtlCol="0" anchor="ctr" anchorCtr="0" compatLnSpc="1">
            <a:prstTxWarp prst="textNoShape">
              <a:avLst/>
            </a:prstTxWarp>
          </a:bodyPr>
          <a:lstStyle/>
          <a:p>
            <a:pPr defTabSz="913825" fontAlgn="base">
              <a:spcBef>
                <a:spcPct val="0"/>
              </a:spcBef>
              <a:spcAft>
                <a:spcPct val="0"/>
              </a:spcAft>
            </a:pPr>
            <a:r>
              <a:rPr lang="en-US" sz="2199" dirty="0">
                <a:gradFill>
                  <a:gsLst>
                    <a:gs pos="0">
                      <a:srgbClr val="FFFFFF"/>
                    </a:gs>
                    <a:gs pos="100000">
                      <a:srgbClr val="FFFFFF"/>
                    </a:gs>
                  </a:gsLst>
                  <a:lin ang="5400000" scaled="0"/>
                </a:gradFill>
                <a:latin typeface="Segoe Condensed" pitchFamily="34" charset="0"/>
              </a:rPr>
              <a:t>Storefront</a:t>
            </a:r>
          </a:p>
        </p:txBody>
      </p:sp>
      <p:pic>
        <p:nvPicPr>
          <p:cNvPr id="21" name="Picture 3" descr="C:\Users\vesaj\Pictures\DVD_ART36\Artwork_Imagery\Icons - Illustrations\Internet Clouds web\Istock 5118882 - clouds and sk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4398777">
            <a:off x="7270700" y="931958"/>
            <a:ext cx="8019906" cy="3805226"/>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2967021" y="2131453"/>
            <a:ext cx="539540" cy="500685"/>
            <a:chOff x="636" y="25217"/>
            <a:chExt cx="678949" cy="678949"/>
          </a:xfrm>
        </p:grpSpPr>
        <p:sp>
          <p:nvSpPr>
            <p:cNvPr id="38" name="Oval 37"/>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39" name="Oval 4"/>
            <p:cNvSpPr/>
            <p:nvPr/>
          </p:nvSpPr>
          <p:spPr>
            <a:xfrm>
              <a:off x="9781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599720">
                <a:lnSpc>
                  <a:spcPct val="90000"/>
                </a:lnSpc>
                <a:spcBef>
                  <a:spcPct val="0"/>
                </a:spcBef>
                <a:spcAft>
                  <a:spcPct val="35000"/>
                </a:spcAft>
              </a:pPr>
              <a:r>
                <a:rPr lang="en-US" sz="2399" b="1" dirty="0"/>
                <a:t>2</a:t>
              </a:r>
            </a:p>
          </p:txBody>
        </p:sp>
      </p:grpSp>
      <p:grpSp>
        <p:nvGrpSpPr>
          <p:cNvPr id="40" name="Group 39"/>
          <p:cNvGrpSpPr/>
          <p:nvPr/>
        </p:nvGrpSpPr>
        <p:grpSpPr>
          <a:xfrm>
            <a:off x="4966127" y="2128064"/>
            <a:ext cx="539540" cy="500685"/>
            <a:chOff x="636" y="25217"/>
            <a:chExt cx="678949" cy="678949"/>
          </a:xfrm>
        </p:grpSpPr>
        <p:sp>
          <p:nvSpPr>
            <p:cNvPr id="41" name="Oval 40"/>
            <p:cNvSpPr/>
            <p:nvPr/>
          </p:nvSpPr>
          <p:spPr>
            <a:xfrm>
              <a:off x="636" y="25217"/>
              <a:ext cx="678949" cy="678949"/>
            </a:xfrm>
            <a:prstGeom prst="ellipse">
              <a:avLst/>
            </a:prstGeom>
          </p:spPr>
          <p:style>
            <a:lnRef idx="1">
              <a:schemeClr val="accent1"/>
            </a:lnRef>
            <a:fillRef idx="3">
              <a:schemeClr val="accent1"/>
            </a:fillRef>
            <a:effectRef idx="2">
              <a:schemeClr val="accent1"/>
            </a:effectRef>
            <a:fontRef idx="minor">
              <a:schemeClr val="lt1"/>
            </a:fontRef>
          </p:style>
        </p:sp>
        <p:sp>
          <p:nvSpPr>
            <p:cNvPr id="42" name="Oval 4"/>
            <p:cNvSpPr/>
            <p:nvPr/>
          </p:nvSpPr>
          <p:spPr>
            <a:xfrm>
              <a:off x="9781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599720">
                <a:lnSpc>
                  <a:spcPct val="90000"/>
                </a:lnSpc>
                <a:spcBef>
                  <a:spcPct val="0"/>
                </a:spcBef>
                <a:spcAft>
                  <a:spcPct val="35000"/>
                </a:spcAft>
              </a:pPr>
              <a:r>
                <a:rPr lang="fi-FI" sz="2399" b="1" dirty="0"/>
                <a:t>3</a:t>
              </a:r>
              <a:endParaRPr lang="en-US" sz="2399" b="1" dirty="0"/>
            </a:p>
          </p:txBody>
        </p:sp>
      </p:grpSp>
      <p:grpSp>
        <p:nvGrpSpPr>
          <p:cNvPr id="43" name="Group 42"/>
          <p:cNvGrpSpPr/>
          <p:nvPr/>
        </p:nvGrpSpPr>
        <p:grpSpPr>
          <a:xfrm>
            <a:off x="7253483" y="4394615"/>
            <a:ext cx="539540" cy="500685"/>
            <a:chOff x="636" y="25217"/>
            <a:chExt cx="678949" cy="678949"/>
          </a:xfrm>
        </p:grpSpPr>
        <p:sp>
          <p:nvSpPr>
            <p:cNvPr id="44" name="Oval 43"/>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45" name="Oval 4"/>
            <p:cNvSpPr/>
            <p:nvPr/>
          </p:nvSpPr>
          <p:spPr>
            <a:xfrm>
              <a:off x="84591"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599720">
                <a:lnSpc>
                  <a:spcPct val="90000"/>
                </a:lnSpc>
                <a:spcBef>
                  <a:spcPct val="0"/>
                </a:spcBef>
                <a:spcAft>
                  <a:spcPct val="35000"/>
                </a:spcAft>
              </a:pPr>
              <a:r>
                <a:rPr lang="fi-FI" sz="2399" b="1" dirty="0"/>
                <a:t>4</a:t>
              </a:r>
              <a:endParaRPr lang="en-US" sz="2399" b="1" dirty="0"/>
            </a:p>
          </p:txBody>
        </p:sp>
      </p:grpSp>
      <p:cxnSp>
        <p:nvCxnSpPr>
          <p:cNvPr id="55" name="Straight Arrow Connector 54"/>
          <p:cNvCxnSpPr/>
          <p:nvPr/>
        </p:nvCxnSpPr>
        <p:spPr>
          <a:xfrm flipV="1">
            <a:off x="8697350" y="4609066"/>
            <a:ext cx="680269" cy="388827"/>
          </a:xfrm>
          <a:prstGeom prst="straightConnector1">
            <a:avLst/>
          </a:prstGeom>
          <a:ln w="53975">
            <a:tailEnd type="stealth" w="lg" len="lg"/>
          </a:ln>
        </p:spPr>
        <p:style>
          <a:lnRef idx="3">
            <a:schemeClr val="dk1"/>
          </a:lnRef>
          <a:fillRef idx="0">
            <a:schemeClr val="dk1"/>
          </a:fillRef>
          <a:effectRef idx="2">
            <a:schemeClr val="dk1"/>
          </a:effectRef>
          <a:fontRef idx="minor">
            <a:schemeClr val="tx1"/>
          </a:fontRef>
        </p:style>
      </p:cxnSp>
      <p:sp>
        <p:nvSpPr>
          <p:cNvPr id="54" name="TextBox 53"/>
          <p:cNvSpPr txBox="1"/>
          <p:nvPr/>
        </p:nvSpPr>
        <p:spPr>
          <a:xfrm>
            <a:off x="2895790" y="4599770"/>
            <a:ext cx="2093472" cy="354830"/>
          </a:xfrm>
          <a:prstGeom prst="rect">
            <a:avLst/>
          </a:prstGeom>
          <a:noFill/>
        </p:spPr>
        <p:txBody>
          <a:bodyPr wrap="none" lIns="0" tIns="0" rIns="0" bIns="0" rtlCol="0">
            <a:noAutofit/>
          </a:bodyPr>
          <a:lstStyle/>
          <a:p>
            <a:pPr algn="ctr"/>
            <a:r>
              <a:rPr lang="en-US" sz="1999" dirty="0">
                <a:gradFill>
                  <a:gsLst>
                    <a:gs pos="0">
                      <a:schemeClr val="tx1"/>
                    </a:gs>
                    <a:gs pos="86000">
                      <a:schemeClr val="tx1"/>
                    </a:gs>
                  </a:gsLst>
                  <a:lin ang="5400000" scaled="0"/>
                </a:gradFill>
                <a:latin typeface="Segoe UI" pitchFamily="34" charset="0"/>
                <a:ea typeface="Segoe UI" pitchFamily="34" charset="0"/>
                <a:cs typeface="Segoe UI" pitchFamily="34" charset="0"/>
              </a:rPr>
              <a:t>Office </a:t>
            </a:r>
            <a:r>
              <a:rPr lang="en-US" sz="1999" dirty="0" err="1">
                <a:gradFill>
                  <a:gsLst>
                    <a:gs pos="0">
                      <a:schemeClr val="tx1"/>
                    </a:gs>
                    <a:gs pos="86000">
                      <a:schemeClr val="tx1"/>
                    </a:gs>
                  </a:gsLst>
                  <a:lin ang="5400000" scaled="0"/>
                </a:gradFill>
                <a:latin typeface="Segoe UI" pitchFamily="34" charset="0"/>
                <a:ea typeface="Segoe UI" pitchFamily="34" charset="0"/>
                <a:cs typeface="Segoe UI" pitchFamily="34" charset="0"/>
              </a:rPr>
              <a:t>AppHub</a:t>
            </a:r>
            <a:endParaRPr lang="en-US" sz="1999" dirty="0">
              <a:gradFill>
                <a:gsLst>
                  <a:gs pos="0">
                    <a:schemeClr val="tx1"/>
                  </a:gs>
                  <a:gs pos="86000">
                    <a:schemeClr val="tx1"/>
                  </a:gs>
                </a:gsLst>
                <a:lin ang="5400000" scaled="0"/>
              </a:gradFill>
              <a:latin typeface="Segoe UI" pitchFamily="34" charset="0"/>
              <a:ea typeface="Segoe UI" pitchFamily="34" charset="0"/>
              <a:cs typeface="Segoe UI" pitchFamily="34" charset="0"/>
            </a:endParaRPr>
          </a:p>
        </p:txBody>
      </p:sp>
      <p:sp>
        <p:nvSpPr>
          <p:cNvPr id="72" name="TextBox 71"/>
          <p:cNvSpPr txBox="1"/>
          <p:nvPr/>
        </p:nvSpPr>
        <p:spPr>
          <a:xfrm>
            <a:off x="5090837" y="4574715"/>
            <a:ext cx="2093472" cy="354830"/>
          </a:xfrm>
          <a:prstGeom prst="rect">
            <a:avLst/>
          </a:prstGeom>
          <a:noFill/>
        </p:spPr>
        <p:txBody>
          <a:bodyPr wrap="none" lIns="0" tIns="0" rIns="0" bIns="0" rtlCol="0">
            <a:noAutofit/>
          </a:bodyPr>
          <a:lstStyle/>
          <a:p>
            <a:pPr algn="ctr"/>
            <a:r>
              <a:rPr lang="en-US" sz="1999" dirty="0">
                <a:gradFill>
                  <a:gsLst>
                    <a:gs pos="0">
                      <a:schemeClr val="tx1"/>
                    </a:gs>
                    <a:gs pos="86000">
                      <a:schemeClr val="tx1"/>
                    </a:gs>
                  </a:gsLst>
                  <a:lin ang="5400000" scaled="0"/>
                </a:gradFill>
                <a:latin typeface="Segoe UI" pitchFamily="34" charset="0"/>
                <a:ea typeface="Segoe UI" pitchFamily="34" charset="0"/>
                <a:cs typeface="Segoe UI" pitchFamily="34" charset="0"/>
              </a:rPr>
              <a:t>Office.com</a:t>
            </a:r>
          </a:p>
        </p:txBody>
      </p:sp>
      <p:pic>
        <p:nvPicPr>
          <p:cNvPr id="56" name="Picture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4307" y="2782580"/>
            <a:ext cx="1714054" cy="609441"/>
          </a:xfrm>
          <a:prstGeom prst="rect">
            <a:avLst/>
          </a:prstGeom>
        </p:spPr>
      </p:pic>
      <p:cxnSp>
        <p:nvCxnSpPr>
          <p:cNvPr id="22" name="Straight Connector 21"/>
          <p:cNvCxnSpPr/>
          <p:nvPr/>
        </p:nvCxnSpPr>
        <p:spPr>
          <a:xfrm>
            <a:off x="8157812" y="893"/>
            <a:ext cx="3882220" cy="6743427"/>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grpSp>
        <p:nvGrpSpPr>
          <p:cNvPr id="61" name="Group 60"/>
          <p:cNvGrpSpPr>
            <a:grpSpLocks noChangeAspect="1"/>
          </p:cNvGrpSpPr>
          <p:nvPr/>
        </p:nvGrpSpPr>
        <p:grpSpPr bwMode="black">
          <a:xfrm>
            <a:off x="532010" y="2628749"/>
            <a:ext cx="1379930" cy="2787111"/>
            <a:chOff x="2593975" y="2552700"/>
            <a:chExt cx="469901" cy="949325"/>
          </a:xfrm>
          <a:solidFill>
            <a:schemeClr val="bg2"/>
          </a:solidFill>
        </p:grpSpPr>
        <p:sp>
          <p:nvSpPr>
            <p:cNvPr id="62"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900"/>
            </a:p>
          </p:txBody>
        </p:sp>
        <p:sp>
          <p:nvSpPr>
            <p:cNvPr id="63"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900"/>
            </a:p>
          </p:txBody>
        </p:sp>
      </p:grpSp>
      <p:pic>
        <p:nvPicPr>
          <p:cNvPr id="64" name="Picture 9" descr="\\MAGNUM\Projects\Microsoft\Cloud Power FY12\Design\Icons\PNGs\Optimized.png"/>
          <p:cNvPicPr>
            <a:picLocks noChangeAspect="1" noChangeArrowheads="1"/>
          </p:cNvPicPr>
          <p:nvPr/>
        </p:nvPicPr>
        <p:blipFill>
          <a:blip r:embed="rId6" cstate="print">
            <a:duotone>
              <a:prstClr val="black"/>
              <a:schemeClr val="tx2">
                <a:tint val="45000"/>
                <a:satMod val="400000"/>
              </a:schemeClr>
            </a:duotone>
          </a:blip>
          <a:srcRect/>
          <a:stretch>
            <a:fillRect/>
          </a:stretch>
        </p:blipFill>
        <p:spPr bwMode="auto">
          <a:xfrm>
            <a:off x="1165197" y="4074086"/>
            <a:ext cx="1073682" cy="1073403"/>
          </a:xfrm>
          <a:prstGeom prst="rect">
            <a:avLst/>
          </a:prstGeom>
          <a:noFill/>
        </p:spPr>
      </p:pic>
      <p:grpSp>
        <p:nvGrpSpPr>
          <p:cNvPr id="34" name="Group 33"/>
          <p:cNvGrpSpPr/>
          <p:nvPr/>
        </p:nvGrpSpPr>
        <p:grpSpPr>
          <a:xfrm>
            <a:off x="343979" y="4537464"/>
            <a:ext cx="539540" cy="500685"/>
            <a:chOff x="636" y="25217"/>
            <a:chExt cx="678949" cy="678949"/>
          </a:xfrm>
        </p:grpSpPr>
        <p:sp>
          <p:nvSpPr>
            <p:cNvPr id="35" name="Oval 34"/>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36" name="Oval 4"/>
            <p:cNvSpPr/>
            <p:nvPr/>
          </p:nvSpPr>
          <p:spPr>
            <a:xfrm>
              <a:off x="9010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599720">
                <a:lnSpc>
                  <a:spcPct val="90000"/>
                </a:lnSpc>
                <a:spcBef>
                  <a:spcPct val="0"/>
                </a:spcBef>
                <a:spcAft>
                  <a:spcPct val="35000"/>
                </a:spcAft>
              </a:pPr>
              <a:r>
                <a:rPr lang="fi-FI" sz="2399" b="1" dirty="0"/>
                <a:t>1</a:t>
              </a:r>
              <a:endParaRPr lang="en-US" sz="2399" b="1" dirty="0"/>
            </a:p>
          </p:txBody>
        </p:sp>
      </p:grpSp>
      <p:pic>
        <p:nvPicPr>
          <p:cNvPr id="65" name="Picture 6" descr="\\MAGNUM\Projects\Microsoft\Cloud Power FY12\Design\ICONS_PNG\Professionals.png"/>
          <p:cNvPicPr>
            <a:picLocks noChangeAspect="1" noChangeArrowheads="1"/>
          </p:cNvPicPr>
          <p:nvPr/>
        </p:nvPicPr>
        <p:blipFill>
          <a:blip r:embed="rId7" cstate="print">
            <a:grayscl/>
          </a:blip>
          <a:srcRect/>
          <a:stretch>
            <a:fillRect/>
          </a:stretch>
        </p:blipFill>
        <p:spPr bwMode="auto">
          <a:xfrm>
            <a:off x="7570790" y="4894201"/>
            <a:ext cx="1718238" cy="1717791"/>
          </a:xfrm>
          <a:prstGeom prst="rect">
            <a:avLst/>
          </a:prstGeom>
          <a:noFill/>
        </p:spPr>
      </p:pic>
      <p:grpSp>
        <p:nvGrpSpPr>
          <p:cNvPr id="66" name="Group 65"/>
          <p:cNvGrpSpPr/>
          <p:nvPr/>
        </p:nvGrpSpPr>
        <p:grpSpPr>
          <a:xfrm>
            <a:off x="1898584" y="3682697"/>
            <a:ext cx="813246" cy="853080"/>
            <a:chOff x="3244765" y="5418024"/>
            <a:chExt cx="813458" cy="853302"/>
          </a:xfrm>
        </p:grpSpPr>
        <p:sp>
          <p:nvSpPr>
            <p:cNvPr id="67" name="Freeform 23"/>
            <p:cNvSpPr>
              <a:spLocks noEditPoints="1"/>
            </p:cNvSpPr>
            <p:nvPr/>
          </p:nvSpPr>
          <p:spPr bwMode="black">
            <a:xfrm>
              <a:off x="3244765" y="5418024"/>
              <a:ext cx="813458" cy="85330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ln/>
          </p:spPr>
          <p:style>
            <a:lnRef idx="2">
              <a:schemeClr val="dk1"/>
            </a:lnRef>
            <a:fillRef idx="1">
              <a:schemeClr val="lt1"/>
            </a:fillRef>
            <a:effectRef idx="0">
              <a:schemeClr val="dk1"/>
            </a:effectRef>
            <a:fontRef idx="minor">
              <a:schemeClr val="dk1"/>
            </a:fontRef>
          </p:style>
          <p:txBody>
            <a:bodyPr vert="horz" wrap="square" lIns="82284" tIns="41142" rIns="82284" bIns="41142" numCol="1" anchor="t" anchorCtr="0" compatLnSpc="1">
              <a:prstTxWarp prst="textNoShape">
                <a:avLst/>
              </a:prstTxWarp>
            </a:bodyPr>
            <a:lstStyle/>
            <a:p>
              <a:endParaRPr lang="en-US" sz="2399" dirty="0">
                <a:latin typeface="+mj-lt"/>
              </a:endParaRPr>
            </a:p>
          </p:txBody>
        </p:sp>
        <p:grpSp>
          <p:nvGrpSpPr>
            <p:cNvPr id="68" name="Group 67"/>
            <p:cNvGrpSpPr/>
            <p:nvPr/>
          </p:nvGrpSpPr>
          <p:grpSpPr bwMode="black">
            <a:xfrm>
              <a:off x="3261741" y="5769620"/>
              <a:ext cx="352800" cy="360000"/>
              <a:chOff x="5184775" y="225425"/>
              <a:chExt cx="1500188" cy="1220788"/>
            </a:xfrm>
            <a:solidFill>
              <a:srgbClr val="FFFFFF"/>
            </a:solidFill>
          </p:grpSpPr>
          <p:sp>
            <p:nvSpPr>
              <p:cNvPr id="70"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2">
                  <a:lumMod val="60000"/>
                  <a:lumOff val="40000"/>
                </a:schemeClr>
              </a:solidFill>
              <a:ln>
                <a:solidFill>
                  <a:schemeClr val="tx1">
                    <a:lumMod val="75000"/>
                  </a:schemeClr>
                </a:solidFill>
              </a:ln>
              <a:extLst/>
            </p:spPr>
            <p:style>
              <a:lnRef idx="2">
                <a:schemeClr val="accent4"/>
              </a:lnRef>
              <a:fillRef idx="1">
                <a:schemeClr val="lt1"/>
              </a:fillRef>
              <a:effectRef idx="0">
                <a:schemeClr val="accent4"/>
              </a:effectRef>
              <a:fontRef idx="minor">
                <a:schemeClr val="dk1"/>
              </a:fontRef>
            </p:style>
            <p:txBody>
              <a:bodyPr vert="horz" wrap="square" lIns="91416" tIns="45708" rIns="91416" bIns="45708" numCol="1" anchor="t" anchorCtr="0" compatLnSpc="1">
                <a:prstTxWarp prst="textNoShape">
                  <a:avLst/>
                </a:prstTxWarp>
              </a:bodyPr>
              <a:lstStyle/>
              <a:p>
                <a:endParaRPr lang="en-US" sz="1050"/>
              </a:p>
            </p:txBody>
          </p:sp>
          <p:sp>
            <p:nvSpPr>
              <p:cNvPr id="71" name="Oval 87"/>
              <p:cNvSpPr>
                <a:spLocks noChangeArrowheads="1"/>
              </p:cNvSpPr>
              <p:nvPr/>
            </p:nvSpPr>
            <p:spPr bwMode="black">
              <a:xfrm>
                <a:off x="5630863" y="812800"/>
                <a:ext cx="203200" cy="203200"/>
              </a:xfrm>
              <a:prstGeom prst="ellipse">
                <a:avLst/>
              </a:prstGeom>
              <a:ln>
                <a:solidFill>
                  <a:schemeClr val="tx1">
                    <a:lumMod val="75000"/>
                  </a:schemeClr>
                </a:solidFill>
              </a:ln>
              <a:extLst/>
            </p:spPr>
            <p:style>
              <a:lnRef idx="2">
                <a:schemeClr val="accent4"/>
              </a:lnRef>
              <a:fillRef idx="1">
                <a:schemeClr val="lt1"/>
              </a:fillRef>
              <a:effectRef idx="0">
                <a:schemeClr val="accent4"/>
              </a:effectRef>
              <a:fontRef idx="minor">
                <a:schemeClr val="dk1"/>
              </a:fontRef>
            </p:style>
            <p:txBody>
              <a:bodyPr vert="horz" wrap="square" lIns="91416" tIns="45708" rIns="91416" bIns="45708" numCol="1" anchor="t" anchorCtr="0" compatLnSpc="1">
                <a:prstTxWarp prst="textNoShape">
                  <a:avLst/>
                </a:prstTxWarp>
              </a:bodyPr>
              <a:lstStyle/>
              <a:p>
                <a:endParaRPr lang="en-US" sz="1050"/>
              </a:p>
            </p:txBody>
          </p:sp>
          <p:sp>
            <p:nvSpPr>
              <p:cNvPr id="7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2">
                  <a:lumMod val="20000"/>
                  <a:lumOff val="80000"/>
                </a:schemeClr>
              </a:solidFill>
              <a:ln>
                <a:solidFill>
                  <a:schemeClr val="tx1">
                    <a:lumMod val="75000"/>
                  </a:schemeClr>
                </a:solidFill>
              </a:ln>
              <a:extLst/>
            </p:spPr>
            <p:style>
              <a:lnRef idx="2">
                <a:schemeClr val="accent4"/>
              </a:lnRef>
              <a:fillRef idx="1">
                <a:schemeClr val="lt1"/>
              </a:fillRef>
              <a:effectRef idx="0">
                <a:schemeClr val="accent4"/>
              </a:effectRef>
              <a:fontRef idx="minor">
                <a:schemeClr val="dk1"/>
              </a:fontRef>
            </p:style>
            <p:txBody>
              <a:bodyPr vert="horz" wrap="square" lIns="91416" tIns="45708" rIns="91416" bIns="45708" numCol="1" anchor="t" anchorCtr="0" compatLnSpc="1">
                <a:prstTxWarp prst="textNoShape">
                  <a:avLst/>
                </a:prstTxWarp>
              </a:bodyPr>
              <a:lstStyle/>
              <a:p>
                <a:endParaRPr lang="en-US" sz="1050"/>
              </a:p>
            </p:txBody>
          </p:sp>
        </p:grpSp>
        <p:sp>
          <p:nvSpPr>
            <p:cNvPr id="69" name="TextBox 68"/>
            <p:cNvSpPr txBox="1"/>
            <p:nvPr/>
          </p:nvSpPr>
          <p:spPr>
            <a:xfrm rot="20694742">
              <a:off x="3690188" y="5811483"/>
              <a:ext cx="363882" cy="246221"/>
            </a:xfrm>
            <a:prstGeom prst="rect">
              <a:avLst/>
            </a:prstGeom>
            <a:noFill/>
          </p:spPr>
          <p:txBody>
            <a:bodyPr wrap="none" lIns="0" tIns="0" rIns="0" bIns="0" rtlCol="0">
              <a:spAutoFit/>
            </a:bodyPr>
            <a:lstStyle/>
            <a:p>
              <a:r>
                <a:rPr lang="fi-FI" sz="1600" dirty="0">
                  <a:solidFill>
                    <a:schemeClr val="bg2"/>
                  </a:solidFill>
                </a:rPr>
                <a:t>APP</a:t>
              </a:r>
              <a:endParaRPr lang="en-US" sz="1600" dirty="0">
                <a:solidFill>
                  <a:schemeClr val="bg2"/>
                </a:solidFill>
              </a:endParaRPr>
            </a:p>
          </p:txBody>
        </p:sp>
      </p:grpSp>
      <p:grpSp>
        <p:nvGrpSpPr>
          <p:cNvPr id="74" name="Group 73"/>
          <p:cNvGrpSpPr/>
          <p:nvPr/>
        </p:nvGrpSpPr>
        <p:grpSpPr>
          <a:xfrm>
            <a:off x="9888607" y="1998203"/>
            <a:ext cx="813246" cy="853080"/>
            <a:chOff x="3244765" y="5418024"/>
            <a:chExt cx="813458" cy="853302"/>
          </a:xfrm>
        </p:grpSpPr>
        <p:sp>
          <p:nvSpPr>
            <p:cNvPr id="75" name="Freeform 23"/>
            <p:cNvSpPr>
              <a:spLocks noEditPoints="1"/>
            </p:cNvSpPr>
            <p:nvPr/>
          </p:nvSpPr>
          <p:spPr bwMode="black">
            <a:xfrm>
              <a:off x="3244765" y="5418024"/>
              <a:ext cx="813458" cy="85330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ln/>
          </p:spPr>
          <p:style>
            <a:lnRef idx="2">
              <a:schemeClr val="dk1"/>
            </a:lnRef>
            <a:fillRef idx="1">
              <a:schemeClr val="lt1"/>
            </a:fillRef>
            <a:effectRef idx="0">
              <a:schemeClr val="dk1"/>
            </a:effectRef>
            <a:fontRef idx="minor">
              <a:schemeClr val="dk1"/>
            </a:fontRef>
          </p:style>
          <p:txBody>
            <a:bodyPr vert="horz" wrap="square" lIns="82284" tIns="41142" rIns="82284" bIns="41142" numCol="1" anchor="t" anchorCtr="0" compatLnSpc="1">
              <a:prstTxWarp prst="textNoShape">
                <a:avLst/>
              </a:prstTxWarp>
            </a:bodyPr>
            <a:lstStyle/>
            <a:p>
              <a:endParaRPr lang="en-US" sz="2399" dirty="0">
                <a:latin typeface="+mj-lt"/>
              </a:endParaRPr>
            </a:p>
          </p:txBody>
        </p:sp>
        <p:grpSp>
          <p:nvGrpSpPr>
            <p:cNvPr id="76" name="Group 75"/>
            <p:cNvGrpSpPr/>
            <p:nvPr/>
          </p:nvGrpSpPr>
          <p:grpSpPr bwMode="black">
            <a:xfrm>
              <a:off x="3261741" y="5769620"/>
              <a:ext cx="352800" cy="360000"/>
              <a:chOff x="5184775" y="225425"/>
              <a:chExt cx="1500188" cy="1220788"/>
            </a:xfrm>
            <a:solidFill>
              <a:srgbClr val="FFFFFF"/>
            </a:solidFill>
          </p:grpSpPr>
          <p:sp>
            <p:nvSpPr>
              <p:cNvPr id="7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2">
                  <a:lumMod val="60000"/>
                  <a:lumOff val="40000"/>
                </a:schemeClr>
              </a:solidFill>
              <a:ln>
                <a:solidFill>
                  <a:schemeClr val="tx1">
                    <a:lumMod val="75000"/>
                  </a:schemeClr>
                </a:solidFill>
              </a:ln>
              <a:extLst/>
            </p:spPr>
            <p:style>
              <a:lnRef idx="2">
                <a:schemeClr val="accent4"/>
              </a:lnRef>
              <a:fillRef idx="1">
                <a:schemeClr val="lt1"/>
              </a:fillRef>
              <a:effectRef idx="0">
                <a:schemeClr val="accent4"/>
              </a:effectRef>
              <a:fontRef idx="minor">
                <a:schemeClr val="dk1"/>
              </a:fontRef>
            </p:style>
            <p:txBody>
              <a:bodyPr vert="horz" wrap="square" lIns="91416" tIns="45708" rIns="91416" bIns="45708" numCol="1" anchor="t" anchorCtr="0" compatLnSpc="1">
                <a:prstTxWarp prst="textNoShape">
                  <a:avLst/>
                </a:prstTxWarp>
              </a:bodyPr>
              <a:lstStyle/>
              <a:p>
                <a:endParaRPr lang="en-US" sz="1050"/>
              </a:p>
            </p:txBody>
          </p:sp>
          <p:sp>
            <p:nvSpPr>
              <p:cNvPr id="79" name="Oval 87"/>
              <p:cNvSpPr>
                <a:spLocks noChangeArrowheads="1"/>
              </p:cNvSpPr>
              <p:nvPr/>
            </p:nvSpPr>
            <p:spPr bwMode="black">
              <a:xfrm>
                <a:off x="5630863" y="812800"/>
                <a:ext cx="203200" cy="203200"/>
              </a:xfrm>
              <a:prstGeom prst="ellipse">
                <a:avLst/>
              </a:prstGeom>
              <a:ln>
                <a:solidFill>
                  <a:schemeClr val="tx1">
                    <a:lumMod val="75000"/>
                  </a:schemeClr>
                </a:solidFill>
              </a:ln>
              <a:extLst/>
            </p:spPr>
            <p:style>
              <a:lnRef idx="2">
                <a:schemeClr val="accent4"/>
              </a:lnRef>
              <a:fillRef idx="1">
                <a:schemeClr val="lt1"/>
              </a:fillRef>
              <a:effectRef idx="0">
                <a:schemeClr val="accent4"/>
              </a:effectRef>
              <a:fontRef idx="minor">
                <a:schemeClr val="dk1"/>
              </a:fontRef>
            </p:style>
            <p:txBody>
              <a:bodyPr vert="horz" wrap="square" lIns="91416" tIns="45708" rIns="91416" bIns="45708" numCol="1" anchor="t" anchorCtr="0" compatLnSpc="1">
                <a:prstTxWarp prst="textNoShape">
                  <a:avLst/>
                </a:prstTxWarp>
              </a:bodyPr>
              <a:lstStyle/>
              <a:p>
                <a:endParaRPr lang="en-US" sz="1050"/>
              </a:p>
            </p:txBody>
          </p:sp>
          <p:sp>
            <p:nvSpPr>
              <p:cNvPr id="80"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2">
                  <a:lumMod val="20000"/>
                  <a:lumOff val="80000"/>
                </a:schemeClr>
              </a:solidFill>
              <a:ln>
                <a:solidFill>
                  <a:schemeClr val="tx1">
                    <a:lumMod val="75000"/>
                  </a:schemeClr>
                </a:solidFill>
              </a:ln>
              <a:extLst/>
            </p:spPr>
            <p:style>
              <a:lnRef idx="2">
                <a:schemeClr val="accent4"/>
              </a:lnRef>
              <a:fillRef idx="1">
                <a:schemeClr val="lt1"/>
              </a:fillRef>
              <a:effectRef idx="0">
                <a:schemeClr val="accent4"/>
              </a:effectRef>
              <a:fontRef idx="minor">
                <a:schemeClr val="dk1"/>
              </a:fontRef>
            </p:style>
            <p:txBody>
              <a:bodyPr vert="horz" wrap="square" lIns="91416" tIns="45708" rIns="91416" bIns="45708" numCol="1" anchor="t" anchorCtr="0" compatLnSpc="1">
                <a:prstTxWarp prst="textNoShape">
                  <a:avLst/>
                </a:prstTxWarp>
              </a:bodyPr>
              <a:lstStyle/>
              <a:p>
                <a:endParaRPr lang="en-US" sz="1050"/>
              </a:p>
            </p:txBody>
          </p:sp>
        </p:grpSp>
        <p:sp>
          <p:nvSpPr>
            <p:cNvPr id="77" name="TextBox 76"/>
            <p:cNvSpPr txBox="1"/>
            <p:nvPr/>
          </p:nvSpPr>
          <p:spPr>
            <a:xfrm rot="20694742">
              <a:off x="3690188" y="5811483"/>
              <a:ext cx="363882" cy="246221"/>
            </a:xfrm>
            <a:prstGeom prst="rect">
              <a:avLst/>
            </a:prstGeom>
            <a:noFill/>
          </p:spPr>
          <p:txBody>
            <a:bodyPr wrap="none" lIns="0" tIns="0" rIns="0" bIns="0" rtlCol="0">
              <a:spAutoFit/>
            </a:bodyPr>
            <a:lstStyle/>
            <a:p>
              <a:r>
                <a:rPr lang="fi-FI" sz="1600" dirty="0">
                  <a:solidFill>
                    <a:schemeClr val="bg2"/>
                  </a:solidFill>
                </a:rPr>
                <a:t>APP</a:t>
              </a:r>
              <a:endParaRPr lang="en-US" sz="1600" dirty="0">
                <a:solidFill>
                  <a:schemeClr val="bg2"/>
                </a:solidFill>
              </a:endParaRPr>
            </a:p>
          </p:txBody>
        </p:sp>
      </p:grpSp>
      <p:grpSp>
        <p:nvGrpSpPr>
          <p:cNvPr id="81" name="Group 80"/>
          <p:cNvGrpSpPr/>
          <p:nvPr/>
        </p:nvGrpSpPr>
        <p:grpSpPr>
          <a:xfrm>
            <a:off x="9481984" y="3926449"/>
            <a:ext cx="813246" cy="853080"/>
            <a:chOff x="3244765" y="5418024"/>
            <a:chExt cx="813458" cy="853302"/>
          </a:xfrm>
        </p:grpSpPr>
        <p:sp>
          <p:nvSpPr>
            <p:cNvPr id="82" name="Freeform 23"/>
            <p:cNvSpPr>
              <a:spLocks noEditPoints="1"/>
            </p:cNvSpPr>
            <p:nvPr/>
          </p:nvSpPr>
          <p:spPr bwMode="black">
            <a:xfrm>
              <a:off x="3244765" y="5418024"/>
              <a:ext cx="813458" cy="85330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ln/>
          </p:spPr>
          <p:style>
            <a:lnRef idx="2">
              <a:schemeClr val="dk1"/>
            </a:lnRef>
            <a:fillRef idx="1">
              <a:schemeClr val="lt1"/>
            </a:fillRef>
            <a:effectRef idx="0">
              <a:schemeClr val="dk1"/>
            </a:effectRef>
            <a:fontRef idx="minor">
              <a:schemeClr val="dk1"/>
            </a:fontRef>
          </p:style>
          <p:txBody>
            <a:bodyPr vert="horz" wrap="square" lIns="82284" tIns="41142" rIns="82284" bIns="41142" numCol="1" anchor="t" anchorCtr="0" compatLnSpc="1">
              <a:prstTxWarp prst="textNoShape">
                <a:avLst/>
              </a:prstTxWarp>
            </a:bodyPr>
            <a:lstStyle/>
            <a:p>
              <a:endParaRPr lang="en-US" sz="2399" dirty="0">
                <a:latin typeface="+mj-lt"/>
              </a:endParaRPr>
            </a:p>
          </p:txBody>
        </p:sp>
        <p:grpSp>
          <p:nvGrpSpPr>
            <p:cNvPr id="83" name="Group 82"/>
            <p:cNvGrpSpPr/>
            <p:nvPr/>
          </p:nvGrpSpPr>
          <p:grpSpPr bwMode="black">
            <a:xfrm>
              <a:off x="3261741" y="5769620"/>
              <a:ext cx="352800" cy="360000"/>
              <a:chOff x="5184775" y="225425"/>
              <a:chExt cx="1500188" cy="1220788"/>
            </a:xfrm>
            <a:solidFill>
              <a:srgbClr val="FFFFFF"/>
            </a:solidFill>
          </p:grpSpPr>
          <p:sp>
            <p:nvSpPr>
              <p:cNvPr id="85"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2">
                  <a:lumMod val="60000"/>
                  <a:lumOff val="40000"/>
                </a:schemeClr>
              </a:solidFill>
              <a:ln>
                <a:solidFill>
                  <a:schemeClr val="tx1">
                    <a:lumMod val="75000"/>
                  </a:schemeClr>
                </a:solidFill>
              </a:ln>
              <a:extLst/>
            </p:spPr>
            <p:style>
              <a:lnRef idx="2">
                <a:schemeClr val="accent4"/>
              </a:lnRef>
              <a:fillRef idx="1">
                <a:schemeClr val="lt1"/>
              </a:fillRef>
              <a:effectRef idx="0">
                <a:schemeClr val="accent4"/>
              </a:effectRef>
              <a:fontRef idx="minor">
                <a:schemeClr val="dk1"/>
              </a:fontRef>
            </p:style>
            <p:txBody>
              <a:bodyPr vert="horz" wrap="square" lIns="91416" tIns="45708" rIns="91416" bIns="45708" numCol="1" anchor="t" anchorCtr="0" compatLnSpc="1">
                <a:prstTxWarp prst="textNoShape">
                  <a:avLst/>
                </a:prstTxWarp>
              </a:bodyPr>
              <a:lstStyle/>
              <a:p>
                <a:endParaRPr lang="en-US" sz="1050"/>
              </a:p>
            </p:txBody>
          </p:sp>
          <p:sp>
            <p:nvSpPr>
              <p:cNvPr id="86" name="Oval 87"/>
              <p:cNvSpPr>
                <a:spLocks noChangeArrowheads="1"/>
              </p:cNvSpPr>
              <p:nvPr/>
            </p:nvSpPr>
            <p:spPr bwMode="black">
              <a:xfrm>
                <a:off x="5630863" y="812800"/>
                <a:ext cx="203200" cy="203200"/>
              </a:xfrm>
              <a:prstGeom prst="ellipse">
                <a:avLst/>
              </a:prstGeom>
              <a:ln>
                <a:solidFill>
                  <a:schemeClr val="tx1">
                    <a:lumMod val="75000"/>
                  </a:schemeClr>
                </a:solidFill>
              </a:ln>
              <a:extLst/>
            </p:spPr>
            <p:style>
              <a:lnRef idx="2">
                <a:schemeClr val="accent4"/>
              </a:lnRef>
              <a:fillRef idx="1">
                <a:schemeClr val="lt1"/>
              </a:fillRef>
              <a:effectRef idx="0">
                <a:schemeClr val="accent4"/>
              </a:effectRef>
              <a:fontRef idx="minor">
                <a:schemeClr val="dk1"/>
              </a:fontRef>
            </p:style>
            <p:txBody>
              <a:bodyPr vert="horz" wrap="square" lIns="91416" tIns="45708" rIns="91416" bIns="45708" numCol="1" anchor="t" anchorCtr="0" compatLnSpc="1">
                <a:prstTxWarp prst="textNoShape">
                  <a:avLst/>
                </a:prstTxWarp>
              </a:bodyPr>
              <a:lstStyle/>
              <a:p>
                <a:endParaRPr lang="en-US" sz="1050"/>
              </a:p>
            </p:txBody>
          </p:sp>
          <p:sp>
            <p:nvSpPr>
              <p:cNvPr id="87"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2">
                  <a:lumMod val="20000"/>
                  <a:lumOff val="80000"/>
                </a:schemeClr>
              </a:solidFill>
              <a:ln>
                <a:solidFill>
                  <a:schemeClr val="tx1">
                    <a:lumMod val="75000"/>
                  </a:schemeClr>
                </a:solidFill>
              </a:ln>
              <a:extLst/>
            </p:spPr>
            <p:style>
              <a:lnRef idx="2">
                <a:schemeClr val="accent4"/>
              </a:lnRef>
              <a:fillRef idx="1">
                <a:schemeClr val="lt1"/>
              </a:fillRef>
              <a:effectRef idx="0">
                <a:schemeClr val="accent4"/>
              </a:effectRef>
              <a:fontRef idx="minor">
                <a:schemeClr val="dk1"/>
              </a:fontRef>
            </p:style>
            <p:txBody>
              <a:bodyPr vert="horz" wrap="square" lIns="91416" tIns="45708" rIns="91416" bIns="45708" numCol="1" anchor="t" anchorCtr="0" compatLnSpc="1">
                <a:prstTxWarp prst="textNoShape">
                  <a:avLst/>
                </a:prstTxWarp>
              </a:bodyPr>
              <a:lstStyle/>
              <a:p>
                <a:endParaRPr lang="en-US" sz="1050"/>
              </a:p>
            </p:txBody>
          </p:sp>
        </p:grpSp>
        <p:sp>
          <p:nvSpPr>
            <p:cNvPr id="84" name="TextBox 83"/>
            <p:cNvSpPr txBox="1"/>
            <p:nvPr/>
          </p:nvSpPr>
          <p:spPr>
            <a:xfrm rot="20694742">
              <a:off x="3690188" y="5811483"/>
              <a:ext cx="363882" cy="246221"/>
            </a:xfrm>
            <a:prstGeom prst="rect">
              <a:avLst/>
            </a:prstGeom>
            <a:noFill/>
          </p:spPr>
          <p:txBody>
            <a:bodyPr wrap="none" lIns="0" tIns="0" rIns="0" bIns="0" rtlCol="0">
              <a:spAutoFit/>
            </a:bodyPr>
            <a:lstStyle/>
            <a:p>
              <a:r>
                <a:rPr lang="fi-FI" sz="1600" dirty="0">
                  <a:solidFill>
                    <a:schemeClr val="bg2"/>
                  </a:solidFill>
                </a:rPr>
                <a:t>APP</a:t>
              </a:r>
              <a:endParaRPr lang="en-US" sz="1600" dirty="0">
                <a:solidFill>
                  <a:schemeClr val="bg2"/>
                </a:solidFill>
              </a:endParaRPr>
            </a:p>
          </p:txBody>
        </p:sp>
      </p:grpSp>
      <p:grpSp>
        <p:nvGrpSpPr>
          <p:cNvPr id="46" name="Group 45"/>
          <p:cNvGrpSpPr/>
          <p:nvPr/>
        </p:nvGrpSpPr>
        <p:grpSpPr>
          <a:xfrm>
            <a:off x="10134537" y="4499755"/>
            <a:ext cx="539540" cy="500685"/>
            <a:chOff x="636" y="25217"/>
            <a:chExt cx="678949" cy="678949"/>
          </a:xfrm>
        </p:grpSpPr>
        <p:sp>
          <p:nvSpPr>
            <p:cNvPr id="47" name="Oval 46"/>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48" name="Oval 4"/>
            <p:cNvSpPr/>
            <p:nvPr/>
          </p:nvSpPr>
          <p:spPr>
            <a:xfrm>
              <a:off x="9781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599720">
                <a:lnSpc>
                  <a:spcPct val="90000"/>
                </a:lnSpc>
                <a:spcBef>
                  <a:spcPct val="0"/>
                </a:spcBef>
                <a:spcAft>
                  <a:spcPct val="35000"/>
                </a:spcAft>
              </a:pPr>
              <a:r>
                <a:rPr lang="fi-FI" sz="2399" b="1" dirty="0"/>
                <a:t>6</a:t>
              </a:r>
              <a:endParaRPr lang="en-US" sz="2399" b="1" dirty="0"/>
            </a:p>
          </p:txBody>
        </p:sp>
      </p:grpSp>
      <p:sp>
        <p:nvSpPr>
          <p:cNvPr id="16" name="Arc 15"/>
          <p:cNvSpPr/>
          <p:nvPr/>
        </p:nvSpPr>
        <p:spPr>
          <a:xfrm rot="21349604">
            <a:off x="6110571" y="1658328"/>
            <a:ext cx="3945167" cy="1261484"/>
          </a:xfrm>
          <a:prstGeom prst="arc">
            <a:avLst>
              <a:gd name="adj1" fmla="val 10979451"/>
              <a:gd name="adj2" fmla="val 21312834"/>
            </a:avLst>
          </a:prstGeom>
          <a:ln w="73025">
            <a:headEnd type="stealth" w="lg" len="lg"/>
            <a:tailEnd type="oval" w="sm"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799"/>
          </a:p>
        </p:txBody>
      </p:sp>
      <p:grpSp>
        <p:nvGrpSpPr>
          <p:cNvPr id="50" name="Group 49"/>
          <p:cNvGrpSpPr/>
          <p:nvPr/>
        </p:nvGrpSpPr>
        <p:grpSpPr>
          <a:xfrm>
            <a:off x="7772483" y="1292411"/>
            <a:ext cx="539540" cy="500685"/>
            <a:chOff x="636" y="25217"/>
            <a:chExt cx="678949" cy="678949"/>
          </a:xfrm>
        </p:grpSpPr>
        <p:sp>
          <p:nvSpPr>
            <p:cNvPr id="51" name="Oval 50"/>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53" name="Oval 4"/>
            <p:cNvSpPr/>
            <p:nvPr/>
          </p:nvSpPr>
          <p:spPr>
            <a:xfrm>
              <a:off x="101453" y="139062"/>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599720">
                <a:lnSpc>
                  <a:spcPct val="90000"/>
                </a:lnSpc>
                <a:spcBef>
                  <a:spcPct val="0"/>
                </a:spcBef>
                <a:spcAft>
                  <a:spcPct val="35000"/>
                </a:spcAft>
              </a:pPr>
              <a:r>
                <a:rPr lang="fi-FI" sz="2399" b="1" dirty="0"/>
                <a:t>7</a:t>
              </a:r>
              <a:endParaRPr lang="en-US" sz="2399" b="1" dirty="0"/>
            </a:p>
          </p:txBody>
        </p:sp>
      </p:grpSp>
      <p:sp>
        <p:nvSpPr>
          <p:cNvPr id="17" name="Arc 16"/>
          <p:cNvSpPr/>
          <p:nvPr/>
        </p:nvSpPr>
        <p:spPr>
          <a:xfrm rot="11354069">
            <a:off x="2057284" y="4773888"/>
            <a:ext cx="5679321" cy="905409"/>
          </a:xfrm>
          <a:prstGeom prst="arc">
            <a:avLst>
              <a:gd name="adj1" fmla="val 10914964"/>
              <a:gd name="adj2" fmla="val 21390061"/>
            </a:avLst>
          </a:prstGeom>
          <a:ln w="73025">
            <a:headEnd type="stealth" w="lg" len="lg"/>
            <a:tailEnd type="oval" w="sm"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799"/>
          </a:p>
        </p:txBody>
      </p:sp>
      <p:grpSp>
        <p:nvGrpSpPr>
          <p:cNvPr id="57" name="Group 56"/>
          <p:cNvGrpSpPr/>
          <p:nvPr/>
        </p:nvGrpSpPr>
        <p:grpSpPr>
          <a:xfrm>
            <a:off x="4229352" y="5549486"/>
            <a:ext cx="539540" cy="500685"/>
            <a:chOff x="636" y="25217"/>
            <a:chExt cx="678949" cy="678949"/>
          </a:xfrm>
        </p:grpSpPr>
        <p:sp>
          <p:nvSpPr>
            <p:cNvPr id="59" name="Oval 58"/>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60" name="Oval 4"/>
            <p:cNvSpPr/>
            <p:nvPr/>
          </p:nvSpPr>
          <p:spPr>
            <a:xfrm>
              <a:off x="101453" y="139062"/>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599720">
                <a:lnSpc>
                  <a:spcPct val="90000"/>
                </a:lnSpc>
                <a:spcBef>
                  <a:spcPct val="0"/>
                </a:spcBef>
                <a:spcAft>
                  <a:spcPct val="35000"/>
                </a:spcAft>
              </a:pPr>
              <a:r>
                <a:rPr lang="fi-FI" sz="2399" b="1" dirty="0"/>
                <a:t>5</a:t>
              </a:r>
              <a:endParaRPr lang="en-US" sz="2399" b="1" dirty="0"/>
            </a:p>
          </p:txBody>
        </p:sp>
      </p:grpSp>
      <p:cxnSp>
        <p:nvCxnSpPr>
          <p:cNvPr id="88" name="Straight Arrow Connector 87"/>
          <p:cNvCxnSpPr/>
          <p:nvPr/>
        </p:nvCxnSpPr>
        <p:spPr>
          <a:xfrm flipV="1">
            <a:off x="1558450" y="3498463"/>
            <a:ext cx="1592653" cy="274685"/>
          </a:xfrm>
          <a:prstGeom prst="straightConnector1">
            <a:avLst/>
          </a:prstGeom>
          <a:ln w="53975">
            <a:tailEnd type="stealth" w="lg" len="lg"/>
          </a:ln>
        </p:spPr>
        <p:style>
          <a:lnRef idx="3">
            <a:schemeClr val="dk1"/>
          </a:lnRef>
          <a:fillRef idx="0">
            <a:schemeClr val="dk1"/>
          </a:fillRef>
          <a:effectRef idx="2">
            <a:schemeClr val="dk1"/>
          </a:effectRef>
          <a:fontRef idx="minor">
            <a:schemeClr val="tx1"/>
          </a:fontRef>
        </p:style>
      </p:cxnSp>
      <p:cxnSp>
        <p:nvCxnSpPr>
          <p:cNvPr id="90" name="Straight Arrow Connector 89"/>
          <p:cNvCxnSpPr/>
          <p:nvPr/>
        </p:nvCxnSpPr>
        <p:spPr>
          <a:xfrm>
            <a:off x="4725758" y="3494790"/>
            <a:ext cx="575850" cy="0"/>
          </a:xfrm>
          <a:prstGeom prst="straightConnector1">
            <a:avLst/>
          </a:prstGeom>
          <a:ln w="53975">
            <a:tailEnd type="stealth" w="lg" len="lg"/>
          </a:ln>
        </p:spPr>
        <p:style>
          <a:lnRef idx="3">
            <a:schemeClr val="dk1"/>
          </a:lnRef>
          <a:fillRef idx="0">
            <a:schemeClr val="dk1"/>
          </a:fillRef>
          <a:effectRef idx="2">
            <a:schemeClr val="dk1"/>
          </a:effectRef>
          <a:fontRef idx="minor">
            <a:schemeClr val="tx1"/>
          </a:fontRef>
        </p:style>
      </p:cxnSp>
      <p:cxnSp>
        <p:nvCxnSpPr>
          <p:cNvPr id="92" name="Straight Arrow Connector 91"/>
          <p:cNvCxnSpPr/>
          <p:nvPr/>
        </p:nvCxnSpPr>
        <p:spPr>
          <a:xfrm>
            <a:off x="6959619" y="3458355"/>
            <a:ext cx="539859" cy="0"/>
          </a:xfrm>
          <a:prstGeom prst="straightConnector1">
            <a:avLst/>
          </a:prstGeom>
          <a:ln w="53975">
            <a:tailEnd type="stealth" w="lg" len="lg"/>
          </a:ln>
        </p:spPr>
        <p:style>
          <a:lnRef idx="3">
            <a:schemeClr val="dk1"/>
          </a:lnRef>
          <a:fillRef idx="0">
            <a:schemeClr val="dk1"/>
          </a:fillRef>
          <a:effectRef idx="2">
            <a:schemeClr val="dk1"/>
          </a:effectRef>
          <a:fontRef idx="minor">
            <a:schemeClr val="tx1"/>
          </a:fontRef>
        </p:style>
      </p:cxnSp>
      <p:pic>
        <p:nvPicPr>
          <p:cNvPr id="104" name="Picture 7" descr="\\MAGNUM\Projects\Microsoft\Cloud Power FY12\Design\ICONS_PNG\Within_Your_Reach.png"/>
          <p:cNvPicPr>
            <a:picLocks noChangeAspect="1" noChangeArrowheads="1"/>
          </p:cNvPicPr>
          <p:nvPr/>
        </p:nvPicPr>
        <p:blipFill>
          <a:blip r:embed="rId8" cstate="print">
            <a:grayscl/>
          </a:blip>
          <a:stretch>
            <a:fillRect/>
          </a:stretch>
        </p:blipFill>
        <p:spPr bwMode="auto">
          <a:xfrm>
            <a:off x="-78431" y="2003965"/>
            <a:ext cx="1371600" cy="1371243"/>
          </a:xfrm>
          <a:prstGeom prst="rect">
            <a:avLst/>
          </a:prstGeom>
          <a:noFill/>
        </p:spPr>
      </p:pic>
      <p:cxnSp>
        <p:nvCxnSpPr>
          <p:cNvPr id="13" name="Straight Arrow Connector 12"/>
          <p:cNvCxnSpPr/>
          <p:nvPr/>
        </p:nvCxnSpPr>
        <p:spPr>
          <a:xfrm flipV="1">
            <a:off x="8157812" y="4313056"/>
            <a:ext cx="21693" cy="684838"/>
          </a:xfrm>
          <a:prstGeom prst="straightConnector1">
            <a:avLst/>
          </a:prstGeom>
          <a:ln w="53975">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35049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10" presetClass="entr" presetSubtype="0" fill="hold"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par>
                                <p:cTn id="19" presetID="10"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animEffect transition="in" filter="fade">
                                      <p:cBhvr>
                                        <p:cTn id="21" dur="500"/>
                                        <p:tgtEl>
                                          <p:spTgt spid="8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nodeType="with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fade">
                                      <p:cBhvr>
                                        <p:cTn id="38" dur="500"/>
                                        <p:tgtEl>
                                          <p:spTgt spid="90"/>
                                        </p:tgtEl>
                                      </p:cBhvr>
                                    </p:animEffect>
                                  </p:childTnLst>
                                </p:cTn>
                              </p:par>
                              <p:par>
                                <p:cTn id="39" presetID="10"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92"/>
                                        </p:tgtEl>
                                        <p:attrNameLst>
                                          <p:attrName>style.visibility</p:attrName>
                                        </p:attrNameLst>
                                      </p:cBhvr>
                                      <p:to>
                                        <p:strVal val="visible"/>
                                      </p:to>
                                    </p:set>
                                    <p:animEffect transition="in" filter="fade">
                                      <p:cBhvr>
                                        <p:cTn id="49" dur="500"/>
                                        <p:tgtEl>
                                          <p:spTgt spid="9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par>
                                <p:cTn id="59" presetID="10"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500"/>
                                        <p:tgtEl>
                                          <p:spTgt spid="43"/>
                                        </p:tgtEl>
                                      </p:cBhvr>
                                    </p:animEffect>
                                  </p:childTnLst>
                                </p:cTn>
                              </p:par>
                              <p:par>
                                <p:cTn id="62" presetID="10" presetClass="entr" presetSubtype="0" fill="hold"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500"/>
                                        <p:tgtEl>
                                          <p:spTgt spid="13"/>
                                        </p:tgtEl>
                                      </p:cBhvr>
                                    </p:animEffect>
                                  </p:childTnLst>
                                </p:cTn>
                              </p:par>
                              <p:par>
                                <p:cTn id="65" presetID="10" presetClass="entr" presetSubtype="0" fill="hold" nodeType="with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500"/>
                                        <p:tgtEl>
                                          <p:spTgt spid="17"/>
                                        </p:tgtEl>
                                      </p:cBhvr>
                                    </p:animEffect>
                                  </p:childTnLst>
                                </p:cTn>
                              </p:par>
                              <p:par>
                                <p:cTn id="73" presetID="10" presetClass="entr" presetSubtype="0" fill="hold"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fade">
                                      <p:cBhvr>
                                        <p:cTn id="75" dur="5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fade">
                                      <p:cBhvr>
                                        <p:cTn id="80" dur="500"/>
                                        <p:tgtEl>
                                          <p:spTgt spid="55"/>
                                        </p:tgtEl>
                                      </p:cBhvr>
                                    </p:animEffect>
                                  </p:childTnLst>
                                </p:cTn>
                              </p:par>
                              <p:par>
                                <p:cTn id="81" presetID="10" presetClass="entr" presetSubtype="0" fill="hold" nodeType="withEffect">
                                  <p:stCondLst>
                                    <p:cond delay="0"/>
                                  </p:stCondLst>
                                  <p:childTnLst>
                                    <p:set>
                                      <p:cBhvr>
                                        <p:cTn id="82" dur="1" fill="hold">
                                          <p:stCondLst>
                                            <p:cond delay="0"/>
                                          </p:stCondLst>
                                        </p:cTn>
                                        <p:tgtEl>
                                          <p:spTgt spid="81"/>
                                        </p:tgtEl>
                                        <p:attrNameLst>
                                          <p:attrName>style.visibility</p:attrName>
                                        </p:attrNameLst>
                                      </p:cBhvr>
                                      <p:to>
                                        <p:strVal val="visible"/>
                                      </p:to>
                                    </p:set>
                                    <p:animEffect transition="in" filter="fade">
                                      <p:cBhvr>
                                        <p:cTn id="83" dur="500"/>
                                        <p:tgtEl>
                                          <p:spTgt spid="81"/>
                                        </p:tgtEl>
                                      </p:cBhvr>
                                    </p:animEffect>
                                  </p:childTnLst>
                                </p:cTn>
                              </p:par>
                              <p:par>
                                <p:cTn id="84" presetID="10" presetClass="entr" presetSubtype="0" fill="hold"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childTnLst>
                                </p:cTn>
                              </p:par>
                              <p:par>
                                <p:cTn id="87" presetID="10" presetClass="entr" presetSubtype="0" fill="hold" nodeType="with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500"/>
                                        <p:tgtEl>
                                          <p:spTgt spid="21"/>
                                        </p:tgtEl>
                                      </p:cBhvr>
                                    </p:animEffect>
                                  </p:childTnLst>
                                </p:cTn>
                              </p:par>
                              <p:par>
                                <p:cTn id="90" presetID="10" presetClass="entr" presetSubtype="0" fill="hold"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par>
                                <p:cTn id="93" presetID="10" presetClass="entr" presetSubtype="0" fill="hold" nodeType="withEffect">
                                  <p:stCondLst>
                                    <p:cond delay="0"/>
                                  </p:stCondLst>
                                  <p:childTnLst>
                                    <p:set>
                                      <p:cBhvr>
                                        <p:cTn id="94" dur="1" fill="hold">
                                          <p:stCondLst>
                                            <p:cond delay="0"/>
                                          </p:stCondLst>
                                        </p:cTn>
                                        <p:tgtEl>
                                          <p:spTgt spid="74"/>
                                        </p:tgtEl>
                                        <p:attrNameLst>
                                          <p:attrName>style.visibility</p:attrName>
                                        </p:attrNameLst>
                                      </p:cBhvr>
                                      <p:to>
                                        <p:strVal val="visible"/>
                                      </p:to>
                                    </p:set>
                                    <p:animEffect transition="in" filter="fade">
                                      <p:cBhvr>
                                        <p:cTn id="95" dur="500"/>
                                        <p:tgtEl>
                                          <p:spTgt spid="7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fade">
                                      <p:cBhvr>
                                        <p:cTn id="100" dur="500"/>
                                        <p:tgtEl>
                                          <p:spTgt spid="16"/>
                                        </p:tgtEl>
                                      </p:cBhvr>
                                    </p:animEffect>
                                  </p:childTnLst>
                                </p:cTn>
                              </p:par>
                              <p:par>
                                <p:cTn id="101" presetID="10" presetClass="entr" presetSubtype="0" fill="hold"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fade">
                                      <p:cBhvr>
                                        <p:cTn id="103" dur="500"/>
                                        <p:tgtEl>
                                          <p:spTgt spid="50"/>
                                        </p:tgtEl>
                                      </p:cBhvr>
                                    </p:animEffect>
                                  </p:childTnLst>
                                </p:cTn>
                              </p:par>
                              <p:par>
                                <p:cTn id="104" presetID="53" presetClass="entr" presetSubtype="16" fill="hold" nodeType="withEffect">
                                  <p:stCondLst>
                                    <p:cond delay="700"/>
                                  </p:stCondLst>
                                  <p:childTnLst>
                                    <p:set>
                                      <p:cBhvr>
                                        <p:cTn id="105" dur="1" fill="hold">
                                          <p:stCondLst>
                                            <p:cond delay="0"/>
                                          </p:stCondLst>
                                        </p:cTn>
                                        <p:tgtEl>
                                          <p:spTgt spid="104"/>
                                        </p:tgtEl>
                                        <p:attrNameLst>
                                          <p:attrName>style.visibility</p:attrName>
                                        </p:attrNameLst>
                                      </p:cBhvr>
                                      <p:to>
                                        <p:strVal val="visible"/>
                                      </p:to>
                                    </p:set>
                                    <p:anim calcmode="lin" valueType="num">
                                      <p:cBhvr>
                                        <p:cTn id="106" dur="1500" fill="hold"/>
                                        <p:tgtEl>
                                          <p:spTgt spid="104"/>
                                        </p:tgtEl>
                                        <p:attrNameLst>
                                          <p:attrName>ppt_w</p:attrName>
                                        </p:attrNameLst>
                                      </p:cBhvr>
                                      <p:tavLst>
                                        <p:tav tm="0">
                                          <p:val>
                                            <p:fltVal val="0"/>
                                          </p:val>
                                        </p:tav>
                                        <p:tav tm="100000">
                                          <p:val>
                                            <p:strVal val="#ppt_w"/>
                                          </p:val>
                                        </p:tav>
                                      </p:tavLst>
                                    </p:anim>
                                    <p:anim calcmode="lin" valueType="num">
                                      <p:cBhvr>
                                        <p:cTn id="107" dur="1500" fill="hold"/>
                                        <p:tgtEl>
                                          <p:spTgt spid="104"/>
                                        </p:tgtEl>
                                        <p:attrNameLst>
                                          <p:attrName>ppt_h</p:attrName>
                                        </p:attrNameLst>
                                      </p:cBhvr>
                                      <p:tavLst>
                                        <p:tav tm="0">
                                          <p:val>
                                            <p:fltVal val="0"/>
                                          </p:val>
                                        </p:tav>
                                        <p:tav tm="100000">
                                          <p:val>
                                            <p:strVal val="#ppt_h"/>
                                          </p:val>
                                        </p:tav>
                                      </p:tavLst>
                                    </p:anim>
                                    <p:animEffect transition="in" filter="fade">
                                      <p:cBhvr>
                                        <p:cTn id="108" dur="1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7" grpId="0" animBg="1"/>
      <p:bldP spid="54" grpId="0"/>
      <p:bldP spid="72" grpId="0"/>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201025" y="1135218"/>
            <a:ext cx="3467100" cy="5200650"/>
          </a:xfrm>
          <a:prstGeom prst="rect">
            <a:avLst/>
          </a:prstGeom>
        </p:spPr>
      </p:pic>
      <p:pic>
        <p:nvPicPr>
          <p:cNvPr id="40" name="Picture 39"/>
          <p:cNvPicPr>
            <a:picLocks noChangeAspect="1"/>
          </p:cNvPicPr>
          <p:nvPr/>
        </p:nvPicPr>
        <p:blipFill>
          <a:blip r:embed="rId4"/>
          <a:stretch>
            <a:fillRect/>
          </a:stretch>
        </p:blipFill>
        <p:spPr>
          <a:xfrm>
            <a:off x="8201235" y="1135074"/>
            <a:ext cx="3467100" cy="520065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358581" y="1130755"/>
            <a:ext cx="3445747" cy="5168622"/>
          </a:xfrm>
          <a:prstGeom prst="rect">
            <a:avLst/>
          </a:prstGeom>
        </p:spPr>
      </p:pic>
      <p:pic>
        <p:nvPicPr>
          <p:cNvPr id="39" name="Picture 38"/>
          <p:cNvPicPr>
            <a:picLocks noChangeAspect="1"/>
          </p:cNvPicPr>
          <p:nvPr/>
        </p:nvPicPr>
        <p:blipFill>
          <a:blip r:embed="rId6"/>
          <a:stretch>
            <a:fillRect/>
          </a:stretch>
        </p:blipFill>
        <p:spPr>
          <a:xfrm>
            <a:off x="4357839" y="1121032"/>
            <a:ext cx="3456000" cy="5184000"/>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519112" y="1135218"/>
            <a:ext cx="3442772" cy="5164159"/>
          </a:xfrm>
          <a:prstGeom prst="rect">
            <a:avLst/>
          </a:prstGeom>
        </p:spPr>
      </p:pic>
      <p:pic>
        <p:nvPicPr>
          <p:cNvPr id="38" name="Picture 37"/>
          <p:cNvPicPr>
            <a:picLocks noChangeAspect="1"/>
          </p:cNvPicPr>
          <p:nvPr/>
        </p:nvPicPr>
        <p:blipFill>
          <a:blip r:embed="rId8"/>
          <a:stretch>
            <a:fillRect/>
          </a:stretch>
        </p:blipFill>
        <p:spPr>
          <a:xfrm>
            <a:off x="516473" y="1136827"/>
            <a:ext cx="3448050" cy="5162550"/>
          </a:xfrm>
          <a:prstGeom prst="rect">
            <a:avLst/>
          </a:prstGeom>
        </p:spPr>
      </p:pic>
      <p:sp>
        <p:nvSpPr>
          <p:cNvPr id="6" name="Title 5"/>
          <p:cNvSpPr>
            <a:spLocks noGrp="1"/>
          </p:cNvSpPr>
          <p:nvPr>
            <p:ph type="title"/>
          </p:nvPr>
        </p:nvSpPr>
        <p:spPr/>
        <p:txBody>
          <a:bodyPr/>
          <a:lstStyle/>
          <a:p>
            <a:r>
              <a:rPr lang="fi-FI" sz="4800" dirty="0" smtClean="0"/>
              <a:t>Evolution of SharePoint customizations</a:t>
            </a:r>
            <a:endParaRPr lang="en-US" sz="4800" dirty="0"/>
          </a:p>
        </p:txBody>
      </p:sp>
      <p:sp>
        <p:nvSpPr>
          <p:cNvPr id="10" name="TextBox 9"/>
          <p:cNvSpPr txBox="1"/>
          <p:nvPr/>
        </p:nvSpPr>
        <p:spPr>
          <a:xfrm>
            <a:off x="519112" y="1130754"/>
            <a:ext cx="3442772" cy="830997"/>
          </a:xfrm>
          <a:prstGeom prst="rect">
            <a:avLst/>
          </a:prstGeom>
          <a:noFill/>
        </p:spPr>
        <p:txBody>
          <a:bodyPr wrap="square" rtlCol="0">
            <a:spAutoFit/>
          </a:bodyPr>
          <a:lstStyle/>
          <a:p>
            <a:pPr algn="ctr"/>
            <a:r>
              <a:rPr lang="en-US" sz="2400" dirty="0" smtClean="0"/>
              <a:t>Full Trust Solutions</a:t>
            </a:r>
          </a:p>
          <a:p>
            <a:pPr algn="ctr"/>
            <a:r>
              <a:rPr lang="fi-FI" sz="2400" dirty="0" smtClean="0">
                <a:latin typeface="+mj-lt"/>
              </a:rPr>
              <a:t>No real control</a:t>
            </a:r>
            <a:endParaRPr lang="en-US" sz="2400" dirty="0">
              <a:latin typeface="+mj-lt"/>
            </a:endParaRPr>
          </a:p>
        </p:txBody>
      </p:sp>
      <p:sp>
        <p:nvSpPr>
          <p:cNvPr id="11" name="TextBox 10"/>
          <p:cNvSpPr txBox="1"/>
          <p:nvPr/>
        </p:nvSpPr>
        <p:spPr>
          <a:xfrm>
            <a:off x="531275" y="4962479"/>
            <a:ext cx="3442772" cy="1373389"/>
          </a:xfrm>
          <a:prstGeom prst="rect">
            <a:avLst/>
          </a:prstGeom>
          <a:noFill/>
        </p:spPr>
        <p:txBody>
          <a:bodyPr wrap="square" rtlCol="0">
            <a:spAutoFit/>
          </a:bodyPr>
          <a:lstStyle/>
          <a:p>
            <a:pPr indent="-228600" algn="ctr">
              <a:lnSpc>
                <a:spcPct val="70000"/>
              </a:lnSpc>
              <a:spcBef>
                <a:spcPts val="1200"/>
              </a:spcBef>
            </a:pPr>
            <a:r>
              <a:rPr lang="en-US" dirty="0">
                <a:latin typeface="Segoe UI" panose="020B0502040204020203" pitchFamily="34" charset="0"/>
                <a:ea typeface="Segoe UI" panose="020B0502040204020203" pitchFamily="34" charset="0"/>
                <a:cs typeface="Segoe UI" panose="020B0502040204020203" pitchFamily="34" charset="0"/>
              </a:rPr>
              <a:t>Support is a nightmare</a:t>
            </a:r>
          </a:p>
          <a:p>
            <a:pPr indent="-228600" algn="ctr">
              <a:lnSpc>
                <a:spcPct val="70000"/>
              </a:lnSpc>
              <a:spcBef>
                <a:spcPts val="1200"/>
              </a:spcBef>
            </a:pPr>
            <a:r>
              <a:rPr lang="en-US" dirty="0">
                <a:latin typeface="Segoe UI" panose="020B0502040204020203" pitchFamily="34" charset="0"/>
                <a:ea typeface="Segoe UI" panose="020B0502040204020203" pitchFamily="34" charset="0"/>
                <a:cs typeface="Segoe UI" panose="020B0502040204020203" pitchFamily="34" charset="0"/>
              </a:rPr>
              <a:t>Upgrade is quite a challenge</a:t>
            </a:r>
          </a:p>
          <a:p>
            <a:pPr indent="-228600" algn="ctr">
              <a:lnSpc>
                <a:spcPct val="70000"/>
              </a:lnSpc>
              <a:spcBef>
                <a:spcPts val="1200"/>
              </a:spcBef>
            </a:pPr>
            <a:r>
              <a:rPr lang="en-US" dirty="0">
                <a:latin typeface="Segoe UI" panose="020B0502040204020203" pitchFamily="34" charset="0"/>
                <a:ea typeface="Segoe UI" panose="020B0502040204020203" pitchFamily="34" charset="0"/>
                <a:cs typeface="Segoe UI" panose="020B0502040204020203" pitchFamily="34" charset="0"/>
              </a:rPr>
              <a:t>Securing code to run </a:t>
            </a:r>
            <a:r>
              <a:rPr lang="en-US" dirty="0" smtClean="0">
                <a:latin typeface="Segoe UI" panose="020B0502040204020203" pitchFamily="34" charset="0"/>
                <a:ea typeface="Segoe UI" panose="020B0502040204020203" pitchFamily="34" charset="0"/>
                <a:cs typeface="Segoe UI" panose="020B0502040204020203" pitchFamily="34" charset="0"/>
              </a:rPr>
              <a:t>in hosted environments is </a:t>
            </a:r>
            <a:r>
              <a:rPr lang="en-US" dirty="0">
                <a:latin typeface="Segoe UI" panose="020B0502040204020203" pitchFamily="34" charset="0"/>
                <a:ea typeface="Segoe UI" panose="020B0502040204020203" pitchFamily="34" charset="0"/>
                <a:cs typeface="Segoe UI" panose="020B0502040204020203" pitchFamily="34" charset="0"/>
              </a:rPr>
              <a:t>effectively impossible</a:t>
            </a:r>
          </a:p>
        </p:txBody>
      </p:sp>
      <p:grpSp>
        <p:nvGrpSpPr>
          <p:cNvPr id="12" name="Group 11"/>
          <p:cNvGrpSpPr/>
          <p:nvPr/>
        </p:nvGrpSpPr>
        <p:grpSpPr>
          <a:xfrm>
            <a:off x="1309310" y="2053455"/>
            <a:ext cx="1981200" cy="2522610"/>
            <a:chOff x="2208212" y="2355425"/>
            <a:chExt cx="1981200" cy="2809965"/>
          </a:xfrm>
        </p:grpSpPr>
        <p:grpSp>
          <p:nvGrpSpPr>
            <p:cNvPr id="13" name="Group 12"/>
            <p:cNvGrpSpPr/>
            <p:nvPr/>
          </p:nvGrpSpPr>
          <p:grpSpPr>
            <a:xfrm>
              <a:off x="2208212" y="2355425"/>
              <a:ext cx="1981200" cy="2809965"/>
              <a:chOff x="2208212" y="2380672"/>
              <a:chExt cx="1981200" cy="2809965"/>
            </a:xfrm>
          </p:grpSpPr>
          <p:sp>
            <p:nvSpPr>
              <p:cNvPr id="16" name="Rounded Rectangle 15"/>
              <p:cNvSpPr/>
              <p:nvPr/>
            </p:nvSpPr>
            <p:spPr>
              <a:xfrm>
                <a:off x="2208212" y="2380672"/>
                <a:ext cx="1981200" cy="2809965"/>
              </a:xfrm>
              <a:prstGeom prst="roundRect">
                <a:avLst/>
              </a:prstGeom>
              <a:solidFill>
                <a:schemeClr val="bg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chemeClr val="bg1"/>
                  </a:solidFill>
                </a:endParaRPr>
              </a:p>
            </p:txBody>
          </p:sp>
          <p:sp>
            <p:nvSpPr>
              <p:cNvPr id="17" name="TextBox 16"/>
              <p:cNvSpPr txBox="1"/>
              <p:nvPr/>
            </p:nvSpPr>
            <p:spPr>
              <a:xfrm rot="19816358">
                <a:off x="2494285" y="3229288"/>
                <a:ext cx="1561453" cy="369332"/>
              </a:xfrm>
              <a:prstGeom prst="rect">
                <a:avLst/>
              </a:prstGeom>
              <a:noFill/>
            </p:spPr>
            <p:txBody>
              <a:bodyPr wrap="none" rtlCol="0">
                <a:spAutoFit/>
              </a:bodyPr>
              <a:lstStyle/>
              <a:p>
                <a:r>
                  <a:rPr lang="en-US" i="1" dirty="0">
                    <a:solidFill>
                      <a:srgbClr val="000000"/>
                    </a:solidFill>
                  </a:rPr>
                  <a:t>Custom Code</a:t>
                </a:r>
              </a:p>
            </p:txBody>
          </p:sp>
          <p:sp>
            <p:nvSpPr>
              <p:cNvPr id="18" name="TextBox 17"/>
              <p:cNvSpPr txBox="1"/>
              <p:nvPr/>
            </p:nvSpPr>
            <p:spPr>
              <a:xfrm>
                <a:off x="2598237" y="2494217"/>
                <a:ext cx="1099981" cy="400110"/>
              </a:xfrm>
              <a:prstGeom prst="rect">
                <a:avLst/>
              </a:prstGeom>
              <a:noFill/>
            </p:spPr>
            <p:txBody>
              <a:bodyPr wrap="none" rtlCol="0">
                <a:spAutoFit/>
              </a:bodyPr>
              <a:lstStyle/>
              <a:p>
                <a:r>
                  <a:rPr lang="en-US" sz="2000" dirty="0">
                    <a:solidFill>
                      <a:srgbClr val="000000"/>
                    </a:solidFill>
                  </a:rPr>
                  <a:t>SP Code</a:t>
                </a:r>
              </a:p>
            </p:txBody>
          </p:sp>
          <p:sp>
            <p:nvSpPr>
              <p:cNvPr id="19" name="TextBox 18"/>
              <p:cNvSpPr txBox="1"/>
              <p:nvPr/>
            </p:nvSpPr>
            <p:spPr>
              <a:xfrm>
                <a:off x="2505462" y="4063997"/>
                <a:ext cx="1531550" cy="1077218"/>
              </a:xfrm>
              <a:prstGeom prst="rect">
                <a:avLst/>
              </a:prstGeom>
              <a:noFill/>
            </p:spPr>
            <p:txBody>
              <a:bodyPr wrap="square" rtlCol="0">
                <a:spAutoFit/>
              </a:bodyPr>
              <a:lstStyle/>
              <a:p>
                <a:pPr algn="ctr"/>
                <a:r>
                  <a:rPr lang="en-US" sz="1400" i="1" dirty="0">
                    <a:solidFill>
                      <a:srgbClr val="000000"/>
                    </a:solidFill>
                  </a:rPr>
                  <a:t>More custom code: aspx, dlls, web services, GAC</a:t>
                </a:r>
              </a:p>
            </p:txBody>
          </p:sp>
        </p:grpSp>
        <p:pic>
          <p:nvPicPr>
            <p:cNvPr id="14" name="Picture 13"/>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2553914" y="3005680"/>
              <a:ext cx="724957" cy="310365"/>
            </a:xfrm>
            <a:prstGeom prst="rect">
              <a:avLst/>
            </a:prstGeom>
          </p:spPr>
        </p:pic>
        <p:pic>
          <p:nvPicPr>
            <p:cNvPr id="15" name="Picture 14"/>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3140820" y="3611999"/>
              <a:ext cx="724957" cy="310365"/>
            </a:xfrm>
            <a:prstGeom prst="rect">
              <a:avLst/>
            </a:prstGeom>
          </p:spPr>
        </p:pic>
      </p:grpSp>
      <p:sp>
        <p:nvSpPr>
          <p:cNvPr id="20" name="TextBox 19"/>
          <p:cNvSpPr txBox="1"/>
          <p:nvPr/>
        </p:nvSpPr>
        <p:spPr>
          <a:xfrm>
            <a:off x="4370744" y="1130755"/>
            <a:ext cx="3445747" cy="830997"/>
          </a:xfrm>
          <a:prstGeom prst="rect">
            <a:avLst/>
          </a:prstGeom>
          <a:noFill/>
        </p:spPr>
        <p:txBody>
          <a:bodyPr wrap="square" rtlCol="0">
            <a:spAutoFit/>
          </a:bodyPr>
          <a:lstStyle/>
          <a:p>
            <a:pPr algn="ctr"/>
            <a:r>
              <a:rPr lang="en-US" sz="2400" dirty="0" smtClean="0"/>
              <a:t>Sandbox</a:t>
            </a:r>
          </a:p>
          <a:p>
            <a:pPr algn="ctr"/>
            <a:r>
              <a:rPr lang="fi-FI" sz="2400" dirty="0" smtClean="0">
                <a:latin typeface="+mj-lt"/>
              </a:rPr>
              <a:t>Partial control</a:t>
            </a:r>
            <a:endParaRPr lang="en-US" sz="2400" dirty="0">
              <a:latin typeface="+mj-lt"/>
            </a:endParaRPr>
          </a:p>
        </p:txBody>
      </p:sp>
      <p:sp>
        <p:nvSpPr>
          <p:cNvPr id="21" name="TextBox 20"/>
          <p:cNvSpPr txBox="1"/>
          <p:nvPr/>
        </p:nvSpPr>
        <p:spPr>
          <a:xfrm>
            <a:off x="8222378" y="1130754"/>
            <a:ext cx="3445747" cy="830997"/>
          </a:xfrm>
          <a:prstGeom prst="rect">
            <a:avLst/>
          </a:prstGeom>
          <a:noFill/>
        </p:spPr>
        <p:txBody>
          <a:bodyPr wrap="square" rtlCol="0">
            <a:spAutoFit/>
          </a:bodyPr>
          <a:lstStyle/>
          <a:p>
            <a:pPr algn="ctr"/>
            <a:r>
              <a:rPr lang="en-US" sz="2400" dirty="0" smtClean="0"/>
              <a:t>App Model</a:t>
            </a:r>
            <a:endParaRPr lang="en-US" sz="2400" dirty="0">
              <a:latin typeface="+mj-lt"/>
            </a:endParaRPr>
          </a:p>
          <a:p>
            <a:pPr algn="ctr"/>
            <a:r>
              <a:rPr lang="fi-FI" sz="2400" dirty="0" smtClean="0">
                <a:latin typeface="+mj-lt"/>
              </a:rPr>
              <a:t>Control, Trust, Manage</a:t>
            </a:r>
            <a:endParaRPr lang="en-US" sz="2400" dirty="0" smtClean="0"/>
          </a:p>
        </p:txBody>
      </p:sp>
      <p:sp>
        <p:nvSpPr>
          <p:cNvPr id="22" name="TextBox 21"/>
          <p:cNvSpPr txBox="1"/>
          <p:nvPr/>
        </p:nvSpPr>
        <p:spPr>
          <a:xfrm>
            <a:off x="4370744" y="4967144"/>
            <a:ext cx="3433584" cy="981807"/>
          </a:xfrm>
          <a:prstGeom prst="rect">
            <a:avLst/>
          </a:prstGeom>
          <a:noFill/>
        </p:spPr>
        <p:txBody>
          <a:bodyPr wrap="square" rtlCol="0">
            <a:spAutoFit/>
          </a:bodyPr>
          <a:lstStyle/>
          <a:p>
            <a:pPr marL="57150" lvl="1" algn="ctr">
              <a:lnSpc>
                <a:spcPct val="70000"/>
              </a:lnSpc>
              <a:spcBef>
                <a:spcPts val="1200"/>
              </a:spcBef>
            </a:pPr>
            <a:r>
              <a:rPr lang="en-US" dirty="0">
                <a:latin typeface="Segoe UI" panose="020B0502040204020203" pitchFamily="34" charset="0"/>
                <a:ea typeface="Segoe UI" panose="020B0502040204020203" pitchFamily="34" charset="0"/>
                <a:cs typeface="Segoe UI" panose="020B0502040204020203" pitchFamily="34" charset="0"/>
              </a:rPr>
              <a:t>Way too strict for developers</a:t>
            </a:r>
          </a:p>
          <a:p>
            <a:pPr marL="57150" lvl="1" algn="ctr">
              <a:lnSpc>
                <a:spcPct val="70000"/>
              </a:lnSpc>
              <a:spcBef>
                <a:spcPts val="1200"/>
              </a:spcBef>
            </a:pPr>
            <a:r>
              <a:rPr lang="en-US" dirty="0" smtClean="0">
                <a:latin typeface="Segoe UI" panose="020B0502040204020203" pitchFamily="34" charset="0"/>
                <a:ea typeface="Segoe UI" panose="020B0502040204020203" pitchFamily="34" charset="0"/>
                <a:cs typeface="Segoe UI" panose="020B0502040204020203" pitchFamily="34" charset="0"/>
              </a:rPr>
              <a:t>Hard </a:t>
            </a:r>
            <a:r>
              <a:rPr lang="en-US" dirty="0">
                <a:latin typeface="Segoe UI" panose="020B0502040204020203" pitchFamily="34" charset="0"/>
                <a:ea typeface="Segoe UI" panose="020B0502040204020203" pitchFamily="34" charset="0"/>
                <a:cs typeface="Segoe UI" panose="020B0502040204020203" pitchFamily="34" charset="0"/>
              </a:rPr>
              <a:t>to maintain and </a:t>
            </a:r>
            <a:r>
              <a:rPr lang="en-US" dirty="0" smtClean="0">
                <a:latin typeface="Segoe UI" panose="020B0502040204020203" pitchFamily="34" charset="0"/>
                <a:ea typeface="Segoe UI" panose="020B0502040204020203" pitchFamily="34" charset="0"/>
                <a:cs typeface="Segoe UI" panose="020B0502040204020203" pitchFamily="34" charset="0"/>
              </a:rPr>
              <a:t>expand</a:t>
            </a:r>
          </a:p>
          <a:p>
            <a:pPr marL="57150" lvl="1" algn="ctr">
              <a:lnSpc>
                <a:spcPct val="70000"/>
              </a:lnSpc>
              <a:spcBef>
                <a:spcPts val="1200"/>
              </a:spcBef>
            </a:pPr>
            <a:r>
              <a:rPr lang="fi-FI" dirty="0" smtClean="0">
                <a:latin typeface="Segoe UI" panose="020B0502040204020203" pitchFamily="34" charset="0"/>
                <a:ea typeface="Segoe UI" panose="020B0502040204020203" pitchFamily="34" charset="0"/>
                <a:cs typeface="Segoe UI" panose="020B0502040204020203" pitchFamily="34" charset="0"/>
              </a:rPr>
              <a:t>Managed by your self</a:t>
            </a:r>
            <a:endParaRPr lang="en-US" dirty="0">
              <a:latin typeface="Segoe UI" panose="020B0502040204020203" pitchFamily="34" charset="0"/>
              <a:ea typeface="Segoe UI" panose="020B0502040204020203" pitchFamily="34" charset="0"/>
              <a:cs typeface="Segoe UI" panose="020B0502040204020203" pitchFamily="34" charset="0"/>
            </a:endParaRPr>
          </a:p>
        </p:txBody>
      </p:sp>
      <p:grpSp>
        <p:nvGrpSpPr>
          <p:cNvPr id="23" name="Group 22"/>
          <p:cNvGrpSpPr/>
          <p:nvPr/>
        </p:nvGrpSpPr>
        <p:grpSpPr>
          <a:xfrm>
            <a:off x="5197494" y="2016285"/>
            <a:ext cx="1828800" cy="2607344"/>
            <a:chOff x="5180013" y="2286000"/>
            <a:chExt cx="1828800" cy="2607344"/>
          </a:xfrm>
        </p:grpSpPr>
        <p:sp>
          <p:nvSpPr>
            <p:cNvPr id="24" name="Rounded Rectangle 23"/>
            <p:cNvSpPr/>
            <p:nvPr/>
          </p:nvSpPr>
          <p:spPr>
            <a:xfrm>
              <a:off x="5180013" y="2286000"/>
              <a:ext cx="1828800" cy="2607344"/>
            </a:xfrm>
            <a:prstGeom prst="roundRect">
              <a:avLst/>
            </a:prstGeom>
            <a:ln>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 name="Rounded Rectangle 24"/>
            <p:cNvSpPr/>
            <p:nvPr/>
          </p:nvSpPr>
          <p:spPr>
            <a:xfrm>
              <a:off x="5327406" y="2402231"/>
              <a:ext cx="1487801" cy="989009"/>
            </a:xfrm>
            <a:prstGeom prst="roundRect">
              <a:avLst/>
            </a:prstGeom>
            <a:solidFill>
              <a:schemeClr val="bg2"/>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rgbClr val="000000"/>
                  </a:solidFill>
                </a:rPr>
                <a:t>SP Code</a:t>
              </a:r>
            </a:p>
          </p:txBody>
        </p:sp>
        <p:sp>
          <p:nvSpPr>
            <p:cNvPr id="26" name="Rounded Rectangle 25"/>
            <p:cNvSpPr/>
            <p:nvPr/>
          </p:nvSpPr>
          <p:spPr>
            <a:xfrm>
              <a:off x="5327406" y="3767182"/>
              <a:ext cx="1487801" cy="970456"/>
            </a:xfrm>
            <a:prstGeom prst="roundRect">
              <a:avLst/>
            </a:prstGeom>
            <a:solidFill>
              <a:schemeClr val="bg2"/>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solidFill>
                    <a:srgbClr val="000000"/>
                  </a:solidFill>
                </a:rPr>
                <a:t>Sandboxed Custom Code</a:t>
              </a:r>
            </a:p>
          </p:txBody>
        </p:sp>
        <p:pic>
          <p:nvPicPr>
            <p:cNvPr id="27" name="Picture 26"/>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rot="5400000">
              <a:off x="5802175" y="3387119"/>
              <a:ext cx="643769" cy="275607"/>
            </a:xfrm>
            <a:prstGeom prst="rect">
              <a:avLst/>
            </a:prstGeom>
          </p:spPr>
        </p:pic>
      </p:grpSp>
      <p:grpSp>
        <p:nvGrpSpPr>
          <p:cNvPr id="28" name="Group 27"/>
          <p:cNvGrpSpPr/>
          <p:nvPr/>
        </p:nvGrpSpPr>
        <p:grpSpPr>
          <a:xfrm>
            <a:off x="10043380" y="3597447"/>
            <a:ext cx="1524000" cy="1054134"/>
            <a:chOff x="9436511" y="3951346"/>
            <a:chExt cx="1524000" cy="1054134"/>
          </a:xfrm>
        </p:grpSpPr>
        <p:sp>
          <p:nvSpPr>
            <p:cNvPr id="29" name="Rounded Rectangle 28"/>
            <p:cNvSpPr/>
            <p:nvPr/>
          </p:nvSpPr>
          <p:spPr>
            <a:xfrm>
              <a:off x="9436511" y="3951346"/>
              <a:ext cx="1524000" cy="1054134"/>
            </a:xfrm>
            <a:prstGeom prst="roundRect">
              <a:avLst/>
            </a:prstGeom>
            <a:ln>
              <a:solidFill>
                <a:schemeClr val="accent5"/>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30" name="Rounded Rectangle 29"/>
            <p:cNvSpPr/>
            <p:nvPr/>
          </p:nvSpPr>
          <p:spPr>
            <a:xfrm>
              <a:off x="9603221" y="4093709"/>
              <a:ext cx="1186447" cy="73284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App code (client or server)</a:t>
              </a:r>
            </a:p>
          </p:txBody>
        </p:sp>
      </p:grpSp>
      <p:grpSp>
        <p:nvGrpSpPr>
          <p:cNvPr id="31" name="Group 30"/>
          <p:cNvGrpSpPr/>
          <p:nvPr/>
        </p:nvGrpSpPr>
        <p:grpSpPr>
          <a:xfrm>
            <a:off x="8372549" y="2016285"/>
            <a:ext cx="1499988" cy="2073071"/>
            <a:chOff x="7784470" y="2268020"/>
            <a:chExt cx="1499988" cy="2073071"/>
          </a:xfrm>
        </p:grpSpPr>
        <p:sp>
          <p:nvSpPr>
            <p:cNvPr id="32" name="Rounded Rectangle 31"/>
            <p:cNvSpPr/>
            <p:nvPr/>
          </p:nvSpPr>
          <p:spPr>
            <a:xfrm>
              <a:off x="7784470" y="2268020"/>
              <a:ext cx="1499988" cy="2073071"/>
            </a:xfrm>
            <a:prstGeom prst="roundRect">
              <a:avLst/>
            </a:prstGeom>
            <a:ln>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 name="Rounded Rectangle 32"/>
            <p:cNvSpPr/>
            <p:nvPr/>
          </p:nvSpPr>
          <p:spPr>
            <a:xfrm>
              <a:off x="7936523" y="2442708"/>
              <a:ext cx="1186447" cy="706194"/>
            </a:xfrm>
            <a:prstGeom prst="roundRect">
              <a:avLst/>
            </a:prstGeom>
            <a:solidFill>
              <a:schemeClr val="bg2"/>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a:solidFill>
                    <a:srgbClr val="000000"/>
                  </a:solidFill>
                </a:rPr>
                <a:t>SP Code</a:t>
              </a:r>
            </a:p>
          </p:txBody>
        </p:sp>
        <p:sp>
          <p:nvSpPr>
            <p:cNvPr id="34" name="Rounded Rectangle 33"/>
            <p:cNvSpPr/>
            <p:nvPr/>
          </p:nvSpPr>
          <p:spPr>
            <a:xfrm>
              <a:off x="7936523" y="3364733"/>
              <a:ext cx="1186447" cy="821748"/>
            </a:xfrm>
            <a:prstGeom prst="roundRect">
              <a:avLst/>
            </a:prstGeom>
            <a:solidFill>
              <a:schemeClr val="bg2"/>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solidFill>
                    <a:srgbClr val="000000"/>
                  </a:solidFill>
                </a:rPr>
                <a:t>Isolated App client side code</a:t>
              </a:r>
            </a:p>
          </p:txBody>
        </p:sp>
        <p:pic>
          <p:nvPicPr>
            <p:cNvPr id="35" name="Picture 34"/>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rot="5400000">
              <a:off x="8644955" y="3099980"/>
              <a:ext cx="634573" cy="271670"/>
            </a:xfrm>
            <a:prstGeom prst="rect">
              <a:avLst/>
            </a:prstGeom>
          </p:spPr>
        </p:pic>
      </p:grpSp>
      <p:pic>
        <p:nvPicPr>
          <p:cNvPr id="36" name="Picture 35"/>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rot="17817787">
            <a:off x="9757414" y="3046084"/>
            <a:ext cx="864000" cy="864000"/>
          </a:xfrm>
          <a:prstGeom prst="rect">
            <a:avLst/>
          </a:prstGeom>
        </p:spPr>
      </p:pic>
      <p:sp>
        <p:nvSpPr>
          <p:cNvPr id="37" name="TextBox 36"/>
          <p:cNvSpPr txBox="1"/>
          <p:nvPr/>
        </p:nvSpPr>
        <p:spPr>
          <a:xfrm>
            <a:off x="8201025" y="4780939"/>
            <a:ext cx="3456424" cy="1591526"/>
          </a:xfrm>
          <a:prstGeom prst="rect">
            <a:avLst/>
          </a:prstGeom>
          <a:noFill/>
        </p:spPr>
        <p:txBody>
          <a:bodyPr wrap="square" rtlCol="0">
            <a:spAutoFit/>
          </a:bodyPr>
          <a:lstStyle/>
          <a:p>
            <a:pPr marL="0" lvl="1" algn="ctr">
              <a:lnSpc>
                <a:spcPct val="70000"/>
              </a:lnSpc>
              <a:spcBef>
                <a:spcPts val="1200"/>
              </a:spcBef>
            </a:pPr>
            <a:r>
              <a:rPr lang="en-US" sz="1600" dirty="0">
                <a:latin typeface="Segoe UI" panose="020B0502040204020203" pitchFamily="34" charset="0"/>
                <a:ea typeface="Segoe UI" panose="020B0502040204020203" pitchFamily="34" charset="0"/>
                <a:cs typeface="Segoe UI" panose="020B0502040204020203" pitchFamily="34" charset="0"/>
              </a:rPr>
              <a:t>Host/language  independent</a:t>
            </a:r>
          </a:p>
          <a:p>
            <a:pPr marL="0" lvl="1" algn="ctr">
              <a:lnSpc>
                <a:spcPct val="70000"/>
              </a:lnSpc>
              <a:spcBef>
                <a:spcPts val="1200"/>
              </a:spcBef>
            </a:pPr>
            <a:r>
              <a:rPr lang="en-US" sz="1600" dirty="0" smtClean="0">
                <a:latin typeface="Segoe UI" panose="020B0502040204020203" pitchFamily="34" charset="0"/>
                <a:ea typeface="Segoe UI" panose="020B0502040204020203" pitchFamily="34" charset="0"/>
                <a:cs typeface="Segoe UI" panose="020B0502040204020203" pitchFamily="34" charset="0"/>
              </a:rPr>
              <a:t>Management and update easily doable per app</a:t>
            </a:r>
          </a:p>
          <a:p>
            <a:pPr marL="0" lvl="1" algn="ctr">
              <a:lnSpc>
                <a:spcPct val="70000"/>
              </a:lnSpc>
              <a:spcBef>
                <a:spcPts val="1200"/>
              </a:spcBef>
            </a:pPr>
            <a:r>
              <a:rPr lang="fi-FI" sz="1600" dirty="0" smtClean="0">
                <a:latin typeface="Segoe UI" panose="020B0502040204020203" pitchFamily="34" charset="0"/>
                <a:ea typeface="Segoe UI" panose="020B0502040204020203" pitchFamily="34" charset="0"/>
                <a:cs typeface="Segoe UI" panose="020B0502040204020203" pitchFamily="34" charset="0"/>
              </a:rPr>
              <a:t>Emprases reusability</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0" lvl="1" algn="ctr">
              <a:lnSpc>
                <a:spcPct val="70000"/>
              </a:lnSpc>
              <a:spcBef>
                <a:spcPts val="1200"/>
              </a:spcBef>
            </a:pPr>
            <a:r>
              <a:rPr lang="en-US" sz="1600" dirty="0" smtClean="0">
                <a:latin typeface="Segoe UI" panose="020B0502040204020203" pitchFamily="34" charset="0"/>
                <a:ea typeface="Segoe UI" panose="020B0502040204020203" pitchFamily="34" charset="0"/>
                <a:cs typeface="Segoe UI" panose="020B0502040204020203" pitchFamily="34" charset="0"/>
              </a:rPr>
              <a:t>No server side sandbox, improved CSOM</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676879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99" dirty="0"/>
              <a:t>Customization Development and Deployment Options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991952615"/>
              </p:ext>
            </p:extLst>
          </p:nvPr>
        </p:nvGraphicFramePr>
        <p:xfrm>
          <a:off x="760214" y="1770497"/>
          <a:ext cx="10741402" cy="40835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bwMode="auto">
          <a:xfrm>
            <a:off x="4470825" y="2455586"/>
            <a:ext cx="3292675" cy="3351927"/>
          </a:xfrm>
          <a:prstGeom prst="rect">
            <a:avLst/>
          </a:prstGeom>
          <a:solidFill>
            <a:schemeClr val="lt1">
              <a:alpha val="80000"/>
            </a:schemeClr>
          </a:solidFill>
          <a:ln>
            <a:solidFill>
              <a:schemeClr val="tx2">
                <a:lumMod val="10000"/>
                <a:lumOff val="9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r>
              <a:rPr lang="en-US" sz="2199" b="1" dirty="0" smtClean="0">
                <a:solidFill>
                  <a:schemeClr val="tx1"/>
                </a:solidFill>
                <a:ea typeface="Segoe UI" pitchFamily="34" charset="0"/>
                <a:cs typeface="Segoe UI" pitchFamily="34" charset="0"/>
              </a:rPr>
              <a:t>Code based sandbox </a:t>
            </a:r>
            <a:r>
              <a:rPr lang="en-US" sz="2199" b="1" dirty="0">
                <a:solidFill>
                  <a:schemeClr val="tx1"/>
                </a:solidFill>
                <a:ea typeface="Segoe UI" pitchFamily="34" charset="0"/>
                <a:cs typeface="Segoe UI" pitchFamily="34" charset="0"/>
              </a:rPr>
              <a:t>solutions deprecated in SP2013</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47786" y="4520916"/>
            <a:ext cx="785117" cy="785117"/>
          </a:xfrm>
          <a:prstGeom prst="rect">
            <a:avLst/>
          </a:prstGeom>
        </p:spPr>
      </p:pic>
    </p:spTree>
    <p:extLst>
      <p:ext uri="{BB962C8B-B14F-4D97-AF65-F5344CB8AC3E}">
        <p14:creationId xmlns:p14="http://schemas.microsoft.com/office/powerpoint/2010/main" val="2073344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par>
                                <p:cTn id="8" presetID="10" presetClass="entr" presetSubtype="0" fill="hold" nodeType="withEffect">
                                  <p:stCondLst>
                                    <p:cond delay="50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cd87093e-4634-4748-b2c5-9b7dd08436d4">2FYMKYENTSWQ-73-169</_dlc_DocId>
    <_dlc_DocIdUrl xmlns="cd87093e-4634-4748-b2c5-9b7dd08436d4">
      <Url>https://msft.spoppe.com/teams/case/cat/apps/GAPPS/_layouts/15/DocIdRedir.aspx?ID=2FYMKYENTSWQ-73-169</Url>
      <Description>2FYMKYENTSWQ-73-169</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E04BA25C01049F47A7CA1D7D6DE49E54" ma:contentTypeVersion="1" ma:contentTypeDescription="Create a new document." ma:contentTypeScope="" ma:versionID="4419eea21087248b1cf727314ad9d39d">
  <xsd:schema xmlns:xsd="http://www.w3.org/2001/XMLSchema" xmlns:xs="http://www.w3.org/2001/XMLSchema" xmlns:p="http://schemas.microsoft.com/office/2006/metadata/properties" xmlns:ns2="cd87093e-4634-4748-b2c5-9b7dd08436d4" xmlns:ns3="b3ce0980-cfa3-4301-a185-d1685e708702" targetNamespace="http://schemas.microsoft.com/office/2006/metadata/properties" ma:root="true" ma:fieldsID="28c4fa0c26e1cf5db557b4d01932a63a" ns2:_="" ns3:_="">
    <xsd:import namespace="cd87093e-4634-4748-b2c5-9b7dd08436d4"/>
    <xsd:import namespace="b3ce0980-cfa3-4301-a185-d1685e708702"/>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87093e-4634-4748-b2c5-9b7dd08436d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b3ce0980-cfa3-4301-a185-d1685e70870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F1AEA8A7-A694-4DB0-82AB-EF48F2E9B6F9}">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b3ce0980-cfa3-4301-a185-d1685e708702"/>
    <ds:schemaRef ds:uri="http://schemas.microsoft.com/office/2006/documentManagement/types"/>
    <ds:schemaRef ds:uri="cd87093e-4634-4748-b2c5-9b7dd08436d4"/>
    <ds:schemaRef ds:uri="http://www.w3.org/XML/1998/namespace"/>
    <ds:schemaRef ds:uri="http://purl.org/dc/terms/"/>
  </ds:schemaRefs>
</ds:datastoreItem>
</file>

<file path=customXml/itemProps3.xml><?xml version="1.0" encoding="utf-8"?>
<ds:datastoreItem xmlns:ds="http://schemas.openxmlformats.org/officeDocument/2006/customXml" ds:itemID="{209000E3-EE92-4998-B7A8-689D7AD1898B}">
  <ds:schemaRefs>
    <ds:schemaRef ds:uri="http://schemas.microsoft.com/sharepoint/events"/>
  </ds:schemaRefs>
</ds:datastoreItem>
</file>

<file path=customXml/itemProps4.xml><?xml version="1.0" encoding="utf-8"?>
<ds:datastoreItem xmlns:ds="http://schemas.openxmlformats.org/officeDocument/2006/customXml" ds:itemID="{EE731B0C-D2C3-4EE5-BE98-944A8188AF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87093e-4634-4748-b2c5-9b7dd08436d4"/>
    <ds:schemaRef ds:uri="b3ce0980-cfa3-4301-a185-d1685e7087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7219</Words>
  <Application>Microsoft Office PowerPoint</Application>
  <PresentationFormat>Custom</PresentationFormat>
  <Paragraphs>598</Paragraphs>
  <Slides>48</Slides>
  <Notes>29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48</vt:i4>
      </vt:variant>
    </vt:vector>
  </HeadingPairs>
  <TitlesOfParts>
    <vt:vector size="58" baseType="lpstr">
      <vt:lpstr>Arial</vt:lpstr>
      <vt:lpstr>Calibri</vt:lpstr>
      <vt:lpstr>Consolas</vt:lpstr>
      <vt:lpstr>Segoe Condensed</vt:lpstr>
      <vt:lpstr>Segoe Pro Light</vt:lpstr>
      <vt:lpstr>Segoe UI</vt:lpstr>
      <vt:lpstr>Segoe UI Light</vt:lpstr>
      <vt:lpstr>Wingdings</vt:lpstr>
      <vt:lpstr>5-30055_Office Template 2012 - 16x9 - White Background</vt:lpstr>
      <vt:lpstr>5-30055_Office365 Template 2012 - 16x9 - Colored Accent Slides</vt:lpstr>
      <vt:lpstr>Introduction to App model architecture</vt:lpstr>
      <vt:lpstr>Agenda</vt:lpstr>
      <vt:lpstr>Introduction to app model</vt:lpstr>
      <vt:lpstr>Our Vision: Modernizing the Platform</vt:lpstr>
      <vt:lpstr>The Result: A new Cloud App Model</vt:lpstr>
      <vt:lpstr>PowerPoint Presentation</vt:lpstr>
      <vt:lpstr>Apps and Market place license process</vt:lpstr>
      <vt:lpstr>Evolution of SharePoint customizations</vt:lpstr>
      <vt:lpstr>Customization Development and Deployment Options</vt:lpstr>
      <vt:lpstr>Redefining application models for SharePoint</vt:lpstr>
      <vt:lpstr>Impact of the customizations</vt:lpstr>
      <vt:lpstr>Benefits</vt:lpstr>
      <vt:lpstr>SP App Hosting Options</vt:lpstr>
      <vt:lpstr>App authentication to SharePoint</vt:lpstr>
      <vt:lpstr>Windows Azure Access Control Service Overview</vt:lpstr>
      <vt:lpstr>ACS flow with provider hosted app Case Office 365 Dedicated</vt:lpstr>
      <vt:lpstr>CSOM or REST?</vt:lpstr>
      <vt:lpstr>Required developer skills for app model</vt:lpstr>
      <vt:lpstr>Evergreen and release cycle – old model</vt:lpstr>
      <vt:lpstr>Evergreen and release cycle – new model</vt:lpstr>
      <vt:lpstr>Post-convergence architecture</vt:lpstr>
      <vt:lpstr>SharePoint Online Architecture</vt:lpstr>
      <vt:lpstr>Provider hosted app environments options</vt:lpstr>
      <vt:lpstr>Provider hosted app hosting patterns</vt:lpstr>
      <vt:lpstr>Shared Provider hosted environment pattern</vt:lpstr>
      <vt:lpstr>Dedicated Provider hosted environment pattern</vt:lpstr>
      <vt:lpstr>Per-LOB provider hosted environment pattern</vt:lpstr>
      <vt:lpstr>General rules for provider hosted in on-prem environment</vt:lpstr>
      <vt:lpstr>Corporate App Store</vt:lpstr>
      <vt:lpstr>Corporate app store in enterprise level</vt:lpstr>
      <vt:lpstr>Development, testing and acceptance (DTA)</vt:lpstr>
      <vt:lpstr>Roles and responsibilities in TDA</vt:lpstr>
      <vt:lpstr>On-premises – SP hosted app domain</vt:lpstr>
      <vt:lpstr>App governance considerations Things to discuss in detail for governance…</vt:lpstr>
      <vt:lpstr>Office 365 Dedicated architecture</vt:lpstr>
      <vt:lpstr>Pre-convergence architecture</vt:lpstr>
      <vt:lpstr>DTA - Pre-convergence with dev servers</vt:lpstr>
      <vt:lpstr>Pre-convergence architecture limitations </vt:lpstr>
      <vt:lpstr>Phases for the convergence / cloud transition</vt:lpstr>
      <vt:lpstr>Setting Azure AD sync infrastructure Office 365 Dedicated guidance</vt:lpstr>
      <vt:lpstr>Gradual move / migration details</vt:lpstr>
      <vt:lpstr>“Gradual move” architecture</vt:lpstr>
      <vt:lpstr>Gradual move / migration challenges</vt:lpstr>
      <vt:lpstr>Building up the app model service</vt:lpstr>
      <vt:lpstr>PowerPoint Presentation</vt:lpstr>
      <vt:lpstr>Case by case topics for the convergence changes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app model</dc:title>
  <dc:creator/>
  <cp:keywords/>
  <cp:lastModifiedBy/>
  <cp:revision>2</cp:revision>
  <dcterms:created xsi:type="dcterms:W3CDTF">2012-12-01T01:18:40Z</dcterms:created>
  <dcterms:modified xsi:type="dcterms:W3CDTF">2014-09-05T09:31:21Z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0x010100E04BA25C01049F47A7CA1D7D6DE49E54</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1d04c63e-1dd0-4fea-b90c-e816eb368e0b</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y fmtid="{D5CDD505-2E9C-101B-9397-08002B2CF9AE}" pid="32" name="DocVizMetadataToken">
    <vt:lpwstr>300x171x1</vt:lpwstr>
  </property>
  <property fmtid="{D5CDD505-2E9C-101B-9397-08002B2CF9AE}" pid="33" name="DocVizPreviewMetadata_Count">
    <vt:i4>21</vt:i4>
  </property>
  <property fmtid="{D5CDD505-2E9C-101B-9397-08002B2CF9AE}" pid="34" name="DocVizPreviewMetadata_0">
    <vt:lpwstr>300x171x1</vt:lpwstr>
  </property>
</Properties>
</file>