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17"/>
  </p:notesMasterIdLst>
  <p:handoutMasterIdLst>
    <p:handoutMasterId r:id="rId18"/>
  </p:handoutMasterIdLst>
  <p:sldIdLst>
    <p:sldId id="257" r:id="rId2"/>
    <p:sldId id="306" r:id="rId3"/>
    <p:sldId id="294" r:id="rId4"/>
    <p:sldId id="296" r:id="rId5"/>
    <p:sldId id="293" r:id="rId6"/>
    <p:sldId id="295" r:id="rId7"/>
    <p:sldId id="298" r:id="rId8"/>
    <p:sldId id="302" r:id="rId9"/>
    <p:sldId id="304" r:id="rId10"/>
    <p:sldId id="303" r:id="rId11"/>
    <p:sldId id="305" r:id="rId12"/>
    <p:sldId id="265" r:id="rId13"/>
    <p:sldId id="307" r:id="rId14"/>
    <p:sldId id="261" r:id="rId15"/>
    <p:sldId id="260" r:id="rId1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rd Design &amp; MessageCard Playground" id="{7E829F76-CD83-44A3-B3F7-007301260BD8}">
          <p14:sldIdLst>
            <p14:sldId id="257"/>
            <p14:sldId id="306"/>
            <p14:sldId id="294"/>
            <p14:sldId id="296"/>
            <p14:sldId id="293"/>
            <p14:sldId id="295"/>
            <p14:sldId id="298"/>
            <p14:sldId id="302"/>
            <p14:sldId id="304"/>
            <p14:sldId id="303"/>
            <p14:sldId id="305"/>
            <p14:sldId id="265"/>
          </p14:sldIdLst>
        </p14:section>
        <p14:section name="Summary" id="{0515D85C-C91E-4BDB-B673-651C2D8A364D}">
          <p14:sldIdLst>
            <p14:sldId id="307"/>
            <p14:sldId id="261"/>
            <p14:sldId id="26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787878"/>
    <a:srgbClr val="595959"/>
    <a:srgbClr val="A6A6A6"/>
    <a:srgbClr val="7F7F7F"/>
    <a:srgbClr val="00BCF2"/>
    <a:srgbClr val="FFFFFF"/>
    <a:srgbClr val="000A18"/>
    <a:srgbClr val="BCEEFC"/>
    <a:srgbClr val="FFB6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1492" autoAdjust="0"/>
  </p:normalViewPr>
  <p:slideViewPr>
    <p:cSldViewPr snapToGrid="0">
      <p:cViewPr varScale="1">
        <p:scale>
          <a:sx n="96" d="100"/>
          <a:sy n="96" d="100"/>
        </p:scale>
        <p:origin x="666"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showGuides="1">
      <p:cViewPr varScale="1">
        <p:scale>
          <a:sx n="60" d="100"/>
          <a:sy n="60" d="100"/>
        </p:scale>
        <p:origin x="3187" y="3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9/11/2018 7:30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9/11/2018 7:29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93150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298864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237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9/11/2018 7:29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0416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a:t>
            </a:r>
            <a:r>
              <a:rPr lang="en-US" dirty="0" err="1"/>
              <a:t>MessageCard</a:t>
            </a:r>
            <a:r>
              <a:rPr lang="en-US" dirty="0"/>
              <a:t> Playground to view samples and design your own cards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350462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Send the card to your inbox to view and test your card. </a:t>
            </a:r>
          </a:p>
          <a:p>
            <a:endParaRPr lang="en-US" dirty="0"/>
          </a:p>
          <a:p>
            <a:r>
              <a:rPr lang="en-US" dirty="0"/>
              <a:t>Note that </a:t>
            </a:r>
            <a:r>
              <a:rPr lang="en-US" dirty="0" err="1"/>
              <a:t>httpPOST</a:t>
            </a:r>
            <a:r>
              <a:rPr lang="en-US" dirty="0"/>
              <a:t> URLs to process actions won’t work yet until we register with the developer dashboard, this is covered in the next section of the module.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404446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text fields in the card support markdown.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4169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hideOriginalBody</a:t>
            </a:r>
            <a:r>
              <a:rPr lang="en-US" dirty="0"/>
              <a:t> is useful if the card itself contains all the information a user would need or if the content of the card is redundant with the content of the body. Always include an HTML body as that is rendered for clients that do not support cards.</a:t>
            </a:r>
          </a:p>
          <a:p>
            <a:endParaRPr lang="en-US" dirty="0"/>
          </a:p>
          <a:p>
            <a:r>
              <a:rPr lang="en-US" dirty="0"/>
              <a:t>Don’t use hyperlinks or markdown in the title.</a:t>
            </a:r>
          </a:p>
          <a:p>
            <a:r>
              <a:rPr lang="en-US" dirty="0"/>
              <a:t>Can use hyperlinks or markdown in the text.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955650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use hyperlinks in the title</a:t>
            </a:r>
          </a:p>
          <a:p>
            <a:endParaRPr lang="en-US" dirty="0"/>
          </a:p>
          <a:p>
            <a:r>
              <a:rPr lang="en-US" dirty="0"/>
              <a:t>Example of a</a:t>
            </a:r>
            <a:r>
              <a:rPr lang="en-US" sz="900" b="0" i="0" kern="1200" dirty="0">
                <a:solidFill>
                  <a:schemeClr val="tx1"/>
                </a:solidFill>
                <a:effectLst/>
                <a:latin typeface="Segoe UI Light" pitchFamily="34" charset="0"/>
                <a:ea typeface="+mn-ea"/>
                <a:cs typeface="+mn-cs"/>
              </a:rPr>
              <a:t> news article abstract: </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Use </a:t>
            </a:r>
            <a:r>
              <a:rPr lang="en-US" sz="900" b="0" i="0" kern="1200" dirty="0" err="1">
                <a:solidFill>
                  <a:schemeClr val="tx1"/>
                </a:solidFill>
                <a:effectLst/>
                <a:latin typeface="Segoe UI Light" pitchFamily="34" charset="0"/>
                <a:ea typeface="+mn-ea"/>
                <a:cs typeface="+mn-cs"/>
              </a:rPr>
              <a:t>activityImage</a:t>
            </a:r>
            <a:r>
              <a:rPr lang="en-US" sz="900" b="0" i="0" kern="1200" dirty="0">
                <a:solidFill>
                  <a:schemeClr val="tx1"/>
                </a:solidFill>
                <a:effectLst/>
                <a:latin typeface="Segoe UI Light" pitchFamily="34" charset="0"/>
                <a:ea typeface="+mn-ea"/>
                <a:cs typeface="+mn-cs"/>
              </a:rPr>
              <a:t> to display the picture associated with the article</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Use </a:t>
            </a:r>
            <a:r>
              <a:rPr lang="en-US" sz="900" b="0" i="0" kern="1200" dirty="0" err="1">
                <a:solidFill>
                  <a:schemeClr val="tx1"/>
                </a:solidFill>
                <a:effectLst/>
                <a:latin typeface="Segoe UI Light" pitchFamily="34" charset="0"/>
                <a:ea typeface="+mn-ea"/>
                <a:cs typeface="+mn-cs"/>
              </a:rPr>
              <a:t>activitySubtitle</a:t>
            </a:r>
            <a:r>
              <a:rPr lang="en-US" sz="900" b="0" i="0" kern="1200" dirty="0">
                <a:solidFill>
                  <a:schemeClr val="tx1"/>
                </a:solidFill>
                <a:effectLst/>
                <a:latin typeface="Segoe UI Light" pitchFamily="34" charset="0"/>
                <a:ea typeface="+mn-ea"/>
                <a:cs typeface="+mn-cs"/>
              </a:rPr>
              <a:t> to display the date and time the article was originally posted</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Use </a:t>
            </a:r>
            <a:r>
              <a:rPr lang="en-US" sz="900" b="0" i="0" kern="1200" dirty="0" err="1">
                <a:solidFill>
                  <a:schemeClr val="tx1"/>
                </a:solidFill>
                <a:effectLst/>
                <a:latin typeface="Segoe UI Light" pitchFamily="34" charset="0"/>
                <a:ea typeface="+mn-ea"/>
                <a:cs typeface="+mn-cs"/>
              </a:rPr>
              <a:t>activityText</a:t>
            </a:r>
            <a:r>
              <a:rPr lang="en-US" sz="900" b="0" i="0" kern="1200" dirty="0">
                <a:solidFill>
                  <a:schemeClr val="tx1"/>
                </a:solidFill>
                <a:effectLst/>
                <a:latin typeface="Segoe UI Light" pitchFamily="34" charset="0"/>
                <a:ea typeface="+mn-ea"/>
                <a:cs typeface="+mn-cs"/>
              </a:rPr>
              <a:t> to display the actual abstract</a:t>
            </a:r>
          </a:p>
          <a:p>
            <a:pPr marL="171450" indent="-171450">
              <a:buFont typeface="Arial" panose="020B0604020202020204" pitchFamily="34" charset="0"/>
              <a:buChar char="•"/>
            </a:pPr>
            <a:r>
              <a:rPr lang="en-US" dirty="0"/>
              <a:t>Use facts to present metadata such as publish date, image credits, and other citation data</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99051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CARD-ACTION-STATUS header to provide descriptive text if the operation succeeds or fails.</a:t>
            </a:r>
          </a:p>
          <a:p>
            <a:endParaRPr lang="en-US" dirty="0"/>
          </a:p>
          <a:p>
            <a:r>
              <a:rPr lang="en-US" dirty="0"/>
              <a:t>Do not include user information in the status.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5705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9/11/2018 7:29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655023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3">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A6282E-6995-4D31-9F13-33CAAA811FDA}"/>
              </a:ext>
            </a:extLst>
          </p:cNvPr>
          <p:cNvPicPr>
            <a:picLocks noChangeAspect="1"/>
          </p:cNvPicPr>
          <p:nvPr userDrawn="1"/>
        </p:nvPicPr>
        <p:blipFill rotWithShape="1">
          <a:blip r:embed="rId2"/>
          <a:srcRect l="10868" r="12305"/>
          <a:stretch/>
        </p:blipFill>
        <p:spPr>
          <a:xfrm>
            <a:off x="4373880" y="0"/>
            <a:ext cx="8062596" cy="6994525"/>
          </a:xfrm>
          <a:prstGeom prst="rect">
            <a:avLst/>
          </a:prstGeom>
        </p:spPr>
      </p:pic>
      <p:pic>
        <p:nvPicPr>
          <p:cNvPr id="13" name="Picture 12">
            <a:extLst>
              <a:ext uri="{FF2B5EF4-FFF2-40B4-BE49-F238E27FC236}">
                <a16:creationId xmlns:a16="http://schemas.microsoft.com/office/drawing/2014/main" id="{32E43986-EE7F-4CA0-98AB-7AAEDFB1960F}"/>
              </a:ext>
            </a:extLst>
          </p:cNvPr>
          <p:cNvPicPr>
            <a:picLocks noChangeAspect="1"/>
          </p:cNvPicPr>
          <p:nvPr userDrawn="1"/>
        </p:nvPicPr>
        <p:blipFill rotWithShape="1">
          <a:blip r:embed="rId2"/>
          <a:srcRect l="18280" r="58127"/>
          <a:stretch/>
        </p:blipFill>
        <p:spPr>
          <a:xfrm flipH="1">
            <a:off x="1906056" y="0"/>
            <a:ext cx="2476119" cy="6994525"/>
          </a:xfrm>
          <a:prstGeom prst="rect">
            <a:avLst/>
          </a:prstGeom>
        </p:spPr>
      </p:pic>
      <p:sp>
        <p:nvSpPr>
          <p:cNvPr id="6" name="Rectangle 5">
            <a:extLst>
              <a:ext uri="{FF2B5EF4-FFF2-40B4-BE49-F238E27FC236}">
                <a16:creationId xmlns:a16="http://schemas.microsoft.com/office/drawing/2014/main" id="{677CFACA-7254-49F3-AAEF-F54B21255F87}"/>
              </a:ext>
            </a:extLst>
          </p:cNvPr>
          <p:cNvSpPr/>
          <p:nvPr userDrawn="1"/>
        </p:nvSpPr>
        <p:spPr bwMode="auto">
          <a:xfrm>
            <a:off x="1906056" y="0"/>
            <a:ext cx="6597864" cy="6994525"/>
          </a:xfrm>
          <a:prstGeom prst="rect">
            <a:avLst/>
          </a:prstGeom>
          <a:gradFill flip="none" rotWithShape="1">
            <a:gsLst>
              <a:gs pos="61000">
                <a:srgbClr val="FFFFFF">
                  <a:alpha val="72000"/>
                </a:srgbClr>
              </a:gs>
              <a:gs pos="0">
                <a:schemeClr val="bg2"/>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userDrawn="1">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userDrawn="1">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3883948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3"/>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74"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540" r:id="rId14"/>
    <p:sldLayoutId id="2147484541" r:id="rId15"/>
    <p:sldLayoutId id="2147484542" r:id="rId16"/>
    <p:sldLayoutId id="2147484543" r:id="rId17"/>
    <p:sldLayoutId id="2147484544" r:id="rId18"/>
    <p:sldLayoutId id="2147484545" r:id="rId19"/>
    <p:sldLayoutId id="2147484546" r:id="rId20"/>
    <p:sldLayoutId id="2147484299" r:id="rId21"/>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Cards and Actions </a:t>
            </a:r>
            <a:br>
              <a:rPr lang="en-US" dirty="0"/>
            </a:br>
            <a:r>
              <a:rPr lang="en-US" dirty="0"/>
              <a:t>using Outlook </a:t>
            </a:r>
            <a:br>
              <a:rPr lang="en-US" dirty="0"/>
            </a:br>
            <a:r>
              <a:rPr lang="en-US" dirty="0"/>
              <a:t>Actionable Messages</a:t>
            </a:r>
          </a:p>
        </p:txBody>
      </p:sp>
      <p:sp>
        <p:nvSpPr>
          <p:cNvPr id="5" name="Text Placeholder 4"/>
          <p:cNvSpPr>
            <a:spLocks noGrp="1"/>
          </p:cNvSpPr>
          <p:nvPr>
            <p:ph type="body" sz="quarter" idx="12"/>
          </p:nvPr>
        </p:nvSpPr>
        <p:spPr/>
        <p:txBody>
          <a:bodyPr/>
          <a:lstStyle/>
          <a:p>
            <a:r>
              <a:rPr lang="en-US" dirty="0"/>
              <a:t>Card design &amp; </a:t>
            </a:r>
            <a:r>
              <a:rPr lang="en-US" dirty="0" err="1"/>
              <a:t>MessageCard</a:t>
            </a:r>
            <a:r>
              <a:rPr lang="en-US" dirty="0"/>
              <a:t> Playground</a:t>
            </a:r>
          </a:p>
        </p:txBody>
      </p:sp>
    </p:spTree>
    <p:extLst>
      <p:ext uri="{BB962C8B-B14F-4D97-AF65-F5344CB8AC3E}">
        <p14:creationId xmlns:p14="http://schemas.microsoft.com/office/powerpoint/2010/main" val="205332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A3558C6-8760-4FD4-8CC5-C1C07BEE8730}"/>
              </a:ext>
            </a:extLst>
          </p:cNvPr>
          <p:cNvSpPr/>
          <p:nvPr/>
        </p:nvSpPr>
        <p:spPr bwMode="auto">
          <a:xfrm>
            <a:off x="0" y="2384385"/>
            <a:ext cx="12436475" cy="4259483"/>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2">
            <a:extLst>
              <a:ext uri="{FF2B5EF4-FFF2-40B4-BE49-F238E27FC236}">
                <a16:creationId xmlns:a16="http://schemas.microsoft.com/office/drawing/2014/main" id="{593D0757-0680-49A2-8848-7D301241A3B7}"/>
              </a:ext>
            </a:extLst>
          </p:cNvPr>
          <p:cNvSpPr txBox="1">
            <a:spLocks/>
          </p:cNvSpPr>
          <p:nvPr/>
        </p:nvSpPr>
        <p:spPr>
          <a:xfrm>
            <a:off x="465138" y="1500487"/>
            <a:ext cx="11533187" cy="5478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b="1" dirty="0">
                <a:solidFill>
                  <a:schemeClr val="accent1"/>
                </a:solidFill>
                <a:latin typeface="+mj-lt"/>
              </a:rPr>
              <a:t>CARD-ACTION-STATUS</a:t>
            </a:r>
          </a:p>
          <a:p>
            <a:pPr>
              <a:lnSpc>
                <a:spcPct val="90000"/>
              </a:lnSpc>
            </a:pPr>
            <a:r>
              <a:rPr lang="en-US" sz="1600" dirty="0">
                <a:latin typeface="+mj-lt"/>
              </a:rPr>
              <a:t>HTTP header indicating success or failure to the user</a:t>
            </a: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Reporting success or failure</a:t>
            </a:r>
          </a:p>
        </p:txBody>
      </p:sp>
      <p:sp>
        <p:nvSpPr>
          <p:cNvPr id="8" name="Text Placeholder 2">
            <a:extLst>
              <a:ext uri="{FF2B5EF4-FFF2-40B4-BE49-F238E27FC236}">
                <a16:creationId xmlns:a16="http://schemas.microsoft.com/office/drawing/2014/main" id="{17B021FE-0A64-41D1-ABE1-9A0EBEAA537A}"/>
              </a:ext>
            </a:extLst>
          </p:cNvPr>
          <p:cNvSpPr txBox="1">
            <a:spLocks/>
          </p:cNvSpPr>
          <p:nvPr/>
        </p:nvSpPr>
        <p:spPr>
          <a:xfrm>
            <a:off x="465137" y="2630534"/>
            <a:ext cx="11533187" cy="3767185"/>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0"/>
              </a:spcBef>
            </a:pPr>
            <a:r>
              <a:rPr lang="en-US" sz="1600" dirty="0">
                <a:latin typeface="Consolas" panose="020B0609020204030204" pitchFamily="49" charset="0"/>
              </a:rPr>
              <a:t>public </a:t>
            </a:r>
            <a:r>
              <a:rPr lang="en-US" sz="1600" dirty="0" err="1">
                <a:latin typeface="Consolas" panose="020B0609020204030204" pitchFamily="49" charset="0"/>
              </a:rPr>
              <a:t>async</a:t>
            </a:r>
            <a:r>
              <a:rPr lang="en-US" sz="1600" dirty="0">
                <a:latin typeface="Consolas" panose="020B0609020204030204" pitchFamily="49" charset="0"/>
              </a:rPr>
              <a:t> Task &lt;</a:t>
            </a:r>
            <a:r>
              <a:rPr lang="en-US" sz="1600" dirty="0" err="1">
                <a:latin typeface="Consolas" panose="020B0609020204030204" pitchFamily="49" charset="0"/>
              </a:rPr>
              <a:t>HttpResponseMessage</a:t>
            </a:r>
            <a:r>
              <a:rPr lang="en-US" sz="1600" dirty="0">
                <a:latin typeface="Consolas" panose="020B0609020204030204" pitchFamily="49" charset="0"/>
              </a:rPr>
              <a:t>&gt; Post([</a:t>
            </a:r>
            <a:r>
              <a:rPr lang="en-US" sz="1600" dirty="0" err="1">
                <a:latin typeface="Consolas" panose="020B0609020204030204" pitchFamily="49" charset="0"/>
              </a:rPr>
              <a:t>FromBody</a:t>
            </a:r>
            <a:r>
              <a:rPr lang="en-US" sz="1600" dirty="0">
                <a:latin typeface="Consolas" panose="020B0609020204030204" pitchFamily="49" charset="0"/>
              </a:rPr>
              <a:t>]string value)</a:t>
            </a:r>
          </a:p>
          <a:p>
            <a:pPr>
              <a:lnSpc>
                <a:spcPct val="90000"/>
              </a:lnSpc>
              <a:spcBef>
                <a:spcPts val="0"/>
              </a:spcBef>
            </a:pPr>
            <a:r>
              <a:rPr lang="en-US" sz="1600" dirty="0">
                <a:latin typeface="Consolas" panose="020B0609020204030204" pitchFamily="49" charset="0"/>
              </a:rPr>
              <a:t>{</a:t>
            </a:r>
          </a:p>
          <a:p>
            <a:pPr>
              <a:lnSpc>
                <a:spcPct val="90000"/>
              </a:lnSpc>
              <a:spcBef>
                <a:spcPts val="0"/>
              </a:spcBef>
            </a:pPr>
            <a:r>
              <a:rPr lang="en-US" sz="1600" dirty="0">
                <a:latin typeface="Consolas" panose="020B0609020204030204" pitchFamily="49" charset="0"/>
              </a:rPr>
              <a:t>    if (</a:t>
            </a:r>
            <a:r>
              <a:rPr lang="en-US" sz="1600" dirty="0" err="1">
                <a:latin typeface="Consolas" panose="020B0609020204030204" pitchFamily="49" charset="0"/>
              </a:rPr>
              <a:t>ExpenseModel.IsApproved</a:t>
            </a:r>
            <a:r>
              <a:rPr lang="en-US" sz="1600" dirty="0">
                <a:latin typeface="Consolas" panose="020B0609020204030204" pitchFamily="49" charset="0"/>
              </a:rPr>
              <a:t>(value))</a:t>
            </a:r>
          </a:p>
          <a:p>
            <a:pPr>
              <a:lnSpc>
                <a:spcPct val="90000"/>
              </a:lnSpc>
              <a:spcBef>
                <a:spcPts val="0"/>
              </a:spcBef>
            </a:pPr>
            <a:r>
              <a:rPr lang="en-US" sz="1600" dirty="0">
                <a:latin typeface="Consolas" panose="020B0609020204030204" pitchFamily="49" charset="0"/>
              </a:rPr>
              <a:t>    {</a:t>
            </a:r>
          </a:p>
          <a:p>
            <a:pPr>
              <a:lnSpc>
                <a:spcPct val="90000"/>
              </a:lnSpc>
              <a:spcBef>
                <a:spcPts val="0"/>
              </a:spcBef>
            </a:pPr>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response = </a:t>
            </a:r>
            <a:r>
              <a:rPr lang="en-US" sz="1600" dirty="0" err="1">
                <a:latin typeface="Consolas" panose="020B0609020204030204" pitchFamily="49" charset="0"/>
              </a:rPr>
              <a:t>Request.CreateResponse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a:t>
            </a:r>
          </a:p>
          <a:p>
            <a:pPr>
              <a:lnSpc>
                <a:spcPct val="90000"/>
              </a:lnSpc>
              <a:spcBef>
                <a:spcPts val="0"/>
              </a:spcBef>
            </a:pPr>
            <a:r>
              <a:rPr lang="en-US" sz="1600" dirty="0">
                <a:latin typeface="Consolas" panose="020B0609020204030204" pitchFamily="49" charset="0"/>
              </a:rPr>
              <a:t>        </a:t>
            </a:r>
            <a:r>
              <a:rPr lang="en-US" sz="1600" dirty="0" err="1">
                <a:latin typeface="Consolas" panose="020B0609020204030204" pitchFamily="49" charset="0"/>
              </a:rPr>
              <a:t>response.Headers.Add</a:t>
            </a:r>
            <a:r>
              <a:rPr lang="en-US" sz="1600" dirty="0">
                <a:latin typeface="Consolas" panose="020B0609020204030204" pitchFamily="49" charset="0"/>
              </a:rPr>
              <a:t>("</a:t>
            </a:r>
            <a:r>
              <a:rPr lang="en-US" sz="1600" b="1" dirty="0">
                <a:latin typeface="Consolas" panose="020B0609020204030204" pitchFamily="49" charset="0"/>
              </a:rPr>
              <a:t>CARD-ACTION-STATUS</a:t>
            </a:r>
            <a:r>
              <a:rPr lang="en-US" sz="1600" dirty="0">
                <a:latin typeface="Consolas" panose="020B0609020204030204" pitchFamily="49" charset="0"/>
              </a:rPr>
              <a:t>", "The expense was approved.");</a:t>
            </a:r>
          </a:p>
          <a:p>
            <a:pPr>
              <a:lnSpc>
                <a:spcPct val="90000"/>
              </a:lnSpc>
              <a:spcBef>
                <a:spcPts val="0"/>
              </a:spcBef>
            </a:pPr>
            <a:endParaRPr lang="en-US" sz="1600" dirty="0">
              <a:latin typeface="Consolas" panose="020B0609020204030204" pitchFamily="49" charset="0"/>
            </a:endParaRPr>
          </a:p>
          <a:p>
            <a:pPr>
              <a:lnSpc>
                <a:spcPct val="90000"/>
              </a:lnSpc>
              <a:spcBef>
                <a:spcPts val="0"/>
              </a:spcBef>
            </a:pPr>
            <a:r>
              <a:rPr lang="en-US" sz="1600" dirty="0">
                <a:latin typeface="Consolas" panose="020B0609020204030204" pitchFamily="49" charset="0"/>
              </a:rPr>
              <a:t>        return response;</a:t>
            </a:r>
          </a:p>
          <a:p>
            <a:pPr>
              <a:lnSpc>
                <a:spcPct val="90000"/>
              </a:lnSpc>
              <a:spcBef>
                <a:spcPts val="0"/>
              </a:spcBef>
            </a:pPr>
            <a:r>
              <a:rPr lang="en-US" sz="1600" dirty="0">
                <a:latin typeface="Consolas" panose="020B0609020204030204" pitchFamily="49" charset="0"/>
              </a:rPr>
              <a:t>    }</a:t>
            </a:r>
          </a:p>
          <a:p>
            <a:pPr>
              <a:lnSpc>
                <a:spcPct val="90000"/>
              </a:lnSpc>
              <a:spcBef>
                <a:spcPts val="0"/>
              </a:spcBef>
            </a:pPr>
            <a:r>
              <a:rPr lang="en-US" sz="1600" dirty="0">
                <a:latin typeface="Consolas" panose="020B0609020204030204" pitchFamily="49" charset="0"/>
              </a:rPr>
              <a:t>    else</a:t>
            </a:r>
          </a:p>
          <a:p>
            <a:pPr>
              <a:lnSpc>
                <a:spcPct val="90000"/>
              </a:lnSpc>
              <a:spcBef>
                <a:spcPts val="0"/>
              </a:spcBef>
            </a:pPr>
            <a:r>
              <a:rPr lang="en-US" sz="1600" dirty="0">
                <a:latin typeface="Consolas" panose="020B0609020204030204" pitchFamily="49" charset="0"/>
              </a:rPr>
              <a:t>    {</a:t>
            </a:r>
          </a:p>
          <a:p>
            <a:pPr>
              <a:lnSpc>
                <a:spcPct val="90000"/>
              </a:lnSpc>
              <a:spcBef>
                <a:spcPts val="0"/>
              </a:spcBef>
            </a:pPr>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failResponse</a:t>
            </a:r>
            <a:r>
              <a:rPr lang="en-US" sz="1600" dirty="0">
                <a:latin typeface="Consolas" panose="020B0609020204030204" pitchFamily="49" charset="0"/>
              </a:rPr>
              <a:t> = </a:t>
            </a:r>
            <a:r>
              <a:rPr lang="en-US" sz="1600" dirty="0" err="1">
                <a:latin typeface="Consolas" panose="020B0609020204030204" pitchFamily="49" charset="0"/>
              </a:rPr>
              <a:t>Request.CreateResponse</a:t>
            </a:r>
            <a:r>
              <a:rPr lang="en-US" sz="1600" dirty="0">
                <a:latin typeface="Consolas" panose="020B0609020204030204" pitchFamily="49" charset="0"/>
              </a:rPr>
              <a:t>(</a:t>
            </a:r>
            <a:r>
              <a:rPr lang="en-US" sz="1600" dirty="0" err="1">
                <a:latin typeface="Consolas" panose="020B0609020204030204" pitchFamily="49" charset="0"/>
              </a:rPr>
              <a:t>HttpStatusCode.BadRequest</a:t>
            </a:r>
            <a:r>
              <a:rPr lang="en-US" sz="1600" dirty="0">
                <a:latin typeface="Consolas" panose="020B0609020204030204" pitchFamily="49" charset="0"/>
              </a:rPr>
              <a:t>);</a:t>
            </a:r>
          </a:p>
          <a:p>
            <a:pPr>
              <a:lnSpc>
                <a:spcPct val="90000"/>
              </a:lnSpc>
              <a:spcBef>
                <a:spcPts val="0"/>
              </a:spcBef>
            </a:pPr>
            <a:r>
              <a:rPr lang="en-US" sz="1600" dirty="0">
                <a:latin typeface="Consolas" panose="020B0609020204030204" pitchFamily="49" charset="0"/>
              </a:rPr>
              <a:t>        </a:t>
            </a:r>
            <a:r>
              <a:rPr lang="en-US" sz="1600" dirty="0" err="1">
                <a:latin typeface="Consolas" panose="020B0609020204030204" pitchFamily="49" charset="0"/>
              </a:rPr>
              <a:t>failResponse.Headers.Add</a:t>
            </a:r>
            <a:r>
              <a:rPr lang="en-US" sz="1600" dirty="0">
                <a:latin typeface="Consolas" panose="020B0609020204030204" pitchFamily="49" charset="0"/>
              </a:rPr>
              <a:t>("</a:t>
            </a:r>
            <a:r>
              <a:rPr lang="en-US" sz="1600" b="1" dirty="0">
                <a:latin typeface="Consolas" panose="020B0609020204030204" pitchFamily="49" charset="0"/>
              </a:rPr>
              <a:t>CARD-ACTION-STATUS</a:t>
            </a:r>
            <a:r>
              <a:rPr lang="en-US" sz="1600" dirty="0">
                <a:latin typeface="Consolas" panose="020B0609020204030204" pitchFamily="49" charset="0"/>
              </a:rPr>
              <a:t>", "Failed to approve expense report.");</a:t>
            </a:r>
          </a:p>
          <a:p>
            <a:pPr>
              <a:lnSpc>
                <a:spcPct val="90000"/>
              </a:lnSpc>
              <a:spcBef>
                <a:spcPts val="0"/>
              </a:spcBef>
            </a:pPr>
            <a:endParaRPr lang="en-US" sz="1600" dirty="0">
              <a:latin typeface="Consolas" panose="020B0609020204030204" pitchFamily="49" charset="0"/>
            </a:endParaRPr>
          </a:p>
          <a:p>
            <a:pPr>
              <a:lnSpc>
                <a:spcPct val="90000"/>
              </a:lnSpc>
              <a:spcBef>
                <a:spcPts val="0"/>
              </a:spcBef>
            </a:pPr>
            <a:r>
              <a:rPr lang="en-US" sz="1600" dirty="0">
                <a:latin typeface="Consolas" panose="020B0609020204030204" pitchFamily="49" charset="0"/>
              </a:rPr>
              <a:t>        return </a:t>
            </a:r>
            <a:r>
              <a:rPr lang="en-US" sz="1600" dirty="0" err="1">
                <a:latin typeface="Consolas" panose="020B0609020204030204" pitchFamily="49" charset="0"/>
              </a:rPr>
              <a:t>failResponse</a:t>
            </a:r>
            <a:r>
              <a:rPr lang="en-US" sz="1600" dirty="0">
                <a:latin typeface="Consolas" panose="020B0609020204030204" pitchFamily="49" charset="0"/>
              </a:rPr>
              <a:t>;</a:t>
            </a:r>
          </a:p>
          <a:p>
            <a:pPr>
              <a:lnSpc>
                <a:spcPct val="90000"/>
              </a:lnSpc>
              <a:spcBef>
                <a:spcPts val="0"/>
              </a:spcBef>
            </a:pPr>
            <a:r>
              <a:rPr lang="en-US" sz="1600" dirty="0">
                <a:latin typeface="Consolas" panose="020B0609020204030204" pitchFamily="49" charset="0"/>
              </a:rPr>
              <a:t>    }</a:t>
            </a:r>
          </a:p>
          <a:p>
            <a:pPr>
              <a:lnSpc>
                <a:spcPct val="90000"/>
              </a:lnSpc>
              <a:spcBef>
                <a:spcPts val="0"/>
              </a:spcBef>
            </a:pPr>
            <a:r>
              <a:rPr lang="en-US" sz="1600" dirty="0">
                <a:latin typeface="Consolas" panose="020B0609020204030204" pitchFamily="49" charset="0"/>
              </a:rPr>
              <a:t>}</a:t>
            </a:r>
          </a:p>
        </p:txBody>
      </p:sp>
    </p:spTree>
    <p:extLst>
      <p:ext uri="{BB962C8B-B14F-4D97-AF65-F5344CB8AC3E}">
        <p14:creationId xmlns:p14="http://schemas.microsoft.com/office/powerpoint/2010/main" val="17360069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AF52-1346-40FE-8EA3-6B7A545F9728}"/>
              </a:ext>
            </a:extLst>
          </p:cNvPr>
          <p:cNvSpPr>
            <a:spLocks noGrp="1"/>
          </p:cNvSpPr>
          <p:nvPr>
            <p:ph type="title"/>
          </p:nvPr>
        </p:nvSpPr>
        <p:spPr/>
        <p:txBody>
          <a:bodyPr/>
          <a:lstStyle/>
          <a:p>
            <a:r>
              <a:rPr lang="en-US" dirty="0"/>
              <a:t>Refresh cards</a:t>
            </a:r>
          </a:p>
        </p:txBody>
      </p:sp>
      <p:sp>
        <p:nvSpPr>
          <p:cNvPr id="5" name="Rectangle 4">
            <a:extLst>
              <a:ext uri="{FF2B5EF4-FFF2-40B4-BE49-F238E27FC236}">
                <a16:creationId xmlns:a16="http://schemas.microsoft.com/office/drawing/2014/main" id="{038163E6-1189-4468-8A18-D58D5BB49A91}"/>
              </a:ext>
            </a:extLst>
          </p:cNvPr>
          <p:cNvSpPr/>
          <p:nvPr/>
        </p:nvSpPr>
        <p:spPr bwMode="auto">
          <a:xfrm>
            <a:off x="0" y="2546430"/>
            <a:ext cx="12436475" cy="409743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2">
            <a:extLst>
              <a:ext uri="{FF2B5EF4-FFF2-40B4-BE49-F238E27FC236}">
                <a16:creationId xmlns:a16="http://schemas.microsoft.com/office/drawing/2014/main" id="{010D903B-6EDA-4DAD-941F-FE61440D87E8}"/>
              </a:ext>
            </a:extLst>
          </p:cNvPr>
          <p:cNvSpPr txBox="1">
            <a:spLocks/>
          </p:cNvSpPr>
          <p:nvPr/>
        </p:nvSpPr>
        <p:spPr>
          <a:xfrm>
            <a:off x="465138" y="1500487"/>
            <a:ext cx="11533187" cy="763286"/>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1600" dirty="0">
                <a:latin typeface="+mj-lt"/>
              </a:rPr>
              <a:t>Allows an </a:t>
            </a:r>
            <a:r>
              <a:rPr lang="en-US" sz="1600" dirty="0" err="1">
                <a:latin typeface="+mj-lt"/>
              </a:rPr>
              <a:t>HttpPOST</a:t>
            </a:r>
            <a:r>
              <a:rPr lang="en-US" sz="1600" dirty="0">
                <a:latin typeface="+mj-lt"/>
              </a:rPr>
              <a:t> action to fully update the card as the action successfully completes</a:t>
            </a:r>
          </a:p>
          <a:p>
            <a:pPr>
              <a:lnSpc>
                <a:spcPct val="90000"/>
              </a:lnSpc>
            </a:pPr>
            <a:r>
              <a:rPr lang="en-US" sz="1600" dirty="0">
                <a:latin typeface="+mj-lt"/>
              </a:rPr>
              <a:t>Include the JSON payload of the new card in the body of the response</a:t>
            </a:r>
          </a:p>
          <a:p>
            <a:pPr>
              <a:lnSpc>
                <a:spcPct val="90000"/>
              </a:lnSpc>
            </a:pPr>
            <a:r>
              <a:rPr lang="en-US" sz="1600" dirty="0">
                <a:latin typeface="+mj-lt"/>
              </a:rPr>
              <a:t>Add the </a:t>
            </a:r>
            <a:r>
              <a:rPr lang="en-US" sz="1600" dirty="0">
                <a:latin typeface="Consolas" panose="020B0609020204030204" pitchFamily="49" charset="0"/>
              </a:rPr>
              <a:t>CARD-UPDATE-IN-BODY</a:t>
            </a:r>
            <a:r>
              <a:rPr lang="en-US" sz="1600" dirty="0">
                <a:latin typeface="+mj-lt"/>
              </a:rPr>
              <a:t>: true header to the response</a:t>
            </a:r>
          </a:p>
        </p:txBody>
      </p:sp>
      <p:sp>
        <p:nvSpPr>
          <p:cNvPr id="8" name="Text Placeholder 2">
            <a:extLst>
              <a:ext uri="{FF2B5EF4-FFF2-40B4-BE49-F238E27FC236}">
                <a16:creationId xmlns:a16="http://schemas.microsoft.com/office/drawing/2014/main" id="{EA79F697-5BB6-42AA-95C7-1B4BDCEB3B3C}"/>
              </a:ext>
            </a:extLst>
          </p:cNvPr>
          <p:cNvSpPr txBox="1">
            <a:spLocks/>
          </p:cNvSpPr>
          <p:nvPr/>
        </p:nvSpPr>
        <p:spPr>
          <a:xfrm>
            <a:off x="465137" y="2846978"/>
            <a:ext cx="11533187" cy="3496342"/>
          </a:xfrm>
          <a:prstGeom prst="rect">
            <a:avLst/>
          </a:prstGeom>
          <a:ln>
            <a:noFill/>
          </a:ln>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600" dirty="0">
                <a:latin typeface="Consolas" panose="020B0609020204030204" pitchFamily="49" charset="0"/>
              </a:rPr>
              <a:t>bool approved = </a:t>
            </a:r>
            <a:r>
              <a:rPr lang="en-US" sz="1600" dirty="0" err="1">
                <a:latin typeface="Consolas" panose="020B0609020204030204" pitchFamily="49" charset="0"/>
              </a:rPr>
              <a:t>ExpenseModel.IsApproved</a:t>
            </a:r>
            <a:r>
              <a:rPr lang="en-US" sz="1600" dirty="0">
                <a:latin typeface="Consolas" panose="020B0609020204030204" pitchFamily="49" charset="0"/>
              </a:rPr>
              <a:t>(value);</a:t>
            </a:r>
          </a:p>
          <a:p>
            <a:pPr>
              <a:lnSpc>
                <a:spcPct val="100000"/>
              </a:lnSpc>
            </a:pPr>
            <a:r>
              <a:rPr lang="en-US" sz="1600" dirty="0">
                <a:latin typeface="Consolas" panose="020B0609020204030204" pitchFamily="49" charset="0"/>
              </a:rPr>
              <a:t>if (approved)</a:t>
            </a:r>
          </a:p>
          <a:p>
            <a:pPr>
              <a:lnSpc>
                <a:spcPct val="100000"/>
              </a:lnSpc>
            </a:pPr>
            <a:r>
              <a:rPr lang="en-US" sz="1600" dirty="0">
                <a:latin typeface="Consolas" panose="020B0609020204030204" pitchFamily="49" charset="0"/>
              </a:rPr>
              <a:t>{</a:t>
            </a:r>
          </a:p>
          <a:p>
            <a:pPr>
              <a:lnSpc>
                <a:spcPct val="100000"/>
              </a:lnSpc>
            </a:pPr>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response = </a:t>
            </a:r>
            <a:r>
              <a:rPr lang="en-US" sz="1600" dirty="0" err="1">
                <a:latin typeface="Consolas" panose="020B0609020204030204" pitchFamily="49" charset="0"/>
              </a:rPr>
              <a:t>Request.CreateResponse</a:t>
            </a:r>
            <a:r>
              <a:rPr lang="en-US" sz="1600" dirty="0">
                <a:latin typeface="Consolas" panose="020B0609020204030204" pitchFamily="49" charset="0"/>
              </a:rPr>
              <a:t>(</a:t>
            </a:r>
            <a:r>
              <a:rPr lang="en-US" sz="1600" dirty="0" err="1">
                <a:latin typeface="Consolas" panose="020B0609020204030204" pitchFamily="49" charset="0"/>
              </a:rPr>
              <a:t>HttpStatusCode.OK</a:t>
            </a:r>
            <a:r>
              <a:rPr lang="en-US" sz="1600" dirty="0">
                <a:latin typeface="Consolas" panose="020B0609020204030204" pitchFamily="49" charset="0"/>
              </a:rPr>
              <a:t>);</a:t>
            </a:r>
          </a:p>
          <a:p>
            <a:pPr>
              <a:lnSpc>
                <a:spcPct val="100000"/>
              </a:lnSpc>
            </a:pPr>
            <a:r>
              <a:rPr lang="en-US" sz="1600" dirty="0">
                <a:latin typeface="Consolas" panose="020B0609020204030204" pitchFamily="49" charset="0"/>
              </a:rPr>
              <a:t>    </a:t>
            </a:r>
            <a:r>
              <a:rPr lang="en-US" sz="1600" dirty="0" err="1">
                <a:latin typeface="Consolas" panose="020B0609020204030204" pitchFamily="49" charset="0"/>
              </a:rPr>
              <a:t>response.Headers.Add</a:t>
            </a:r>
            <a:r>
              <a:rPr lang="en-US" sz="1600" dirty="0">
                <a:latin typeface="Consolas" panose="020B0609020204030204" pitchFamily="49" charset="0"/>
              </a:rPr>
              <a:t>("CARD-ACTION-STATUS", "The expense was approved.");</a:t>
            </a:r>
          </a:p>
          <a:p>
            <a:pPr>
              <a:lnSpc>
                <a:spcPct val="100000"/>
              </a:lnSpc>
            </a:pPr>
            <a:endParaRPr lang="en-US" sz="1600" dirty="0">
              <a:latin typeface="Consolas" panose="020B0609020204030204" pitchFamily="49" charset="0"/>
            </a:endParaRPr>
          </a:p>
          <a:p>
            <a:pPr>
              <a:lnSpc>
                <a:spcPct val="100000"/>
              </a:lnSpc>
            </a:pPr>
            <a:r>
              <a:rPr lang="en-US" sz="1600" dirty="0">
                <a:latin typeface="Consolas" panose="020B0609020204030204" pitchFamily="49" charset="0"/>
              </a:rPr>
              <a:t>    //Refresh card</a:t>
            </a:r>
          </a:p>
          <a:p>
            <a:pPr>
              <a:lnSpc>
                <a:spcPct val="100000"/>
              </a:lnSpc>
            </a:pPr>
            <a:r>
              <a:rPr lang="en-US" sz="1600" dirty="0">
                <a:latin typeface="Consolas" panose="020B0609020204030204" pitchFamily="49" charset="0"/>
              </a:rPr>
              <a:t>    </a:t>
            </a:r>
            <a:r>
              <a:rPr lang="en-US" sz="1600" dirty="0" err="1">
                <a:latin typeface="Consolas" panose="020B0609020204030204" pitchFamily="49" charset="0"/>
              </a:rPr>
              <a:t>response.Headers.Add</a:t>
            </a:r>
            <a:r>
              <a:rPr lang="en-US" sz="1600" dirty="0">
                <a:latin typeface="Consolas" panose="020B0609020204030204" pitchFamily="49" charset="0"/>
              </a:rPr>
              <a:t>("</a:t>
            </a:r>
            <a:r>
              <a:rPr lang="en-US" sz="1600" b="1" dirty="0">
                <a:latin typeface="Consolas" panose="020B0609020204030204" pitchFamily="49" charset="0"/>
              </a:rPr>
              <a:t>CARD-UPDATE-IN-BODY</a:t>
            </a:r>
            <a:r>
              <a:rPr lang="en-US" sz="1600" dirty="0">
                <a:latin typeface="Consolas" panose="020B0609020204030204" pitchFamily="49" charset="0"/>
              </a:rPr>
              <a:t>", "true");</a:t>
            </a:r>
          </a:p>
          <a:p>
            <a:pPr>
              <a:lnSpc>
                <a:spcPct val="100000"/>
              </a:lnSpc>
            </a:pPr>
            <a:r>
              <a:rPr lang="en-US" sz="1600" dirty="0">
                <a:latin typeface="Consolas" panose="020B0609020204030204" pitchFamily="49" charset="0"/>
              </a:rPr>
              <a:t>    </a:t>
            </a:r>
            <a:r>
              <a:rPr lang="en-US" sz="1600" dirty="0" err="1">
                <a:latin typeface="Consolas" panose="020B0609020204030204" pitchFamily="49" charset="0"/>
              </a:rPr>
              <a:t>response.Content</a:t>
            </a:r>
            <a:r>
              <a:rPr lang="en-US" sz="1600" dirty="0">
                <a:latin typeface="Consolas" panose="020B0609020204030204" pitchFamily="49" charset="0"/>
              </a:rPr>
              <a:t> = new </a:t>
            </a:r>
            <a:r>
              <a:rPr lang="en-US" sz="1600" dirty="0" err="1">
                <a:latin typeface="Consolas" panose="020B0609020204030204" pitchFamily="49" charset="0"/>
              </a:rPr>
              <a:t>StringContent</a:t>
            </a:r>
            <a:r>
              <a:rPr lang="en-US" sz="1600" dirty="0">
                <a:latin typeface="Consolas" panose="020B0609020204030204" pitchFamily="49" charset="0"/>
              </a:rPr>
              <a:t>(</a:t>
            </a:r>
            <a:r>
              <a:rPr lang="en-US" sz="1600" dirty="0" err="1">
                <a:latin typeface="Consolas" panose="020B0609020204030204" pitchFamily="49" charset="0"/>
              </a:rPr>
              <a:t>ExpenseModel.GetCardBody</a:t>
            </a:r>
            <a:r>
              <a:rPr lang="en-US" sz="1600" dirty="0">
                <a:latin typeface="Consolas" panose="020B0609020204030204" pitchFamily="49" charset="0"/>
              </a:rPr>
              <a:t>(value));</a:t>
            </a:r>
          </a:p>
          <a:p>
            <a:pPr>
              <a:lnSpc>
                <a:spcPct val="100000"/>
              </a:lnSpc>
            </a:pPr>
            <a:endParaRPr lang="en-US" sz="1600" dirty="0">
              <a:latin typeface="Consolas" panose="020B0609020204030204" pitchFamily="49" charset="0"/>
            </a:endParaRPr>
          </a:p>
          <a:p>
            <a:pPr>
              <a:lnSpc>
                <a:spcPct val="100000"/>
              </a:lnSpc>
            </a:pPr>
            <a:r>
              <a:rPr lang="en-US" sz="1600" dirty="0">
                <a:latin typeface="Consolas" panose="020B0609020204030204" pitchFamily="49" charset="0"/>
              </a:rPr>
              <a:t>    return response;</a:t>
            </a:r>
          </a:p>
          <a:p>
            <a:pPr>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1659675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9135803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215EA7-7174-487D-949C-048DC5016E4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7426" r="10166"/>
          <a:stretch/>
        </p:blipFill>
        <p:spPr>
          <a:xfrm>
            <a:off x="5887091" y="0"/>
            <a:ext cx="6549384" cy="6994525"/>
          </a:xfrm>
          <a:prstGeom prst="rect">
            <a:avLst/>
          </a:prstGeom>
        </p:spPr>
      </p:pic>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54864"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69660"/>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err="1">
                <a:solidFill>
                  <a:srgbClr val="2F2F2F"/>
                </a:solidFill>
                <a:latin typeface="Segoe UI Semibold"/>
              </a:rPr>
              <a:t>MessageCard</a:t>
            </a:r>
            <a:r>
              <a:rPr lang="en-US" sz="1600" b="0" dirty="0">
                <a:solidFill>
                  <a:srgbClr val="2F2F2F"/>
                </a:solidFill>
                <a:latin typeface="Segoe UI Semibold"/>
              </a:rPr>
              <a:t> Playground app has useful samples to draw from</a:t>
            </a:r>
          </a:p>
          <a:p>
            <a:pPr lvl="0">
              <a:lnSpc>
                <a:spcPct val="90000"/>
              </a:lnSpc>
              <a:spcBef>
                <a:spcPts val="1800"/>
              </a:spcBef>
            </a:pPr>
            <a:r>
              <a:rPr lang="en-US" sz="1600" b="0" dirty="0">
                <a:solidFill>
                  <a:srgbClr val="2F2F2F"/>
                </a:solidFill>
                <a:latin typeface="Segoe UI Semibold"/>
              </a:rPr>
              <a:t>Customize samples or load your own samples to visualize</a:t>
            </a:r>
          </a:p>
          <a:p>
            <a:pPr lvl="0">
              <a:lnSpc>
                <a:spcPct val="90000"/>
              </a:lnSpc>
              <a:spcBef>
                <a:spcPts val="1800"/>
              </a:spcBef>
            </a:pPr>
            <a:r>
              <a:rPr lang="en-US" sz="1600" b="0" dirty="0">
                <a:solidFill>
                  <a:srgbClr val="2F2F2F"/>
                </a:solidFill>
                <a:latin typeface="Segoe UI Semibold"/>
              </a:rPr>
              <a:t>Send emails to yourself to test in mail clients</a:t>
            </a:r>
          </a:p>
        </p:txBody>
      </p:sp>
    </p:spTree>
    <p:extLst>
      <p:ext uri="{BB962C8B-B14F-4D97-AF65-F5344CB8AC3E}">
        <p14:creationId xmlns:p14="http://schemas.microsoft.com/office/powerpoint/2010/main" val="36516727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858403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7858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5B3B3-801E-4407-B62A-116965BB253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0102" r="9751"/>
          <a:stretch/>
        </p:blipFill>
        <p:spPr>
          <a:xfrm flipH="1">
            <a:off x="5091545" y="0"/>
            <a:ext cx="7344930" cy="6994525"/>
          </a:xfrm>
          <a:prstGeom prst="rect">
            <a:avLst/>
          </a:prstGeom>
        </p:spPr>
      </p:pic>
      <p:sp>
        <p:nvSpPr>
          <p:cNvPr id="7" name="Text Placeholder 4">
            <a:extLst>
              <a:ext uri="{FF2B5EF4-FFF2-40B4-BE49-F238E27FC236}">
                <a16:creationId xmlns:a16="http://schemas.microsoft.com/office/drawing/2014/main" id="{E99C4E3B-1616-48E8-8693-6C4E1DE00396}"/>
              </a:ext>
            </a:extLst>
          </p:cNvPr>
          <p:cNvSpPr txBox="1">
            <a:spLocks/>
          </p:cNvSpPr>
          <p:nvPr/>
        </p:nvSpPr>
        <p:spPr>
          <a:xfrm>
            <a:off x="465138" y="2853531"/>
            <a:ext cx="3914774" cy="3862387"/>
          </a:xfrm>
          <a:prstGeom prst="rect">
            <a:avLst/>
          </a:prstGeom>
        </p:spPr>
        <p:txBody>
          <a:bodyPr vert="horz" wrap="square" lIns="0" tIns="0" rIns="0" bIns="0" rtlCol="0">
            <a:noAutofit/>
          </a:bodyPr>
          <a:lstStyle>
            <a:lvl1pPr marL="0" marR="0" indent="0" algn="l" defTabSz="517525"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50" baseline="0">
                <a:solidFill>
                  <a:schemeClr val="accent1"/>
                </a:solidFill>
                <a:latin typeface="+mj-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pPr>
            <a:r>
              <a:rPr lang="en-US" sz="2000" dirty="0">
                <a:solidFill>
                  <a:srgbClr val="D83B01"/>
                </a:solidFill>
              </a:rPr>
              <a:t>Design guidelines</a:t>
            </a:r>
          </a:p>
          <a:p>
            <a:pPr lvl="0">
              <a:spcBef>
                <a:spcPts val="1200"/>
              </a:spcBef>
            </a:pPr>
            <a:r>
              <a:rPr lang="en-US" sz="2000" dirty="0">
                <a:solidFill>
                  <a:srgbClr val="D83B01"/>
                </a:solidFill>
              </a:rPr>
              <a:t>Text formatting</a:t>
            </a:r>
          </a:p>
          <a:p>
            <a:pPr lvl="0">
              <a:spcBef>
                <a:spcPts val="1200"/>
              </a:spcBef>
            </a:pPr>
            <a:r>
              <a:rPr lang="en-US" sz="2000" dirty="0">
                <a:solidFill>
                  <a:srgbClr val="D83B01"/>
                </a:solidFill>
              </a:rPr>
              <a:t>Card fields</a:t>
            </a:r>
          </a:p>
          <a:p>
            <a:pPr lvl="0">
              <a:spcBef>
                <a:spcPts val="1200"/>
              </a:spcBef>
            </a:pPr>
            <a:r>
              <a:rPr lang="en-US" sz="2000" dirty="0">
                <a:solidFill>
                  <a:srgbClr val="D83B01"/>
                </a:solidFill>
              </a:rPr>
              <a:t>Section fields</a:t>
            </a:r>
          </a:p>
          <a:p>
            <a:pPr lvl="0">
              <a:spcBef>
                <a:spcPts val="1200"/>
              </a:spcBef>
            </a:pPr>
            <a:r>
              <a:rPr lang="en-US" sz="2000" dirty="0">
                <a:solidFill>
                  <a:srgbClr val="D83B01"/>
                </a:solidFill>
              </a:rPr>
              <a:t>Actions</a:t>
            </a:r>
          </a:p>
          <a:p>
            <a:pPr lvl="0">
              <a:spcBef>
                <a:spcPts val="1200"/>
              </a:spcBef>
            </a:pPr>
            <a:r>
              <a:rPr lang="en-US" sz="2000" dirty="0">
                <a:solidFill>
                  <a:srgbClr val="D83B01"/>
                </a:solidFill>
              </a:rPr>
              <a:t>Inputs</a:t>
            </a:r>
          </a:p>
        </p:txBody>
      </p:sp>
      <p:sp>
        <p:nvSpPr>
          <p:cNvPr id="6" name="Title 3">
            <a:extLst>
              <a:ext uri="{FF2B5EF4-FFF2-40B4-BE49-F238E27FC236}">
                <a16:creationId xmlns:a16="http://schemas.microsoft.com/office/drawing/2014/main" id="{24911FCC-9272-4798-A387-D79B9D44C273}"/>
              </a:ext>
            </a:extLst>
          </p:cNvPr>
          <p:cNvSpPr txBox="1">
            <a:spLocks/>
          </p:cNvSpPr>
          <p:nvPr/>
        </p:nvSpPr>
        <p:spPr>
          <a:xfrm>
            <a:off x="465138" y="1709737"/>
            <a:ext cx="4274502" cy="917575"/>
          </a:xfrm>
          <a:prstGeom prst="rect">
            <a:avLst/>
          </a:prstGeom>
        </p:spPr>
        <p:txBody>
          <a:bodyPr vert="horz" wrap="square" lIns="0" tIns="0" rIns="0" bIns="0" rtlCol="0" anchor="t">
            <a:noAutofit/>
          </a:bodyPr>
          <a:lstStyle>
            <a:lvl1pPr algn="l" defTabSz="932742" rtl="0" eaLnBrk="1" latinLnBrk="0" hangingPunct="1">
              <a:lnSpc>
                <a:spcPct val="90000"/>
              </a:lnSpc>
              <a:spcBef>
                <a:spcPct val="0"/>
              </a:spcBef>
              <a:buNone/>
              <a:defRPr lang="en-US" sz="1800" b="0" kern="1200" cap="none" spc="-50" baseline="0">
                <a:ln w="3175">
                  <a:noFill/>
                </a:ln>
                <a:solidFill>
                  <a:schemeClr val="tx1"/>
                </a:solidFill>
                <a:effectLst/>
                <a:latin typeface="+mj-lt"/>
                <a:ea typeface="+mn-ea"/>
                <a:cs typeface="Segoe UI" pitchFamily="34" charset="0"/>
              </a:defRPr>
            </a:lvl1pPr>
          </a:lstStyle>
          <a:p>
            <a:pPr lvl="0"/>
            <a:r>
              <a:rPr lang="en-US" sz="2800" dirty="0">
                <a:solidFill>
                  <a:srgbClr val="2F2F2F"/>
                </a:solidFill>
              </a:rPr>
              <a:t>Card design &amp; </a:t>
            </a:r>
            <a:r>
              <a:rPr lang="en-US" sz="2800" dirty="0" err="1">
                <a:solidFill>
                  <a:srgbClr val="2F2F2F"/>
                </a:solidFill>
              </a:rPr>
              <a:t>MessageCard</a:t>
            </a:r>
            <a:r>
              <a:rPr lang="en-US" sz="2800" dirty="0">
                <a:solidFill>
                  <a:srgbClr val="2F2F2F"/>
                </a:solidFill>
              </a:rPr>
              <a:t> Playground</a:t>
            </a:r>
            <a:endParaRPr kumimoji="0" lang="en-US" sz="2800" b="0" i="0" u="none" strike="noStrike" kern="1200" cap="none" spc="-50" normalizeH="0" baseline="0" noProof="0" dirty="0">
              <a:ln w="3175">
                <a:noFill/>
              </a:ln>
              <a:solidFill>
                <a:srgbClr val="2F2F2F"/>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4266819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1C281-BC82-476A-8C1F-0A97CA054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4" name="Picture 3">
            <a:extLst>
              <a:ext uri="{FF2B5EF4-FFF2-40B4-BE49-F238E27FC236}">
                <a16:creationId xmlns:a16="http://schemas.microsoft.com/office/drawing/2014/main" id="{B82C7B5A-9D1F-4559-B720-9410C5285B5C}"/>
              </a:ext>
            </a:extLst>
          </p:cNvPr>
          <p:cNvPicPr>
            <a:picLocks noChangeAspect="1"/>
          </p:cNvPicPr>
          <p:nvPr/>
        </p:nvPicPr>
        <p:blipFill rotWithShape="1">
          <a:blip r:embed="rId4"/>
          <a:srcRect t="8734" b="3177"/>
          <a:stretch/>
        </p:blipFill>
        <p:spPr>
          <a:xfrm>
            <a:off x="1976533" y="1604495"/>
            <a:ext cx="8428726" cy="4329160"/>
          </a:xfrm>
          <a:prstGeom prst="rect">
            <a:avLst/>
          </a:prstGeom>
          <a:ln>
            <a:noFill/>
          </a:ln>
        </p:spPr>
      </p:pic>
      <p:sp>
        <p:nvSpPr>
          <p:cNvPr id="8" name="Rectangle 7">
            <a:extLst>
              <a:ext uri="{FF2B5EF4-FFF2-40B4-BE49-F238E27FC236}">
                <a16:creationId xmlns:a16="http://schemas.microsoft.com/office/drawing/2014/main" id="{44D7ACC9-55DB-4C3E-8156-6A9C43A20713}"/>
              </a:ext>
            </a:extLst>
          </p:cNvPr>
          <p:cNvSpPr/>
          <p:nvPr/>
        </p:nvSpPr>
        <p:spPr bwMode="auto">
          <a:xfrm>
            <a:off x="1935481" y="5714618"/>
            <a:ext cx="8534400" cy="625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BE3B50F5-BC03-4396-8B44-491614DA0FC2}"/>
              </a:ext>
            </a:extLst>
          </p:cNvPr>
          <p:cNvSpPr>
            <a:spLocks noGrp="1"/>
          </p:cNvSpPr>
          <p:nvPr>
            <p:ph type="title"/>
          </p:nvPr>
        </p:nvSpPr>
        <p:spPr/>
        <p:txBody>
          <a:bodyPr/>
          <a:lstStyle/>
          <a:p>
            <a:r>
              <a:rPr lang="en-US"/>
              <a:t>MessageCard Playground</a:t>
            </a:r>
            <a:endParaRPr lang="en-US" dirty="0"/>
          </a:p>
        </p:txBody>
      </p:sp>
      <p:sp>
        <p:nvSpPr>
          <p:cNvPr id="5" name="Rectangle 4">
            <a:extLst>
              <a:ext uri="{FF2B5EF4-FFF2-40B4-BE49-F238E27FC236}">
                <a16:creationId xmlns:a16="http://schemas.microsoft.com/office/drawing/2014/main" id="{2AD0359A-6BD6-43CB-81D9-EC0A6779E6E1}"/>
              </a:ext>
            </a:extLst>
          </p:cNvPr>
          <p:cNvSpPr/>
          <p:nvPr/>
        </p:nvSpPr>
        <p:spPr>
          <a:xfrm>
            <a:off x="3554757" y="5830101"/>
            <a:ext cx="5272277" cy="369332"/>
          </a:xfrm>
          <a:prstGeom prst="rect">
            <a:avLst/>
          </a:prstGeom>
        </p:spPr>
        <p:txBody>
          <a:bodyPr wrap="none">
            <a:spAutoFit/>
          </a:bodyPr>
          <a:lstStyle/>
          <a:p>
            <a:r>
              <a:rPr lang="en-US" dirty="0">
                <a:solidFill>
                  <a:schemeClr val="bg2"/>
                </a:solidFill>
              </a:rPr>
              <a:t>https://messagecardplayground.azurewebsites.net</a:t>
            </a:r>
          </a:p>
        </p:txBody>
      </p:sp>
    </p:spTree>
    <p:extLst>
      <p:ext uri="{BB962C8B-B14F-4D97-AF65-F5344CB8AC3E}">
        <p14:creationId xmlns:p14="http://schemas.microsoft.com/office/powerpoint/2010/main" val="28004173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5A1D64-8965-47BB-8518-2DD575BEA6A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2413" y="1309719"/>
            <a:ext cx="9071649" cy="5684806"/>
          </a:xfrm>
          <a:prstGeom prst="rect">
            <a:avLst/>
          </a:prstGeom>
        </p:spPr>
      </p:pic>
      <p:pic>
        <p:nvPicPr>
          <p:cNvPr id="8" name="Picture 7">
            <a:extLst>
              <a:ext uri="{FF2B5EF4-FFF2-40B4-BE49-F238E27FC236}">
                <a16:creationId xmlns:a16="http://schemas.microsoft.com/office/drawing/2014/main" id="{53E94833-42BD-406F-930B-6265ECBBBA5F}"/>
              </a:ext>
            </a:extLst>
          </p:cNvPr>
          <p:cNvPicPr>
            <a:picLocks noChangeAspect="1"/>
          </p:cNvPicPr>
          <p:nvPr/>
        </p:nvPicPr>
        <p:blipFill rotWithShape="1">
          <a:blip r:embed="rId4"/>
          <a:srcRect t="289" b="27091"/>
          <a:stretch/>
        </p:blipFill>
        <p:spPr>
          <a:xfrm>
            <a:off x="1935480" y="1553203"/>
            <a:ext cx="8534400" cy="4818059"/>
          </a:xfrm>
          <a:prstGeom prst="rect">
            <a:avLst/>
          </a:prstGeom>
          <a:solidFill>
            <a:schemeClr val="bg2"/>
          </a:solidFill>
          <a:ln>
            <a:noFill/>
          </a:ln>
        </p:spPr>
      </p:pic>
      <p:sp>
        <p:nvSpPr>
          <p:cNvPr id="6" name="Title 5">
            <a:extLst>
              <a:ext uri="{FF2B5EF4-FFF2-40B4-BE49-F238E27FC236}">
                <a16:creationId xmlns:a16="http://schemas.microsoft.com/office/drawing/2014/main" id="{25584D67-3B7F-4FF6-9D5A-FB658EFFDD77}"/>
              </a:ext>
            </a:extLst>
          </p:cNvPr>
          <p:cNvSpPr>
            <a:spLocks noGrp="1"/>
          </p:cNvSpPr>
          <p:nvPr>
            <p:ph type="title"/>
          </p:nvPr>
        </p:nvSpPr>
        <p:spPr/>
        <p:txBody>
          <a:bodyPr/>
          <a:lstStyle/>
          <a:p>
            <a:r>
              <a:rPr lang="en-US" dirty="0" err="1"/>
              <a:t>MessageCards</a:t>
            </a:r>
            <a:r>
              <a:rPr lang="en-US" dirty="0"/>
              <a:t> in Outlook</a:t>
            </a:r>
          </a:p>
        </p:txBody>
      </p:sp>
    </p:spTree>
    <p:extLst>
      <p:ext uri="{BB962C8B-B14F-4D97-AF65-F5344CB8AC3E}">
        <p14:creationId xmlns:p14="http://schemas.microsoft.com/office/powerpoint/2010/main" val="41028602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formatting with basic markdown</a:t>
            </a:r>
          </a:p>
        </p:txBody>
      </p:sp>
      <p:pic>
        <p:nvPicPr>
          <p:cNvPr id="6" name="Picture 5">
            <a:extLst>
              <a:ext uri="{FF2B5EF4-FFF2-40B4-BE49-F238E27FC236}">
                <a16:creationId xmlns:a16="http://schemas.microsoft.com/office/drawing/2014/main" id="{31215BBE-FF87-4E88-86BC-9211DEAD6F32}"/>
              </a:ext>
            </a:extLst>
          </p:cNvPr>
          <p:cNvPicPr>
            <a:picLocks noChangeAspect="1"/>
          </p:cNvPicPr>
          <p:nvPr/>
        </p:nvPicPr>
        <p:blipFill>
          <a:blip r:embed="rId3"/>
          <a:stretch>
            <a:fillRect/>
          </a:stretch>
        </p:blipFill>
        <p:spPr>
          <a:xfrm>
            <a:off x="465138" y="4123628"/>
            <a:ext cx="10808452" cy="2221865"/>
          </a:xfrm>
          <a:prstGeom prst="rect">
            <a:avLst/>
          </a:prstGeom>
          <a:ln>
            <a:solidFill>
              <a:schemeClr val="tx2">
                <a:lumMod val="25000"/>
                <a:lumOff val="75000"/>
              </a:schemeClr>
            </a:solidFill>
          </a:ln>
        </p:spPr>
      </p:pic>
      <p:graphicFrame>
        <p:nvGraphicFramePr>
          <p:cNvPr id="5" name="Table Placeholder 13">
            <a:extLst>
              <a:ext uri="{FF2B5EF4-FFF2-40B4-BE49-F238E27FC236}">
                <a16:creationId xmlns:a16="http://schemas.microsoft.com/office/drawing/2014/main" id="{A88FDFDD-0800-4D30-89D6-115EE758A3CD}"/>
              </a:ext>
            </a:extLst>
          </p:cNvPr>
          <p:cNvGraphicFramePr>
            <a:graphicFrameLocks/>
          </p:cNvGraphicFramePr>
          <p:nvPr>
            <p:extLst>
              <p:ext uri="{D42A27DB-BD31-4B8C-83A1-F6EECF244321}">
                <p14:modId xmlns:p14="http://schemas.microsoft.com/office/powerpoint/2010/main" val="3782446325"/>
              </p:ext>
            </p:extLst>
          </p:nvPr>
        </p:nvGraphicFramePr>
        <p:xfrm>
          <a:off x="465138" y="1278477"/>
          <a:ext cx="10808452" cy="2541169"/>
        </p:xfrm>
        <a:graphic>
          <a:graphicData uri="http://schemas.openxmlformats.org/drawingml/2006/table">
            <a:tbl>
              <a:tblPr firstRow="1" bandRow="1">
                <a:tableStyleId>{5C22544A-7EE6-4342-B048-85BDC9FD1C3A}</a:tableStyleId>
              </a:tblPr>
              <a:tblGrid>
                <a:gridCol w="4442528">
                  <a:extLst>
                    <a:ext uri="{9D8B030D-6E8A-4147-A177-3AD203B41FA5}">
                      <a16:colId xmlns:a16="http://schemas.microsoft.com/office/drawing/2014/main" val="2037588904"/>
                    </a:ext>
                  </a:extLst>
                </a:gridCol>
                <a:gridCol w="6365924">
                  <a:extLst>
                    <a:ext uri="{9D8B030D-6E8A-4147-A177-3AD203B41FA5}">
                      <a16:colId xmlns:a16="http://schemas.microsoft.com/office/drawing/2014/main" val="200505750"/>
                    </a:ext>
                  </a:extLst>
                </a:gridCol>
              </a:tblGrid>
              <a:tr h="399785">
                <a:tc>
                  <a:txBody>
                    <a:bodyPr/>
                    <a:lstStyle/>
                    <a:p>
                      <a:pPr>
                        <a:lnSpc>
                          <a:spcPct val="100000"/>
                        </a:lnSpc>
                      </a:pPr>
                      <a:r>
                        <a:rPr lang="en-US" sz="1800" b="0" dirty="0">
                          <a:solidFill>
                            <a:schemeClr val="bg2"/>
                          </a:solidFill>
                          <a:latin typeface="+mj-lt"/>
                        </a:rPr>
                        <a:t>Effect</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Markdown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305912">
                <a:tc>
                  <a:txBody>
                    <a:bodyPr/>
                    <a:lstStyle/>
                    <a:p>
                      <a:pPr>
                        <a:lnSpc>
                          <a:spcPts val="1600"/>
                        </a:lnSpc>
                      </a:pPr>
                      <a:r>
                        <a:rPr lang="en-US" sz="1400" b="0" i="0" dirty="0">
                          <a:latin typeface="+mj-lt"/>
                        </a:rPr>
                        <a:t>Italics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*Italic*</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Bold</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**Bold**</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Bold italics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***Bold italics***</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Strikethrough</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~~Strikethrough~~</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Links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[Microsoft](https://www.Microsoft.com)</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Headings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 Heading   through     ###### Heading</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6363345"/>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Bulleted lists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 List item  or   - List item</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5822545"/>
                  </a:ext>
                </a:extLst>
              </a:tr>
            </a:tbl>
          </a:graphicData>
        </a:graphic>
      </p:graphicFrame>
    </p:spTree>
    <p:extLst>
      <p:ext uri="{BB962C8B-B14F-4D97-AF65-F5344CB8AC3E}">
        <p14:creationId xmlns:p14="http://schemas.microsoft.com/office/powerpoint/2010/main" val="8414934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 fields</a:t>
            </a:r>
          </a:p>
        </p:txBody>
      </p:sp>
      <p:pic>
        <p:nvPicPr>
          <p:cNvPr id="6" name="Picture 5">
            <a:extLst>
              <a:ext uri="{FF2B5EF4-FFF2-40B4-BE49-F238E27FC236}">
                <a16:creationId xmlns:a16="http://schemas.microsoft.com/office/drawing/2014/main" id="{31215BBE-FF87-4E88-86BC-9211DEAD6F32}"/>
              </a:ext>
            </a:extLst>
          </p:cNvPr>
          <p:cNvPicPr>
            <a:picLocks noChangeAspect="1"/>
          </p:cNvPicPr>
          <p:nvPr/>
        </p:nvPicPr>
        <p:blipFill>
          <a:blip r:embed="rId3"/>
          <a:stretch>
            <a:fillRect/>
          </a:stretch>
        </p:blipFill>
        <p:spPr>
          <a:xfrm>
            <a:off x="465138" y="4123628"/>
            <a:ext cx="10808452" cy="2221865"/>
          </a:xfrm>
          <a:prstGeom prst="rect">
            <a:avLst/>
          </a:prstGeom>
          <a:ln>
            <a:solidFill>
              <a:schemeClr val="tx2">
                <a:lumMod val="25000"/>
                <a:lumOff val="75000"/>
              </a:schemeClr>
            </a:solidFill>
          </a:ln>
        </p:spPr>
      </p:pic>
      <p:graphicFrame>
        <p:nvGraphicFramePr>
          <p:cNvPr id="8" name="Table Placeholder 13">
            <a:extLst>
              <a:ext uri="{FF2B5EF4-FFF2-40B4-BE49-F238E27FC236}">
                <a16:creationId xmlns:a16="http://schemas.microsoft.com/office/drawing/2014/main" id="{BD168FCC-A447-469D-9E2D-7671D465823D}"/>
              </a:ext>
            </a:extLst>
          </p:cNvPr>
          <p:cNvGraphicFramePr>
            <a:graphicFrameLocks/>
          </p:cNvGraphicFramePr>
          <p:nvPr>
            <p:extLst>
              <p:ext uri="{D42A27DB-BD31-4B8C-83A1-F6EECF244321}">
                <p14:modId xmlns:p14="http://schemas.microsoft.com/office/powerpoint/2010/main" val="2145186188"/>
              </p:ext>
            </p:extLst>
          </p:nvPr>
        </p:nvGraphicFramePr>
        <p:xfrm>
          <a:off x="465138" y="1278477"/>
          <a:ext cx="10808453" cy="2541169"/>
        </p:xfrm>
        <a:graphic>
          <a:graphicData uri="http://schemas.openxmlformats.org/drawingml/2006/table">
            <a:tbl>
              <a:tblPr firstRow="1" bandRow="1">
                <a:tableStyleId>{5C22544A-7EE6-4342-B048-85BDC9FD1C3A}</a:tableStyleId>
              </a:tblPr>
              <a:tblGrid>
                <a:gridCol w="2081292">
                  <a:extLst>
                    <a:ext uri="{9D8B030D-6E8A-4147-A177-3AD203B41FA5}">
                      <a16:colId xmlns:a16="http://schemas.microsoft.com/office/drawing/2014/main" val="2037588904"/>
                    </a:ext>
                  </a:extLst>
                </a:gridCol>
                <a:gridCol w="1192193">
                  <a:extLst>
                    <a:ext uri="{9D8B030D-6E8A-4147-A177-3AD203B41FA5}">
                      <a16:colId xmlns:a16="http://schemas.microsoft.com/office/drawing/2014/main" val="217123415"/>
                    </a:ext>
                  </a:extLst>
                </a:gridCol>
                <a:gridCol w="7534968">
                  <a:extLst>
                    <a:ext uri="{9D8B030D-6E8A-4147-A177-3AD203B41FA5}">
                      <a16:colId xmlns:a16="http://schemas.microsoft.com/office/drawing/2014/main" val="200505750"/>
                    </a:ext>
                  </a:extLst>
                </a:gridCol>
              </a:tblGrid>
              <a:tr h="399785">
                <a:tc>
                  <a:txBody>
                    <a:bodyPr/>
                    <a:lstStyle/>
                    <a:p>
                      <a:pPr>
                        <a:lnSpc>
                          <a:spcPct val="100000"/>
                        </a:lnSpc>
                      </a:pPr>
                      <a:r>
                        <a:rPr lang="en-US" sz="1800" b="0" dirty="0">
                          <a:solidFill>
                            <a:schemeClr val="bg2"/>
                          </a:solidFill>
                          <a:latin typeface="+mj-lt"/>
                        </a:rPr>
                        <a:t>Field</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Type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Description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305912">
                <a:tc>
                  <a:txBody>
                    <a:bodyPr/>
                    <a:lstStyle/>
                    <a:p>
                      <a:pPr>
                        <a:lnSpc>
                          <a:spcPts val="1600"/>
                        </a:lnSpc>
                      </a:pPr>
                      <a:r>
                        <a:rPr lang="en-US" sz="1400" b="0" i="0" dirty="0">
                          <a:latin typeface="+mj-lt"/>
                        </a:rPr>
                        <a:t>@type</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600"/>
                        </a:lnSpc>
                      </a:pPr>
                      <a:r>
                        <a:rPr lang="en-US" sz="1400" b="0" i="0" dirty="0">
                          <a:latin typeface="+mn-lt"/>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Required, must be “</a:t>
                      </a:r>
                      <a:r>
                        <a:rPr kumimoji="0" lang="en-US" sz="1400" b="0" i="0" u="none" strike="noStrike" kern="1200" cap="none" spc="0" normalizeH="0" baseline="0" noProof="0" dirty="0" err="1">
                          <a:ln>
                            <a:noFill/>
                          </a:ln>
                          <a:solidFill>
                            <a:srgbClr val="2F2F2F"/>
                          </a:solidFill>
                          <a:effectLst/>
                          <a:uLnTx/>
                          <a:uFillTx/>
                          <a:latin typeface="+mn-lt"/>
                          <a:ea typeface="+mn-ea"/>
                          <a:cs typeface="+mn-cs"/>
                        </a:rPr>
                        <a:t>MessageCard</a:t>
                      </a:r>
                      <a:r>
                        <a:rPr kumimoji="0" lang="en-US" sz="1400" b="0" i="0" u="none" strike="noStrike" kern="1200" cap="none" spc="0" normalizeH="0" baseline="0" noProof="0" dirty="0">
                          <a:ln>
                            <a:noFill/>
                          </a:ln>
                          <a:solidFill>
                            <a:srgbClr val="2F2F2F"/>
                          </a:solidFill>
                          <a:effectLst/>
                          <a:uLnTx/>
                          <a:uFillTx/>
                          <a:latin typeface="+mn-lt"/>
                          <a:ea typeface="+mn-ea"/>
                          <a:cs typeface="+mn-cs"/>
                        </a:rPr>
                        <a:t>”</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@context</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Required, must be “http://schema.org/extensions”</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summary</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Displayed in the list view in Outlook to quickly identify what the card does</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themeColor</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Custom brand color for the card</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hideOriginalBody</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Boolean</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Only applies to cards in email messages, causes the HTML body to be hidden</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title</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Rendered prominently at the top of the card</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6363345"/>
                  </a:ext>
                </a:extLst>
              </a:tr>
              <a:tr h="30591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text</a:t>
                      </a:r>
                    </a:p>
                  </a:txBody>
                  <a:tcP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Rendered normally below the title</a:t>
                      </a:r>
                    </a:p>
                  </a:txBody>
                  <a:tcP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5822545"/>
                  </a:ext>
                </a:extLst>
              </a:tr>
            </a:tbl>
          </a:graphicData>
        </a:graphic>
      </p:graphicFrame>
    </p:spTree>
    <p:extLst>
      <p:ext uri="{BB962C8B-B14F-4D97-AF65-F5344CB8AC3E}">
        <p14:creationId xmlns:p14="http://schemas.microsoft.com/office/powerpoint/2010/main" val="27452416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13">
            <a:extLst>
              <a:ext uri="{FF2B5EF4-FFF2-40B4-BE49-F238E27FC236}">
                <a16:creationId xmlns:a16="http://schemas.microsoft.com/office/drawing/2014/main" id="{936ACBEF-CEF5-427C-A867-6403CCD859CD}"/>
              </a:ext>
            </a:extLst>
          </p:cNvPr>
          <p:cNvGraphicFramePr>
            <a:graphicFrameLocks/>
          </p:cNvGraphicFramePr>
          <p:nvPr>
            <p:extLst>
              <p:ext uri="{D42A27DB-BD31-4B8C-83A1-F6EECF244321}">
                <p14:modId xmlns:p14="http://schemas.microsoft.com/office/powerpoint/2010/main" val="4146416041"/>
              </p:ext>
            </p:extLst>
          </p:nvPr>
        </p:nvGraphicFramePr>
        <p:xfrm>
          <a:off x="465138" y="1278477"/>
          <a:ext cx="10808453" cy="3572256"/>
        </p:xfrm>
        <a:graphic>
          <a:graphicData uri="http://schemas.openxmlformats.org/drawingml/2006/table">
            <a:tbl>
              <a:tblPr firstRow="1" bandRow="1">
                <a:tableStyleId>{5C22544A-7EE6-4342-B048-85BDC9FD1C3A}</a:tableStyleId>
              </a:tblPr>
              <a:tblGrid>
                <a:gridCol w="2081292">
                  <a:extLst>
                    <a:ext uri="{9D8B030D-6E8A-4147-A177-3AD203B41FA5}">
                      <a16:colId xmlns:a16="http://schemas.microsoft.com/office/drawing/2014/main" val="2037588904"/>
                    </a:ext>
                  </a:extLst>
                </a:gridCol>
                <a:gridCol w="1192193">
                  <a:extLst>
                    <a:ext uri="{9D8B030D-6E8A-4147-A177-3AD203B41FA5}">
                      <a16:colId xmlns:a16="http://schemas.microsoft.com/office/drawing/2014/main" val="217123415"/>
                    </a:ext>
                  </a:extLst>
                </a:gridCol>
                <a:gridCol w="7534968">
                  <a:extLst>
                    <a:ext uri="{9D8B030D-6E8A-4147-A177-3AD203B41FA5}">
                      <a16:colId xmlns:a16="http://schemas.microsoft.com/office/drawing/2014/main" val="200505750"/>
                    </a:ext>
                  </a:extLst>
                </a:gridCol>
              </a:tblGrid>
              <a:tr h="402336">
                <a:tc>
                  <a:txBody>
                    <a:bodyPr/>
                    <a:lstStyle/>
                    <a:p>
                      <a:pPr>
                        <a:lnSpc>
                          <a:spcPct val="100000"/>
                        </a:lnSpc>
                      </a:pPr>
                      <a:r>
                        <a:rPr lang="en-US" sz="1800" b="0" dirty="0">
                          <a:solidFill>
                            <a:schemeClr val="bg2"/>
                          </a:solidFill>
                          <a:latin typeface="+mj-lt"/>
                        </a:rPr>
                        <a:t>Field</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Type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nSpc>
                          <a:spcPct val="100000"/>
                        </a:lnSpc>
                      </a:pPr>
                      <a:r>
                        <a:rPr lang="en-US" sz="1800" b="0" dirty="0">
                          <a:solidFill>
                            <a:schemeClr val="bg2"/>
                          </a:solidFill>
                          <a:latin typeface="+mj-lt"/>
                        </a:rPr>
                        <a:t>Description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834266737"/>
                  </a:ext>
                </a:extLst>
              </a:tr>
              <a:tr h="236603">
                <a:tc>
                  <a:txBody>
                    <a:bodyPr/>
                    <a:lstStyle/>
                    <a:p>
                      <a:pPr>
                        <a:lnSpc>
                          <a:spcPts val="1600"/>
                        </a:lnSpc>
                      </a:pPr>
                      <a:r>
                        <a:rPr lang="en-US" sz="1400" b="0" i="0" dirty="0">
                          <a:latin typeface="+mj-lt"/>
                        </a:rPr>
                        <a:t>title</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nSpc>
                          <a:spcPts val="1600"/>
                        </a:lnSpc>
                      </a:pPr>
                      <a:r>
                        <a:rPr lang="en-US" sz="1400" b="0" i="0" dirty="0">
                          <a:latin typeface="+mn-lt"/>
                        </a:rPr>
                        <a:t>String</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Rendered prominently as the title of the section, not as prominent as the card’s title</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3557"/>
                  </a:ext>
                </a:extLst>
              </a:tr>
              <a:tr h="385048">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startGroup</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Boolean</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Marks the start of a logical group of information, will be visually separated from previous </a:t>
                      </a:r>
                      <a:br>
                        <a:rPr kumimoji="0" lang="en-US" sz="1400" b="0" i="0" u="none" strike="noStrike" kern="1200" cap="none" spc="0" normalizeH="0" baseline="0" noProof="0" dirty="0">
                          <a:ln>
                            <a:noFill/>
                          </a:ln>
                          <a:solidFill>
                            <a:srgbClr val="2F2F2F"/>
                          </a:solidFill>
                          <a:effectLst/>
                          <a:uLnTx/>
                          <a:uFillTx/>
                          <a:latin typeface="+mn-lt"/>
                          <a:ea typeface="+mn-ea"/>
                          <a:cs typeface="+mn-cs"/>
                        </a:rPr>
                      </a:br>
                      <a:r>
                        <a:rPr kumimoji="0" lang="en-US" sz="1400" b="0" i="0" u="none" strike="noStrike" kern="1200" cap="none" spc="0" normalizeH="0" baseline="0" noProof="0" dirty="0">
                          <a:ln>
                            <a:noFill/>
                          </a:ln>
                          <a:solidFill>
                            <a:srgbClr val="2F2F2F"/>
                          </a:solidFill>
                          <a:effectLst/>
                          <a:uLnTx/>
                          <a:uFillTx/>
                          <a:latin typeface="+mn-lt"/>
                          <a:ea typeface="+mn-ea"/>
                          <a:cs typeface="+mn-cs"/>
                        </a:rPr>
                        <a:t>card elements</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507760"/>
                  </a:ext>
                </a:extLst>
              </a:tr>
              <a:tr h="699372">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activityImage</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activityTitle</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activitySubtitle</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activityText</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Forms a logical group of information displayed using a device-appropriate layout</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95213843"/>
                  </a:ext>
                </a:extLst>
              </a:tr>
              <a:tr h="236603">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heroImage</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Image</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Makes an image the centerpiece of the card section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081525"/>
                  </a:ext>
                </a:extLst>
              </a:tr>
              <a:tr h="236603">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text</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String</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Rendered normally below the section title</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639596"/>
                  </a:ext>
                </a:extLst>
              </a:tr>
              <a:tr h="236603">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facts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Array</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Name value pairs</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96363345"/>
                  </a:ext>
                </a:extLst>
              </a:tr>
              <a:tr h="227885">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j-lt"/>
                          <a:ea typeface="+mn-ea"/>
                          <a:cs typeface="+mn-cs"/>
                        </a:rPr>
                        <a:t>images</a:t>
                      </a: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Array</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Image objects</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381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5822545"/>
                  </a:ext>
                </a:extLst>
              </a:tr>
              <a:tr h="227885">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err="1">
                          <a:ln>
                            <a:noFill/>
                          </a:ln>
                          <a:solidFill>
                            <a:srgbClr val="2F2F2F"/>
                          </a:solidFill>
                          <a:effectLst/>
                          <a:uLnTx/>
                          <a:uFillTx/>
                          <a:latin typeface="+mj-lt"/>
                          <a:ea typeface="+mn-ea"/>
                          <a:cs typeface="+mn-cs"/>
                        </a:rPr>
                        <a:t>potentialAction</a:t>
                      </a:r>
                      <a:endParaRPr kumimoji="0" lang="en-US" sz="1400" b="0" i="0" u="none" strike="noStrike" kern="1200" cap="none" spc="0" normalizeH="0" baseline="0" noProof="0" dirty="0">
                        <a:ln>
                          <a:noFill/>
                        </a:ln>
                        <a:solidFill>
                          <a:srgbClr val="2F2F2F"/>
                        </a:solidFill>
                        <a:effectLst/>
                        <a:uLnTx/>
                        <a:uFillTx/>
                        <a:latin typeface="+mj-lt"/>
                        <a:ea typeface="+mn-ea"/>
                        <a:cs typeface="+mn-cs"/>
                      </a:endParaRPr>
                    </a:p>
                  </a:txBody>
                  <a:tcPr anchor="ctr">
                    <a:lnL w="6350" cap="flat" cmpd="sng" algn="ctr">
                      <a:no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Array</a:t>
                      </a:r>
                    </a:p>
                  </a:txBody>
                  <a:tcPr anchor="ctr">
                    <a:lnL w="38100" cap="flat" cmpd="sng" algn="ctr">
                      <a:solidFill>
                        <a:schemeClr val="bg2"/>
                      </a:solidFill>
                      <a:prstDash val="solid"/>
                      <a:round/>
                      <a:headEnd type="none" w="med" len="med"/>
                      <a:tailEnd type="none" w="med" len="med"/>
                    </a:lnL>
                    <a:lnR w="38100" cap="flat" cmpd="sng" algn="ctr">
                      <a:solidFill>
                        <a:schemeClr val="bg2"/>
                      </a:solid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32742" rtl="0" eaLnBrk="1" fontAlgn="auto" latinLnBrk="0" hangingPunct="1">
                        <a:lnSpc>
                          <a:spcPts val="16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2F2F2F"/>
                          </a:solidFill>
                          <a:effectLst/>
                          <a:uLnTx/>
                          <a:uFillTx/>
                          <a:latin typeface="+mn-lt"/>
                          <a:ea typeface="+mn-ea"/>
                          <a:cs typeface="+mn-cs"/>
                        </a:rPr>
                        <a:t>Actions that can be invoked on this section</a:t>
                      </a:r>
                    </a:p>
                  </a:txBody>
                  <a:tcPr anchor="ctr">
                    <a:lnL w="3810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4375398"/>
                  </a:ext>
                </a:extLst>
              </a:tr>
            </a:tbl>
          </a:graphicData>
        </a:graphic>
      </p:graphicFrame>
      <p:sp>
        <p:nvSpPr>
          <p:cNvPr id="2" name="Title 1"/>
          <p:cNvSpPr>
            <a:spLocks noGrp="1"/>
          </p:cNvSpPr>
          <p:nvPr>
            <p:ph type="title"/>
          </p:nvPr>
        </p:nvSpPr>
        <p:spPr/>
        <p:txBody>
          <a:bodyPr/>
          <a:lstStyle/>
          <a:p>
            <a:r>
              <a:rPr lang="en-US" dirty="0"/>
              <a:t>Section fields</a:t>
            </a:r>
          </a:p>
        </p:txBody>
      </p:sp>
      <p:pic>
        <p:nvPicPr>
          <p:cNvPr id="3" name="Picture 2">
            <a:extLst>
              <a:ext uri="{FF2B5EF4-FFF2-40B4-BE49-F238E27FC236}">
                <a16:creationId xmlns:a16="http://schemas.microsoft.com/office/drawing/2014/main" id="{022DD451-6CF0-485A-8E25-7D2D0EBBF9D9}"/>
              </a:ext>
            </a:extLst>
          </p:cNvPr>
          <p:cNvPicPr>
            <a:picLocks noChangeAspect="1"/>
          </p:cNvPicPr>
          <p:nvPr/>
        </p:nvPicPr>
        <p:blipFill>
          <a:blip r:embed="rId3"/>
          <a:stretch>
            <a:fillRect/>
          </a:stretch>
        </p:blipFill>
        <p:spPr>
          <a:xfrm>
            <a:off x="465138" y="4992141"/>
            <a:ext cx="7000533" cy="1736626"/>
          </a:xfrm>
          <a:prstGeom prst="rect">
            <a:avLst/>
          </a:prstGeom>
          <a:ln>
            <a:solidFill>
              <a:schemeClr val="tx2">
                <a:lumMod val="25000"/>
                <a:lumOff val="75000"/>
              </a:schemeClr>
            </a:solidFill>
          </a:ln>
        </p:spPr>
      </p:pic>
    </p:spTree>
    <p:extLst>
      <p:ext uri="{BB962C8B-B14F-4D97-AF65-F5344CB8AC3E}">
        <p14:creationId xmlns:p14="http://schemas.microsoft.com/office/powerpoint/2010/main" val="25026438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D845F16-4AB1-4F4E-9342-F11D773E6308}"/>
              </a:ext>
            </a:extLst>
          </p:cNvPr>
          <p:cNvSpPr/>
          <p:nvPr/>
        </p:nvSpPr>
        <p:spPr bwMode="auto">
          <a:xfrm>
            <a:off x="0" y="1715407"/>
            <a:ext cx="12436475" cy="3726179"/>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5DFFC4D-D2E6-46BF-8DD2-F7E2619BC320}"/>
              </a:ext>
            </a:extLst>
          </p:cNvPr>
          <p:cNvSpPr>
            <a:spLocks noGrp="1"/>
          </p:cNvSpPr>
          <p:nvPr>
            <p:ph type="title"/>
          </p:nvPr>
        </p:nvSpPr>
        <p:spPr/>
        <p:txBody>
          <a:bodyPr/>
          <a:lstStyle/>
          <a:p>
            <a:r>
              <a:rPr lang="en-US" dirty="0"/>
              <a:t>Actions</a:t>
            </a:r>
          </a:p>
        </p:txBody>
      </p:sp>
      <p:grpSp>
        <p:nvGrpSpPr>
          <p:cNvPr id="12" name="Group 11">
            <a:extLst>
              <a:ext uri="{FF2B5EF4-FFF2-40B4-BE49-F238E27FC236}">
                <a16:creationId xmlns:a16="http://schemas.microsoft.com/office/drawing/2014/main" id="{981DFB39-C965-4BCA-AC5A-E884FD32172C}"/>
              </a:ext>
            </a:extLst>
          </p:cNvPr>
          <p:cNvGrpSpPr/>
          <p:nvPr/>
        </p:nvGrpSpPr>
        <p:grpSpPr>
          <a:xfrm>
            <a:off x="6285053" y="1085977"/>
            <a:ext cx="6151423" cy="5908548"/>
            <a:chOff x="7153154" y="1919803"/>
            <a:chExt cx="5283322" cy="5074722"/>
          </a:xfrm>
        </p:grpSpPr>
        <p:pic>
          <p:nvPicPr>
            <p:cNvPr id="8" name="Picture 7">
              <a:extLst>
                <a:ext uri="{FF2B5EF4-FFF2-40B4-BE49-F238E27FC236}">
                  <a16:creationId xmlns:a16="http://schemas.microsoft.com/office/drawing/2014/main" id="{C11407A9-97F7-4CAB-A6C4-F66A1277DD0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r="31288"/>
            <a:stretch/>
          </p:blipFill>
          <p:spPr>
            <a:xfrm>
              <a:off x="7153154" y="1919803"/>
              <a:ext cx="5283322" cy="4693721"/>
            </a:xfrm>
            <a:prstGeom prst="rect">
              <a:avLst/>
            </a:prstGeom>
          </p:spPr>
        </p:pic>
        <p:sp>
          <p:nvSpPr>
            <p:cNvPr id="10" name="Rectangle 9">
              <a:extLst>
                <a:ext uri="{FF2B5EF4-FFF2-40B4-BE49-F238E27FC236}">
                  <a16:creationId xmlns:a16="http://schemas.microsoft.com/office/drawing/2014/main" id="{CC8B26A7-D851-4962-8466-7A56C3F8D6A5}"/>
                </a:ext>
              </a:extLst>
            </p:cNvPr>
            <p:cNvSpPr/>
            <p:nvPr/>
          </p:nvSpPr>
          <p:spPr bwMode="auto">
            <a:xfrm>
              <a:off x="10487660" y="5852160"/>
              <a:ext cx="995680" cy="1142365"/>
            </a:xfrm>
            <a:prstGeom prst="rect">
              <a:avLst/>
            </a:prstGeom>
            <a:solidFill>
              <a:srgbClr val="0B0B0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4" name="Picture 3">
            <a:extLst>
              <a:ext uri="{FF2B5EF4-FFF2-40B4-BE49-F238E27FC236}">
                <a16:creationId xmlns:a16="http://schemas.microsoft.com/office/drawing/2014/main" id="{A96FF11D-68AC-4D93-BC00-7E38BB763C63}"/>
              </a:ext>
            </a:extLst>
          </p:cNvPr>
          <p:cNvPicPr>
            <a:picLocks noChangeAspect="1"/>
          </p:cNvPicPr>
          <p:nvPr/>
        </p:nvPicPr>
        <p:blipFill rotWithShape="1">
          <a:blip r:embed="rId3"/>
          <a:srcRect r="1733"/>
          <a:stretch/>
        </p:blipFill>
        <p:spPr>
          <a:xfrm>
            <a:off x="6552374" y="1326032"/>
            <a:ext cx="5884101" cy="4604589"/>
          </a:xfrm>
          <a:prstGeom prst="rect">
            <a:avLst/>
          </a:prstGeom>
          <a:ln>
            <a:noFill/>
          </a:ln>
        </p:spPr>
      </p:pic>
      <p:sp>
        <p:nvSpPr>
          <p:cNvPr id="13" name="Text Placeholder 2">
            <a:extLst>
              <a:ext uri="{FF2B5EF4-FFF2-40B4-BE49-F238E27FC236}">
                <a16:creationId xmlns:a16="http://schemas.microsoft.com/office/drawing/2014/main" id="{C90716B6-0590-46BE-8B5B-7326BEBBA784}"/>
              </a:ext>
            </a:extLst>
          </p:cNvPr>
          <p:cNvSpPr txBox="1">
            <a:spLocks/>
          </p:cNvSpPr>
          <p:nvPr/>
        </p:nvSpPr>
        <p:spPr>
          <a:xfrm>
            <a:off x="465139" y="2302101"/>
            <a:ext cx="4720319" cy="2256002"/>
          </a:xfrm>
          <a:prstGeom prst="rect">
            <a:avLst/>
          </a:prstGeom>
        </p:spPr>
        <p:txBody>
          <a:bodyPr vert="horz" wrap="square" lIns="0" tIns="0" rIns="0" bIns="0" rtlCol="0">
            <a:spAutoFit/>
          </a:bodyPr>
          <a:lstStyle>
            <a:lvl1pPr marL="0" marR="0" indent="0" algn="l" defTabSz="932742" rtl="0" eaLnBrk="1" fontAlgn="auto" latinLnBrk="0" hangingPunct="1">
              <a:lnSpc>
                <a:spcPts val="2400"/>
              </a:lnSpc>
              <a:spcBef>
                <a:spcPct val="20000"/>
              </a:spcBef>
              <a:spcAft>
                <a:spcPts val="0"/>
              </a:spcAft>
              <a:buClrTx/>
              <a:buSzPct val="90000"/>
              <a:buFont typeface="Wingdings" panose="05000000000000000000" pitchFamily="2" charset="2"/>
              <a:buNone/>
              <a:tabLst/>
              <a:defRPr sz="2000" b="0" i="0" kern="1200" spc="0" baseline="0">
                <a:solidFill>
                  <a:schemeClr val="tx1"/>
                </a:solidFill>
                <a:latin typeface="+mn-lt"/>
                <a:ea typeface="+mn-ea"/>
                <a:cs typeface="+mn-cs"/>
              </a:defRPr>
            </a:lvl1pPr>
            <a:lvl2pPr marL="2286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spcBef>
                <a:spcPts val="600"/>
              </a:spcBef>
            </a:pPr>
            <a:r>
              <a:rPr lang="en-US" b="1" dirty="0" err="1">
                <a:solidFill>
                  <a:schemeClr val="accent1"/>
                </a:solidFill>
                <a:latin typeface="+mj-lt"/>
              </a:rPr>
              <a:t>OpenUri</a:t>
            </a:r>
            <a:endParaRPr lang="en-US" b="1" dirty="0">
              <a:solidFill>
                <a:schemeClr val="accent1"/>
              </a:solidFill>
              <a:latin typeface="+mj-lt"/>
            </a:endParaRPr>
          </a:p>
          <a:p>
            <a:pPr>
              <a:lnSpc>
                <a:spcPct val="90000"/>
              </a:lnSpc>
              <a:spcBef>
                <a:spcPts val="600"/>
              </a:spcBef>
            </a:pPr>
            <a:r>
              <a:rPr lang="en-US" sz="1600" dirty="0"/>
              <a:t>Opens a URI in a separate browser or app</a:t>
            </a:r>
          </a:p>
          <a:p>
            <a:pPr>
              <a:lnSpc>
                <a:spcPct val="90000"/>
              </a:lnSpc>
              <a:spcBef>
                <a:spcPts val="1200"/>
              </a:spcBef>
            </a:pPr>
            <a:r>
              <a:rPr lang="en-US" b="1" dirty="0" err="1">
                <a:solidFill>
                  <a:schemeClr val="accent1"/>
                </a:solidFill>
                <a:latin typeface="+mj-lt"/>
              </a:rPr>
              <a:t>HttpPost</a:t>
            </a:r>
            <a:endParaRPr lang="en-US" b="1" dirty="0">
              <a:solidFill>
                <a:schemeClr val="accent1"/>
              </a:solidFill>
              <a:latin typeface="+mj-lt"/>
            </a:endParaRPr>
          </a:p>
          <a:p>
            <a:pPr>
              <a:lnSpc>
                <a:spcPct val="90000"/>
              </a:lnSpc>
              <a:spcBef>
                <a:spcPts val="600"/>
              </a:spcBef>
            </a:pPr>
            <a:r>
              <a:rPr lang="en-US" sz="1600" dirty="0"/>
              <a:t>Makes a call to an external web service</a:t>
            </a:r>
          </a:p>
          <a:p>
            <a:pPr>
              <a:lnSpc>
                <a:spcPct val="90000"/>
              </a:lnSpc>
              <a:spcBef>
                <a:spcPts val="1200"/>
              </a:spcBef>
            </a:pPr>
            <a:r>
              <a:rPr lang="en-US" b="1" dirty="0" err="1">
                <a:solidFill>
                  <a:schemeClr val="accent1"/>
                </a:solidFill>
                <a:latin typeface="+mj-lt"/>
              </a:rPr>
              <a:t>ActionCard</a:t>
            </a:r>
            <a:endParaRPr lang="en-US" b="1" dirty="0">
              <a:solidFill>
                <a:schemeClr val="accent1"/>
              </a:solidFill>
              <a:latin typeface="+mj-lt"/>
            </a:endParaRPr>
          </a:p>
          <a:p>
            <a:pPr>
              <a:lnSpc>
                <a:spcPct val="90000"/>
              </a:lnSpc>
              <a:spcBef>
                <a:spcPts val="600"/>
              </a:spcBef>
            </a:pPr>
            <a:r>
              <a:rPr lang="en-US" sz="1600" dirty="0"/>
              <a:t>Presents additional UI that contains one or more inputs (text, date, or </a:t>
            </a:r>
            <a:r>
              <a:rPr lang="en-US" sz="1600" dirty="0" err="1"/>
              <a:t>multichoice</a:t>
            </a:r>
            <a:r>
              <a:rPr lang="en-US" sz="1600" dirty="0"/>
              <a:t>) and action (</a:t>
            </a:r>
            <a:r>
              <a:rPr lang="en-US" sz="1600" dirty="0" err="1"/>
              <a:t>OpenUri</a:t>
            </a:r>
            <a:r>
              <a:rPr lang="en-US" sz="1600" dirty="0"/>
              <a:t> or </a:t>
            </a:r>
            <a:r>
              <a:rPr lang="en-US" sz="1600" dirty="0" err="1"/>
              <a:t>HttpPost</a:t>
            </a:r>
            <a:r>
              <a:rPr lang="en-US" sz="1600" dirty="0"/>
              <a:t>)</a:t>
            </a:r>
          </a:p>
        </p:txBody>
      </p:sp>
    </p:spTree>
    <p:extLst>
      <p:ext uri="{BB962C8B-B14F-4D97-AF65-F5344CB8AC3E}">
        <p14:creationId xmlns:p14="http://schemas.microsoft.com/office/powerpoint/2010/main" val="212253553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AF28FBF6-7E72-4F91-B079-881FECA7462F}"/>
              </a:ext>
            </a:extLst>
          </p:cNvPr>
          <p:cNvPicPr>
            <a:picLocks noGrp="1" noChangeAspect="1"/>
          </p:cNvPicPr>
          <p:nvPr>
            <p:ph sz="quarter" idx="17"/>
          </p:nvPr>
        </p:nvPicPr>
        <p:blipFill>
          <a:blip r:embed="rId2"/>
          <a:stretch>
            <a:fillRect/>
          </a:stretch>
        </p:blipFill>
        <p:spPr>
          <a:xfrm>
            <a:off x="641116" y="1857303"/>
            <a:ext cx="3320608" cy="2748442"/>
          </a:xfrm>
        </p:spPr>
      </p:pic>
      <p:sp>
        <p:nvSpPr>
          <p:cNvPr id="5" name="Title 4"/>
          <p:cNvSpPr>
            <a:spLocks noGrp="1"/>
          </p:cNvSpPr>
          <p:nvPr>
            <p:ph type="title"/>
          </p:nvPr>
        </p:nvSpPr>
        <p:spPr/>
        <p:txBody>
          <a:bodyPr/>
          <a:lstStyle/>
          <a:p>
            <a:r>
              <a:rPr lang="en-US"/>
              <a:t>Inputs</a:t>
            </a:r>
            <a:endParaRPr lang="en-US" dirty="0"/>
          </a:p>
        </p:txBody>
      </p:sp>
      <p:sp>
        <p:nvSpPr>
          <p:cNvPr id="6" name="Text Placeholder 5"/>
          <p:cNvSpPr>
            <a:spLocks noGrp="1"/>
          </p:cNvSpPr>
          <p:nvPr>
            <p:ph type="body" sz="quarter" idx="11"/>
          </p:nvPr>
        </p:nvSpPr>
        <p:spPr>
          <a:xfrm>
            <a:off x="465138" y="5026024"/>
            <a:ext cx="3690937" cy="508729"/>
          </a:xfrm>
        </p:spPr>
        <p:txBody>
          <a:bodyPr/>
          <a:lstStyle/>
          <a:p>
            <a:r>
              <a:rPr lang="en-US" sz="1800" b="0" dirty="0" err="1">
                <a:latin typeface="+mj-lt"/>
              </a:rPr>
              <a:t>TextInput</a:t>
            </a:r>
            <a:endParaRPr lang="en-US" sz="1800" b="0" dirty="0">
              <a:latin typeface="+mj-lt"/>
            </a:endParaRPr>
          </a:p>
          <a:p>
            <a:pPr lvl="1"/>
            <a:r>
              <a:rPr lang="en-US" dirty="0"/>
              <a:t>Use when you need users to provide text.</a:t>
            </a:r>
          </a:p>
        </p:txBody>
      </p:sp>
      <p:sp>
        <p:nvSpPr>
          <p:cNvPr id="7" name="Text Placeholder 6"/>
          <p:cNvSpPr>
            <a:spLocks noGrp="1"/>
          </p:cNvSpPr>
          <p:nvPr>
            <p:ph type="body" sz="quarter" idx="12"/>
          </p:nvPr>
        </p:nvSpPr>
        <p:spPr>
          <a:xfrm>
            <a:off x="4386263" y="5026024"/>
            <a:ext cx="3690937" cy="739561"/>
          </a:xfrm>
        </p:spPr>
        <p:txBody>
          <a:bodyPr/>
          <a:lstStyle/>
          <a:p>
            <a:r>
              <a:rPr lang="en-US" sz="1800" b="0" dirty="0" err="1">
                <a:latin typeface="+mj-lt"/>
              </a:rPr>
              <a:t>DateInput</a:t>
            </a:r>
            <a:endParaRPr lang="en-US" sz="1800" b="0" dirty="0">
              <a:latin typeface="+mj-lt"/>
            </a:endParaRPr>
          </a:p>
          <a:p>
            <a:pPr lvl="1"/>
            <a:r>
              <a:rPr lang="en-US" dirty="0"/>
              <a:t>Use when you need users to provide a date and/or a time.</a:t>
            </a:r>
          </a:p>
        </p:txBody>
      </p:sp>
      <p:sp>
        <p:nvSpPr>
          <p:cNvPr id="8" name="Text Placeholder 7"/>
          <p:cNvSpPr>
            <a:spLocks noGrp="1"/>
          </p:cNvSpPr>
          <p:nvPr>
            <p:ph type="body" sz="quarter" idx="13"/>
          </p:nvPr>
        </p:nvSpPr>
        <p:spPr>
          <a:xfrm>
            <a:off x="8307388" y="5026024"/>
            <a:ext cx="3690937" cy="739561"/>
          </a:xfrm>
        </p:spPr>
        <p:txBody>
          <a:bodyPr/>
          <a:lstStyle/>
          <a:p>
            <a:r>
              <a:rPr lang="en-US" sz="1800" b="0" dirty="0" err="1">
                <a:latin typeface="+mj-lt"/>
              </a:rPr>
              <a:t>MultichoiceInput</a:t>
            </a:r>
            <a:endParaRPr lang="en-US" sz="1800" b="0" dirty="0">
              <a:latin typeface="+mj-lt"/>
            </a:endParaRPr>
          </a:p>
          <a:p>
            <a:pPr lvl="1"/>
            <a:r>
              <a:rPr lang="en-US" dirty="0"/>
              <a:t>Use when you need users to select from a list of pre-defined choices.</a:t>
            </a:r>
          </a:p>
        </p:txBody>
      </p:sp>
      <p:pic>
        <p:nvPicPr>
          <p:cNvPr id="115" name="Content Placeholder 11">
            <a:extLst>
              <a:ext uri="{FF2B5EF4-FFF2-40B4-BE49-F238E27FC236}">
                <a16:creationId xmlns:a16="http://schemas.microsoft.com/office/drawing/2014/main" id="{950F6430-2C91-451B-8E23-CB68EA85D5D9}"/>
              </a:ext>
            </a:extLst>
          </p:cNvPr>
          <p:cNvPicPr>
            <a:picLocks noChangeAspect="1"/>
          </p:cNvPicPr>
          <p:nvPr/>
        </p:nvPicPr>
        <p:blipFill rotWithShape="1">
          <a:blip r:embed="rId3"/>
          <a:srcRect b="6340"/>
          <a:stretch/>
        </p:blipFill>
        <p:spPr>
          <a:xfrm>
            <a:off x="4574609" y="1857303"/>
            <a:ext cx="3320608" cy="2748442"/>
          </a:xfrm>
          <a:prstGeom prst="rect">
            <a:avLst/>
          </a:prstGeom>
        </p:spPr>
      </p:pic>
      <p:pic>
        <p:nvPicPr>
          <p:cNvPr id="17" name="Picture 16">
            <a:extLst>
              <a:ext uri="{FF2B5EF4-FFF2-40B4-BE49-F238E27FC236}">
                <a16:creationId xmlns:a16="http://schemas.microsoft.com/office/drawing/2014/main" id="{0449F5E3-657B-4C4F-8FD7-43CAE197E960}"/>
              </a:ext>
            </a:extLst>
          </p:cNvPr>
          <p:cNvPicPr>
            <a:picLocks noChangeAspect="1"/>
          </p:cNvPicPr>
          <p:nvPr/>
        </p:nvPicPr>
        <p:blipFill rotWithShape="1">
          <a:blip r:embed="rId4"/>
          <a:srcRect b="-661"/>
          <a:stretch/>
        </p:blipFill>
        <p:spPr>
          <a:xfrm>
            <a:off x="8498951" y="1857303"/>
            <a:ext cx="3320608" cy="2748442"/>
          </a:xfrm>
          <a:prstGeom prst="rect">
            <a:avLst/>
          </a:prstGeom>
        </p:spPr>
      </p:pic>
    </p:spTree>
    <p:extLst>
      <p:ext uri="{BB962C8B-B14F-4D97-AF65-F5344CB8AC3E}">
        <p14:creationId xmlns:p14="http://schemas.microsoft.com/office/powerpoint/2010/main" val="1320903607"/>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templates</Template>
  <TotalTime>0</TotalTime>
  <Words>1101</Words>
  <Application>Microsoft Office PowerPoint</Application>
  <PresentationFormat>Custom</PresentationFormat>
  <Paragraphs>193</Paragraphs>
  <Slides>15</Slides>
  <Notes>11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Consolas</vt:lpstr>
      <vt:lpstr>Segoe UI</vt:lpstr>
      <vt:lpstr>Segoe UI Light</vt:lpstr>
      <vt:lpstr>Segoe UI Semibold</vt:lpstr>
      <vt:lpstr>Wingdings</vt:lpstr>
      <vt:lpstr>Office 365 PPT Template - 2017</vt:lpstr>
      <vt:lpstr>Cards and Actions  using Outlook  Actionable Messages</vt:lpstr>
      <vt:lpstr>PowerPoint Presentation</vt:lpstr>
      <vt:lpstr>MessageCard Playground</vt:lpstr>
      <vt:lpstr>MessageCards in Outlook</vt:lpstr>
      <vt:lpstr>Text formatting with basic markdown</vt:lpstr>
      <vt:lpstr>Card fields</vt:lpstr>
      <vt:lpstr>Section fields</vt:lpstr>
      <vt:lpstr>Actions</vt:lpstr>
      <vt:lpstr>Inputs</vt:lpstr>
      <vt:lpstr>Reporting success or failure</vt:lpstr>
      <vt:lpstr>Refresh cards</vt:lpstr>
      <vt:lpstr>Demo</vt:lpstr>
      <vt:lpstr>Summary</vt:lpstr>
      <vt:lpstr>Thank you</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2018-09-11T11:37:43Z</dcterms:modified>
</cp:coreProperties>
</file>