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57" r:id="rId2"/>
    <p:sldId id="306" r:id="rId3"/>
    <p:sldId id="314" r:id="rId4"/>
    <p:sldId id="313" r:id="rId5"/>
    <p:sldId id="315" r:id="rId6"/>
    <p:sldId id="316" r:id="rId7"/>
    <p:sldId id="317" r:id="rId8"/>
    <p:sldId id="265" r:id="rId9"/>
    <p:sldId id="307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d Actions" id="{7E829F76-CD83-44A3-B3F7-007301260BD8}">
          <p14:sldIdLst>
            <p14:sldId id="257"/>
            <p14:sldId id="306"/>
            <p14:sldId id="314"/>
            <p14:sldId id="313"/>
            <p14:sldId id="315"/>
            <p14:sldId id="316"/>
            <p14:sldId id="317"/>
            <p14:sldId id="265"/>
          </p14:sldIdLst>
        </p14:section>
        <p14:section name="Summary" id="{0515D85C-C91E-4BDB-B673-651C2D8A364D}">
          <p14:sldIdLst>
            <p14:sldId id="30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0377" autoAdjust="0"/>
  </p:normalViewPr>
  <p:slideViewPr>
    <p:cSldViewPr snapToGrid="0">
      <p:cViewPr varScale="1">
        <p:scale>
          <a:sx n="74" d="100"/>
          <a:sy n="74" d="100"/>
        </p:scale>
        <p:origin x="54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12/17/2018 10:38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12/17/2018 10:37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12/17/2018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12/17/2018 10:37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16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12/17/2018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3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12/17/2018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https://docs.microsoft.com/en-us/outlook/actionable-messages/adaptive-card#input-value-substitution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12/17/2018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7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12/17/2018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12/17/2018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12/17/2018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6282E-6995-4D31-9F13-33CAAA81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8" r="12305"/>
          <a:stretch/>
        </p:blipFill>
        <p:spPr>
          <a:xfrm>
            <a:off x="4373880" y="0"/>
            <a:ext cx="8062596" cy="699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43986-EE7F-4CA0-98AB-7AAEDFB19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80" r="58127"/>
          <a:stretch/>
        </p:blipFill>
        <p:spPr>
          <a:xfrm flipH="1">
            <a:off x="1906056" y="0"/>
            <a:ext cx="2476119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CFACA-7254-49F3-AAEF-F54B21255F87}"/>
              </a:ext>
            </a:extLst>
          </p:cNvPr>
          <p:cNvSpPr/>
          <p:nvPr userDrawn="1"/>
        </p:nvSpPr>
        <p:spPr bwMode="auto">
          <a:xfrm>
            <a:off x="1906056" y="0"/>
            <a:ext cx="6597864" cy="6994525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72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4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Card Actions</a:t>
            </a:r>
          </a:p>
        </p:txBody>
      </p:sp>
    </p:spTree>
    <p:extLst>
      <p:ext uri="{BB962C8B-B14F-4D97-AF65-F5344CB8AC3E}">
        <p14:creationId xmlns:p14="http://schemas.microsoft.com/office/powerpoint/2010/main" val="20533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B3B3-801E-4407-B62A-116965BB25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02" r="9751"/>
          <a:stretch/>
        </p:blipFill>
        <p:spPr>
          <a:xfrm flipH="1"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Outlook-specific capabilities in Adaptive Cards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Actions &amp; Input Types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HttpPOST</a:t>
            </a:r>
            <a:r>
              <a:rPr lang="en-US" sz="2000" dirty="0">
                <a:solidFill>
                  <a:srgbClr val="D83B01"/>
                </a:solidFill>
              </a:rPr>
              <a:t> Action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Card Actions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2F2F2F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252522"/>
          </a:xfrm>
        </p:spPr>
        <p:txBody>
          <a:bodyPr/>
          <a:lstStyle/>
          <a:p>
            <a:r>
              <a:rPr lang="en-US" sz="2000" dirty="0" err="1"/>
              <a:t>Input.Time</a:t>
            </a:r>
            <a:r>
              <a:rPr lang="en-US" sz="2000" dirty="0"/>
              <a:t> is not supported</a:t>
            </a:r>
          </a:p>
          <a:p>
            <a:r>
              <a:rPr lang="en-US" b="0" dirty="0">
                <a:solidFill>
                  <a:schemeClr val="tx1"/>
                </a:solidFill>
              </a:rPr>
              <a:t>If you include an </a:t>
            </a:r>
            <a:r>
              <a:rPr lang="en-US" b="0" dirty="0" err="1">
                <a:solidFill>
                  <a:schemeClr val="tx1"/>
                </a:solidFill>
              </a:rPr>
              <a:t>Input.Time</a:t>
            </a:r>
            <a:r>
              <a:rPr lang="en-US" b="0" dirty="0">
                <a:solidFill>
                  <a:schemeClr val="tx1"/>
                </a:solidFill>
              </a:rPr>
              <a:t> element in your card, it will not be displayed. If you need to allow users to input a time, use an </a:t>
            </a:r>
            <a:r>
              <a:rPr lang="en-US" b="0" dirty="0" err="1">
                <a:solidFill>
                  <a:schemeClr val="tx1"/>
                </a:solidFill>
              </a:rPr>
              <a:t>Input.Text</a:t>
            </a:r>
            <a:r>
              <a:rPr lang="en-US" b="0" dirty="0">
                <a:solidFill>
                  <a:schemeClr val="tx1"/>
                </a:solidFill>
              </a:rPr>
              <a:t> instead and validate its value server-side.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2867" y="3223704"/>
            <a:ext cx="3776396" cy="1483355"/>
          </a:xfrm>
        </p:spPr>
        <p:txBody>
          <a:bodyPr/>
          <a:lstStyle/>
          <a:p>
            <a:r>
              <a:rPr lang="en-US" sz="2000" dirty="0" err="1"/>
              <a:t>Action.Submit</a:t>
            </a:r>
            <a:r>
              <a:rPr lang="en-US" sz="2000" dirty="0"/>
              <a:t> is not supported</a:t>
            </a:r>
          </a:p>
          <a:p>
            <a:r>
              <a:rPr lang="en-US" b="0" dirty="0">
                <a:solidFill>
                  <a:schemeClr val="tx1"/>
                </a:solidFill>
              </a:rPr>
              <a:t>If you include an </a:t>
            </a:r>
            <a:r>
              <a:rPr lang="en-US" b="0" dirty="0" err="1">
                <a:solidFill>
                  <a:schemeClr val="tx1"/>
                </a:solidFill>
              </a:rPr>
              <a:t>Action.Submit</a:t>
            </a:r>
            <a:r>
              <a:rPr lang="en-US" b="0" dirty="0">
                <a:solidFill>
                  <a:schemeClr val="tx1"/>
                </a:solidFill>
              </a:rPr>
              <a:t> in your card, it will not be displayed.</a:t>
            </a:r>
          </a:p>
          <a:p>
            <a:r>
              <a:rPr lang="en-US" b="0" dirty="0">
                <a:solidFill>
                  <a:schemeClr val="tx1"/>
                </a:solidFill>
              </a:rPr>
              <a:t>Use </a:t>
            </a:r>
            <a:r>
              <a:rPr lang="en-US" b="0" dirty="0" err="1">
                <a:solidFill>
                  <a:schemeClr val="tx1"/>
                </a:solidFill>
              </a:rPr>
              <a:t>Action.Http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2522101"/>
          </a:xfrm>
        </p:spPr>
        <p:txBody>
          <a:bodyPr/>
          <a:lstStyle/>
          <a:p>
            <a:r>
              <a:rPr lang="en-US" sz="2000" dirty="0" err="1"/>
              <a:t>Action.Http</a:t>
            </a:r>
            <a:endParaRPr lang="en-US" sz="2000" dirty="0"/>
          </a:p>
          <a:p>
            <a:r>
              <a:rPr lang="en-US" b="0" dirty="0" err="1">
                <a:solidFill>
                  <a:schemeClr val="tx1"/>
                </a:solidFill>
              </a:rPr>
              <a:t>Action.Http</a:t>
            </a:r>
            <a:r>
              <a:rPr lang="en-US" b="0" dirty="0">
                <a:solidFill>
                  <a:schemeClr val="tx1"/>
                </a:solidFill>
              </a:rPr>
              <a:t> makes it possible to make a GET or POST request to a specific target URL as a result of a user taking an action in a card.</a:t>
            </a:r>
          </a:p>
          <a:p>
            <a:r>
              <a:rPr lang="en-US" b="0" dirty="0">
                <a:solidFill>
                  <a:schemeClr val="tx1"/>
                </a:solidFill>
              </a:rPr>
              <a:t>Provides for describing the request, including headers and body.</a:t>
            </a:r>
          </a:p>
          <a:p>
            <a:r>
              <a:rPr lang="en-US" b="0" dirty="0">
                <a:solidFill>
                  <a:schemeClr val="tx1"/>
                </a:solidFill>
              </a:rPr>
              <a:t>Use input value substitution to pass data to requested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98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67939"/>
          </a:xfrm>
        </p:spPr>
        <p:txBody>
          <a:bodyPr/>
          <a:lstStyle/>
          <a:p>
            <a:r>
              <a:rPr lang="en-US" sz="2000" dirty="0" err="1"/>
              <a:t>Action.InvokeAddInCommand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an Outlook add-in task pane. If the add-in is not installed, the user is prompted to install the add-in with a single click.</a:t>
            </a:r>
          </a:p>
          <a:p>
            <a:r>
              <a:rPr lang="en-US" b="0" dirty="0">
                <a:solidFill>
                  <a:schemeClr val="tx1"/>
                </a:solidFill>
              </a:rPr>
              <a:t>Passes data via Initialization context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3242" y="3223704"/>
            <a:ext cx="3997159" cy="1483355"/>
          </a:xfrm>
        </p:spPr>
        <p:txBody>
          <a:bodyPr/>
          <a:lstStyle/>
          <a:p>
            <a:r>
              <a:rPr lang="en-US" sz="2000" dirty="0" err="1"/>
              <a:t>Action.DisplayMessageForm</a:t>
            </a:r>
            <a:endParaRPr lang="en-US" sz="2000" dirty="0"/>
          </a:p>
          <a:p>
            <a:r>
              <a:rPr lang="en-US" sz="2000" dirty="0" err="1"/>
              <a:t>Action.DisplayAppointmentForm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the read form of the specified message or calendar item.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567" y="3214124"/>
            <a:ext cx="3590757" cy="2406684"/>
          </a:xfrm>
        </p:spPr>
        <p:txBody>
          <a:bodyPr/>
          <a:lstStyle/>
          <a:p>
            <a:r>
              <a:rPr lang="en-US" sz="2000" dirty="0" err="1"/>
              <a:t>Action.ToggleVisibility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Makes it possible to show and/or hide specific elements of a card as a result of a user clicking on a button or other actionable element. </a:t>
            </a:r>
          </a:p>
          <a:p>
            <a:r>
              <a:rPr lang="en-US" b="0" dirty="0">
                <a:solidFill>
                  <a:schemeClr val="tx1"/>
                </a:solidFill>
              </a:rPr>
              <a:t>Coupled with the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isVisible</a:t>
            </a:r>
            <a:r>
              <a:rPr lang="en-US" b="0" dirty="0">
                <a:solidFill>
                  <a:schemeClr val="tx1"/>
                </a:solidFill>
              </a:rPr>
              <a:t> property, </a:t>
            </a:r>
            <a:r>
              <a:rPr lang="en-US" b="0" dirty="0" err="1">
                <a:solidFill>
                  <a:schemeClr val="tx1"/>
                </a:solidFill>
              </a:rPr>
              <a:t>Action.ToggleVisibility</a:t>
            </a:r>
            <a:r>
              <a:rPr lang="en-US" b="0" dirty="0">
                <a:solidFill>
                  <a:schemeClr val="tx1"/>
                </a:solidFill>
              </a:rPr>
              <a:t> allows for an extra degree of interactivity within a single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43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67939"/>
          </a:xfrm>
        </p:spPr>
        <p:txBody>
          <a:bodyPr/>
          <a:lstStyle/>
          <a:p>
            <a:r>
              <a:rPr lang="en-US" sz="2000" dirty="0" err="1"/>
              <a:t>ActionSet</a:t>
            </a:r>
            <a:r>
              <a:rPr lang="en-US" sz="2000" dirty="0"/>
              <a:t> element</a:t>
            </a:r>
          </a:p>
          <a:p>
            <a:r>
              <a:rPr lang="en-US" b="0" dirty="0">
                <a:solidFill>
                  <a:schemeClr val="tx1"/>
                </a:solidFill>
              </a:rPr>
              <a:t>Facilitates placement of Action buttons anywhere in the card.</a:t>
            </a:r>
          </a:p>
          <a:p>
            <a:r>
              <a:rPr lang="en-US" b="0" dirty="0">
                <a:solidFill>
                  <a:schemeClr val="tx1"/>
                </a:solidFill>
              </a:rPr>
              <a:t>(Default placement of actions is above or below card.)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3242" y="3223704"/>
            <a:ext cx="3786021" cy="1137106"/>
          </a:xfrm>
        </p:spPr>
        <p:txBody>
          <a:bodyPr/>
          <a:lstStyle/>
          <a:p>
            <a:r>
              <a:rPr lang="en-US" sz="2000" dirty="0" err="1"/>
              <a:t>Action.Transaction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Triggers the payments in Outlook experience using Microsoft Pay.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567" y="3214124"/>
            <a:ext cx="3590757" cy="2983766"/>
          </a:xfrm>
        </p:spPr>
        <p:txBody>
          <a:bodyPr/>
          <a:lstStyle/>
          <a:p>
            <a:r>
              <a:rPr lang="en-US" sz="2000" dirty="0"/>
              <a:t>Additional Properties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correlationId</a:t>
            </a:r>
            <a:r>
              <a:rPr lang="en-US" b="0" dirty="0">
                <a:solidFill>
                  <a:schemeClr val="tx1"/>
                </a:solidFill>
              </a:rPr>
              <a:t> – sent on Http requests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expectedActors</a:t>
            </a:r>
            <a:r>
              <a:rPr lang="en-US" b="0" dirty="0">
                <a:solidFill>
                  <a:schemeClr val="tx1"/>
                </a:solidFill>
              </a:rPr>
              <a:t> – specify expected claim as part of Http request</a:t>
            </a:r>
          </a:p>
          <a:p>
            <a:r>
              <a:rPr lang="en-US" b="0" dirty="0">
                <a:solidFill>
                  <a:schemeClr val="tx1"/>
                </a:solidFill>
              </a:rPr>
              <a:t>originator – Id from Developer Dashboard</a:t>
            </a:r>
          </a:p>
          <a:p>
            <a:r>
              <a:rPr lang="en-US" b="0" dirty="0">
                <a:solidFill>
                  <a:schemeClr val="tx1"/>
                </a:solidFill>
              </a:rPr>
              <a:t>column – control width/background/vertical alignment</a:t>
            </a:r>
          </a:p>
          <a:p>
            <a:r>
              <a:rPr lang="en-US" b="0" dirty="0">
                <a:solidFill>
                  <a:schemeClr val="tx1"/>
                </a:solidFill>
              </a:rPr>
              <a:t>container – control background/vertical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984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13">
            <a:extLst>
              <a:ext uri="{FF2B5EF4-FFF2-40B4-BE49-F238E27FC236}">
                <a16:creationId xmlns:a16="http://schemas.microsoft.com/office/drawing/2014/main" id="{5EF7445C-C7DF-40C7-87C5-862B258ED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316727"/>
              </p:ext>
            </p:extLst>
          </p:nvPr>
        </p:nvGraphicFramePr>
        <p:xfrm>
          <a:off x="465138" y="1402082"/>
          <a:ext cx="11533187" cy="519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942">
                  <a:extLst>
                    <a:ext uri="{9D8B030D-6E8A-4147-A177-3AD203B41FA5}">
                      <a16:colId xmlns:a16="http://schemas.microsoft.com/office/drawing/2014/main" val="2037588904"/>
                    </a:ext>
                  </a:extLst>
                </a:gridCol>
                <a:gridCol w="9453245">
                  <a:extLst>
                    <a:ext uri="{9D8B030D-6E8A-4147-A177-3AD203B41FA5}">
                      <a16:colId xmlns:a16="http://schemas.microsoft.com/office/drawing/2014/main" val="200505750"/>
                    </a:ext>
                  </a:extLst>
                </a:gridCol>
              </a:tblGrid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Notable attributes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66737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Input.Text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latin typeface="+mj-lt"/>
                        </a:rPr>
                        <a:t>isMultiline</a:t>
                      </a:r>
                      <a:r>
                        <a:rPr lang="en-US" sz="1600" b="0" i="0" dirty="0">
                          <a:latin typeface="+mj-lt"/>
                        </a:rPr>
                        <a:t>, placeholder, </a:t>
                      </a:r>
                      <a:r>
                        <a:rPr lang="en-US" sz="1600" b="0" i="0" dirty="0" err="1">
                          <a:latin typeface="+mj-lt"/>
                        </a:rPr>
                        <a:t>maxLength</a:t>
                      </a:r>
                      <a:endParaRPr lang="en-US" sz="1600" b="0" i="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57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Input.Number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max, min, placeholder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07760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Input.Date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Input.Time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max (expressed as ISO-8601), min (expressed as ISO-8601)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3843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Input.Toggle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title,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valueOff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valueOn</a:t>
                      </a:r>
                      <a:endParaRPr lang="en-US" sz="1600" b="0" i="0" kern="1200" noProof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490360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Input.ChoiceSet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Input.Choice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isMultiSelect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style (Compact =&gt; Dropdown, Expanded =&gt; Radio buttons)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Choices are title/value pairs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000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6C211C-B030-4641-BF61-E4F3EC3D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</p:spTree>
    <p:extLst>
      <p:ext uri="{BB962C8B-B14F-4D97-AF65-F5344CB8AC3E}">
        <p14:creationId xmlns:p14="http://schemas.microsoft.com/office/powerpoint/2010/main" val="34305154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CDFD34-0AD7-406E-B1F6-A6C4411656BB}"/>
              </a:ext>
            </a:extLst>
          </p:cNvPr>
          <p:cNvSpPr/>
          <p:nvPr/>
        </p:nvSpPr>
        <p:spPr bwMode="auto">
          <a:xfrm>
            <a:off x="0" y="1503947"/>
            <a:ext cx="12436475" cy="549057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358C-8C4E-4D82-A66E-E6D0AFE5B4ED}"/>
              </a:ext>
            </a:extLst>
          </p:cNvPr>
          <p:cNvSpPr/>
          <p:nvPr/>
        </p:nvSpPr>
        <p:spPr>
          <a:xfrm>
            <a:off x="332809" y="1798600"/>
            <a:ext cx="11797844" cy="47243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"type": "</a:t>
            </a:r>
            <a:r>
              <a:rPr lang="en-US" sz="1200" dirty="0" err="1">
                <a:latin typeface="Consolas" panose="020B0609020204030204" pitchFamily="49" charset="0"/>
              </a:rPr>
              <a:t>AdaptiveCard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"body": [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"type": "</a:t>
            </a:r>
            <a:r>
              <a:rPr lang="en-US" sz="1200" dirty="0" err="1">
                <a:latin typeface="Consolas" panose="020B0609020204030204" pitchFamily="49" charset="0"/>
              </a:rPr>
              <a:t>Input.Text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"id": "</a:t>
            </a:r>
            <a:r>
              <a:rPr lang="en-US" sz="1200" dirty="0" err="1">
                <a:latin typeface="Consolas" panose="020B0609020204030204" pitchFamily="49" charset="0"/>
              </a:rPr>
              <a:t>nameInput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"placeholder": "Type your name"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],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"actions": [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"type": "</a:t>
            </a:r>
            <a:r>
              <a:rPr lang="en-US" sz="1200" dirty="0" err="1">
                <a:latin typeface="Consolas" panose="020B0609020204030204" pitchFamily="49" charset="0"/>
              </a:rPr>
              <a:t>Action.Http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"title": "Say hello",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"method": "GET",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": "https://contoso.com/</a:t>
            </a:r>
            <a:r>
              <a:rPr lang="en-US" sz="1200" dirty="0" err="1">
                <a:latin typeface="Consolas" panose="020B0609020204030204" pitchFamily="49" charset="0"/>
              </a:rPr>
              <a:t>sayhello?name</a:t>
            </a:r>
            <a:r>
              <a:rPr lang="en-US" sz="1200" dirty="0">
                <a:latin typeface="Consolas" panose="020B0609020204030204" pitchFamily="49" charset="0"/>
              </a:rPr>
              <a:t>={{</a:t>
            </a:r>
            <a:r>
              <a:rPr lang="en-US" sz="1200" dirty="0" err="1">
                <a:latin typeface="Consolas" panose="020B0609020204030204" pitchFamily="49" charset="0"/>
              </a:rPr>
              <a:t>nameInput.value</a:t>
            </a:r>
            <a:r>
              <a:rPr lang="en-US" sz="1200" dirty="0">
                <a:latin typeface="Consolas" panose="020B0609020204030204" pitchFamily="49" charset="0"/>
              </a:rPr>
              <a:t>}}"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]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9138-E748-4BA8-8F17-E881CD1E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Action.Http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6DA00-7558-4239-82E3-06CE459C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385" y="2361763"/>
            <a:ext cx="241968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07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15EA7-7174-487D-949C-048DC5016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26" r="10166"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834</Words>
  <Application>Microsoft Office PowerPoint</Application>
  <PresentationFormat>Custom</PresentationFormat>
  <Paragraphs>104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Adaptive Cards</vt:lpstr>
      <vt:lpstr>PowerPoint Presentation</vt:lpstr>
      <vt:lpstr>Outlook-specific Adaptive Card properties and features</vt:lpstr>
      <vt:lpstr>Outlook-specific Adaptive Card properties and features</vt:lpstr>
      <vt:lpstr>Outlook-specific Adaptive Card properties and features</vt:lpstr>
      <vt:lpstr>Input types</vt:lpstr>
      <vt:lpstr>Action.Http</vt:lpstr>
      <vt:lpstr>Demo</vt:lpstr>
      <vt:lpstr>Summary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2018-12-17T16:46:29Z</dcterms:modified>
</cp:coreProperties>
</file>