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1" r:id="rId3"/>
    <p:sldId id="306" r:id="rId4"/>
    <p:sldId id="314" r:id="rId5"/>
    <p:sldId id="315" r:id="rId6"/>
    <p:sldId id="316" r:id="rId7"/>
    <p:sldId id="313" r:id="rId8"/>
    <p:sldId id="261" r:id="rId9"/>
    <p:sldId id="260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st Practices for Actionable Messages" id="{7E829F76-CD83-44A3-B3F7-007301260BD8}">
          <p14:sldIdLst>
            <p14:sldId id="310"/>
            <p14:sldId id="311"/>
            <p14:sldId id="306"/>
            <p14:sldId id="314"/>
            <p14:sldId id="315"/>
            <p14:sldId id="316"/>
          </p14:sldIdLst>
        </p14:section>
        <p14:section name="Summary" id="{0515D85C-C91E-4BDB-B673-651C2D8A364D}">
          <p14:sldIdLst>
            <p14:sldId id="3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1369" autoAdjust="0"/>
  </p:normalViewPr>
  <p:slideViewPr>
    <p:cSldViewPr snapToGrid="0">
      <p:cViewPr varScale="1">
        <p:scale>
          <a:sx n="102" d="100"/>
          <a:sy n="102" d="100"/>
        </p:scale>
        <p:origin x="2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10/25/2017 8:56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10/25/2017 8:55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8:55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8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10/25/2017 8:55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81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10/25/2017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10/25/2017 8:55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013356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285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963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1219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5190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621941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7475037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18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259912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935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62137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52551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24908191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156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7648485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637671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62496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and Actions </a:t>
            </a:r>
            <a:br>
              <a:rPr lang="en-US" dirty="0"/>
            </a:br>
            <a:r>
              <a:rPr lang="en-US" dirty="0"/>
              <a:t>using Outlook </a:t>
            </a:r>
            <a:br>
              <a:rPr lang="en-US" dirty="0"/>
            </a:br>
            <a:r>
              <a:rPr lang="en-US" dirty="0"/>
              <a:t>Actionable Messages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Best practices for actionable messages</a:t>
            </a:r>
          </a:p>
        </p:txBody>
      </p:sp>
    </p:spTree>
    <p:extLst>
      <p:ext uri="{BB962C8B-B14F-4D97-AF65-F5344CB8AC3E}">
        <p14:creationId xmlns:p14="http://schemas.microsoft.com/office/powerpoint/2010/main" val="3918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Card design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Security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Action processing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Best practices for actionable messages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9E46B6-CBAA-4B62-BD9E-673EEC8C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27" r="6065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1FE0A0-42C8-4079-A52B-82FDD4BE3719}"/>
              </a:ext>
            </a:extLst>
          </p:cNvPr>
          <p:cNvSpPr txBox="1">
            <a:spLocks/>
          </p:cNvSpPr>
          <p:nvPr/>
        </p:nvSpPr>
        <p:spPr>
          <a:xfrm>
            <a:off x="465138" y="1676720"/>
            <a:ext cx="4553671" cy="406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Information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</a:t>
            </a:r>
            <a:r>
              <a:rPr lang="en-US" sz="1600" dirty="0" err="1"/>
              <a:t>hideOriginalBody</a:t>
            </a:r>
            <a:r>
              <a:rPr lang="en-US" sz="1600" dirty="0"/>
              <a:t> card property if the card itself contains all the information a user would need or if the content of the card is redundant with the content of the body.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Always include an HTML body in the email as that is rendered for clients that do not support cards.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Always include a summary, but don’t include sentences in the summary.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Hyperlinks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Don’t use hyperlinks in the title.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Favor the </a:t>
            </a:r>
            <a:r>
              <a:rPr lang="en-US" sz="1600" dirty="0" err="1"/>
              <a:t>OpenUri</a:t>
            </a:r>
            <a:r>
              <a:rPr lang="en-US" sz="1600" dirty="0"/>
              <a:t> action to enable </a:t>
            </a:r>
            <a:br>
              <a:rPr lang="en-US" sz="1600" dirty="0"/>
            </a:br>
            <a:r>
              <a:rPr lang="en-US" sz="1600" dirty="0"/>
              <a:t>device-specific URL handling.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47CE1-26EC-4F24-8D2D-E9522F4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6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1111B9-3108-4BF9-9E77-A07E8E87BB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27" r="6065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1FE0A0-42C8-4079-A52B-82FDD4BE3719}"/>
              </a:ext>
            </a:extLst>
          </p:cNvPr>
          <p:cNvSpPr txBox="1">
            <a:spLocks/>
          </p:cNvSpPr>
          <p:nvPr/>
        </p:nvSpPr>
        <p:spPr>
          <a:xfrm>
            <a:off x="465138" y="1676720"/>
            <a:ext cx="4512107" cy="2222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Card body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Do not use HTML markup within your card.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</a:t>
            </a:r>
            <a:r>
              <a:rPr lang="en-US" sz="1600" dirty="0" err="1"/>
              <a:t>themeColor</a:t>
            </a:r>
            <a:r>
              <a:rPr lang="en-US" sz="1600" dirty="0"/>
              <a:t> property to brand cards, </a:t>
            </a:r>
            <a:br>
              <a:rPr lang="en-US" sz="1600" dirty="0"/>
            </a:br>
            <a:r>
              <a:rPr lang="en-US" sz="1600" dirty="0"/>
              <a:t>but do not use it to indicate status.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Avoid markdown in activity fields within the card.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Fact values provide metadata, avoid writing sentences within facts.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47CE1-26EC-4F24-8D2D-E9522F4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 design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32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E7789-4F42-4CCA-9181-4EE1BE14A8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94" r="28098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1FE0A0-42C8-4079-A52B-82FDD4BE3719}"/>
              </a:ext>
            </a:extLst>
          </p:cNvPr>
          <p:cNvSpPr txBox="1">
            <a:spLocks/>
          </p:cNvSpPr>
          <p:nvPr/>
        </p:nvSpPr>
        <p:spPr>
          <a:xfrm>
            <a:off x="465139" y="1676720"/>
            <a:ext cx="4335462" cy="379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800" dirty="0">
                <a:solidFill>
                  <a:srgbClr val="D83B01"/>
                </a:solidFill>
                <a:latin typeface="Segoe UI Semibold"/>
              </a:rPr>
              <a:t>Send phase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600" dirty="0">
                <a:solidFill>
                  <a:srgbClr val="2F2F2F"/>
                </a:solidFill>
              </a:rPr>
              <a:t>If you’re using actionable email, check that your mail servers are leveraging SPF and DKIM as an additional safeguard against email spoofing.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600" dirty="0">
                <a:solidFill>
                  <a:srgbClr val="2F2F2F"/>
                </a:solidFill>
              </a:rPr>
              <a:t>Your service must be registered with Microsoft.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600" dirty="0">
                <a:solidFill>
                  <a:srgbClr val="2F2F2F"/>
                </a:solidFill>
              </a:rPr>
              <a:t>The action URL must be HTTPS.</a:t>
            </a:r>
          </a:p>
          <a:p>
            <a:pPr lvl="0">
              <a:lnSpc>
                <a:spcPct val="90000"/>
              </a:lnSpc>
              <a:spcBef>
                <a:spcPts val="2400"/>
              </a:spcBef>
              <a:buSzTx/>
            </a:pPr>
            <a:r>
              <a:rPr lang="en-US" sz="1800" dirty="0">
                <a:solidFill>
                  <a:srgbClr val="D83B01"/>
                </a:solidFill>
                <a:latin typeface="Segoe UI Semibold"/>
              </a:rPr>
              <a:t>Action processing phase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600" dirty="0">
                <a:solidFill>
                  <a:srgbClr val="2F2F2F"/>
                </a:solidFill>
              </a:rPr>
              <a:t>Verify the bearer token.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Tx/>
            </a:pPr>
            <a:r>
              <a:rPr lang="en-US" sz="1600" dirty="0">
                <a:solidFill>
                  <a:srgbClr val="2F2F2F"/>
                </a:solidFill>
              </a:rPr>
              <a:t>Include a limited purpose token from your service as part of the target URL, which can be used by your service to correlate the service URL with the intended request and user.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47CE1-26EC-4F24-8D2D-E9522F4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1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48608-054F-4DD6-90C0-011514A650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591"/>
          <a:stretch/>
        </p:blipFill>
        <p:spPr>
          <a:xfrm flipH="1">
            <a:off x="5887092" y="0"/>
            <a:ext cx="6549383" cy="69945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1FE0A0-42C8-4079-A52B-82FDD4BE3719}"/>
              </a:ext>
            </a:extLst>
          </p:cNvPr>
          <p:cNvSpPr txBox="1">
            <a:spLocks/>
          </p:cNvSpPr>
          <p:nvPr/>
        </p:nvSpPr>
        <p:spPr>
          <a:xfrm>
            <a:off x="465137" y="1438526"/>
            <a:ext cx="5187517" cy="5161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Validate the bearer token and verify the sender is the same as the one registered. Use a static email address </a:t>
            </a:r>
            <a:br>
              <a:rPr lang="en-US" sz="1600" dirty="0"/>
            </a:br>
            <a:r>
              <a:rPr lang="en-US" sz="1600" dirty="0"/>
              <a:t>as the sender.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Don’t try to use cards to replace external applications. Cards are meant to complement applications, not </a:t>
            </a:r>
            <a:br>
              <a:rPr lang="en-US" sz="1600" dirty="0"/>
            </a:br>
            <a:r>
              <a:rPr lang="en-US" sz="1600" dirty="0"/>
              <a:t>replace them.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Don’t try to use cards as multi-step wizards.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Always use the </a:t>
            </a:r>
            <a:r>
              <a:rPr lang="en-US" sz="1600" dirty="0" err="1"/>
              <a:t>OpenUri</a:t>
            </a:r>
            <a:r>
              <a:rPr lang="en-US" sz="1600" dirty="0"/>
              <a:t> action as the last potential action in a list to at least open the original application’s URL.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Return the CARD-ACTION-STATUS HTTP header in </a:t>
            </a:r>
            <a:br>
              <a:rPr lang="en-US" sz="1600" dirty="0"/>
            </a:br>
            <a:r>
              <a:rPr lang="en-US" sz="1600" dirty="0"/>
              <a:t>your response.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Make the status message meaningful.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Do not include personal user data in the status message.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/>
              <a:t>Use an </a:t>
            </a:r>
            <a:r>
              <a:rPr lang="en-US" sz="1600" dirty="0" err="1"/>
              <a:t>OpenUri</a:t>
            </a:r>
            <a:r>
              <a:rPr lang="en-US" sz="1600" dirty="0"/>
              <a:t> action in a response message containing a refresh card to allow the user to open the external app it comes from.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47CE1-26EC-4F24-8D2D-E9522F4D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11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15EA7-7174-487D-949C-048DC501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26" r="10166"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Card design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Security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9A17C-E322-4650-BFE5-AB5F202E225A}"/>
              </a:ext>
            </a:extLst>
          </p:cNvPr>
          <p:cNvSpPr/>
          <p:nvPr/>
        </p:nvSpPr>
        <p:spPr bwMode="auto">
          <a:xfrm>
            <a:off x="0" y="4461847"/>
            <a:ext cx="5887092" cy="11305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3BEEB-9D48-46DA-AFD2-224F3D4FDA24}"/>
              </a:ext>
            </a:extLst>
          </p:cNvPr>
          <p:cNvSpPr txBox="1"/>
          <p:nvPr/>
        </p:nvSpPr>
        <p:spPr>
          <a:xfrm>
            <a:off x="289937" y="4602368"/>
            <a:ext cx="4836699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https://docs.microsoft.com/en-us/outlook/actionable-messages/</a:t>
            </a:r>
          </a:p>
        </p:txBody>
      </p:sp>
    </p:spTree>
    <p:extLst>
      <p:ext uri="{BB962C8B-B14F-4D97-AF65-F5344CB8AC3E}">
        <p14:creationId xmlns:p14="http://schemas.microsoft.com/office/powerpoint/2010/main" val="1170818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367</Words>
  <Application>Microsoft Office PowerPoint</Application>
  <PresentationFormat>Custom</PresentationFormat>
  <Paragraphs>55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Segoe UI</vt:lpstr>
      <vt:lpstr>Segoe UI Light</vt:lpstr>
      <vt:lpstr>Segoe UI Semibold</vt:lpstr>
      <vt:lpstr>Wingdings</vt:lpstr>
      <vt:lpstr>1_Office 365 PPT Template - 2017</vt:lpstr>
      <vt:lpstr>Cards and Actions  using Outlook  Actionable Messages</vt:lpstr>
      <vt:lpstr>PowerPoint Presentation</vt:lpstr>
      <vt:lpstr>Card design</vt:lpstr>
      <vt:lpstr>Card design (cont.)</vt:lpstr>
      <vt:lpstr>Security</vt:lpstr>
      <vt:lpstr>Actions</vt:lpstr>
      <vt:lpstr>Summary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2017-10-25T16:06:55Z</dcterms:modified>
</cp:coreProperties>
</file>