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29"/>
  </p:notesMasterIdLst>
  <p:handoutMasterIdLst>
    <p:handoutMasterId r:id="rId30"/>
  </p:handoutMasterIdLst>
  <p:sldIdLst>
    <p:sldId id="778" r:id="rId6"/>
    <p:sldId id="780" r:id="rId7"/>
    <p:sldId id="789" r:id="rId8"/>
    <p:sldId id="817" r:id="rId9"/>
    <p:sldId id="818" r:id="rId10"/>
    <p:sldId id="821" r:id="rId11"/>
    <p:sldId id="833" r:id="rId12"/>
    <p:sldId id="832" r:id="rId13"/>
    <p:sldId id="823" r:id="rId14"/>
    <p:sldId id="831" r:id="rId15"/>
    <p:sldId id="835" r:id="rId16"/>
    <p:sldId id="836" r:id="rId17"/>
    <p:sldId id="827" r:id="rId18"/>
    <p:sldId id="819" r:id="rId19"/>
    <p:sldId id="822" r:id="rId20"/>
    <p:sldId id="838" r:id="rId21"/>
    <p:sldId id="828" r:id="rId22"/>
    <p:sldId id="829" r:id="rId23"/>
    <p:sldId id="840" r:id="rId24"/>
    <p:sldId id="839" r:id="rId25"/>
    <p:sldId id="841" r:id="rId26"/>
    <p:sldId id="816" r:id="rId27"/>
    <p:sldId id="813" r:id="rId2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3188" autoAdjust="0"/>
  </p:normalViewPr>
  <p:slideViewPr>
    <p:cSldViewPr snapToGrid="0">
      <p:cViewPr varScale="1">
        <p:scale>
          <a:sx n="64" d="100"/>
          <a:sy n="64" d="100"/>
        </p:scale>
        <p:origin x="1044" y="6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Browser interface or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14</a:t>
            </a:fld>
            <a:endParaRPr lang="en-US" dirty="0"/>
          </a:p>
        </p:txBody>
      </p:sp>
    </p:spTree>
    <p:extLst>
      <p:ext uri="{BB962C8B-B14F-4D97-AF65-F5344CB8AC3E}">
        <p14:creationId xmlns:p14="http://schemas.microsoft.com/office/powerpoint/2010/main" val="3125830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49772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12/1/2014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5</a:t>
            </a:fld>
            <a:endParaRPr lang="en-US" dirty="0"/>
          </a:p>
        </p:txBody>
      </p:sp>
    </p:spTree>
    <p:extLst>
      <p:ext uri="{BB962C8B-B14F-4D97-AF65-F5344CB8AC3E}">
        <p14:creationId xmlns:p14="http://schemas.microsoft.com/office/powerpoint/2010/main" val="2634663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sets can</a:t>
            </a:r>
            <a:r>
              <a:rPr lang="en-US" baseline="0" dirty="0" smtClean="0"/>
              <a:t> be flat like a list of colors or hierarchical like a list of Continents &gt; Countries &gt; States &gt; Cities. Generally curated term sets are “closed” and managed centrally, but you can also create them “open” and let users add to them.</a:t>
            </a:r>
            <a:endParaRPr lang="en-US" dirty="0"/>
          </a:p>
        </p:txBody>
      </p:sp>
    </p:spTree>
    <p:extLst>
      <p:ext uri="{BB962C8B-B14F-4D97-AF65-F5344CB8AC3E}">
        <p14:creationId xmlns:p14="http://schemas.microsoft.com/office/powerpoint/2010/main" val="35751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110047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WCM improvement</a:t>
            </a:r>
            <a:r>
              <a:rPr lang="en-US" baseline="0" dirty="0" smtClean="0"/>
              <a:t> introduced in SharePoint 2013 is the feature </a:t>
            </a:r>
            <a:r>
              <a:rPr lang="en-US" baseline="0" smtClean="0"/>
              <a:t>that enables </a:t>
            </a:r>
            <a:r>
              <a:rPr lang="en-US" baseline="0" dirty="0" smtClean="0"/>
              <a:t>the use of a Term Set for Navigation. Managed Navigation uses the tags on a WCM page to drive navigation.</a:t>
            </a:r>
            <a:endParaRPr lang="en-US" dirty="0"/>
          </a:p>
        </p:txBody>
      </p:sp>
    </p:spTree>
    <p:extLst>
      <p:ext uri="{BB962C8B-B14F-4D97-AF65-F5344CB8AC3E}">
        <p14:creationId xmlns:p14="http://schemas.microsoft.com/office/powerpoint/2010/main" val="122736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174986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11</a:t>
            </a:fld>
            <a:endParaRPr lang="en-US" dirty="0"/>
          </a:p>
        </p:txBody>
      </p:sp>
    </p:spTree>
    <p:extLst>
      <p:ext uri="{BB962C8B-B14F-4D97-AF65-F5344CB8AC3E}">
        <p14:creationId xmlns:p14="http://schemas.microsoft.com/office/powerpoint/2010/main" val="2997735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2260645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89511"/>
            <a:ext cx="11652805" cy="89966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6"/>
            <a:ext cx="11652805" cy="2018835"/>
          </a:xfrm>
          <a:prstGeom prst="rect">
            <a:avLst/>
          </a:prstGeom>
        </p:spPr>
        <p:txBody>
          <a:bodyPr/>
          <a:lstStyle>
            <a:lvl1pPr marL="0" indent="0">
              <a:buNone/>
              <a:defRPr/>
            </a:lvl1pPr>
            <a:lvl2pPr marL="28006" indent="0">
              <a:buNone/>
              <a:defRPr sz="1960"/>
            </a:lvl2pPr>
            <a:lvl3pPr marL="219384" indent="0">
              <a:buNone/>
              <a:defRPr sz="1960"/>
            </a:lvl3pPr>
            <a:lvl4pPr marL="466773" indent="0">
              <a:buNone/>
              <a:defRPr sz="1764"/>
            </a:lvl4pPr>
            <a:lvl5pPr marL="72505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901071"/>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1778114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832958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0" r:id="rId23"/>
    <p:sldLayoutId id="2147484151" r:id="rId24"/>
    <p:sldLayoutId id="2147484152" r:id="rId25"/>
    <p:sldLayoutId id="2147484153"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Autofit/>
          </a:bodyPr>
          <a:lstStyle/>
          <a:p>
            <a:r>
              <a:rPr lang="en-US" sz="2800" dirty="0" smtClean="0"/>
              <a:t>Cross site collection term access for private groups</a:t>
            </a:r>
          </a:p>
          <a:p>
            <a:pPr lvl="1"/>
            <a:r>
              <a:rPr lang="en-US" sz="1800" dirty="0" smtClean="0"/>
              <a:t>Possibility to link different site collections to </a:t>
            </a:r>
            <a:br>
              <a:rPr lang="en-US" sz="1800" dirty="0" smtClean="0"/>
            </a:br>
            <a:r>
              <a:rPr lang="en-US" sz="1800" dirty="0" smtClean="0"/>
              <a:t>see others terms</a:t>
            </a:r>
          </a:p>
          <a:p>
            <a:r>
              <a:rPr lang="en-US" sz="2800" dirty="0" smtClean="0"/>
              <a:t>Pinning terms</a:t>
            </a:r>
          </a:p>
          <a:p>
            <a:pPr lvl="1"/>
            <a:r>
              <a:rPr lang="en-US" sz="1800" dirty="0" smtClean="0"/>
              <a:t>Read only reuse of the term in alternative </a:t>
            </a:r>
            <a:br>
              <a:rPr lang="en-US" sz="1800" dirty="0" smtClean="0"/>
            </a:br>
            <a:r>
              <a:rPr lang="en-US" sz="1800" dirty="0" smtClean="0"/>
              <a:t>location in the hierarchy</a:t>
            </a:r>
          </a:p>
          <a:p>
            <a:r>
              <a:rPr lang="en-US" sz="2800" dirty="0" smtClean="0"/>
              <a:t>UI for custom property editing</a:t>
            </a:r>
          </a:p>
          <a:p>
            <a:pPr lvl="1"/>
            <a:r>
              <a:rPr lang="en-US" sz="1800" dirty="0" smtClean="0"/>
              <a:t>Specific by location properties</a:t>
            </a:r>
          </a:p>
          <a:p>
            <a:r>
              <a:rPr lang="en-US" sz="2800" dirty="0" smtClean="0"/>
              <a:t>Indication of the term set usage for </a:t>
            </a:r>
            <a:br>
              <a:rPr lang="en-US" sz="2800" dirty="0" smtClean="0"/>
            </a:br>
            <a:r>
              <a:rPr lang="en-US" sz="2800" dirty="0" smtClean="0"/>
              <a:t>other SharePoint 2013 uses</a:t>
            </a:r>
          </a:p>
          <a:p>
            <a:r>
              <a:rPr lang="fi-FI" sz="2800" dirty="0" smtClean="0"/>
              <a:t>Additional Multilingual support </a:t>
            </a:r>
            <a:endParaRPr lang="fi-FI" sz="2800" dirty="0"/>
          </a:p>
          <a:p>
            <a:pPr lvl="1"/>
            <a:r>
              <a:rPr lang="fi-FI" sz="1800" dirty="0" smtClean="0"/>
              <a:t>Flexible LCID &amp; automated translation support</a:t>
            </a:r>
          </a:p>
          <a:p>
            <a:r>
              <a:rPr lang="fi-FI" sz="2800" dirty="0" smtClean="0"/>
              <a:t>Block users from using keywords outside </a:t>
            </a:r>
            <a:r>
              <a:rPr lang="fi-FI" sz="2800" dirty="0" smtClean="0"/>
              <a:t>of </a:t>
            </a:r>
            <a:r>
              <a:rPr lang="fi-FI" sz="2800" dirty="0" smtClean="0"/>
              <a:t>specific term set</a:t>
            </a:r>
            <a:endParaRPr lang="en-US" sz="2800" dirty="0"/>
          </a:p>
        </p:txBody>
      </p:sp>
    </p:spTree>
    <p:extLst>
      <p:ext uri="{BB962C8B-B14F-4D97-AF65-F5344CB8AC3E}">
        <p14:creationId xmlns:p14="http://schemas.microsoft.com/office/powerpoint/2010/main" val="305601151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a:bodyPr>
          <a:lstStyle/>
          <a:p>
            <a:r>
              <a:rPr lang="en-US" dirty="0" smtClean="0"/>
              <a:t>Content types often scoped at site level</a:t>
            </a:r>
          </a:p>
          <a:p>
            <a:pPr lvl="1"/>
            <a:r>
              <a:rPr lang="en-US" dirty="0" smtClean="0"/>
              <a:t>Cannot see the same set across site collections</a:t>
            </a:r>
          </a:p>
          <a:p>
            <a:pPr lvl="1"/>
            <a:endParaRPr lang="en-US" dirty="0" smtClean="0"/>
          </a:p>
          <a:p>
            <a:r>
              <a:rPr lang="en-US" dirty="0" smtClean="0"/>
              <a:t>MMS allows syndication of “enterprise” content types </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40431156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2709865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Termsets and Terms</a:t>
            </a:r>
          </a:p>
        </p:txBody>
      </p:sp>
    </p:spTree>
    <p:extLst>
      <p:ext uri="{BB962C8B-B14F-4D97-AF65-F5344CB8AC3E}">
        <p14:creationId xmlns:p14="http://schemas.microsoft.com/office/powerpoint/2010/main" val="27573649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dirty="0" smtClean="0"/>
              <a:t>Provides UI for managing term sets and terms</a:t>
            </a:r>
          </a:p>
          <a:p>
            <a:pPr lvl="1"/>
            <a:r>
              <a:rPr lang="en-US" dirty="0" smtClean="0"/>
              <a:t>Import of term sets and terms</a:t>
            </a:r>
          </a:p>
          <a:p>
            <a:pPr lvl="1"/>
            <a:r>
              <a:rPr lang="en-US" dirty="0" smtClean="0"/>
              <a:t>Manage custom properties</a:t>
            </a:r>
          </a:p>
          <a:p>
            <a:pPr lvl="1"/>
            <a:r>
              <a:rPr lang="en-US" dirty="0" smtClean="0"/>
              <a:t>Translations &amp; synonyms</a:t>
            </a:r>
          </a:p>
          <a:p>
            <a:r>
              <a:rPr lang="en-US" dirty="0" smtClean="0"/>
              <a:t>Manage term set / term languages</a:t>
            </a:r>
          </a:p>
          <a:p>
            <a:r>
              <a:rPr lang="en-US" dirty="0" smtClean="0"/>
              <a:t>Submission policy (open / closed)</a:t>
            </a:r>
          </a:p>
          <a:p>
            <a:pPr lvl="1"/>
            <a:r>
              <a:rPr lang="en-US" dirty="0" smtClean="0"/>
              <a:t>Open means users can submit terms to the term store (when adding / editing items)</a:t>
            </a:r>
          </a:p>
          <a:p>
            <a:pPr lvl="1"/>
            <a:r>
              <a:rPr lang="en-US" dirty="0" smtClean="0"/>
              <a:t>Regardless of the policy, users can always submit keywords</a:t>
            </a:r>
          </a:p>
        </p:txBody>
      </p:sp>
    </p:spTree>
    <p:extLst>
      <p:ext uri="{BB962C8B-B14F-4D97-AF65-F5344CB8AC3E}">
        <p14:creationId xmlns:p14="http://schemas.microsoft.com/office/powerpoint/2010/main" val="1851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Taxonomy</a:t>
            </a:r>
            <a:endParaRPr lang="en-US" dirty="0"/>
          </a:p>
        </p:txBody>
      </p:sp>
      <p:sp>
        <p:nvSpPr>
          <p:cNvPr id="3" name="Content Placeholder 2"/>
          <p:cNvSpPr>
            <a:spLocks noGrp="1"/>
          </p:cNvSpPr>
          <p:nvPr>
            <p:ph idx="1"/>
          </p:nvPr>
        </p:nvSpPr>
        <p:spPr/>
        <p:txBody>
          <a:bodyPr/>
          <a:lstStyle/>
          <a:p>
            <a:r>
              <a:rPr lang="en-US" smtClean="0"/>
              <a:t>Steps to creating a taxonomy</a:t>
            </a:r>
          </a:p>
          <a:p>
            <a:pPr lvl="1"/>
            <a:r>
              <a:rPr lang="en-US" smtClean="0"/>
              <a:t>Create a new group</a:t>
            </a:r>
          </a:p>
          <a:p>
            <a:pPr lvl="1"/>
            <a:r>
              <a:rPr lang="en-US" smtClean="0"/>
              <a:t>Create a new term set</a:t>
            </a:r>
          </a:p>
          <a:p>
            <a:pPr lvl="1"/>
            <a:r>
              <a:rPr lang="en-US" smtClean="0"/>
              <a:t>Create top-level terms</a:t>
            </a:r>
          </a:p>
          <a:p>
            <a:pPr lvl="1"/>
            <a:r>
              <a:rPr lang="en-US" smtClean="0"/>
              <a:t>Create hierarchy of child terms</a:t>
            </a:r>
            <a:endParaRPr lang="en-US" dirty="0"/>
          </a:p>
        </p:txBody>
      </p:sp>
    </p:spTree>
    <p:extLst>
      <p:ext uri="{BB962C8B-B14F-4D97-AF65-F5344CB8AC3E}">
        <p14:creationId xmlns:p14="http://schemas.microsoft.com/office/powerpoint/2010/main" val="1261811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and using a Custom Termset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11638124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Creating Termsets Using CSOM</a:t>
            </a:r>
            <a:endParaRPr lang="en-US" sz="8000" dirty="0"/>
          </a:p>
        </p:txBody>
      </p:sp>
    </p:spTree>
    <p:extLst>
      <p:ext uri="{BB962C8B-B14F-4D97-AF65-F5344CB8AC3E}">
        <p14:creationId xmlns:p14="http://schemas.microsoft.com/office/powerpoint/2010/main" val="20915151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Managed Metadata CSOM</a:t>
            </a:r>
            <a:endParaRPr lang="en-US" dirty="0"/>
          </a:p>
        </p:txBody>
      </p:sp>
      <p:sp>
        <p:nvSpPr>
          <p:cNvPr id="6" name="Content Placeholder 5"/>
          <p:cNvSpPr>
            <a:spLocks noGrp="1"/>
          </p:cNvSpPr>
          <p:nvPr>
            <p:ph idx="1"/>
          </p:nvPr>
        </p:nvSpPr>
        <p:spPr/>
        <p:txBody>
          <a:bodyPr>
            <a:normAutofit fontScale="92500" lnSpcReduction="10000"/>
          </a:bodyPr>
          <a:lstStyle/>
          <a:p>
            <a:r>
              <a:rPr lang="en-US" sz="3200" dirty="0" smtClean="0"/>
              <a:t>SharePoint 2013 CSOM has support for taxonomy</a:t>
            </a:r>
          </a:p>
          <a:p>
            <a:r>
              <a:rPr lang="en-US" sz="3200" dirty="0" smtClean="0"/>
              <a:t>Add references to:</a:t>
            </a:r>
          </a:p>
          <a:p>
            <a:pPr lvl="1">
              <a:lnSpc>
                <a:spcPct val="160000"/>
              </a:lnSpc>
            </a:pPr>
            <a:r>
              <a:rPr lang="en-US" sz="2000" dirty="0" smtClean="0">
                <a:latin typeface="Courier New" panose="02070309020205020404" pitchFamily="49" charset="0"/>
                <a:cs typeface="Courier New" panose="02070309020205020404" pitchFamily="49" charset="0"/>
              </a:rPr>
              <a:t>Microsoft.SharePoint.Client.dll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Microsoft.SharePoint.Client.Runtime.dll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Microsoft.SharePoint.Client.Taxonomy.dll</a:t>
            </a:r>
          </a:p>
          <a:p>
            <a:pPr>
              <a:lnSpc>
                <a:spcPct val="160000"/>
              </a:lnSpc>
            </a:pPr>
            <a:r>
              <a:rPr lang="en-US" sz="3200" dirty="0" smtClean="0"/>
              <a:t>CSOM usage is usage very similar to server-side taxonomy API</a:t>
            </a:r>
          </a:p>
          <a:p>
            <a:pPr lvl="1"/>
            <a:r>
              <a:rPr lang="en-US" sz="2000" dirty="0" smtClean="0"/>
              <a:t>Obtain </a:t>
            </a:r>
            <a:r>
              <a:rPr lang="en-US" sz="2000" b="1" dirty="0" err="1" smtClean="0"/>
              <a:t>TaxonomySession</a:t>
            </a:r>
            <a:r>
              <a:rPr lang="en-US" sz="2000" dirty="0" smtClean="0"/>
              <a:t> reference followed by </a:t>
            </a:r>
          </a:p>
          <a:p>
            <a:pPr lvl="2"/>
            <a:r>
              <a:rPr lang="en-US" sz="2000" dirty="0" smtClean="0"/>
              <a:t>Term Store</a:t>
            </a:r>
          </a:p>
          <a:p>
            <a:pPr lvl="2"/>
            <a:r>
              <a:rPr lang="en-US" sz="2000" dirty="0" smtClean="0"/>
              <a:t>Group</a:t>
            </a:r>
          </a:p>
          <a:p>
            <a:pPr lvl="2"/>
            <a:r>
              <a:rPr lang="en-US" sz="2000" dirty="0" smtClean="0"/>
              <a:t>Term Set</a:t>
            </a:r>
          </a:p>
          <a:p>
            <a:pPr lvl="2"/>
            <a:r>
              <a:rPr lang="en-US" sz="2000" dirty="0" smtClean="0"/>
              <a:t>Terms</a:t>
            </a:r>
          </a:p>
          <a:p>
            <a:pPr lvl="1"/>
            <a:r>
              <a:rPr lang="en-US" sz="2000" dirty="0" smtClean="0"/>
              <a:t>Load objects &amp; collections as necessary</a:t>
            </a:r>
            <a:endParaRPr lang="en-US" sz="2000" dirty="0"/>
          </a:p>
        </p:txBody>
      </p:sp>
    </p:spTree>
    <p:extLst>
      <p:ext uri="{BB962C8B-B14F-4D97-AF65-F5344CB8AC3E}">
        <p14:creationId xmlns:p14="http://schemas.microsoft.com/office/powerpoint/2010/main" val="17299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Local Termset Groups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19</a:t>
            </a:fld>
            <a:endParaRPr lang="en-US" dirty="0"/>
          </a:p>
        </p:txBody>
      </p:sp>
      <p:pic>
        <p:nvPicPr>
          <p:cNvPr id="4" name="Picture 3"/>
          <p:cNvPicPr>
            <a:picLocks noChangeAspect="1"/>
          </p:cNvPicPr>
          <p:nvPr/>
        </p:nvPicPr>
        <p:blipFill>
          <a:blip r:embed="rId2"/>
          <a:stretch>
            <a:fillRect/>
          </a:stretch>
        </p:blipFill>
        <p:spPr>
          <a:xfrm>
            <a:off x="183355" y="1925902"/>
            <a:ext cx="11820525" cy="3524250"/>
          </a:xfrm>
          <a:prstGeom prst="rect">
            <a:avLst/>
          </a:prstGeom>
          <a:ln>
            <a:solidFill>
              <a:schemeClr val="bg1">
                <a:lumMod val="50000"/>
              </a:schemeClr>
            </a:solidFill>
          </a:ln>
        </p:spPr>
      </p:pic>
    </p:spTree>
    <p:extLst>
      <p:ext uri="{BB962C8B-B14F-4D97-AF65-F5344CB8AC3E}">
        <p14:creationId xmlns:p14="http://schemas.microsoft.com/office/powerpoint/2010/main" val="34510663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O3656-8 Developing advanced Taxonomy Scenarios in Office 365</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Termset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20</a:t>
            </a:fld>
            <a:endParaRPr lang="en-US" dirty="0"/>
          </a:p>
        </p:txBody>
      </p:sp>
      <p:pic>
        <p:nvPicPr>
          <p:cNvPr id="4" name="Picture 3"/>
          <p:cNvPicPr>
            <a:picLocks noChangeAspect="1"/>
          </p:cNvPicPr>
          <p:nvPr/>
        </p:nvPicPr>
        <p:blipFill>
          <a:blip r:embed="rId2"/>
          <a:stretch>
            <a:fillRect/>
          </a:stretch>
        </p:blipFill>
        <p:spPr>
          <a:xfrm>
            <a:off x="455612" y="1428750"/>
            <a:ext cx="11277600" cy="4000500"/>
          </a:xfrm>
          <a:prstGeom prst="rect">
            <a:avLst/>
          </a:prstGeom>
          <a:ln>
            <a:solidFill>
              <a:schemeClr val="bg1">
                <a:lumMod val="50000"/>
              </a:schemeClr>
            </a:solidFill>
          </a:ln>
        </p:spPr>
      </p:pic>
    </p:spTree>
    <p:extLst>
      <p:ext uri="{BB962C8B-B14F-4D97-AF65-F5344CB8AC3E}">
        <p14:creationId xmlns:p14="http://schemas.microsoft.com/office/powerpoint/2010/main" val="19583973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Terms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668441" y="1329518"/>
            <a:ext cx="9772650" cy="3419475"/>
          </a:xfrm>
          <a:prstGeom prst="rect">
            <a:avLst/>
          </a:prstGeom>
          <a:ln>
            <a:solidFill>
              <a:schemeClr val="bg1">
                <a:lumMod val="65000"/>
              </a:schemeClr>
            </a:solidFill>
          </a:ln>
        </p:spPr>
      </p:pic>
    </p:spTree>
    <p:extLst>
      <p:ext uri="{BB962C8B-B14F-4D97-AF65-F5344CB8AC3E}">
        <p14:creationId xmlns:p14="http://schemas.microsoft.com/office/powerpoint/2010/main" val="133465202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t>
            </a:r>
            <a:r>
              <a:rPr lang="en-US" dirty="0" smtClean="0"/>
              <a:t>a termset and a list that uses it using CSOM</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02564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Managed Metadata Service Architecture</a:t>
            </a:r>
          </a:p>
          <a:p>
            <a:r>
              <a:rPr lang="en-US" sz="3136" dirty="0" smtClean="0"/>
              <a:t>Creating Termsets and Terms</a:t>
            </a:r>
          </a:p>
          <a:p>
            <a:r>
              <a:rPr lang="en-US" sz="3136" dirty="0" smtClean="0"/>
              <a:t>Creating Termsets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Metadata Service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p:txBody>
      </p:sp>
    </p:spTree>
    <p:extLst>
      <p:ext uri="{BB962C8B-B14F-4D97-AF65-F5344CB8AC3E}">
        <p14:creationId xmlns:p14="http://schemas.microsoft.com/office/powerpoint/2010/main" val="17781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Store</a:t>
            </a:r>
            <a:endParaRPr lang="en-US" dirty="0"/>
          </a:p>
        </p:txBody>
      </p:sp>
      <p:sp>
        <p:nvSpPr>
          <p:cNvPr id="3" name="Content Placeholder 2"/>
          <p:cNvSpPr>
            <a:spLocks noGrp="1"/>
          </p:cNvSpPr>
          <p:nvPr>
            <p:ph idx="1"/>
          </p:nvPr>
        </p:nvSpPr>
        <p:spPr/>
        <p:txBody>
          <a:bodyPr/>
          <a:lstStyle/>
          <a:p>
            <a:r>
              <a:rPr lang="en-US" dirty="0" smtClean="0"/>
              <a:t>MMS built on top of term store database</a:t>
            </a:r>
          </a:p>
          <a:p>
            <a:pPr lvl="1"/>
            <a:r>
              <a:rPr lang="en-US" dirty="0" smtClean="0"/>
              <a:t>Tracks metadata used to tag items and documents</a:t>
            </a:r>
          </a:p>
          <a:p>
            <a:pPr lvl="1"/>
            <a:r>
              <a:rPr lang="en-US" dirty="0" smtClean="0"/>
              <a:t>Administrators create the metadata</a:t>
            </a:r>
          </a:p>
          <a:p>
            <a:pPr lvl="1"/>
            <a:r>
              <a:rPr lang="en-US" dirty="0" smtClean="0"/>
              <a:t>Users apply metadata by tagging items and documents</a:t>
            </a:r>
          </a:p>
          <a:p>
            <a:pPr lvl="1"/>
            <a:endParaRPr lang="en-US" dirty="0"/>
          </a:p>
          <a:p>
            <a:r>
              <a:rPr lang="en-US" dirty="0" smtClean="0"/>
              <a:t>Structure of managed metadata</a:t>
            </a:r>
          </a:p>
          <a:p>
            <a:pPr lvl="1"/>
            <a:r>
              <a:rPr lang="en-US" dirty="0" smtClean="0"/>
              <a:t>Group</a:t>
            </a:r>
          </a:p>
          <a:p>
            <a:pPr lvl="1"/>
            <a:r>
              <a:rPr lang="en-US" dirty="0" smtClean="0"/>
              <a:t>Term set</a:t>
            </a:r>
          </a:p>
          <a:p>
            <a:pPr lvl="1"/>
            <a:r>
              <a:rPr lang="en-US" dirty="0"/>
              <a:t>T</a:t>
            </a:r>
            <a:r>
              <a:rPr lang="en-US" dirty="0" smtClean="0"/>
              <a:t>erm</a:t>
            </a:r>
          </a:p>
        </p:txBody>
      </p:sp>
    </p:spTree>
    <p:extLst>
      <p:ext uri="{BB962C8B-B14F-4D97-AF65-F5344CB8AC3E}">
        <p14:creationId xmlns:p14="http://schemas.microsoft.com/office/powerpoint/2010/main" val="738080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2518770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7428270" y="1447801"/>
            <a:ext cx="2857143" cy="4742857"/>
          </a:xfrm>
          <a:prstGeom prst="rect">
            <a:avLst/>
          </a:prstGeom>
        </p:spPr>
      </p:pic>
      <p:cxnSp>
        <p:nvCxnSpPr>
          <p:cNvPr id="6" name="Straight Arrow Connector 5"/>
          <p:cNvCxnSpPr/>
          <p:nvPr/>
        </p:nvCxnSpPr>
        <p:spPr>
          <a:xfrm>
            <a:off x="4265612"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18012"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65613"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2485"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08770"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20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z="2800" dirty="0" smtClean="0"/>
              <a:t>Metadata leveraged in various ways throughout SharePoint 2013</a:t>
            </a:r>
          </a:p>
          <a:p>
            <a:r>
              <a:rPr lang="en-US" sz="2800" dirty="0" smtClean="0"/>
              <a:t>New pages introduced so not everyone has to use Term Store Manager to modify taxonomies</a:t>
            </a:r>
          </a:p>
          <a:p>
            <a:pPr lvl="1"/>
            <a:r>
              <a:rPr lang="en-US" sz="1800" dirty="0" smtClean="0"/>
              <a:t>Permissions for groups</a:t>
            </a:r>
          </a:p>
          <a:p>
            <a:pPr lvl="2"/>
            <a:r>
              <a:rPr lang="en-US" sz="1800" dirty="0" smtClean="0"/>
              <a:t>SharePoint 2010 allowed read</a:t>
            </a:r>
          </a:p>
          <a:p>
            <a:pPr lvl="2"/>
            <a:r>
              <a:rPr lang="en-US" sz="1800" dirty="0" smtClean="0"/>
              <a:t>SharePoint 2013 supports read/write</a:t>
            </a:r>
          </a:p>
          <a:p>
            <a:r>
              <a:rPr lang="en-US" sz="2800" dirty="0" smtClean="0"/>
              <a:t>Numerous features based on taxonomy targeting WCM scenarios</a:t>
            </a:r>
          </a:p>
          <a:p>
            <a:r>
              <a:rPr lang="en-US" sz="2800" dirty="0" smtClean="0"/>
              <a:t>Ability to flag a term set’s “intended use”</a:t>
            </a:r>
          </a:p>
          <a:p>
            <a:r>
              <a:rPr lang="en-US" sz="2800" dirty="0" smtClean="0"/>
              <a:t>Taxonomy API exposed via CSOM</a:t>
            </a:r>
            <a:endParaRPr lang="en-US" sz="2800" dirty="0"/>
          </a:p>
        </p:txBody>
      </p:sp>
    </p:spTree>
    <p:extLst>
      <p:ext uri="{BB962C8B-B14F-4D97-AF65-F5344CB8AC3E}">
        <p14:creationId xmlns:p14="http://schemas.microsoft.com/office/powerpoint/2010/main" val="353619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593625-DB14-4FB0-B5A9-3269FA9C120B}">
  <ds:schemaRef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5fad15d0-477e-40da-a20d-40d4ca777cbd"/>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1143</Words>
  <Application>Microsoft Office PowerPoint</Application>
  <PresentationFormat>Custom</PresentationFormat>
  <Paragraphs>169</Paragraphs>
  <Slides>23</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Office 365 Development</vt:lpstr>
      <vt:lpstr>O3656-8 Developing advanced Taxonomy Scenarios in Office 365</vt:lpstr>
      <vt:lpstr>Agenda </vt:lpstr>
      <vt:lpstr>Managed Metadata Service Architecture</vt:lpstr>
      <vt:lpstr>Managed Metadata Service</vt:lpstr>
      <vt:lpstr>The Term Store</vt:lpstr>
      <vt:lpstr>Term Sets</vt:lpstr>
      <vt:lpstr>Understanding Terms and Term Sets</vt:lpstr>
      <vt:lpstr>Managed Metadata Improvements</vt:lpstr>
      <vt:lpstr>Term Store Manager Improvements</vt:lpstr>
      <vt:lpstr>Enterprise Content Types</vt:lpstr>
      <vt:lpstr>Enterprise Content Types</vt:lpstr>
      <vt:lpstr>Creating Termsets and Terms</vt:lpstr>
      <vt:lpstr>Metadata Manager</vt:lpstr>
      <vt:lpstr>Creating a Taxonomy</vt:lpstr>
      <vt:lpstr>PowerPoint Presentation</vt:lpstr>
      <vt:lpstr>Creating Termsets Using CSOM</vt:lpstr>
      <vt:lpstr>Managed Metadata CSOM</vt:lpstr>
      <vt:lpstr>Using the Local Termset Groups</vt:lpstr>
      <vt:lpstr>Creating a Termset</vt:lpstr>
      <vt:lpstr>Creating Terms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advanced Taxonomy Scenarios in Office 365</dc:title>
  <dc:subject/>
  <dc:creator/>
  <cp:keywords/>
  <dc:description/>
  <cp:lastModifiedBy/>
  <cp:revision>1</cp:revision>
  <dcterms:created xsi:type="dcterms:W3CDTF">2014-07-23T12:37:45Z</dcterms:created>
  <dcterms:modified xsi:type="dcterms:W3CDTF">2014-12-01T15:29:22Z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