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80" r:id="rId6"/>
    <p:sldId id="826" r:id="rId7"/>
    <p:sldId id="782" r:id="rId8"/>
    <p:sldId id="779" r:id="rId9"/>
    <p:sldId id="827" r:id="rId10"/>
    <p:sldId id="798" r:id="rId11"/>
    <p:sldId id="813" r:id="rId12"/>
    <p:sldId id="810" r:id="rId13"/>
    <p:sldId id="800" r:id="rId14"/>
    <p:sldId id="831" r:id="rId15"/>
    <p:sldId id="832" r:id="rId16"/>
    <p:sldId id="845" r:id="rId17"/>
    <p:sldId id="828" r:id="rId18"/>
    <p:sldId id="846" r:id="rId19"/>
    <p:sldId id="833" r:id="rId20"/>
    <p:sldId id="853" r:id="rId21"/>
    <p:sldId id="852" r:id="rId22"/>
    <p:sldId id="847" r:id="rId23"/>
    <p:sldId id="848" r:id="rId24"/>
    <p:sldId id="849" r:id="rId25"/>
    <p:sldId id="850" r:id="rId26"/>
    <p:sldId id="829" r:id="rId27"/>
    <p:sldId id="834" r:id="rId28"/>
    <p:sldId id="854" r:id="rId29"/>
    <p:sldId id="835" r:id="rId30"/>
    <p:sldId id="836" r:id="rId31"/>
    <p:sldId id="837" r:id="rId32"/>
    <p:sldId id="842" r:id="rId33"/>
    <p:sldId id="843" r:id="rId34"/>
    <p:sldId id="838" r:id="rId35"/>
    <p:sldId id="839" r:id="rId36"/>
    <p:sldId id="840" r:id="rId37"/>
    <p:sldId id="830" r:id="rId38"/>
    <p:sldId id="806" r:id="rId39"/>
    <p:sldId id="794" r:id="rId40"/>
    <p:sldId id="807" r:id="rId41"/>
    <p:sldId id="855" r:id="rId42"/>
    <p:sldId id="851" r:id="rId43"/>
    <p:sldId id="825" r:id="rId44"/>
    <p:sldId id="841"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47" autoAdjust="0"/>
  </p:normalViewPr>
  <p:slideViewPr>
    <p:cSldViewPr snapToGrid="0">
      <p:cViewPr varScale="1">
        <p:scale>
          <a:sx n="71" d="100"/>
          <a:sy n="71" d="100"/>
        </p:scale>
        <p:origin x="1090" y="43"/>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39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16357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SharePoint 2013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noProof="0" dirty="0" smtClean="0"/>
              <a:t>The </a:t>
            </a:r>
            <a:r>
              <a:rPr lang="en-US" b="1" noProof="0" dirty="0" smtClean="0"/>
              <a:t>App Management Service</a:t>
            </a:r>
            <a:r>
              <a:rPr lang="en-US" noProof="0" dirty="0" smtClean="0"/>
              <a:t> is what manages the installation of apps. Any</a:t>
            </a:r>
            <a:r>
              <a:rPr lang="en-US" baseline="0" noProof="0" dirty="0" smtClean="0"/>
              <a:t> time an app is installed, SharePoint calls to the </a:t>
            </a:r>
            <a:r>
              <a:rPr lang="en-US" noProof="0" dirty="0" smtClean="0"/>
              <a:t>App Management Service which updates</a:t>
            </a:r>
            <a:r>
              <a:rPr lang="en-US" baseline="0" noProof="0" dirty="0" smtClean="0"/>
              <a:t> its database with </a:t>
            </a:r>
            <a:r>
              <a:rPr lang="en-US" noProof="0" dirty="0" smtClean="0"/>
              <a:t>metadata for the app</a:t>
            </a:r>
            <a:r>
              <a:rPr lang="en-US" baseline="0" noProof="0" dirty="0" smtClean="0"/>
              <a:t> to track various aspects of the app such as the app’s start page URL and security information for app authentication.</a:t>
            </a:r>
            <a:endParaRPr lang="en-US" noProof="0" dirty="0" smtClean="0"/>
          </a:p>
          <a:p>
            <a:endParaRPr lang="en-US" noProof="0" dirty="0" smtClean="0"/>
          </a:p>
          <a:p>
            <a:r>
              <a:rPr lang="en-US" noProof="0" dirty="0" smtClean="0"/>
              <a:t>The </a:t>
            </a:r>
            <a:r>
              <a:rPr lang="en-US" b="1" noProof="0" dirty="0" smtClean="0"/>
              <a:t>Site Subscription Management Service</a:t>
            </a:r>
            <a:r>
              <a:rPr lang="en-US" noProof="0" dirty="0" smtClean="0"/>
              <a:t> is used by the SharePoint host environment to track tenancies.</a:t>
            </a:r>
            <a:r>
              <a:rPr lang="en-US" baseline="0" noProof="0" dirty="0" smtClean="0"/>
              <a:t> In the Office 365 environment, each customer is assigned its own tenancy. However, in on-premises farms the vast majority of SharePoint customers do not manage their site collections using tenancies. However, an on-premises farm still requires the Site Subscription Manage Service to be created. You can create an instance of the Site Subscription Manage Service in an on-premises farm using the following PowerShell script. Simply creating the service will create a single farm-wide default tenancy which meets the requirements for installing and running SharePoint apps. Note that the script shown here is also available in the Demo folder for this module under the name of </a:t>
            </a:r>
            <a:r>
              <a:rPr lang="en-US" b="1" baseline="0" noProof="0" dirty="0" smtClean="0"/>
              <a:t>CreateSubscriptionSettingsService.ps1</a:t>
            </a:r>
            <a:r>
              <a:rPr lang="en-US" baseline="0" noProof="0" dirty="0" smtClean="0"/>
              <a:t> if you want to open it up and examine it.</a:t>
            </a:r>
          </a:p>
          <a:p>
            <a:endParaRPr lang="en-US" sz="1000" baseline="0" noProof="0" dirty="0" smtClean="0">
              <a:latin typeface="Lucida Console" panose="020B0609040504020204" pitchFamily="49" charset="0"/>
            </a:endParaRPr>
          </a:p>
          <a:p>
            <a:r>
              <a:rPr lang="en-US" sz="700" b="0" noProof="0" dirty="0" smtClean="0">
                <a:latin typeface="Lucida Console" panose="020B0609040504020204" pitchFamily="49" charset="0"/>
              </a:rPr>
              <a:t># load in SharePoint snap-in</a:t>
            </a:r>
          </a:p>
          <a:p>
            <a:r>
              <a:rPr lang="en-US" sz="700" b="1" noProof="0" dirty="0" smtClean="0">
                <a:latin typeface="Lucida Console" panose="020B0609040504020204" pitchFamily="49" charset="0"/>
              </a:rPr>
              <a:t>Add-</a:t>
            </a:r>
            <a:r>
              <a:rPr lang="en-US" sz="700" b="1" noProof="0" dirty="0" err="1" smtClean="0">
                <a:latin typeface="Lucida Console" panose="020B0609040504020204" pitchFamily="49" charset="0"/>
              </a:rPr>
              <a:t>PSSnapin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Microsoft.SharePoint.PowerShell</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WarningAction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SilentlyContinue</a:t>
            </a:r>
            <a:endParaRPr lang="en-US" sz="700" b="1" noProof="0" dirty="0" smtClean="0">
              <a:latin typeface="Lucida Console" panose="020B0609040504020204" pitchFamily="49" charset="0"/>
            </a:endParaRP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root domain name to configure URL used to access app webs</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SPAppDomain</a:t>
            </a:r>
            <a:r>
              <a:rPr lang="en-US" sz="700" b="1" noProof="0" dirty="0" smtClean="0">
                <a:latin typeface="Lucida Console" panose="020B0609040504020204" pitchFamily="49" charset="0"/>
              </a:rPr>
              <a:t> "apps.wingtip.com" –confirm:$false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a:t>
            </a:r>
            <a:r>
              <a:rPr lang="en-US" sz="700" b="1" baseline="0" noProof="0" dirty="0" smtClean="0">
                <a:latin typeface="Lucida Console" panose="020B0609040504020204" pitchFamily="49" charset="0"/>
              </a:rPr>
              <a:t>  </a:t>
            </a:r>
            <a:r>
              <a:rPr lang="en-US" sz="700" b="1" noProof="0" dirty="0" smtClean="0">
                <a:latin typeface="Lucida Console" panose="020B0609040504020204" pitchFamily="49" charset="0"/>
              </a:rPr>
              <a:t>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subscriptionSettingsService.Status</a:t>
            </a:r>
            <a:r>
              <a:rPr lang="en-US" sz="700" b="1" noProof="0" dirty="0" smtClean="0">
                <a:latin typeface="Lucida Console" panose="020B0609040504020204" pitchFamily="49" charset="0"/>
              </a:rPr>
              <a:t> -ne "Online") { </a:t>
            </a:r>
          </a:p>
          <a:p>
            <a:r>
              <a:rPr lang="en-US" sz="700" b="1" noProof="0" dirty="0" smtClean="0">
                <a:latin typeface="Lucida Console" panose="020B0609040504020204" pitchFamily="49" charset="0"/>
              </a:rPr>
              <a:t>    Write-Host "Starting Subscription Settings Service" </a:t>
            </a:r>
          </a:p>
          <a:p>
            <a:r>
              <a:rPr lang="en-US" sz="700" b="1" noProof="0" dirty="0" smtClean="0">
                <a:latin typeface="Lucida Console" panose="020B0609040504020204" pitchFamily="49" charset="0"/>
              </a:rPr>
              <a:t>    Start-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Out-Null</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wait for subscription service to start</a:t>
            </a:r>
          </a:p>
          <a:p>
            <a:r>
              <a:rPr lang="en-US" sz="700" b="1" noProof="0" dirty="0" smtClean="0">
                <a:latin typeface="Lucida Console" panose="020B0609040504020204" pitchFamily="49" charset="0"/>
              </a:rPr>
              <a:t>while ($</a:t>
            </a:r>
            <a:r>
              <a:rPr lang="en-US" sz="700" b="1" noProof="0" dirty="0" err="1" smtClean="0">
                <a:latin typeface="Lucida Console" panose="020B0609040504020204" pitchFamily="49" charset="0"/>
              </a:rPr>
              <a:t>service.Status</a:t>
            </a:r>
            <a:r>
              <a:rPr lang="en-US" sz="700" b="1" noProof="0" dirty="0" smtClean="0">
                <a:latin typeface="Lucida Console" panose="020B0609040504020204" pitchFamily="49" charset="0"/>
              </a:rPr>
              <a:t> -ne "Online") {</a:t>
            </a:r>
          </a:p>
          <a:p>
            <a:r>
              <a:rPr lang="en-US" sz="700" b="1" noProof="0" dirty="0" smtClean="0">
                <a:latin typeface="Lucida Console" panose="020B0609040504020204" pitchFamily="49" charset="0"/>
              </a:rPr>
              <a:t>    # delay 5 seconds then check to see if service has started   sleep 5</a:t>
            </a:r>
          </a:p>
          <a:p>
            <a:r>
              <a:rPr lang="en-US" sz="700" b="1" noProof="0" dirty="0" smtClean="0">
                <a:latin typeface="Lucida Console" panose="020B0609040504020204" pitchFamily="49" charset="0"/>
              </a:rPr>
              <a:t>    $service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 "Site Subscription Settings Service Application"</a:t>
            </a: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SPServiceApplication</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{$_.Name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create an instance Subscription Service Application and proxy if they do not exist </a:t>
            </a: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$null) { </a:t>
            </a:r>
          </a:p>
          <a:p>
            <a:r>
              <a:rPr lang="en-US" sz="700" b="1" noProof="0" dirty="0" smtClean="0">
                <a:latin typeface="Lucida Console" panose="020B0609040504020204" pitchFamily="49" charset="0"/>
              </a:rPr>
              <a:t>    Write-Host "Creating Subscription Settings Service Application..." </a:t>
            </a:r>
          </a:p>
          <a:p>
            <a:r>
              <a:rPr lang="en-US" sz="700" b="1" noProof="0" dirty="0" smtClean="0">
                <a:latin typeface="Lucida Console" panose="020B0609040504020204" pitchFamily="49" charset="0"/>
              </a:rPr>
              <a:t>    $pool = Get-</a:t>
            </a:r>
            <a:r>
              <a:rPr lang="en-US" sz="700" b="1" noProof="0" dirty="0" err="1" smtClean="0">
                <a:latin typeface="Lucida Console" panose="020B0609040504020204" pitchFamily="49" charset="0"/>
              </a:rPr>
              <a:t>SPServiceApplicationPool</a:t>
            </a:r>
            <a:r>
              <a:rPr lang="en-US" sz="700" b="1" noProof="0" dirty="0" smtClean="0">
                <a:latin typeface="Lucida Console" panose="020B0609040504020204" pitchFamily="49" charset="0"/>
              </a:rPr>
              <a:t> "SharePoint Web Services Default"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Sharepoint_SiteSubscriptionSettingsServiceDB</a:t>
            </a:r>
            <a:r>
              <a:rPr lang="en-US" sz="700" b="1" noProof="0" dirty="0" smtClean="0">
                <a:latin typeface="Lucida Console" panose="020B0609040504020204" pitchFamily="49" charset="0"/>
              </a:rPr>
              <a:t>"</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ApplicationPool</a:t>
            </a:r>
            <a:r>
              <a:rPr lang="en-US" sz="700" b="1" noProof="0" dirty="0" smtClean="0">
                <a:latin typeface="Lucida Console" panose="020B0609040504020204" pitchFamily="49" charset="0"/>
              </a:rPr>
              <a:t> $pool `</a:t>
            </a:r>
          </a:p>
          <a:p>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DatabaseName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    Write-Host "Creating Subscription Settings Service Application Proxy..."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subscriptionSettingsServicApplicationProxy</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SPSubscriptionSettingsServiceApplicationProxy</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name to default tenant to configure URL used to access web apps </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SPAppSiteSubscriptionName</a:t>
            </a:r>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WingtipTenant</a:t>
            </a:r>
            <a:r>
              <a:rPr lang="en-US" sz="700" b="1" noProof="0" dirty="0" smtClean="0">
                <a:latin typeface="Lucida Console" panose="020B0609040504020204" pitchFamily="49" charset="0"/>
              </a:rPr>
              <a:t>" -Confirm:$false</a:t>
            </a:r>
          </a:p>
        </p:txBody>
      </p:sp>
    </p:spTree>
    <p:extLst>
      <p:ext uri="{BB962C8B-B14F-4D97-AF65-F5344CB8AC3E}">
        <p14:creationId xmlns:p14="http://schemas.microsoft.com/office/powerpoint/2010/main" val="84033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Public store can be enabled or disabled in farm level. When enabled, administrators can configure apps to be directly available for installation or that end users have to request them from the </a:t>
            </a:r>
            <a:r>
              <a:rPr lang="en-US" baseline="0" dirty="0" err="1" smtClean="0"/>
              <a:t>the</a:t>
            </a:r>
            <a:r>
              <a:rPr lang="en-US" baseline="0" dirty="0" smtClean="0"/>
              <a:t> admins. Public store requires internet connectivity from the SharePoint farm</a:t>
            </a:r>
          </a:p>
          <a:p>
            <a:pPr marL="228600" indent="-228600">
              <a:buAutoNum type="arabicPeriod"/>
            </a:pPr>
            <a:r>
              <a:rPr lang="en-US" baseline="0" dirty="0" smtClean="0"/>
              <a:t>Apps can be deployed cross multiple applications using scripting. </a:t>
            </a:r>
          </a:p>
          <a:p>
            <a:pPr marL="228600" indent="-228600">
              <a:buAutoNum type="arabicPeriod"/>
            </a:pPr>
            <a:r>
              <a:rPr lang="en-US" baseline="0" dirty="0" smtClean="0"/>
              <a:t>Apps can be deployed to be available in each catalog in web application and in farm level using </a:t>
            </a:r>
            <a:r>
              <a:rPr lang="en-US" baseline="0" dirty="0" err="1" smtClean="0"/>
              <a:t>PowerContoso</a:t>
            </a:r>
            <a:r>
              <a:rPr lang="en-US" baseline="0" dirty="0" smtClean="0"/>
              <a:t> and client side object model (CSOM)</a:t>
            </a:r>
          </a:p>
          <a:p>
            <a:pPr marL="228600" indent="-228600">
              <a:buAutoNum type="arabicPeriod"/>
            </a:pPr>
            <a:r>
              <a:rPr lang="en-US" baseline="0" dirty="0" smtClean="0"/>
              <a:t>There is one app catalog for each web application in the farm. This gives us opportunity to provider only web application level publishing of the apps or app to be just available for specific organization</a:t>
            </a:r>
          </a:p>
          <a:p>
            <a:pPr marL="228600" indent="-228600">
              <a:buAutoNum type="arabicPeriod"/>
            </a:pPr>
            <a:r>
              <a:rPr lang="en-US" baseline="0" dirty="0" smtClean="0"/>
              <a:t>Scripting of the deployment cross multiple farms can be also done. There’s no native capability to move apps between web applications or multiple SharePoint farm.</a:t>
            </a:r>
            <a:endParaRPr lang="fi-FI" dirty="0" smtClean="0"/>
          </a:p>
        </p:txBody>
      </p:sp>
    </p:spTree>
    <p:extLst>
      <p:ext uri="{BB962C8B-B14F-4D97-AF65-F5344CB8AC3E}">
        <p14:creationId xmlns:p14="http://schemas.microsoft.com/office/powerpoint/2010/main" val="49873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Web servers</a:t>
            </a:r>
            <a:r>
              <a:rPr lang="en-US" baseline="0" dirty="0" smtClean="0"/>
              <a:t> in a SharePoint farm to </a:t>
            </a:r>
            <a:r>
              <a:rPr lang="en-US" dirty="0" smtClean="0"/>
              <a:t>a client app requests using a server-to-server (S2S) trust.</a:t>
            </a:r>
            <a:r>
              <a:rPr lang="en-US" baseline="0" dirty="0" smtClean="0"/>
              <a:t> This type of configuration can be used when deploying developer-hosted apps in a private network when it is beneficial to avoid any dependencies on ACS or any other servers running across the Internet. 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https://appserver.wingtip.com)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382594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t>
            </a:r>
            <a:r>
              <a:rPr lang="en-US" baseline="0" smtClean="0"/>
              <a:t>://appserver.wingtip.com</a:t>
            </a:r>
            <a:r>
              <a:rPr lang="en-US" baseline="0" dirty="0" smtClean="0"/>
              <a:t>.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383942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S2S high trust connection in an on-premise SharePoint farm, you must use Windows PowerShell</a:t>
            </a:r>
            <a:r>
              <a:rPr lang="en-US" baseline="0" dirty="0" smtClean="0"/>
              <a:t> and SharePoint 2013 </a:t>
            </a:r>
            <a:r>
              <a:rPr lang="en-US" baseline="0" dirty="0" err="1" smtClean="0"/>
              <a:t>cmdlet</a:t>
            </a:r>
            <a:r>
              <a:rPr lang="en-US" baseline="0" dirty="0" smtClean="0"/>
              <a:t> named New-</a:t>
            </a:r>
            <a:r>
              <a:rPr lang="en-US" baseline="0" dirty="0" err="1" smtClean="0"/>
              <a:t>SPTrustedSecurityTokenService</a:t>
            </a:r>
            <a:r>
              <a:rPr lang="en-US" baseline="0" dirty="0" smtClean="0"/>
              <a:t>. When you call the </a:t>
            </a:r>
            <a:r>
              <a:rPr lang="en-US" dirty="0" smtClean="0"/>
              <a:t>New-</a:t>
            </a:r>
            <a:r>
              <a:rPr lang="en-US" dirty="0" err="1" smtClean="0"/>
              <a:t>SPTrustedSecurityTokenService</a:t>
            </a:r>
            <a:r>
              <a:rPr lang="en-US" dirty="0" smtClean="0"/>
              <a:t> </a:t>
            </a:r>
            <a:r>
              <a:rPr lang="en-US" dirty="0" err="1" smtClean="0"/>
              <a:t>cmdlet</a:t>
            </a:r>
            <a:r>
              <a:rPr lang="en-US" dirty="0" smtClean="0"/>
              <a:t> </a:t>
            </a:r>
            <a:r>
              <a:rPr lang="en-US" dirty="0" err="1" smtClean="0"/>
              <a:t>ou</a:t>
            </a:r>
            <a:r>
              <a:rPr lang="en-US" dirty="0" smtClean="0"/>
              <a:t> </a:t>
            </a:r>
            <a:r>
              <a:rPr lang="en-US" dirty="0" err="1" smtClean="0"/>
              <a:t>mus</a:t>
            </a:r>
            <a:r>
              <a:rPr lang="en-US" dirty="0" smtClean="0"/>
              <a:t> pass it a string-based name and the URL to the metadata discovery endpoint for the app. SharePoint then uses the metadata in the JSON token returned from the metadata discovery endpoint to properly create the new STS configured with the correct public key.</a:t>
            </a:r>
          </a:p>
          <a:p>
            <a:endParaRPr lang="en-US" dirty="0" smtClean="0"/>
          </a:p>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have create 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smtClean="0"/>
          </a:p>
          <a:p>
            <a:endParaRPr lang="en-US" dirty="0"/>
          </a:p>
        </p:txBody>
      </p:sp>
    </p:spTree>
    <p:extLst>
      <p:ext uri="{BB962C8B-B14F-4D97-AF65-F5344CB8AC3E}">
        <p14:creationId xmlns:p14="http://schemas.microsoft.com/office/powerpoint/2010/main" val="1153721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616633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042604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8658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criticalpathtraining.com/articles/critical-path-training-sharepoint-server-2013-virtual-machine-setup-guide/" TargetMode="External"/><Relationship Id="rId2" Type="http://schemas.openxmlformats.org/officeDocument/2006/relationships/hyperlink" Target="http://technet.microsoft.com/en-us/library/cc262957.asp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9.emf"/><Relationship Id="rId7" Type="http://schemas.openxmlformats.org/officeDocument/2006/relationships/image" Target="../media/image22.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21.emf"/><Relationship Id="rId5" Type="http://schemas.openxmlformats.org/officeDocument/2006/relationships/image" Target="../media/image8.emf"/><Relationship Id="rId10" Type="http://schemas.openxmlformats.org/officeDocument/2006/relationships/image" Target="../media/image25.emf"/><Relationship Id="rId4" Type="http://schemas.openxmlformats.org/officeDocument/2006/relationships/image" Target="../media/image7.emf"/><Relationship Id="rId9" Type="http://schemas.openxmlformats.org/officeDocument/2006/relationships/image" Target="../media/image2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4.emf"/><Relationship Id="rId7" Type="http://schemas.openxmlformats.org/officeDocument/2006/relationships/image" Target="../media/image9.emf"/><Relationship Id="rId12"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6.emf"/><Relationship Id="rId11" Type="http://schemas.openxmlformats.org/officeDocument/2006/relationships/image" Target="../media/image22.emf"/><Relationship Id="rId5" Type="http://schemas.openxmlformats.org/officeDocument/2006/relationships/image" Target="../media/image36.emf"/><Relationship Id="rId10" Type="http://schemas.openxmlformats.org/officeDocument/2006/relationships/image" Target="../media/image21.emf"/><Relationship Id="rId4" Type="http://schemas.openxmlformats.org/officeDocument/2006/relationships/image" Target="../media/image35.emf"/><Relationship Id="rId9"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Setup Overview</a:t>
            </a:r>
            <a:endParaRPr lang="en-US" dirty="0"/>
          </a:p>
        </p:txBody>
      </p:sp>
      <p:sp>
        <p:nvSpPr>
          <p:cNvPr id="3" name="Text Placeholder 2"/>
          <p:cNvSpPr>
            <a:spLocks noGrp="1"/>
          </p:cNvSpPr>
          <p:nvPr>
            <p:ph type="body" sz="quarter" idx="10"/>
          </p:nvPr>
        </p:nvSpPr>
        <p:spPr/>
        <p:txBody>
          <a:bodyPr/>
          <a:lstStyle/>
          <a:p>
            <a:r>
              <a:rPr lang="en-US" dirty="0" smtClean="0"/>
              <a:t>Steps</a:t>
            </a:r>
          </a:p>
          <a:p>
            <a:pPr lvl="1"/>
            <a:r>
              <a:rPr lang="en-US" dirty="0" smtClean="0"/>
              <a:t>Create a new VM using a VM product such as Hyper-V</a:t>
            </a:r>
          </a:p>
          <a:p>
            <a:pPr lvl="1"/>
            <a:r>
              <a:rPr lang="en-US" dirty="0" smtClean="0"/>
              <a:t>Install Windows Server, Active Directory and SQL Server</a:t>
            </a:r>
          </a:p>
          <a:p>
            <a:pPr lvl="1"/>
            <a:r>
              <a:rPr lang="en-US" dirty="0" smtClean="0"/>
              <a:t>Install SharePoint Server 2013 with SP1</a:t>
            </a:r>
          </a:p>
          <a:p>
            <a:pPr lvl="1"/>
            <a:r>
              <a:rPr lang="en-US" dirty="0" smtClean="0"/>
              <a:t>Install Visual Studio 2013 and update tools</a:t>
            </a:r>
          </a:p>
          <a:p>
            <a:pPr lvl="1"/>
            <a:r>
              <a:rPr lang="en-US" dirty="0" smtClean="0"/>
              <a:t>Install Office 2013 with SP1</a:t>
            </a:r>
          </a:p>
          <a:p>
            <a:pPr lvl="1"/>
            <a:r>
              <a:rPr lang="en-US" dirty="0" smtClean="0"/>
              <a:t>Configure support for SharePoint apps</a:t>
            </a:r>
          </a:p>
          <a:p>
            <a:pPr lvl="1"/>
            <a:r>
              <a:rPr lang="en-US" dirty="0" smtClean="0"/>
              <a:t>Configure S2S authentication</a:t>
            </a:r>
          </a:p>
          <a:p>
            <a:pPr lvl="1"/>
            <a:r>
              <a:rPr lang="en-US" dirty="0" smtClean="0"/>
              <a:t>Configure support for OAuth using Windows Azure ACS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779106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Resources</a:t>
            </a:r>
            <a:endParaRPr lang="en-US" dirty="0"/>
          </a:p>
        </p:txBody>
      </p:sp>
      <p:sp>
        <p:nvSpPr>
          <p:cNvPr id="3" name="Text Placeholder 2"/>
          <p:cNvSpPr>
            <a:spLocks noGrp="1"/>
          </p:cNvSpPr>
          <p:nvPr>
            <p:ph type="body" sz="quarter" idx="10"/>
          </p:nvPr>
        </p:nvSpPr>
        <p:spPr/>
        <p:txBody>
          <a:bodyPr/>
          <a:lstStyle/>
          <a:p>
            <a:r>
              <a:rPr lang="en-US" b="1" dirty="0" smtClean="0"/>
              <a:t>Install </a:t>
            </a:r>
            <a:r>
              <a:rPr lang="en-US" b="1" dirty="0"/>
              <a:t>and configure SharePoint 2013</a:t>
            </a:r>
            <a:endParaRPr lang="en-US" dirty="0" smtClean="0"/>
          </a:p>
          <a:p>
            <a:pPr lvl="1"/>
            <a:r>
              <a:rPr lang="en-US" dirty="0">
                <a:hlinkClick r:id="rId2"/>
              </a:rPr>
              <a:t>http://</a:t>
            </a:r>
            <a:r>
              <a:rPr lang="en-US" dirty="0" smtClean="0">
                <a:hlinkClick r:id="rId2"/>
              </a:rPr>
              <a:t>technet.microsoft.com/en-us/library/cc262957.aspx</a:t>
            </a:r>
            <a:endParaRPr lang="en-US" dirty="0" smtClean="0"/>
          </a:p>
          <a:p>
            <a:pPr lvl="1"/>
            <a:endParaRPr lang="en-US" dirty="0" smtClean="0"/>
          </a:p>
          <a:p>
            <a:endParaRPr lang="en-US" dirty="0"/>
          </a:p>
          <a:p>
            <a:r>
              <a:rPr lang="en-US" b="1" dirty="0"/>
              <a:t>SharePoint Server 2013 Virtual Machine Setup Guide</a:t>
            </a:r>
            <a:endParaRPr lang="en-US" b="1" dirty="0" smtClean="0"/>
          </a:p>
          <a:p>
            <a:pPr lvl="1"/>
            <a:r>
              <a:rPr lang="en-US" dirty="0">
                <a:hlinkClick r:id="rId3"/>
              </a:rPr>
              <a:t>https://www.criticalpathtraining.com/articles/critical-path-training-sharepoint-server-2013-virtual-machine-setup-guide</a:t>
            </a:r>
            <a:r>
              <a:rPr lang="en-US" dirty="0" smtClean="0">
                <a:hlinkClick r:id="rId3"/>
              </a:rPr>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6847342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Reviewing the Installation Requirements for SharePoint 2013</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242027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Support for Apps</a:t>
            </a:r>
          </a:p>
        </p:txBody>
      </p:sp>
    </p:spTree>
    <p:extLst>
      <p:ext uri="{BB962C8B-B14F-4D97-AF65-F5344CB8AC3E}">
        <p14:creationId xmlns:p14="http://schemas.microsoft.com/office/powerpoint/2010/main" val="37047279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lstStyle/>
          <a:p>
            <a:r>
              <a:rPr lang="en-US" dirty="0" smtClean="0"/>
              <a:t>App support requires two service applications</a:t>
            </a:r>
          </a:p>
          <a:p>
            <a:pPr lvl="1"/>
            <a:r>
              <a:rPr lang="en-US" dirty="0" smtClean="0"/>
              <a:t>App Management Service</a:t>
            </a:r>
          </a:p>
          <a:p>
            <a:pPr lvl="1"/>
            <a:r>
              <a:rPr lang="en-US" dirty="0" smtClean="0"/>
              <a:t>Site Subscription Management Service</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pPr lvl="1"/>
            <a:r>
              <a:rPr lang="en-US" dirty="0" smtClean="0"/>
              <a:t>These services must be created in on-premises farms to support apps</a:t>
            </a:r>
            <a:endParaRPr lang="en-US" dirty="0"/>
          </a:p>
        </p:txBody>
      </p:sp>
      <p:grpSp>
        <p:nvGrpSpPr>
          <p:cNvPr id="5" name="Group 4"/>
          <p:cNvGrpSpPr/>
          <p:nvPr/>
        </p:nvGrpSpPr>
        <p:grpSpPr>
          <a:xfrm>
            <a:off x="862576" y="2927199"/>
            <a:ext cx="5516960" cy="3068193"/>
            <a:chOff x="1511629" y="913026"/>
            <a:chExt cx="5934201" cy="3300237"/>
          </a:xfrm>
        </p:grpSpPr>
        <p:sp>
          <p:nvSpPr>
            <p:cNvPr id="6" name="Rectangle 5"/>
            <p:cNvSpPr/>
            <p:nvPr/>
          </p:nvSpPr>
          <p:spPr bwMode="auto">
            <a:xfrm>
              <a:off x="1739036" y="913026"/>
              <a:ext cx="5706794" cy="308416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horz" wrap="square" lIns="10800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2013 Farm</a:t>
              </a:r>
            </a:p>
          </p:txBody>
        </p:sp>
        <p:sp>
          <p:nvSpPr>
            <p:cNvPr id="7" name="Rectangle 6"/>
            <p:cNvSpPr/>
            <p:nvPr/>
          </p:nvSpPr>
          <p:spPr bwMode="auto">
            <a:xfrm>
              <a:off x="3632396" y="1393791"/>
              <a:ext cx="3510476" cy="114321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400" dirty="0" smtClean="0">
                  <a:solidFill>
                    <a:schemeClr val="tx1">
                      <a:lumMod val="65000"/>
                      <a:lumOff val="35000"/>
                    </a:schemeClr>
                  </a:solidFill>
                  <a:ea typeface="Segoe UI" pitchFamily="34" charset="0"/>
                  <a:cs typeface="Segoe UI" pitchFamily="34" charset="0"/>
                </a:rPr>
                <a:t>App Management Service</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Instance Metadata</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Security Principals</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Permissions</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Licensing</a:t>
              </a:r>
            </a:p>
          </p:txBody>
        </p:sp>
        <p:pic>
          <p:nvPicPr>
            <p:cNvPr id="8" name="Picture 7"/>
            <p:cNvPicPr>
              <a:picLocks noChangeAspect="1"/>
            </p:cNvPicPr>
            <p:nvPr/>
          </p:nvPicPr>
          <p:blipFill>
            <a:blip r:embed="rId3"/>
            <a:stretch>
              <a:fillRect/>
            </a:stretch>
          </p:blipFill>
          <p:spPr>
            <a:xfrm>
              <a:off x="6562867" y="2076446"/>
              <a:ext cx="515769" cy="411602"/>
            </a:xfrm>
            <a:prstGeom prst="rect">
              <a:avLst/>
            </a:prstGeom>
          </p:spPr>
        </p:pic>
        <p:sp>
          <p:nvSpPr>
            <p:cNvPr id="9" name="Rectangle 8"/>
            <p:cNvSpPr/>
            <p:nvPr/>
          </p:nvSpPr>
          <p:spPr bwMode="auto">
            <a:xfrm>
              <a:off x="3632395" y="2695489"/>
              <a:ext cx="3510476" cy="84536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400" dirty="0" smtClean="0">
                  <a:solidFill>
                    <a:schemeClr val="tx1">
                      <a:lumMod val="65000"/>
                      <a:lumOff val="35000"/>
                    </a:schemeClr>
                  </a:solidFill>
                  <a:ea typeface="Segoe UI" pitchFamily="34" charset="0"/>
                  <a:cs typeface="Segoe UI" pitchFamily="34" charset="0"/>
                </a:rPr>
                <a:t>Site Subscription Settings Service</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Tenancy Management</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Site Collection Mapping</a:t>
              </a:r>
            </a:p>
          </p:txBody>
        </p:sp>
        <p:grpSp>
          <p:nvGrpSpPr>
            <p:cNvPr id="10" name="Group 9"/>
            <p:cNvGrpSpPr>
              <a:grpSpLocks noChangeAspect="1"/>
            </p:cNvGrpSpPr>
            <p:nvPr/>
          </p:nvGrpSpPr>
          <p:grpSpPr>
            <a:xfrm>
              <a:off x="1511629" y="2683109"/>
              <a:ext cx="1697226" cy="1530154"/>
              <a:chOff x="784636" y="1642899"/>
              <a:chExt cx="2274396" cy="2100062"/>
            </a:xfrm>
          </p:grpSpPr>
          <p:grpSp>
            <p:nvGrpSpPr>
              <p:cNvPr id="19" name="Group 18"/>
              <p:cNvGrpSpPr/>
              <p:nvPr/>
            </p:nvGrpSpPr>
            <p:grpSpPr>
              <a:xfrm>
                <a:off x="1584678" y="1642899"/>
                <a:ext cx="1474354" cy="1159738"/>
                <a:chOff x="3259173" y="2265001"/>
                <a:chExt cx="1474354" cy="1159738"/>
              </a:xfrm>
            </p:grpSpPr>
            <p:pic>
              <p:nvPicPr>
                <p:cNvPr id="26" name="Picture 25"/>
                <p:cNvPicPr>
                  <a:picLocks noChangeAspect="1"/>
                </p:cNvPicPr>
                <p:nvPr/>
              </p:nvPicPr>
              <p:blipFill>
                <a:blip r:embed="rId4"/>
                <a:stretch>
                  <a:fillRect/>
                </a:stretch>
              </p:blipFill>
              <p:spPr>
                <a:xfrm>
                  <a:off x="3259173" y="2493797"/>
                  <a:ext cx="465830" cy="863861"/>
                </a:xfrm>
                <a:prstGeom prst="rect">
                  <a:avLst/>
                </a:prstGeom>
              </p:spPr>
            </p:pic>
            <p:pic>
              <p:nvPicPr>
                <p:cNvPr id="27" name="Picture 26"/>
                <p:cNvPicPr>
                  <a:picLocks noChangeAspect="1"/>
                </p:cNvPicPr>
                <p:nvPr/>
              </p:nvPicPr>
              <p:blipFill>
                <a:blip r:embed="rId4"/>
                <a:stretch>
                  <a:fillRect/>
                </a:stretch>
              </p:blipFill>
              <p:spPr>
                <a:xfrm>
                  <a:off x="3584595" y="2265001"/>
                  <a:ext cx="465830" cy="863861"/>
                </a:xfrm>
                <a:prstGeom prst="rect">
                  <a:avLst/>
                </a:prstGeom>
              </p:spPr>
            </p:pic>
            <p:pic>
              <p:nvPicPr>
                <p:cNvPr id="28" name="Picture 27"/>
                <p:cNvPicPr>
                  <a:picLocks noChangeAspect="1"/>
                </p:cNvPicPr>
                <p:nvPr/>
              </p:nvPicPr>
              <p:blipFill>
                <a:blip r:embed="rId5"/>
                <a:stretch>
                  <a:fillRect/>
                </a:stretch>
              </p:blipFill>
              <p:spPr>
                <a:xfrm>
                  <a:off x="3829702" y="2547779"/>
                  <a:ext cx="903825" cy="876960"/>
                </a:xfrm>
                <a:prstGeom prst="rect">
                  <a:avLst/>
                </a:prstGeom>
              </p:spPr>
            </p:pic>
          </p:grpSp>
          <p:grpSp>
            <p:nvGrpSpPr>
              <p:cNvPr id="20" name="Group 19"/>
              <p:cNvGrpSpPr/>
              <p:nvPr/>
            </p:nvGrpSpPr>
            <p:grpSpPr>
              <a:xfrm>
                <a:off x="1351763" y="2761698"/>
                <a:ext cx="1110204" cy="981263"/>
                <a:chOff x="2552214" y="4019392"/>
                <a:chExt cx="1110204" cy="981263"/>
              </a:xfrm>
            </p:grpSpPr>
            <p:pic>
              <p:nvPicPr>
                <p:cNvPr id="24" name="Picture 23"/>
                <p:cNvPicPr>
                  <a:picLocks noChangeAspect="1"/>
                </p:cNvPicPr>
                <p:nvPr/>
              </p:nvPicPr>
              <p:blipFill>
                <a:blip r:embed="rId4"/>
                <a:stretch>
                  <a:fillRect/>
                </a:stretch>
              </p:blipFill>
              <p:spPr>
                <a:xfrm>
                  <a:off x="2552214" y="4136794"/>
                  <a:ext cx="465830" cy="863861"/>
                </a:xfrm>
                <a:prstGeom prst="rect">
                  <a:avLst/>
                </a:prstGeom>
              </p:spPr>
            </p:pic>
            <p:pic>
              <p:nvPicPr>
                <p:cNvPr id="25" name="Picture 24"/>
                <p:cNvPicPr>
                  <a:picLocks noChangeAspect="1"/>
                </p:cNvPicPr>
                <p:nvPr/>
              </p:nvPicPr>
              <p:blipFill>
                <a:blip r:embed="rId6"/>
                <a:stretch>
                  <a:fillRect/>
                </a:stretch>
              </p:blipFill>
              <p:spPr>
                <a:xfrm>
                  <a:off x="2855928" y="4019392"/>
                  <a:ext cx="806490" cy="904800"/>
                </a:xfrm>
                <a:prstGeom prst="rect">
                  <a:avLst/>
                </a:prstGeom>
              </p:spPr>
            </p:pic>
          </p:grpSp>
          <p:grpSp>
            <p:nvGrpSpPr>
              <p:cNvPr id="21" name="Group 20"/>
              <p:cNvGrpSpPr/>
              <p:nvPr/>
            </p:nvGrpSpPr>
            <p:grpSpPr>
              <a:xfrm>
                <a:off x="784636" y="2008184"/>
                <a:ext cx="949310" cy="1066996"/>
                <a:chOff x="1637814" y="2493797"/>
                <a:chExt cx="949310" cy="1066996"/>
              </a:xfrm>
            </p:grpSpPr>
            <p:pic>
              <p:nvPicPr>
                <p:cNvPr id="22" name="Picture 21"/>
                <p:cNvPicPr>
                  <a:picLocks noChangeAspect="1"/>
                </p:cNvPicPr>
                <p:nvPr/>
              </p:nvPicPr>
              <p:blipFill>
                <a:blip r:embed="rId4"/>
                <a:stretch>
                  <a:fillRect/>
                </a:stretch>
              </p:blipFill>
              <p:spPr>
                <a:xfrm>
                  <a:off x="1637814" y="2696932"/>
                  <a:ext cx="465830" cy="863861"/>
                </a:xfrm>
                <a:prstGeom prst="rect">
                  <a:avLst/>
                </a:prstGeom>
              </p:spPr>
            </p:pic>
            <p:pic>
              <p:nvPicPr>
                <p:cNvPr id="23" name="Picture 22"/>
                <p:cNvPicPr>
                  <a:picLocks noChangeAspect="1"/>
                </p:cNvPicPr>
                <p:nvPr/>
              </p:nvPicPr>
              <p:blipFill>
                <a:blip r:embed="rId7"/>
                <a:stretch>
                  <a:fillRect/>
                </a:stretch>
              </p:blipFill>
              <p:spPr>
                <a:xfrm>
                  <a:off x="1857111" y="2493797"/>
                  <a:ext cx="730013" cy="911760"/>
                </a:xfrm>
                <a:prstGeom prst="rect">
                  <a:avLst/>
                </a:prstGeom>
              </p:spPr>
            </p:pic>
          </p:grpSp>
        </p:grpSp>
        <p:pic>
          <p:nvPicPr>
            <p:cNvPr id="11" name="Picture 10"/>
            <p:cNvPicPr>
              <a:picLocks noChangeAspect="1"/>
            </p:cNvPicPr>
            <p:nvPr/>
          </p:nvPicPr>
          <p:blipFill>
            <a:blip r:embed="rId8"/>
            <a:stretch>
              <a:fillRect/>
            </a:stretch>
          </p:blipFill>
          <p:spPr>
            <a:xfrm>
              <a:off x="6463041" y="2963348"/>
              <a:ext cx="615595" cy="573117"/>
            </a:xfrm>
            <a:prstGeom prst="rect">
              <a:avLst/>
            </a:prstGeom>
          </p:spPr>
        </p:pic>
        <p:grpSp>
          <p:nvGrpSpPr>
            <p:cNvPr id="12" name="Group 11"/>
            <p:cNvGrpSpPr/>
            <p:nvPr/>
          </p:nvGrpSpPr>
          <p:grpSpPr>
            <a:xfrm>
              <a:off x="1923093" y="1412121"/>
              <a:ext cx="1525244" cy="1106555"/>
              <a:chOff x="2125963" y="5073445"/>
              <a:chExt cx="1912091" cy="1478195"/>
            </a:xfrm>
          </p:grpSpPr>
          <p:sp>
            <p:nvSpPr>
              <p:cNvPr id="13" name="Rectangle 12"/>
              <p:cNvSpPr/>
              <p:nvPr/>
            </p:nvSpPr>
            <p:spPr bwMode="auto">
              <a:xfrm>
                <a:off x="2125963" y="5073445"/>
                <a:ext cx="1912091" cy="147819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SharePoint Tenancy</a:t>
                </a:r>
                <a:endParaRPr lang="en-US" sz="1000" dirty="0" smtClean="0">
                  <a:solidFill>
                    <a:schemeClr val="tx1">
                      <a:lumMod val="65000"/>
                      <a:lumOff val="35000"/>
                    </a:schemeClr>
                  </a:solidFill>
                  <a:ea typeface="Segoe UI" pitchFamily="34" charset="0"/>
                  <a:cs typeface="Segoe UI" pitchFamily="34" charset="0"/>
                </a:endParaRPr>
              </a:p>
            </p:txBody>
          </p:sp>
          <p:sp>
            <p:nvSpPr>
              <p:cNvPr id="14" name="Rectangle 13"/>
              <p:cNvSpPr/>
              <p:nvPr/>
            </p:nvSpPr>
            <p:spPr bwMode="auto">
              <a:xfrm>
                <a:off x="2330244" y="5378259"/>
                <a:ext cx="1503531" cy="1088224"/>
              </a:xfrm>
              <a:prstGeom prst="rect">
                <a:avLst/>
              </a:prstGeom>
              <a:solidFill>
                <a:schemeClr val="bg2">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Site Collection</a:t>
                </a:r>
                <a:endParaRPr lang="en-US" sz="1000" dirty="0" smtClean="0">
                  <a:solidFill>
                    <a:schemeClr val="tx1">
                      <a:lumMod val="65000"/>
                      <a:lumOff val="35000"/>
                    </a:schemeClr>
                  </a:solidFill>
                  <a:ea typeface="Segoe UI" pitchFamily="34" charset="0"/>
                  <a:cs typeface="Segoe UI" pitchFamily="34" charset="0"/>
                </a:endParaRPr>
              </a:p>
            </p:txBody>
          </p:sp>
          <p:sp>
            <p:nvSpPr>
              <p:cNvPr id="15" name="Rectangle 14"/>
              <p:cNvSpPr/>
              <p:nvPr/>
            </p:nvSpPr>
            <p:spPr bwMode="auto">
              <a:xfrm>
                <a:off x="2427762" y="5663827"/>
                <a:ext cx="1288025" cy="74725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Site</a:t>
                </a:r>
                <a:endParaRPr lang="en-US" sz="1000" dirty="0" smtClean="0">
                  <a:solidFill>
                    <a:schemeClr val="tx1">
                      <a:lumMod val="65000"/>
                      <a:lumOff val="35000"/>
                    </a:schemeClr>
                  </a:solidFill>
                  <a:ea typeface="Segoe UI" pitchFamily="34" charset="0"/>
                  <a:cs typeface="Segoe UI" pitchFamily="34" charset="0"/>
                </a:endParaRPr>
              </a:p>
            </p:txBody>
          </p:sp>
          <p:grpSp>
            <p:nvGrpSpPr>
              <p:cNvPr id="16" name="Group 15"/>
              <p:cNvGrpSpPr/>
              <p:nvPr/>
            </p:nvGrpSpPr>
            <p:grpSpPr>
              <a:xfrm>
                <a:off x="2524859" y="5977936"/>
                <a:ext cx="1096032" cy="359995"/>
                <a:chOff x="839588" y="5711647"/>
                <a:chExt cx="1096032" cy="359995"/>
              </a:xfrm>
            </p:grpSpPr>
            <p:sp>
              <p:nvSpPr>
                <p:cNvPr id="17" name="Rectangle 16"/>
                <p:cNvSpPr/>
                <p:nvPr/>
              </p:nvSpPr>
              <p:spPr bwMode="auto">
                <a:xfrm>
                  <a:off x="839588" y="5711647"/>
                  <a:ext cx="1096032" cy="359995"/>
                </a:xfrm>
                <a:prstGeom prst="rect">
                  <a:avLst/>
                </a:prstGeom>
                <a:solidFill>
                  <a:schemeClr val="bg2">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App</a:t>
                  </a:r>
                  <a:endParaRPr lang="en-US" sz="1000" dirty="0" smtClean="0">
                    <a:solidFill>
                      <a:schemeClr val="tx1">
                        <a:lumMod val="65000"/>
                        <a:lumOff val="35000"/>
                      </a:schemeClr>
                    </a:solidFill>
                    <a:ea typeface="Segoe UI" pitchFamily="34" charset="0"/>
                    <a:cs typeface="Segoe UI" pitchFamily="34" charset="0"/>
                  </a:endParaRPr>
                </a:p>
              </p:txBody>
            </p:sp>
            <p:pic>
              <p:nvPicPr>
                <p:cNvPr id="18" name="Picture 17"/>
                <p:cNvPicPr>
                  <a:picLocks noChangeAspect="1"/>
                </p:cNvPicPr>
                <p:nvPr/>
              </p:nvPicPr>
              <p:blipFill>
                <a:blip r:embed="rId9"/>
                <a:stretch>
                  <a:fillRect/>
                </a:stretch>
              </p:blipFill>
              <p:spPr>
                <a:xfrm>
                  <a:off x="906141" y="5772725"/>
                  <a:ext cx="273247" cy="263154"/>
                </a:xfrm>
                <a:prstGeom prst="rect">
                  <a:avLst/>
                </a:prstGeom>
              </p:spPr>
            </p:pic>
          </p:grpSp>
        </p:grpSp>
      </p:grpSp>
    </p:spTree>
    <p:extLst>
      <p:ext uri="{BB962C8B-B14F-4D97-AF65-F5344CB8AC3E}">
        <p14:creationId xmlns:p14="http://schemas.microsoft.com/office/powerpoint/2010/main" val="244671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Support for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251835" y="1075503"/>
            <a:ext cx="10560937" cy="5543510"/>
          </a:xfrm>
          <a:prstGeom prst="rect">
            <a:avLst/>
          </a:prstGeom>
          <a:ln>
            <a:solidFill>
              <a:schemeClr val="bg1">
                <a:lumMod val="50000"/>
              </a:schemeClr>
            </a:solidFill>
          </a:ln>
        </p:spPr>
      </p:pic>
    </p:spTree>
    <p:extLst>
      <p:ext uri="{BB962C8B-B14F-4D97-AF65-F5344CB8AC3E}">
        <p14:creationId xmlns:p14="http://schemas.microsoft.com/office/powerpoint/2010/main" val="16117275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228600"/>
            <a:ext cx="11149013" cy="747897"/>
          </a:xfrm>
        </p:spPr>
        <p:txBody>
          <a:bodyPr/>
          <a:lstStyle/>
          <a:p>
            <a:r>
              <a:rPr lang="en-US" sz="4800" dirty="0" smtClean="0"/>
              <a:t>On-premises – SP hosted app domain</a:t>
            </a:r>
            <a:br>
              <a:rPr lang="en-US" sz="4800" dirty="0" smtClean="0"/>
            </a:br>
            <a:r>
              <a:rPr lang="en-US" sz="2800" dirty="0" smtClean="0"/>
              <a:t>Explains the structure with multiple farms domain requirements</a:t>
            </a:r>
            <a:endParaRPr lang="en-US" sz="4800" dirty="0"/>
          </a:p>
        </p:txBody>
      </p:sp>
      <p:sp>
        <p:nvSpPr>
          <p:cNvPr id="7" name="Text Placeholder 6"/>
          <p:cNvSpPr>
            <a:spLocks noGrp="1"/>
          </p:cNvSpPr>
          <p:nvPr>
            <p:ph type="body" sz="quarter" idx="10"/>
          </p:nvPr>
        </p:nvSpPr>
        <p:spPr/>
        <p:txBody>
          <a:bodyPr/>
          <a:lstStyle/>
          <a:p>
            <a:r>
              <a:rPr lang="en-US" sz="2800" dirty="0" smtClean="0"/>
              <a:t>If SP hosted apps are planned to be used in the on-premises farm, specific wild card app domain has to be registered </a:t>
            </a:r>
            <a:r>
              <a:rPr lang="en-US" sz="2800" b="1" dirty="0" smtClean="0"/>
              <a:t>for each</a:t>
            </a:r>
            <a:r>
              <a:rPr lang="en-US" sz="2800" dirty="0" smtClean="0"/>
              <a:t> of the SharePoint farms</a:t>
            </a:r>
          </a:p>
          <a:p>
            <a:r>
              <a:rPr lang="en-US" sz="2800" dirty="0" smtClean="0"/>
              <a:t>App domain for SP hosted apps is recommend be dedicated new domain for providing domain level isolation</a:t>
            </a:r>
            <a:endParaRPr lang="en-US" sz="2800" dirty="0"/>
          </a:p>
        </p:txBody>
      </p:sp>
      <p:pic>
        <p:nvPicPr>
          <p:cNvPr id="3" name="Picture 2"/>
          <p:cNvPicPr>
            <a:picLocks noChangeAspect="1"/>
          </p:cNvPicPr>
          <p:nvPr/>
        </p:nvPicPr>
        <p:blipFill>
          <a:blip r:embed="rId2"/>
          <a:stretch>
            <a:fillRect/>
          </a:stretch>
        </p:blipFill>
        <p:spPr>
          <a:xfrm>
            <a:off x="2875635" y="2979525"/>
            <a:ext cx="8792490" cy="3597191"/>
          </a:xfrm>
          <a:prstGeom prst="rect">
            <a:avLst/>
          </a:prstGeom>
        </p:spPr>
      </p:pic>
    </p:spTree>
    <p:extLst>
      <p:ext uri="{BB962C8B-B14F-4D97-AF65-F5344CB8AC3E}">
        <p14:creationId xmlns:p14="http://schemas.microsoft.com/office/powerpoint/2010/main" val="19561259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Corporate app store in enterprise level</a:t>
            </a:r>
            <a:br>
              <a:rPr lang="en-US" sz="4800" dirty="0" smtClean="0"/>
            </a:br>
            <a:r>
              <a:rPr lang="en-US" sz="2400" dirty="0" smtClean="0"/>
              <a:t>Explains the structure for app catalogs in web application level </a:t>
            </a:r>
            <a:endParaRPr lang="en-US" sz="4800" dirty="0"/>
          </a:p>
        </p:txBody>
      </p:sp>
      <p:sp>
        <p:nvSpPr>
          <p:cNvPr id="3" name="Text Placeholder 2"/>
          <p:cNvSpPr>
            <a:spLocks noGrp="1"/>
          </p:cNvSpPr>
          <p:nvPr>
            <p:ph type="body" sz="quarter" idx="10"/>
          </p:nvPr>
        </p:nvSpPr>
        <p:spPr>
          <a:xfrm>
            <a:off x="519113" y="1447799"/>
            <a:ext cx="3827109" cy="2043636"/>
          </a:xfrm>
        </p:spPr>
        <p:txBody>
          <a:bodyPr/>
          <a:lstStyle/>
          <a:p>
            <a:r>
              <a:rPr lang="en-US" sz="2400" dirty="0" smtClean="0"/>
              <a:t>Each application has it’s own corporate app catalog in on-premises</a:t>
            </a:r>
          </a:p>
          <a:p>
            <a:pPr lvl="1"/>
            <a:r>
              <a:rPr lang="en-US" sz="1400" dirty="0" smtClean="0"/>
              <a:t>This also applies to Office365 Dedicated</a:t>
            </a:r>
          </a:p>
          <a:p>
            <a:pPr lvl="1"/>
            <a:r>
              <a:rPr lang="en-US" sz="1400" dirty="0" smtClean="0"/>
              <a:t>In Converged platform there is only one catalog for all of the site collections hosted in that environment</a:t>
            </a:r>
          </a:p>
          <a:p>
            <a:r>
              <a:rPr lang="en-US" sz="2400" dirty="0" smtClean="0"/>
              <a:t>Corporate wide deployment of app requires app to be copied cross multiple farms and applications. This can be automated with scripting since there’s no native capability in the SharePoint for this. </a:t>
            </a:r>
            <a:endParaRPr lang="en-US" sz="240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0401" y="1447799"/>
            <a:ext cx="7628114" cy="4520890"/>
          </a:xfrm>
          <a:prstGeom prst="rect">
            <a:avLst/>
          </a:prstGeom>
        </p:spPr>
      </p:pic>
      <p:sp>
        <p:nvSpPr>
          <p:cNvPr id="6" name="TextBox 5"/>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spTree>
    <p:extLst>
      <p:ext uri="{BB962C8B-B14F-4D97-AF65-F5344CB8AC3E}">
        <p14:creationId xmlns:p14="http://schemas.microsoft.com/office/powerpoint/2010/main" val="30848459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Creating the App Catalog Site Collection</a:t>
            </a:r>
            <a:endParaRPr lang="en-US" dirty="0"/>
          </a:p>
        </p:txBody>
      </p:sp>
      <p:sp>
        <p:nvSpPr>
          <p:cNvPr id="8" name="Content Placeholder 7"/>
          <p:cNvSpPr>
            <a:spLocks noGrp="1"/>
          </p:cNvSpPr>
          <p:nvPr>
            <p:ph idx="1"/>
          </p:nvPr>
        </p:nvSpPr>
        <p:spPr/>
        <p:txBody>
          <a:bodyPr/>
          <a:lstStyle/>
          <a:p>
            <a:r>
              <a:rPr lang="en-US" dirty="0" smtClean="0"/>
              <a:t>You must create the App Catalog site collection</a:t>
            </a:r>
          </a:p>
          <a:p>
            <a:pPr lvl="1"/>
            <a:r>
              <a:rPr lang="en-US" dirty="0" smtClean="0"/>
              <a:t>You can create it using a PowerShell script</a:t>
            </a:r>
          </a:p>
          <a:p>
            <a:pPr lvl="1"/>
            <a:r>
              <a:rPr lang="en-US" dirty="0" smtClean="0"/>
              <a:t>You can create it using Central Administration</a:t>
            </a:r>
          </a:p>
          <a:p>
            <a:pPr lvl="1"/>
            <a:r>
              <a:rPr lang="en-US" dirty="0" smtClean="0"/>
              <a:t>App Catalog site associated with one web application</a:t>
            </a:r>
          </a:p>
          <a:p>
            <a:pPr lvl="1"/>
            <a:endParaRPr lang="en-US" dirty="0"/>
          </a:p>
          <a:p>
            <a:pPr lvl="1"/>
            <a:endParaRPr lang="en-US" dirty="0" smtClean="0"/>
          </a:p>
          <a:p>
            <a:pPr lvl="1"/>
            <a:endParaRPr lang="en-US" dirty="0"/>
          </a:p>
          <a:p>
            <a:pPr lvl="1"/>
            <a:endParaRPr lang="en-US" dirty="0" smtClean="0"/>
          </a:p>
          <a:p>
            <a:pPr lvl="1"/>
            <a:endParaRPr lang="en-US" dirty="0" smtClean="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5412"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284040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a:t>App catalog site created at a specific URL</a:t>
            </a:r>
          </a:p>
          <a:p>
            <a:pPr lvl="1"/>
            <a:r>
              <a:rPr lang="en-US" sz="2000" dirty="0"/>
              <a:t>Creating App Catalog site with PowerShell is more flexible</a:t>
            </a:r>
            <a:br>
              <a:rPr lang="en-US" sz="2000" dirty="0"/>
            </a:br>
            <a:r>
              <a:rPr lang="en-US" sz="1600" i="1" dirty="0"/>
              <a:t>you can create site as top-level domain using host-named site collections (HNSCs)</a:t>
            </a:r>
          </a:p>
          <a:p>
            <a:pPr lvl="1"/>
            <a:endParaRPr lang="en-US" sz="2000" dirty="0"/>
          </a:p>
          <a:p>
            <a:pPr lvl="1"/>
            <a:endParaRPr lang="en-US" sz="2000" dirty="0"/>
          </a:p>
          <a:p>
            <a:pPr lvl="1"/>
            <a:endParaRPr lang="en-US" sz="2000" dirty="0"/>
          </a:p>
          <a:p>
            <a:r>
              <a:rPr lang="en-US" sz="2400" dirty="0"/>
              <a:t>Setting App Catalog permissions</a:t>
            </a:r>
          </a:p>
          <a:p>
            <a:pPr lvl="1"/>
            <a:r>
              <a:rPr lang="en-US" sz="2000" dirty="0"/>
              <a:t>Site collection administrator becomes App Catalog administrator</a:t>
            </a:r>
          </a:p>
          <a:p>
            <a:pPr lvl="1"/>
            <a:r>
              <a:rPr lang="en-US" sz="2000" dirty="0"/>
              <a:t>End user permissions allows user to discover and install apps</a:t>
            </a:r>
          </a:p>
          <a:p>
            <a:endParaRPr lang="en-US" sz="2000" dirty="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35762" y="4634023"/>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59896" y="2431312"/>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257736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67342021"/>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Overview of Office 365 Development</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SharePoint</a:t>
                      </a:r>
                      <a:endParaRPr lang="en-US" sz="2400" dirty="0" smtClean="0"/>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Apps for Office</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7: Setting up your Developer environment in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40165107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SharePoint apps</a:t>
            </a:r>
          </a:p>
          <a:p>
            <a:pPr lvl="1"/>
            <a:r>
              <a:rPr lang="en-US" sz="2000" dirty="0"/>
              <a:t>You upload app package and enter the related metadata</a:t>
            </a:r>
          </a:p>
        </p:txBody>
      </p:sp>
      <p:grpSp>
        <p:nvGrpSpPr>
          <p:cNvPr id="16" name="Group 15"/>
          <p:cNvGrpSpPr/>
          <p:nvPr/>
        </p:nvGrpSpPr>
        <p:grpSpPr>
          <a:xfrm>
            <a:off x="2132012"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332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Creating the App Catalog Site Collection</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6913440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S2S authentication</a:t>
            </a:r>
          </a:p>
        </p:txBody>
      </p:sp>
    </p:spTree>
    <p:extLst>
      <p:ext uri="{BB962C8B-B14F-4D97-AF65-F5344CB8AC3E}">
        <p14:creationId xmlns:p14="http://schemas.microsoft.com/office/powerpoint/2010/main" val="26068570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Server-to-server (S2S) Trust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Trusted connection between app and SharePoint</a:t>
            </a:r>
          </a:p>
          <a:p>
            <a:pPr lvl="1"/>
            <a:r>
              <a:rPr lang="en-US" sz="2000" dirty="0"/>
              <a:t>Eliminates need for ACS when running apps in on-premises farm</a:t>
            </a:r>
          </a:p>
          <a:p>
            <a:pPr lvl="1"/>
            <a:r>
              <a:rPr lang="en-US" sz="2000" dirty="0"/>
              <a:t>Trust between servers configured using SSL certificates</a:t>
            </a:r>
          </a:p>
          <a:p>
            <a:pPr lvl="1"/>
            <a:r>
              <a:rPr lang="en-US" sz="2000" dirty="0"/>
              <a:t>App code requires access to private key of SSL certificate</a:t>
            </a:r>
          </a:p>
          <a:p>
            <a:pPr lvl="1"/>
            <a:r>
              <a:rPr lang="en-US" sz="2000" dirty="0"/>
              <a:t>Requires creating Security Token Service on SharePoint server(s)</a:t>
            </a:r>
          </a:p>
          <a:p>
            <a:endParaRPr lang="en-US" sz="2400" dirty="0"/>
          </a:p>
          <a:p>
            <a:endParaRPr lang="en-US" sz="2400" dirty="0"/>
          </a:p>
        </p:txBody>
      </p:sp>
      <p:sp>
        <p:nvSpPr>
          <p:cNvPr id="24" name="Rectangle 23"/>
          <p:cNvSpPr/>
          <p:nvPr/>
        </p:nvSpPr>
        <p:spPr bwMode="auto">
          <a:xfrm>
            <a:off x="1139733" y="3432759"/>
            <a:ext cx="4997116" cy="3054658"/>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36576" rIns="182880" bIns="45718"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smtClean="0">
                <a:solidFill>
                  <a:schemeClr val="tx1"/>
                </a:solidFill>
                <a:latin typeface="+mj-lt"/>
              </a:rPr>
              <a:t>Private Network Environment</a:t>
            </a:r>
          </a:p>
        </p:txBody>
      </p:sp>
      <p:sp>
        <p:nvSpPr>
          <p:cNvPr id="25" name="Rectangle 24"/>
          <p:cNvSpPr/>
          <p:nvPr/>
        </p:nvSpPr>
        <p:spPr bwMode="auto">
          <a:xfrm>
            <a:off x="3559944" y="3974930"/>
            <a:ext cx="1149701" cy="819532"/>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SharePoint Web Server</a:t>
            </a:r>
          </a:p>
        </p:txBody>
      </p:sp>
      <p:sp>
        <p:nvSpPr>
          <p:cNvPr id="26" name="Rectangle 25"/>
          <p:cNvSpPr/>
          <p:nvPr/>
        </p:nvSpPr>
        <p:spPr bwMode="auto">
          <a:xfrm>
            <a:off x="1281613" y="4724882"/>
            <a:ext cx="912705" cy="731168"/>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User</a:t>
            </a:r>
          </a:p>
        </p:txBody>
      </p:sp>
      <p:sp>
        <p:nvSpPr>
          <p:cNvPr id="27" name="Rectangle 26"/>
          <p:cNvSpPr/>
          <p:nvPr/>
        </p:nvSpPr>
        <p:spPr bwMode="auto">
          <a:xfrm>
            <a:off x="3559944" y="5487803"/>
            <a:ext cx="1138899" cy="819532"/>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Client App</a:t>
            </a:r>
          </a:p>
        </p:txBody>
      </p:sp>
      <p:sp>
        <p:nvSpPr>
          <p:cNvPr id="28" name="Oval 27"/>
          <p:cNvSpPr/>
          <p:nvPr/>
        </p:nvSpPr>
        <p:spPr bwMode="auto">
          <a:xfrm>
            <a:off x="4895943" y="4170845"/>
            <a:ext cx="973799" cy="427702"/>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1000" b="1" dirty="0" smtClean="0">
                <a:solidFill>
                  <a:schemeClr val="tx1"/>
                </a:solidFill>
                <a:latin typeface="Segoe Condensed" pitchFamily="34" charset="0"/>
              </a:rPr>
              <a:t>S2S STS</a:t>
            </a:r>
          </a:p>
        </p:txBody>
      </p:sp>
      <p:sp>
        <p:nvSpPr>
          <p:cNvPr id="29" name="Oval 28"/>
          <p:cNvSpPr/>
          <p:nvPr/>
        </p:nvSpPr>
        <p:spPr bwMode="auto">
          <a:xfrm>
            <a:off x="4811721" y="5597606"/>
            <a:ext cx="1142241" cy="5848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1000" b="1" dirty="0" smtClean="0">
                <a:solidFill>
                  <a:schemeClr val="tx1"/>
                </a:solidFill>
                <a:latin typeface="Segoe Condensed" pitchFamily="34" charset="0"/>
              </a:rPr>
              <a:t>SSL Cert </a:t>
            </a:r>
          </a:p>
          <a:p>
            <a:pPr algn="ctr" defTabSz="914099" fontAlgn="base">
              <a:spcBef>
                <a:spcPct val="0"/>
              </a:spcBef>
              <a:spcAft>
                <a:spcPct val="0"/>
              </a:spcAft>
            </a:pPr>
            <a:r>
              <a:rPr lang="en-US" sz="900" dirty="0" smtClean="0">
                <a:solidFill>
                  <a:schemeClr val="tx1"/>
                </a:solidFill>
                <a:latin typeface="Segoe Condensed" pitchFamily="34" charset="0"/>
              </a:rPr>
              <a:t>Public/Private key pair (.</a:t>
            </a:r>
            <a:r>
              <a:rPr lang="en-US" sz="900" dirty="0" err="1" smtClean="0">
                <a:solidFill>
                  <a:schemeClr val="tx1"/>
                </a:solidFill>
                <a:latin typeface="Segoe Condensed" pitchFamily="34" charset="0"/>
              </a:rPr>
              <a:t>pfx</a:t>
            </a:r>
            <a:r>
              <a:rPr lang="en-US" sz="900" dirty="0" smtClean="0">
                <a:solidFill>
                  <a:schemeClr val="tx1"/>
                </a:solidFill>
                <a:latin typeface="Segoe Condensed" pitchFamily="34" charset="0"/>
              </a:rPr>
              <a:t>)</a:t>
            </a:r>
          </a:p>
        </p:txBody>
      </p:sp>
      <p:cxnSp>
        <p:nvCxnSpPr>
          <p:cNvPr id="30" name="Straight Arrow Connector 29"/>
          <p:cNvCxnSpPr>
            <a:endCxn id="25" idx="1"/>
          </p:cNvCxnSpPr>
          <p:nvPr/>
        </p:nvCxnSpPr>
        <p:spPr>
          <a:xfrm flipV="1">
            <a:off x="2194318" y="4384696"/>
            <a:ext cx="1365626" cy="698584"/>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stCxn id="26" idx="3"/>
            <a:endCxn id="27" idx="1"/>
          </p:cNvCxnSpPr>
          <p:nvPr/>
        </p:nvCxnSpPr>
        <p:spPr>
          <a:xfrm>
            <a:off x="2194318" y="5090466"/>
            <a:ext cx="1365626" cy="807103"/>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flipV="1">
            <a:off x="3879071" y="4861862"/>
            <a:ext cx="1" cy="54000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518878" y="4889034"/>
            <a:ext cx="1" cy="54000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sp>
        <p:nvSpPr>
          <p:cNvPr id="34" name="Freeform 33"/>
          <p:cNvSpPr/>
          <p:nvPr/>
        </p:nvSpPr>
        <p:spPr>
          <a:xfrm>
            <a:off x="2641645" y="4384696"/>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smtClean="0"/>
              <a:t>1</a:t>
            </a:r>
            <a:endParaRPr lang="en-US" sz="2100" kern="1200" dirty="0"/>
          </a:p>
        </p:txBody>
      </p:sp>
      <p:sp>
        <p:nvSpPr>
          <p:cNvPr id="35" name="Freeform 34"/>
          <p:cNvSpPr/>
          <p:nvPr/>
        </p:nvSpPr>
        <p:spPr>
          <a:xfrm>
            <a:off x="2506475" y="538375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2</a:t>
            </a:r>
            <a:endParaRPr lang="en-US" sz="2100" kern="1200" dirty="0"/>
          </a:p>
        </p:txBody>
      </p:sp>
      <p:sp>
        <p:nvSpPr>
          <p:cNvPr id="36" name="Freeform 35"/>
          <p:cNvSpPr/>
          <p:nvPr/>
        </p:nvSpPr>
        <p:spPr>
          <a:xfrm>
            <a:off x="3399789" y="4927458"/>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3</a:t>
            </a:r>
            <a:endParaRPr lang="en-US" sz="2100" kern="1200" dirty="0"/>
          </a:p>
        </p:txBody>
      </p:sp>
      <p:sp>
        <p:nvSpPr>
          <p:cNvPr id="37" name="Freeform 36"/>
          <p:cNvSpPr/>
          <p:nvPr/>
        </p:nvSpPr>
        <p:spPr>
          <a:xfrm>
            <a:off x="4571684" y="4908811"/>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4</a:t>
            </a:r>
            <a:endParaRPr lang="en-US" sz="2100" kern="1200" dirty="0"/>
          </a:p>
        </p:txBody>
      </p:sp>
      <p:pic>
        <p:nvPicPr>
          <p:cNvPr id="38" name="Picture 37" descr="\\MAGNUM\Projects\Microsoft\Cloud Power FY12\Design\ICONS_PNG\Confidentiality.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955139" y="4970428"/>
            <a:ext cx="517510" cy="517375"/>
          </a:xfrm>
          <a:prstGeom prst="rect">
            <a:avLst/>
          </a:prstGeom>
          <a:noFill/>
        </p:spPr>
      </p:pic>
    </p:spTree>
    <p:extLst>
      <p:ext uri="{BB962C8B-B14F-4D97-AF65-F5344CB8AC3E}">
        <p14:creationId xmlns:p14="http://schemas.microsoft.com/office/powerpoint/2010/main" val="324176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a:grpSpLocks noChangeAspect="1"/>
          </p:cNvGrpSpPr>
          <p:nvPr/>
        </p:nvGrpSpPr>
        <p:grpSpPr>
          <a:xfrm>
            <a:off x="2016366" y="3174028"/>
            <a:ext cx="2340000" cy="2257259"/>
            <a:chOff x="6058130" y="2761855"/>
            <a:chExt cx="2552598" cy="2462339"/>
          </a:xfrm>
        </p:grpSpPr>
        <p:sp>
          <p:nvSpPr>
            <p:cNvPr id="27" name="Rectangle 26"/>
            <p:cNvSpPr/>
            <p:nvPr/>
          </p:nvSpPr>
          <p:spPr bwMode="auto">
            <a:xfrm>
              <a:off x="6206771" y="2761855"/>
              <a:ext cx="2017543" cy="214441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Service</a:t>
              </a:r>
            </a:p>
          </p:txBody>
        </p:sp>
        <p:grpSp>
          <p:nvGrpSpPr>
            <p:cNvPr id="28" name="Group 27"/>
            <p:cNvGrpSpPr/>
            <p:nvPr/>
          </p:nvGrpSpPr>
          <p:grpSpPr>
            <a:xfrm>
              <a:off x="6058130" y="3357658"/>
              <a:ext cx="949310" cy="1066996"/>
              <a:chOff x="1637814" y="2493797"/>
              <a:chExt cx="949310" cy="1066996"/>
            </a:xfrm>
          </p:grpSpPr>
          <p:pic>
            <p:nvPicPr>
              <p:cNvPr id="36" name="Picture 35"/>
              <p:cNvPicPr>
                <a:picLocks noChangeAspect="1"/>
              </p:cNvPicPr>
              <p:nvPr/>
            </p:nvPicPr>
            <p:blipFill>
              <a:blip r:embed="rId2"/>
              <a:stretch>
                <a:fillRect/>
              </a:stretch>
            </p:blipFill>
            <p:spPr>
              <a:xfrm>
                <a:off x="1637814" y="2696932"/>
                <a:ext cx="465830" cy="863861"/>
              </a:xfrm>
              <a:prstGeom prst="rect">
                <a:avLst/>
              </a:prstGeom>
            </p:spPr>
          </p:pic>
          <p:pic>
            <p:nvPicPr>
              <p:cNvPr id="37" name="Picture 36"/>
              <p:cNvPicPr>
                <a:picLocks noChangeAspect="1"/>
              </p:cNvPicPr>
              <p:nvPr/>
            </p:nvPicPr>
            <p:blipFill>
              <a:blip r:embed="rId3"/>
              <a:stretch>
                <a:fillRect/>
              </a:stretch>
            </p:blipFill>
            <p:spPr>
              <a:xfrm>
                <a:off x="1857111" y="2493797"/>
                <a:ext cx="730013" cy="911760"/>
              </a:xfrm>
              <a:prstGeom prst="rect">
                <a:avLst/>
              </a:prstGeom>
            </p:spPr>
          </p:pic>
        </p:grpSp>
        <p:grpSp>
          <p:nvGrpSpPr>
            <p:cNvPr id="29" name="Group 28"/>
            <p:cNvGrpSpPr/>
            <p:nvPr/>
          </p:nvGrpSpPr>
          <p:grpSpPr>
            <a:xfrm>
              <a:off x="7136374" y="3128862"/>
              <a:ext cx="1474354" cy="1159738"/>
              <a:chOff x="3259173" y="2265001"/>
              <a:chExt cx="1474354" cy="1159738"/>
            </a:xfrm>
          </p:grpSpPr>
          <p:pic>
            <p:nvPicPr>
              <p:cNvPr id="33" name="Picture 32"/>
              <p:cNvPicPr>
                <a:picLocks noChangeAspect="1"/>
              </p:cNvPicPr>
              <p:nvPr/>
            </p:nvPicPr>
            <p:blipFill>
              <a:blip r:embed="rId2"/>
              <a:stretch>
                <a:fillRect/>
              </a:stretch>
            </p:blipFill>
            <p:spPr>
              <a:xfrm>
                <a:off x="3259173" y="2493797"/>
                <a:ext cx="465830" cy="863861"/>
              </a:xfrm>
              <a:prstGeom prst="rect">
                <a:avLst/>
              </a:prstGeom>
            </p:spPr>
          </p:pic>
          <p:pic>
            <p:nvPicPr>
              <p:cNvPr id="34" name="Picture 33"/>
              <p:cNvPicPr>
                <a:picLocks noChangeAspect="1"/>
              </p:cNvPicPr>
              <p:nvPr/>
            </p:nvPicPr>
            <p:blipFill>
              <a:blip r:embed="rId2"/>
              <a:stretch>
                <a:fillRect/>
              </a:stretch>
            </p:blipFill>
            <p:spPr>
              <a:xfrm>
                <a:off x="3584595" y="2265001"/>
                <a:ext cx="465830" cy="863861"/>
              </a:xfrm>
              <a:prstGeom prst="rect">
                <a:avLst/>
              </a:prstGeom>
            </p:spPr>
          </p:pic>
          <p:pic>
            <p:nvPicPr>
              <p:cNvPr id="35" name="Picture 34"/>
              <p:cNvPicPr>
                <a:picLocks noChangeAspect="1"/>
              </p:cNvPicPr>
              <p:nvPr/>
            </p:nvPicPr>
            <p:blipFill>
              <a:blip r:embed="rId4"/>
              <a:stretch>
                <a:fillRect/>
              </a:stretch>
            </p:blipFill>
            <p:spPr>
              <a:xfrm>
                <a:off x="3829702" y="2547779"/>
                <a:ext cx="903825" cy="876960"/>
              </a:xfrm>
              <a:prstGeom prst="rect">
                <a:avLst/>
              </a:prstGeom>
            </p:spPr>
          </p:pic>
        </p:grpSp>
        <p:grpSp>
          <p:nvGrpSpPr>
            <p:cNvPr id="30" name="Group 29"/>
            <p:cNvGrpSpPr/>
            <p:nvPr/>
          </p:nvGrpSpPr>
          <p:grpSpPr>
            <a:xfrm>
              <a:off x="6817422" y="4242931"/>
              <a:ext cx="1110204" cy="981263"/>
              <a:chOff x="2552214" y="4019392"/>
              <a:chExt cx="1110204" cy="981263"/>
            </a:xfrm>
          </p:grpSpPr>
          <p:pic>
            <p:nvPicPr>
              <p:cNvPr id="31" name="Picture 30"/>
              <p:cNvPicPr>
                <a:picLocks noChangeAspect="1"/>
              </p:cNvPicPr>
              <p:nvPr/>
            </p:nvPicPr>
            <p:blipFill>
              <a:blip r:embed="rId2"/>
              <a:stretch>
                <a:fillRect/>
              </a:stretch>
            </p:blipFill>
            <p:spPr>
              <a:xfrm>
                <a:off x="2552214" y="4136794"/>
                <a:ext cx="465830" cy="863861"/>
              </a:xfrm>
              <a:prstGeom prst="rect">
                <a:avLst/>
              </a:prstGeom>
            </p:spPr>
          </p:pic>
          <p:pic>
            <p:nvPicPr>
              <p:cNvPr id="32" name="Picture 31"/>
              <p:cNvPicPr>
                <a:picLocks noChangeAspect="1"/>
              </p:cNvPicPr>
              <p:nvPr/>
            </p:nvPicPr>
            <p:blipFill>
              <a:blip r:embed="rId5"/>
              <a:stretch>
                <a:fillRect/>
              </a:stretch>
            </p:blipFill>
            <p:spPr>
              <a:xfrm>
                <a:off x="2855928" y="4019392"/>
                <a:ext cx="806490" cy="904800"/>
              </a:xfrm>
              <a:prstGeom prst="rect">
                <a:avLst/>
              </a:prstGeom>
            </p:spPr>
          </p:pic>
        </p:grpSp>
      </p:grpSp>
      <p:grpSp>
        <p:nvGrpSpPr>
          <p:cNvPr id="38" name="Group 37"/>
          <p:cNvGrpSpPr>
            <a:grpSpLocks noChangeAspect="1"/>
          </p:cNvGrpSpPr>
          <p:nvPr/>
        </p:nvGrpSpPr>
        <p:grpSpPr>
          <a:xfrm>
            <a:off x="8602872" y="3664942"/>
            <a:ext cx="1872000" cy="1367035"/>
            <a:chOff x="9069017" y="1761987"/>
            <a:chExt cx="2046731" cy="1494632"/>
          </a:xfrm>
        </p:grpSpPr>
        <p:sp>
          <p:nvSpPr>
            <p:cNvPr id="39" name="Rectangle 38"/>
            <p:cNvSpPr/>
            <p:nvPr/>
          </p:nvSpPr>
          <p:spPr bwMode="auto">
            <a:xfrm>
              <a:off x="9069017" y="1761987"/>
              <a:ext cx="1805459" cy="139448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0" name="Picture 39"/>
            <p:cNvPicPr>
              <a:picLocks noChangeAspect="1"/>
            </p:cNvPicPr>
            <p:nvPr/>
          </p:nvPicPr>
          <p:blipFill>
            <a:blip r:embed="rId2"/>
            <a:stretch>
              <a:fillRect/>
            </a:stretch>
          </p:blipFill>
          <p:spPr>
            <a:xfrm>
              <a:off x="9644923" y="2181575"/>
              <a:ext cx="465830" cy="863861"/>
            </a:xfrm>
            <a:prstGeom prst="rect">
              <a:avLst/>
            </a:prstGeom>
          </p:spPr>
        </p:pic>
        <p:pic>
          <p:nvPicPr>
            <p:cNvPr id="41" name="Picture 40"/>
            <p:cNvPicPr>
              <a:picLocks noChangeAspect="1"/>
            </p:cNvPicPr>
            <p:nvPr/>
          </p:nvPicPr>
          <p:blipFill>
            <a:blip r:embed="rId2"/>
            <a:stretch>
              <a:fillRect/>
            </a:stretch>
          </p:blipFill>
          <p:spPr>
            <a:xfrm>
              <a:off x="9933631" y="2392758"/>
              <a:ext cx="465830" cy="863861"/>
            </a:xfrm>
            <a:prstGeom prst="rect">
              <a:avLst/>
            </a:prstGeom>
          </p:spPr>
        </p:pic>
        <p:pic>
          <p:nvPicPr>
            <p:cNvPr id="42" name="Picture 41"/>
            <p:cNvPicPr>
              <a:picLocks noChangeAspect="1"/>
            </p:cNvPicPr>
            <p:nvPr/>
          </p:nvPicPr>
          <p:blipFill>
            <a:blip r:embed="rId6"/>
            <a:stretch>
              <a:fillRect/>
            </a:stretch>
          </p:blipFill>
          <p:spPr>
            <a:xfrm>
              <a:off x="10260590" y="2163619"/>
              <a:ext cx="855158" cy="953520"/>
            </a:xfrm>
            <a:prstGeom prst="rect">
              <a:avLst/>
            </a:prstGeom>
          </p:spPr>
        </p:pic>
      </p:grpSp>
      <p:sp>
        <p:nvSpPr>
          <p:cNvPr id="44" name="Title 43"/>
          <p:cNvSpPr>
            <a:spLocks noGrp="1"/>
          </p:cNvSpPr>
          <p:nvPr>
            <p:ph type="title"/>
          </p:nvPr>
        </p:nvSpPr>
        <p:spPr/>
        <p:txBody>
          <a:bodyPr/>
          <a:lstStyle/>
          <a:p>
            <a:r>
              <a:rPr lang="en-US" dirty="0" smtClean="0"/>
              <a:t>S2S with on-premises</a:t>
            </a:r>
            <a:endParaRPr lang="en-US" dirty="0"/>
          </a:p>
        </p:txBody>
      </p:sp>
      <p:cxnSp>
        <p:nvCxnSpPr>
          <p:cNvPr id="46" name="Straight Arrow Connector 45"/>
          <p:cNvCxnSpPr/>
          <p:nvPr/>
        </p:nvCxnSpPr>
        <p:spPr>
          <a:xfrm flipV="1">
            <a:off x="6876473" y="5294444"/>
            <a:ext cx="1843020" cy="844067"/>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flipH="1" flipV="1">
            <a:off x="4417943" y="4674768"/>
            <a:ext cx="3938211" cy="852"/>
          </a:xfrm>
          <a:prstGeom prst="straightConnector1">
            <a:avLst/>
          </a:prstGeom>
          <a:ln w="41275">
            <a:solidFill>
              <a:schemeClr val="bg1">
                <a:lumMod val="65000"/>
              </a:schemeClr>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4" name="Straight Arrow Connector 73"/>
          <p:cNvCxnSpPr/>
          <p:nvPr/>
        </p:nvCxnSpPr>
        <p:spPr>
          <a:xfrm flipV="1">
            <a:off x="4316126" y="3976832"/>
            <a:ext cx="4066072" cy="3508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96" name="Picture 95"/>
          <p:cNvPicPr>
            <a:picLocks noChangeAspect="1"/>
          </p:cNvPicPr>
          <p:nvPr/>
        </p:nvPicPr>
        <p:blipFill>
          <a:blip r:embed="rId7"/>
          <a:stretch>
            <a:fillRect/>
          </a:stretch>
        </p:blipFill>
        <p:spPr>
          <a:xfrm>
            <a:off x="7452388" y="3757461"/>
            <a:ext cx="451913" cy="382800"/>
          </a:xfrm>
          <a:prstGeom prst="rect">
            <a:avLst/>
          </a:prstGeom>
        </p:spPr>
      </p:pic>
      <p:grpSp>
        <p:nvGrpSpPr>
          <p:cNvPr id="99" name="Group 98"/>
          <p:cNvGrpSpPr/>
          <p:nvPr/>
        </p:nvGrpSpPr>
        <p:grpSpPr>
          <a:xfrm>
            <a:off x="7769482" y="5383559"/>
            <a:ext cx="514401" cy="514401"/>
            <a:chOff x="492" y="17985"/>
            <a:chExt cx="524853" cy="524853"/>
          </a:xfrm>
        </p:grpSpPr>
        <p:sp>
          <p:nvSpPr>
            <p:cNvPr id="100" name="Oval 9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5</a:t>
              </a:r>
              <a:endParaRPr lang="en-US" sz="2352" dirty="0"/>
            </a:p>
          </p:txBody>
        </p:sp>
      </p:grpSp>
      <p:grpSp>
        <p:nvGrpSpPr>
          <p:cNvPr id="13" name="Group 12"/>
          <p:cNvGrpSpPr/>
          <p:nvPr/>
        </p:nvGrpSpPr>
        <p:grpSpPr>
          <a:xfrm>
            <a:off x="8870879" y="1200059"/>
            <a:ext cx="943528" cy="957392"/>
            <a:chOff x="6004101" y="1738405"/>
            <a:chExt cx="943528" cy="957392"/>
          </a:xfrm>
        </p:grpSpPr>
        <p:pic>
          <p:nvPicPr>
            <p:cNvPr id="20" name="Picture 19"/>
            <p:cNvPicPr>
              <a:picLocks noChangeAspect="1"/>
            </p:cNvPicPr>
            <p:nvPr/>
          </p:nvPicPr>
          <p:blipFill>
            <a:blip r:embed="rId8"/>
            <a:stretch>
              <a:fillRect/>
            </a:stretch>
          </p:blipFill>
          <p:spPr>
            <a:xfrm>
              <a:off x="6097626" y="1738405"/>
              <a:ext cx="716108" cy="716880"/>
            </a:xfrm>
            <a:prstGeom prst="rect">
              <a:avLst/>
            </a:prstGeom>
          </p:spPr>
        </p:pic>
        <p:sp>
          <p:nvSpPr>
            <p:cNvPr id="106" name="TextBox 105"/>
            <p:cNvSpPr txBox="1"/>
            <p:nvPr/>
          </p:nvSpPr>
          <p:spPr>
            <a:xfrm>
              <a:off x="6004101" y="2449576"/>
              <a:ext cx="94352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App Admin</a:t>
              </a:r>
            </a:p>
          </p:txBody>
        </p:sp>
      </p:grpSp>
      <p:grpSp>
        <p:nvGrpSpPr>
          <p:cNvPr id="109" name="Group 108"/>
          <p:cNvGrpSpPr/>
          <p:nvPr/>
        </p:nvGrpSpPr>
        <p:grpSpPr>
          <a:xfrm>
            <a:off x="5726264" y="5526880"/>
            <a:ext cx="1077638" cy="1269341"/>
            <a:chOff x="9839951" y="4868565"/>
            <a:chExt cx="1077638" cy="1269341"/>
          </a:xfrm>
        </p:grpSpPr>
        <p:pic>
          <p:nvPicPr>
            <p:cNvPr id="21" name="Picture 20"/>
            <p:cNvPicPr>
              <a:picLocks noChangeAspect="1"/>
            </p:cNvPicPr>
            <p:nvPr/>
          </p:nvPicPr>
          <p:blipFill>
            <a:blip r:embed="rId9"/>
            <a:stretch>
              <a:fillRect/>
            </a:stretch>
          </p:blipFill>
          <p:spPr>
            <a:xfrm>
              <a:off x="9839951" y="4868565"/>
              <a:ext cx="1077638" cy="1023120"/>
            </a:xfrm>
            <a:prstGeom prst="rect">
              <a:avLst/>
            </a:prstGeom>
          </p:spPr>
        </p:pic>
        <p:sp>
          <p:nvSpPr>
            <p:cNvPr id="108" name="TextBox 107"/>
            <p:cNvSpPr txBox="1"/>
            <p:nvPr/>
          </p:nvSpPr>
          <p:spPr>
            <a:xfrm>
              <a:off x="9986451" y="5891685"/>
              <a:ext cx="78463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End users</a:t>
              </a:r>
            </a:p>
          </p:txBody>
        </p:sp>
      </p:grpSp>
      <p:sp>
        <p:nvSpPr>
          <p:cNvPr id="110" name="TextBox 109"/>
          <p:cNvSpPr txBox="1"/>
          <p:nvPr/>
        </p:nvSpPr>
        <p:spPr>
          <a:xfrm>
            <a:off x="5367954" y="4746490"/>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Verification of certificate</a:t>
            </a:r>
          </a:p>
        </p:txBody>
      </p:sp>
      <p:cxnSp>
        <p:nvCxnSpPr>
          <p:cNvPr id="75" name="Straight Arrow Connector 74"/>
          <p:cNvCxnSpPr/>
          <p:nvPr/>
        </p:nvCxnSpPr>
        <p:spPr>
          <a:xfrm flipH="1" flipV="1">
            <a:off x="3905807" y="5361192"/>
            <a:ext cx="1747886" cy="635124"/>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81" name="Picture 80"/>
          <p:cNvPicPr>
            <a:picLocks noChangeAspect="1"/>
          </p:cNvPicPr>
          <p:nvPr/>
        </p:nvPicPr>
        <p:blipFill>
          <a:blip r:embed="rId7"/>
          <a:stretch>
            <a:fillRect/>
          </a:stretch>
        </p:blipFill>
        <p:spPr>
          <a:xfrm>
            <a:off x="5036748" y="4557695"/>
            <a:ext cx="451913" cy="382800"/>
          </a:xfrm>
          <a:prstGeom prst="rect">
            <a:avLst/>
          </a:prstGeom>
        </p:spPr>
      </p:pic>
      <p:sp>
        <p:nvSpPr>
          <p:cNvPr id="82" name="TextBox 81"/>
          <p:cNvSpPr txBox="1"/>
          <p:nvPr/>
        </p:nvSpPr>
        <p:spPr>
          <a:xfrm>
            <a:off x="5401940" y="4093200"/>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Remote connectivity</a:t>
            </a:r>
          </a:p>
        </p:txBody>
      </p:sp>
      <p:grpSp>
        <p:nvGrpSpPr>
          <p:cNvPr id="16" name="Group 15"/>
          <p:cNvGrpSpPr/>
          <p:nvPr/>
        </p:nvGrpSpPr>
        <p:grpSpPr>
          <a:xfrm>
            <a:off x="2660348" y="1250173"/>
            <a:ext cx="1115947" cy="970061"/>
            <a:chOff x="4744619" y="1830303"/>
            <a:chExt cx="1115947" cy="970061"/>
          </a:xfrm>
        </p:grpSpPr>
        <p:pic>
          <p:nvPicPr>
            <p:cNvPr id="15" name="Picture 14"/>
            <p:cNvPicPr>
              <a:picLocks noChangeAspect="1"/>
            </p:cNvPicPr>
            <p:nvPr/>
          </p:nvPicPr>
          <p:blipFill>
            <a:blip r:embed="rId10"/>
            <a:stretch>
              <a:fillRect/>
            </a:stretch>
          </p:blipFill>
          <p:spPr>
            <a:xfrm>
              <a:off x="4951490" y="1830303"/>
              <a:ext cx="702203" cy="723840"/>
            </a:xfrm>
            <a:prstGeom prst="rect">
              <a:avLst/>
            </a:prstGeom>
          </p:spPr>
        </p:pic>
        <p:sp>
          <p:nvSpPr>
            <p:cNvPr id="83" name="TextBox 82"/>
            <p:cNvSpPr txBox="1"/>
            <p:nvPr/>
          </p:nvSpPr>
          <p:spPr>
            <a:xfrm>
              <a:off x="4744619" y="2554143"/>
              <a:ext cx="1115947"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Server Admin</a:t>
              </a:r>
            </a:p>
          </p:txBody>
        </p:sp>
      </p:grpSp>
      <p:cxnSp>
        <p:nvCxnSpPr>
          <p:cNvPr id="85" name="Straight Arrow Connector 84"/>
          <p:cNvCxnSpPr/>
          <p:nvPr/>
        </p:nvCxnSpPr>
        <p:spPr>
          <a:xfrm flipH="1">
            <a:off x="4281167" y="1859249"/>
            <a:ext cx="4438326" cy="16376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flipH="1">
            <a:off x="3218320" y="2281004"/>
            <a:ext cx="1" cy="82085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a:off x="3841472" y="1930291"/>
            <a:ext cx="4717357" cy="161650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98" name="Group 97"/>
          <p:cNvGrpSpPr/>
          <p:nvPr/>
        </p:nvGrpSpPr>
        <p:grpSpPr>
          <a:xfrm>
            <a:off x="4343272" y="5579525"/>
            <a:ext cx="514401" cy="514401"/>
            <a:chOff x="492" y="17985"/>
            <a:chExt cx="524853" cy="524853"/>
          </a:xfrm>
        </p:grpSpPr>
        <p:sp>
          <p:nvSpPr>
            <p:cNvPr id="107" name="Oval 10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4</a:t>
              </a:r>
              <a:endParaRPr lang="en-US" sz="2352" dirty="0"/>
            </a:p>
          </p:txBody>
        </p:sp>
      </p:grpSp>
      <p:grpSp>
        <p:nvGrpSpPr>
          <p:cNvPr id="115" name="Group 114"/>
          <p:cNvGrpSpPr/>
          <p:nvPr/>
        </p:nvGrpSpPr>
        <p:grpSpPr>
          <a:xfrm>
            <a:off x="7151710" y="4586062"/>
            <a:ext cx="514401" cy="514401"/>
            <a:chOff x="492" y="17985"/>
            <a:chExt cx="524853" cy="524853"/>
          </a:xfrm>
        </p:grpSpPr>
        <p:sp>
          <p:nvSpPr>
            <p:cNvPr id="116" name="Oval 1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6</a:t>
              </a:r>
              <a:endParaRPr lang="en-US" sz="2352" dirty="0"/>
            </a:p>
          </p:txBody>
        </p:sp>
      </p:grpSp>
      <p:grpSp>
        <p:nvGrpSpPr>
          <p:cNvPr id="118" name="Group 117"/>
          <p:cNvGrpSpPr/>
          <p:nvPr/>
        </p:nvGrpSpPr>
        <p:grpSpPr>
          <a:xfrm>
            <a:off x="4865708" y="3757461"/>
            <a:ext cx="514401" cy="514401"/>
            <a:chOff x="492" y="17985"/>
            <a:chExt cx="524853" cy="524853"/>
          </a:xfrm>
        </p:grpSpPr>
        <p:sp>
          <p:nvSpPr>
            <p:cNvPr id="119" name="Oval 1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7</a:t>
              </a:r>
              <a:endParaRPr lang="en-US" sz="2352" dirty="0"/>
            </a:p>
          </p:txBody>
        </p:sp>
      </p:grpSp>
      <p:grpSp>
        <p:nvGrpSpPr>
          <p:cNvPr id="121" name="Group 120"/>
          <p:cNvGrpSpPr/>
          <p:nvPr/>
        </p:nvGrpSpPr>
        <p:grpSpPr>
          <a:xfrm>
            <a:off x="3187555" y="2299473"/>
            <a:ext cx="514401" cy="514401"/>
            <a:chOff x="492" y="17985"/>
            <a:chExt cx="524853" cy="524853"/>
          </a:xfrm>
        </p:grpSpPr>
        <p:sp>
          <p:nvSpPr>
            <p:cNvPr id="122" name="Oval 12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grpSp>
        <p:nvGrpSpPr>
          <p:cNvPr id="124" name="Group 123"/>
          <p:cNvGrpSpPr/>
          <p:nvPr/>
        </p:nvGrpSpPr>
        <p:grpSpPr>
          <a:xfrm>
            <a:off x="7082698" y="2967460"/>
            <a:ext cx="514401" cy="514401"/>
            <a:chOff x="492" y="17985"/>
            <a:chExt cx="524853" cy="524853"/>
          </a:xfrm>
        </p:grpSpPr>
        <p:sp>
          <p:nvSpPr>
            <p:cNvPr id="125" name="Oval 12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grpSp>
        <p:nvGrpSpPr>
          <p:cNvPr id="127" name="Group 126"/>
          <p:cNvGrpSpPr/>
          <p:nvPr/>
        </p:nvGrpSpPr>
        <p:grpSpPr>
          <a:xfrm>
            <a:off x="7381051" y="1930291"/>
            <a:ext cx="514401" cy="514401"/>
            <a:chOff x="492" y="17985"/>
            <a:chExt cx="524853" cy="524853"/>
          </a:xfrm>
        </p:grpSpPr>
        <p:sp>
          <p:nvSpPr>
            <p:cNvPr id="128" name="Oval 1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3</a:t>
              </a:r>
              <a:endParaRPr lang="en-US" sz="2352" dirty="0"/>
            </a:p>
          </p:txBody>
        </p:sp>
      </p:grpSp>
      <p:sp>
        <p:nvSpPr>
          <p:cNvPr id="130" name="TextBox 129"/>
          <p:cNvSpPr txBox="1"/>
          <p:nvPr/>
        </p:nvSpPr>
        <p:spPr>
          <a:xfrm>
            <a:off x="6257527" y="1728676"/>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Approve and Publish Apps</a:t>
            </a:r>
          </a:p>
        </p:txBody>
      </p:sp>
      <p:sp>
        <p:nvSpPr>
          <p:cNvPr id="131" name="TextBox 130"/>
          <p:cNvSpPr txBox="1"/>
          <p:nvPr/>
        </p:nvSpPr>
        <p:spPr>
          <a:xfrm>
            <a:off x="1491470" y="2465647"/>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Registration of certificates</a:t>
            </a:r>
          </a:p>
        </p:txBody>
      </p:sp>
      <p:sp>
        <p:nvSpPr>
          <p:cNvPr id="132" name="TextBox 131"/>
          <p:cNvSpPr txBox="1"/>
          <p:nvPr/>
        </p:nvSpPr>
        <p:spPr>
          <a:xfrm>
            <a:off x="7553457" y="2989029"/>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Configuration of certificates</a:t>
            </a:r>
          </a:p>
        </p:txBody>
      </p:sp>
      <p:sp>
        <p:nvSpPr>
          <p:cNvPr id="133" name="TextBox 132"/>
          <p:cNvSpPr txBox="1"/>
          <p:nvPr/>
        </p:nvSpPr>
        <p:spPr>
          <a:xfrm>
            <a:off x="8382198" y="5009687"/>
            <a:ext cx="2319289" cy="215444"/>
          </a:xfrm>
          <a:prstGeom prst="rect">
            <a:avLst/>
          </a:prstGeom>
          <a:noFill/>
        </p:spPr>
        <p:txBody>
          <a:bodyPr wrap="square" lIns="0" tIns="0" rIns="0" bIns="0" rtlCol="0">
            <a:spAutoFit/>
          </a:bodyPr>
          <a:lstStyle/>
          <a:p>
            <a:pPr algn="ctr"/>
            <a:r>
              <a:rPr lang="en-US" sz="1400" spc="-70" dirty="0" smtClean="0">
                <a:gradFill>
                  <a:gsLst>
                    <a:gs pos="2917">
                      <a:schemeClr val="bg2"/>
                    </a:gs>
                    <a:gs pos="95000">
                      <a:schemeClr val="bg2"/>
                    </a:gs>
                  </a:gsLst>
                  <a:lin ang="5400000" scaled="0"/>
                </a:gradFill>
              </a:rPr>
              <a:t>spapp_appname.contoso.com</a:t>
            </a:r>
          </a:p>
        </p:txBody>
      </p:sp>
    </p:spTree>
    <p:extLst>
      <p:ext uri="{BB962C8B-B14F-4D97-AF65-F5344CB8AC3E}">
        <p14:creationId xmlns:p14="http://schemas.microsoft.com/office/powerpoint/2010/main" val="724626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1000"/>
                                        <p:tgtEl>
                                          <p:spTgt spid="99"/>
                                        </p:tgtEl>
                                      </p:cBhvr>
                                    </p:animEffect>
                                    <p:anim calcmode="lin" valueType="num">
                                      <p:cBhvr>
                                        <p:cTn id="25" dur="1000" fill="hold"/>
                                        <p:tgtEl>
                                          <p:spTgt spid="99"/>
                                        </p:tgtEl>
                                        <p:attrNameLst>
                                          <p:attrName>ppt_x</p:attrName>
                                        </p:attrNameLst>
                                      </p:cBhvr>
                                      <p:tavLst>
                                        <p:tav tm="0">
                                          <p:val>
                                            <p:strVal val="#ppt_x"/>
                                          </p:val>
                                        </p:tav>
                                        <p:tav tm="100000">
                                          <p:val>
                                            <p:strVal val="#ppt_x"/>
                                          </p:val>
                                        </p:tav>
                                      </p:tavLst>
                                    </p:anim>
                                    <p:anim calcmode="lin" valueType="num">
                                      <p:cBhvr>
                                        <p:cTn id="26" dur="1000" fill="hold"/>
                                        <p:tgtEl>
                                          <p:spTgt spid="9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1000"/>
                                        <p:tgtEl>
                                          <p:spTgt spid="110"/>
                                        </p:tgtEl>
                                      </p:cBhvr>
                                    </p:animEffect>
                                    <p:anim calcmode="lin" valueType="num">
                                      <p:cBhvr>
                                        <p:cTn id="30" dur="1000" fill="hold"/>
                                        <p:tgtEl>
                                          <p:spTgt spid="110"/>
                                        </p:tgtEl>
                                        <p:attrNameLst>
                                          <p:attrName>ppt_x</p:attrName>
                                        </p:attrNameLst>
                                      </p:cBhvr>
                                      <p:tavLst>
                                        <p:tav tm="0">
                                          <p:val>
                                            <p:strVal val="#ppt_x"/>
                                          </p:val>
                                        </p:tav>
                                        <p:tav tm="100000">
                                          <p:val>
                                            <p:strVal val="#ppt_x"/>
                                          </p:val>
                                        </p:tav>
                                      </p:tavLst>
                                    </p:anim>
                                    <p:anim calcmode="lin" valueType="num">
                                      <p:cBhvr>
                                        <p:cTn id="31"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000"/>
                                        <p:tgtEl>
                                          <p:spTgt spid="75"/>
                                        </p:tgtEl>
                                      </p:cBhvr>
                                    </p:animEffect>
                                    <p:anim calcmode="lin" valueType="num">
                                      <p:cBhvr>
                                        <p:cTn id="37" dur="1000" fill="hold"/>
                                        <p:tgtEl>
                                          <p:spTgt spid="75"/>
                                        </p:tgtEl>
                                        <p:attrNameLst>
                                          <p:attrName>ppt_x</p:attrName>
                                        </p:attrNameLst>
                                      </p:cBhvr>
                                      <p:tavLst>
                                        <p:tav tm="0">
                                          <p:val>
                                            <p:strVal val="#ppt_x"/>
                                          </p:val>
                                        </p:tav>
                                        <p:tav tm="100000">
                                          <p:val>
                                            <p:strVal val="#ppt_x"/>
                                          </p:val>
                                        </p:tav>
                                      </p:tavLst>
                                    </p:anim>
                                    <p:anim calcmode="lin" valueType="num">
                                      <p:cBhvr>
                                        <p:cTn id="38" dur="1000" fill="hold"/>
                                        <p:tgtEl>
                                          <p:spTgt spid="7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1000"/>
                                        <p:tgtEl>
                                          <p:spTgt spid="82"/>
                                        </p:tgtEl>
                                      </p:cBhvr>
                                    </p:animEffect>
                                    <p:anim calcmode="lin" valueType="num">
                                      <p:cBhvr>
                                        <p:cTn id="42" dur="1000" fill="hold"/>
                                        <p:tgtEl>
                                          <p:spTgt spid="82"/>
                                        </p:tgtEl>
                                        <p:attrNameLst>
                                          <p:attrName>ppt_x</p:attrName>
                                        </p:attrNameLst>
                                      </p:cBhvr>
                                      <p:tavLst>
                                        <p:tav tm="0">
                                          <p:val>
                                            <p:strVal val="#ppt_x"/>
                                          </p:val>
                                        </p:tav>
                                        <p:tav tm="100000">
                                          <p:val>
                                            <p:strVal val="#ppt_x"/>
                                          </p:val>
                                        </p:tav>
                                      </p:tavLst>
                                    </p:anim>
                                    <p:anim calcmode="lin" valueType="num">
                                      <p:cBhvr>
                                        <p:cTn id="43" dur="1000" fill="hold"/>
                                        <p:tgtEl>
                                          <p:spTgt spid="8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anim calcmode="lin" valueType="num">
                                      <p:cBhvr>
                                        <p:cTn id="47" dur="1000" fill="hold"/>
                                        <p:tgtEl>
                                          <p:spTgt spid="85"/>
                                        </p:tgtEl>
                                        <p:attrNameLst>
                                          <p:attrName>ppt_x</p:attrName>
                                        </p:attrNameLst>
                                      </p:cBhvr>
                                      <p:tavLst>
                                        <p:tav tm="0">
                                          <p:val>
                                            <p:strVal val="#ppt_x"/>
                                          </p:val>
                                        </p:tav>
                                        <p:tav tm="100000">
                                          <p:val>
                                            <p:strVal val="#ppt_x"/>
                                          </p:val>
                                        </p:tav>
                                      </p:tavLst>
                                    </p:anim>
                                    <p:anim calcmode="lin" valueType="num">
                                      <p:cBhvr>
                                        <p:cTn id="48" dur="1000" fill="hold"/>
                                        <p:tgtEl>
                                          <p:spTgt spid="8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1000"/>
                                        <p:tgtEl>
                                          <p:spTgt spid="93"/>
                                        </p:tgtEl>
                                      </p:cBhvr>
                                    </p:animEffect>
                                    <p:anim calcmode="lin" valueType="num">
                                      <p:cBhvr>
                                        <p:cTn id="52" dur="1000" fill="hold"/>
                                        <p:tgtEl>
                                          <p:spTgt spid="93"/>
                                        </p:tgtEl>
                                        <p:attrNameLst>
                                          <p:attrName>ppt_x</p:attrName>
                                        </p:attrNameLst>
                                      </p:cBhvr>
                                      <p:tavLst>
                                        <p:tav tm="0">
                                          <p:val>
                                            <p:strVal val="#ppt_x"/>
                                          </p:val>
                                        </p:tav>
                                        <p:tav tm="100000">
                                          <p:val>
                                            <p:strVal val="#ppt_x"/>
                                          </p:val>
                                        </p:tav>
                                      </p:tavLst>
                                    </p:anim>
                                    <p:anim calcmode="lin" valueType="num">
                                      <p:cBhvr>
                                        <p:cTn id="53" dur="1000" fill="hold"/>
                                        <p:tgtEl>
                                          <p:spTgt spid="9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fade">
                                      <p:cBhvr>
                                        <p:cTn id="56" dur="1000"/>
                                        <p:tgtEl>
                                          <p:spTgt spid="97"/>
                                        </p:tgtEl>
                                      </p:cBhvr>
                                    </p:animEffect>
                                    <p:anim calcmode="lin" valueType="num">
                                      <p:cBhvr>
                                        <p:cTn id="57" dur="1000" fill="hold"/>
                                        <p:tgtEl>
                                          <p:spTgt spid="97"/>
                                        </p:tgtEl>
                                        <p:attrNameLst>
                                          <p:attrName>ppt_x</p:attrName>
                                        </p:attrNameLst>
                                      </p:cBhvr>
                                      <p:tavLst>
                                        <p:tav tm="0">
                                          <p:val>
                                            <p:strVal val="#ppt_x"/>
                                          </p:val>
                                        </p:tav>
                                        <p:tav tm="100000">
                                          <p:val>
                                            <p:strVal val="#ppt_x"/>
                                          </p:val>
                                        </p:tav>
                                      </p:tavLst>
                                    </p:anim>
                                    <p:anim calcmode="lin" valueType="num">
                                      <p:cBhvr>
                                        <p:cTn id="58"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fade">
                                      <p:cBhvr>
                                        <p:cTn id="63" dur="1000"/>
                                        <p:tgtEl>
                                          <p:spTgt spid="98"/>
                                        </p:tgtEl>
                                      </p:cBhvr>
                                    </p:animEffect>
                                    <p:anim calcmode="lin" valueType="num">
                                      <p:cBhvr>
                                        <p:cTn id="64" dur="1000" fill="hold"/>
                                        <p:tgtEl>
                                          <p:spTgt spid="98"/>
                                        </p:tgtEl>
                                        <p:attrNameLst>
                                          <p:attrName>ppt_x</p:attrName>
                                        </p:attrNameLst>
                                      </p:cBhvr>
                                      <p:tavLst>
                                        <p:tav tm="0">
                                          <p:val>
                                            <p:strVal val="#ppt_x"/>
                                          </p:val>
                                        </p:tav>
                                        <p:tav tm="100000">
                                          <p:val>
                                            <p:strVal val="#ppt_x"/>
                                          </p:val>
                                        </p:tav>
                                      </p:tavLst>
                                    </p:anim>
                                    <p:anim calcmode="lin" valueType="num">
                                      <p:cBhvr>
                                        <p:cTn id="6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fade">
                                      <p:cBhvr>
                                        <p:cTn id="70" dur="1000"/>
                                        <p:tgtEl>
                                          <p:spTgt spid="115"/>
                                        </p:tgtEl>
                                      </p:cBhvr>
                                    </p:animEffect>
                                    <p:anim calcmode="lin" valueType="num">
                                      <p:cBhvr>
                                        <p:cTn id="71" dur="1000" fill="hold"/>
                                        <p:tgtEl>
                                          <p:spTgt spid="115"/>
                                        </p:tgtEl>
                                        <p:attrNameLst>
                                          <p:attrName>ppt_x</p:attrName>
                                        </p:attrNameLst>
                                      </p:cBhvr>
                                      <p:tavLst>
                                        <p:tav tm="0">
                                          <p:val>
                                            <p:strVal val="#ppt_x"/>
                                          </p:val>
                                        </p:tav>
                                        <p:tav tm="100000">
                                          <p:val>
                                            <p:strVal val="#ppt_x"/>
                                          </p:val>
                                        </p:tav>
                                      </p:tavLst>
                                    </p:anim>
                                    <p:anim calcmode="lin" valueType="num">
                                      <p:cBhvr>
                                        <p:cTn id="72"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fade">
                                      <p:cBhvr>
                                        <p:cTn id="77" dur="1000"/>
                                        <p:tgtEl>
                                          <p:spTgt spid="118"/>
                                        </p:tgtEl>
                                      </p:cBhvr>
                                    </p:animEffect>
                                    <p:anim calcmode="lin" valueType="num">
                                      <p:cBhvr>
                                        <p:cTn id="78" dur="1000" fill="hold"/>
                                        <p:tgtEl>
                                          <p:spTgt spid="118"/>
                                        </p:tgtEl>
                                        <p:attrNameLst>
                                          <p:attrName>ppt_x</p:attrName>
                                        </p:attrNameLst>
                                      </p:cBhvr>
                                      <p:tavLst>
                                        <p:tav tm="0">
                                          <p:val>
                                            <p:strVal val="#ppt_x"/>
                                          </p:val>
                                        </p:tav>
                                        <p:tav tm="100000">
                                          <p:val>
                                            <p:strVal val="#ppt_x"/>
                                          </p:val>
                                        </p:tav>
                                      </p:tavLst>
                                    </p:anim>
                                    <p:anim calcmode="lin" valueType="num">
                                      <p:cBhvr>
                                        <p:cTn id="79"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fade">
                                      <p:cBhvr>
                                        <p:cTn id="84" dur="1000"/>
                                        <p:tgtEl>
                                          <p:spTgt spid="121"/>
                                        </p:tgtEl>
                                      </p:cBhvr>
                                    </p:animEffect>
                                    <p:anim calcmode="lin" valueType="num">
                                      <p:cBhvr>
                                        <p:cTn id="85" dur="1000" fill="hold"/>
                                        <p:tgtEl>
                                          <p:spTgt spid="121"/>
                                        </p:tgtEl>
                                        <p:attrNameLst>
                                          <p:attrName>ppt_x</p:attrName>
                                        </p:attrNameLst>
                                      </p:cBhvr>
                                      <p:tavLst>
                                        <p:tav tm="0">
                                          <p:val>
                                            <p:strVal val="#ppt_x"/>
                                          </p:val>
                                        </p:tav>
                                        <p:tav tm="100000">
                                          <p:val>
                                            <p:strVal val="#ppt_x"/>
                                          </p:val>
                                        </p:tav>
                                      </p:tavLst>
                                    </p:anim>
                                    <p:anim calcmode="lin" valueType="num">
                                      <p:cBhvr>
                                        <p:cTn id="86"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1000"/>
                                        <p:tgtEl>
                                          <p:spTgt spid="124"/>
                                        </p:tgtEl>
                                      </p:cBhvr>
                                    </p:animEffect>
                                    <p:anim calcmode="lin" valueType="num">
                                      <p:cBhvr>
                                        <p:cTn id="92" dur="1000" fill="hold"/>
                                        <p:tgtEl>
                                          <p:spTgt spid="124"/>
                                        </p:tgtEl>
                                        <p:attrNameLst>
                                          <p:attrName>ppt_x</p:attrName>
                                        </p:attrNameLst>
                                      </p:cBhvr>
                                      <p:tavLst>
                                        <p:tav tm="0">
                                          <p:val>
                                            <p:strVal val="#ppt_x"/>
                                          </p:val>
                                        </p:tav>
                                        <p:tav tm="100000">
                                          <p:val>
                                            <p:strVal val="#ppt_x"/>
                                          </p:val>
                                        </p:tav>
                                      </p:tavLst>
                                    </p:anim>
                                    <p:anim calcmode="lin" valueType="num">
                                      <p:cBhvr>
                                        <p:cTn id="93"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27"/>
                                        </p:tgtEl>
                                        <p:attrNameLst>
                                          <p:attrName>style.visibility</p:attrName>
                                        </p:attrNameLst>
                                      </p:cBhvr>
                                      <p:to>
                                        <p:strVal val="visible"/>
                                      </p:to>
                                    </p:set>
                                    <p:animEffect transition="in" filter="fade">
                                      <p:cBhvr>
                                        <p:cTn id="98" dur="1000"/>
                                        <p:tgtEl>
                                          <p:spTgt spid="127"/>
                                        </p:tgtEl>
                                      </p:cBhvr>
                                    </p:animEffect>
                                    <p:anim calcmode="lin" valueType="num">
                                      <p:cBhvr>
                                        <p:cTn id="99" dur="1000" fill="hold"/>
                                        <p:tgtEl>
                                          <p:spTgt spid="127"/>
                                        </p:tgtEl>
                                        <p:attrNameLst>
                                          <p:attrName>ppt_x</p:attrName>
                                        </p:attrNameLst>
                                      </p:cBhvr>
                                      <p:tavLst>
                                        <p:tav tm="0">
                                          <p:val>
                                            <p:strVal val="#ppt_x"/>
                                          </p:val>
                                        </p:tav>
                                        <p:tav tm="100000">
                                          <p:val>
                                            <p:strVal val="#ppt_x"/>
                                          </p:val>
                                        </p:tav>
                                      </p:tavLst>
                                    </p:anim>
                                    <p:anim calcmode="lin" valueType="num">
                                      <p:cBhvr>
                                        <p:cTn id="100" dur="1000" fill="hold"/>
                                        <p:tgtEl>
                                          <p:spTgt spid="12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1000"/>
                                        <p:tgtEl>
                                          <p:spTgt spid="130"/>
                                        </p:tgtEl>
                                      </p:cBhvr>
                                    </p:animEffect>
                                    <p:anim calcmode="lin" valueType="num">
                                      <p:cBhvr>
                                        <p:cTn id="104" dur="1000" fill="hold"/>
                                        <p:tgtEl>
                                          <p:spTgt spid="130"/>
                                        </p:tgtEl>
                                        <p:attrNameLst>
                                          <p:attrName>ppt_x</p:attrName>
                                        </p:attrNameLst>
                                      </p:cBhvr>
                                      <p:tavLst>
                                        <p:tav tm="0">
                                          <p:val>
                                            <p:strVal val="#ppt_x"/>
                                          </p:val>
                                        </p:tav>
                                        <p:tav tm="100000">
                                          <p:val>
                                            <p:strVal val="#ppt_x"/>
                                          </p:val>
                                        </p:tav>
                                      </p:tavLst>
                                    </p:anim>
                                    <p:anim calcmode="lin" valueType="num">
                                      <p:cBhvr>
                                        <p:cTn id="105" dur="1000" fill="hold"/>
                                        <p:tgtEl>
                                          <p:spTgt spid="13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1000"/>
                                        <p:tgtEl>
                                          <p:spTgt spid="131"/>
                                        </p:tgtEl>
                                      </p:cBhvr>
                                    </p:animEffect>
                                    <p:anim calcmode="lin" valueType="num">
                                      <p:cBhvr>
                                        <p:cTn id="109" dur="1000" fill="hold"/>
                                        <p:tgtEl>
                                          <p:spTgt spid="131"/>
                                        </p:tgtEl>
                                        <p:attrNameLst>
                                          <p:attrName>ppt_x</p:attrName>
                                        </p:attrNameLst>
                                      </p:cBhvr>
                                      <p:tavLst>
                                        <p:tav tm="0">
                                          <p:val>
                                            <p:strVal val="#ppt_x"/>
                                          </p:val>
                                        </p:tav>
                                        <p:tav tm="100000">
                                          <p:val>
                                            <p:strVal val="#ppt_x"/>
                                          </p:val>
                                        </p:tav>
                                      </p:tavLst>
                                    </p:anim>
                                    <p:anim calcmode="lin" valueType="num">
                                      <p:cBhvr>
                                        <p:cTn id="110" dur="1000" fill="hold"/>
                                        <p:tgtEl>
                                          <p:spTgt spid="13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32"/>
                                        </p:tgtEl>
                                        <p:attrNameLst>
                                          <p:attrName>style.visibility</p:attrName>
                                        </p:attrNameLst>
                                      </p:cBhvr>
                                      <p:to>
                                        <p:strVal val="visible"/>
                                      </p:to>
                                    </p:set>
                                    <p:animEffect transition="in" filter="fade">
                                      <p:cBhvr>
                                        <p:cTn id="113" dur="1000"/>
                                        <p:tgtEl>
                                          <p:spTgt spid="132"/>
                                        </p:tgtEl>
                                      </p:cBhvr>
                                    </p:animEffect>
                                    <p:anim calcmode="lin" valueType="num">
                                      <p:cBhvr>
                                        <p:cTn id="114" dur="1000" fill="hold"/>
                                        <p:tgtEl>
                                          <p:spTgt spid="132"/>
                                        </p:tgtEl>
                                        <p:attrNameLst>
                                          <p:attrName>ppt_x</p:attrName>
                                        </p:attrNameLst>
                                      </p:cBhvr>
                                      <p:tavLst>
                                        <p:tav tm="0">
                                          <p:val>
                                            <p:strVal val="#ppt_x"/>
                                          </p:val>
                                        </p:tav>
                                        <p:tav tm="100000">
                                          <p:val>
                                            <p:strVal val="#ppt_x"/>
                                          </p:val>
                                        </p:tav>
                                      </p:tavLst>
                                    </p:anim>
                                    <p:anim calcmode="lin" valueType="num">
                                      <p:cBhvr>
                                        <p:cTn id="115" dur="1000" fill="hold"/>
                                        <p:tgtEl>
                                          <p:spTgt spid="13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33"/>
                                        </p:tgtEl>
                                        <p:attrNameLst>
                                          <p:attrName>style.visibility</p:attrName>
                                        </p:attrNameLst>
                                      </p:cBhvr>
                                      <p:to>
                                        <p:strVal val="visible"/>
                                      </p:to>
                                    </p:set>
                                    <p:animEffect transition="in" filter="fade">
                                      <p:cBhvr>
                                        <p:cTn id="118" dur="1000"/>
                                        <p:tgtEl>
                                          <p:spTgt spid="133"/>
                                        </p:tgtEl>
                                      </p:cBhvr>
                                    </p:animEffect>
                                    <p:anim calcmode="lin" valueType="num">
                                      <p:cBhvr>
                                        <p:cTn id="119" dur="1000" fill="hold"/>
                                        <p:tgtEl>
                                          <p:spTgt spid="133"/>
                                        </p:tgtEl>
                                        <p:attrNameLst>
                                          <p:attrName>ppt_x</p:attrName>
                                        </p:attrNameLst>
                                      </p:cBhvr>
                                      <p:tavLst>
                                        <p:tav tm="0">
                                          <p:val>
                                            <p:strVal val="#ppt_x"/>
                                          </p:val>
                                        </p:tav>
                                        <p:tav tm="100000">
                                          <p:val>
                                            <p:strVal val="#ppt_x"/>
                                          </p:val>
                                        </p:tav>
                                      </p:tavLst>
                                    </p:anim>
                                    <p:anim calcmode="lin" valueType="num">
                                      <p:cBhvr>
                                        <p:cTn id="120"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82" grpId="0"/>
      <p:bldP spid="130" grpId="0"/>
      <p:bldP spid="131" grpId="0"/>
      <p:bldP spid="132" grpId="0"/>
      <p:bldP spid="1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Server-to-Server Trust</a:t>
            </a:r>
            <a:endParaRPr lang="en-US" dirty="0"/>
          </a:p>
        </p:txBody>
      </p:sp>
      <p:sp>
        <p:nvSpPr>
          <p:cNvPr id="3" name="Text Placeholder 2"/>
          <p:cNvSpPr>
            <a:spLocks noGrp="1"/>
          </p:cNvSpPr>
          <p:nvPr>
            <p:ph idx="1"/>
          </p:nvPr>
        </p:nvSpPr>
        <p:spPr>
          <a:prstGeom prst="rect">
            <a:avLst/>
          </a:prstGeom>
        </p:spPr>
        <p:txBody>
          <a:bodyPr>
            <a:normAutofit/>
          </a:bodyPr>
          <a:lstStyle/>
          <a:p>
            <a:r>
              <a:rPr lang="en-US" sz="2400" dirty="0"/>
              <a:t>Steps to configure an S2S trust</a:t>
            </a:r>
          </a:p>
          <a:p>
            <a:pPr lvl="1"/>
            <a:r>
              <a:rPr lang="en-US" sz="2000" dirty="0"/>
              <a:t>Create an x509 certificate</a:t>
            </a:r>
          </a:p>
          <a:p>
            <a:pPr lvl="1"/>
            <a:r>
              <a:rPr lang="en-US" sz="2000" dirty="0"/>
              <a:t>Make certificate’s public key accessible to SharePoint</a:t>
            </a:r>
          </a:p>
          <a:p>
            <a:pPr lvl="1"/>
            <a:r>
              <a:rPr lang="en-US" sz="2000" dirty="0"/>
              <a:t>Use PowerShell to create a trusted security token issuer based on public key</a:t>
            </a:r>
          </a:p>
          <a:p>
            <a:pPr lvl="1"/>
            <a:r>
              <a:rPr lang="en-US" sz="2000" dirty="0"/>
              <a:t>Develop provider-hosted app which has access to private key file </a:t>
            </a:r>
          </a:p>
          <a:p>
            <a:pPr lvl="1"/>
            <a:r>
              <a:rPr lang="en-US" sz="2000" dirty="0"/>
              <a:t>Create S2S access tokens with the help of TokenHelper class</a:t>
            </a:r>
          </a:p>
          <a:p>
            <a:pPr lvl="1"/>
            <a:r>
              <a:rPr lang="en-US" sz="2000" dirty="0"/>
              <a:t>Pass access token with calling into SharePoint using CSOM or REST API</a:t>
            </a:r>
          </a:p>
          <a:p>
            <a:pPr lvl="1"/>
            <a:endParaRPr lang="en-US" sz="2000" dirty="0"/>
          </a:p>
          <a:p>
            <a:r>
              <a:rPr lang="en-US" sz="2400" dirty="0"/>
              <a:t>Two ways to make a certificate available</a:t>
            </a:r>
          </a:p>
          <a:p>
            <a:pPr lvl="1"/>
            <a:r>
              <a:rPr lang="en-US" sz="2000" dirty="0"/>
              <a:t>Pass file path of certificate to SharePoint </a:t>
            </a:r>
          </a:p>
          <a:p>
            <a:pPr lvl="1"/>
            <a:r>
              <a:rPr lang="en-US" sz="2000" dirty="0"/>
              <a:t>Expose certificate from app as metadata endpoint</a:t>
            </a:r>
          </a:p>
        </p:txBody>
      </p:sp>
    </p:spTree>
    <p:extLst>
      <p:ext uri="{BB962C8B-B14F-4D97-AF65-F5344CB8AC3E}">
        <p14:creationId xmlns:p14="http://schemas.microsoft.com/office/powerpoint/2010/main" val="95263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1892422" y="1749370"/>
            <a:ext cx="8301917" cy="3528506"/>
          </a:xfrm>
          <a:prstGeom prst="rect">
            <a:avLst/>
          </a:prstGeom>
          <a:ln>
            <a:solidFill>
              <a:schemeClr val="bg1">
                <a:lumMod val="85000"/>
              </a:schemeClr>
            </a:solidFill>
          </a:ln>
        </p:spPr>
      </p:pic>
    </p:spTree>
    <p:extLst>
      <p:ext uri="{BB962C8B-B14F-4D97-AF65-F5344CB8AC3E}">
        <p14:creationId xmlns:p14="http://schemas.microsoft.com/office/powerpoint/2010/main" val="34424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Secure Token Issuer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Steps to creating security token issuer in SharePoint farm</a:t>
            </a:r>
          </a:p>
          <a:p>
            <a:pPr lvl="1"/>
            <a:r>
              <a:rPr lang="en-US" sz="1600" dirty="0"/>
              <a:t>Get the authentication realm (aka tenancy)</a:t>
            </a:r>
          </a:p>
          <a:p>
            <a:pPr lvl="1"/>
            <a:r>
              <a:rPr lang="en-US" sz="1600" dirty="0"/>
              <a:t>Create realm-qualified app identifier</a:t>
            </a:r>
          </a:p>
          <a:p>
            <a:pPr lvl="1"/>
            <a:r>
              <a:rPr lang="en-US" sz="1600" dirty="0"/>
              <a:t>Create certificate object using .</a:t>
            </a:r>
            <a:r>
              <a:rPr lang="en-US" sz="1600" dirty="0" err="1"/>
              <a:t>pfx</a:t>
            </a:r>
            <a:r>
              <a:rPr lang="en-US" sz="1600" dirty="0"/>
              <a:t> file containing password-protected private key </a:t>
            </a:r>
          </a:p>
          <a:p>
            <a:pPr lvl="1"/>
            <a:r>
              <a:rPr lang="en-US" sz="1600" dirty="0"/>
              <a:t>Call </a:t>
            </a:r>
            <a:r>
              <a:rPr lang="en-US" sz="1600" dirty="0">
                <a:solidFill>
                  <a:srgbClr val="822F08"/>
                </a:solidFill>
              </a:rPr>
              <a:t>New-</a:t>
            </a:r>
            <a:r>
              <a:rPr lang="en-US" sz="1600" dirty="0" err="1">
                <a:solidFill>
                  <a:srgbClr val="822F08"/>
                </a:solidFill>
              </a:rPr>
              <a:t>SPTrustedSecurityTokenIssuer</a:t>
            </a:r>
            <a:endParaRPr lang="en-US" sz="1600" dirty="0">
              <a:solidFill>
                <a:srgbClr val="822F08"/>
              </a:solidFill>
            </a:endParaRPr>
          </a:p>
        </p:txBody>
      </p:sp>
      <p:pic>
        <p:nvPicPr>
          <p:cNvPr id="7" name="Picture 6"/>
          <p:cNvPicPr>
            <a:picLocks noChangeAspect="1"/>
          </p:cNvPicPr>
          <p:nvPr/>
        </p:nvPicPr>
        <p:blipFill>
          <a:blip r:embed="rId3"/>
          <a:stretch>
            <a:fillRect/>
          </a:stretch>
        </p:blipFill>
        <p:spPr>
          <a:xfrm>
            <a:off x="2132012" y="3581400"/>
            <a:ext cx="7730836" cy="2743200"/>
          </a:xfrm>
          <a:prstGeom prst="rect">
            <a:avLst/>
          </a:prstGeom>
          <a:ln>
            <a:solidFill>
              <a:schemeClr val="bg1">
                <a:lumMod val="85000"/>
              </a:schemeClr>
            </a:solidFill>
          </a:ln>
        </p:spPr>
      </p:pic>
    </p:spTree>
    <p:extLst>
      <p:ext uri="{BB962C8B-B14F-4D97-AF65-F5344CB8AC3E}">
        <p14:creationId xmlns:p14="http://schemas.microsoft.com/office/powerpoint/2010/main" val="56280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Principals</a:t>
            </a:r>
            <a:endParaRPr lang="en-US" dirty="0"/>
          </a:p>
        </p:txBody>
      </p:sp>
      <p:sp>
        <p:nvSpPr>
          <p:cNvPr id="2" name="Text Placeholder 1"/>
          <p:cNvSpPr>
            <a:spLocks noGrp="1"/>
          </p:cNvSpPr>
          <p:nvPr>
            <p:ph type="body" sz="quarter" idx="1"/>
          </p:nvPr>
        </p:nvSpPr>
        <p:spPr/>
        <p:txBody>
          <a:bodyPr/>
          <a:lstStyle/>
          <a:p>
            <a:r>
              <a:rPr lang="en-US" dirty="0" smtClean="0"/>
              <a:t>External authentication requires app principals</a:t>
            </a:r>
          </a:p>
          <a:p>
            <a:pPr lvl="1"/>
            <a:r>
              <a:rPr lang="en-US" dirty="0" smtClean="0"/>
              <a:t>App principal is a tenancy-scoped account for app identity</a:t>
            </a:r>
          </a:p>
          <a:p>
            <a:pPr lvl="1"/>
            <a:r>
              <a:rPr lang="en-US" dirty="0" smtClean="0"/>
              <a:t>App principal identified using a GUID</a:t>
            </a:r>
          </a:p>
          <a:p>
            <a:pPr lvl="1"/>
            <a:r>
              <a:rPr lang="en-US" dirty="0" smtClean="0"/>
              <a:t>App principals must be created in SharePoint host</a:t>
            </a:r>
          </a:p>
          <a:p>
            <a:pPr lvl="1"/>
            <a:endParaRPr lang="en-US" dirty="0" smtClean="0"/>
          </a:p>
          <a:p>
            <a:r>
              <a:rPr lang="en-US" dirty="0" smtClean="0"/>
              <a:t>App principal properties</a:t>
            </a:r>
          </a:p>
          <a:p>
            <a:pPr lvl="1"/>
            <a:r>
              <a:rPr lang="en-US" b="1" dirty="0" smtClean="0"/>
              <a:t>Client ID</a:t>
            </a:r>
            <a:r>
              <a:rPr lang="en-US" dirty="0" smtClean="0"/>
              <a:t>: GUID-based identifier for app principal</a:t>
            </a:r>
          </a:p>
          <a:p>
            <a:pPr lvl="1"/>
            <a:r>
              <a:rPr lang="en-US" b="1" dirty="0" smtClean="0"/>
              <a:t>Client Secret</a:t>
            </a:r>
            <a:r>
              <a:rPr lang="en-US" dirty="0" smtClean="0"/>
              <a:t>: (not used in S2S)</a:t>
            </a:r>
          </a:p>
          <a:p>
            <a:pPr lvl="1"/>
            <a:r>
              <a:rPr lang="en-US" b="1" dirty="0" smtClean="0"/>
              <a:t>App Host Domain</a:t>
            </a:r>
            <a:r>
              <a:rPr lang="en-US" dirty="0" smtClean="0"/>
              <a:t>: Base URL of remote web</a:t>
            </a:r>
          </a:p>
          <a:p>
            <a:pPr lvl="1"/>
            <a:r>
              <a:rPr lang="en-US" b="1" dirty="0" smtClean="0"/>
              <a:t>Redirect URL</a:t>
            </a:r>
            <a:r>
              <a:rPr lang="en-US" dirty="0" smtClean="0"/>
              <a:t>: URL to a page used to configure on-the-fly security</a:t>
            </a:r>
            <a:endParaRPr lang="en-US" dirty="0"/>
          </a:p>
        </p:txBody>
      </p:sp>
    </p:spTree>
    <p:extLst>
      <p:ext uri="{BB962C8B-B14F-4D97-AF65-F5344CB8AC3E}">
        <p14:creationId xmlns:p14="http://schemas.microsoft.com/office/powerpoint/2010/main" val="649950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an App Security Principal</a:t>
            </a:r>
            <a:endParaRPr lang="en-US" dirty="0"/>
          </a:p>
        </p:txBody>
      </p:sp>
      <p:sp>
        <p:nvSpPr>
          <p:cNvPr id="9" name="Content Placeholder 8"/>
          <p:cNvSpPr>
            <a:spLocks noGrp="1"/>
          </p:cNvSpPr>
          <p:nvPr>
            <p:ph idx="1"/>
          </p:nvPr>
        </p:nvSpPr>
        <p:spPr/>
        <p:txBody>
          <a:bodyPr>
            <a:normAutofit/>
          </a:bodyPr>
          <a:lstStyle/>
          <a:p>
            <a:r>
              <a:rPr lang="en-US" sz="2400" dirty="0"/>
              <a:t>Done automatically by Visual Studio during development</a:t>
            </a:r>
          </a:p>
          <a:p>
            <a:pPr lvl="1"/>
            <a:r>
              <a:rPr lang="en-US" sz="2000" dirty="0"/>
              <a:t>When you press {F5}, VS automatically registers app principal</a:t>
            </a:r>
          </a:p>
          <a:p>
            <a:pPr lvl="1"/>
            <a:r>
              <a:rPr lang="en-US" sz="2000" dirty="0"/>
              <a:t>Visual Studio also updates web.config file </a:t>
            </a:r>
          </a:p>
          <a:p>
            <a:r>
              <a:rPr lang="en-US" sz="2400" dirty="0"/>
              <a:t>Can also be done using AppRegNew.aspx page</a:t>
            </a:r>
          </a:p>
          <a:p>
            <a:pPr lvl="1"/>
            <a:r>
              <a:rPr lang="en-US" sz="2000" dirty="0"/>
              <a:t>App deployment covered in more detail in App Publishing module</a:t>
            </a:r>
          </a:p>
          <a:p>
            <a:endParaRPr lang="en-US" sz="2400" dirty="0"/>
          </a:p>
          <a:p>
            <a:pPr lvl="1"/>
            <a:endParaRPr lang="en-US" sz="1800" dirty="0"/>
          </a:p>
        </p:txBody>
      </p:sp>
      <p:grpSp>
        <p:nvGrpSpPr>
          <p:cNvPr id="11" name="Group 10"/>
          <p:cNvGrpSpPr/>
          <p:nvPr/>
        </p:nvGrpSpPr>
        <p:grpSpPr>
          <a:xfrm>
            <a:off x="2665412" y="3676638"/>
            <a:ext cx="6186948" cy="2952763"/>
            <a:chOff x="762000" y="3276600"/>
            <a:chExt cx="7025148" cy="3352800"/>
          </a:xfrm>
        </p:grpSpPr>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5257800"/>
              <a:ext cx="3748548" cy="1371600"/>
            </a:xfrm>
            <a:prstGeom prst="rect">
              <a:avLst/>
            </a:prstGeom>
            <a:noFill/>
            <a:ln>
              <a:solidFill>
                <a:schemeClr val="bg1">
                  <a:lumMod val="75000"/>
                </a:schemeClr>
              </a:solid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76600"/>
              <a:ext cx="6248400" cy="1752600"/>
            </a:xfrm>
            <a:prstGeom prst="rect">
              <a:avLst/>
            </a:prstGeom>
            <a:noFill/>
            <a:ln>
              <a:solidFill>
                <a:schemeClr val="bg1">
                  <a:lumMod val="75000"/>
                </a:schemeClr>
              </a:solidFill>
            </a:ln>
          </p:spPr>
        </p:pic>
        <p:sp>
          <p:nvSpPr>
            <p:cNvPr id="10" name="Down Arrow 9"/>
            <p:cNvSpPr/>
            <p:nvPr/>
          </p:nvSpPr>
          <p:spPr>
            <a:xfrm>
              <a:off x="5943600" y="5029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694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Setting </a:t>
            </a:r>
            <a:r>
              <a:rPr lang="en-US" sz="4800" dirty="0"/>
              <a:t>up your on-premises environment for app development</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S2S Certification in VS</a:t>
            </a:r>
            <a:endParaRPr lang="en-US" dirty="0"/>
          </a:p>
        </p:txBody>
      </p:sp>
      <p:sp>
        <p:nvSpPr>
          <p:cNvPr id="6" name="Content Placeholder 5"/>
          <p:cNvSpPr>
            <a:spLocks noGrp="1"/>
          </p:cNvSpPr>
          <p:nvPr>
            <p:ph idx="1"/>
          </p:nvPr>
        </p:nvSpPr>
        <p:spPr/>
        <p:txBody>
          <a:bodyPr>
            <a:normAutofit/>
          </a:bodyPr>
          <a:lstStyle/>
          <a:p>
            <a:r>
              <a:rPr lang="en-US" sz="2400" dirty="0"/>
              <a:t>Visual Studio provides two app authentication options</a:t>
            </a:r>
          </a:p>
          <a:p>
            <a:pPr lvl="1"/>
            <a:r>
              <a:rPr lang="en-US" sz="2000" dirty="0"/>
              <a:t>Use Windows Azure Access Control Service </a:t>
            </a:r>
            <a:r>
              <a:rPr lang="en-US" sz="1600" i="1" dirty="0">
                <a:solidFill>
                  <a:srgbClr val="9F002D"/>
                </a:solidFill>
              </a:rPr>
              <a:t>(this means OAuth)</a:t>
            </a:r>
            <a:endParaRPr lang="en-US" sz="2000" i="1" dirty="0">
              <a:solidFill>
                <a:srgbClr val="9F002D"/>
              </a:solidFill>
            </a:endParaRPr>
          </a:p>
          <a:p>
            <a:pPr lvl="1"/>
            <a:r>
              <a:rPr lang="en-US" sz="2000" dirty="0"/>
              <a:t>Use a certificate </a:t>
            </a:r>
            <a:r>
              <a:rPr lang="en-US" sz="1600" i="1" dirty="0">
                <a:solidFill>
                  <a:srgbClr val="9F002D"/>
                </a:solidFill>
              </a:rPr>
              <a:t>(this means S2S)</a:t>
            </a:r>
            <a:endParaRPr lang="en-US" sz="2000" i="1" dirty="0">
              <a:solidFill>
                <a:srgbClr val="9F002D"/>
              </a:solidFill>
            </a:endParaRPr>
          </a:p>
        </p:txBody>
      </p:sp>
      <p:pic>
        <p:nvPicPr>
          <p:cNvPr id="4" name="Picture 3"/>
          <p:cNvPicPr>
            <a:picLocks noChangeAspect="1"/>
          </p:cNvPicPr>
          <p:nvPr/>
        </p:nvPicPr>
        <p:blipFill>
          <a:blip r:embed="rId2"/>
          <a:stretch>
            <a:fillRect/>
          </a:stretch>
        </p:blipFill>
        <p:spPr>
          <a:xfrm>
            <a:off x="1674812" y="3657600"/>
            <a:ext cx="7859946" cy="2988824"/>
          </a:xfrm>
          <a:prstGeom prst="rect">
            <a:avLst/>
          </a:prstGeom>
          <a:ln>
            <a:solidFill>
              <a:schemeClr val="bg1">
                <a:lumMod val="50000"/>
              </a:schemeClr>
            </a:solidFill>
          </a:ln>
        </p:spPr>
      </p:pic>
      <p:pic>
        <p:nvPicPr>
          <p:cNvPr id="3" name="Picture 2"/>
          <p:cNvPicPr/>
          <p:nvPr/>
        </p:nvPicPr>
        <p:blipFill>
          <a:blip r:embed="rId3"/>
          <a:stretch>
            <a:fillRect/>
          </a:stretch>
        </p:blipFill>
        <p:spPr>
          <a:xfrm>
            <a:off x="6399212" y="2602908"/>
            <a:ext cx="3733800" cy="2470355"/>
          </a:xfrm>
          <a:prstGeom prst="rect">
            <a:avLst/>
          </a:prstGeom>
        </p:spPr>
      </p:pic>
      <p:sp>
        <p:nvSpPr>
          <p:cNvPr id="5" name="Freeform 4"/>
          <p:cNvSpPr/>
          <p:nvPr/>
        </p:nvSpPr>
        <p:spPr>
          <a:xfrm>
            <a:off x="3587186" y="3878827"/>
            <a:ext cx="2816942" cy="1120877"/>
          </a:xfrm>
          <a:custGeom>
            <a:avLst/>
            <a:gdLst>
              <a:gd name="connsiteX0" fmla="*/ 2816942 w 2816942"/>
              <a:gd name="connsiteY0" fmla="*/ 0 h 1120877"/>
              <a:gd name="connsiteX1" fmla="*/ 1135626 w 2816942"/>
              <a:gd name="connsiteY1" fmla="*/ 457200 h 1120877"/>
              <a:gd name="connsiteX2" fmla="*/ 0 w 2816942"/>
              <a:gd name="connsiteY2" fmla="*/ 1120877 h 1120877"/>
            </a:gdLst>
            <a:ahLst/>
            <a:cxnLst>
              <a:cxn ang="0">
                <a:pos x="connsiteX0" y="connsiteY0"/>
              </a:cxn>
              <a:cxn ang="0">
                <a:pos x="connsiteX1" y="connsiteY1"/>
              </a:cxn>
              <a:cxn ang="0">
                <a:pos x="connsiteX2" y="connsiteY2"/>
              </a:cxn>
            </a:cxnLst>
            <a:rect l="l" t="t" r="r" b="b"/>
            <a:pathLst>
              <a:path w="2816942" h="1120877">
                <a:moveTo>
                  <a:pt x="2816942" y="0"/>
                </a:moveTo>
                <a:cubicBezTo>
                  <a:pt x="2211029" y="135193"/>
                  <a:pt x="1605116" y="270387"/>
                  <a:pt x="1135626" y="457200"/>
                </a:cubicBezTo>
                <a:cubicBezTo>
                  <a:pt x="666136" y="644013"/>
                  <a:pt x="333068" y="882445"/>
                  <a:pt x="0" y="1120877"/>
                </a:cubicBezTo>
              </a:path>
            </a:pathLst>
          </a:custGeom>
          <a:noFill/>
          <a:ln w="57150">
            <a:solidFill>
              <a:schemeClr val="accent5">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57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during Development</a:t>
            </a:r>
            <a:endParaRPr lang="en-US" dirty="0"/>
          </a:p>
        </p:txBody>
      </p:sp>
      <p:pic>
        <p:nvPicPr>
          <p:cNvPr id="3" name="Picture 2"/>
          <p:cNvPicPr>
            <a:picLocks noChangeAspect="1"/>
          </p:cNvPicPr>
          <p:nvPr/>
        </p:nvPicPr>
        <p:blipFill>
          <a:blip r:embed="rId2"/>
          <a:stretch>
            <a:fillRect/>
          </a:stretch>
        </p:blipFill>
        <p:spPr>
          <a:xfrm>
            <a:off x="1827212" y="1524000"/>
            <a:ext cx="8305800" cy="32042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48750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Manifest </a:t>
            </a:r>
            <a:r>
              <a:rPr lang="en-US" dirty="0" smtClean="0"/>
              <a:t>in Real-world Deployment</a:t>
            </a:r>
            <a:endParaRPr lang="en-US" dirty="0"/>
          </a:p>
        </p:txBody>
      </p:sp>
      <p:pic>
        <p:nvPicPr>
          <p:cNvPr id="5" name="Picture 4"/>
          <p:cNvPicPr>
            <a:picLocks noChangeAspect="1"/>
          </p:cNvPicPr>
          <p:nvPr/>
        </p:nvPicPr>
        <p:blipFill>
          <a:blip r:embed="rId2"/>
          <a:stretch>
            <a:fillRect/>
          </a:stretch>
        </p:blipFill>
        <p:spPr>
          <a:xfrm>
            <a:off x="1828380" y="1524001"/>
            <a:ext cx="8457032" cy="3280151"/>
          </a:xfrm>
          <a:prstGeom prst="rect">
            <a:avLst/>
          </a:prstGeom>
          <a:ln>
            <a:solidFill>
              <a:schemeClr val="bg1">
                <a:lumMod val="50000"/>
              </a:schemeClr>
            </a:solidFill>
          </a:ln>
        </p:spPr>
      </p:pic>
    </p:spTree>
    <p:extLst>
      <p:ext uri="{BB962C8B-B14F-4D97-AF65-F5344CB8AC3E}">
        <p14:creationId xmlns:p14="http://schemas.microsoft.com/office/powerpoint/2010/main" val="70461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Configuring OAuth2 for on Premises</a:t>
            </a:r>
          </a:p>
        </p:txBody>
      </p:sp>
    </p:spTree>
    <p:extLst>
      <p:ext uri="{BB962C8B-B14F-4D97-AF65-F5344CB8AC3E}">
        <p14:creationId xmlns:p14="http://schemas.microsoft.com/office/powerpoint/2010/main" val="39226653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a:off x="4421527" y="1302424"/>
            <a:ext cx="21756" cy="5365745"/>
          </a:xfrm>
          <a:prstGeom prst="line">
            <a:avLst/>
          </a:prstGeom>
          <a:ln w="38100">
            <a:solidFill>
              <a:schemeClr val="bg2"/>
            </a:solidFill>
            <a:prstDash val="lgDashDotDot"/>
            <a:headEnd type="none"/>
            <a:tailEnd type="none"/>
          </a:ln>
        </p:spPr>
        <p:style>
          <a:lnRef idx="1">
            <a:schemeClr val="accent5"/>
          </a:lnRef>
          <a:fillRef idx="0">
            <a:schemeClr val="accent5"/>
          </a:fillRef>
          <a:effectRef idx="0">
            <a:schemeClr val="accent5"/>
          </a:effectRef>
          <a:fontRef idx="minor">
            <a:schemeClr val="tx1"/>
          </a:fontRef>
        </p:style>
      </p:cxnSp>
      <p:pic>
        <p:nvPicPr>
          <p:cNvPr id="20" name="Picture 19"/>
          <p:cNvPicPr>
            <a:picLocks noChangeAspect="1"/>
          </p:cNvPicPr>
          <p:nvPr/>
        </p:nvPicPr>
        <p:blipFill>
          <a:blip r:embed="rId2"/>
          <a:stretch>
            <a:fillRect/>
          </a:stretch>
        </p:blipFill>
        <p:spPr>
          <a:xfrm>
            <a:off x="6087794" y="1738405"/>
            <a:ext cx="716108" cy="716880"/>
          </a:xfrm>
          <a:prstGeom prst="rect">
            <a:avLst/>
          </a:prstGeom>
        </p:spPr>
      </p:pic>
      <p:grpSp>
        <p:nvGrpSpPr>
          <p:cNvPr id="43" name="Group 42"/>
          <p:cNvGrpSpPr/>
          <p:nvPr/>
        </p:nvGrpSpPr>
        <p:grpSpPr>
          <a:xfrm>
            <a:off x="1635696" y="2764649"/>
            <a:ext cx="1095363" cy="1709044"/>
            <a:chOff x="1263567" y="1113025"/>
            <a:chExt cx="1095363" cy="1709044"/>
          </a:xfrm>
        </p:grpSpPr>
        <p:pic>
          <p:nvPicPr>
            <p:cNvPr id="23" name="Picture 22"/>
            <p:cNvPicPr>
              <a:picLocks noChangeAspect="1"/>
            </p:cNvPicPr>
            <p:nvPr/>
          </p:nvPicPr>
          <p:blipFill>
            <a:blip r:embed="rId3"/>
            <a:stretch>
              <a:fillRect/>
            </a:stretch>
          </p:blipFill>
          <p:spPr>
            <a:xfrm>
              <a:off x="1263567" y="1666709"/>
              <a:ext cx="1028970" cy="1155360"/>
            </a:xfrm>
            <a:prstGeom prst="rect">
              <a:avLst/>
            </a:prstGeom>
          </p:spPr>
        </p:pic>
        <p:pic>
          <p:nvPicPr>
            <p:cNvPr id="24" name="Picture 23"/>
            <p:cNvPicPr>
              <a:picLocks noChangeAspect="1"/>
            </p:cNvPicPr>
            <p:nvPr/>
          </p:nvPicPr>
          <p:blipFill>
            <a:blip r:embed="rId4"/>
            <a:stretch>
              <a:fillRect/>
            </a:stretch>
          </p:blipFill>
          <p:spPr>
            <a:xfrm>
              <a:off x="1288245" y="1113025"/>
              <a:ext cx="1070685" cy="918720"/>
            </a:xfrm>
            <a:prstGeom prst="rect">
              <a:avLst/>
            </a:prstGeom>
          </p:spPr>
        </p:pic>
      </p:grpSp>
      <p:pic>
        <p:nvPicPr>
          <p:cNvPr id="25" name="Picture 24"/>
          <p:cNvPicPr>
            <a:picLocks noChangeAspect="1"/>
          </p:cNvPicPr>
          <p:nvPr/>
        </p:nvPicPr>
        <p:blipFill>
          <a:blip r:embed="rId5"/>
          <a:stretch>
            <a:fillRect/>
          </a:stretch>
        </p:blipFill>
        <p:spPr>
          <a:xfrm>
            <a:off x="2811285" y="1327586"/>
            <a:ext cx="1119353" cy="696000"/>
          </a:xfrm>
          <a:prstGeom prst="rect">
            <a:avLst/>
          </a:prstGeom>
        </p:spPr>
      </p:pic>
      <p:grpSp>
        <p:nvGrpSpPr>
          <p:cNvPr id="26" name="Group 25"/>
          <p:cNvGrpSpPr/>
          <p:nvPr/>
        </p:nvGrpSpPr>
        <p:grpSpPr>
          <a:xfrm>
            <a:off x="5138484" y="4282293"/>
            <a:ext cx="2552598" cy="2462339"/>
            <a:chOff x="6058130" y="2761855"/>
            <a:chExt cx="2552598" cy="2462339"/>
          </a:xfrm>
        </p:grpSpPr>
        <p:sp>
          <p:nvSpPr>
            <p:cNvPr id="27" name="Rectangle 26"/>
            <p:cNvSpPr/>
            <p:nvPr/>
          </p:nvSpPr>
          <p:spPr bwMode="auto">
            <a:xfrm>
              <a:off x="6206771" y="2761855"/>
              <a:ext cx="2017543" cy="214441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Service</a:t>
              </a:r>
            </a:p>
          </p:txBody>
        </p:sp>
        <p:grpSp>
          <p:nvGrpSpPr>
            <p:cNvPr id="28" name="Group 27"/>
            <p:cNvGrpSpPr/>
            <p:nvPr/>
          </p:nvGrpSpPr>
          <p:grpSpPr>
            <a:xfrm>
              <a:off x="6058130" y="3357658"/>
              <a:ext cx="949310" cy="1066996"/>
              <a:chOff x="1637814" y="2493797"/>
              <a:chExt cx="949310" cy="1066996"/>
            </a:xfrm>
          </p:grpSpPr>
          <p:pic>
            <p:nvPicPr>
              <p:cNvPr id="36" name="Picture 35"/>
              <p:cNvPicPr>
                <a:picLocks noChangeAspect="1"/>
              </p:cNvPicPr>
              <p:nvPr/>
            </p:nvPicPr>
            <p:blipFill>
              <a:blip r:embed="rId6"/>
              <a:stretch>
                <a:fillRect/>
              </a:stretch>
            </p:blipFill>
            <p:spPr>
              <a:xfrm>
                <a:off x="1637814" y="2696932"/>
                <a:ext cx="465830" cy="863861"/>
              </a:xfrm>
              <a:prstGeom prst="rect">
                <a:avLst/>
              </a:prstGeom>
            </p:spPr>
          </p:pic>
          <p:pic>
            <p:nvPicPr>
              <p:cNvPr id="37" name="Picture 36"/>
              <p:cNvPicPr>
                <a:picLocks noChangeAspect="1"/>
              </p:cNvPicPr>
              <p:nvPr/>
            </p:nvPicPr>
            <p:blipFill>
              <a:blip r:embed="rId7"/>
              <a:stretch>
                <a:fillRect/>
              </a:stretch>
            </p:blipFill>
            <p:spPr>
              <a:xfrm>
                <a:off x="1857111" y="2493797"/>
                <a:ext cx="730013" cy="911760"/>
              </a:xfrm>
              <a:prstGeom prst="rect">
                <a:avLst/>
              </a:prstGeom>
            </p:spPr>
          </p:pic>
        </p:grpSp>
        <p:grpSp>
          <p:nvGrpSpPr>
            <p:cNvPr id="29" name="Group 28"/>
            <p:cNvGrpSpPr/>
            <p:nvPr/>
          </p:nvGrpSpPr>
          <p:grpSpPr>
            <a:xfrm>
              <a:off x="7136374" y="3128862"/>
              <a:ext cx="1474354" cy="1159738"/>
              <a:chOff x="3259173" y="2265001"/>
              <a:chExt cx="1474354" cy="1159738"/>
            </a:xfrm>
          </p:grpSpPr>
          <p:pic>
            <p:nvPicPr>
              <p:cNvPr id="33" name="Picture 32"/>
              <p:cNvPicPr>
                <a:picLocks noChangeAspect="1"/>
              </p:cNvPicPr>
              <p:nvPr/>
            </p:nvPicPr>
            <p:blipFill>
              <a:blip r:embed="rId6"/>
              <a:stretch>
                <a:fillRect/>
              </a:stretch>
            </p:blipFill>
            <p:spPr>
              <a:xfrm>
                <a:off x="3259173" y="2493797"/>
                <a:ext cx="465830" cy="863861"/>
              </a:xfrm>
              <a:prstGeom prst="rect">
                <a:avLst/>
              </a:prstGeom>
            </p:spPr>
          </p:pic>
          <p:pic>
            <p:nvPicPr>
              <p:cNvPr id="34" name="Picture 33"/>
              <p:cNvPicPr>
                <a:picLocks noChangeAspect="1"/>
              </p:cNvPicPr>
              <p:nvPr/>
            </p:nvPicPr>
            <p:blipFill>
              <a:blip r:embed="rId6"/>
              <a:stretch>
                <a:fillRect/>
              </a:stretch>
            </p:blipFill>
            <p:spPr>
              <a:xfrm>
                <a:off x="3584595" y="2265001"/>
                <a:ext cx="465830" cy="863861"/>
              </a:xfrm>
              <a:prstGeom prst="rect">
                <a:avLst/>
              </a:prstGeom>
            </p:spPr>
          </p:pic>
          <p:pic>
            <p:nvPicPr>
              <p:cNvPr id="35" name="Picture 34"/>
              <p:cNvPicPr>
                <a:picLocks noChangeAspect="1"/>
              </p:cNvPicPr>
              <p:nvPr/>
            </p:nvPicPr>
            <p:blipFill>
              <a:blip r:embed="rId8"/>
              <a:stretch>
                <a:fillRect/>
              </a:stretch>
            </p:blipFill>
            <p:spPr>
              <a:xfrm>
                <a:off x="3829702" y="2547779"/>
                <a:ext cx="903825" cy="876960"/>
              </a:xfrm>
              <a:prstGeom prst="rect">
                <a:avLst/>
              </a:prstGeom>
            </p:spPr>
          </p:pic>
        </p:grpSp>
        <p:grpSp>
          <p:nvGrpSpPr>
            <p:cNvPr id="30" name="Group 29"/>
            <p:cNvGrpSpPr/>
            <p:nvPr/>
          </p:nvGrpSpPr>
          <p:grpSpPr>
            <a:xfrm>
              <a:off x="6817422" y="4242931"/>
              <a:ext cx="1110204" cy="981263"/>
              <a:chOff x="2552214" y="4019392"/>
              <a:chExt cx="1110204" cy="981263"/>
            </a:xfrm>
          </p:grpSpPr>
          <p:pic>
            <p:nvPicPr>
              <p:cNvPr id="31" name="Picture 30"/>
              <p:cNvPicPr>
                <a:picLocks noChangeAspect="1"/>
              </p:cNvPicPr>
              <p:nvPr/>
            </p:nvPicPr>
            <p:blipFill>
              <a:blip r:embed="rId6"/>
              <a:stretch>
                <a:fillRect/>
              </a:stretch>
            </p:blipFill>
            <p:spPr>
              <a:xfrm>
                <a:off x="2552214" y="4136794"/>
                <a:ext cx="465830" cy="863861"/>
              </a:xfrm>
              <a:prstGeom prst="rect">
                <a:avLst/>
              </a:prstGeom>
            </p:spPr>
          </p:pic>
          <p:pic>
            <p:nvPicPr>
              <p:cNvPr id="32" name="Picture 31"/>
              <p:cNvPicPr>
                <a:picLocks noChangeAspect="1"/>
              </p:cNvPicPr>
              <p:nvPr/>
            </p:nvPicPr>
            <p:blipFill>
              <a:blip r:embed="rId9"/>
              <a:stretch>
                <a:fillRect/>
              </a:stretch>
            </p:blipFill>
            <p:spPr>
              <a:xfrm>
                <a:off x="2855928" y="4019392"/>
                <a:ext cx="806490" cy="904800"/>
              </a:xfrm>
              <a:prstGeom prst="rect">
                <a:avLst/>
              </a:prstGeom>
            </p:spPr>
          </p:pic>
        </p:grpSp>
      </p:grpSp>
      <p:grpSp>
        <p:nvGrpSpPr>
          <p:cNvPr id="38" name="Group 37"/>
          <p:cNvGrpSpPr/>
          <p:nvPr/>
        </p:nvGrpSpPr>
        <p:grpSpPr>
          <a:xfrm>
            <a:off x="8730052" y="2289329"/>
            <a:ext cx="2046731" cy="1494632"/>
            <a:chOff x="9069017" y="1761987"/>
            <a:chExt cx="2046731" cy="1494632"/>
          </a:xfrm>
        </p:grpSpPr>
        <p:sp>
          <p:nvSpPr>
            <p:cNvPr id="39" name="Rectangle 38"/>
            <p:cNvSpPr/>
            <p:nvPr/>
          </p:nvSpPr>
          <p:spPr bwMode="auto">
            <a:xfrm>
              <a:off x="9069017" y="1761987"/>
              <a:ext cx="1805459" cy="139448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0" name="Picture 39"/>
            <p:cNvPicPr>
              <a:picLocks noChangeAspect="1"/>
            </p:cNvPicPr>
            <p:nvPr/>
          </p:nvPicPr>
          <p:blipFill>
            <a:blip r:embed="rId6"/>
            <a:stretch>
              <a:fillRect/>
            </a:stretch>
          </p:blipFill>
          <p:spPr>
            <a:xfrm>
              <a:off x="9644923" y="2181575"/>
              <a:ext cx="465830" cy="863861"/>
            </a:xfrm>
            <a:prstGeom prst="rect">
              <a:avLst/>
            </a:prstGeom>
          </p:spPr>
        </p:pic>
        <p:pic>
          <p:nvPicPr>
            <p:cNvPr id="41" name="Picture 40"/>
            <p:cNvPicPr>
              <a:picLocks noChangeAspect="1"/>
            </p:cNvPicPr>
            <p:nvPr/>
          </p:nvPicPr>
          <p:blipFill>
            <a:blip r:embed="rId6"/>
            <a:stretch>
              <a:fillRect/>
            </a:stretch>
          </p:blipFill>
          <p:spPr>
            <a:xfrm>
              <a:off x="9933631" y="2392758"/>
              <a:ext cx="465830" cy="863861"/>
            </a:xfrm>
            <a:prstGeom prst="rect">
              <a:avLst/>
            </a:prstGeom>
          </p:spPr>
        </p:pic>
        <p:pic>
          <p:nvPicPr>
            <p:cNvPr id="42" name="Picture 41"/>
            <p:cNvPicPr>
              <a:picLocks noChangeAspect="1"/>
            </p:cNvPicPr>
            <p:nvPr/>
          </p:nvPicPr>
          <p:blipFill>
            <a:blip r:embed="rId10"/>
            <a:stretch>
              <a:fillRect/>
            </a:stretch>
          </p:blipFill>
          <p:spPr>
            <a:xfrm>
              <a:off x="10260590" y="2163619"/>
              <a:ext cx="855158" cy="953520"/>
            </a:xfrm>
            <a:prstGeom prst="rect">
              <a:avLst/>
            </a:prstGeom>
          </p:spPr>
        </p:pic>
      </p:grpSp>
      <p:sp>
        <p:nvSpPr>
          <p:cNvPr id="44" name="Title 43"/>
          <p:cNvSpPr>
            <a:spLocks noGrp="1"/>
          </p:cNvSpPr>
          <p:nvPr>
            <p:ph type="title"/>
          </p:nvPr>
        </p:nvSpPr>
        <p:spPr/>
        <p:txBody>
          <a:bodyPr/>
          <a:lstStyle/>
          <a:p>
            <a:r>
              <a:rPr lang="fi-FI" dirty="0" smtClean="0"/>
              <a:t>ACS </a:t>
            </a:r>
            <a:r>
              <a:rPr lang="fi-FI" dirty="0" err="1" smtClean="0"/>
              <a:t>with</a:t>
            </a:r>
            <a:r>
              <a:rPr lang="fi-FI" dirty="0" smtClean="0"/>
              <a:t> on-</a:t>
            </a:r>
            <a:r>
              <a:rPr lang="fi-FI" dirty="0" err="1" smtClean="0"/>
              <a:t>premises</a:t>
            </a:r>
            <a:endParaRPr lang="en-US" dirty="0"/>
          </a:p>
        </p:txBody>
      </p:sp>
      <p:cxnSp>
        <p:nvCxnSpPr>
          <p:cNvPr id="46" name="Straight Arrow Connector 45"/>
          <p:cNvCxnSpPr/>
          <p:nvPr/>
        </p:nvCxnSpPr>
        <p:spPr>
          <a:xfrm flipH="1" flipV="1">
            <a:off x="9827582" y="3876356"/>
            <a:ext cx="422955" cy="1055722"/>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H="1">
            <a:off x="2903787" y="2342791"/>
            <a:ext cx="3108674" cy="108228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H="1">
            <a:off x="2924309" y="3144542"/>
            <a:ext cx="5648103" cy="552014"/>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stCxn id="106" idx="2"/>
          </p:cNvCxnSpPr>
          <p:nvPr/>
        </p:nvCxnSpPr>
        <p:spPr>
          <a:xfrm flipH="1">
            <a:off x="6384978" y="2695797"/>
            <a:ext cx="110551" cy="1531274"/>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flipH="1" flipV="1">
            <a:off x="2924309" y="3943282"/>
            <a:ext cx="2223679" cy="100755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4990569" y="213686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5" name="Group 64"/>
          <p:cNvGrpSpPr/>
          <p:nvPr/>
        </p:nvGrpSpPr>
        <p:grpSpPr>
          <a:xfrm>
            <a:off x="6284949" y="3437286"/>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2</a:t>
              </a:r>
              <a:endParaRPr lang="en-US" sz="2352" dirty="0"/>
            </a:p>
          </p:txBody>
        </p:sp>
      </p:grpSp>
      <p:grpSp>
        <p:nvGrpSpPr>
          <p:cNvPr id="68" name="Group 67"/>
          <p:cNvGrpSpPr/>
          <p:nvPr/>
        </p:nvGrpSpPr>
        <p:grpSpPr>
          <a:xfrm>
            <a:off x="4864888" y="3363682"/>
            <a:ext cx="514401" cy="514401"/>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5</a:t>
              </a:r>
              <a:endParaRPr lang="en-US" sz="2352" dirty="0"/>
            </a:p>
          </p:txBody>
        </p:sp>
      </p:grpSp>
      <p:grpSp>
        <p:nvGrpSpPr>
          <p:cNvPr id="71" name="Group 70"/>
          <p:cNvGrpSpPr/>
          <p:nvPr/>
        </p:nvGrpSpPr>
        <p:grpSpPr>
          <a:xfrm>
            <a:off x="4389333" y="4627000"/>
            <a:ext cx="514401" cy="514401"/>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7</a:t>
              </a:r>
              <a:endParaRPr lang="en-US" sz="2352" dirty="0"/>
            </a:p>
          </p:txBody>
        </p:sp>
      </p:grpSp>
      <p:cxnSp>
        <p:nvCxnSpPr>
          <p:cNvPr id="74" name="Straight Arrow Connector 73"/>
          <p:cNvCxnSpPr/>
          <p:nvPr/>
        </p:nvCxnSpPr>
        <p:spPr>
          <a:xfrm flipH="1">
            <a:off x="7707443" y="3876354"/>
            <a:ext cx="1904344" cy="1636807"/>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8600539" y="4525357"/>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6</a:t>
              </a:r>
              <a:endParaRPr lang="en-US" sz="2352" dirty="0"/>
            </a:p>
          </p:txBody>
        </p:sp>
      </p:grpSp>
      <p:cxnSp>
        <p:nvCxnSpPr>
          <p:cNvPr id="92" name="Straight Arrow Connector 91"/>
          <p:cNvCxnSpPr/>
          <p:nvPr/>
        </p:nvCxnSpPr>
        <p:spPr>
          <a:xfrm flipH="1">
            <a:off x="7753184" y="5466016"/>
            <a:ext cx="2018604" cy="177699"/>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22" name="Picture 21"/>
          <p:cNvPicPr>
            <a:picLocks noChangeAspect="1"/>
          </p:cNvPicPr>
          <p:nvPr/>
        </p:nvPicPr>
        <p:blipFill>
          <a:blip r:embed="rId11"/>
          <a:stretch>
            <a:fillRect/>
          </a:stretch>
        </p:blipFill>
        <p:spPr>
          <a:xfrm>
            <a:off x="8932604" y="3876354"/>
            <a:ext cx="451913" cy="382800"/>
          </a:xfrm>
          <a:prstGeom prst="rect">
            <a:avLst/>
          </a:prstGeom>
        </p:spPr>
      </p:pic>
      <p:pic>
        <p:nvPicPr>
          <p:cNvPr id="95" name="Picture 94"/>
          <p:cNvPicPr>
            <a:picLocks noChangeAspect="1"/>
          </p:cNvPicPr>
          <p:nvPr/>
        </p:nvPicPr>
        <p:blipFill>
          <a:blip r:embed="rId11"/>
          <a:stretch>
            <a:fillRect/>
          </a:stretch>
        </p:blipFill>
        <p:spPr>
          <a:xfrm>
            <a:off x="4332306" y="2638379"/>
            <a:ext cx="451913" cy="382800"/>
          </a:xfrm>
          <a:prstGeom prst="rect">
            <a:avLst/>
          </a:prstGeom>
        </p:spPr>
      </p:pic>
      <p:pic>
        <p:nvPicPr>
          <p:cNvPr id="96" name="Picture 95"/>
          <p:cNvPicPr>
            <a:picLocks noChangeAspect="1"/>
          </p:cNvPicPr>
          <p:nvPr/>
        </p:nvPicPr>
        <p:blipFill>
          <a:blip r:embed="rId11"/>
          <a:stretch>
            <a:fillRect/>
          </a:stretch>
        </p:blipFill>
        <p:spPr>
          <a:xfrm>
            <a:off x="4020056" y="4388935"/>
            <a:ext cx="451913" cy="382800"/>
          </a:xfrm>
          <a:prstGeom prst="rect">
            <a:avLst/>
          </a:prstGeom>
        </p:spPr>
      </p:pic>
      <p:grpSp>
        <p:nvGrpSpPr>
          <p:cNvPr id="99" name="Group 98"/>
          <p:cNvGrpSpPr/>
          <p:nvPr/>
        </p:nvGrpSpPr>
        <p:grpSpPr>
          <a:xfrm>
            <a:off x="8719493" y="5484756"/>
            <a:ext cx="514401" cy="514401"/>
            <a:chOff x="492" y="17985"/>
            <a:chExt cx="524853" cy="524853"/>
          </a:xfrm>
        </p:grpSpPr>
        <p:sp>
          <p:nvSpPr>
            <p:cNvPr id="100" name="Oval 9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grpSp>
        <p:nvGrpSpPr>
          <p:cNvPr id="102" name="Group 101"/>
          <p:cNvGrpSpPr/>
          <p:nvPr/>
        </p:nvGrpSpPr>
        <p:grpSpPr>
          <a:xfrm>
            <a:off x="9988179" y="4067030"/>
            <a:ext cx="514401" cy="514401"/>
            <a:chOff x="492" y="17985"/>
            <a:chExt cx="524853" cy="524853"/>
          </a:xfrm>
        </p:grpSpPr>
        <p:sp>
          <p:nvSpPr>
            <p:cNvPr id="103" name="Oval 10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4</a:t>
              </a:r>
              <a:endParaRPr lang="en-US" sz="2352" dirty="0"/>
            </a:p>
          </p:txBody>
        </p:sp>
      </p:grpSp>
      <p:sp>
        <p:nvSpPr>
          <p:cNvPr id="105" name="TextBox 104"/>
          <p:cNvSpPr txBox="1"/>
          <p:nvPr/>
        </p:nvSpPr>
        <p:spPr>
          <a:xfrm>
            <a:off x="3523272" y="2651261"/>
            <a:ext cx="758797"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Register App</a:t>
            </a:r>
          </a:p>
        </p:txBody>
      </p:sp>
      <p:sp>
        <p:nvSpPr>
          <p:cNvPr id="106" name="TextBox 105"/>
          <p:cNvSpPr txBox="1"/>
          <p:nvPr/>
        </p:nvSpPr>
        <p:spPr>
          <a:xfrm>
            <a:off x="6023765" y="2449576"/>
            <a:ext cx="94352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App Admin</a:t>
            </a:r>
          </a:p>
        </p:txBody>
      </p:sp>
      <p:grpSp>
        <p:nvGrpSpPr>
          <p:cNvPr id="109" name="Group 108"/>
          <p:cNvGrpSpPr/>
          <p:nvPr/>
        </p:nvGrpSpPr>
        <p:grpSpPr>
          <a:xfrm>
            <a:off x="9839951" y="4868565"/>
            <a:ext cx="1077638" cy="1269341"/>
            <a:chOff x="9839951" y="4868565"/>
            <a:chExt cx="1077638" cy="1269341"/>
          </a:xfrm>
        </p:grpSpPr>
        <p:pic>
          <p:nvPicPr>
            <p:cNvPr id="21" name="Picture 20"/>
            <p:cNvPicPr>
              <a:picLocks noChangeAspect="1"/>
            </p:cNvPicPr>
            <p:nvPr/>
          </p:nvPicPr>
          <p:blipFill>
            <a:blip r:embed="rId12"/>
            <a:stretch>
              <a:fillRect/>
            </a:stretch>
          </p:blipFill>
          <p:spPr>
            <a:xfrm>
              <a:off x="9839951" y="4868565"/>
              <a:ext cx="1077638" cy="1023120"/>
            </a:xfrm>
            <a:prstGeom prst="rect">
              <a:avLst/>
            </a:prstGeom>
          </p:spPr>
        </p:pic>
        <p:sp>
          <p:nvSpPr>
            <p:cNvPr id="108" name="TextBox 107"/>
            <p:cNvSpPr txBox="1"/>
            <p:nvPr/>
          </p:nvSpPr>
          <p:spPr>
            <a:xfrm>
              <a:off x="9986451" y="5891685"/>
              <a:ext cx="78463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End users</a:t>
              </a:r>
            </a:p>
          </p:txBody>
        </p:sp>
      </p:grpSp>
      <p:sp>
        <p:nvSpPr>
          <p:cNvPr id="110" name="TextBox 109"/>
          <p:cNvSpPr txBox="1"/>
          <p:nvPr/>
        </p:nvSpPr>
        <p:spPr>
          <a:xfrm>
            <a:off x="2848976" y="4460021"/>
            <a:ext cx="1233579" cy="369332"/>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Verification of registration</a:t>
            </a:r>
          </a:p>
        </p:txBody>
      </p:sp>
      <p:sp>
        <p:nvSpPr>
          <p:cNvPr id="111" name="TextBox 110"/>
          <p:cNvSpPr txBox="1"/>
          <p:nvPr/>
        </p:nvSpPr>
        <p:spPr>
          <a:xfrm>
            <a:off x="8063464" y="4063632"/>
            <a:ext cx="952634" cy="369332"/>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Remote </a:t>
            </a:r>
          </a:p>
          <a:p>
            <a:pPr algn="ctr"/>
            <a:r>
              <a:rPr lang="en-US" sz="1200" spc="-70" dirty="0" smtClean="0">
                <a:gradFill>
                  <a:gsLst>
                    <a:gs pos="2917">
                      <a:schemeClr val="bg2"/>
                    </a:gs>
                    <a:gs pos="95000">
                      <a:schemeClr val="bg2"/>
                    </a:gs>
                  </a:gsLst>
                  <a:lin ang="5400000" scaled="0"/>
                </a:gradFill>
              </a:rPr>
              <a:t>connectivity</a:t>
            </a:r>
          </a:p>
        </p:txBody>
      </p:sp>
      <p:sp>
        <p:nvSpPr>
          <p:cNvPr id="112" name="TextBox 111"/>
          <p:cNvSpPr txBox="1"/>
          <p:nvPr/>
        </p:nvSpPr>
        <p:spPr>
          <a:xfrm>
            <a:off x="4940956" y="3167721"/>
            <a:ext cx="853695"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Retrieve Token</a:t>
            </a:r>
          </a:p>
        </p:txBody>
      </p:sp>
      <p:sp>
        <p:nvSpPr>
          <p:cNvPr id="113" name="TextBox 112"/>
          <p:cNvSpPr txBox="1"/>
          <p:nvPr/>
        </p:nvSpPr>
        <p:spPr>
          <a:xfrm>
            <a:off x="6840573" y="3604003"/>
            <a:ext cx="123072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Approve and Publish</a:t>
            </a:r>
          </a:p>
        </p:txBody>
      </p:sp>
    </p:spTree>
    <p:extLst>
      <p:ext uri="{BB962C8B-B14F-4D97-AF65-F5344CB8AC3E}">
        <p14:creationId xmlns:p14="http://schemas.microsoft.com/office/powerpoint/2010/main" val="3383453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1000"/>
                                        <p:tgtEl>
                                          <p:spTgt spid="56"/>
                                        </p:tgtEl>
                                      </p:cBhvr>
                                    </p:animEffect>
                                    <p:anim calcmode="lin" valueType="num">
                                      <p:cBhvr>
                                        <p:cTn id="28" dur="1000" fill="hold"/>
                                        <p:tgtEl>
                                          <p:spTgt spid="56"/>
                                        </p:tgtEl>
                                        <p:attrNameLst>
                                          <p:attrName>ppt_x</p:attrName>
                                        </p:attrNameLst>
                                      </p:cBhvr>
                                      <p:tavLst>
                                        <p:tav tm="0">
                                          <p:val>
                                            <p:strVal val="#ppt_x"/>
                                          </p:val>
                                        </p:tav>
                                        <p:tav tm="100000">
                                          <p:val>
                                            <p:strVal val="#ppt_x"/>
                                          </p:val>
                                        </p:tav>
                                      </p:tavLst>
                                    </p:anim>
                                    <p:anim calcmode="lin" valueType="num">
                                      <p:cBhvr>
                                        <p:cTn id="2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1000"/>
                                        <p:tgtEl>
                                          <p:spTgt spid="62"/>
                                        </p:tgtEl>
                                      </p:cBhvr>
                                    </p:animEffect>
                                    <p:anim calcmode="lin" valueType="num">
                                      <p:cBhvr>
                                        <p:cTn id="35" dur="1000" fill="hold"/>
                                        <p:tgtEl>
                                          <p:spTgt spid="62"/>
                                        </p:tgtEl>
                                        <p:attrNameLst>
                                          <p:attrName>ppt_x</p:attrName>
                                        </p:attrNameLst>
                                      </p:cBhvr>
                                      <p:tavLst>
                                        <p:tav tm="0">
                                          <p:val>
                                            <p:strVal val="#ppt_x"/>
                                          </p:val>
                                        </p:tav>
                                        <p:tav tm="100000">
                                          <p:val>
                                            <p:strVal val="#ppt_x"/>
                                          </p:val>
                                        </p:tav>
                                      </p:tavLst>
                                    </p:anim>
                                    <p:anim calcmode="lin" valueType="num">
                                      <p:cBhvr>
                                        <p:cTn id="3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1000"/>
                                        <p:tgtEl>
                                          <p:spTgt spid="65"/>
                                        </p:tgtEl>
                                      </p:cBhvr>
                                    </p:animEffect>
                                    <p:anim calcmode="lin" valueType="num">
                                      <p:cBhvr>
                                        <p:cTn id="42" dur="1000" fill="hold"/>
                                        <p:tgtEl>
                                          <p:spTgt spid="65"/>
                                        </p:tgtEl>
                                        <p:attrNameLst>
                                          <p:attrName>ppt_x</p:attrName>
                                        </p:attrNameLst>
                                      </p:cBhvr>
                                      <p:tavLst>
                                        <p:tav tm="0">
                                          <p:val>
                                            <p:strVal val="#ppt_x"/>
                                          </p:val>
                                        </p:tav>
                                        <p:tav tm="100000">
                                          <p:val>
                                            <p:strVal val="#ppt_x"/>
                                          </p:val>
                                        </p:tav>
                                      </p:tavLst>
                                    </p:anim>
                                    <p:anim calcmode="lin" valueType="num">
                                      <p:cBhvr>
                                        <p:cTn id="43"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1000"/>
                                        <p:tgtEl>
                                          <p:spTgt spid="71"/>
                                        </p:tgtEl>
                                      </p:cBhvr>
                                    </p:animEffect>
                                    <p:anim calcmode="lin" valueType="num">
                                      <p:cBhvr>
                                        <p:cTn id="56" dur="1000" fill="hold"/>
                                        <p:tgtEl>
                                          <p:spTgt spid="71"/>
                                        </p:tgtEl>
                                        <p:attrNameLst>
                                          <p:attrName>ppt_x</p:attrName>
                                        </p:attrNameLst>
                                      </p:cBhvr>
                                      <p:tavLst>
                                        <p:tav tm="0">
                                          <p:val>
                                            <p:strVal val="#ppt_x"/>
                                          </p:val>
                                        </p:tav>
                                        <p:tav tm="100000">
                                          <p:val>
                                            <p:strVal val="#ppt_x"/>
                                          </p:val>
                                        </p:tav>
                                      </p:tavLst>
                                    </p:anim>
                                    <p:anim calcmode="lin" valueType="num">
                                      <p:cBhvr>
                                        <p:cTn id="57" dur="1000" fill="hold"/>
                                        <p:tgtEl>
                                          <p:spTgt spid="7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1000"/>
                                        <p:tgtEl>
                                          <p:spTgt spid="74"/>
                                        </p:tgtEl>
                                      </p:cBhvr>
                                    </p:animEffect>
                                    <p:anim calcmode="lin" valueType="num">
                                      <p:cBhvr>
                                        <p:cTn id="61" dur="1000" fill="hold"/>
                                        <p:tgtEl>
                                          <p:spTgt spid="74"/>
                                        </p:tgtEl>
                                        <p:attrNameLst>
                                          <p:attrName>ppt_x</p:attrName>
                                        </p:attrNameLst>
                                      </p:cBhvr>
                                      <p:tavLst>
                                        <p:tav tm="0">
                                          <p:val>
                                            <p:strVal val="#ppt_x"/>
                                          </p:val>
                                        </p:tav>
                                        <p:tav tm="100000">
                                          <p:val>
                                            <p:strVal val="#ppt_x"/>
                                          </p:val>
                                        </p:tav>
                                      </p:tavLst>
                                    </p:anim>
                                    <p:anim calcmode="lin" valueType="num">
                                      <p:cBhvr>
                                        <p:cTn id="62"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fade">
                                      <p:cBhvr>
                                        <p:cTn id="88" dur="1000"/>
                                        <p:tgtEl>
                                          <p:spTgt spid="102"/>
                                        </p:tgtEl>
                                      </p:cBhvr>
                                    </p:animEffect>
                                    <p:anim calcmode="lin" valueType="num">
                                      <p:cBhvr>
                                        <p:cTn id="89" dur="1000" fill="hold"/>
                                        <p:tgtEl>
                                          <p:spTgt spid="102"/>
                                        </p:tgtEl>
                                        <p:attrNameLst>
                                          <p:attrName>ppt_x</p:attrName>
                                        </p:attrNameLst>
                                      </p:cBhvr>
                                      <p:tavLst>
                                        <p:tav tm="0">
                                          <p:val>
                                            <p:strVal val="#ppt_x"/>
                                          </p:val>
                                        </p:tav>
                                        <p:tav tm="100000">
                                          <p:val>
                                            <p:strVal val="#ppt_x"/>
                                          </p:val>
                                        </p:tav>
                                      </p:tavLst>
                                    </p:anim>
                                    <p:anim calcmode="lin" valueType="num">
                                      <p:cBhvr>
                                        <p:cTn id="90" dur="1000" fill="hold"/>
                                        <p:tgtEl>
                                          <p:spTgt spid="10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1000"/>
                                        <p:tgtEl>
                                          <p:spTgt spid="105"/>
                                        </p:tgtEl>
                                      </p:cBhvr>
                                    </p:animEffect>
                                    <p:anim calcmode="lin" valueType="num">
                                      <p:cBhvr>
                                        <p:cTn id="94" dur="1000" fill="hold"/>
                                        <p:tgtEl>
                                          <p:spTgt spid="105"/>
                                        </p:tgtEl>
                                        <p:attrNameLst>
                                          <p:attrName>ppt_x</p:attrName>
                                        </p:attrNameLst>
                                      </p:cBhvr>
                                      <p:tavLst>
                                        <p:tav tm="0">
                                          <p:val>
                                            <p:strVal val="#ppt_x"/>
                                          </p:val>
                                        </p:tav>
                                        <p:tav tm="100000">
                                          <p:val>
                                            <p:strVal val="#ppt_x"/>
                                          </p:val>
                                        </p:tav>
                                      </p:tavLst>
                                    </p:anim>
                                    <p:anim calcmode="lin" valueType="num">
                                      <p:cBhvr>
                                        <p:cTn id="95" dur="1000" fill="hold"/>
                                        <p:tgtEl>
                                          <p:spTgt spid="10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1000"/>
                                        <p:tgtEl>
                                          <p:spTgt spid="106"/>
                                        </p:tgtEl>
                                      </p:cBhvr>
                                    </p:animEffect>
                                    <p:anim calcmode="lin" valueType="num">
                                      <p:cBhvr>
                                        <p:cTn id="99" dur="1000" fill="hold"/>
                                        <p:tgtEl>
                                          <p:spTgt spid="106"/>
                                        </p:tgtEl>
                                        <p:attrNameLst>
                                          <p:attrName>ppt_x</p:attrName>
                                        </p:attrNameLst>
                                      </p:cBhvr>
                                      <p:tavLst>
                                        <p:tav tm="0">
                                          <p:val>
                                            <p:strVal val="#ppt_x"/>
                                          </p:val>
                                        </p:tav>
                                        <p:tav tm="100000">
                                          <p:val>
                                            <p:strVal val="#ppt_x"/>
                                          </p:val>
                                        </p:tav>
                                      </p:tavLst>
                                    </p:anim>
                                    <p:anim calcmode="lin" valueType="num">
                                      <p:cBhvr>
                                        <p:cTn id="100" dur="1000" fill="hold"/>
                                        <p:tgtEl>
                                          <p:spTgt spid="10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fade">
                                      <p:cBhvr>
                                        <p:cTn id="103" dur="1000"/>
                                        <p:tgtEl>
                                          <p:spTgt spid="110"/>
                                        </p:tgtEl>
                                      </p:cBhvr>
                                    </p:animEffect>
                                    <p:anim calcmode="lin" valueType="num">
                                      <p:cBhvr>
                                        <p:cTn id="104" dur="1000" fill="hold"/>
                                        <p:tgtEl>
                                          <p:spTgt spid="110"/>
                                        </p:tgtEl>
                                        <p:attrNameLst>
                                          <p:attrName>ppt_x</p:attrName>
                                        </p:attrNameLst>
                                      </p:cBhvr>
                                      <p:tavLst>
                                        <p:tav tm="0">
                                          <p:val>
                                            <p:strVal val="#ppt_x"/>
                                          </p:val>
                                        </p:tav>
                                        <p:tav tm="100000">
                                          <p:val>
                                            <p:strVal val="#ppt_x"/>
                                          </p:val>
                                        </p:tav>
                                      </p:tavLst>
                                    </p:anim>
                                    <p:anim calcmode="lin" valueType="num">
                                      <p:cBhvr>
                                        <p:cTn id="105" dur="1000" fill="hold"/>
                                        <p:tgtEl>
                                          <p:spTgt spid="11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fade">
                                      <p:cBhvr>
                                        <p:cTn id="108" dur="1000"/>
                                        <p:tgtEl>
                                          <p:spTgt spid="111"/>
                                        </p:tgtEl>
                                      </p:cBhvr>
                                    </p:animEffect>
                                    <p:anim calcmode="lin" valueType="num">
                                      <p:cBhvr>
                                        <p:cTn id="109" dur="1000" fill="hold"/>
                                        <p:tgtEl>
                                          <p:spTgt spid="111"/>
                                        </p:tgtEl>
                                        <p:attrNameLst>
                                          <p:attrName>ppt_x</p:attrName>
                                        </p:attrNameLst>
                                      </p:cBhvr>
                                      <p:tavLst>
                                        <p:tav tm="0">
                                          <p:val>
                                            <p:strVal val="#ppt_x"/>
                                          </p:val>
                                        </p:tav>
                                        <p:tav tm="100000">
                                          <p:val>
                                            <p:strVal val="#ppt_x"/>
                                          </p:val>
                                        </p:tav>
                                      </p:tavLst>
                                    </p:anim>
                                    <p:anim calcmode="lin" valueType="num">
                                      <p:cBhvr>
                                        <p:cTn id="110" dur="1000" fill="hold"/>
                                        <p:tgtEl>
                                          <p:spTgt spid="11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1000"/>
                                        <p:tgtEl>
                                          <p:spTgt spid="112"/>
                                        </p:tgtEl>
                                      </p:cBhvr>
                                    </p:animEffect>
                                    <p:anim calcmode="lin" valueType="num">
                                      <p:cBhvr>
                                        <p:cTn id="114" dur="1000" fill="hold"/>
                                        <p:tgtEl>
                                          <p:spTgt spid="112"/>
                                        </p:tgtEl>
                                        <p:attrNameLst>
                                          <p:attrName>ppt_x</p:attrName>
                                        </p:attrNameLst>
                                      </p:cBhvr>
                                      <p:tavLst>
                                        <p:tav tm="0">
                                          <p:val>
                                            <p:strVal val="#ppt_x"/>
                                          </p:val>
                                        </p:tav>
                                        <p:tav tm="100000">
                                          <p:val>
                                            <p:strVal val="#ppt_x"/>
                                          </p:val>
                                        </p:tav>
                                      </p:tavLst>
                                    </p:anim>
                                    <p:anim calcmode="lin" valueType="num">
                                      <p:cBhvr>
                                        <p:cTn id="115" dur="1000" fill="hold"/>
                                        <p:tgtEl>
                                          <p:spTgt spid="11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13"/>
                                        </p:tgtEl>
                                        <p:attrNameLst>
                                          <p:attrName>style.visibility</p:attrName>
                                        </p:attrNameLst>
                                      </p:cBhvr>
                                      <p:to>
                                        <p:strVal val="visible"/>
                                      </p:to>
                                    </p:set>
                                    <p:animEffect transition="in" filter="fade">
                                      <p:cBhvr>
                                        <p:cTn id="118" dur="1000"/>
                                        <p:tgtEl>
                                          <p:spTgt spid="113"/>
                                        </p:tgtEl>
                                      </p:cBhvr>
                                    </p:animEffect>
                                    <p:anim calcmode="lin" valueType="num">
                                      <p:cBhvr>
                                        <p:cTn id="119" dur="1000" fill="hold"/>
                                        <p:tgtEl>
                                          <p:spTgt spid="113"/>
                                        </p:tgtEl>
                                        <p:attrNameLst>
                                          <p:attrName>ppt_x</p:attrName>
                                        </p:attrNameLst>
                                      </p:cBhvr>
                                      <p:tavLst>
                                        <p:tav tm="0">
                                          <p:val>
                                            <p:strVal val="#ppt_x"/>
                                          </p:val>
                                        </p:tav>
                                        <p:tav tm="100000">
                                          <p:val>
                                            <p:strVal val="#ppt_x"/>
                                          </p:val>
                                        </p:tav>
                                      </p:tavLst>
                                    </p:anim>
                                    <p:anim calcmode="lin" valueType="num">
                                      <p:cBhvr>
                                        <p:cTn id="120"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10" grpId="0"/>
      <p:bldP spid="111" grpId="0"/>
      <p:bldP spid="112" grpId="0"/>
      <p:bldP spid="1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Configuring Support for </a:t>
            </a:r>
            <a:r>
              <a:rPr lang="en-US" sz="2800" b="0" dirty="0" err="1" smtClean="0"/>
              <a:t>Oauth</a:t>
            </a:r>
            <a:r>
              <a:rPr lang="en-US" sz="2800" b="0" dirty="0" smtClean="0"/>
              <a:t> in an Op-premises Farm</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1257053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a:t>On-premises Setup Overview</a:t>
            </a:r>
          </a:p>
          <a:p>
            <a:r>
              <a:rPr lang="en-US" dirty="0"/>
              <a:t>Creating a SharePoint 2013 VM</a:t>
            </a:r>
          </a:p>
          <a:p>
            <a:r>
              <a:rPr lang="en-US" dirty="0"/>
              <a:t>Configuring Support for Apps</a:t>
            </a:r>
          </a:p>
          <a:p>
            <a:r>
              <a:rPr lang="en-US" dirty="0"/>
              <a:t>Configuring S2S authentication</a:t>
            </a:r>
          </a:p>
          <a:p>
            <a:r>
              <a:rPr lang="en-US" dirty="0"/>
              <a:t>Configuring OAuth2 for on Premises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On-premises Setup Overview</a:t>
            </a:r>
          </a:p>
          <a:p>
            <a:r>
              <a:rPr lang="en-US" dirty="0" smtClean="0"/>
              <a:t>Creating a SharePoint 2013 VM</a:t>
            </a:r>
          </a:p>
          <a:p>
            <a:r>
              <a:rPr lang="en-US" dirty="0" smtClean="0"/>
              <a:t>Configuring Support for Apps</a:t>
            </a:r>
          </a:p>
          <a:p>
            <a:r>
              <a:rPr lang="en-US" dirty="0" smtClean="0"/>
              <a:t>Configuring S2S authentication</a:t>
            </a:r>
          </a:p>
          <a:p>
            <a:r>
              <a:rPr lang="en-US" dirty="0" smtClean="0"/>
              <a:t>Configuring OAuth2 for on Premises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187602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Creating a SharePoint 2013 VM</a:t>
            </a:r>
          </a:p>
        </p:txBody>
      </p:sp>
    </p:spTree>
    <p:extLst>
      <p:ext uri="{BB962C8B-B14F-4D97-AF65-F5344CB8AC3E}">
        <p14:creationId xmlns:p14="http://schemas.microsoft.com/office/powerpoint/2010/main" val="31339895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SharePoint 2013 with SP1</a:t>
            </a:r>
          </a:p>
          <a:p>
            <a:r>
              <a:rPr lang="en-US" dirty="0" smtClean="0"/>
              <a:t>Visual Studio 2013</a:t>
            </a:r>
          </a:p>
          <a:p>
            <a:r>
              <a:rPr lang="en-US" dirty="0"/>
              <a:t>	</a:t>
            </a:r>
            <a:r>
              <a:rPr lang="en-US" dirty="0" smtClean="0"/>
              <a:t>Latest Visual Studio updates</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Not required when developing locally</a:t>
            </a:r>
          </a:p>
          <a:p>
            <a:r>
              <a:rPr lang="en-US" dirty="0" smtClean="0"/>
              <a:t>Use the Developer Site template to create a new </a:t>
            </a:r>
            <a:r>
              <a:rPr lang="en-US" dirty="0"/>
              <a:t>s</a:t>
            </a:r>
            <a:r>
              <a:rPr lang="en-US" dirty="0" smtClean="0"/>
              <a:t>ite</a:t>
            </a:r>
            <a:endParaRPr lang="en-US" dirty="0"/>
          </a:p>
        </p:txBody>
      </p:sp>
      <p:sp>
        <p:nvSpPr>
          <p:cNvPr id="3" name="Title 2"/>
          <p:cNvSpPr>
            <a:spLocks noGrp="1"/>
          </p:cNvSpPr>
          <p:nvPr>
            <p:ph type="title"/>
          </p:nvPr>
        </p:nvSpPr>
        <p:spPr/>
        <p:txBody>
          <a:bodyPr/>
          <a:lstStyle/>
          <a:p>
            <a:r>
              <a:rPr lang="en-US" dirty="0" smtClean="0"/>
              <a:t>Developer Site Collections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SharePoint 2013 Developer Site</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sz="3600" dirty="0" smtClean="0"/>
              <a:t>Office 2013 with SP1</a:t>
            </a:r>
          </a:p>
          <a:p>
            <a:r>
              <a:rPr lang="en-US" sz="3600" dirty="0" smtClean="0"/>
              <a:t>Visual Studio 2013</a:t>
            </a:r>
          </a:p>
          <a:p>
            <a:r>
              <a:rPr lang="en-US" sz="3600" dirty="0" smtClean="0"/>
              <a:t>	Visual Studio updates</a:t>
            </a:r>
          </a:p>
          <a:p>
            <a:r>
              <a:rPr lang="en-US" sz="3600" dirty="0" smtClean="0"/>
              <a:t>	Office </a:t>
            </a:r>
            <a:r>
              <a:rPr lang="en-US" sz="3600" dirty="0"/>
              <a:t>Developer Tools for Visual Studio </a:t>
            </a:r>
            <a:r>
              <a:rPr lang="en-US" sz="3600" dirty="0" smtClean="0"/>
              <a:t>2013</a:t>
            </a:r>
          </a:p>
          <a:p>
            <a:r>
              <a:rPr lang="en-US" sz="3600" dirty="0"/>
              <a:t>Exchange 2013 </a:t>
            </a:r>
            <a:r>
              <a:rPr lang="en-US" sz="3600" dirty="0" smtClean="0"/>
              <a:t>required for mail app development</a:t>
            </a:r>
            <a:endParaRPr lang="en-US" sz="3600" dirty="0"/>
          </a:p>
          <a:p>
            <a:r>
              <a:rPr lang="en-US" sz="3600" dirty="0" smtClean="0"/>
              <a:t>	Exchange 2013 SP1 required for compose mail apps</a:t>
            </a:r>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3414</Words>
  <Application>Microsoft Office PowerPoint</Application>
  <PresentationFormat>Custom</PresentationFormat>
  <Paragraphs>359</Paragraphs>
  <Slides>40</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Consolas</vt:lpstr>
      <vt:lpstr>Courier New</vt:lpstr>
      <vt:lpstr>Lucida Console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on-premises environment for app development</vt:lpstr>
      <vt:lpstr>Agenda </vt:lpstr>
      <vt:lpstr>Creating a SharePoint 2013 VM</vt:lpstr>
      <vt:lpstr>Apps for SharePoint Dev Environment</vt:lpstr>
      <vt:lpstr>Developer Site Collections</vt:lpstr>
      <vt:lpstr>PowerPoint Presentation</vt:lpstr>
      <vt:lpstr>Apps for Office Dev Environment</vt:lpstr>
      <vt:lpstr>On-premises Setup Overview</vt:lpstr>
      <vt:lpstr>Available Resources</vt:lpstr>
      <vt:lpstr>PowerPoint Presentation</vt:lpstr>
      <vt:lpstr>Configuring Support for Apps</vt:lpstr>
      <vt:lpstr>Service Application Support for Apps</vt:lpstr>
      <vt:lpstr>Configuring Support for Apps</vt:lpstr>
      <vt:lpstr>On-premises – SP hosted app domain Explains the structure with multiple farms domain requirements</vt:lpstr>
      <vt:lpstr>Corporate app store in enterprise level Explains the structure for app catalogs in web application level </vt:lpstr>
      <vt:lpstr>Creating the App Catalog Site Collection</vt:lpstr>
      <vt:lpstr>App Catalog URL and Permissions</vt:lpstr>
      <vt:lpstr>Apps for SharePoint Document Library</vt:lpstr>
      <vt:lpstr>PowerPoint Presentation</vt:lpstr>
      <vt:lpstr>Configuring S2S authentication</vt:lpstr>
      <vt:lpstr>What is a Server-to-server (S2S) Trust</vt:lpstr>
      <vt:lpstr>S2S with on-premises</vt:lpstr>
      <vt:lpstr>Configuring a Server-to-Server Trust</vt:lpstr>
      <vt:lpstr>Creating Certificates</vt:lpstr>
      <vt:lpstr>Creating the Secure Token Issuer</vt:lpstr>
      <vt:lpstr>App Principals</vt:lpstr>
      <vt:lpstr>Registering an App Security Principal</vt:lpstr>
      <vt:lpstr>Configuring the S2S Certification in VS</vt:lpstr>
      <vt:lpstr>App Manifest during Development</vt:lpstr>
      <vt:lpstr>App Manifest in Real-world Deployment</vt:lpstr>
      <vt:lpstr>Configuring OAuth2 for on Premises</vt:lpstr>
      <vt:lpstr>Azure Active Directory</vt:lpstr>
      <vt:lpstr>Windows Azure Environment</vt:lpstr>
      <vt:lpstr>Azure Access Control Services</vt:lpstr>
      <vt:lpstr>ACS with on-premises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2014-09-22T12:24:22Z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