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2"/>
  </p:notesMasterIdLst>
  <p:handoutMasterIdLst>
    <p:handoutMasterId r:id="rId43"/>
  </p:handoutMasterIdLst>
  <p:sldIdLst>
    <p:sldId id="778" r:id="rId6"/>
    <p:sldId id="779" r:id="rId7"/>
    <p:sldId id="780" r:id="rId8"/>
    <p:sldId id="788" r:id="rId9"/>
    <p:sldId id="891" r:id="rId10"/>
    <p:sldId id="892" r:id="rId11"/>
    <p:sldId id="893" r:id="rId12"/>
    <p:sldId id="894" r:id="rId13"/>
    <p:sldId id="861" r:id="rId14"/>
    <p:sldId id="862" r:id="rId15"/>
    <p:sldId id="900" r:id="rId16"/>
    <p:sldId id="863" r:id="rId17"/>
    <p:sldId id="864" r:id="rId18"/>
    <p:sldId id="865" r:id="rId19"/>
    <p:sldId id="866" r:id="rId20"/>
    <p:sldId id="895" r:id="rId21"/>
    <p:sldId id="868" r:id="rId22"/>
    <p:sldId id="869" r:id="rId23"/>
    <p:sldId id="870" r:id="rId24"/>
    <p:sldId id="871" r:id="rId25"/>
    <p:sldId id="896" r:id="rId26"/>
    <p:sldId id="873" r:id="rId27"/>
    <p:sldId id="879" r:id="rId28"/>
    <p:sldId id="897" r:id="rId29"/>
    <p:sldId id="902" r:id="rId30"/>
    <p:sldId id="903" r:id="rId31"/>
    <p:sldId id="904" r:id="rId32"/>
    <p:sldId id="905" r:id="rId33"/>
    <p:sldId id="906" r:id="rId34"/>
    <p:sldId id="907" r:id="rId35"/>
    <p:sldId id="908" r:id="rId36"/>
    <p:sldId id="909" r:id="rId37"/>
    <p:sldId id="899" r:id="rId38"/>
    <p:sldId id="881" r:id="rId39"/>
    <p:sldId id="901" r:id="rId40"/>
    <p:sldId id="654"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82" d="100"/>
          <a:sy n="82" d="100"/>
        </p:scale>
        <p:origin x="858"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690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91774-C770-41B5-A624-BE5975374D47}" type="doc">
      <dgm:prSet loTypeId="urn:microsoft.com/office/officeart/2005/8/layout/venn2" loCatId="relationship" qsTypeId="urn:microsoft.com/office/officeart/2005/8/quickstyle/3d4" qsCatId="3D" csTypeId="urn:microsoft.com/office/officeart/2005/8/colors/accent1_4" csCatId="accent1" phldr="1"/>
      <dgm:spPr/>
      <dgm:t>
        <a:bodyPr/>
        <a:lstStyle/>
        <a:p>
          <a:endParaRPr lang="en-US"/>
        </a:p>
      </dgm:t>
    </dgm:pt>
    <dgm:pt modelId="{16DC3007-0FD1-4492-97A8-2E91E6D27080}">
      <dgm:prSet phldrT="[Text]"/>
      <dgm:spPr/>
      <dgm:t>
        <a:bodyPr/>
        <a:lstStyle/>
        <a:p>
          <a:r>
            <a:rPr lang="en-US" b="1" dirty="0" err="1" smtClean="0"/>
            <a:t>ReadWriteMailbox</a:t>
          </a:r>
          <a:endParaRPr lang="en-US" b="1" dirty="0"/>
        </a:p>
      </dgm:t>
    </dgm:pt>
    <dgm:pt modelId="{ED494199-75C2-4B77-B0D4-021CB1074E30}" type="parTrans" cxnId="{C07F4D04-B81F-49C9-B597-0014B0B4293C}">
      <dgm:prSet/>
      <dgm:spPr/>
      <dgm:t>
        <a:bodyPr/>
        <a:lstStyle/>
        <a:p>
          <a:endParaRPr lang="en-US"/>
        </a:p>
      </dgm:t>
    </dgm:pt>
    <dgm:pt modelId="{171B91CC-2368-4DF6-9509-1D13C250DEBD}" type="sibTrans" cxnId="{C07F4D04-B81F-49C9-B597-0014B0B4293C}">
      <dgm:prSet/>
      <dgm:spPr/>
      <dgm:t>
        <a:bodyPr/>
        <a:lstStyle/>
        <a:p>
          <a:endParaRPr lang="en-US"/>
        </a:p>
      </dgm:t>
    </dgm:pt>
    <dgm:pt modelId="{1BD07969-C191-417C-A6E4-B99244CFAD5A}">
      <dgm:prSet phldrT="[Text]"/>
      <dgm:spPr/>
      <dgm:t>
        <a:bodyPr/>
        <a:lstStyle/>
        <a:p>
          <a:r>
            <a:rPr lang="en-US" b="1" dirty="0" err="1" smtClean="0"/>
            <a:t>ReadItem</a:t>
          </a:r>
          <a:endParaRPr lang="en-US" b="1" dirty="0"/>
        </a:p>
      </dgm:t>
    </dgm:pt>
    <dgm:pt modelId="{A55FF21E-9DA7-49C9-9215-1C58541EA992}" type="parTrans" cxnId="{11FAFFFA-D0F9-43D8-A4C1-A2AB139B98BC}">
      <dgm:prSet/>
      <dgm:spPr/>
      <dgm:t>
        <a:bodyPr/>
        <a:lstStyle/>
        <a:p>
          <a:endParaRPr lang="en-US"/>
        </a:p>
      </dgm:t>
    </dgm:pt>
    <dgm:pt modelId="{FA32DEC9-D02C-4C9D-BB7F-D4A06D0BDA7A}" type="sibTrans" cxnId="{11FAFFFA-D0F9-43D8-A4C1-A2AB139B98BC}">
      <dgm:prSet/>
      <dgm:spPr/>
      <dgm:t>
        <a:bodyPr/>
        <a:lstStyle/>
        <a:p>
          <a:endParaRPr lang="en-US"/>
        </a:p>
      </dgm:t>
    </dgm:pt>
    <dgm:pt modelId="{2C926E48-31F3-4DD2-BB06-27D6DB57EFA0}">
      <dgm:prSet phldrT="[Text]"/>
      <dgm:spPr/>
      <dgm:t>
        <a:bodyPr/>
        <a:lstStyle/>
        <a:p>
          <a:r>
            <a:rPr lang="en-US" b="1" dirty="0" smtClean="0"/>
            <a:t>Restricted</a:t>
          </a:r>
          <a:endParaRPr lang="en-US" b="1" dirty="0"/>
        </a:p>
      </dgm:t>
    </dgm:pt>
    <dgm:pt modelId="{AE107E20-290E-4B8C-BB6C-C76F6B8FFE53}" type="parTrans" cxnId="{6870C590-0D18-45F7-AFBE-D1DF84946513}">
      <dgm:prSet/>
      <dgm:spPr/>
      <dgm:t>
        <a:bodyPr/>
        <a:lstStyle/>
        <a:p>
          <a:endParaRPr lang="en-US"/>
        </a:p>
      </dgm:t>
    </dgm:pt>
    <dgm:pt modelId="{1E893B4F-B0E5-4879-BA82-0D5E29B02EAB}" type="sibTrans" cxnId="{6870C590-0D18-45F7-AFBE-D1DF84946513}">
      <dgm:prSet/>
      <dgm:spPr/>
      <dgm:t>
        <a:bodyPr/>
        <a:lstStyle/>
        <a:p>
          <a:endParaRPr lang="en-US"/>
        </a:p>
      </dgm:t>
    </dgm:pt>
    <dgm:pt modelId="{2AF0EA77-4079-4426-B2BC-B32B43437E7C}">
      <dgm:prSet phldrT="[Text]"/>
      <dgm:spPr/>
      <dgm:t>
        <a:bodyPr/>
        <a:lstStyle/>
        <a:p>
          <a:r>
            <a:rPr lang="en-US" b="1" dirty="0" err="1" smtClean="0"/>
            <a:t>ReadWriteItem</a:t>
          </a:r>
          <a:endParaRPr lang="en-US" b="1" dirty="0"/>
        </a:p>
      </dgm:t>
    </dgm:pt>
    <dgm:pt modelId="{577F365D-692B-4747-B567-7FA84654EA98}" type="parTrans" cxnId="{B4B6E021-ED79-4AF8-9043-A48E47124034}">
      <dgm:prSet/>
      <dgm:spPr/>
      <dgm:t>
        <a:bodyPr/>
        <a:lstStyle/>
        <a:p>
          <a:endParaRPr lang="en-US"/>
        </a:p>
      </dgm:t>
    </dgm:pt>
    <dgm:pt modelId="{66E6402D-1CEA-47B4-BC12-6C58B075F13C}" type="sibTrans" cxnId="{B4B6E021-ED79-4AF8-9043-A48E47124034}">
      <dgm:prSet/>
      <dgm:spPr/>
      <dgm:t>
        <a:bodyPr/>
        <a:lstStyle/>
        <a:p>
          <a:endParaRPr lang="en-US"/>
        </a:p>
      </dgm:t>
    </dgm:pt>
    <dgm:pt modelId="{2B472074-5C75-455C-8940-72F53F37BF31}" type="pres">
      <dgm:prSet presAssocID="{5FA91774-C770-41B5-A624-BE5975374D47}" presName="Name0" presStyleCnt="0">
        <dgm:presLayoutVars>
          <dgm:chMax val="7"/>
          <dgm:resizeHandles val="exact"/>
        </dgm:presLayoutVars>
      </dgm:prSet>
      <dgm:spPr/>
      <dgm:t>
        <a:bodyPr/>
        <a:lstStyle/>
        <a:p>
          <a:endParaRPr lang="en-US"/>
        </a:p>
      </dgm:t>
    </dgm:pt>
    <dgm:pt modelId="{CAB8A576-D246-4F2B-BCB2-793D63C04576}" type="pres">
      <dgm:prSet presAssocID="{5FA91774-C770-41B5-A624-BE5975374D47}" presName="comp1" presStyleCnt="0"/>
      <dgm:spPr/>
      <dgm:t>
        <a:bodyPr/>
        <a:lstStyle/>
        <a:p>
          <a:endParaRPr lang="en-US"/>
        </a:p>
      </dgm:t>
    </dgm:pt>
    <dgm:pt modelId="{D653A868-57E8-4516-AB8D-A6C1D86A0A5C}" type="pres">
      <dgm:prSet presAssocID="{5FA91774-C770-41B5-A624-BE5975374D47}" presName="circle1" presStyleLbl="node1" presStyleIdx="0" presStyleCnt="4" custLinFactNeighborX="-929"/>
      <dgm:spPr/>
      <dgm:t>
        <a:bodyPr/>
        <a:lstStyle/>
        <a:p>
          <a:endParaRPr lang="en-US"/>
        </a:p>
      </dgm:t>
    </dgm:pt>
    <dgm:pt modelId="{ACEAA1A7-91D9-4195-85D0-E7E2FEC1FB99}" type="pres">
      <dgm:prSet presAssocID="{5FA91774-C770-41B5-A624-BE5975374D47}" presName="c1text" presStyleLbl="node1" presStyleIdx="0" presStyleCnt="4">
        <dgm:presLayoutVars>
          <dgm:bulletEnabled val="1"/>
        </dgm:presLayoutVars>
      </dgm:prSet>
      <dgm:spPr/>
      <dgm:t>
        <a:bodyPr/>
        <a:lstStyle/>
        <a:p>
          <a:endParaRPr lang="en-US"/>
        </a:p>
      </dgm:t>
    </dgm:pt>
    <dgm:pt modelId="{98D6EFC4-C7BE-49B0-B4D8-0DCE49DFA142}" type="pres">
      <dgm:prSet presAssocID="{5FA91774-C770-41B5-A624-BE5975374D47}" presName="comp2" presStyleCnt="0"/>
      <dgm:spPr/>
      <dgm:t>
        <a:bodyPr/>
        <a:lstStyle/>
        <a:p>
          <a:endParaRPr lang="en-US"/>
        </a:p>
      </dgm:t>
    </dgm:pt>
    <dgm:pt modelId="{6027EECE-9C81-40E8-9156-3F19BE750EE8}" type="pres">
      <dgm:prSet presAssocID="{5FA91774-C770-41B5-A624-BE5975374D47}" presName="circle2" presStyleLbl="node1" presStyleIdx="1" presStyleCnt="4"/>
      <dgm:spPr/>
      <dgm:t>
        <a:bodyPr/>
        <a:lstStyle/>
        <a:p>
          <a:endParaRPr lang="en-US"/>
        </a:p>
      </dgm:t>
    </dgm:pt>
    <dgm:pt modelId="{5D0A3BC6-40C7-4BF6-AE02-E8BD9EE5F4A0}" type="pres">
      <dgm:prSet presAssocID="{5FA91774-C770-41B5-A624-BE5975374D47}" presName="c2text" presStyleLbl="node1" presStyleIdx="1" presStyleCnt="4">
        <dgm:presLayoutVars>
          <dgm:bulletEnabled val="1"/>
        </dgm:presLayoutVars>
      </dgm:prSet>
      <dgm:spPr/>
      <dgm:t>
        <a:bodyPr/>
        <a:lstStyle/>
        <a:p>
          <a:endParaRPr lang="en-US"/>
        </a:p>
      </dgm:t>
    </dgm:pt>
    <dgm:pt modelId="{8DFE88D4-24CF-4DBE-B9BF-9C7C6808AC09}" type="pres">
      <dgm:prSet presAssocID="{5FA91774-C770-41B5-A624-BE5975374D47}" presName="comp3" presStyleCnt="0"/>
      <dgm:spPr/>
      <dgm:t>
        <a:bodyPr/>
        <a:lstStyle/>
        <a:p>
          <a:endParaRPr lang="en-US"/>
        </a:p>
      </dgm:t>
    </dgm:pt>
    <dgm:pt modelId="{35F6297F-4438-47A0-8E6E-5C98D403674F}" type="pres">
      <dgm:prSet presAssocID="{5FA91774-C770-41B5-A624-BE5975374D47}" presName="circle3" presStyleLbl="node1" presStyleIdx="2" presStyleCnt="4"/>
      <dgm:spPr/>
      <dgm:t>
        <a:bodyPr/>
        <a:lstStyle/>
        <a:p>
          <a:endParaRPr lang="en-US"/>
        </a:p>
      </dgm:t>
    </dgm:pt>
    <dgm:pt modelId="{781D8AD0-3E13-4294-B6C2-44FEDEE8284F}" type="pres">
      <dgm:prSet presAssocID="{5FA91774-C770-41B5-A624-BE5975374D47}" presName="c3text" presStyleLbl="node1" presStyleIdx="2" presStyleCnt="4">
        <dgm:presLayoutVars>
          <dgm:bulletEnabled val="1"/>
        </dgm:presLayoutVars>
      </dgm:prSet>
      <dgm:spPr/>
      <dgm:t>
        <a:bodyPr/>
        <a:lstStyle/>
        <a:p>
          <a:endParaRPr lang="en-US"/>
        </a:p>
      </dgm:t>
    </dgm:pt>
    <dgm:pt modelId="{2CBDD449-813A-44E5-9525-854C230C80FA}" type="pres">
      <dgm:prSet presAssocID="{5FA91774-C770-41B5-A624-BE5975374D47}" presName="comp4" presStyleCnt="0"/>
      <dgm:spPr/>
      <dgm:t>
        <a:bodyPr/>
        <a:lstStyle/>
        <a:p>
          <a:endParaRPr lang="en-US"/>
        </a:p>
      </dgm:t>
    </dgm:pt>
    <dgm:pt modelId="{EF94B49F-628D-4D60-879E-6E9A544D2C17}" type="pres">
      <dgm:prSet presAssocID="{5FA91774-C770-41B5-A624-BE5975374D47}" presName="circle4" presStyleLbl="node1" presStyleIdx="3" presStyleCnt="4"/>
      <dgm:spPr/>
      <dgm:t>
        <a:bodyPr/>
        <a:lstStyle/>
        <a:p>
          <a:endParaRPr lang="en-US"/>
        </a:p>
      </dgm:t>
    </dgm:pt>
    <dgm:pt modelId="{4E900734-32CD-4AF7-B40F-CD9DFD7833B5}" type="pres">
      <dgm:prSet presAssocID="{5FA91774-C770-41B5-A624-BE5975374D47}" presName="c4text" presStyleLbl="node1" presStyleIdx="3" presStyleCnt="4">
        <dgm:presLayoutVars>
          <dgm:bulletEnabled val="1"/>
        </dgm:presLayoutVars>
      </dgm:prSet>
      <dgm:spPr/>
      <dgm:t>
        <a:bodyPr/>
        <a:lstStyle/>
        <a:p>
          <a:endParaRPr lang="en-US"/>
        </a:p>
      </dgm:t>
    </dgm:pt>
  </dgm:ptLst>
  <dgm:cxnLst>
    <dgm:cxn modelId="{702F9511-5505-448D-B789-42B0FEC21532}" type="presOf" srcId="{2AF0EA77-4079-4426-B2BC-B32B43437E7C}" destId="{6027EECE-9C81-40E8-9156-3F19BE750EE8}" srcOrd="0" destOrd="0" presId="urn:microsoft.com/office/officeart/2005/8/layout/venn2"/>
    <dgm:cxn modelId="{A53DE015-ED97-415A-BEFE-24E8C8861904}" type="presOf" srcId="{2AF0EA77-4079-4426-B2BC-B32B43437E7C}" destId="{5D0A3BC6-40C7-4BF6-AE02-E8BD9EE5F4A0}" srcOrd="1" destOrd="0" presId="urn:microsoft.com/office/officeart/2005/8/layout/venn2"/>
    <dgm:cxn modelId="{11FAFFFA-D0F9-43D8-A4C1-A2AB139B98BC}" srcId="{5FA91774-C770-41B5-A624-BE5975374D47}" destId="{1BD07969-C191-417C-A6E4-B99244CFAD5A}" srcOrd="2" destOrd="0" parTransId="{A55FF21E-9DA7-49C9-9215-1C58541EA992}" sibTransId="{FA32DEC9-D02C-4C9D-BB7F-D4A06D0BDA7A}"/>
    <dgm:cxn modelId="{6870C590-0D18-45F7-AFBE-D1DF84946513}" srcId="{5FA91774-C770-41B5-A624-BE5975374D47}" destId="{2C926E48-31F3-4DD2-BB06-27D6DB57EFA0}" srcOrd="3" destOrd="0" parTransId="{AE107E20-290E-4B8C-BB6C-C76F6B8FFE53}" sibTransId="{1E893B4F-B0E5-4879-BA82-0D5E29B02EAB}"/>
    <dgm:cxn modelId="{58F24131-028D-475A-A9F3-8B27A36D51A6}" type="presOf" srcId="{16DC3007-0FD1-4492-97A8-2E91E6D27080}" destId="{ACEAA1A7-91D9-4195-85D0-E7E2FEC1FB99}" srcOrd="1" destOrd="0" presId="urn:microsoft.com/office/officeart/2005/8/layout/venn2"/>
    <dgm:cxn modelId="{37F2D221-03B4-456E-B829-37D4B9FB664A}" type="presOf" srcId="{16DC3007-0FD1-4492-97A8-2E91E6D27080}" destId="{D653A868-57E8-4516-AB8D-A6C1D86A0A5C}" srcOrd="0" destOrd="0" presId="urn:microsoft.com/office/officeart/2005/8/layout/venn2"/>
    <dgm:cxn modelId="{EEFCC668-EBB5-44BE-A2CD-B0D5221C0D96}" type="presOf" srcId="{2C926E48-31F3-4DD2-BB06-27D6DB57EFA0}" destId="{4E900734-32CD-4AF7-B40F-CD9DFD7833B5}" srcOrd="1" destOrd="0" presId="urn:microsoft.com/office/officeart/2005/8/layout/venn2"/>
    <dgm:cxn modelId="{C4689E17-783A-4093-A7BE-30BFB34276F8}" type="presOf" srcId="{5FA91774-C770-41B5-A624-BE5975374D47}" destId="{2B472074-5C75-455C-8940-72F53F37BF31}" srcOrd="0" destOrd="0" presId="urn:microsoft.com/office/officeart/2005/8/layout/venn2"/>
    <dgm:cxn modelId="{661480C8-9210-47DD-AA9E-C57494909F17}" type="presOf" srcId="{2C926E48-31F3-4DD2-BB06-27D6DB57EFA0}" destId="{EF94B49F-628D-4D60-879E-6E9A544D2C17}" srcOrd="0" destOrd="0" presId="urn:microsoft.com/office/officeart/2005/8/layout/venn2"/>
    <dgm:cxn modelId="{D8F85EB0-F8E4-416C-A732-1F35D7EB75A4}" type="presOf" srcId="{1BD07969-C191-417C-A6E4-B99244CFAD5A}" destId="{781D8AD0-3E13-4294-B6C2-44FEDEE8284F}" srcOrd="1" destOrd="0" presId="urn:microsoft.com/office/officeart/2005/8/layout/venn2"/>
    <dgm:cxn modelId="{C07F4D04-B81F-49C9-B597-0014B0B4293C}" srcId="{5FA91774-C770-41B5-A624-BE5975374D47}" destId="{16DC3007-0FD1-4492-97A8-2E91E6D27080}" srcOrd="0" destOrd="0" parTransId="{ED494199-75C2-4B77-B0D4-021CB1074E30}" sibTransId="{171B91CC-2368-4DF6-9509-1D13C250DEBD}"/>
    <dgm:cxn modelId="{B4B6E021-ED79-4AF8-9043-A48E47124034}" srcId="{5FA91774-C770-41B5-A624-BE5975374D47}" destId="{2AF0EA77-4079-4426-B2BC-B32B43437E7C}" srcOrd="1" destOrd="0" parTransId="{577F365D-692B-4747-B567-7FA84654EA98}" sibTransId="{66E6402D-1CEA-47B4-BC12-6C58B075F13C}"/>
    <dgm:cxn modelId="{2EB2386B-AC92-4931-A667-F24D65C1317D}" type="presOf" srcId="{1BD07969-C191-417C-A6E4-B99244CFAD5A}" destId="{35F6297F-4438-47A0-8E6E-5C98D403674F}" srcOrd="0" destOrd="0" presId="urn:microsoft.com/office/officeart/2005/8/layout/venn2"/>
    <dgm:cxn modelId="{3F2F4AD6-5375-49F7-993B-754A666B3734}" type="presParOf" srcId="{2B472074-5C75-455C-8940-72F53F37BF31}" destId="{CAB8A576-D246-4F2B-BCB2-793D63C04576}" srcOrd="0" destOrd="0" presId="urn:microsoft.com/office/officeart/2005/8/layout/venn2"/>
    <dgm:cxn modelId="{F0D46A64-EA7C-4F24-AF4A-80010B1FF8DD}" type="presParOf" srcId="{CAB8A576-D246-4F2B-BCB2-793D63C04576}" destId="{D653A868-57E8-4516-AB8D-A6C1D86A0A5C}" srcOrd="0" destOrd="0" presId="urn:microsoft.com/office/officeart/2005/8/layout/venn2"/>
    <dgm:cxn modelId="{DF507530-7406-449F-9F8E-48E76AF36E0B}" type="presParOf" srcId="{CAB8A576-D246-4F2B-BCB2-793D63C04576}" destId="{ACEAA1A7-91D9-4195-85D0-E7E2FEC1FB99}" srcOrd="1" destOrd="0" presId="urn:microsoft.com/office/officeart/2005/8/layout/venn2"/>
    <dgm:cxn modelId="{25CABA8D-3457-4507-A84A-B431A4151DD6}" type="presParOf" srcId="{2B472074-5C75-455C-8940-72F53F37BF31}" destId="{98D6EFC4-C7BE-49B0-B4D8-0DCE49DFA142}" srcOrd="1" destOrd="0" presId="urn:microsoft.com/office/officeart/2005/8/layout/venn2"/>
    <dgm:cxn modelId="{6485D010-88CB-4608-B3A4-1D6B19285418}" type="presParOf" srcId="{98D6EFC4-C7BE-49B0-B4D8-0DCE49DFA142}" destId="{6027EECE-9C81-40E8-9156-3F19BE750EE8}" srcOrd="0" destOrd="0" presId="urn:microsoft.com/office/officeart/2005/8/layout/venn2"/>
    <dgm:cxn modelId="{214E75F5-D02F-40F4-8C99-554559C92BA4}" type="presParOf" srcId="{98D6EFC4-C7BE-49B0-B4D8-0DCE49DFA142}" destId="{5D0A3BC6-40C7-4BF6-AE02-E8BD9EE5F4A0}" srcOrd="1" destOrd="0" presId="urn:microsoft.com/office/officeart/2005/8/layout/venn2"/>
    <dgm:cxn modelId="{81736103-858E-4588-9B25-95072A0BEC19}" type="presParOf" srcId="{2B472074-5C75-455C-8940-72F53F37BF31}" destId="{8DFE88D4-24CF-4DBE-B9BF-9C7C6808AC09}" srcOrd="2" destOrd="0" presId="urn:microsoft.com/office/officeart/2005/8/layout/venn2"/>
    <dgm:cxn modelId="{9C5A0845-003B-423E-87BB-FC8645023230}" type="presParOf" srcId="{8DFE88D4-24CF-4DBE-B9BF-9C7C6808AC09}" destId="{35F6297F-4438-47A0-8E6E-5C98D403674F}" srcOrd="0" destOrd="0" presId="urn:microsoft.com/office/officeart/2005/8/layout/venn2"/>
    <dgm:cxn modelId="{1888B5FA-CAD0-4EA3-9923-7890142393D7}" type="presParOf" srcId="{8DFE88D4-24CF-4DBE-B9BF-9C7C6808AC09}" destId="{781D8AD0-3E13-4294-B6C2-44FEDEE8284F}" srcOrd="1" destOrd="0" presId="urn:microsoft.com/office/officeart/2005/8/layout/venn2"/>
    <dgm:cxn modelId="{21274521-15DC-4CED-A43C-488D2B0570C5}" type="presParOf" srcId="{2B472074-5C75-455C-8940-72F53F37BF31}" destId="{2CBDD449-813A-44E5-9525-854C230C80FA}" srcOrd="3" destOrd="0" presId="urn:microsoft.com/office/officeart/2005/8/layout/venn2"/>
    <dgm:cxn modelId="{069E3838-B757-42BB-B10C-48335E83B74C}" type="presParOf" srcId="{2CBDD449-813A-44E5-9525-854C230C80FA}" destId="{EF94B49F-628D-4D60-879E-6E9A544D2C17}" srcOrd="0" destOrd="0" presId="urn:microsoft.com/office/officeart/2005/8/layout/venn2"/>
    <dgm:cxn modelId="{008A5D81-4053-44B6-8B8E-FA9A1A4A07C0}" type="presParOf" srcId="{2CBDD449-813A-44E5-9525-854C230C80FA}" destId="{4E900734-32CD-4AF7-B40F-CD9DFD7833B5}"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3A868-57E8-4516-AB8D-A6C1D86A0A5C}">
      <dsp:nvSpPr>
        <dsp:cNvPr id="0" name=""/>
        <dsp:cNvSpPr/>
      </dsp:nvSpPr>
      <dsp:spPr>
        <a:xfrm>
          <a:off x="0" y="306313"/>
          <a:ext cx="5475619" cy="5475619"/>
        </a:xfrm>
        <a:prstGeom prst="ellipse">
          <a:avLst/>
        </a:prstGeom>
        <a:solidFill>
          <a:schemeClr val="accent1">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err="1" smtClean="0"/>
            <a:t>ReadWriteMailbox</a:t>
          </a:r>
          <a:endParaRPr lang="en-US" sz="1200" b="1" kern="1200" dirty="0"/>
        </a:p>
      </dsp:txBody>
      <dsp:txXfrm>
        <a:off x="1972317" y="580094"/>
        <a:ext cx="1530983" cy="821342"/>
      </dsp:txXfrm>
    </dsp:sp>
    <dsp:sp modelId="{6027EECE-9C81-40E8-9156-3F19BE750EE8}">
      <dsp:nvSpPr>
        <dsp:cNvPr id="0" name=""/>
        <dsp:cNvSpPr/>
      </dsp:nvSpPr>
      <dsp:spPr>
        <a:xfrm>
          <a:off x="547561" y="1401437"/>
          <a:ext cx="4380495" cy="4380495"/>
        </a:xfrm>
        <a:prstGeom prst="ellipse">
          <a:avLst/>
        </a:prstGeom>
        <a:solidFill>
          <a:schemeClr val="accent1">
            <a:shade val="50000"/>
            <a:hueOff val="-326127"/>
            <a:satOff val="-19464"/>
            <a:lumOff val="2491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err="1" smtClean="0"/>
            <a:t>ReadWriteItem</a:t>
          </a:r>
          <a:endParaRPr lang="en-US" sz="1200" b="1" kern="1200" dirty="0"/>
        </a:p>
      </dsp:txBody>
      <dsp:txXfrm>
        <a:off x="1972317" y="1664267"/>
        <a:ext cx="1530983" cy="788489"/>
      </dsp:txXfrm>
    </dsp:sp>
    <dsp:sp modelId="{35F6297F-4438-47A0-8E6E-5C98D403674F}">
      <dsp:nvSpPr>
        <dsp:cNvPr id="0" name=""/>
        <dsp:cNvSpPr/>
      </dsp:nvSpPr>
      <dsp:spPr>
        <a:xfrm>
          <a:off x="1095123" y="2496561"/>
          <a:ext cx="3285371" cy="3285371"/>
        </a:xfrm>
        <a:prstGeom prst="ellipse">
          <a:avLst/>
        </a:prstGeom>
        <a:solidFill>
          <a:schemeClr val="accent1">
            <a:shade val="50000"/>
            <a:hueOff val="-652254"/>
            <a:satOff val="-38927"/>
            <a:lumOff val="4983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err="1" smtClean="0"/>
            <a:t>ReadItem</a:t>
          </a:r>
          <a:endParaRPr lang="en-US" sz="1200" b="1" kern="1200" dirty="0"/>
        </a:p>
      </dsp:txBody>
      <dsp:txXfrm>
        <a:off x="1972317" y="2742964"/>
        <a:ext cx="1530983" cy="739208"/>
      </dsp:txXfrm>
    </dsp:sp>
    <dsp:sp modelId="{EF94B49F-628D-4D60-879E-6E9A544D2C17}">
      <dsp:nvSpPr>
        <dsp:cNvPr id="0" name=""/>
        <dsp:cNvSpPr/>
      </dsp:nvSpPr>
      <dsp:spPr>
        <a:xfrm>
          <a:off x="1642685" y="3591685"/>
          <a:ext cx="2190247" cy="2190247"/>
        </a:xfrm>
        <a:prstGeom prst="ellipse">
          <a:avLst/>
        </a:prstGeom>
        <a:solidFill>
          <a:schemeClr val="accent1">
            <a:shade val="50000"/>
            <a:hueOff val="-326127"/>
            <a:satOff val="-19464"/>
            <a:lumOff val="2491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t>Restricted</a:t>
          </a:r>
          <a:endParaRPr lang="en-US" sz="1200" b="1" kern="1200" dirty="0"/>
        </a:p>
      </dsp:txBody>
      <dsp:txXfrm>
        <a:off x="1963440" y="4139247"/>
        <a:ext cx="1548738" cy="109512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create mail app, you can use Visual </a:t>
            </a:r>
            <a:r>
              <a:rPr lang="en-US" smtClean="0"/>
              <a:t>Studio 2012 </a:t>
            </a:r>
            <a:r>
              <a:rPr lang="en-US" dirty="0" smtClean="0"/>
              <a:t>and a new project template dedicated to creating mail apps</a:t>
            </a:r>
            <a:r>
              <a:rPr lang="en-US" smtClean="0"/>
              <a:t>. </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A3BA087-ABFA-42C9-8B8A-7950120FBE65}"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201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smtClean="0"/>
              <a:t>This slide details the high-level steps of creating a mail app. Within the</a:t>
            </a:r>
            <a:r>
              <a:rPr lang="en-US" baseline="0" dirty="0" smtClean="0"/>
              <a:t> app manifest, you should </a:t>
            </a:r>
            <a:r>
              <a:rPr lang="en-US" dirty="0" smtClean="0"/>
              <a:t>specify a height for the mail app between 32 pixels to 350 pixels. Note that you cannot specify</a:t>
            </a:r>
            <a:r>
              <a:rPr lang="en-US" baseline="0" dirty="0" smtClean="0"/>
              <a:t> the width as the mail app will take up all the available width in the host application. Next, you </a:t>
            </a:r>
            <a:r>
              <a:rPr lang="en-US" dirty="0" smtClean="0"/>
              <a:t>define one or more activation rules. Next,</a:t>
            </a:r>
            <a:r>
              <a:rPr lang="en-US" baseline="0" dirty="0" smtClean="0"/>
              <a:t> you create the user interface for the mail app using </a:t>
            </a:r>
            <a:r>
              <a:rPr lang="en-US" dirty="0" smtClean="0"/>
              <a:t>HTML5 and CSS. After that,</a:t>
            </a:r>
            <a:r>
              <a:rPr lang="en-US" baseline="0" dirty="0" smtClean="0"/>
              <a:t> you w</a:t>
            </a:r>
            <a:r>
              <a:rPr lang="en-US" dirty="0" smtClean="0"/>
              <a:t>rite JavaScript to add the required behavior and business logic. When you are finally ready to test your work, you can press the {F5} key to begin the debugging process. </a:t>
            </a:r>
          </a:p>
          <a:p>
            <a:pPr marL="0" indent="0">
              <a:buFont typeface="+mj-lt"/>
              <a:buNone/>
            </a:pPr>
            <a:endParaRPr lang="en-US" dirty="0" smtClean="0"/>
          </a:p>
          <a:p>
            <a:pPr marL="0" indent="0">
              <a:buFont typeface="+mj-lt"/>
              <a:buNone/>
            </a:pPr>
            <a:r>
              <a:rPr lang="en-US" dirty="0" smtClean="0"/>
              <a:t>In order to test and debug a mail app, you must have a installed version of Exchange 2013 and a valid Exchange account with a mailbox. When you</a:t>
            </a:r>
            <a:r>
              <a:rPr lang="en-US" baseline="0" dirty="0" smtClean="0"/>
              <a:t> </a:t>
            </a:r>
            <a:r>
              <a:rPr lang="en-US" i="0" baseline="0" dirty="0" smtClean="0"/>
              <a:t>p</a:t>
            </a:r>
            <a:r>
              <a:rPr lang="en-US" sz="2000" i="0" dirty="0" smtClean="0"/>
              <a:t>ress the {F5} key for the first time Visual Studio 2012 prompts you with the dialog shown</a:t>
            </a:r>
            <a:r>
              <a:rPr lang="en-US" sz="2000" i="0" baseline="0" dirty="0" smtClean="0"/>
              <a:t> above to track </a:t>
            </a:r>
            <a:r>
              <a:rPr lang="en-US" sz="2000" i="0" dirty="0" smtClean="0"/>
              <a:t>the server running Exchange 2013</a:t>
            </a:r>
            <a:r>
              <a:rPr lang="en-US" sz="2000" i="0" baseline="0" dirty="0" smtClean="0"/>
              <a:t> as well as the login </a:t>
            </a:r>
            <a:r>
              <a:rPr lang="en-US" sz="2000" i="0" dirty="0" smtClean="0"/>
              <a:t>credentials for the user mailbox used</a:t>
            </a:r>
            <a:r>
              <a:rPr lang="en-US" sz="2000" i="0" baseline="0" dirty="0" smtClean="0"/>
              <a:t> for testing.</a:t>
            </a:r>
            <a:endParaRPr lang="en-US" sz="2000" i="0"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4B1E4AE6-B13F-4455-827C-35C498DD3E04}"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3309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mail app is created with one or more activation rules. These rules are defined in the app manifest using XML.</a:t>
            </a:r>
            <a:r>
              <a:rPr lang="en-US" baseline="0" dirty="0" smtClean="0"/>
              <a:t> These activation rules are run for each installed mail app whenever the user select a new mail item that is a mail message, and event or an appointment. </a:t>
            </a:r>
            <a:r>
              <a:rPr lang="en-US" dirty="0" smtClean="0"/>
              <a:t>If the conditions for an activation rule are met, then the mail app is activated and becomes available to start by the user.</a:t>
            </a:r>
          </a:p>
          <a:p>
            <a:endParaRPr lang="en-US" dirty="0" smtClean="0"/>
          </a:p>
          <a:p>
            <a:r>
              <a:rPr lang="en-US" dirty="0" smtClean="0"/>
              <a:t>A</a:t>
            </a:r>
            <a:r>
              <a:rPr lang="en-US" baseline="0" dirty="0" smtClean="0"/>
              <a:t> simple mail app can be based on a single activation rule. However, a mail app can contain </a:t>
            </a:r>
            <a:r>
              <a:rPr lang="en-US" dirty="0" smtClean="0"/>
              <a:t>multiple rules that can be combined for complex activation needs. When you add m</a:t>
            </a:r>
            <a:r>
              <a:rPr lang="en-US" baseline="0" dirty="0" smtClean="0"/>
              <a:t>ore than one activation rule, you must decide whether to </a:t>
            </a:r>
            <a:r>
              <a:rPr lang="en-US" dirty="0" smtClean="0"/>
              <a:t>AND the rules together or to OR the rules</a:t>
            </a:r>
            <a:r>
              <a:rPr lang="en-US" baseline="0" dirty="0" smtClean="0"/>
              <a:t> together. </a:t>
            </a:r>
          </a:p>
          <a:p>
            <a:endParaRPr lang="en-US" dirty="0" smtClean="0"/>
          </a:p>
          <a:p>
            <a:pPr marL="0" marR="0" lvl="0" indent="0" algn="l" defTabSz="914363" rtl="0" eaLnBrk="1" fontAlgn="auto" latinLnBrk="0" hangingPunct="1">
              <a:lnSpc>
                <a:spcPct val="90000"/>
              </a:lnSpc>
              <a:spcBef>
                <a:spcPts val="0"/>
              </a:spcBef>
              <a:spcAft>
                <a:spcPts val="333"/>
              </a:spcAft>
              <a:buClrTx/>
              <a:buSzTx/>
              <a:buFontTx/>
              <a:buNone/>
              <a:tabLst/>
              <a:defRPr/>
            </a:pPr>
            <a:r>
              <a:rPr lang="en-US" dirty="0" smtClean="0"/>
              <a:t>Activation rules can be based on known entities such as address and phone numbers. For more specific scenarios,</a:t>
            </a:r>
            <a:r>
              <a:rPr lang="en-US" baseline="0" dirty="0" smtClean="0"/>
              <a:t> activation </a:t>
            </a:r>
            <a:r>
              <a:rPr lang="en-US" dirty="0" smtClean="0"/>
              <a:t>rules can also be defined using custom regular expressions.</a:t>
            </a:r>
          </a:p>
          <a:p>
            <a:pPr lvl="0"/>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85BCF2C-AA67-48B1-AD72-80C5E220758E}"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98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a:t>
            </a:r>
            <a:r>
              <a:rPr lang="en-US" baseline="0" dirty="0" smtClean="0"/>
              <a:t> different types of activation rules. </a:t>
            </a:r>
          </a:p>
          <a:p>
            <a:endParaRPr lang="en-US" baseline="0" dirty="0" smtClean="0"/>
          </a:p>
          <a:p>
            <a:r>
              <a:rPr lang="en-US" sz="2400" dirty="0" smtClean="0"/>
              <a:t>The </a:t>
            </a:r>
            <a:r>
              <a:rPr lang="en-US" sz="2400" b="1" dirty="0" err="1" smtClean="0"/>
              <a:t>ItemIs</a:t>
            </a:r>
            <a:r>
              <a:rPr lang="en-US" sz="2400" dirty="0" smtClean="0"/>
              <a:t> rule</a:t>
            </a:r>
            <a:r>
              <a:rPr lang="en-US" sz="2400" baseline="0" dirty="0" smtClean="0"/>
              <a:t> </a:t>
            </a:r>
            <a:r>
              <a:rPr lang="en-US" sz="2000" dirty="0" smtClean="0"/>
              <a:t>checks to see whether the item type is a</a:t>
            </a:r>
            <a:r>
              <a:rPr lang="en-US" sz="2000" baseline="0" dirty="0" smtClean="0"/>
              <a:t> message or an </a:t>
            </a:r>
            <a:r>
              <a:rPr lang="en-US" sz="2000" dirty="0" smtClean="0"/>
              <a:t>appointment.</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endParaRPr lang="en-US" sz="2400" dirty="0" smtClean="0"/>
          </a:p>
          <a:p>
            <a:r>
              <a:rPr lang="en-US" sz="2400" dirty="0" smtClean="0"/>
              <a:t>The </a:t>
            </a:r>
            <a:r>
              <a:rPr lang="en-US" sz="2400" b="1" dirty="0" err="1" smtClean="0"/>
              <a:t>ItemHasKnownEntity</a:t>
            </a:r>
            <a:r>
              <a:rPr lang="en-US" sz="2400" dirty="0" smtClean="0"/>
              <a:t> rule</a:t>
            </a:r>
            <a:r>
              <a:rPr lang="en-US" sz="2400" baseline="0" dirty="0" smtClean="0"/>
              <a:t> </a:t>
            </a:r>
            <a:r>
              <a:rPr lang="en-US" sz="2000" dirty="0" smtClean="0"/>
              <a:t>checks to see if the item has a specific type of known entity </a:t>
            </a:r>
          </a:p>
          <a:p>
            <a:endParaRPr lang="en-US" sz="2000" dirty="0" smtClean="0"/>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endParaRPr lang="en-US" sz="2400" dirty="0" smtClean="0"/>
          </a:p>
          <a:p>
            <a:r>
              <a:rPr lang="en-US" sz="2400" dirty="0" smtClean="0"/>
              <a:t>The </a:t>
            </a:r>
            <a:r>
              <a:rPr lang="en-US" sz="2400" b="1" dirty="0" err="1" smtClean="0"/>
              <a:t>ItemHasRegularExpressionMatch</a:t>
            </a:r>
            <a:r>
              <a:rPr lang="en-US" sz="2400" dirty="0" smtClean="0"/>
              <a:t> rule checks to see if an item has content that matches</a:t>
            </a:r>
            <a:r>
              <a:rPr lang="en-US" sz="2400" baseline="0" dirty="0" smtClean="0"/>
              <a:t> </a:t>
            </a:r>
            <a:r>
              <a:rPr lang="en-US" sz="2000" dirty="0" smtClean="0"/>
              <a:t>custom regular expression.</a:t>
            </a:r>
          </a:p>
          <a:p>
            <a:endParaRPr lang="en-US" sz="2400" dirty="0" smtClean="0"/>
          </a:p>
          <a:p>
            <a:r>
              <a:rPr lang="en-US" sz="2400" dirty="0" smtClean="0"/>
              <a:t>The </a:t>
            </a:r>
            <a:r>
              <a:rPr lang="en-US" sz="2400" b="1" dirty="0" err="1" smtClean="0"/>
              <a:t>RuleCollection</a:t>
            </a:r>
            <a:r>
              <a:rPr lang="en-US" sz="2400" dirty="0" smtClean="0"/>
              <a:t> rule combines two or more inner rules </a:t>
            </a:r>
            <a:r>
              <a:rPr lang="en-US" sz="2000" dirty="0" smtClean="0"/>
              <a:t>using either the AND operator or the OR</a:t>
            </a:r>
            <a:r>
              <a:rPr lang="en-US" sz="2000" baseline="0" dirty="0" smtClean="0"/>
              <a:t> operator. When using the AND operator, all inner rules must be met for activation to occur. When using the OR operator, only one inner rule must be met for activation to occur.</a:t>
            </a:r>
            <a:endParaRPr lang="en-US" sz="2000" dirty="0" smtClean="0"/>
          </a:p>
        </p:txBody>
      </p:sp>
      <p:sp>
        <p:nvSpPr>
          <p:cNvPr id="4" name="Date Placeholder 3"/>
          <p:cNvSpPr>
            <a:spLocks noGrp="1"/>
          </p:cNvSpPr>
          <p:nvPr>
            <p:ph type="dt" idx="10"/>
          </p:nvPr>
        </p:nvSpPr>
        <p:spPr>
          <a:xfrm>
            <a:off x="3884613" y="0"/>
            <a:ext cx="2971800" cy="457200"/>
          </a:xfrm>
          <a:prstGeom prst="rect">
            <a:avLst/>
          </a:prstGeom>
        </p:spPr>
        <p:txBody>
          <a:bodyPr/>
          <a:lstStyle/>
          <a:p>
            <a:fld id="{5C4C0152-C767-4F4A-A84E-F34607155542}"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1996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Outlook 2013 is aware of several specific well-known types of entities which are listed in the table on the slide above.</a:t>
            </a:r>
            <a:r>
              <a:rPr lang="en-US" sz="2400" baseline="0" dirty="0" smtClean="0"/>
              <a:t> When you create an activation rule based on one of these entities, Outlook will </a:t>
            </a:r>
            <a:r>
              <a:rPr lang="en-US" sz="2400" dirty="0" smtClean="0"/>
              <a:t>parse and scan the current item </a:t>
            </a:r>
            <a:r>
              <a:rPr lang="en-US" sz="2000" dirty="0" smtClean="0"/>
              <a:t>for the presence of content that matches that type</a:t>
            </a:r>
            <a:r>
              <a:rPr lang="en-US" sz="2000" baseline="0" dirty="0" smtClean="0"/>
              <a:t> </a:t>
            </a:r>
            <a:r>
              <a:rPr lang="en-US" sz="2000" dirty="0" smtClean="0"/>
              <a:t>of entity.</a:t>
            </a:r>
          </a:p>
          <a:p>
            <a:endParaRPr lang="en-US" sz="2000" dirty="0" smtClean="0"/>
          </a:p>
          <a:p>
            <a:r>
              <a:rPr lang="en-US" sz="2000" dirty="0" smtClean="0"/>
              <a:t>To create an activation rule based on a well-known entity with XML inside the app manifest,</a:t>
            </a:r>
            <a:r>
              <a:rPr lang="en-US" sz="2000" baseline="0" dirty="0" smtClean="0"/>
              <a:t> you use the </a:t>
            </a:r>
            <a:r>
              <a:rPr lang="en-US" sz="2000" b="1" dirty="0" err="1" smtClean="0"/>
              <a:t>ItemHasKnownEntity</a:t>
            </a:r>
            <a:r>
              <a:rPr lang="en-US" sz="2000" dirty="0" smtClean="0"/>
              <a:t> rule</a:t>
            </a:r>
          </a:p>
          <a:p>
            <a:endParaRPr lang="en-US" sz="2000" dirty="0" smtClean="0"/>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000" dirty="0" smtClean="0"/>
          </a:p>
          <a:p>
            <a:r>
              <a:rPr lang="en-US" sz="2000" dirty="0" smtClean="0"/>
              <a:t>When you are writing JavaScript code for the mail app,</a:t>
            </a:r>
            <a:r>
              <a:rPr lang="en-US" sz="2000" baseline="0" dirty="0" smtClean="0"/>
              <a:t> you will need to retrieve the entity value which can be done using </a:t>
            </a:r>
            <a:r>
              <a:rPr lang="en-US" sz="2000" dirty="0" smtClean="0"/>
              <a:t>the API functions </a:t>
            </a:r>
            <a:r>
              <a:rPr lang="en-US" sz="2000" b="1" dirty="0" err="1" smtClean="0"/>
              <a:t>getEntities</a:t>
            </a:r>
            <a:r>
              <a:rPr lang="en-US" sz="2000" dirty="0" smtClean="0"/>
              <a:t> or </a:t>
            </a:r>
            <a:r>
              <a:rPr lang="en-US" sz="2000" b="1" dirty="0" err="1" smtClean="0"/>
              <a:t>getEntitiesByType</a:t>
            </a:r>
            <a:r>
              <a:rPr lang="en-US" sz="20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27E14BA-F5CB-4FDA-977E-0AE0D03BD4E1}"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4687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Access to the Outlook JavaScript Object Model (JSOM)</a:t>
            </a:r>
            <a:r>
              <a:rPr lang="en-US" baseline="0" dirty="0" smtClean="0">
                <a:latin typeface="Segoe UI" pitchFamily="-65" charset="-52"/>
              </a:rPr>
              <a:t> is available through the </a:t>
            </a:r>
            <a:r>
              <a:rPr lang="en-US" b="1" baseline="0" dirty="0" err="1" smtClean="0">
                <a:latin typeface="Segoe UI" pitchFamily="-65" charset="-52"/>
              </a:rPr>
              <a:t>Office.context.mailbox</a:t>
            </a:r>
            <a:r>
              <a:rPr lang="en-US" b="1" baseline="0" dirty="0" smtClean="0">
                <a:latin typeface="Segoe UI" pitchFamily="-65" charset="-52"/>
              </a:rPr>
              <a:t> </a:t>
            </a:r>
            <a:r>
              <a:rPr lang="en-US" baseline="0" dirty="0" smtClean="0">
                <a:latin typeface="Segoe UI" pitchFamily="-65" charset="-52"/>
              </a:rPr>
              <a:t>object</a:t>
            </a:r>
            <a:r>
              <a:rPr lang="en-US" baseline="0" dirty="0" smtClean="0">
                <a:latin typeface="Segoe UI" pitchFamily="-65" charset="-52"/>
              </a:rPr>
              <a:t>. From here you can obtain access to information about the selected mail item and user profiles for the current user as well as other users such as the one that sent the message.</a:t>
            </a:r>
            <a:endParaRPr lang="en-US" dirty="0" smtClean="0">
              <a:latin typeface="Segoe UI" pitchFamily="-65" charset="-52"/>
            </a:endParaRPr>
          </a:p>
        </p:txBody>
      </p:sp>
      <p:sp>
        <p:nvSpPr>
          <p:cNvPr id="33796"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dirty="0" smtClean="0">
              <a:solidFill>
                <a:srgbClr val="000000"/>
              </a:solidFill>
            </a:endParaRPr>
          </a:p>
        </p:txBody>
      </p:sp>
      <p:sp>
        <p:nvSpPr>
          <p:cNvPr id="33797"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CA4A50FE-358B-45DC-B662-C0B3F166F9A2}" type="datetime1">
              <a:rPr lang="en-US" smtClean="0">
                <a:solidFill>
                  <a:srgbClr val="000000"/>
                </a:solidFill>
              </a:rPr>
              <a:pPr/>
              <a:t>9/15/2014</a:t>
            </a:fld>
            <a:endParaRPr lang="en-US" dirty="0" smtClean="0">
              <a:solidFill>
                <a:srgbClr val="000000"/>
              </a:solidFill>
            </a:endParaRPr>
          </a:p>
        </p:txBody>
      </p:sp>
      <p:sp>
        <p:nvSpPr>
          <p:cNvPr id="33798"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dirty="0" smtClean="0">
              <a:solidFill>
                <a:prstClr val="black"/>
              </a:solidFill>
              <a:latin typeface="Segoe" pitchFamily="-65" charset="0"/>
            </a:endParaRPr>
          </a:p>
        </p:txBody>
      </p:sp>
      <p:sp>
        <p:nvSpPr>
          <p:cNvPr id="33799"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DEBA9ED9-B01D-451C-B6D6-2C86332AD202}" type="slidenum">
              <a:rPr lang="en-US" smtClean="0">
                <a:solidFill>
                  <a:srgbClr val="000000"/>
                </a:solidFill>
              </a:rPr>
              <a:pPr/>
              <a:t>22</a:t>
            </a:fld>
            <a:endParaRPr lang="en-US" dirty="0" smtClean="0">
              <a:solidFill>
                <a:srgbClr val="000000"/>
              </a:solidFill>
            </a:endParaRPr>
          </a:p>
        </p:txBody>
      </p:sp>
    </p:spTree>
    <p:extLst>
      <p:ext uri="{BB962C8B-B14F-4D97-AF65-F5344CB8AC3E}">
        <p14:creationId xmlns:p14="http://schemas.microsoft.com/office/powerpoint/2010/main" val="3760314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lvl="0"/>
            <a:r>
              <a:rPr lang="en-US" sz="9600" dirty="0" smtClean="0"/>
              <a:t>There are four main stakeholders in the security story for mail apps.</a:t>
            </a:r>
          </a:p>
          <a:p>
            <a:pPr lvl="0"/>
            <a:endParaRPr lang="en-US" sz="9600" dirty="0" smtClean="0"/>
          </a:p>
          <a:p>
            <a:pPr lvl="1"/>
            <a:r>
              <a:rPr lang="en-US" sz="9600" dirty="0" smtClean="0"/>
              <a:t>The </a:t>
            </a:r>
            <a:r>
              <a:rPr lang="en-US" sz="9600" b="1" dirty="0" smtClean="0"/>
              <a:t>Office.com team at Microsoft</a:t>
            </a:r>
            <a:r>
              <a:rPr lang="en-US" sz="9600" dirty="0" smtClean="0"/>
              <a:t> </a:t>
            </a:r>
            <a:r>
              <a:rPr lang="en-US" sz="9600" baseline="0" dirty="0" smtClean="0"/>
              <a:t>hosts </a:t>
            </a:r>
            <a:r>
              <a:rPr lang="en-US" sz="9600" dirty="0" smtClean="0"/>
              <a:t>The Office Marketplace and has the incentive to ensure the integrity of all mail apps available in the Marketplace.</a:t>
            </a:r>
          </a:p>
          <a:p>
            <a:pPr lvl="1"/>
            <a:endParaRPr lang="en-US" sz="9600" dirty="0" smtClean="0"/>
          </a:p>
          <a:p>
            <a:pPr lvl="1"/>
            <a:r>
              <a:rPr lang="en-US" sz="9600" b="1" dirty="0" smtClean="0"/>
              <a:t>Mail</a:t>
            </a:r>
            <a:r>
              <a:rPr lang="en-US" sz="9600" b="1" baseline="0" dirty="0" smtClean="0"/>
              <a:t> app </a:t>
            </a:r>
            <a:r>
              <a:rPr lang="en-US" sz="9600" b="1" dirty="0" smtClean="0"/>
              <a:t>developers</a:t>
            </a:r>
            <a:r>
              <a:rPr lang="en-US" sz="9600" dirty="0" smtClean="0"/>
              <a:t> need to be aware of security-related constraints. It is essential to understand the trade off between requesting higher levels of permission to provide the mail app with greater ability and working under constraints enforced</a:t>
            </a:r>
            <a:r>
              <a:rPr lang="en-US" sz="9600" baseline="0" dirty="0" smtClean="0"/>
              <a:t> by lower permission levels as to not require higher levels of trust from users and administrators. The bottom line is that your mail app should request the minimum of permissions that are required.</a:t>
            </a:r>
          </a:p>
          <a:p>
            <a:pPr lvl="1"/>
            <a:endParaRPr lang="en-US" sz="9600" baseline="0" dirty="0" smtClean="0"/>
          </a:p>
          <a:p>
            <a:pPr lvl="1"/>
            <a:r>
              <a:rPr lang="en-US" sz="9600" b="1" baseline="0" dirty="0" smtClean="0"/>
              <a:t>End users</a:t>
            </a:r>
            <a:r>
              <a:rPr lang="en-US" sz="9600" baseline="0" dirty="0" smtClean="0"/>
              <a:t> are concerned with </a:t>
            </a:r>
            <a:r>
              <a:rPr lang="en-US" sz="9600" dirty="0" smtClean="0"/>
              <a:t>the p</a:t>
            </a:r>
            <a:r>
              <a:rPr lang="en-US" sz="2000" dirty="0" smtClean="0"/>
              <a:t>rivacy of their</a:t>
            </a:r>
            <a:r>
              <a:rPr lang="en-US" sz="2000" baseline="0" dirty="0" smtClean="0"/>
              <a:t> </a:t>
            </a:r>
            <a:r>
              <a:rPr lang="en-US" sz="2000" dirty="0" smtClean="0"/>
              <a:t>personal information and with the</a:t>
            </a:r>
            <a:r>
              <a:rPr lang="en-US" sz="2000" baseline="0" dirty="0" smtClean="0"/>
              <a:t> ability to protect their computers and mobile devices from </a:t>
            </a:r>
            <a:r>
              <a:rPr lang="en-US" sz="2000" dirty="0" smtClean="0"/>
              <a:t>attack</a:t>
            </a:r>
          </a:p>
          <a:p>
            <a:pPr lvl="1"/>
            <a:endParaRPr lang="en-US" sz="2000" dirty="0" smtClean="0"/>
          </a:p>
          <a:p>
            <a:pPr lvl="1"/>
            <a:r>
              <a:rPr lang="en-US" sz="2000" dirty="0" smtClean="0"/>
              <a:t>The </a:t>
            </a:r>
            <a:r>
              <a:rPr lang="en-US" sz="2000" b="1" dirty="0" smtClean="0"/>
              <a:t>IT Departments </a:t>
            </a:r>
            <a:r>
              <a:rPr lang="en-US" sz="2000" b="0" dirty="0" smtClean="0"/>
              <a:t>and </a:t>
            </a:r>
            <a:r>
              <a:rPr lang="en-US" sz="2000" b="1" dirty="0" smtClean="0"/>
              <a:t>Exchange Administrators</a:t>
            </a:r>
            <a:r>
              <a:rPr lang="en-US" sz="2000" dirty="0" smtClean="0"/>
              <a:t> are concerned with the privacy and protection of corporate information and intellectual properties. They are also concerned</a:t>
            </a:r>
            <a:r>
              <a:rPr lang="en-US" sz="2000" baseline="0" dirty="0" smtClean="0"/>
              <a:t> with protecting all computers including servers </a:t>
            </a:r>
            <a:r>
              <a:rPr lang="en-US" sz="2000" dirty="0" smtClean="0"/>
              <a:t>from attack.</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34</a:t>
            </a:fld>
            <a:endParaRPr lang="en-US"/>
          </a:p>
        </p:txBody>
      </p:sp>
    </p:spTree>
    <p:extLst>
      <p:ext uri="{BB962C8B-B14F-4D97-AF65-F5344CB8AC3E}">
        <p14:creationId xmlns:p14="http://schemas.microsoft.com/office/powerpoint/2010/main" val="149025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5305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5557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104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851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150000"/>
              </a:lnSpc>
              <a:spcBef>
                <a:spcPts val="0"/>
              </a:spcBef>
              <a:spcAft>
                <a:spcPts val="333"/>
              </a:spcAft>
              <a:buClrTx/>
              <a:buSzTx/>
              <a:buFont typeface="Arial" pitchFamily="34" charset="0"/>
              <a:buNone/>
              <a:tabLst/>
              <a:defRPr/>
            </a:pPr>
            <a:r>
              <a:rPr lang="en-US" sz="1800" dirty="0" smtClean="0"/>
              <a:t>A key concept</a:t>
            </a:r>
            <a:r>
              <a:rPr lang="en-US" sz="1800" baseline="0" dirty="0" smtClean="0"/>
              <a:t> of mail apps is that they are written once and can</a:t>
            </a:r>
            <a:r>
              <a:rPr lang="en-US" dirty="0" smtClean="0"/>
              <a:t> run anywhere Outlook runs including the rich</a:t>
            </a:r>
            <a:r>
              <a:rPr lang="en-US" baseline="0" dirty="0" smtClean="0"/>
              <a:t> client, the browser and mobile devices. </a:t>
            </a:r>
            <a:r>
              <a:rPr lang="en-US" dirty="0" smtClean="0"/>
              <a:t>The development model for mail apps based on activation rules. The idea is that activation rules for all installed</a:t>
            </a:r>
            <a:r>
              <a:rPr lang="en-US" baseline="0" dirty="0" smtClean="0"/>
              <a:t> mail apps </a:t>
            </a:r>
            <a:r>
              <a:rPr lang="en-US" dirty="0" smtClean="0"/>
              <a:t>run whenever user selects item. All mail apps whose activation rules result in activation</a:t>
            </a:r>
            <a:r>
              <a:rPr lang="en-US" baseline="0" dirty="0" smtClean="0"/>
              <a:t> are then available to use within the context of that selected item. Furthermore, the experience of app activation and starting a mail app is consistent across Outlook and OWA. When a mail app is started by the user, the mail app is designed to </a:t>
            </a:r>
            <a:r>
              <a:rPr lang="en-US" sz="900" dirty="0" smtClean="0"/>
              <a:t>provide the user with contextual information for the selected e-mail message, meeting request, or appointment.</a:t>
            </a:r>
            <a:endParaRPr lang="en-US" baseline="0" dirty="0" smtClean="0"/>
          </a:p>
          <a:p>
            <a:endParaRPr lang="en-US" dirty="0" smtClean="0"/>
          </a:p>
          <a:p>
            <a:r>
              <a:rPr lang="en-US" dirty="0" smtClean="0"/>
              <a:t>The infrastructure for mail apps has been designed to be secure. With Outlook, mail apps are run in an isolated, sandboxed process. In the browser, mail apps are isolated within their own </a:t>
            </a:r>
            <a:r>
              <a:rPr lang="en-US" dirty="0" err="1" smtClean="0"/>
              <a:t>iFrame</a:t>
            </a:r>
            <a:r>
              <a:rPr lang="en-US" dirty="0" smtClean="0"/>
              <a:t>. As you will see later in this model, mails apps run with a three-tier permission model which affords</a:t>
            </a:r>
            <a:r>
              <a:rPr lang="en-US" baseline="0" dirty="0" smtClean="0"/>
              <a:t> a great deal of power in a secure manner.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077CDAD-5EC1-4FA0-89E5-74199397C8D9}" type="slidenum">
              <a:rPr lang="en-US" smtClean="0"/>
              <a:pPr/>
              <a:t>9</a:t>
            </a:fld>
            <a:endParaRPr lang="en-US"/>
          </a:p>
        </p:txBody>
      </p:sp>
    </p:spTree>
    <p:extLst>
      <p:ext uri="{BB962C8B-B14F-4D97-AF65-F5344CB8AC3E}">
        <p14:creationId xmlns:p14="http://schemas.microsoft.com/office/powerpoint/2010/main" val="410993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smtClean="0">
                <a:latin typeface="Segoe UI" pitchFamily="-65" charset="-52"/>
              </a:rPr>
              <a:t>This slide shows some key aspects of how mail apps integrate into the Outlook and</a:t>
            </a:r>
            <a:r>
              <a:rPr lang="en-US" baseline="0" dirty="0" smtClean="0">
                <a:latin typeface="Segoe UI" pitchFamily="-65" charset="-52"/>
              </a:rPr>
              <a:t> OWA user interface.</a:t>
            </a:r>
          </a:p>
          <a:p>
            <a:pPr eaLnBrk="1" hangingPunct="1">
              <a:spcBef>
                <a:spcPct val="0"/>
              </a:spcBef>
            </a:pPr>
            <a:endParaRPr lang="en-US" baseline="0" dirty="0" smtClean="0">
              <a:latin typeface="Segoe UI" pitchFamily="-65" charset="-52"/>
            </a:endParaRPr>
          </a:p>
          <a:p>
            <a:pPr eaLnBrk="1" hangingPunct="1">
              <a:spcBef>
                <a:spcPct val="0"/>
              </a:spcBef>
            </a:pPr>
            <a:r>
              <a:rPr lang="en-US" baseline="0" dirty="0" smtClean="0">
                <a:latin typeface="Segoe UI" pitchFamily="-65" charset="-52"/>
              </a:rPr>
              <a:t>When a mail app has activated for a specific Outlook item, its </a:t>
            </a:r>
            <a:r>
              <a:rPr lang="en-US" b="1" baseline="0" dirty="0" smtClean="0">
                <a:latin typeface="Segoe UI" pitchFamily="-65" charset="-52"/>
              </a:rPr>
              <a:t>App Name</a:t>
            </a:r>
            <a:r>
              <a:rPr lang="en-US" baseline="0" dirty="0" smtClean="0">
                <a:latin typeface="Segoe UI" pitchFamily="-65" charset="-52"/>
              </a:rPr>
              <a:t> appears in a special </a:t>
            </a:r>
            <a:r>
              <a:rPr lang="en-US" b="1" baseline="0" dirty="0" smtClean="0">
                <a:latin typeface="Segoe UI" pitchFamily="-65" charset="-52"/>
              </a:rPr>
              <a:t>App Bar</a:t>
            </a:r>
            <a:r>
              <a:rPr lang="en-US" baseline="0" dirty="0" smtClean="0">
                <a:latin typeface="Segoe UI" pitchFamily="-65" charset="-52"/>
              </a:rPr>
              <a:t> just above the body of the host mail item. A user can start up a mail app by clicking on the App Name in the App Bar. This action results in the mail app loading which will display the </a:t>
            </a:r>
            <a:r>
              <a:rPr lang="en-US" b="1" baseline="0" dirty="0" smtClean="0">
                <a:latin typeface="Segoe UI" pitchFamily="-65" charset="-52"/>
              </a:rPr>
              <a:t>Mail App Body</a:t>
            </a:r>
            <a:r>
              <a:rPr lang="en-US" baseline="0" dirty="0" smtClean="0">
                <a:latin typeface="Segoe UI" pitchFamily="-65" charset="-52"/>
              </a:rPr>
              <a:t>. Many activation rules for mail apps are based on finding specific types of content in the host item. For example, the Bing Maps mail app looks for content inside the body that is interested as an address. Such content is considered a </a:t>
            </a:r>
            <a:r>
              <a:rPr lang="en-US" b="1" baseline="0" dirty="0" smtClean="0">
                <a:latin typeface="Segoe UI" pitchFamily="-65" charset="-52"/>
              </a:rPr>
              <a:t>Context Trigger</a:t>
            </a:r>
            <a:r>
              <a:rPr lang="en-US" baseline="0" dirty="0" smtClean="0">
                <a:latin typeface="Segoe UI" pitchFamily="-65" charset="-52"/>
              </a:rPr>
              <a:t> and is highlight in the body of the mail item showing the user what specific data the mail app is using to do its work.</a:t>
            </a:r>
            <a:endParaRPr lang="en-US" dirty="0" smtClean="0">
              <a:latin typeface="Segoe UI" pitchFamily="-65" charset="-52"/>
            </a:endParaRP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9/15/2014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10</a:t>
            </a:fld>
            <a:endParaRPr lang="en-US" smtClean="0">
              <a:solidFill>
                <a:srgbClr val="000000"/>
              </a:solidFill>
            </a:endParaRPr>
          </a:p>
        </p:txBody>
      </p:sp>
    </p:spTree>
    <p:extLst>
      <p:ext uri="{BB962C8B-B14F-4D97-AF65-F5344CB8AC3E}">
        <p14:creationId xmlns:p14="http://schemas.microsoft.com/office/powerpoint/2010/main" val="251682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dirty="0" smtClean="0"/>
              <a:t>The infrastructure</a:t>
            </a:r>
            <a:r>
              <a:rPr lang="en-US" baseline="0" dirty="0" smtClean="0"/>
              <a:t> for mails apps </a:t>
            </a:r>
            <a:r>
              <a:rPr lang="en-US" dirty="0" smtClean="0"/>
              <a:t>require Exchange 2013 and an Exchange Server which hosts users mailboxes. When a mail app is installed, its manifest must be uploaded</a:t>
            </a:r>
            <a:r>
              <a:rPr lang="en-US" baseline="0" dirty="0" smtClean="0"/>
              <a:t> into the Exchange App Catalog. However, the implementation for a mail app which includes HTML, CSS and JavaScript is not deployed with Exchange but instead on any standard Web server that can serve up HTML pages.</a:t>
            </a:r>
          </a:p>
          <a:p>
            <a:pPr>
              <a:spcBef>
                <a:spcPts val="1200"/>
              </a:spcBef>
            </a:pPr>
            <a:endParaRPr lang="en-US" dirty="0" smtClean="0"/>
          </a:p>
          <a:p>
            <a:pPr lvl="0">
              <a:spcBef>
                <a:spcPts val="1200"/>
              </a:spcBef>
            </a:pPr>
            <a:r>
              <a:rPr lang="en-US" dirty="0" smtClean="0"/>
              <a:t>One powerful aspect of developing mail apps is that they</a:t>
            </a:r>
            <a:r>
              <a:rPr lang="en-US" baseline="0" dirty="0" smtClean="0"/>
              <a:t> can </a:t>
            </a:r>
            <a:r>
              <a:rPr lang="en-US" dirty="0" smtClean="0"/>
              <a:t>call Exchange Web Services (EWS) which provides the ability to create new email message and appointments and to read other mail items in the current users inbox. Calls to EWS can be made</a:t>
            </a:r>
            <a:r>
              <a:rPr lang="en-US" baseline="0" dirty="0" smtClean="0"/>
              <a:t> directly from JavaScript behind the mail app itself. However, the mail app can also call back to its hosting Web server passing the required security credentials so that the Web server can call into EWS. This makes it possible to work with server-side code behind a mail app that does its work in C# and VBNET and still has the power to call into EWS.</a:t>
            </a:r>
          </a:p>
        </p:txBody>
      </p:sp>
      <p:sp>
        <p:nvSpPr>
          <p:cNvPr id="4" name="Date Placeholder 3"/>
          <p:cNvSpPr>
            <a:spLocks noGrp="1"/>
          </p:cNvSpPr>
          <p:nvPr>
            <p:ph type="dt" idx="10"/>
          </p:nvPr>
        </p:nvSpPr>
        <p:spPr>
          <a:xfrm>
            <a:off x="3884613" y="0"/>
            <a:ext cx="2971800" cy="457200"/>
          </a:xfrm>
          <a:prstGeom prst="rect">
            <a:avLst/>
          </a:prstGeom>
        </p:spPr>
        <p:txBody>
          <a:bodyPr/>
          <a:lstStyle/>
          <a:p>
            <a:fld id="{7C2288F8-45A3-451F-B966-C98685AAD3AF}" type="datetime1">
              <a:rPr lang="en-US" smtClean="0"/>
              <a:t>9/15/2014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8854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238012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 id="2147484149"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5.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596788" y="1896259"/>
            <a:ext cx="7015321" cy="4514914"/>
            <a:chOff x="1655445" y="1019175"/>
            <a:chExt cx="5993130" cy="4019550"/>
          </a:xfrm>
        </p:grpSpPr>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1655445" y="1019175"/>
              <a:ext cx="5993130" cy="4019550"/>
            </a:xfrm>
            <a:prstGeom prst="rect">
              <a:avLst/>
            </a:prstGeom>
            <a:noFill/>
            <a:ln>
              <a:noFill/>
            </a:ln>
          </p:spPr>
        </p:pic>
        <p:pic>
          <p:nvPicPr>
            <p:cNvPr id="16" name="Picture 1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4981576"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434" name="Title 34"/>
          <p:cNvSpPr>
            <a:spLocks noGrp="1"/>
          </p:cNvSpPr>
          <p:nvPr>
            <p:ph type="title"/>
          </p:nvPr>
        </p:nvSpPr>
        <p:spPr/>
        <p:txBody>
          <a:bodyPr/>
          <a:lstStyle/>
          <a:p>
            <a:r>
              <a:rPr lang="da-DK" dirty="0" smtClean="0"/>
              <a:t>Mail Apps – Up Close and Personal</a:t>
            </a:r>
            <a:endParaRPr lang="da-DK" dirty="0"/>
          </a:p>
        </p:txBody>
      </p:sp>
      <p:cxnSp>
        <p:nvCxnSpPr>
          <p:cNvPr id="26" name="Straight Arrow Connector 25"/>
          <p:cNvCxnSpPr/>
          <p:nvPr/>
        </p:nvCxnSpPr>
        <p:spPr>
          <a:xfrm flipH="1">
            <a:off x="5829869" y="1588578"/>
            <a:ext cx="1103194" cy="1046956"/>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2" name="TextBox 4"/>
          <p:cNvSpPr txBox="1">
            <a:spLocks noChangeArrowheads="1"/>
          </p:cNvSpPr>
          <p:nvPr/>
        </p:nvSpPr>
        <p:spPr bwMode="auto">
          <a:xfrm>
            <a:off x="9471545" y="2704402"/>
            <a:ext cx="1747439" cy="307653"/>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smtClean="0">
                <a:solidFill>
                  <a:srgbClr val="C00000"/>
                </a:solidFill>
              </a:rPr>
              <a:t>Mail App Body</a:t>
            </a:r>
            <a:endParaRPr lang="en-US" sz="1500" dirty="0">
              <a:solidFill>
                <a:srgbClr val="C00000"/>
              </a:solidFill>
            </a:endParaRPr>
          </a:p>
        </p:txBody>
      </p:sp>
      <p:cxnSp>
        <p:nvCxnSpPr>
          <p:cNvPr id="23" name="Straight Arrow Connector 22"/>
          <p:cNvCxnSpPr/>
          <p:nvPr/>
        </p:nvCxnSpPr>
        <p:spPr>
          <a:xfrm flipH="1">
            <a:off x="7753964" y="2858229"/>
            <a:ext cx="1717582" cy="528525"/>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TextBox 4"/>
          <p:cNvSpPr txBox="1">
            <a:spLocks noChangeArrowheads="1"/>
          </p:cNvSpPr>
          <p:nvPr/>
        </p:nvSpPr>
        <p:spPr bwMode="auto">
          <a:xfrm>
            <a:off x="9137789" y="4153716"/>
            <a:ext cx="1480728" cy="307653"/>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a:solidFill>
                  <a:srgbClr val="C00000"/>
                </a:solidFill>
              </a:rPr>
              <a:t>Context trigger</a:t>
            </a:r>
            <a:endParaRPr lang="en-US" sz="1500" dirty="0">
              <a:solidFill>
                <a:srgbClr val="C00000"/>
              </a:solidFill>
            </a:endParaRPr>
          </a:p>
        </p:txBody>
      </p:sp>
      <p:cxnSp>
        <p:nvCxnSpPr>
          <p:cNvPr id="18" name="Straight Arrow Connector 17"/>
          <p:cNvCxnSpPr/>
          <p:nvPr/>
        </p:nvCxnSpPr>
        <p:spPr>
          <a:xfrm flipH="1">
            <a:off x="7618412" y="4267200"/>
            <a:ext cx="1533025" cy="20828"/>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25" name="TextBox 4"/>
          <p:cNvSpPr txBox="1">
            <a:spLocks noChangeArrowheads="1"/>
          </p:cNvSpPr>
          <p:nvPr/>
        </p:nvSpPr>
        <p:spPr bwMode="auto">
          <a:xfrm>
            <a:off x="6933063" y="1447605"/>
            <a:ext cx="1355152" cy="307681"/>
          </a:xfrm>
          <a:prstGeom prst="rect">
            <a:avLst/>
          </a:prstGeom>
          <a:solidFill>
            <a:schemeClr val="accent3">
              <a:lumMod val="40000"/>
              <a:lumOff val="60000"/>
            </a:schemeClr>
          </a:solidFill>
          <a:ln w="9525">
            <a:solidFill>
              <a:srgbClr val="C00000"/>
            </a:solidFill>
            <a:miter lim="800000"/>
            <a:headEnd/>
            <a:tailEnd/>
          </a:ln>
        </p:spPr>
        <p:txBody>
          <a:bodyPr wrap="square" lIns="98934" tIns="49469" rIns="98934" bIns="49469">
            <a:spAutoFit/>
          </a:bodyPr>
          <a:lstStyle/>
          <a:p>
            <a:pPr>
              <a:lnSpc>
                <a:spcPct val="90000"/>
              </a:lnSpc>
              <a:spcBef>
                <a:spcPct val="20000"/>
              </a:spcBef>
              <a:buClr>
                <a:srgbClr val="F69F1E"/>
              </a:buClr>
              <a:buSzPct val="90000"/>
            </a:pPr>
            <a:r>
              <a:rPr lang="da-DK" sz="1500" dirty="0" smtClean="0">
                <a:solidFill>
                  <a:srgbClr val="C00000"/>
                </a:solidFill>
              </a:rPr>
              <a:t>App Name</a:t>
            </a:r>
            <a:endParaRPr lang="en-US" sz="1500" dirty="0">
              <a:solidFill>
                <a:srgbClr val="C00000"/>
              </a:solidFill>
            </a:endParaRPr>
          </a:p>
        </p:txBody>
      </p:sp>
    </p:spTree>
    <p:extLst>
      <p:ext uri="{BB962C8B-B14F-4D97-AF65-F5344CB8AC3E}">
        <p14:creationId xmlns:p14="http://schemas.microsoft.com/office/powerpoint/2010/main" val="328989246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Apps - New Features with SP1</a:t>
            </a:r>
            <a:endParaRPr lang="en-US" dirty="0"/>
          </a:p>
        </p:txBody>
      </p:sp>
      <p:sp>
        <p:nvSpPr>
          <p:cNvPr id="3" name="Text Placeholder 2"/>
          <p:cNvSpPr>
            <a:spLocks noGrp="1"/>
          </p:cNvSpPr>
          <p:nvPr>
            <p:ph type="body" sz="quarter" idx="10"/>
          </p:nvPr>
        </p:nvSpPr>
        <p:spPr/>
        <p:txBody>
          <a:bodyPr/>
          <a:lstStyle/>
          <a:p>
            <a:r>
              <a:rPr lang="en-US" dirty="0" smtClean="0"/>
              <a:t>Compose Apps</a:t>
            </a:r>
          </a:p>
          <a:p>
            <a:pPr lvl="1"/>
            <a:r>
              <a:rPr lang="en-US" dirty="0" smtClean="0"/>
              <a:t>Office 2013 RTM supported only Read Forms</a:t>
            </a:r>
          </a:p>
          <a:p>
            <a:pPr lvl="1"/>
            <a:r>
              <a:rPr lang="en-US" dirty="0"/>
              <a:t>Office 2013 </a:t>
            </a:r>
            <a:r>
              <a:rPr lang="en-US" dirty="0" smtClean="0"/>
              <a:t>SP1 supported Compose Forms in addition to Read </a:t>
            </a:r>
            <a:r>
              <a:rPr lang="en-US" dirty="0"/>
              <a:t>Forms</a:t>
            </a:r>
          </a:p>
          <a:p>
            <a:pPr lvl="1"/>
            <a:endParaRPr lang="en-US" dirty="0" smtClean="0"/>
          </a:p>
          <a:p>
            <a:r>
              <a:rPr lang="en-US" dirty="0" smtClean="0"/>
              <a:t>Improved access to body and attachment </a:t>
            </a:r>
          </a:p>
          <a:p>
            <a:pPr lvl="1"/>
            <a:r>
              <a:rPr lang="en-US" dirty="0" smtClean="0"/>
              <a:t>Accessing attachments no longer requires admin rights</a:t>
            </a:r>
          </a:p>
          <a:p>
            <a:pPr lvl="1"/>
            <a:r>
              <a:rPr lang="en-US" dirty="0" smtClean="0"/>
              <a:t>New easy-to-use APIs for accessing attachment name and size</a:t>
            </a:r>
            <a:endParaRPr lang="en-US" dirty="0"/>
          </a:p>
          <a:p>
            <a:endParaRPr lang="en-US" b="1"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681106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9"/>
          <p:cNvSpPr>
            <a:spLocks noChangeArrowheads="1"/>
          </p:cNvSpPr>
          <p:nvPr/>
        </p:nvSpPr>
        <p:spPr bwMode="auto">
          <a:xfrm>
            <a:off x="370322" y="5630334"/>
            <a:ext cx="5724094" cy="323115"/>
          </a:xfrm>
          <a:prstGeom prst="rect">
            <a:avLst/>
          </a:prstGeom>
          <a:noFill/>
          <a:ln w="9525">
            <a:noFill/>
            <a:miter lim="800000"/>
            <a:headEnd/>
            <a:tailEnd/>
          </a:ln>
        </p:spPr>
        <p:txBody>
          <a:bodyPr wrap="square" lIns="91389" tIns="45695" rIns="91389" bIns="45695">
            <a:spAutoFit/>
          </a:bodyPr>
          <a:lstStyle/>
          <a:p>
            <a:pPr indent="-3966">
              <a:spcAft>
                <a:spcPts val="500"/>
              </a:spcAft>
              <a:defRPr/>
            </a:pPr>
            <a:endParaRPr lang="en-US" sz="1500" dirty="0">
              <a:solidFill>
                <a:srgbClr val="595959"/>
              </a:solidFill>
            </a:endParaRPr>
          </a:p>
        </p:txBody>
      </p:sp>
      <p:sp>
        <p:nvSpPr>
          <p:cNvPr id="8" name="Title 1"/>
          <p:cNvSpPr>
            <a:spLocks noGrp="1"/>
          </p:cNvSpPr>
          <p:nvPr>
            <p:ph type="title"/>
          </p:nvPr>
        </p:nvSpPr>
        <p:spPr/>
        <p:txBody>
          <a:bodyPr/>
          <a:lstStyle/>
          <a:p>
            <a:r>
              <a:rPr lang="en-US" dirty="0" smtClean="0"/>
              <a:t>Mail App Hosting</a:t>
            </a:r>
            <a:endParaRPr lang="en-US" dirty="0"/>
          </a:p>
        </p:txBody>
      </p:sp>
      <p:sp>
        <p:nvSpPr>
          <p:cNvPr id="2" name="Content Placeholder 1"/>
          <p:cNvSpPr>
            <a:spLocks noGrp="1"/>
          </p:cNvSpPr>
          <p:nvPr>
            <p:ph type="body" sz="quarter" idx="10"/>
          </p:nvPr>
        </p:nvSpPr>
        <p:spPr/>
        <p:txBody>
          <a:bodyPr/>
          <a:lstStyle/>
          <a:p>
            <a:pPr>
              <a:spcBef>
                <a:spcPts val="1200"/>
              </a:spcBef>
            </a:pPr>
            <a:r>
              <a:rPr lang="en-US" sz="3600" dirty="0" smtClean="0"/>
              <a:t>Mail Apps require Exchange 2013</a:t>
            </a:r>
          </a:p>
          <a:p>
            <a:pPr lvl="1">
              <a:spcBef>
                <a:spcPts val="1200"/>
              </a:spcBef>
            </a:pPr>
            <a:r>
              <a:rPr lang="en-US" sz="2000" dirty="0"/>
              <a:t>Exchange Server hosts </a:t>
            </a:r>
            <a:r>
              <a:rPr lang="en-US" sz="2000" dirty="0" smtClean="0"/>
              <a:t>users mailbox</a:t>
            </a:r>
            <a:endParaRPr lang="en-US" sz="2000" dirty="0"/>
          </a:p>
          <a:p>
            <a:pPr lvl="1">
              <a:spcBef>
                <a:spcPts val="1200"/>
              </a:spcBef>
            </a:pPr>
            <a:r>
              <a:rPr lang="en-US" sz="2000" dirty="0" smtClean="0"/>
              <a:t>Exchange Server hosts app manifest files</a:t>
            </a:r>
          </a:p>
          <a:p>
            <a:pPr lvl="1">
              <a:spcBef>
                <a:spcPts val="1200"/>
              </a:spcBef>
            </a:pPr>
            <a:r>
              <a:rPr lang="en-US" sz="2000" dirty="0" smtClean="0"/>
              <a:t>Web server hosts HTML for </a:t>
            </a:r>
            <a:r>
              <a:rPr lang="en-US" sz="2000" dirty="0"/>
              <a:t>M</a:t>
            </a:r>
            <a:r>
              <a:rPr lang="en-US" sz="2000" dirty="0" smtClean="0"/>
              <a:t>ail App</a:t>
            </a:r>
          </a:p>
          <a:p>
            <a:pPr lvl="1">
              <a:spcBef>
                <a:spcPts val="1200"/>
              </a:spcBef>
            </a:pPr>
            <a:r>
              <a:rPr lang="en-US" sz="2000" dirty="0" smtClean="0"/>
              <a:t>Mail App can make callback to Web server</a:t>
            </a:r>
          </a:p>
          <a:p>
            <a:pPr lvl="1">
              <a:spcBef>
                <a:spcPts val="1200"/>
              </a:spcBef>
            </a:pPr>
            <a:r>
              <a:rPr lang="en-US" sz="2000" dirty="0" smtClean="0"/>
              <a:t>Mail App can call Exchange Web Services (EWS)</a:t>
            </a:r>
            <a:br>
              <a:rPr lang="en-US" sz="2000" dirty="0" smtClean="0"/>
            </a:br>
            <a:r>
              <a:rPr lang="en-US" sz="1600" i="1" dirty="0">
                <a:solidFill>
                  <a:schemeClr val="bg2">
                    <a:lumMod val="75000"/>
                  </a:schemeClr>
                </a:solidFill>
              </a:rPr>
              <a:t>EWS calls </a:t>
            </a:r>
            <a:r>
              <a:rPr lang="en-US" sz="1600" i="1" dirty="0" smtClean="0">
                <a:solidFill>
                  <a:schemeClr val="bg2">
                    <a:lumMod val="75000"/>
                  </a:schemeClr>
                </a:solidFill>
              </a:rPr>
              <a:t>can be brokered through Web server</a:t>
            </a:r>
          </a:p>
          <a:p>
            <a:pPr>
              <a:spcBef>
                <a:spcPts val="1200"/>
              </a:spcBef>
            </a:pPr>
            <a:endParaRPr lang="en-US" sz="3600" dirty="0" smtClean="0"/>
          </a:p>
        </p:txBody>
      </p:sp>
      <p:grpSp>
        <p:nvGrpSpPr>
          <p:cNvPr id="9" name="Group 8"/>
          <p:cNvGrpSpPr/>
          <p:nvPr/>
        </p:nvGrpSpPr>
        <p:grpSpPr>
          <a:xfrm>
            <a:off x="6109082" y="532901"/>
            <a:ext cx="5559043" cy="4663608"/>
            <a:chOff x="556810" y="1772053"/>
            <a:chExt cx="5559043" cy="4663608"/>
          </a:xfrm>
        </p:grpSpPr>
        <p:sp>
          <p:nvSpPr>
            <p:cNvPr id="10" name="Rectangle 9"/>
            <p:cNvSpPr/>
            <p:nvPr/>
          </p:nvSpPr>
          <p:spPr>
            <a:xfrm>
              <a:off x="3371600" y="4115228"/>
              <a:ext cx="2288634" cy="1992571"/>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Web Server</a:t>
              </a:r>
            </a:p>
            <a:p>
              <a:pPr marL="285750" indent="-285750">
                <a:buFont typeface="Arial" panose="020B0604020202020204" pitchFamily="34" charset="0"/>
                <a:buChar char="•"/>
              </a:pPr>
              <a:r>
                <a:rPr lang="en-US" sz="1200" dirty="0" smtClean="0">
                  <a:solidFill>
                    <a:srgbClr val="595959"/>
                  </a:solidFill>
                  <a:latin typeface="+mj-lt"/>
                </a:rPr>
                <a:t>Hosts HTML, CSS and JavaScript</a:t>
              </a:r>
            </a:p>
            <a:p>
              <a:pPr marL="285750" indent="-285750">
                <a:buFont typeface="Arial" panose="020B0604020202020204" pitchFamily="34" charset="0"/>
                <a:buChar char="•"/>
              </a:pPr>
              <a:r>
                <a:rPr lang="en-US" sz="1200" dirty="0" smtClean="0">
                  <a:solidFill>
                    <a:srgbClr val="595959"/>
                  </a:solidFill>
                  <a:latin typeface="+mj-lt"/>
                </a:rPr>
                <a:t>Supports CSOM/REST calls from app</a:t>
              </a:r>
              <a:endParaRPr lang="en-US" sz="1200" dirty="0">
                <a:solidFill>
                  <a:srgbClr val="595959"/>
                </a:solidFill>
                <a:latin typeface="+mj-lt"/>
              </a:endParaRPr>
            </a:p>
          </p:txBody>
        </p:sp>
        <p:sp>
          <p:nvSpPr>
            <p:cNvPr id="11" name="Rectangle 10"/>
            <p:cNvSpPr/>
            <p:nvPr/>
          </p:nvSpPr>
          <p:spPr>
            <a:xfrm>
              <a:off x="3371601" y="1772053"/>
              <a:ext cx="2288633" cy="1572887"/>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solidFill>
                    <a:srgbClr val="595959"/>
                  </a:solidFill>
                  <a:latin typeface="+mj-lt"/>
                </a:rPr>
                <a:t>Exchange Server</a:t>
              </a:r>
            </a:p>
            <a:p>
              <a:pPr marL="285750" indent="-285750">
                <a:buFont typeface="Arial" panose="020B0604020202020204" pitchFamily="34" charset="0"/>
                <a:buChar char="•"/>
              </a:pPr>
              <a:r>
                <a:rPr lang="en-US" sz="1200" dirty="0" smtClean="0">
                  <a:solidFill>
                    <a:srgbClr val="595959"/>
                  </a:solidFill>
                  <a:latin typeface="+mj-lt"/>
                </a:rPr>
                <a:t>Hosts mailboxes for users</a:t>
              </a:r>
            </a:p>
            <a:p>
              <a:pPr marL="285750" indent="-285750">
                <a:buFont typeface="Arial" panose="020B0604020202020204" pitchFamily="34" charset="0"/>
                <a:buChar char="•"/>
              </a:pPr>
              <a:r>
                <a:rPr lang="en-US" sz="1200" dirty="0" smtClean="0">
                  <a:solidFill>
                    <a:srgbClr val="595959"/>
                  </a:solidFill>
                  <a:latin typeface="+mj-lt"/>
                </a:rPr>
                <a:t>Host Mail App Manifests</a:t>
              </a:r>
              <a:endParaRPr lang="en-US" sz="1200" dirty="0">
                <a:solidFill>
                  <a:srgbClr val="595959"/>
                </a:solidFill>
                <a:latin typeface="+mj-lt"/>
              </a:endParaRPr>
            </a:p>
          </p:txBody>
        </p:sp>
        <p:sp>
          <p:nvSpPr>
            <p:cNvPr id="12" name="Arc 11"/>
            <p:cNvSpPr/>
            <p:nvPr/>
          </p:nvSpPr>
          <p:spPr>
            <a:xfrm>
              <a:off x="4623667" y="2881084"/>
              <a:ext cx="1286884" cy="1743031"/>
            </a:xfrm>
            <a:prstGeom prst="arc">
              <a:avLst>
                <a:gd name="adj1" fmla="val 16694018"/>
                <a:gd name="adj2" fmla="val 4372380"/>
              </a:avLst>
            </a:prstGeom>
            <a:ln w="47625">
              <a:solidFill>
                <a:schemeClr val="tx1">
                  <a:alpha val="60000"/>
                </a:schemeClr>
              </a:solidFill>
              <a:headEnd type="stealth" w="lg" len="lg"/>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V="1">
              <a:off x="2359890" y="3710307"/>
              <a:ext cx="826806" cy="614595"/>
            </a:xfrm>
            <a:prstGeom prst="straightConnector1">
              <a:avLst/>
            </a:prstGeom>
            <a:ln w="44450">
              <a:solidFill>
                <a:schemeClr val="tx1">
                  <a:alpha val="6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86401" y="4324902"/>
              <a:ext cx="719183" cy="1026190"/>
            </a:xfrm>
            <a:prstGeom prst="straightConnector1">
              <a:avLst/>
            </a:prstGeom>
            <a:ln w="44450">
              <a:solidFill>
                <a:schemeClr val="tx1">
                  <a:alpha val="60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88191" y="3525641"/>
              <a:ext cx="627662" cy="442035"/>
            </a:xfrm>
            <a:prstGeom prst="rect">
              <a:avLst/>
            </a:prstGeom>
            <a:solidFill>
              <a:schemeClr val="bg1">
                <a:alpha val="85000"/>
              </a:schemeClr>
            </a:solidFill>
            <a:ln>
              <a:solidFill>
                <a:schemeClr val="accent5"/>
              </a:solidFill>
            </a:ln>
          </p:spPr>
          <p:txBody>
            <a:bodyPr wrap="none" lIns="36000" tIns="36000" rIns="36000" bIns="36000" rtlCol="0">
              <a:spAutoFit/>
            </a:bodyPr>
            <a:lstStyle/>
            <a:p>
              <a:pPr algn="ctr"/>
              <a:r>
                <a:rPr lang="en-US" sz="2400" spc="-70" dirty="0" smtClean="0">
                  <a:gradFill>
                    <a:gsLst>
                      <a:gs pos="2917">
                        <a:schemeClr val="bg2"/>
                      </a:gs>
                      <a:gs pos="95000">
                        <a:schemeClr val="bg2"/>
                      </a:gs>
                    </a:gsLst>
                    <a:lin ang="5400000" scaled="0"/>
                  </a:gradFill>
                  <a:latin typeface="+mj-lt"/>
                </a:rPr>
                <a:t>EWS</a:t>
              </a:r>
            </a:p>
          </p:txBody>
        </p:sp>
        <p:pic>
          <p:nvPicPr>
            <p:cNvPr id="16" name="Picture 15"/>
            <p:cNvPicPr>
              <a:picLocks noChangeAspect="1"/>
            </p:cNvPicPr>
            <p:nvPr/>
          </p:nvPicPr>
          <p:blipFill>
            <a:blip r:embed="rId3"/>
            <a:stretch>
              <a:fillRect/>
            </a:stretch>
          </p:blipFill>
          <p:spPr>
            <a:xfrm>
              <a:off x="3143518" y="5213647"/>
              <a:ext cx="1091447" cy="1222014"/>
            </a:xfrm>
            <a:prstGeom prst="rect">
              <a:avLst/>
            </a:prstGeom>
          </p:spPr>
        </p:pic>
        <p:pic>
          <p:nvPicPr>
            <p:cNvPr id="17" name="Picture 16"/>
            <p:cNvPicPr>
              <a:picLocks noChangeAspect="1"/>
            </p:cNvPicPr>
            <p:nvPr/>
          </p:nvPicPr>
          <p:blipFill>
            <a:blip r:embed="rId4"/>
            <a:stretch>
              <a:fillRect/>
            </a:stretch>
          </p:blipFill>
          <p:spPr>
            <a:xfrm>
              <a:off x="3105584" y="2532554"/>
              <a:ext cx="996696" cy="1138301"/>
            </a:xfrm>
            <a:prstGeom prst="rect">
              <a:avLst/>
            </a:prstGeom>
          </p:spPr>
        </p:pic>
        <p:grpSp>
          <p:nvGrpSpPr>
            <p:cNvPr id="18" name="Group 17"/>
            <p:cNvGrpSpPr>
              <a:grpSpLocks noChangeAspect="1"/>
            </p:cNvGrpSpPr>
            <p:nvPr/>
          </p:nvGrpSpPr>
          <p:grpSpPr>
            <a:xfrm>
              <a:off x="556810" y="3556051"/>
              <a:ext cx="1908000" cy="1210662"/>
              <a:chOff x="1139868" y="4066586"/>
              <a:chExt cx="2595986" cy="1647208"/>
            </a:xfrm>
          </p:grpSpPr>
          <p:pic>
            <p:nvPicPr>
              <p:cNvPr id="19" name="Picture 18"/>
              <p:cNvPicPr>
                <a:picLocks noChangeAspect="1"/>
              </p:cNvPicPr>
              <p:nvPr/>
            </p:nvPicPr>
            <p:blipFill>
              <a:blip r:embed="rId5"/>
              <a:stretch>
                <a:fillRect/>
              </a:stretch>
            </p:blipFill>
            <p:spPr>
              <a:xfrm>
                <a:off x="1139868" y="4066586"/>
                <a:ext cx="1334950" cy="1267414"/>
              </a:xfrm>
              <a:prstGeom prst="rect">
                <a:avLst/>
              </a:prstGeom>
            </p:spPr>
          </p:pic>
          <p:pic>
            <p:nvPicPr>
              <p:cNvPr id="20" name="Picture 19"/>
              <p:cNvPicPr>
                <a:picLocks noChangeAspect="1"/>
              </p:cNvPicPr>
              <p:nvPr/>
            </p:nvPicPr>
            <p:blipFill>
              <a:blip r:embed="rId6"/>
              <a:stretch>
                <a:fillRect/>
              </a:stretch>
            </p:blipFill>
            <p:spPr>
              <a:xfrm>
                <a:off x="3094920" y="4756795"/>
                <a:ext cx="640934" cy="956999"/>
              </a:xfrm>
              <a:prstGeom prst="rect">
                <a:avLst/>
              </a:prstGeom>
            </p:spPr>
          </p:pic>
          <p:pic>
            <p:nvPicPr>
              <p:cNvPr id="21" name="Picture 20"/>
              <p:cNvPicPr>
                <a:picLocks noChangeAspect="1"/>
              </p:cNvPicPr>
              <p:nvPr/>
            </p:nvPicPr>
            <p:blipFill>
              <a:blip r:embed="rId7"/>
              <a:stretch>
                <a:fillRect/>
              </a:stretch>
            </p:blipFill>
            <p:spPr>
              <a:xfrm>
                <a:off x="1997499" y="4928434"/>
                <a:ext cx="963439" cy="699247"/>
              </a:xfrm>
              <a:prstGeom prst="rect">
                <a:avLst/>
              </a:prstGeom>
            </p:spPr>
          </p:pic>
          <p:pic>
            <p:nvPicPr>
              <p:cNvPr id="22" name="Picture 21"/>
              <p:cNvPicPr>
                <a:picLocks noChangeAspect="1"/>
              </p:cNvPicPr>
              <p:nvPr/>
            </p:nvPicPr>
            <p:blipFill>
              <a:blip r:embed="rId8"/>
              <a:stretch>
                <a:fillRect/>
              </a:stretch>
            </p:blipFill>
            <p:spPr>
              <a:xfrm>
                <a:off x="2459086" y="4506645"/>
                <a:ext cx="907928" cy="658958"/>
              </a:xfrm>
              <a:prstGeom prst="rect">
                <a:avLst/>
              </a:prstGeom>
            </p:spPr>
          </p:pic>
        </p:grpSp>
      </p:grpSp>
    </p:spTree>
    <p:extLst>
      <p:ext uri="{BB962C8B-B14F-4D97-AF65-F5344CB8AC3E}">
        <p14:creationId xmlns:p14="http://schemas.microsoft.com/office/powerpoint/2010/main" val="227521486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Mail Apps</a:t>
            </a:r>
            <a:endParaRPr lang="en-US" dirty="0"/>
          </a:p>
        </p:txBody>
      </p:sp>
      <p:sp>
        <p:nvSpPr>
          <p:cNvPr id="3" name="Content Placeholder 2"/>
          <p:cNvSpPr>
            <a:spLocks noGrp="1"/>
          </p:cNvSpPr>
          <p:nvPr>
            <p:ph type="body" sz="quarter" idx="10"/>
          </p:nvPr>
        </p:nvSpPr>
        <p:spPr/>
        <p:txBody>
          <a:bodyPr/>
          <a:lstStyle/>
          <a:p>
            <a:r>
              <a:rPr lang="en-US" sz="3600" dirty="0" smtClean="0"/>
              <a:t>Use the Visual Studio project template for Mail Apps</a:t>
            </a:r>
          </a:p>
        </p:txBody>
      </p:sp>
      <p:pic>
        <p:nvPicPr>
          <p:cNvPr id="8" name="Picture 7"/>
          <p:cNvPicPr>
            <a:picLocks noChangeAspect="1"/>
          </p:cNvPicPr>
          <p:nvPr/>
        </p:nvPicPr>
        <p:blipFill>
          <a:blip r:embed="rId3"/>
          <a:stretch>
            <a:fillRect/>
          </a:stretch>
        </p:blipFill>
        <p:spPr>
          <a:xfrm>
            <a:off x="279247" y="2342695"/>
            <a:ext cx="3663643" cy="2531941"/>
          </a:xfrm>
          <a:prstGeom prst="rect">
            <a:avLst/>
          </a:prstGeom>
        </p:spPr>
      </p:pic>
      <p:pic>
        <p:nvPicPr>
          <p:cNvPr id="9" name="Picture 8"/>
          <p:cNvPicPr>
            <a:picLocks noChangeAspect="1"/>
          </p:cNvPicPr>
          <p:nvPr/>
        </p:nvPicPr>
        <p:blipFill>
          <a:blip r:embed="rId4"/>
          <a:stretch>
            <a:fillRect/>
          </a:stretch>
        </p:blipFill>
        <p:spPr>
          <a:xfrm>
            <a:off x="4627810" y="2342695"/>
            <a:ext cx="3319463" cy="2419350"/>
          </a:xfrm>
          <a:prstGeom prst="rect">
            <a:avLst/>
          </a:prstGeom>
        </p:spPr>
      </p:pic>
      <p:pic>
        <p:nvPicPr>
          <p:cNvPr id="11" name="Picture 10"/>
          <p:cNvPicPr>
            <a:picLocks noChangeAspect="1"/>
          </p:cNvPicPr>
          <p:nvPr/>
        </p:nvPicPr>
        <p:blipFill>
          <a:blip r:embed="rId5"/>
          <a:stretch>
            <a:fillRect/>
          </a:stretch>
        </p:blipFill>
        <p:spPr>
          <a:xfrm>
            <a:off x="8632193" y="2342694"/>
            <a:ext cx="3319463" cy="2419350"/>
          </a:xfrm>
          <a:prstGeom prst="rect">
            <a:avLst/>
          </a:prstGeom>
        </p:spPr>
      </p:pic>
      <p:sp>
        <p:nvSpPr>
          <p:cNvPr id="10" name="Right Arrow 9"/>
          <p:cNvSpPr/>
          <p:nvPr/>
        </p:nvSpPr>
        <p:spPr bwMode="auto">
          <a:xfrm>
            <a:off x="7996726" y="3237673"/>
            <a:ext cx="509612" cy="62939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4" name="Right Arrow 3"/>
          <p:cNvSpPr/>
          <p:nvPr/>
        </p:nvSpPr>
        <p:spPr bwMode="auto">
          <a:xfrm>
            <a:off x="4088984" y="3276713"/>
            <a:ext cx="509612" cy="62939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38637323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Steps to Implementing, Testing and Debugging</a:t>
            </a:r>
            <a:endParaRPr lang="en-US" sz="4400" dirty="0"/>
          </a:p>
        </p:txBody>
      </p:sp>
      <p:sp>
        <p:nvSpPr>
          <p:cNvPr id="3" name="Content Placeholder 2"/>
          <p:cNvSpPr>
            <a:spLocks noGrp="1"/>
          </p:cNvSpPr>
          <p:nvPr>
            <p:ph type="body" sz="quarter" idx="10"/>
          </p:nvPr>
        </p:nvSpPr>
        <p:spPr/>
        <p:txBody>
          <a:bodyPr/>
          <a:lstStyle/>
          <a:p>
            <a:pPr marL="514350" indent="-514350">
              <a:buFont typeface="+mj-lt"/>
              <a:buAutoNum type="arabicPeriod"/>
            </a:pPr>
            <a:r>
              <a:rPr lang="en-US" sz="2000" dirty="0" smtClean="0"/>
              <a:t>Specify height from 32 to 350 pixels</a:t>
            </a:r>
          </a:p>
          <a:p>
            <a:pPr marL="514350" indent="-514350">
              <a:buFont typeface="+mj-lt"/>
              <a:buAutoNum type="arabicPeriod"/>
            </a:pPr>
            <a:r>
              <a:rPr lang="en-US" sz="2000" dirty="0" smtClean="0"/>
              <a:t>Define activation rules</a:t>
            </a:r>
          </a:p>
          <a:p>
            <a:pPr marL="514350" indent="-514350">
              <a:buFont typeface="+mj-lt"/>
              <a:buAutoNum type="arabicPeriod"/>
            </a:pPr>
            <a:r>
              <a:rPr lang="en-US" sz="2000" dirty="0" smtClean="0"/>
              <a:t>Create UI and style with CSS</a:t>
            </a:r>
          </a:p>
          <a:p>
            <a:pPr marL="514350" indent="-514350">
              <a:buFont typeface="+mj-lt"/>
              <a:buAutoNum type="arabicPeriod"/>
            </a:pPr>
            <a:r>
              <a:rPr lang="en-US" sz="2000" dirty="0" smtClean="0"/>
              <a:t>Write JavaScript to add behavior and business logic</a:t>
            </a:r>
          </a:p>
          <a:p>
            <a:pPr marL="514350" indent="-514350">
              <a:buFont typeface="+mj-lt"/>
              <a:buAutoNum type="arabicPeriod"/>
            </a:pPr>
            <a:r>
              <a:rPr lang="en-US" sz="2000" dirty="0" smtClean="0"/>
              <a:t>Debug using Exchange Server and a valid Exchange account</a:t>
            </a:r>
          </a:p>
          <a:p>
            <a:pPr marL="460375" lvl="1" indent="0">
              <a:buNone/>
            </a:pPr>
            <a:r>
              <a:rPr lang="en-US" sz="1600" i="1" dirty="0" smtClean="0"/>
              <a:t>Press {F5} and Visual Studio prompts for server and user mailbox credentials</a:t>
            </a:r>
          </a:p>
          <a:p>
            <a:endParaRPr lang="en-US" sz="2000" dirty="0"/>
          </a:p>
        </p:txBody>
      </p:sp>
      <p:pic>
        <p:nvPicPr>
          <p:cNvPr id="5" name="Picture 4"/>
          <p:cNvPicPr>
            <a:picLocks noChangeAspect="1"/>
          </p:cNvPicPr>
          <p:nvPr/>
        </p:nvPicPr>
        <p:blipFill>
          <a:blip r:embed="rId3"/>
          <a:stretch>
            <a:fillRect/>
          </a:stretch>
        </p:blipFill>
        <p:spPr>
          <a:xfrm>
            <a:off x="890099" y="3660531"/>
            <a:ext cx="5086350" cy="2514600"/>
          </a:xfrm>
          <a:prstGeom prst="rect">
            <a:avLst/>
          </a:prstGeom>
        </p:spPr>
      </p:pic>
    </p:spTree>
    <p:extLst>
      <p:ext uri="{BB962C8B-B14F-4D97-AF65-F5344CB8AC3E}">
        <p14:creationId xmlns:p14="http://schemas.microsoft.com/office/powerpoint/2010/main" val="80255340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smtClean="0"/>
              <a:t>Creating and Testing a Mail App </a:t>
            </a:r>
            <a:r>
              <a:rPr lang="en-US" dirty="0"/>
              <a:t>for Outlook</a:t>
            </a:r>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2901668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Contextual Activation and Rules</a:t>
            </a:r>
          </a:p>
        </p:txBody>
      </p:sp>
    </p:spTree>
    <p:extLst>
      <p:ext uri="{BB962C8B-B14F-4D97-AF65-F5344CB8AC3E}">
        <p14:creationId xmlns:p14="http://schemas.microsoft.com/office/powerpoint/2010/main" val="154020514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Rule-based Activation</a:t>
            </a:r>
            <a:endParaRPr lang="en-US" dirty="0"/>
          </a:p>
        </p:txBody>
      </p:sp>
      <p:sp>
        <p:nvSpPr>
          <p:cNvPr id="5" name="Content Placeholder 4"/>
          <p:cNvSpPr>
            <a:spLocks noGrp="1"/>
          </p:cNvSpPr>
          <p:nvPr>
            <p:ph type="body" sz="quarter" idx="10"/>
          </p:nvPr>
        </p:nvSpPr>
        <p:spPr/>
        <p:txBody>
          <a:bodyPr/>
          <a:lstStyle/>
          <a:p>
            <a:r>
              <a:rPr lang="en-US" dirty="0" smtClean="0"/>
              <a:t>Mail Apps </a:t>
            </a:r>
            <a:r>
              <a:rPr lang="en-US" dirty="0"/>
              <a:t>activate based on rules</a:t>
            </a:r>
          </a:p>
          <a:p>
            <a:pPr lvl="1"/>
            <a:r>
              <a:rPr lang="en-US" dirty="0"/>
              <a:t>Rules are defined in the manifest</a:t>
            </a:r>
          </a:p>
          <a:p>
            <a:pPr lvl="1"/>
            <a:r>
              <a:rPr lang="en-US" dirty="0"/>
              <a:t>Rules are applied to the selected item in the Explorer or Inspector</a:t>
            </a:r>
          </a:p>
          <a:p>
            <a:pPr lvl="1"/>
            <a:r>
              <a:rPr lang="en-US" dirty="0"/>
              <a:t>If conditions are met, the </a:t>
            </a:r>
            <a:r>
              <a:rPr lang="en-US" dirty="0" smtClean="0"/>
              <a:t>App </a:t>
            </a:r>
            <a:r>
              <a:rPr lang="en-US" dirty="0"/>
              <a:t>will be </a:t>
            </a:r>
            <a:r>
              <a:rPr lang="en-US" dirty="0" smtClean="0"/>
              <a:t>activated and available for use</a:t>
            </a:r>
            <a:endParaRPr lang="en-US" dirty="0"/>
          </a:p>
          <a:p>
            <a:endParaRPr lang="en-US" dirty="0"/>
          </a:p>
          <a:p>
            <a:r>
              <a:rPr lang="en-US" dirty="0"/>
              <a:t>About rules</a:t>
            </a:r>
          </a:p>
          <a:p>
            <a:pPr lvl="1"/>
            <a:r>
              <a:rPr lang="en-US" dirty="0"/>
              <a:t>Multiple rules can be combined for complex activation needs</a:t>
            </a:r>
          </a:p>
          <a:p>
            <a:pPr lvl="1"/>
            <a:r>
              <a:rPr lang="en-US" dirty="0"/>
              <a:t>Apply logical AND or </a:t>
            </a:r>
            <a:r>
              <a:rPr lang="en-US" dirty="0" err="1"/>
              <a:t>OR</a:t>
            </a:r>
            <a:r>
              <a:rPr lang="en-US" dirty="0"/>
              <a:t> operators</a:t>
            </a:r>
          </a:p>
          <a:p>
            <a:pPr lvl="1"/>
            <a:r>
              <a:rPr lang="en-US" dirty="0" smtClean="0"/>
              <a:t>Rules can access known entities such as phone numbers</a:t>
            </a:r>
          </a:p>
          <a:p>
            <a:pPr lvl="1"/>
            <a:r>
              <a:rPr lang="en-US" dirty="0" smtClean="0"/>
              <a:t>Rules </a:t>
            </a:r>
            <a:r>
              <a:rPr lang="en-US" dirty="0"/>
              <a:t>can be defined using regular expressions</a:t>
            </a:r>
          </a:p>
          <a:p>
            <a:endParaRPr lang="en-US" dirty="0"/>
          </a:p>
        </p:txBody>
      </p:sp>
    </p:spTree>
    <p:extLst>
      <p:ext uri="{BB962C8B-B14F-4D97-AF65-F5344CB8AC3E}">
        <p14:creationId xmlns:p14="http://schemas.microsoft.com/office/powerpoint/2010/main" val="185221525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Activation Rule Types</a:t>
            </a:r>
            <a:endParaRPr lang="en-US" dirty="0"/>
          </a:p>
        </p:txBody>
      </p:sp>
      <p:sp>
        <p:nvSpPr>
          <p:cNvPr id="5" name="Content Placeholder 4"/>
          <p:cNvSpPr>
            <a:spLocks noGrp="1"/>
          </p:cNvSpPr>
          <p:nvPr>
            <p:ph type="body" sz="quarter" idx="10"/>
          </p:nvPr>
        </p:nvSpPr>
        <p:spPr/>
        <p:txBody>
          <a:bodyPr/>
          <a:lstStyle/>
          <a:p>
            <a:r>
              <a:rPr lang="en-US" sz="2400" dirty="0" err="1" smtClean="0"/>
              <a:t>ItemIs</a:t>
            </a:r>
            <a:endParaRPr lang="en-US" sz="2400" dirty="0" smtClean="0"/>
          </a:p>
          <a:p>
            <a:pPr lvl="1"/>
            <a:r>
              <a:rPr lang="en-US" sz="2000" dirty="0" smtClean="0"/>
              <a:t>A rule that checks the item type (appointment or message)</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ItemIs</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ItemType</a:t>
            </a:r>
            <a:r>
              <a:rPr lang="en-US" sz="1600" b="1" dirty="0" smtClean="0">
                <a:solidFill>
                  <a:schemeClr val="bg2">
                    <a:lumMod val="75000"/>
                  </a:schemeClr>
                </a:solidFill>
                <a:latin typeface="Lucida Console" pitchFamily="49" charset="0"/>
              </a:rPr>
              <a:t>=“Message”&gt;</a:t>
            </a:r>
          </a:p>
          <a:p>
            <a:endParaRPr lang="en-US" sz="2400" dirty="0" smtClean="0"/>
          </a:p>
          <a:p>
            <a:r>
              <a:rPr lang="en-US" sz="2400" dirty="0" err="1" smtClean="0"/>
              <a:t>ItemHasKnownEntity</a:t>
            </a:r>
            <a:endParaRPr lang="en-US" sz="2400" dirty="0" smtClean="0"/>
          </a:p>
          <a:p>
            <a:pPr lvl="1"/>
            <a:r>
              <a:rPr lang="en-US" sz="2000" dirty="0" smtClean="0"/>
              <a:t>A rule to check if the item has a specific type of known entity </a:t>
            </a:r>
          </a:p>
          <a:p>
            <a:pPr lvl="1"/>
            <a:r>
              <a:rPr lang="en-US" sz="1600" b="1" dirty="0" smtClean="0">
                <a:solidFill>
                  <a:schemeClr val="bg2">
                    <a:lumMod val="75000"/>
                  </a:schemeClr>
                </a:solidFill>
                <a:latin typeface="Lucida Console" pitchFamily="49" charset="0"/>
              </a:rPr>
              <a:t>&lt;Rule </a:t>
            </a:r>
            <a:r>
              <a:rPr lang="en-US" sz="1600" b="1" dirty="0" err="1" smtClean="0">
                <a:solidFill>
                  <a:schemeClr val="bg2">
                    <a:lumMod val="75000"/>
                  </a:schemeClr>
                </a:solidFill>
                <a:latin typeface="Lucida Console" pitchFamily="49" charset="0"/>
              </a:rPr>
              <a:t>xsi:type</a:t>
            </a:r>
            <a:r>
              <a:rPr lang="en-US" sz="1600" b="1" dirty="0" smtClean="0">
                <a:solidFill>
                  <a:schemeClr val="bg2">
                    <a:lumMod val="75000"/>
                  </a:schemeClr>
                </a:solidFill>
                <a:latin typeface="Lucida Console" pitchFamily="49" charset="0"/>
              </a:rPr>
              <a:t>=“</a:t>
            </a:r>
            <a:r>
              <a:rPr lang="en-US" sz="1600" b="1" dirty="0" err="1" smtClean="0">
                <a:solidFill>
                  <a:schemeClr val="bg2">
                    <a:lumMod val="75000"/>
                  </a:schemeClr>
                </a:solidFill>
                <a:latin typeface="Lucida Console" pitchFamily="49" charset="0"/>
              </a:rPr>
              <a:t>ItemHasKnownEntity</a:t>
            </a:r>
            <a:r>
              <a:rPr lang="en-US" sz="1600" b="1" dirty="0" smtClean="0">
                <a:solidFill>
                  <a:schemeClr val="bg2">
                    <a:lumMod val="75000"/>
                  </a:schemeClr>
                </a:solidFill>
                <a:latin typeface="Lucida Console" pitchFamily="49" charset="0"/>
              </a:rPr>
              <a:t>” </a:t>
            </a:r>
            <a:r>
              <a:rPr lang="en-US" sz="1600" b="1" dirty="0" err="1" smtClean="0">
                <a:solidFill>
                  <a:schemeClr val="bg2">
                    <a:lumMod val="75000"/>
                  </a:schemeClr>
                </a:solidFill>
                <a:latin typeface="Lucida Console" pitchFamily="49" charset="0"/>
              </a:rPr>
              <a:t>EntityType</a:t>
            </a:r>
            <a:r>
              <a:rPr lang="en-US" sz="1600" b="1" dirty="0" smtClean="0">
                <a:solidFill>
                  <a:schemeClr val="bg2">
                    <a:lumMod val="75000"/>
                  </a:schemeClr>
                </a:solidFill>
                <a:latin typeface="Lucida Console" pitchFamily="49" charset="0"/>
              </a:rPr>
              <a:t>=“Address” /&gt;</a:t>
            </a:r>
          </a:p>
          <a:p>
            <a:endParaRPr lang="en-US" sz="2400" dirty="0" smtClean="0"/>
          </a:p>
          <a:p>
            <a:r>
              <a:rPr lang="en-US" sz="2400" dirty="0" err="1" smtClean="0"/>
              <a:t>ItemHasRegularExpressionMatch</a:t>
            </a:r>
            <a:endParaRPr lang="en-US" sz="2400" dirty="0" smtClean="0"/>
          </a:p>
          <a:p>
            <a:pPr lvl="1"/>
            <a:r>
              <a:rPr lang="en-US" sz="2000" dirty="0" smtClean="0"/>
              <a:t>Defines a rule using a custom regular expression to match the contents of an item</a:t>
            </a:r>
          </a:p>
          <a:p>
            <a:endParaRPr lang="en-US" sz="2400" dirty="0" smtClean="0"/>
          </a:p>
          <a:p>
            <a:r>
              <a:rPr lang="en-US" sz="2400" dirty="0" err="1" smtClean="0"/>
              <a:t>RuleCollection</a:t>
            </a:r>
            <a:endParaRPr lang="en-US" sz="2400" dirty="0" smtClean="0"/>
          </a:p>
          <a:p>
            <a:pPr lvl="1"/>
            <a:r>
              <a:rPr lang="en-US" sz="2000" dirty="0" smtClean="0"/>
              <a:t>Defines a rule composed of multiple rules (combined using AND or OR)</a:t>
            </a:r>
            <a:endParaRPr lang="en-US" sz="2000" dirty="0"/>
          </a:p>
        </p:txBody>
      </p:sp>
    </p:spTree>
    <p:extLst>
      <p:ext uri="{BB962C8B-B14F-4D97-AF65-F5344CB8AC3E}">
        <p14:creationId xmlns:p14="http://schemas.microsoft.com/office/powerpoint/2010/main" val="222432256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Well-known Entity Examples</a:t>
            </a:r>
            <a:endParaRPr lang="en-US" dirty="0"/>
          </a:p>
        </p:txBody>
      </p:sp>
      <p:sp>
        <p:nvSpPr>
          <p:cNvPr id="4" name="Content Placeholder 3"/>
          <p:cNvSpPr>
            <a:spLocks noGrp="1"/>
          </p:cNvSpPr>
          <p:nvPr>
            <p:ph type="body" sz="quarter" idx="10"/>
          </p:nvPr>
        </p:nvSpPr>
        <p:spPr/>
        <p:txBody>
          <a:bodyPr/>
          <a:lstStyle/>
          <a:p>
            <a:r>
              <a:rPr lang="en-US" sz="2400" dirty="0" smtClean="0"/>
              <a:t>Outlook is aware of specific types of entities</a:t>
            </a:r>
          </a:p>
          <a:p>
            <a:pPr lvl="1"/>
            <a:r>
              <a:rPr lang="en-US" sz="2000" dirty="0" smtClean="0"/>
              <a:t>Items are parsed and scanned for common types of entities </a:t>
            </a:r>
          </a:p>
          <a:p>
            <a:pPr lvl="1"/>
            <a:r>
              <a:rPr lang="en-US" sz="2000" dirty="0" smtClean="0"/>
              <a:t>Use </a:t>
            </a:r>
            <a:r>
              <a:rPr lang="en-US" sz="2000" dirty="0" err="1" smtClean="0"/>
              <a:t>ItemHasKnownEntity</a:t>
            </a:r>
            <a:r>
              <a:rPr lang="en-US" sz="2000" dirty="0" smtClean="0"/>
              <a:t> rules to based activation rules on entities</a:t>
            </a:r>
          </a:p>
          <a:p>
            <a:pPr lvl="1"/>
            <a:r>
              <a:rPr lang="en-US" sz="2000" dirty="0" smtClean="0"/>
              <a:t>Within app use API functions </a:t>
            </a:r>
            <a:r>
              <a:rPr lang="en-US" sz="2000" dirty="0" err="1" smtClean="0"/>
              <a:t>getEntities</a:t>
            </a:r>
            <a:r>
              <a:rPr lang="en-US" sz="2000" dirty="0" smtClean="0"/>
              <a:t> or </a:t>
            </a:r>
            <a:r>
              <a:rPr lang="en-US" sz="2000" dirty="0" err="1" smtClean="0"/>
              <a:t>getEntitiesByType</a:t>
            </a:r>
            <a:endParaRPr lang="en-US" sz="2000" dirty="0" smtClean="0"/>
          </a:p>
        </p:txBody>
      </p:sp>
      <p:graphicFrame>
        <p:nvGraphicFramePr>
          <p:cNvPr id="3" name="Table 2"/>
          <p:cNvGraphicFramePr>
            <a:graphicFrameLocks noGrp="1"/>
          </p:cNvGraphicFramePr>
          <p:nvPr>
            <p:extLst/>
          </p:nvPr>
        </p:nvGraphicFramePr>
        <p:xfrm>
          <a:off x="1644673" y="2970331"/>
          <a:ext cx="7131466" cy="3361598"/>
        </p:xfrm>
        <a:graphic>
          <a:graphicData uri="http://schemas.openxmlformats.org/drawingml/2006/table">
            <a:tbl>
              <a:tblPr firstRow="1" bandRow="1">
                <a:tableStyleId>{72833802-FEF1-4C79-8D5D-14CF1EAF98D9}</a:tableStyleId>
              </a:tblPr>
              <a:tblGrid>
                <a:gridCol w="2315268"/>
                <a:gridCol w="4816198"/>
              </a:tblGrid>
              <a:tr h="295386">
                <a:tc>
                  <a:txBody>
                    <a:bodyPr/>
                    <a:lstStyle/>
                    <a:p>
                      <a:r>
                        <a:rPr lang="en-US" sz="1400" b="1" dirty="0" smtClean="0"/>
                        <a:t>Entity type</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sz="1400" b="1" dirty="0" smtClean="0"/>
                        <a:t>Recognition</a:t>
                      </a:r>
                      <a:r>
                        <a:rPr lang="en-US" sz="1400" b="1" baseline="0" dirty="0" smtClean="0"/>
                        <a:t> condition</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428309">
                <a:tc>
                  <a:txBody>
                    <a:bodyPr/>
                    <a:lstStyle/>
                    <a:p>
                      <a:r>
                        <a:rPr lang="en-US" sz="1200" dirty="0" smtClean="0">
                          <a:solidFill>
                            <a:srgbClr val="595959"/>
                          </a:solidFill>
                        </a:rPr>
                        <a:t>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 States street addresses</a:t>
                      </a:r>
                    </a:p>
                    <a:p>
                      <a:r>
                        <a:rPr lang="en-US" sz="1100" dirty="0" smtClean="0">
                          <a:solidFill>
                            <a:srgbClr val="C00000"/>
                          </a:solidFill>
                        </a:rPr>
                        <a:t>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EmailAddress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Any SMTP email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MeetingSuggestion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reference to an event or meeting</a:t>
                      </a:r>
                      <a:endParaRPr lang="en-US" sz="1200" baseline="0" dirty="0" smtClean="0">
                        <a:solidFill>
                          <a:schemeClr val="tx1">
                            <a:lumMod val="75000"/>
                            <a:lumOff val="25000"/>
                          </a:schemeClr>
                        </a:solidFill>
                      </a:endParaRPr>
                    </a:p>
                    <a:p>
                      <a:r>
                        <a:rPr lang="en-US" sz="1100" baseline="0" dirty="0" smtClean="0">
                          <a:solidFill>
                            <a:srgbClr val="C00000"/>
                          </a:solidFill>
                        </a:rPr>
                        <a:t>Let’s meet next Tuesday for lunch.</a:t>
                      </a:r>
                      <a:endParaRPr lang="en-US" sz="1100"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Contact</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personal name related to other entities</a:t>
                      </a:r>
                      <a:endParaRPr lang="en-US" sz="1200" baseline="0" dirty="0" smtClean="0">
                        <a:solidFill>
                          <a:srgbClr val="595959"/>
                        </a:solidFill>
                      </a:endParaRPr>
                    </a:p>
                    <a:p>
                      <a:r>
                        <a:rPr lang="en-US" sz="1100" baseline="0" dirty="0" smtClean="0">
                          <a:solidFill>
                            <a:srgbClr val="C00000"/>
                          </a:solidFill>
                        </a:rPr>
                        <a:t>Steve Ballmer, Microsoft, 1 Microsoft Way, Redmond, WA 07722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PhoneNumber</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United</a:t>
                      </a:r>
                      <a:r>
                        <a:rPr lang="en-US" sz="1200" baseline="0" dirty="0" smtClean="0">
                          <a:solidFill>
                            <a:srgbClr val="595959"/>
                          </a:solidFill>
                        </a:rPr>
                        <a:t> States telephone numbers</a:t>
                      </a:r>
                    </a:p>
                    <a:p>
                      <a:r>
                        <a:rPr lang="en-US" sz="1100" baseline="0" dirty="0" smtClean="0">
                          <a:solidFill>
                            <a:srgbClr val="C00000"/>
                          </a:solidFill>
                        </a:rPr>
                        <a:t>(507) 555-1212</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309">
                <a:tc>
                  <a:txBody>
                    <a:bodyPr/>
                    <a:lstStyle/>
                    <a:p>
                      <a:r>
                        <a:rPr lang="en-US" sz="1200" dirty="0" smtClean="0">
                          <a:solidFill>
                            <a:srgbClr val="595959"/>
                          </a:solidFill>
                        </a:rPr>
                        <a:t>TaskSuggestion</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Actionable sentences in an email</a:t>
                      </a:r>
                    </a:p>
                    <a:p>
                      <a:r>
                        <a:rPr lang="en-US" sz="1100" dirty="0" smtClean="0">
                          <a:solidFill>
                            <a:srgbClr val="C00000"/>
                          </a:solidFill>
                        </a:rPr>
                        <a:t>Please install</a:t>
                      </a:r>
                      <a:r>
                        <a:rPr lang="en-US" sz="1100" baseline="0" dirty="0" smtClean="0">
                          <a:solidFill>
                            <a:srgbClr val="C00000"/>
                          </a:solidFill>
                        </a:rPr>
                        <a:t> Office 2013 on my computer.</a:t>
                      </a:r>
                      <a:endParaRPr lang="en-US" sz="11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499">
                <a:tc>
                  <a:txBody>
                    <a:bodyPr/>
                    <a:lstStyle/>
                    <a:p>
                      <a:r>
                        <a:rPr lang="en-US" sz="1200" dirty="0" smtClean="0">
                          <a:solidFill>
                            <a:srgbClr val="595959"/>
                          </a:solidFill>
                        </a:rPr>
                        <a:t>Url</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rgbClr val="595959"/>
                          </a:solidFill>
                        </a:rPr>
                        <a:t>A file name or web address</a:t>
                      </a:r>
                      <a:endParaRPr lang="en-US" sz="1200" dirty="0">
                        <a:solidFill>
                          <a:srgbClr val="59595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434609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282800001"/>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1" dirty="0" smtClean="0"/>
                        <a:t>Module 1: Deep Dive Apps for Office in Outlook</a:t>
                      </a:r>
                      <a:endParaRPr lang="en-US" sz="1800" b="1"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Creating Rules that Trigger Activation</a:t>
            </a:r>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9307894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JSOM for Outlook</a:t>
            </a:r>
          </a:p>
        </p:txBody>
      </p:sp>
    </p:spTree>
    <p:extLst>
      <p:ext uri="{BB962C8B-B14F-4D97-AF65-F5344CB8AC3E}">
        <p14:creationId xmlns:p14="http://schemas.microsoft.com/office/powerpoint/2010/main" val="26193398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4"/>
          <p:cNvSpPr>
            <a:spLocks noGrp="1"/>
          </p:cNvSpPr>
          <p:nvPr>
            <p:ph type="title"/>
          </p:nvPr>
        </p:nvSpPr>
        <p:spPr/>
        <p:txBody>
          <a:bodyPr/>
          <a:lstStyle/>
          <a:p>
            <a:r>
              <a:rPr lang="en-US" dirty="0" smtClean="0"/>
              <a:t>Accessing the Outlook JSOM</a:t>
            </a:r>
            <a:endParaRPr lang="en-US" dirty="0"/>
          </a:p>
        </p:txBody>
      </p:sp>
      <p:sp>
        <p:nvSpPr>
          <p:cNvPr id="2" name="Content Placeholder 1"/>
          <p:cNvSpPr>
            <a:spLocks noGrp="1"/>
          </p:cNvSpPr>
          <p:nvPr>
            <p:ph type="body" sz="quarter" idx="10"/>
          </p:nvPr>
        </p:nvSpPr>
        <p:spPr/>
        <p:txBody>
          <a:bodyPr/>
          <a:lstStyle/>
          <a:p>
            <a:pPr marL="0" indent="0">
              <a:buNone/>
            </a:pPr>
            <a:r>
              <a:rPr lang="en-US" dirty="0" smtClean="0"/>
              <a:t>Outlook App OM available </a:t>
            </a:r>
            <a:r>
              <a:rPr lang="en-US" dirty="0" smtClean="0"/>
              <a:t>through mailbox</a:t>
            </a:r>
            <a:endParaRPr lang="en-US" dirty="0"/>
          </a:p>
        </p:txBody>
      </p:sp>
      <p:sp>
        <p:nvSpPr>
          <p:cNvPr id="4" name="Rectangle 3"/>
          <p:cNvSpPr/>
          <p:nvPr/>
        </p:nvSpPr>
        <p:spPr bwMode="auto">
          <a:xfrm>
            <a:off x="648066" y="2568818"/>
            <a:ext cx="2192216" cy="529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Office</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48066" y="3333976"/>
            <a:ext cx="2192216" cy="529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c</a:t>
            </a:r>
            <a:r>
              <a:rPr lang="en-US" sz="2200" dirty="0" smtClean="0">
                <a:gradFill>
                  <a:gsLst>
                    <a:gs pos="0">
                      <a:srgbClr val="FFFFFF"/>
                    </a:gs>
                    <a:gs pos="100000">
                      <a:srgbClr val="FFFFFF"/>
                    </a:gs>
                  </a:gsLst>
                  <a:lin ang="5400000" scaled="0"/>
                </a:gradFill>
                <a:ea typeface="Segoe UI" pitchFamily="34" charset="0"/>
                <a:cs typeface="Segoe UI" pitchFamily="34" charset="0"/>
              </a:rPr>
              <a:t>ontext</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066" y="4917614"/>
            <a:ext cx="2192216" cy="5296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i</a:t>
            </a:r>
            <a:r>
              <a:rPr lang="en-US" sz="2200" dirty="0" smtClean="0">
                <a:gradFill>
                  <a:gsLst>
                    <a:gs pos="0">
                      <a:srgbClr val="FFFFFF"/>
                    </a:gs>
                    <a:gs pos="100000">
                      <a:srgbClr val="FFFFFF"/>
                    </a:gs>
                  </a:gsLst>
                  <a:lin ang="5400000" scaled="0"/>
                </a:gradFill>
                <a:ea typeface="Segoe UI" pitchFamily="34" charset="0"/>
                <a:cs typeface="Segoe UI" pitchFamily="34" charset="0"/>
              </a:rPr>
              <a:t>tem</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2" name="Straight Arrow Connector 11"/>
          <p:cNvCxnSpPr>
            <a:stCxn id="4" idx="2"/>
            <a:endCxn id="7" idx="0"/>
          </p:cNvCxnSpPr>
          <p:nvPr/>
        </p:nvCxnSpPr>
        <p:spPr>
          <a:xfrm>
            <a:off x="1744174" y="3098446"/>
            <a:ext cx="0" cy="2355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p:cNvCxnSpPr>
          <p:nvPr/>
        </p:nvCxnSpPr>
        <p:spPr>
          <a:xfrm>
            <a:off x="1744174" y="3863604"/>
            <a:ext cx="0" cy="2695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bwMode="auto">
          <a:xfrm>
            <a:off x="648066" y="4099134"/>
            <a:ext cx="2192216" cy="5829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m</a:t>
            </a:r>
            <a:r>
              <a:rPr lang="en-US" sz="2200" dirty="0" smtClean="0">
                <a:gradFill>
                  <a:gsLst>
                    <a:gs pos="0">
                      <a:srgbClr val="FFFFFF"/>
                    </a:gs>
                    <a:gs pos="100000">
                      <a:srgbClr val="FFFFFF"/>
                    </a:gs>
                  </a:gsLst>
                  <a:lin ang="5400000" scaled="0"/>
                </a:gradFill>
                <a:ea typeface="Segoe UI" pitchFamily="34" charset="0"/>
                <a:cs typeface="Segoe UI" pitchFamily="34" charset="0"/>
              </a:rPr>
              <a:t>ailbox</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a:stCxn id="24" idx="2"/>
            <a:endCxn id="8" idx="0"/>
          </p:cNvCxnSpPr>
          <p:nvPr/>
        </p:nvCxnSpPr>
        <p:spPr>
          <a:xfrm>
            <a:off x="1744174" y="4682084"/>
            <a:ext cx="0" cy="2355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6516013" y="5337637"/>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Appointment</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6516013" y="4133188"/>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Message</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6516014" y="5919268"/>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Appointment Compose</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516014" y="4714819"/>
            <a:ext cx="2604538" cy="46100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Message Compose</a:t>
            </a:r>
            <a:endParaRPr lang="en-US" sz="16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p:cNvCxnSpPr>
            <a:stCxn id="8" idx="3"/>
            <a:endCxn id="10" idx="1"/>
          </p:cNvCxnSpPr>
          <p:nvPr/>
        </p:nvCxnSpPr>
        <p:spPr>
          <a:xfrm flipV="1">
            <a:off x="2840282" y="4363689"/>
            <a:ext cx="3675731" cy="8187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29" idx="1"/>
          </p:cNvCxnSpPr>
          <p:nvPr/>
        </p:nvCxnSpPr>
        <p:spPr>
          <a:xfrm flipV="1">
            <a:off x="2840282" y="4945320"/>
            <a:ext cx="3675732" cy="237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9" idx="1"/>
          </p:cNvCxnSpPr>
          <p:nvPr/>
        </p:nvCxnSpPr>
        <p:spPr>
          <a:xfrm>
            <a:off x="2840282" y="5182428"/>
            <a:ext cx="3675731" cy="38571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a:endCxn id="28" idx="1"/>
          </p:cNvCxnSpPr>
          <p:nvPr/>
        </p:nvCxnSpPr>
        <p:spPr>
          <a:xfrm>
            <a:off x="2840282" y="5182428"/>
            <a:ext cx="3675732" cy="9673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3491458" y="4406935"/>
            <a:ext cx="2016370" cy="1597437"/>
          </a:xfrm>
          <a:prstGeom prst="ellipse">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Item can be cast to one of four different types</a:t>
            </a:r>
            <a:endParaRPr lang="en-US" sz="1600" dirty="0" smtClean="0">
              <a:solidFill>
                <a:schemeClr val="tx1"/>
              </a:solidFill>
              <a:ea typeface="Segoe UI" pitchFamily="34" charset="0"/>
              <a:cs typeface="Segoe UI" pitchFamily="34" charset="0"/>
            </a:endParaRPr>
          </a:p>
        </p:txBody>
      </p:sp>
      <p:pic>
        <p:nvPicPr>
          <p:cNvPr id="38" name="Picture 37"/>
          <p:cNvPicPr>
            <a:picLocks noChangeAspect="1"/>
          </p:cNvPicPr>
          <p:nvPr/>
        </p:nvPicPr>
        <p:blipFill>
          <a:blip r:embed="rId3"/>
          <a:stretch>
            <a:fillRect/>
          </a:stretch>
        </p:blipFill>
        <p:spPr>
          <a:xfrm>
            <a:off x="3648685" y="2535313"/>
            <a:ext cx="7408747" cy="1016244"/>
          </a:xfrm>
          <a:prstGeom prst="rect">
            <a:avLst/>
          </a:prstGeom>
          <a:ln>
            <a:solidFill>
              <a:schemeClr val="bg1">
                <a:lumMod val="50000"/>
              </a:schemeClr>
            </a:solidFill>
          </a:ln>
        </p:spPr>
      </p:pic>
    </p:spTree>
    <p:extLst>
      <p:ext uri="{BB962C8B-B14F-4D97-AF65-F5344CB8AC3E}">
        <p14:creationId xmlns:p14="http://schemas.microsoft.com/office/powerpoint/2010/main" val="117344944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a:t>Programming </a:t>
            </a:r>
            <a:r>
              <a:rPr lang="en-US" dirty="0" smtClean="0"/>
              <a:t>an App for Outlook Using </a:t>
            </a:r>
            <a:r>
              <a:rPr lang="en-US" dirty="0" err="1" smtClean="0"/>
              <a:t>Javascript</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65807874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Compose Apps</a:t>
            </a:r>
            <a:endParaRPr lang="en-US" dirty="0"/>
          </a:p>
        </p:txBody>
      </p:sp>
    </p:spTree>
    <p:extLst>
      <p:ext uri="{BB962C8B-B14F-4D97-AF65-F5344CB8AC3E}">
        <p14:creationId xmlns:p14="http://schemas.microsoft.com/office/powerpoint/2010/main" val="24968463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Compose App Activation</a:t>
            </a:r>
            <a:endParaRPr lang="en-US" dirty="0"/>
          </a:p>
        </p:txBody>
      </p:sp>
      <p:sp>
        <p:nvSpPr>
          <p:cNvPr id="4" name="Text Placeholder 3"/>
          <p:cNvSpPr>
            <a:spLocks noGrp="1"/>
          </p:cNvSpPr>
          <p:nvPr>
            <p:ph type="body" sz="quarter" idx="11"/>
          </p:nvPr>
        </p:nvSpPr>
        <p:spPr>
          <a:prstGeom prst="rect">
            <a:avLst/>
          </a:prstGeom>
        </p:spPr>
        <p:txBody>
          <a:bodyPr/>
          <a:lstStyle/>
          <a:p>
            <a:r>
              <a:rPr lang="en-US" dirty="0" smtClean="0"/>
              <a:t>Apps can appear in messages and/or appointments</a:t>
            </a:r>
          </a:p>
          <a:p>
            <a:r>
              <a:rPr lang="en-US" dirty="0" smtClean="0"/>
              <a:t>Compose apps are across Desktop, Tablet and Mobile</a:t>
            </a:r>
            <a:endParaRPr lang="en-US" dirty="0"/>
          </a:p>
        </p:txBody>
      </p:sp>
      <p:pic>
        <p:nvPicPr>
          <p:cNvPr id="10" name="Picture 9"/>
          <p:cNvPicPr>
            <a:picLocks noChangeAspect="1"/>
          </p:cNvPicPr>
          <p:nvPr/>
        </p:nvPicPr>
        <p:blipFill>
          <a:blip r:embed="rId2"/>
          <a:stretch>
            <a:fillRect/>
          </a:stretch>
        </p:blipFill>
        <p:spPr>
          <a:xfrm>
            <a:off x="639130" y="2768163"/>
            <a:ext cx="1512276" cy="2844610"/>
          </a:xfrm>
          <a:prstGeom prst="rect">
            <a:avLst/>
          </a:prstGeom>
        </p:spPr>
      </p:pic>
      <p:pic>
        <p:nvPicPr>
          <p:cNvPr id="11" name="Picture 3"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99" y="2959648"/>
            <a:ext cx="1324164" cy="210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9456" y="2645080"/>
            <a:ext cx="4802467" cy="30748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7577" y="2959648"/>
            <a:ext cx="4079657" cy="2375800"/>
          </a:xfrm>
          <a:prstGeom prst="rect">
            <a:avLst/>
          </a:prstGeom>
        </p:spPr>
      </p:pic>
    </p:spTree>
    <p:extLst>
      <p:ext uri="{BB962C8B-B14F-4D97-AF65-F5344CB8AC3E}">
        <p14:creationId xmlns:p14="http://schemas.microsoft.com/office/powerpoint/2010/main" val="173721679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b="1" dirty="0" smtClean="0">
                <a:solidFill>
                  <a:schemeClr val="accent2"/>
                </a:solidFill>
              </a:rPr>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818936"/>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User Identity Token</a:t>
            </a:r>
          </a:p>
          <a:p>
            <a:pPr>
              <a:lnSpc>
                <a:spcPct val="90000"/>
              </a:lnSpc>
              <a:spcAft>
                <a:spcPts val="588"/>
              </a:spcAft>
            </a:pPr>
            <a:r>
              <a:rPr lang="en-US" sz="2352" dirty="0">
                <a:solidFill>
                  <a:srgbClr val="FFFFFF"/>
                </a:solidFill>
              </a:rPr>
              <a:t>Make EWS requests</a:t>
            </a:r>
          </a:p>
          <a:p>
            <a:pPr>
              <a:lnSpc>
                <a:spcPct val="90000"/>
              </a:lnSpc>
              <a:spcAft>
                <a:spcPts val="588"/>
              </a:spcAft>
            </a:pPr>
            <a:r>
              <a:rPr lang="en-US" sz="2352" dirty="0">
                <a:solidFill>
                  <a:srgbClr val="FFFFFF"/>
                </a:solidFill>
              </a:rPr>
              <a:t>Settings</a:t>
            </a:r>
          </a:p>
          <a:p>
            <a:pPr>
              <a:lnSpc>
                <a:spcPct val="90000"/>
              </a:lnSpc>
              <a:spcAft>
                <a:spcPts val="588"/>
              </a:spcAft>
            </a:pPr>
            <a:r>
              <a:rPr lang="en-US" sz="2352" dirty="0">
                <a:solidFill>
                  <a:srgbClr val="FFFFFF"/>
                </a:solidFill>
              </a:rPr>
              <a:t>User Profile</a:t>
            </a:r>
          </a:p>
        </p:txBody>
      </p:sp>
    </p:spTree>
    <p:extLst>
      <p:ext uri="{BB962C8B-B14F-4D97-AF65-F5344CB8AC3E}">
        <p14:creationId xmlns:p14="http://schemas.microsoft.com/office/powerpoint/2010/main" val="134841655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b="1" dirty="0" smtClean="0">
                <a:solidFill>
                  <a:schemeClr val="accent2"/>
                </a:solidFill>
              </a:rPr>
              <a:t>Read/Write recipients</a:t>
            </a:r>
          </a:p>
          <a:p>
            <a:r>
              <a:rPr lang="en-US" b="1" dirty="0" smtClean="0">
                <a:solidFill>
                  <a:schemeClr val="accent2"/>
                </a:solidFill>
              </a:rPr>
              <a:t>Read/Write subject</a:t>
            </a:r>
          </a:p>
          <a:p>
            <a:r>
              <a:rPr lang="en-US" dirty="0" smtClean="0"/>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743524"/>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Get/set/add recipients or</a:t>
            </a:r>
          </a:p>
          <a:p>
            <a:pPr>
              <a:lnSpc>
                <a:spcPct val="90000"/>
              </a:lnSpc>
              <a:spcAft>
                <a:spcPts val="588"/>
              </a:spcAft>
            </a:pPr>
            <a:r>
              <a:rPr lang="en-US" sz="2352" dirty="0">
                <a:solidFill>
                  <a:srgbClr val="FFFFFF"/>
                </a:solidFill>
              </a:rPr>
              <a:t>attendees</a:t>
            </a:r>
            <a:br>
              <a:rPr lang="en-US" sz="2352" dirty="0">
                <a:solidFill>
                  <a:srgbClr val="FFFFFF"/>
                </a:solidFill>
              </a:rPr>
            </a:br>
            <a:endParaRPr lang="en-US" sz="2352" dirty="0">
              <a:solidFill>
                <a:srgbClr val="FFFFFF"/>
              </a:solidFill>
            </a:endParaRPr>
          </a:p>
          <a:p>
            <a:pPr>
              <a:lnSpc>
                <a:spcPct val="90000"/>
              </a:lnSpc>
              <a:spcAft>
                <a:spcPts val="588"/>
              </a:spcAft>
            </a:pPr>
            <a:r>
              <a:rPr lang="en-US" sz="2352" dirty="0">
                <a:solidFill>
                  <a:srgbClr val="FFFFFF"/>
                </a:solidFill>
              </a:rPr>
              <a:t>Get/set the subject</a:t>
            </a:r>
          </a:p>
        </p:txBody>
      </p:sp>
    </p:spTree>
    <p:extLst>
      <p:ext uri="{BB962C8B-B14F-4D97-AF65-F5344CB8AC3E}">
        <p14:creationId xmlns:p14="http://schemas.microsoft.com/office/powerpoint/2010/main" val="196312265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b="1" dirty="0" smtClean="0">
                <a:solidFill>
                  <a:schemeClr val="accent2"/>
                </a:solidFill>
              </a:rPr>
              <a:t>Add attachments</a:t>
            </a:r>
          </a:p>
          <a:p>
            <a:r>
              <a:rPr lang="en-US" dirty="0" smtClean="0"/>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7"/>
            <a:ext cx="4406274" cy="615361"/>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Add file or item attachments</a:t>
            </a:r>
          </a:p>
        </p:txBody>
      </p:sp>
    </p:spTree>
    <p:extLst>
      <p:ext uri="{BB962C8B-B14F-4D97-AF65-F5344CB8AC3E}">
        <p14:creationId xmlns:p14="http://schemas.microsoft.com/office/powerpoint/2010/main" val="40962697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b="1" dirty="0" smtClean="0">
                <a:solidFill>
                  <a:schemeClr val="accent2"/>
                </a:solidFill>
              </a:rPr>
              <a:t>Write to the body</a:t>
            </a:r>
          </a:p>
          <a:p>
            <a:r>
              <a:rPr lang="en-US" dirty="0" smtClean="0"/>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1743524"/>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Prepend to the body</a:t>
            </a:r>
          </a:p>
          <a:p>
            <a:pPr>
              <a:lnSpc>
                <a:spcPct val="90000"/>
              </a:lnSpc>
              <a:spcAft>
                <a:spcPts val="588"/>
              </a:spcAft>
            </a:pPr>
            <a:endParaRPr lang="en-US" sz="2352" dirty="0">
              <a:solidFill>
                <a:srgbClr val="FFFFFF"/>
              </a:solidFill>
            </a:endParaRPr>
          </a:p>
          <a:p>
            <a:pPr>
              <a:lnSpc>
                <a:spcPct val="90000"/>
              </a:lnSpc>
              <a:spcAft>
                <a:spcPts val="588"/>
              </a:spcAft>
            </a:pPr>
            <a:r>
              <a:rPr lang="en-US" sz="2352" dirty="0">
                <a:solidFill>
                  <a:srgbClr val="FFFFFF"/>
                </a:solidFill>
              </a:rPr>
              <a:t>Overwrite current selection in body</a:t>
            </a:r>
          </a:p>
        </p:txBody>
      </p:sp>
    </p:spTree>
    <p:extLst>
      <p:ext uri="{BB962C8B-B14F-4D97-AF65-F5344CB8AC3E}">
        <p14:creationId xmlns:p14="http://schemas.microsoft.com/office/powerpoint/2010/main" val="1275766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Apps for Office in Outlook</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dirty="0" smtClean="0">
                <a:solidFill>
                  <a:schemeClr val="tx2"/>
                </a:solidFill>
              </a:rPr>
              <a:t>Write to the body</a:t>
            </a:r>
          </a:p>
          <a:p>
            <a:r>
              <a:rPr lang="en-US" b="1" dirty="0" smtClean="0">
                <a:solidFill>
                  <a:schemeClr val="accent2"/>
                </a:solidFill>
              </a:rPr>
              <a:t>R/W appointment properties</a:t>
            </a:r>
          </a:p>
          <a:p>
            <a:r>
              <a:rPr lang="en-US" dirty="0" smtClean="0"/>
              <a:t>Custom item properties</a:t>
            </a:r>
            <a:endParaRPr lang="en-US" dirty="0"/>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7"/>
            <a:ext cx="4406274" cy="1417745"/>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Get/set start or end time</a:t>
            </a:r>
          </a:p>
          <a:p>
            <a:pPr>
              <a:lnSpc>
                <a:spcPct val="90000"/>
              </a:lnSpc>
              <a:spcAft>
                <a:spcPts val="588"/>
              </a:spcAft>
            </a:pPr>
            <a:r>
              <a:rPr lang="en-US" sz="2352" dirty="0">
                <a:solidFill>
                  <a:srgbClr val="FFFFFF"/>
                </a:solidFill>
              </a:rPr>
              <a:t>Get/set location</a:t>
            </a:r>
          </a:p>
          <a:p>
            <a:pPr>
              <a:lnSpc>
                <a:spcPct val="90000"/>
              </a:lnSpc>
              <a:spcAft>
                <a:spcPts val="588"/>
              </a:spcAft>
            </a:pPr>
            <a:r>
              <a:rPr lang="en-US" sz="2352" dirty="0">
                <a:solidFill>
                  <a:srgbClr val="FFFFFF"/>
                </a:solidFill>
              </a:rPr>
              <a:t>Get/set/add attendees</a:t>
            </a:r>
          </a:p>
        </p:txBody>
      </p:sp>
    </p:spTree>
    <p:extLst>
      <p:ext uri="{BB962C8B-B14F-4D97-AF65-F5344CB8AC3E}">
        <p14:creationId xmlns:p14="http://schemas.microsoft.com/office/powerpoint/2010/main" val="423342273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 mail app capabilities</a:t>
            </a:r>
            <a:endParaRPr lang="en-US" dirty="0"/>
          </a:p>
        </p:txBody>
      </p:sp>
      <p:sp>
        <p:nvSpPr>
          <p:cNvPr id="3" name="Text Placeholder 2"/>
          <p:cNvSpPr>
            <a:spLocks noGrp="1"/>
          </p:cNvSpPr>
          <p:nvPr>
            <p:ph type="body" sz="quarter" idx="11"/>
          </p:nvPr>
        </p:nvSpPr>
        <p:spPr>
          <a:xfrm>
            <a:off x="269170" y="1190077"/>
            <a:ext cx="11652805" cy="4705704"/>
          </a:xfrm>
        </p:spPr>
        <p:txBody>
          <a:bodyPr/>
          <a:lstStyle/>
          <a:p>
            <a:r>
              <a:rPr lang="en-US" dirty="0" smtClean="0"/>
              <a:t>Use core JS APIs</a:t>
            </a:r>
          </a:p>
          <a:p>
            <a:r>
              <a:rPr lang="en-US" dirty="0" smtClean="0">
                <a:solidFill>
                  <a:schemeClr val="tx2"/>
                </a:solidFill>
              </a:rPr>
              <a:t>Read/Write recipients</a:t>
            </a:r>
          </a:p>
          <a:p>
            <a:r>
              <a:rPr lang="en-US" dirty="0" smtClean="0">
                <a:solidFill>
                  <a:schemeClr val="tx2"/>
                </a:solidFill>
              </a:rPr>
              <a:t>Read/Write subject</a:t>
            </a:r>
          </a:p>
          <a:p>
            <a:r>
              <a:rPr lang="en-US" dirty="0" smtClean="0">
                <a:solidFill>
                  <a:schemeClr val="tx2"/>
                </a:solidFill>
              </a:rPr>
              <a:t>Add attachments</a:t>
            </a:r>
          </a:p>
          <a:p>
            <a:r>
              <a:rPr lang="en-US" dirty="0" smtClean="0">
                <a:solidFill>
                  <a:schemeClr val="tx2"/>
                </a:solidFill>
              </a:rPr>
              <a:t>Write to the body</a:t>
            </a:r>
          </a:p>
          <a:p>
            <a:r>
              <a:rPr lang="en-US" dirty="0" smtClean="0">
                <a:solidFill>
                  <a:schemeClr val="tx2"/>
                </a:solidFill>
              </a:rPr>
              <a:t>R/W appointment properties</a:t>
            </a:r>
          </a:p>
          <a:p>
            <a:r>
              <a:rPr lang="en-US" b="1" dirty="0" smtClean="0">
                <a:solidFill>
                  <a:schemeClr val="accent2"/>
                </a:solidFill>
              </a:rPr>
              <a:t>Custom item properties</a:t>
            </a:r>
            <a:endParaRPr lang="en-US" b="1" dirty="0">
              <a:solidFill>
                <a:schemeClr val="accent2"/>
              </a:solidFill>
            </a:endParaRPr>
          </a:p>
        </p:txBody>
      </p:sp>
      <p:sp>
        <p:nvSpPr>
          <p:cNvPr id="4" name="Rectangle 3"/>
          <p:cNvSpPr/>
          <p:nvPr/>
        </p:nvSpPr>
        <p:spPr bwMode="auto">
          <a:xfrm>
            <a:off x="7662747" y="1190077"/>
            <a:ext cx="4406274" cy="343384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 name="TextBox 4"/>
          <p:cNvSpPr txBox="1"/>
          <p:nvPr/>
        </p:nvSpPr>
        <p:spPr>
          <a:xfrm>
            <a:off x="7662747" y="1190078"/>
            <a:ext cx="4406274" cy="2069303"/>
          </a:xfrm>
          <a:prstGeom prst="rect">
            <a:avLst/>
          </a:prstGeom>
          <a:noFill/>
        </p:spPr>
        <p:txBody>
          <a:bodyPr wrap="square" lIns="179238" tIns="143391" rIns="179238" bIns="143391" rtlCol="0">
            <a:spAutoFit/>
          </a:bodyPr>
          <a:lstStyle/>
          <a:p>
            <a:pPr>
              <a:lnSpc>
                <a:spcPct val="90000"/>
              </a:lnSpc>
              <a:spcAft>
                <a:spcPts val="588"/>
              </a:spcAft>
            </a:pPr>
            <a:r>
              <a:rPr lang="en-US" sz="2352" dirty="0">
                <a:solidFill>
                  <a:srgbClr val="FFFFFF"/>
                </a:solidFill>
              </a:rPr>
              <a:t>Saved on the </a:t>
            </a:r>
            <a:r>
              <a:rPr lang="en-US" sz="2352" b="1" dirty="0">
                <a:solidFill>
                  <a:srgbClr val="FFFFFF"/>
                </a:solidFill>
              </a:rPr>
              <a:t>sent</a:t>
            </a:r>
            <a:r>
              <a:rPr lang="en-US" sz="2352" dirty="0">
                <a:solidFill>
                  <a:srgbClr val="FFFFFF"/>
                </a:solidFill>
              </a:rPr>
              <a:t> item</a:t>
            </a:r>
          </a:p>
          <a:p>
            <a:pPr>
              <a:lnSpc>
                <a:spcPct val="90000"/>
              </a:lnSpc>
              <a:spcAft>
                <a:spcPts val="588"/>
              </a:spcAft>
            </a:pPr>
            <a:endParaRPr lang="en-US" sz="2352" dirty="0">
              <a:solidFill>
                <a:srgbClr val="FFFFFF"/>
              </a:solidFill>
            </a:endParaRPr>
          </a:p>
          <a:p>
            <a:pPr>
              <a:lnSpc>
                <a:spcPct val="90000"/>
              </a:lnSpc>
              <a:spcAft>
                <a:spcPts val="588"/>
              </a:spcAft>
            </a:pPr>
            <a:r>
              <a:rPr lang="en-US" sz="2352" dirty="0">
                <a:solidFill>
                  <a:srgbClr val="FFFFFF"/>
                </a:solidFill>
              </a:rPr>
              <a:t>Can be used to mark a composed message (</a:t>
            </a:r>
            <a:r>
              <a:rPr lang="en-US" sz="2352" dirty="0" err="1">
                <a:solidFill>
                  <a:srgbClr val="FFFFFF"/>
                </a:solidFill>
              </a:rPr>
              <a:t>eg</a:t>
            </a:r>
            <a:r>
              <a:rPr lang="en-US" sz="2352" dirty="0">
                <a:solidFill>
                  <a:srgbClr val="FFFFFF"/>
                </a:solidFill>
              </a:rPr>
              <a:t> “Tracked” in CRM)</a:t>
            </a:r>
          </a:p>
        </p:txBody>
      </p:sp>
    </p:spTree>
    <p:extLst>
      <p:ext uri="{BB962C8B-B14F-4D97-AF65-F5344CB8AC3E}">
        <p14:creationId xmlns:p14="http://schemas.microsoft.com/office/powerpoint/2010/main" val="75070265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p:txBody>
          <a:bodyPr/>
          <a:lstStyle/>
          <a:p>
            <a:r>
              <a:rPr lang="en-US" dirty="0" smtClean="0"/>
              <a:t>Creating a Compose </a:t>
            </a:r>
            <a:r>
              <a:rPr lang="en-US" smtClean="0"/>
              <a:t>Mail App</a:t>
            </a:r>
            <a:endParaRPr lang="en-US" dirty="0"/>
          </a:p>
        </p:txBody>
      </p:sp>
      <p:sp>
        <p:nvSpPr>
          <p:cNvPr id="4" name="Text Placeholder 3"/>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24288607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Considerations</a:t>
            </a:r>
          </a:p>
        </p:txBody>
      </p:sp>
    </p:spTree>
    <p:extLst>
      <p:ext uri="{BB962C8B-B14F-4D97-AF65-F5344CB8AC3E}">
        <p14:creationId xmlns:p14="http://schemas.microsoft.com/office/powerpoint/2010/main" val="272283815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Stakeholders of Security</a:t>
            </a:r>
            <a:endParaRPr lang="en-US" dirty="0"/>
          </a:p>
        </p:txBody>
      </p:sp>
      <p:sp>
        <p:nvSpPr>
          <p:cNvPr id="3" name="Content Placeholder 2"/>
          <p:cNvSpPr>
            <a:spLocks noGrp="1"/>
          </p:cNvSpPr>
          <p:nvPr>
            <p:ph type="body" sz="quarter" idx="10"/>
          </p:nvPr>
        </p:nvSpPr>
        <p:spPr/>
        <p:txBody>
          <a:bodyPr/>
          <a:lstStyle/>
          <a:p>
            <a:pPr>
              <a:spcBef>
                <a:spcPts val="900"/>
              </a:spcBef>
            </a:pPr>
            <a:r>
              <a:rPr lang="en-US" sz="2400" dirty="0" smtClean="0"/>
              <a:t>Office Marketplace hosted by Microsoft</a:t>
            </a:r>
          </a:p>
          <a:p>
            <a:pPr lvl="1">
              <a:spcBef>
                <a:spcPts val="900"/>
              </a:spcBef>
            </a:pPr>
            <a:r>
              <a:rPr lang="en-US" sz="2000" dirty="0" smtClean="0"/>
              <a:t>Ensure integrity of marketplace</a:t>
            </a:r>
          </a:p>
          <a:p>
            <a:pPr lvl="1">
              <a:spcBef>
                <a:spcPts val="900"/>
              </a:spcBef>
            </a:pPr>
            <a:r>
              <a:rPr lang="en-US" sz="2000" dirty="0" smtClean="0"/>
              <a:t>Perception of Microsoft products</a:t>
            </a:r>
          </a:p>
          <a:p>
            <a:pPr>
              <a:spcBef>
                <a:spcPts val="900"/>
              </a:spcBef>
            </a:pPr>
            <a:r>
              <a:rPr lang="en-US" sz="2400" dirty="0" smtClean="0"/>
              <a:t>App Developers</a:t>
            </a:r>
          </a:p>
          <a:p>
            <a:pPr lvl="1">
              <a:spcBef>
                <a:spcPts val="900"/>
              </a:spcBef>
            </a:pPr>
            <a:r>
              <a:rPr lang="en-US" sz="2000" dirty="0" smtClean="0"/>
              <a:t>Needs to be aware of security-related constraint</a:t>
            </a:r>
          </a:p>
          <a:p>
            <a:pPr lvl="1">
              <a:spcBef>
                <a:spcPts val="900"/>
              </a:spcBef>
            </a:pPr>
            <a:r>
              <a:rPr lang="en-US" sz="2000" dirty="0" smtClean="0"/>
              <a:t>Ability versus constraint</a:t>
            </a:r>
          </a:p>
          <a:p>
            <a:pPr>
              <a:spcBef>
                <a:spcPts val="900"/>
              </a:spcBef>
            </a:pPr>
            <a:r>
              <a:rPr lang="en-US" sz="2400" dirty="0" smtClean="0"/>
              <a:t>End Users </a:t>
            </a:r>
          </a:p>
          <a:p>
            <a:pPr lvl="1">
              <a:spcBef>
                <a:spcPts val="900"/>
              </a:spcBef>
            </a:pPr>
            <a:r>
              <a:rPr lang="en-US" sz="2000" dirty="0" smtClean="0"/>
              <a:t>Privacy of personal information</a:t>
            </a:r>
          </a:p>
          <a:p>
            <a:pPr lvl="1">
              <a:spcBef>
                <a:spcPts val="900"/>
              </a:spcBef>
            </a:pPr>
            <a:r>
              <a:rPr lang="en-US" sz="2000" dirty="0" smtClean="0"/>
              <a:t>Protect computers from attack</a:t>
            </a:r>
          </a:p>
          <a:p>
            <a:pPr>
              <a:spcBef>
                <a:spcPts val="900"/>
              </a:spcBef>
            </a:pPr>
            <a:r>
              <a:rPr lang="en-US" sz="2400" dirty="0"/>
              <a:t>IT </a:t>
            </a:r>
            <a:r>
              <a:rPr lang="en-US" sz="2400" dirty="0" smtClean="0"/>
              <a:t>Department &amp; </a:t>
            </a:r>
            <a:r>
              <a:rPr lang="en-US" sz="2400" dirty="0"/>
              <a:t>Exchange </a:t>
            </a:r>
            <a:r>
              <a:rPr lang="en-US" sz="2400" dirty="0" smtClean="0"/>
              <a:t>Administrator</a:t>
            </a:r>
          </a:p>
          <a:p>
            <a:pPr lvl="1">
              <a:spcBef>
                <a:spcPts val="900"/>
              </a:spcBef>
            </a:pPr>
            <a:r>
              <a:rPr lang="en-US" sz="2000" dirty="0" smtClean="0"/>
              <a:t>Privacy and </a:t>
            </a:r>
            <a:r>
              <a:rPr lang="en-US" sz="2000" dirty="0"/>
              <a:t>protection of </a:t>
            </a:r>
            <a:r>
              <a:rPr lang="en-US" sz="2000" dirty="0" smtClean="0"/>
              <a:t>corporate information</a:t>
            </a:r>
          </a:p>
          <a:p>
            <a:pPr lvl="1">
              <a:spcBef>
                <a:spcPts val="900"/>
              </a:spcBef>
            </a:pPr>
            <a:r>
              <a:rPr lang="en-US" sz="2000" dirty="0"/>
              <a:t>Protect computers from </a:t>
            </a:r>
            <a:r>
              <a:rPr lang="en-US" sz="2000" dirty="0" smtClean="0"/>
              <a:t>attack</a:t>
            </a:r>
            <a:endParaRPr lang="en-US" sz="2000" dirty="0"/>
          </a:p>
        </p:txBody>
      </p:sp>
    </p:spTree>
    <p:extLst>
      <p:ext uri="{BB962C8B-B14F-4D97-AF65-F5344CB8AC3E}">
        <p14:creationId xmlns:p14="http://schemas.microsoft.com/office/powerpoint/2010/main" val="4292982916"/>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Permissions</a:t>
            </a:r>
            <a:endParaRPr lang="en-US" dirty="0"/>
          </a:p>
        </p:txBody>
      </p:sp>
      <p:sp>
        <p:nvSpPr>
          <p:cNvPr id="3" name="Text Placeholder 2"/>
          <p:cNvSpPr>
            <a:spLocks noGrp="1"/>
          </p:cNvSpPr>
          <p:nvPr>
            <p:ph type="body" sz="quarter" idx="11"/>
          </p:nvPr>
        </p:nvSpPr>
        <p:spPr>
          <a:xfrm>
            <a:off x="269170" y="1190077"/>
            <a:ext cx="11652805" cy="5764488"/>
          </a:xfrm>
        </p:spPr>
        <p:txBody>
          <a:bodyPr/>
          <a:lstStyle/>
          <a:p>
            <a:r>
              <a:rPr lang="en-US" sz="3528" dirty="0"/>
              <a:t>Restricted</a:t>
            </a:r>
          </a:p>
          <a:p>
            <a:pPr marL="0" lvl="1">
              <a:spcBef>
                <a:spcPts val="0"/>
              </a:spcBef>
            </a:pPr>
            <a:r>
              <a:rPr lang="en-US" sz="1764" dirty="0"/>
              <a:t>App can access data from limited entities</a:t>
            </a:r>
          </a:p>
          <a:p>
            <a:pPr marL="0" lvl="1">
              <a:spcBef>
                <a:spcPts val="0"/>
              </a:spcBef>
            </a:pPr>
            <a:r>
              <a:rPr lang="en-US" sz="1764" dirty="0"/>
              <a:t>Regular expressions are blocked</a:t>
            </a:r>
          </a:p>
          <a:p>
            <a:pPr marL="0" lvl="1">
              <a:spcBef>
                <a:spcPts val="0"/>
              </a:spcBef>
            </a:pPr>
            <a:r>
              <a:rPr lang="en-US" sz="1764" dirty="0"/>
              <a:t>JS API limits item data access</a:t>
            </a:r>
          </a:p>
          <a:p>
            <a:pPr lvl="1"/>
            <a:endParaRPr lang="en-US" sz="1764" dirty="0"/>
          </a:p>
          <a:p>
            <a:r>
              <a:rPr lang="en-US" sz="3528" dirty="0" err="1"/>
              <a:t>ReadItem</a:t>
            </a:r>
            <a:endParaRPr lang="en-US" sz="3528" dirty="0"/>
          </a:p>
          <a:p>
            <a:pPr marL="0" lvl="1">
              <a:spcBef>
                <a:spcPts val="0"/>
              </a:spcBef>
            </a:pPr>
            <a:r>
              <a:rPr lang="en-US" sz="1764" dirty="0"/>
              <a:t>App can access data from all entities</a:t>
            </a:r>
          </a:p>
          <a:p>
            <a:pPr marL="0" lvl="1">
              <a:spcBef>
                <a:spcPts val="0"/>
              </a:spcBef>
            </a:pPr>
            <a:r>
              <a:rPr lang="en-US" sz="1764" dirty="0"/>
              <a:t>Regular expressions allowed</a:t>
            </a:r>
          </a:p>
          <a:p>
            <a:pPr marL="0" lvl="1">
              <a:spcBef>
                <a:spcPts val="0"/>
              </a:spcBef>
            </a:pPr>
            <a:r>
              <a:rPr lang="en-US" sz="1764" dirty="0"/>
              <a:t>Read JS APIs are allowed</a:t>
            </a:r>
          </a:p>
          <a:p>
            <a:pPr marL="0" lvl="1">
              <a:spcBef>
                <a:spcPts val="0"/>
              </a:spcBef>
            </a:pPr>
            <a:r>
              <a:rPr lang="en-US" sz="1764" dirty="0"/>
              <a:t>EWS calls are not allowed</a:t>
            </a:r>
          </a:p>
          <a:p>
            <a:pPr lvl="1"/>
            <a:endParaRPr lang="en-US" sz="1764" dirty="0"/>
          </a:p>
          <a:p>
            <a:r>
              <a:rPr lang="en-US" sz="3528" dirty="0" err="1"/>
              <a:t>ReadWriteItem</a:t>
            </a:r>
            <a:endParaRPr lang="en-US" sz="3528" dirty="0"/>
          </a:p>
          <a:p>
            <a:pPr lvl="1"/>
            <a:r>
              <a:rPr lang="en-US" sz="1764" dirty="0"/>
              <a:t>All JS APIs are allowed</a:t>
            </a:r>
          </a:p>
          <a:p>
            <a:pPr lvl="1"/>
            <a:endParaRPr lang="en-US" sz="1764" dirty="0"/>
          </a:p>
          <a:p>
            <a:r>
              <a:rPr lang="en-US" sz="3528" dirty="0" err="1"/>
              <a:t>ReadWriteMailbox</a:t>
            </a:r>
            <a:endParaRPr lang="en-US" sz="3528" dirty="0"/>
          </a:p>
          <a:p>
            <a:pPr lvl="1"/>
            <a:r>
              <a:rPr lang="en-US" sz="1764" dirty="0"/>
              <a:t>Limited EWS methods are allowed</a:t>
            </a:r>
          </a:p>
        </p:txBody>
      </p:sp>
      <p:graphicFrame>
        <p:nvGraphicFramePr>
          <p:cNvPr id="4" name="Diagram 3"/>
          <p:cNvGraphicFramePr/>
          <p:nvPr>
            <p:extLst/>
          </p:nvPr>
        </p:nvGraphicFramePr>
        <p:xfrm>
          <a:off x="4750125" y="866318"/>
          <a:ext cx="5475619" cy="6088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9604495" y="2308761"/>
            <a:ext cx="1014420" cy="4182225"/>
          </a:xfrm>
          <a:prstGeom prst="rightBrace">
            <a:avLst>
              <a:gd name="adj1" fmla="val 8333"/>
              <a:gd name="adj2" fmla="val 5029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dirty="0">
              <a:solidFill>
                <a:srgbClr val="505050"/>
              </a:solidFill>
            </a:endParaRPr>
          </a:p>
        </p:txBody>
      </p:sp>
      <p:sp>
        <p:nvSpPr>
          <p:cNvPr id="6" name="TextBox 5"/>
          <p:cNvSpPr txBox="1"/>
          <p:nvPr/>
        </p:nvSpPr>
        <p:spPr>
          <a:xfrm>
            <a:off x="10652409" y="4101144"/>
            <a:ext cx="1117882" cy="656336"/>
          </a:xfrm>
          <a:prstGeom prst="rect">
            <a:avLst/>
          </a:prstGeom>
          <a:noFill/>
        </p:spPr>
        <p:txBody>
          <a:bodyPr wrap="square" lIns="0" tIns="0" rIns="0" bIns="0" rtlCol="0">
            <a:spAutoFit/>
          </a:bodyPr>
          <a:lstStyle/>
          <a:p>
            <a:r>
              <a:rPr lang="en-US" sz="2133" spc="-93" dirty="0">
                <a:gradFill>
                  <a:gsLst>
                    <a:gs pos="2917">
                      <a:srgbClr val="505050"/>
                    </a:gs>
                    <a:gs pos="30000">
                      <a:srgbClr val="505050"/>
                    </a:gs>
                  </a:gsLst>
                  <a:lin ang="5400000" scaled="0"/>
                </a:gradFill>
              </a:rPr>
              <a:t>End-users</a:t>
            </a:r>
            <a:br>
              <a:rPr lang="en-US" sz="2133" spc="-93" dirty="0">
                <a:gradFill>
                  <a:gsLst>
                    <a:gs pos="2917">
                      <a:srgbClr val="505050"/>
                    </a:gs>
                    <a:gs pos="30000">
                      <a:srgbClr val="505050"/>
                    </a:gs>
                  </a:gsLst>
                  <a:lin ang="5400000" scaled="0"/>
                </a:gradFill>
              </a:rPr>
            </a:br>
            <a:r>
              <a:rPr lang="en-US" sz="2133" spc="-93" dirty="0">
                <a:gradFill>
                  <a:gsLst>
                    <a:gs pos="2917">
                      <a:srgbClr val="505050"/>
                    </a:gs>
                    <a:gs pos="30000">
                      <a:srgbClr val="505050"/>
                    </a:gs>
                  </a:gsLst>
                  <a:lin ang="5400000" scaled="0"/>
                </a:gradFill>
              </a:rPr>
              <a:t>can install</a:t>
            </a:r>
          </a:p>
        </p:txBody>
      </p:sp>
      <p:sp>
        <p:nvSpPr>
          <p:cNvPr id="7" name="Right Brace 6"/>
          <p:cNvSpPr/>
          <p:nvPr/>
        </p:nvSpPr>
        <p:spPr>
          <a:xfrm>
            <a:off x="9830653" y="1190078"/>
            <a:ext cx="1269851" cy="5300909"/>
          </a:xfrm>
          <a:prstGeom prst="rightBrace">
            <a:avLst>
              <a:gd name="adj1" fmla="val 8333"/>
              <a:gd name="adj2" fmla="val 3196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399">
              <a:solidFill>
                <a:srgbClr val="505050"/>
              </a:solidFill>
            </a:endParaRPr>
          </a:p>
        </p:txBody>
      </p:sp>
      <p:sp>
        <p:nvSpPr>
          <p:cNvPr id="8" name="TextBox 7"/>
          <p:cNvSpPr txBox="1"/>
          <p:nvPr/>
        </p:nvSpPr>
        <p:spPr>
          <a:xfrm>
            <a:off x="11100505" y="2467997"/>
            <a:ext cx="1117882" cy="656336"/>
          </a:xfrm>
          <a:prstGeom prst="rect">
            <a:avLst/>
          </a:prstGeom>
          <a:noFill/>
        </p:spPr>
        <p:txBody>
          <a:bodyPr wrap="square" lIns="0" tIns="0" rIns="0" bIns="0" rtlCol="0">
            <a:spAutoFit/>
          </a:bodyPr>
          <a:lstStyle/>
          <a:p>
            <a:r>
              <a:rPr lang="en-US" sz="2133" spc="-93" dirty="0">
                <a:gradFill>
                  <a:gsLst>
                    <a:gs pos="2917">
                      <a:srgbClr val="505050"/>
                    </a:gs>
                    <a:gs pos="30000">
                      <a:srgbClr val="505050"/>
                    </a:gs>
                  </a:gsLst>
                  <a:lin ang="5400000" scaled="0"/>
                </a:gradFill>
              </a:rPr>
              <a:t>Admins can install</a:t>
            </a:r>
          </a:p>
        </p:txBody>
      </p:sp>
    </p:spTree>
    <p:extLst>
      <p:ext uri="{BB962C8B-B14F-4D97-AF65-F5344CB8AC3E}">
        <p14:creationId xmlns:p14="http://schemas.microsoft.com/office/powerpoint/2010/main" val="11184181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 to Mail Apps </a:t>
            </a:r>
          </a:p>
          <a:p>
            <a:r>
              <a:rPr lang="en-US" dirty="0"/>
              <a:t>Contextual Activation and Rules</a:t>
            </a:r>
          </a:p>
          <a:p>
            <a:r>
              <a:rPr lang="en-US" dirty="0"/>
              <a:t>Using JSOM for </a:t>
            </a:r>
            <a:r>
              <a:rPr lang="en-US" dirty="0" smtClean="0"/>
              <a:t>Outlook</a:t>
            </a:r>
          </a:p>
          <a:p>
            <a:r>
              <a:rPr lang="en-US" dirty="0" smtClean="0"/>
              <a:t>Compose Apps</a:t>
            </a:r>
            <a:endParaRPr lang="en-US" dirty="0"/>
          </a:p>
          <a:p>
            <a:r>
              <a:rPr lang="en-US" dirty="0"/>
              <a:t>Security </a:t>
            </a:r>
            <a:r>
              <a:rPr lang="en-US" dirty="0" smtClean="0"/>
              <a:t>Considerations</a:t>
            </a:r>
            <a:endParaRPr lang="en-US" dirty="0"/>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a:t>
            </a:r>
            <a:r>
              <a:rPr lang="en-US" dirty="0" smtClean="0"/>
              <a:t>Office Applications such as Microsoft Outlook</a:t>
            </a:r>
          </a:p>
          <a:p>
            <a:pPr lvl="1"/>
            <a:r>
              <a:rPr lang="en-US" dirty="0" smtClean="0"/>
              <a:t>Works in </a:t>
            </a:r>
            <a:r>
              <a:rPr lang="en-US" dirty="0" smtClean="0"/>
              <a:t>Office </a:t>
            </a:r>
            <a:r>
              <a:rPr lang="en-US" dirty="0" smtClean="0"/>
              <a:t>Web </a:t>
            </a:r>
            <a:r>
              <a:rPr lang="en-US" dirty="0" smtClean="0"/>
              <a:t>Applications such as OWA</a:t>
            </a:r>
          </a:p>
          <a:p>
            <a:pPr lvl="1"/>
            <a:r>
              <a:rPr lang="en-US" dirty="0" smtClean="0"/>
              <a:t>Works in </a:t>
            </a:r>
            <a:r>
              <a:rPr lang="en-US" dirty="0"/>
              <a:t>mobile Office </a:t>
            </a:r>
            <a:r>
              <a:rPr lang="en-US" dirty="0" smtClean="0"/>
              <a:t>clients</a:t>
            </a:r>
            <a:endParaRPr lang="en-US" dirty="0" smtClean="0"/>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2300982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a:t>
            </a:r>
            <a:endParaRPr lang="en-US" i="1" dirty="0" smtClean="0">
              <a:solidFill>
                <a:schemeClr val="tx2">
                  <a:lumMod val="50000"/>
                </a:schemeClr>
              </a:solidFill>
            </a:endParaRPr>
          </a:p>
          <a:p>
            <a:pPr lvl="1"/>
            <a:r>
              <a:rPr lang="en-US" dirty="0" smtClean="0"/>
              <a:t>Content App</a:t>
            </a:r>
          </a:p>
          <a:p>
            <a:pPr lvl="1"/>
            <a:r>
              <a:rPr lang="en-US" dirty="0" smtClean="0"/>
              <a:t>Mail App </a:t>
            </a:r>
            <a:r>
              <a:rPr lang="en-US" i="1" dirty="0" smtClean="0">
                <a:solidFill>
                  <a:schemeClr val="tx2">
                    <a:lumMod val="50000"/>
                  </a:schemeClr>
                </a:solidFill>
              </a:rPr>
              <a:t>(supported </a:t>
            </a:r>
            <a:r>
              <a:rPr lang="en-US" i="1" dirty="0">
                <a:solidFill>
                  <a:schemeClr val="tx2">
                    <a:lumMod val="50000"/>
                  </a:schemeClr>
                </a:solidFill>
              </a:rPr>
              <a:t>by </a:t>
            </a:r>
            <a:r>
              <a:rPr lang="en-US" i="1" dirty="0" smtClean="0">
                <a:solidFill>
                  <a:schemeClr val="tx2">
                    <a:lumMod val="50000"/>
                  </a:schemeClr>
                </a:solidFill>
              </a:rPr>
              <a:t>Outlook and </a:t>
            </a:r>
            <a:r>
              <a:rPr lang="en-US" i="1" dirty="0" smtClean="0">
                <a:solidFill>
                  <a:schemeClr val="tx2">
                    <a:lumMod val="50000"/>
                  </a:schemeClr>
                </a:solidFill>
              </a:rPr>
              <a:t>OWA</a:t>
            </a:r>
            <a:r>
              <a:rPr lang="en-US" i="1" dirty="0" smtClean="0">
                <a:solidFill>
                  <a:schemeClr val="tx2">
                    <a:lumMod val="50000"/>
                  </a:schemeClr>
                </a:solidFill>
              </a:rPr>
              <a:t>)</a:t>
            </a:r>
          </a:p>
          <a:p>
            <a:pPr lvl="1"/>
            <a:r>
              <a:rPr lang="en-US" dirty="0"/>
              <a:t>Mail </a:t>
            </a:r>
            <a:r>
              <a:rPr lang="en-US" dirty="0" smtClean="0"/>
              <a:t>Compose App </a:t>
            </a:r>
            <a:r>
              <a:rPr lang="en-US" i="1" dirty="0" smtClean="0">
                <a:solidFill>
                  <a:schemeClr val="tx2">
                    <a:lumMod val="50000"/>
                  </a:schemeClr>
                </a:solidFill>
              </a:rPr>
              <a:t>(</a:t>
            </a:r>
            <a:r>
              <a:rPr lang="en-US" i="1" dirty="0">
                <a:solidFill>
                  <a:schemeClr val="tx2">
                    <a:lumMod val="50000"/>
                  </a:schemeClr>
                </a:solidFill>
              </a:rPr>
              <a:t>supported by Outlook and OWA)</a:t>
            </a:r>
          </a:p>
          <a:p>
            <a:pPr lvl="1"/>
            <a:endParaRPr lang="en-US" i="1" dirty="0" smtClean="0">
              <a:solidFill>
                <a:schemeClr val="tx2">
                  <a:lumMod val="50000"/>
                </a:schemeClr>
              </a:solidFill>
            </a:endParaRP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11" name="Group 10"/>
          <p:cNvGrpSpPr/>
          <p:nvPr/>
        </p:nvGrpSpPr>
        <p:grpSpPr>
          <a:xfrm>
            <a:off x="3342829" y="3980698"/>
            <a:ext cx="2481144" cy="2070759"/>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rPr>
                <a:t>Excel Application</a:t>
              </a:r>
              <a:endParaRPr lang="en-US" sz="1200" b="1" kern="0" dirty="0">
                <a:solidFill>
                  <a:schemeClr val="tx1">
                    <a:lumMod val="50000"/>
                    <a:lumOff val="50000"/>
                  </a:schemeClr>
                </a:solidFill>
              </a:endParaRPr>
            </a:p>
          </p:txBody>
        </p:sp>
      </p:grpSp>
      <p:grpSp>
        <p:nvGrpSpPr>
          <p:cNvPr id="12" name="Group 11"/>
          <p:cNvGrpSpPr/>
          <p:nvPr/>
        </p:nvGrpSpPr>
        <p:grpSpPr>
          <a:xfrm>
            <a:off x="483954" y="3980698"/>
            <a:ext cx="2481144" cy="2070759"/>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latin typeface="Segoe UI"/>
                </a:rPr>
                <a:t>Word Application</a:t>
              </a:r>
              <a:endParaRPr lang="en-US" sz="1200" b="1" kern="0" dirty="0">
                <a:solidFill>
                  <a:schemeClr val="tx1">
                    <a:lumMod val="50000"/>
                    <a:lumOff val="50000"/>
                  </a:schemeClr>
                </a:solidFill>
                <a:latin typeface="Segoe UI"/>
              </a:endParaRPr>
            </a:p>
          </p:txBody>
        </p:sp>
      </p:grpSp>
      <p:sp>
        <p:nvSpPr>
          <p:cNvPr id="13" name="Rectangle 12"/>
          <p:cNvSpPr/>
          <p:nvPr/>
        </p:nvSpPr>
        <p:spPr>
          <a:xfrm>
            <a:off x="560757" y="4478962"/>
            <a:ext cx="1612100" cy="149245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kern="0" spc="-67" dirty="0" smtClean="0">
                <a:solidFill>
                  <a:schemeClr val="tx2"/>
                </a:solidFill>
                <a:latin typeface="Segoe UI Light"/>
                <a:ea typeface="Segoe UI" pitchFamily="34" charset="0"/>
                <a:cs typeface="Segoe UI" pitchFamily="34" charset="0"/>
              </a:rPr>
              <a:t>Document</a:t>
            </a:r>
            <a:endParaRPr lang="en-US" kern="0" spc="-67" dirty="0">
              <a:solidFill>
                <a:schemeClr val="tx2"/>
              </a:solidFill>
              <a:latin typeface="Segoe UI Light"/>
              <a:ea typeface="Segoe UI" pitchFamily="34" charset="0"/>
              <a:cs typeface="Segoe UI" pitchFamily="34" charset="0"/>
            </a:endParaRPr>
          </a:p>
        </p:txBody>
      </p:sp>
      <p:grpSp>
        <p:nvGrpSpPr>
          <p:cNvPr id="14" name="Group 13"/>
          <p:cNvGrpSpPr/>
          <p:nvPr/>
        </p:nvGrpSpPr>
        <p:grpSpPr>
          <a:xfrm>
            <a:off x="6217382" y="3980698"/>
            <a:ext cx="2481144" cy="2070759"/>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rPr>
                <a:t>Outlook Application</a:t>
              </a:r>
              <a:endParaRPr lang="en-US" sz="1200" b="1" kern="0" dirty="0">
                <a:solidFill>
                  <a:schemeClr val="tx1">
                    <a:lumMod val="50000"/>
                    <a:lumOff val="50000"/>
                  </a:schemeClr>
                </a:solidFill>
              </a:endParaRPr>
            </a:p>
          </p:txBody>
        </p:sp>
      </p:grpSp>
      <p:sp>
        <p:nvSpPr>
          <p:cNvPr id="15" name="Rectangle 14"/>
          <p:cNvSpPr/>
          <p:nvPr/>
        </p:nvSpPr>
        <p:spPr>
          <a:xfrm>
            <a:off x="3452405" y="4478962"/>
            <a:ext cx="2247673"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kern="0" spc="-67" dirty="0" smtClean="0">
                <a:solidFill>
                  <a:schemeClr val="tx2"/>
                </a:solidFill>
                <a:latin typeface="Segoe UI Light"/>
                <a:ea typeface="Segoe UI" pitchFamily="34" charset="0"/>
                <a:cs typeface="Segoe UI" pitchFamily="34" charset="0"/>
              </a:rPr>
              <a:t>Document</a:t>
            </a:r>
            <a:endParaRPr lang="en-US" kern="0" spc="-67" dirty="0">
              <a:solidFill>
                <a:schemeClr val="tx2"/>
              </a:solidFill>
              <a:latin typeface="Segoe UI Light"/>
              <a:ea typeface="Segoe UI" pitchFamily="34" charset="0"/>
              <a:cs typeface="Segoe UI" pitchFamily="34" charset="0"/>
            </a:endParaRPr>
          </a:p>
        </p:txBody>
      </p:sp>
      <p:sp>
        <p:nvSpPr>
          <p:cNvPr id="16" name="Rectangle 15"/>
          <p:cNvSpPr/>
          <p:nvPr/>
        </p:nvSpPr>
        <p:spPr>
          <a:xfrm>
            <a:off x="6334118" y="4478962"/>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Inbox</a:t>
            </a:r>
            <a:endParaRPr lang="en-US" sz="1200" kern="0" spc="-67" dirty="0">
              <a:solidFill>
                <a:schemeClr val="tx2"/>
              </a:solidFill>
              <a:latin typeface="Segoe UI Light"/>
              <a:ea typeface="Segoe UI" pitchFamily="34" charset="0"/>
              <a:cs typeface="Segoe UI" pitchFamily="34" charset="0"/>
            </a:endParaRPr>
          </a:p>
        </p:txBody>
      </p:sp>
      <p:sp>
        <p:nvSpPr>
          <p:cNvPr id="17" name="Rectangle 16"/>
          <p:cNvSpPr/>
          <p:nvPr/>
        </p:nvSpPr>
        <p:spPr>
          <a:xfrm>
            <a:off x="7455866" y="4478962"/>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Selected Message</a:t>
            </a:r>
            <a:endParaRPr lang="en-US" sz="1200" kern="0" spc="-67" dirty="0">
              <a:solidFill>
                <a:schemeClr val="tx2"/>
              </a:solidFill>
              <a:latin typeface="Segoe UI Light"/>
              <a:ea typeface="Segoe UI" pitchFamily="34" charset="0"/>
              <a:cs typeface="Segoe UI" pitchFamily="34" charset="0"/>
            </a:endParaRPr>
          </a:p>
        </p:txBody>
      </p:sp>
      <p:sp>
        <p:nvSpPr>
          <p:cNvPr id="18" name="Rectangle 17"/>
          <p:cNvSpPr/>
          <p:nvPr/>
        </p:nvSpPr>
        <p:spPr>
          <a:xfrm>
            <a:off x="2248476" y="4410680"/>
            <a:ext cx="708090" cy="164848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Task Pane App</a:t>
            </a:r>
            <a:endParaRPr lang="en-US" sz="1200" kern="0" spc="-67" dirty="0">
              <a:latin typeface="Segoe UI Light"/>
              <a:ea typeface="Segoe UI" pitchFamily="34" charset="0"/>
              <a:cs typeface="Segoe UI" pitchFamily="34" charset="0"/>
            </a:endParaRPr>
          </a:p>
        </p:txBody>
      </p:sp>
      <p:sp>
        <p:nvSpPr>
          <p:cNvPr id="19" name="Rectangle 18"/>
          <p:cNvSpPr/>
          <p:nvPr/>
        </p:nvSpPr>
        <p:spPr>
          <a:xfrm>
            <a:off x="4810539" y="5364852"/>
            <a:ext cx="796940" cy="53389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Content </a:t>
            </a:r>
            <a:br>
              <a:rPr lang="en-US" sz="1200" kern="0" spc="-67" dirty="0" smtClean="0">
                <a:latin typeface="Segoe UI Light"/>
                <a:ea typeface="Segoe UI" pitchFamily="34" charset="0"/>
                <a:cs typeface="Segoe UI" pitchFamily="34" charset="0"/>
              </a:rPr>
            </a:br>
            <a:r>
              <a:rPr lang="en-US" sz="1200" kern="0" spc="-67" dirty="0" smtClean="0">
                <a:latin typeface="Segoe UI Light"/>
                <a:ea typeface="Segoe UI" pitchFamily="34" charset="0"/>
                <a:cs typeface="Segoe UI" pitchFamily="34" charset="0"/>
              </a:rPr>
              <a:t>App</a:t>
            </a:r>
            <a:endParaRPr lang="en-US" sz="1200" kern="0" spc="-67" dirty="0">
              <a:latin typeface="Segoe UI Light"/>
              <a:ea typeface="Segoe UI" pitchFamily="34" charset="0"/>
              <a:cs typeface="Segoe UI" pitchFamily="34" charset="0"/>
            </a:endParaRPr>
          </a:p>
        </p:txBody>
      </p:sp>
      <p:sp>
        <p:nvSpPr>
          <p:cNvPr id="20" name="Rectangle 19"/>
          <p:cNvSpPr/>
          <p:nvPr/>
        </p:nvSpPr>
        <p:spPr>
          <a:xfrm>
            <a:off x="7551816" y="4898277"/>
            <a:ext cx="934683" cy="35921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Mail App</a:t>
            </a:r>
            <a:endParaRPr lang="en-US" sz="1200" kern="0" spc="-67" dirty="0">
              <a:latin typeface="Segoe UI Light"/>
              <a:ea typeface="Segoe UI" pitchFamily="34" charset="0"/>
              <a:cs typeface="Segoe UI" pitchFamily="34" charset="0"/>
            </a:endParaRPr>
          </a:p>
        </p:txBody>
      </p:sp>
      <p:cxnSp>
        <p:nvCxnSpPr>
          <p:cNvPr id="21" name="Straight Connector 20"/>
          <p:cNvCxnSpPr/>
          <p:nvPr/>
        </p:nvCxnSpPr>
        <p:spPr>
          <a:xfrm>
            <a:off x="632328" y="4609695"/>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2328" y="4745464"/>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32328" y="4886539"/>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32328" y="5044714"/>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32328" y="5364852"/>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32328" y="5531577"/>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2328" y="5689753"/>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2328" y="5830828"/>
            <a:ext cx="1414256"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70276" y="4745464"/>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0276" y="4886539"/>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70276" y="5044714"/>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70276" y="5172964"/>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70276" y="5308789"/>
            <a:ext cx="2037203"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70276" y="5450840"/>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68263" y="5589160"/>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68263" y="5737135"/>
            <a:ext cx="1144874" cy="1185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06942" y="4731833"/>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16830" y="486105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6830" y="4993491"/>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425489" y="512689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16830" y="527650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416829" y="5408934"/>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425489" y="554234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25488" y="567612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406942" y="580890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51816" y="545248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51816" y="557553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51816" y="5707965"/>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51816" y="583969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51684" y="4686508"/>
            <a:ext cx="659796" cy="92333"/>
          </a:xfrm>
          <a:prstGeom prst="rect">
            <a:avLst/>
          </a:prstGeom>
          <a:noFill/>
        </p:spPr>
        <p:txBody>
          <a:bodyPr wrap="none" lIns="0" tIns="0" rIns="0" bIns="0" rtlCol="0">
            <a:spAutoFit/>
          </a:bodyPr>
          <a:lstStyle/>
          <a:p>
            <a:r>
              <a:rPr lang="en-US" sz="600" spc="-70" dirty="0" smtClean="0"/>
              <a:t>Reply </a:t>
            </a:r>
            <a:r>
              <a:rPr lang="fi-FI" sz="600" spc="-70" dirty="0" smtClean="0"/>
              <a:t>| </a:t>
            </a:r>
            <a:r>
              <a:rPr lang="en-US" sz="600" spc="-70" dirty="0"/>
              <a:t> </a:t>
            </a:r>
            <a:r>
              <a:rPr lang="en-US" sz="600" spc="-70" dirty="0" smtClean="0"/>
              <a:t>Reply All </a:t>
            </a:r>
            <a:r>
              <a:rPr lang="fi-FI" sz="600" spc="-70" dirty="0" smtClean="0"/>
              <a:t>| </a:t>
            </a:r>
            <a:r>
              <a:rPr lang="en-US" sz="600" spc="-70" dirty="0" smtClean="0"/>
              <a:t> Forward</a:t>
            </a:r>
          </a:p>
        </p:txBody>
      </p:sp>
      <p:sp>
        <p:nvSpPr>
          <p:cNvPr id="51" name="Rectangle 50"/>
          <p:cNvSpPr/>
          <p:nvPr/>
        </p:nvSpPr>
        <p:spPr>
          <a:xfrm>
            <a:off x="7551816" y="4813885"/>
            <a:ext cx="934683" cy="84392"/>
          </a:xfrm>
          <a:prstGeom prst="rect">
            <a:avLst/>
          </a:prstGeom>
          <a:solidFill>
            <a:schemeClr val="bg2"/>
          </a:solidFill>
          <a:ln w="19050">
            <a:solidFill>
              <a:schemeClr val="bg2"/>
            </a:solidFill>
          </a:ln>
        </p:spPr>
        <p:txBody>
          <a:bodyPr vert="horz" lIns="0" tIns="0" rIns="0" bIns="0" rtlCol="0" anchor="ctr">
            <a:noAutofit/>
          </a:bodyPr>
          <a:lstStyle/>
          <a:p>
            <a:pPr algn="ctr" defTabSz="761183">
              <a:spcBef>
                <a:spcPct val="20000"/>
              </a:spcBef>
            </a:pPr>
            <a:endParaRPr lang="en-US" sz="1200" kern="0" spc="-67" dirty="0">
              <a:latin typeface="Segoe UI Light"/>
              <a:ea typeface="Segoe UI" pitchFamily="34" charset="0"/>
              <a:cs typeface="Segoe UI" pitchFamily="34" charset="0"/>
            </a:endParaRPr>
          </a:p>
        </p:txBody>
      </p:sp>
      <p:sp>
        <p:nvSpPr>
          <p:cNvPr id="52" name="Rectangle 51"/>
          <p:cNvSpPr/>
          <p:nvPr/>
        </p:nvSpPr>
        <p:spPr>
          <a:xfrm>
            <a:off x="7551816" y="4813885"/>
            <a:ext cx="229397" cy="84392"/>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500" kern="0" spc="-67" dirty="0" smtClean="0">
                <a:latin typeface="Segoe UI Light"/>
                <a:ea typeface="Segoe UI" pitchFamily="34" charset="0"/>
                <a:cs typeface="Segoe UI" pitchFamily="34" charset="0"/>
              </a:rPr>
              <a:t>app</a:t>
            </a:r>
            <a:endParaRPr lang="en-US" sz="500" kern="0" spc="-67" dirty="0">
              <a:latin typeface="Segoe UI Light"/>
              <a:ea typeface="Segoe UI" pitchFamily="34" charset="0"/>
              <a:cs typeface="Segoe UI" pitchFamily="34" charset="0"/>
            </a:endParaRPr>
          </a:p>
        </p:txBody>
      </p:sp>
      <p:sp>
        <p:nvSpPr>
          <p:cNvPr id="53" name="TextBox 52"/>
          <p:cNvSpPr txBox="1"/>
          <p:nvPr/>
        </p:nvSpPr>
        <p:spPr>
          <a:xfrm>
            <a:off x="7551684" y="5315261"/>
            <a:ext cx="381195" cy="92333"/>
          </a:xfrm>
          <a:prstGeom prst="rect">
            <a:avLst/>
          </a:prstGeom>
          <a:noFill/>
        </p:spPr>
        <p:txBody>
          <a:bodyPr wrap="none" lIns="0" tIns="0" rIns="0" bIns="0" rtlCol="0">
            <a:spAutoFit/>
          </a:bodyPr>
          <a:lstStyle/>
          <a:p>
            <a:r>
              <a:rPr lang="en-US" sz="600" spc="-70" dirty="0" smtClean="0"/>
              <a:t>Message Body</a:t>
            </a:r>
          </a:p>
        </p:txBody>
      </p: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493342" y="3999540"/>
            <a:ext cx="378398" cy="396060"/>
          </a:xfrm>
          <a:prstGeom prst="rect">
            <a:avLst/>
          </a:prstGeom>
        </p:spPr>
      </p:pic>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375004" y="3989314"/>
            <a:ext cx="386518" cy="404838"/>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173940" y="3927230"/>
            <a:ext cx="503096" cy="545215"/>
          </a:xfrm>
          <a:prstGeom prst="rect">
            <a:avLst/>
          </a:prstGeom>
        </p:spPr>
      </p:pic>
      <p:grpSp>
        <p:nvGrpSpPr>
          <p:cNvPr id="63" name="Group 62"/>
          <p:cNvGrpSpPr/>
          <p:nvPr/>
        </p:nvGrpSpPr>
        <p:grpSpPr>
          <a:xfrm>
            <a:off x="9218491" y="3980699"/>
            <a:ext cx="2481144" cy="2070759"/>
            <a:chOff x="8415338" y="3969071"/>
            <a:chExt cx="3516163" cy="2594233"/>
          </a:xfrm>
        </p:grpSpPr>
        <p:sp>
          <p:nvSpPr>
            <p:cNvPr id="64" name="Rectangle 63"/>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400" kern="0" dirty="0">
                <a:solidFill>
                  <a:srgbClr val="1B1B1B"/>
                </a:solidFill>
                <a:latin typeface="Segoe UI"/>
              </a:endParaRPr>
            </a:p>
          </p:txBody>
        </p:sp>
        <p:sp>
          <p:nvSpPr>
            <p:cNvPr id="65" name="Rectangle 64"/>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200" b="1" kern="0" dirty="0" smtClean="0">
                  <a:solidFill>
                    <a:schemeClr val="tx1">
                      <a:lumMod val="50000"/>
                      <a:lumOff val="50000"/>
                    </a:schemeClr>
                  </a:solidFill>
                </a:rPr>
                <a:t>Outlook Application</a:t>
              </a:r>
              <a:endParaRPr lang="en-US" sz="1200" b="1" kern="0" dirty="0">
                <a:solidFill>
                  <a:schemeClr val="tx1">
                    <a:lumMod val="50000"/>
                    <a:lumOff val="50000"/>
                  </a:schemeClr>
                </a:solidFill>
              </a:endParaRPr>
            </a:p>
          </p:txBody>
        </p:sp>
      </p:grpSp>
      <p:grpSp>
        <p:nvGrpSpPr>
          <p:cNvPr id="2" name="Group 1"/>
          <p:cNvGrpSpPr/>
          <p:nvPr/>
        </p:nvGrpSpPr>
        <p:grpSpPr>
          <a:xfrm>
            <a:off x="9335227" y="4478963"/>
            <a:ext cx="592395" cy="1492454"/>
            <a:chOff x="9698640" y="4619640"/>
            <a:chExt cx="1024345" cy="1492454"/>
          </a:xfrm>
        </p:grpSpPr>
        <p:sp>
          <p:nvSpPr>
            <p:cNvPr id="66" name="Rectangle 65"/>
            <p:cNvSpPr/>
            <p:nvPr/>
          </p:nvSpPr>
          <p:spPr>
            <a:xfrm>
              <a:off x="9698640" y="4619640"/>
              <a:ext cx="1024345"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Inbox</a:t>
              </a:r>
              <a:endParaRPr lang="en-US" sz="1200" kern="0" spc="-67" dirty="0">
                <a:solidFill>
                  <a:schemeClr val="tx2"/>
                </a:solidFill>
                <a:latin typeface="Segoe UI Light"/>
                <a:ea typeface="Segoe UI" pitchFamily="34" charset="0"/>
                <a:cs typeface="Segoe UI" pitchFamily="34" charset="0"/>
              </a:endParaRPr>
            </a:p>
          </p:txBody>
        </p:sp>
        <p:cxnSp>
          <p:nvCxnSpPr>
            <p:cNvPr id="69" name="Straight Connector 68"/>
            <p:cNvCxnSpPr/>
            <p:nvPr/>
          </p:nvCxnSpPr>
          <p:spPr>
            <a:xfrm>
              <a:off x="9771464" y="4872511"/>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1352" y="500173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9781352" y="5134169"/>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90011" y="526757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781352" y="541718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1351" y="5549612"/>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790011" y="568302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90010" y="5816800"/>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771464" y="594958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980452" y="4478962"/>
            <a:ext cx="879810" cy="1492454"/>
            <a:chOff x="10820388" y="4619640"/>
            <a:chExt cx="1114816" cy="1492454"/>
          </a:xfrm>
        </p:grpSpPr>
        <p:sp>
          <p:nvSpPr>
            <p:cNvPr id="67" name="Rectangle 66"/>
            <p:cNvSpPr/>
            <p:nvPr/>
          </p:nvSpPr>
          <p:spPr>
            <a:xfrm>
              <a:off x="10820388" y="4619640"/>
              <a:ext cx="1114816" cy="149245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200" kern="0" spc="-67" dirty="0" smtClean="0">
                  <a:solidFill>
                    <a:schemeClr val="tx2"/>
                  </a:solidFill>
                  <a:latin typeface="Segoe UI Light"/>
                  <a:ea typeface="Segoe UI" pitchFamily="34" charset="0"/>
                  <a:cs typeface="Segoe UI" pitchFamily="34" charset="0"/>
                </a:rPr>
                <a:t>New Message</a:t>
              </a:r>
              <a:endParaRPr lang="en-US" sz="1200" kern="0" spc="-67" dirty="0">
                <a:solidFill>
                  <a:schemeClr val="tx2"/>
                </a:solidFill>
                <a:latin typeface="Segoe UI Light"/>
                <a:ea typeface="Segoe UI" pitchFamily="34" charset="0"/>
                <a:cs typeface="Segoe UI" pitchFamily="34" charset="0"/>
              </a:endParaRPr>
            </a:p>
          </p:txBody>
        </p:sp>
        <p:cxnSp>
          <p:nvCxnSpPr>
            <p:cNvPr id="78" name="Straight Connector 77"/>
            <p:cNvCxnSpPr/>
            <p:nvPr/>
          </p:nvCxnSpPr>
          <p:spPr>
            <a:xfrm>
              <a:off x="10916338" y="5593167"/>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0916338" y="571620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0916338" y="5848643"/>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0916338" y="5980368"/>
              <a:ext cx="858920" cy="13631"/>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0916207" y="4827186"/>
              <a:ext cx="739350" cy="184666"/>
            </a:xfrm>
            <a:prstGeom prst="rect">
              <a:avLst/>
            </a:prstGeom>
            <a:noFill/>
          </p:spPr>
          <p:txBody>
            <a:bodyPr wrap="none" lIns="0" tIns="0" rIns="0" bIns="0" rtlCol="0">
              <a:spAutoFit/>
            </a:bodyPr>
            <a:lstStyle/>
            <a:p>
              <a:r>
                <a:rPr lang="en-US" sz="600" spc="-70" dirty="0" smtClean="0"/>
                <a:t>To:  xxx@yyy.com</a:t>
              </a:r>
            </a:p>
            <a:p>
              <a:r>
                <a:rPr lang="en-US" sz="600" spc="-70" dirty="0" smtClean="0"/>
                <a:t>Subject: Top secret stuff</a:t>
              </a:r>
              <a:endParaRPr lang="en-US" sz="600" spc="-70" dirty="0" smtClean="0"/>
            </a:p>
          </p:txBody>
        </p:sp>
        <p:sp>
          <p:nvSpPr>
            <p:cNvPr id="85" name="TextBox 84"/>
            <p:cNvSpPr txBox="1"/>
            <p:nvPr/>
          </p:nvSpPr>
          <p:spPr>
            <a:xfrm>
              <a:off x="10916206" y="5455939"/>
              <a:ext cx="381195" cy="92333"/>
            </a:xfrm>
            <a:prstGeom prst="rect">
              <a:avLst/>
            </a:prstGeom>
            <a:noFill/>
          </p:spPr>
          <p:txBody>
            <a:bodyPr wrap="none" lIns="0" tIns="0" rIns="0" bIns="0" rtlCol="0">
              <a:spAutoFit/>
            </a:bodyPr>
            <a:lstStyle/>
            <a:p>
              <a:r>
                <a:rPr lang="en-US" sz="600" spc="-70" dirty="0" smtClean="0"/>
                <a:t>Message Body</a:t>
              </a:r>
            </a:p>
          </p:txBody>
        </p:sp>
      </p:grpSp>
      <p:pic>
        <p:nvPicPr>
          <p:cNvPr id="86" name="Picture 8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9175049" y="3927231"/>
            <a:ext cx="503096" cy="545215"/>
          </a:xfrm>
          <a:prstGeom prst="rect">
            <a:avLst/>
          </a:prstGeom>
        </p:spPr>
      </p:pic>
      <p:sp>
        <p:nvSpPr>
          <p:cNvPr id="87" name="Rectangle 86"/>
          <p:cNvSpPr/>
          <p:nvPr/>
        </p:nvSpPr>
        <p:spPr>
          <a:xfrm>
            <a:off x="10975083" y="4394153"/>
            <a:ext cx="708090" cy="165730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200" kern="0" spc="-67" dirty="0" smtClean="0">
                <a:latin typeface="Segoe UI Light"/>
                <a:ea typeface="Segoe UI" pitchFamily="34" charset="0"/>
                <a:cs typeface="Segoe UI" pitchFamily="34" charset="0"/>
              </a:rPr>
              <a:t>Mail Compose</a:t>
            </a:r>
          </a:p>
          <a:p>
            <a:pPr algn="ctr" defTabSz="761183">
              <a:spcBef>
                <a:spcPct val="20000"/>
              </a:spcBef>
            </a:pPr>
            <a:r>
              <a:rPr lang="en-US" sz="1200" kern="0" spc="-67" dirty="0" smtClean="0">
                <a:latin typeface="Segoe UI Light"/>
                <a:ea typeface="Segoe UI" pitchFamily="34" charset="0"/>
                <a:cs typeface="Segoe UI" pitchFamily="34" charset="0"/>
              </a:rPr>
              <a:t>App</a:t>
            </a:r>
            <a:endParaRPr lang="en-US" sz="1200" kern="0" spc="-67" dirty="0">
              <a:latin typeface="Segoe UI Light"/>
              <a:ea typeface="Segoe UI" pitchFamily="34" charset="0"/>
              <a:cs typeface="Segoe UI" pitchFamily="34" charset="0"/>
            </a:endParaRPr>
          </a:p>
        </p:txBody>
      </p:sp>
      <p:sp>
        <p:nvSpPr>
          <p:cNvPr id="6" name="Freeform 5"/>
          <p:cNvSpPr/>
          <p:nvPr/>
        </p:nvSpPr>
        <p:spPr bwMode="auto">
          <a:xfrm>
            <a:off x="10351479" y="4766310"/>
            <a:ext cx="879231" cy="351692"/>
          </a:xfrm>
          <a:custGeom>
            <a:avLst/>
            <a:gdLst>
              <a:gd name="connsiteX0" fmla="*/ 879231 w 879231"/>
              <a:gd name="connsiteY0" fmla="*/ 0 h 351692"/>
              <a:gd name="connsiteX1" fmla="*/ 293077 w 879231"/>
              <a:gd name="connsiteY1" fmla="*/ 140677 h 351692"/>
              <a:gd name="connsiteX2" fmla="*/ 0 w 879231"/>
              <a:gd name="connsiteY2" fmla="*/ 351692 h 351692"/>
            </a:gdLst>
            <a:ahLst/>
            <a:cxnLst>
              <a:cxn ang="0">
                <a:pos x="connsiteX0" y="connsiteY0"/>
              </a:cxn>
              <a:cxn ang="0">
                <a:pos x="connsiteX1" y="connsiteY1"/>
              </a:cxn>
              <a:cxn ang="0">
                <a:pos x="connsiteX2" y="connsiteY2"/>
              </a:cxn>
            </a:cxnLst>
            <a:rect l="l" t="t" r="r" b="b"/>
            <a:pathLst>
              <a:path w="879231" h="351692">
                <a:moveTo>
                  <a:pt x="879231" y="0"/>
                </a:moveTo>
                <a:cubicBezTo>
                  <a:pt x="659423" y="41031"/>
                  <a:pt x="439615" y="82062"/>
                  <a:pt x="293077" y="140677"/>
                </a:cubicBezTo>
                <a:cubicBezTo>
                  <a:pt x="146538" y="199292"/>
                  <a:pt x="73269" y="275492"/>
                  <a:pt x="0" y="351692"/>
                </a:cubicBezTo>
              </a:path>
            </a:pathLst>
          </a:custGeom>
          <a:noFill/>
          <a:ln w="28575">
            <a:solidFill>
              <a:srgbClr val="C00000"/>
            </a:solidFill>
            <a:headEnd type="oval" w="lg" len="lg"/>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532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a:t>
            </a:r>
            <a:r>
              <a:rPr lang="en-US" sz="1999" dirty="0" smtClean="0"/>
              <a:t>Mail items such as messages and events</a:t>
            </a:r>
            <a:endParaRPr lang="en-US" sz="1999" dirty="0"/>
          </a:p>
          <a:p>
            <a:pPr lvl="1"/>
            <a:endParaRPr lang="en-US" sz="1999" dirty="0"/>
          </a:p>
          <a:p>
            <a:r>
              <a:rPr lang="en-US" sz="3599" dirty="0"/>
              <a:t>WEF </a:t>
            </a:r>
            <a:r>
              <a:rPr lang="en-US" sz="3599" dirty="0" smtClean="0"/>
              <a:t>provides secure runtime environment for Apps</a:t>
            </a:r>
            <a:endParaRPr lang="en-US" sz="3599" b="1" dirty="0">
              <a:solidFill>
                <a:schemeClr val="bg2">
                  <a:lumMod val="75000"/>
                </a:schemeClr>
              </a:solidFill>
            </a:endParaRPr>
          </a:p>
          <a:p>
            <a:pPr lvl="1"/>
            <a:r>
              <a:rPr lang="en-US" sz="2000" dirty="0" smtClean="0"/>
              <a:t>Access </a:t>
            </a:r>
            <a:r>
              <a:rPr lang="en-US" sz="2000" dirty="0"/>
              <a:t>to the host application's UI frame is managed.</a:t>
            </a:r>
          </a:p>
          <a:p>
            <a:pPr lvl="1"/>
            <a:r>
              <a:rPr lang="en-US" sz="2000" dirty="0"/>
              <a:t>Only indirect access to the host application's UI thread is allowed.</a:t>
            </a:r>
          </a:p>
          <a:p>
            <a:pPr lvl="1"/>
            <a:r>
              <a:rPr lang="en-US" sz="2000" dirty="0"/>
              <a:t>Modal interactions are not allowed.</a:t>
            </a:r>
          </a:p>
          <a:p>
            <a:pPr lvl="1"/>
            <a:endParaRPr lang="en-US" sz="1999" dirty="0"/>
          </a:p>
        </p:txBody>
      </p:sp>
    </p:spTree>
    <p:extLst>
      <p:ext uri="{BB962C8B-B14F-4D97-AF65-F5344CB8AC3E}">
        <p14:creationId xmlns:p14="http://schemas.microsoft.com/office/powerpoint/2010/main" val="252283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23" name="Group 22"/>
          <p:cNvGrpSpPr/>
          <p:nvPr/>
        </p:nvGrpSpPr>
        <p:grpSpPr>
          <a:xfrm>
            <a:off x="2064127" y="3583742"/>
            <a:ext cx="7598664" cy="2381305"/>
            <a:chOff x="-204092" y="2698032"/>
            <a:chExt cx="7598664" cy="2381305"/>
          </a:xfrm>
        </p:grpSpPr>
        <p:pic>
          <p:nvPicPr>
            <p:cNvPr id="24" name="Picture 2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25" name="Group 24"/>
            <p:cNvGrpSpPr/>
            <p:nvPr/>
          </p:nvGrpSpPr>
          <p:grpSpPr>
            <a:xfrm>
              <a:off x="4496652" y="2698032"/>
              <a:ext cx="2897920" cy="2381305"/>
              <a:chOff x="8415338" y="3969071"/>
              <a:chExt cx="3516163" cy="2594233"/>
            </a:xfrm>
          </p:grpSpPr>
          <p:sp>
            <p:nvSpPr>
              <p:cNvPr id="31" name="Rectangle 3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32" name="Rectangle 3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endParaRPr lang="en-US" sz="1166" kern="0" dirty="0">
                  <a:solidFill>
                    <a:srgbClr val="262626">
                      <a:lumMod val="60000"/>
                      <a:lumOff val="40000"/>
                    </a:srgbClr>
                  </a:solidFill>
                  <a:latin typeface="Segoe UI"/>
                </a:endParaRPr>
              </a:p>
            </p:txBody>
          </p:sp>
        </p:grpSp>
        <p:sp>
          <p:nvSpPr>
            <p:cNvPr id="26" name="Rectangle 25"/>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smtClean="0">
                  <a:solidFill>
                    <a:srgbClr val="1B1B1B"/>
                  </a:solidFill>
                  <a:latin typeface="Segoe UI"/>
                </a:rPr>
                <a:t>App for Office</a:t>
              </a:r>
              <a:endParaRPr lang="en-US" sz="1166" kern="0" dirty="0">
                <a:solidFill>
                  <a:srgbClr val="1B1B1B"/>
                </a:solidFill>
                <a:latin typeface="Segoe UI"/>
              </a:endParaRPr>
            </a:p>
            <a:p>
              <a:pPr algn="ctr" defTabSz="761183"/>
              <a:r>
                <a:rPr lang="en-US" sz="1166" kern="0" dirty="0">
                  <a:solidFill>
                    <a:srgbClr val="1B1B1B"/>
                  </a:solidFill>
                  <a:latin typeface="Segoe UI"/>
                </a:rPr>
                <a:t>Manifest</a:t>
              </a:r>
            </a:p>
            <a:p>
              <a:pPr algn="ctr" defTabSz="761183"/>
              <a:endParaRPr lang="en-US" sz="1166" kern="0" dirty="0">
                <a:solidFill>
                  <a:srgbClr val="1B1B1B"/>
                </a:solidFill>
                <a:latin typeface="Segoe UI"/>
              </a:endParaRPr>
            </a:p>
            <a:p>
              <a:pPr algn="ctr" defTabSz="761183"/>
              <a:r>
                <a:rPr lang="en-US" sz="833" b="1" kern="0" dirty="0">
                  <a:solidFill>
                    <a:schemeClr val="tx2"/>
                  </a:solidFill>
                  <a:latin typeface="Segoe UI"/>
                </a:rPr>
                <a:t>&lt;XML&gt;</a:t>
              </a:r>
            </a:p>
          </p:txBody>
        </p:sp>
        <p:sp>
          <p:nvSpPr>
            <p:cNvPr id="27" name="Rectangle 26"/>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78" tIns="23788" rIns="47578" bIns="23788" rtlCol="0" anchor="ctr"/>
            <a:lstStyle/>
            <a:p>
              <a:pPr algn="ctr" defTabSz="761183"/>
              <a:r>
                <a:rPr lang="en-US" sz="1166" kern="0" dirty="0">
                  <a:solidFill>
                    <a:srgbClr val="1B1B1B"/>
                  </a:solidFill>
                  <a:latin typeface="Segoe UI"/>
                </a:rPr>
                <a:t>Web</a:t>
              </a:r>
            </a:p>
            <a:p>
              <a:pPr algn="ctr" defTabSz="761183"/>
              <a:r>
                <a:rPr lang="en-US" sz="1166" kern="0" dirty="0">
                  <a:solidFill>
                    <a:srgbClr val="1B1B1B"/>
                  </a:solidFill>
                  <a:latin typeface="Segoe UI"/>
                </a:rPr>
                <a:t>Page</a:t>
              </a:r>
            </a:p>
            <a:p>
              <a:pPr algn="ctr" defTabSz="761183"/>
              <a:endParaRPr lang="en-US" sz="833" b="1" kern="0" dirty="0">
                <a:solidFill>
                  <a:srgbClr val="FF7401"/>
                </a:solidFill>
                <a:latin typeface="Segoe UI"/>
              </a:endParaRPr>
            </a:p>
            <a:p>
              <a:pPr algn="ctr" defTabSz="761183"/>
              <a:r>
                <a:rPr lang="en-US" sz="833" b="1" kern="0" dirty="0">
                  <a:solidFill>
                    <a:schemeClr val="tx2"/>
                  </a:solidFill>
                  <a:latin typeface="Segoe UI"/>
                </a:rPr>
                <a:t>HTML+JS</a:t>
              </a:r>
            </a:p>
          </p:txBody>
        </p:sp>
        <p:sp>
          <p:nvSpPr>
            <p:cNvPr id="28" name="Cross 27"/>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78" tIns="23788" rIns="47578" bIns="23788" rtlCol="0" anchor="ctr"/>
            <a:lstStyle/>
            <a:p>
              <a:pPr algn="ctr" defTabSz="761183"/>
              <a:endParaRPr lang="en-US" sz="1500" kern="0">
                <a:solidFill>
                  <a:srgbClr val="FFFFFF"/>
                </a:solidFill>
                <a:latin typeface="Segoe UI"/>
              </a:endParaRPr>
            </a:p>
          </p:txBody>
        </p:sp>
        <p:sp>
          <p:nvSpPr>
            <p:cNvPr id="29" name="Equal 28"/>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78" tIns="23788" rIns="47578" bIns="23788" rtlCol="0" anchor="ctr"/>
            <a:lstStyle/>
            <a:p>
              <a:pPr algn="ctr" defTabSz="761183"/>
              <a:endParaRPr lang="en-US" sz="1500" kern="0">
                <a:solidFill>
                  <a:srgbClr val="1B1B1B"/>
                </a:solidFill>
                <a:latin typeface="Segoe UI"/>
              </a:endParaRPr>
            </a:p>
          </p:txBody>
        </p:sp>
        <p:sp>
          <p:nvSpPr>
            <p:cNvPr id="30" name="Rectangle 2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333" kern="0" spc="-67" dirty="0" smtClean="0">
                  <a:solidFill>
                    <a:schemeClr val="tx2"/>
                  </a:solidFill>
                  <a:latin typeface="Segoe UI Light"/>
                  <a:ea typeface="Segoe UI" pitchFamily="34" charset="0"/>
                  <a:cs typeface="Segoe UI" pitchFamily="34" charset="0"/>
                </a:rPr>
                <a:t>App for Office</a:t>
              </a:r>
              <a:endParaRPr lang="en-US" sz="2333" kern="0" spc="-67" dirty="0">
                <a:solidFill>
                  <a:schemeClr val="tx2"/>
                </a:solidFill>
                <a:latin typeface="Segoe UI Light"/>
                <a:ea typeface="Segoe UI" pitchFamily="34" charset="0"/>
                <a:cs typeface="Segoe UI" pitchFamily="34" charset="0"/>
              </a:endParaRPr>
            </a:p>
          </p:txBody>
        </p:sp>
      </p:grpSp>
    </p:spTree>
    <p:extLst>
      <p:ext uri="{BB962C8B-B14F-4D97-AF65-F5344CB8AC3E}">
        <p14:creationId xmlns:p14="http://schemas.microsoft.com/office/powerpoint/2010/main" val="4188205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lstStyle/>
          <a:p>
            <a:r>
              <a:rPr lang="en-US" sz="3200" dirty="0" smtClean="0"/>
              <a:t>Write once, run anywhere Outlook runs</a:t>
            </a:r>
          </a:p>
          <a:p>
            <a:pPr lvl="1"/>
            <a:r>
              <a:rPr lang="en-US" sz="1600" dirty="0" smtClean="0"/>
              <a:t>Same Mail App runs </a:t>
            </a:r>
            <a:r>
              <a:rPr lang="en-US" sz="1600" dirty="0" smtClean="0"/>
              <a:t>in Outlook, OWA and Office mobile clients</a:t>
            </a:r>
            <a:endParaRPr lang="en-US" sz="1600" dirty="0" smtClean="0"/>
          </a:p>
          <a:p>
            <a:r>
              <a:rPr lang="en-US" sz="3200" dirty="0" smtClean="0"/>
              <a:t>Development based on activation rules</a:t>
            </a:r>
          </a:p>
          <a:p>
            <a:pPr lvl="1"/>
            <a:r>
              <a:rPr lang="en-US" sz="1600" dirty="0" smtClean="0"/>
              <a:t>Activation rules run whenever user selects item</a:t>
            </a:r>
          </a:p>
          <a:p>
            <a:pPr lvl="1"/>
            <a:r>
              <a:rPr lang="en-US" sz="1600" dirty="0" smtClean="0"/>
              <a:t>Activated mail apps are added into Outlook UI</a:t>
            </a:r>
          </a:p>
          <a:p>
            <a:r>
              <a:rPr lang="en-US" sz="3200" dirty="0" smtClean="0"/>
              <a:t>Designed to be secure</a:t>
            </a:r>
          </a:p>
          <a:p>
            <a:pPr lvl="1"/>
            <a:r>
              <a:rPr lang="en-US" sz="1600" dirty="0" smtClean="0"/>
              <a:t>Mail apps run in an isolated, sandboxed process</a:t>
            </a:r>
          </a:p>
          <a:p>
            <a:pPr lvl="1"/>
            <a:r>
              <a:rPr lang="en-US" sz="1600" dirty="0" smtClean="0"/>
              <a:t>Mails apps run with a three-tier permission </a:t>
            </a:r>
            <a:r>
              <a:rPr lang="en-US" sz="1600" dirty="0" smtClean="0"/>
              <a:t>model</a:t>
            </a:r>
          </a:p>
          <a:p>
            <a:r>
              <a:rPr lang="en-US" sz="3600" dirty="0" smtClean="0"/>
              <a:t>Mail Apps Require Exchange 2013</a:t>
            </a:r>
            <a:endParaRPr lang="en-US" sz="3200" dirty="0"/>
          </a:p>
        </p:txBody>
      </p:sp>
      <p:sp>
        <p:nvSpPr>
          <p:cNvPr id="6" name="Title 5"/>
          <p:cNvSpPr>
            <a:spLocks noGrp="1"/>
          </p:cNvSpPr>
          <p:nvPr>
            <p:ph type="title"/>
          </p:nvPr>
        </p:nvSpPr>
        <p:spPr/>
        <p:txBody>
          <a:bodyPr/>
          <a:lstStyle/>
          <a:p>
            <a:r>
              <a:rPr lang="en-US" smtClean="0"/>
              <a:t>Mail Apps</a:t>
            </a:r>
            <a:endParaRPr lang="en-US" dirty="0"/>
          </a:p>
        </p:txBody>
      </p:sp>
      <p:grpSp>
        <p:nvGrpSpPr>
          <p:cNvPr id="11" name="Group 10"/>
          <p:cNvGrpSpPr/>
          <p:nvPr/>
        </p:nvGrpSpPr>
        <p:grpSpPr>
          <a:xfrm>
            <a:off x="7373815" y="976708"/>
            <a:ext cx="4712777" cy="5740615"/>
            <a:chOff x="7061789" y="85629"/>
            <a:chExt cx="4766931" cy="5806580"/>
          </a:xfrm>
        </p:grpSpPr>
        <p:grpSp>
          <p:nvGrpSpPr>
            <p:cNvPr id="3" name="Group 2"/>
            <p:cNvGrpSpPr/>
            <p:nvPr/>
          </p:nvGrpSpPr>
          <p:grpSpPr>
            <a:xfrm>
              <a:off x="7061789" y="85629"/>
              <a:ext cx="4766931" cy="5806580"/>
              <a:chOff x="8156801" y="1059570"/>
              <a:chExt cx="3044777" cy="4429212"/>
            </a:xfrm>
          </p:grpSpPr>
          <p:grpSp>
            <p:nvGrpSpPr>
              <p:cNvPr id="9" name="Group 8"/>
              <p:cNvGrpSpPr/>
              <p:nvPr/>
            </p:nvGrpSpPr>
            <p:grpSpPr>
              <a:xfrm>
                <a:off x="8156801" y="1059570"/>
                <a:ext cx="3044777" cy="2235872"/>
                <a:chOff x="1810440" y="1019175"/>
                <a:chExt cx="5993130" cy="4019550"/>
              </a:xfrm>
            </p:grpSpPr>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810440" y="1019175"/>
                  <a:ext cx="5993130" cy="4019550"/>
                </a:xfrm>
                <a:prstGeom prst="rect">
                  <a:avLst/>
                </a:prstGeom>
                <a:noFill/>
                <a:ln>
                  <a:noFill/>
                </a:ln>
              </p:spPr>
            </p:pic>
            <p:pic>
              <p:nvPicPr>
                <p:cNvPr id="15"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136571" y="1875600"/>
                  <a:ext cx="2292855" cy="98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4670" y="3343902"/>
                <a:ext cx="2892477" cy="2144880"/>
              </a:xfrm>
              <a:prstGeom prst="rect">
                <a:avLst/>
              </a:prstGeom>
            </p:spPr>
          </p:pic>
        </p:grpSp>
        <p:sp>
          <p:nvSpPr>
            <p:cNvPr id="17" name="Rectangle 16"/>
            <p:cNvSpPr/>
            <p:nvPr/>
          </p:nvSpPr>
          <p:spPr bwMode="auto">
            <a:xfrm>
              <a:off x="9632141" y="506108"/>
              <a:ext cx="1974234" cy="957993"/>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pc="-42"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 name="Rectangle 17"/>
            <p:cNvSpPr/>
            <p:nvPr/>
          </p:nvSpPr>
          <p:spPr bwMode="auto">
            <a:xfrm>
              <a:off x="9777246" y="4185321"/>
              <a:ext cx="1829129" cy="941316"/>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79" tIns="38089" rIns="38089" bIns="76179" numCol="1" spcCol="0" rtlCol="0" fromWordArt="0" anchor="b" anchorCtr="0" forceAA="0" compatLnSpc="1">
              <a:prstTxWarp prst="textNoShape">
                <a:avLst/>
              </a:prstTxWarp>
              <a:noAutofit/>
            </a:bodyPr>
            <a:lstStyle/>
            <a:p>
              <a:pPr algn="ctr" defTabSz="761536" fontAlgn="base">
                <a:spcBef>
                  <a:spcPct val="0"/>
                </a:spcBef>
                <a:spcAft>
                  <a:spcPct val="0"/>
                </a:spcAft>
              </a:pPr>
              <a:endParaRPr lang="en-US" spc="-42" dirty="0" err="1">
                <a:solidFill>
                  <a:srgbClr val="C00000"/>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32867194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schemas.microsoft.com/office/2006/documentManagement/types"/>
    <ds:schemaRef ds:uri="http://schemas.microsoft.com/office/infopath/2007/PartnerControls"/>
    <ds:schemaRef ds:uri="http://purl.org/dc/dcmitype/"/>
    <ds:schemaRef ds:uri="http://purl.org/dc/elements/1.1/"/>
    <ds:schemaRef ds:uri="http://schemas.microsoft.com/office/2006/metadata/properties"/>
    <ds:schemaRef ds:uri="http://schemas.openxmlformats.org/package/2006/metadata/core-properties"/>
    <ds:schemaRef ds:uri="http://purl.org/dc/terms/"/>
    <ds:schemaRef ds:uri="5fad15d0-477e-40da-a20d-40d4ca777c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4655</Words>
  <Application>Microsoft Office PowerPoint</Application>
  <PresentationFormat>Custom</PresentationFormat>
  <Paragraphs>436</Paragraphs>
  <Slides>36</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Calibri</vt:lpstr>
      <vt:lpstr>Consolas</vt:lpstr>
      <vt:lpstr>Courier New</vt:lpstr>
      <vt:lpstr>Lucida Console</vt:lpstr>
      <vt:lpstr>Segoe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Apps for Office in Outlook</vt:lpstr>
      <vt:lpstr>Agenda </vt:lpstr>
      <vt:lpstr>What is an App for Office?</vt:lpstr>
      <vt:lpstr>Designing Apps for Office - Shapes</vt:lpstr>
      <vt:lpstr>App for Office Runtime Environment</vt:lpstr>
      <vt:lpstr>Anatomy of an App for Office</vt:lpstr>
      <vt:lpstr>Mail Apps</vt:lpstr>
      <vt:lpstr>Mail Apps – Up Close and Personal</vt:lpstr>
      <vt:lpstr>Mail Apps - New Features with SP1</vt:lpstr>
      <vt:lpstr>Mail App Hosting</vt:lpstr>
      <vt:lpstr>Developing Mail Apps</vt:lpstr>
      <vt:lpstr>Steps to Implementing, Testing and Debugging</vt:lpstr>
      <vt:lpstr>PowerPoint Presentation</vt:lpstr>
      <vt:lpstr>Contextual Activation and Rules</vt:lpstr>
      <vt:lpstr>Rule-based Activation</vt:lpstr>
      <vt:lpstr>Activation Rule Types</vt:lpstr>
      <vt:lpstr>Well-known Entity Examples</vt:lpstr>
      <vt:lpstr>PowerPoint Presentation</vt:lpstr>
      <vt:lpstr>Using JSOM for Outlook</vt:lpstr>
      <vt:lpstr>Accessing the Outlook JSOM</vt:lpstr>
      <vt:lpstr>PowerPoint Presentation</vt:lpstr>
      <vt:lpstr>Compose Apps</vt:lpstr>
      <vt:lpstr>Compose App Activation</vt:lpstr>
      <vt:lpstr>Compose mail app capabilities</vt:lpstr>
      <vt:lpstr>Compose mail app capabilities</vt:lpstr>
      <vt:lpstr>Compose mail app capabilities</vt:lpstr>
      <vt:lpstr>Compose mail app capabilities</vt:lpstr>
      <vt:lpstr>Compose mail app capabilities</vt:lpstr>
      <vt:lpstr>Compose mail app capabilities</vt:lpstr>
      <vt:lpstr>PowerPoint Presentation</vt:lpstr>
      <vt:lpstr>Security Considerations</vt:lpstr>
      <vt:lpstr>Four Stakeholders of Security</vt:lpstr>
      <vt:lpstr>Permissions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2014-09-17T20:34:48Z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