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778" r:id="rId6"/>
    <p:sldId id="779" r:id="rId7"/>
    <p:sldId id="780" r:id="rId8"/>
    <p:sldId id="788" r:id="rId9"/>
    <p:sldId id="897" r:id="rId10"/>
    <p:sldId id="912" r:id="rId11"/>
    <p:sldId id="899" r:id="rId12"/>
    <p:sldId id="915" r:id="rId13"/>
    <p:sldId id="900" r:id="rId14"/>
    <p:sldId id="893" r:id="rId15"/>
    <p:sldId id="907" r:id="rId16"/>
    <p:sldId id="908" r:id="rId17"/>
    <p:sldId id="909" r:id="rId18"/>
    <p:sldId id="910" r:id="rId19"/>
    <p:sldId id="911" r:id="rId20"/>
    <p:sldId id="925" r:id="rId21"/>
    <p:sldId id="926" r:id="rId22"/>
    <p:sldId id="913" r:id="rId23"/>
    <p:sldId id="914" r:id="rId24"/>
    <p:sldId id="927" r:id="rId25"/>
    <p:sldId id="894" r:id="rId26"/>
    <p:sldId id="923" r:id="rId27"/>
    <p:sldId id="901" r:id="rId28"/>
    <p:sldId id="919" r:id="rId29"/>
    <p:sldId id="902" r:id="rId30"/>
    <p:sldId id="920" r:id="rId31"/>
    <p:sldId id="903" r:id="rId32"/>
    <p:sldId id="928" r:id="rId33"/>
    <p:sldId id="895" r:id="rId34"/>
    <p:sldId id="924" r:id="rId35"/>
    <p:sldId id="904" r:id="rId36"/>
    <p:sldId id="921" r:id="rId37"/>
    <p:sldId id="922" r:id="rId38"/>
    <p:sldId id="905" r:id="rId39"/>
    <p:sldId id="906" r:id="rId40"/>
    <p:sldId id="929" r:id="rId41"/>
    <p:sldId id="930" r:id="rId42"/>
    <p:sldId id="654"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88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718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7906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app need to completed its work. You should try and limit the requested permissions to the absolute minimum. It is a design mistake to request more permissions than you app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app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app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app. </a:t>
            </a:r>
            <a:endParaRPr lang="en-US" sz="2000" dirty="0" smtClean="0"/>
          </a:p>
          <a:p>
            <a:pPr lvl="1"/>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C3D75D6-D7ED-4F1A-BC4D-CE1CC6485FE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696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406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6872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  It provides functions to read</a:t>
            </a:r>
            <a:r>
              <a:rPr lang="en-US" baseline="0" dirty="0" smtClean="0"/>
              <a:t> content from a document and to write content to a document based on the current selection. 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where rows and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20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99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908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1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6582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app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85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7938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app 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9/12/2014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32</a:t>
            </a:fld>
            <a:endParaRPr lang="en-US" smtClean="0">
              <a:solidFill>
                <a:srgbClr val="000000"/>
              </a:solidFill>
            </a:endParaRPr>
          </a:p>
        </p:txBody>
      </p:sp>
    </p:spTree>
    <p:extLst>
      <p:ext uri="{BB962C8B-B14F-4D97-AF65-F5344CB8AC3E}">
        <p14:creationId xmlns:p14="http://schemas.microsoft.com/office/powerpoint/2010/main" val="197481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405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07602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69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91894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346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app for Office.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app</a:t>
            </a:r>
            <a:r>
              <a:rPr lang="en-US" baseline="0" dirty="0" smtClean="0"/>
              <a:t> is p</a:t>
            </a:r>
            <a:r>
              <a:rPr lang="en-US" dirty="0" smtClean="0"/>
              <a:t>ositioned to right of document in a style that is familiar to experience Officers users. A task pane app</a:t>
            </a:r>
            <a:r>
              <a:rPr lang="en-US" baseline="0" dirty="0" smtClean="0"/>
              <a:t> is typically used </a:t>
            </a:r>
            <a:r>
              <a:rPr lang="en-US" dirty="0" smtClean="0"/>
              <a:t>to assist a user working with a specific document. For example, a task pane app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app</a:t>
            </a:r>
            <a:r>
              <a:rPr lang="en-US" dirty="0" smtClean="0"/>
              <a:t> is designed to add its content inline into a position within current document. Note that content apps are only supported into Excel so that document is always an Excel workbook. The content app must be added to a specific worksheet within</a:t>
            </a:r>
            <a:r>
              <a:rPr lang="en-US" baseline="0" dirty="0" smtClean="0"/>
              <a:t> a workbook. The content app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152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136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WEF</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are hosted inside an IFrame.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support is enabled in the Web Apps by the integration of the Office JavaScript library that, in a similar fashion to the rich client applications, manages of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lifecycle and interoperability between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and the Web App, which for the browser requires a special cross-frame communication infrastructure. The same Office JavaScript library used on rich clients supports the APIs available to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code to interact with the Web App.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10257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303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27100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165921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19270004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49"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8.tmp"/></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Apps for Excel</a:t>
            </a:r>
          </a:p>
        </p:txBody>
      </p:sp>
    </p:spTree>
    <p:extLst>
      <p:ext uri="{BB962C8B-B14F-4D97-AF65-F5344CB8AC3E}">
        <p14:creationId xmlns:p14="http://schemas.microsoft.com/office/powerpoint/2010/main" val="16081697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81119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t>
            </a:r>
            <a:r>
              <a:rPr lang="en-US" sz="1999" smtClean="0"/>
              <a:t>app shape </a:t>
            </a:r>
            <a:r>
              <a:rPr lang="en-US" sz="1999" dirty="0" smtClean="0"/>
              <a:t>and (2) which Office application are to be supported</a:t>
            </a:r>
            <a:endParaRPr lang="en-US" sz="1999"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2352619"/>
            <a:ext cx="3836014" cy="26505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913" y="3298307"/>
            <a:ext cx="3025402" cy="224809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102" y="3677875"/>
            <a:ext cx="3025402" cy="2248095"/>
          </a:xfrm>
          <a:prstGeom prst="rect">
            <a:avLst/>
          </a:prstGeom>
        </p:spPr>
      </p:pic>
    </p:spTree>
    <p:extLst>
      <p:ext uri="{BB962C8B-B14F-4D97-AF65-F5344CB8AC3E}">
        <p14:creationId xmlns:p14="http://schemas.microsoft.com/office/powerpoint/2010/main" val="1480570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464" y="1448314"/>
            <a:ext cx="3581705" cy="3684961"/>
          </a:xfrm>
          <a:prstGeom prst="rect">
            <a:avLst/>
          </a:prstGeom>
        </p:spPr>
      </p:pic>
    </p:spTree>
    <p:extLst>
      <p:ext uri="{BB962C8B-B14F-4D97-AF65-F5344CB8AC3E}">
        <p14:creationId xmlns:p14="http://schemas.microsoft.com/office/powerpoint/2010/main" val="195358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2" name="Picture 1"/>
          <p:cNvPicPr>
            <a:picLocks noChangeAspect="1"/>
          </p:cNvPicPr>
          <p:nvPr/>
        </p:nvPicPr>
        <p:blipFill>
          <a:blip r:embed="rId3"/>
          <a:stretch>
            <a:fillRect/>
          </a:stretch>
        </p:blipFill>
        <p:spPr>
          <a:xfrm>
            <a:off x="989745" y="1109805"/>
            <a:ext cx="9291394" cy="5748195"/>
          </a:xfrm>
          <a:prstGeom prst="rect">
            <a:avLst/>
          </a:prstGeom>
        </p:spPr>
      </p:pic>
    </p:spTree>
    <p:extLst>
      <p:ext uri="{BB962C8B-B14F-4D97-AF65-F5344CB8AC3E}">
        <p14:creationId xmlns:p14="http://schemas.microsoft.com/office/powerpoint/2010/main" val="384850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0980" y="1469781"/>
            <a:ext cx="11725275" cy="5372100"/>
          </a:xfrm>
          <a:prstGeom prst="rect">
            <a:avLst/>
          </a:prstGeom>
        </p:spPr>
      </p:pic>
      <p:sp>
        <p:nvSpPr>
          <p:cNvPr id="2" name="Title 1"/>
          <p:cNvSpPr>
            <a:spLocks noGrp="1"/>
          </p:cNvSpPr>
          <p:nvPr>
            <p:ph type="title"/>
          </p:nvPr>
        </p:nvSpPr>
        <p:spPr/>
        <p:txBody>
          <a:bodyPr/>
          <a:lstStyle/>
          <a:p>
            <a:r>
              <a:rPr lang="en-US" dirty="0" smtClean="0"/>
              <a:t>App Manifest - XML View</a:t>
            </a:r>
            <a:endParaRPr lang="en-US" dirty="0"/>
          </a:p>
        </p:txBody>
      </p:sp>
      <p:cxnSp>
        <p:nvCxnSpPr>
          <p:cNvPr id="9" name="Straight Arrow Connector 8"/>
          <p:cNvCxnSpPr/>
          <p:nvPr/>
        </p:nvCxnSpPr>
        <p:spPr>
          <a:xfrm flipH="1" flipV="1">
            <a:off x="6284637" y="4173415"/>
            <a:ext cx="2144255" cy="3516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9468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Requested Capabilities</a:t>
            </a:r>
            <a:endParaRPr lang="en-US" dirty="0"/>
          </a:p>
        </p:txBody>
      </p:sp>
      <p:sp>
        <p:nvSpPr>
          <p:cNvPr id="7" name="Text Placeholder 6"/>
          <p:cNvSpPr>
            <a:spLocks noGrp="1"/>
          </p:cNvSpPr>
          <p:nvPr>
            <p:ph type="body" sz="quarter" idx="10"/>
          </p:nvPr>
        </p:nvSpPr>
        <p:spPr/>
        <p:txBody>
          <a:bodyPr/>
          <a:lstStyle/>
          <a:p>
            <a:r>
              <a:rPr lang="en-US" sz="3600" dirty="0" smtClean="0"/>
              <a:t>Restricted</a:t>
            </a:r>
            <a:endParaRPr lang="en-US" sz="3600" dirty="0" smtClean="0"/>
          </a:p>
          <a:p>
            <a:pPr lvl="1"/>
            <a:r>
              <a:rPr lang="en-US" sz="2000" dirty="0" smtClean="0"/>
              <a:t>You can read/write document settings</a:t>
            </a:r>
          </a:p>
          <a:p>
            <a:r>
              <a:rPr lang="en-US" sz="3600" dirty="0" smtClean="0"/>
              <a:t>Read document</a:t>
            </a:r>
            <a:endParaRPr lang="en-US" sz="3600" dirty="0" smtClean="0"/>
          </a:p>
          <a:p>
            <a:pPr lvl="1"/>
            <a:r>
              <a:rPr lang="en-US" sz="2000" dirty="0" smtClean="0"/>
              <a:t>You have read access to document</a:t>
            </a:r>
          </a:p>
          <a:p>
            <a:pPr lvl="1"/>
            <a:r>
              <a:rPr lang="en-US" sz="2000" dirty="0" smtClean="0"/>
              <a:t>You can subscribe to change events</a:t>
            </a:r>
          </a:p>
          <a:p>
            <a:r>
              <a:rPr lang="en-US" sz="3600" dirty="0"/>
              <a:t>Read all document</a:t>
            </a:r>
          </a:p>
          <a:p>
            <a:pPr lvl="1"/>
            <a:r>
              <a:rPr lang="en-US" sz="2000" dirty="0" smtClean="0"/>
              <a:t>You </a:t>
            </a:r>
            <a:r>
              <a:rPr lang="en-US" sz="2000" dirty="0"/>
              <a:t>have </a:t>
            </a:r>
            <a:r>
              <a:rPr lang="en-US" sz="2000" dirty="0" smtClean="0"/>
              <a:t>additional access to document file and OOXML</a:t>
            </a:r>
          </a:p>
          <a:p>
            <a:r>
              <a:rPr lang="en-US" sz="3600" dirty="0" smtClean="0"/>
              <a:t>Write document</a:t>
            </a:r>
            <a:endParaRPr lang="en-US" sz="3600" dirty="0" smtClean="0"/>
          </a:p>
          <a:p>
            <a:pPr lvl="1"/>
            <a:r>
              <a:rPr lang="en-US" sz="2000" dirty="0" smtClean="0"/>
              <a:t>Write content into document</a:t>
            </a:r>
          </a:p>
          <a:p>
            <a:r>
              <a:rPr lang="en-US" sz="3600" dirty="0" smtClean="0"/>
              <a:t>Read write document</a:t>
            </a:r>
            <a:endParaRPr lang="en-US" sz="3600" dirty="0" smtClean="0"/>
          </a:p>
          <a:p>
            <a:pPr lvl="1"/>
            <a:r>
              <a:rPr lang="en-US" sz="2000" dirty="0" smtClean="0"/>
              <a:t>Read all document </a:t>
            </a:r>
            <a:r>
              <a:rPr lang="en-US" sz="2000" dirty="0" smtClean="0"/>
              <a:t>+ </a:t>
            </a:r>
            <a:r>
              <a:rPr lang="en-US" sz="2000" dirty="0" smtClean="0"/>
              <a:t>Write document</a:t>
            </a:r>
            <a:endParaRPr lang="en-US" sz="2000" dirty="0" smtClean="0"/>
          </a:p>
        </p:txBody>
      </p:sp>
      <p:sp>
        <p:nvSpPr>
          <p:cNvPr id="2" name="Content Placeholder 1"/>
          <p:cNvSpPr>
            <a:spLocks noGrp="1"/>
          </p:cNvSpPr>
          <p:nvPr>
            <p:ph sz="quarter" idx="4294967295"/>
          </p:nvPr>
        </p:nvSpPr>
        <p:spPr>
          <a:xfrm>
            <a:off x="0" y="2735263"/>
            <a:ext cx="5443538" cy="609600"/>
          </a:xfrm>
        </p:spPr>
        <p:txBody>
          <a:bodyPr/>
          <a:lstStyle/>
          <a:p>
            <a:endParaRPr lang="en-US" sz="1400" dirty="0" smtClean="0"/>
          </a:p>
          <a:p>
            <a:endParaRPr lang="en-US" sz="1400" dirty="0"/>
          </a:p>
        </p:txBody>
      </p:sp>
      <p:pic>
        <p:nvPicPr>
          <p:cNvPr id="3" name="Picture 2"/>
          <p:cNvPicPr>
            <a:picLocks noChangeAspect="1"/>
          </p:cNvPicPr>
          <p:nvPr/>
        </p:nvPicPr>
        <p:blipFill>
          <a:blip r:embed="rId3"/>
          <a:stretch>
            <a:fillRect/>
          </a:stretch>
        </p:blipFill>
        <p:spPr>
          <a:xfrm>
            <a:off x="6506157" y="1447799"/>
            <a:ext cx="4610433" cy="1616929"/>
          </a:xfrm>
          <a:prstGeom prst="rect">
            <a:avLst/>
          </a:prstGeom>
          <a:ln>
            <a:solidFill>
              <a:schemeClr val="bg1">
                <a:lumMod val="50000"/>
              </a:schemeClr>
            </a:solidFill>
          </a:ln>
        </p:spPr>
      </p:pic>
    </p:spTree>
    <p:extLst>
      <p:ext uri="{BB962C8B-B14F-4D97-AF65-F5344CB8AC3E}">
        <p14:creationId xmlns:p14="http://schemas.microsoft.com/office/powerpoint/2010/main" val="98080309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Test Document for Debugging</a:t>
            </a:r>
            <a:endParaRPr lang="en-US" dirty="0"/>
          </a:p>
        </p:txBody>
      </p:sp>
      <p:sp>
        <p:nvSpPr>
          <p:cNvPr id="3" name="Text Placeholder 2"/>
          <p:cNvSpPr>
            <a:spLocks noGrp="1"/>
          </p:cNvSpPr>
          <p:nvPr>
            <p:ph type="body" sz="quarter" idx="10"/>
          </p:nvPr>
        </p:nvSpPr>
        <p:spPr/>
        <p:txBody>
          <a:bodyPr/>
          <a:lstStyle/>
          <a:p>
            <a:r>
              <a:rPr lang="en-US" dirty="0" smtClean="0"/>
              <a:t>Steps to add a test document</a:t>
            </a:r>
          </a:p>
          <a:p>
            <a:pPr marL="741362" lvl="1" indent="-457200">
              <a:buFont typeface="+mj-lt"/>
              <a:buAutoNum type="arabicPeriod"/>
            </a:pPr>
            <a:r>
              <a:rPr lang="en-US" dirty="0" smtClean="0"/>
              <a:t>Add document file to app project</a:t>
            </a:r>
          </a:p>
          <a:p>
            <a:pPr marL="741362" lvl="1" indent="-457200">
              <a:buFont typeface="+mj-lt"/>
              <a:buAutoNum type="arabicPeriod"/>
            </a:pPr>
            <a:r>
              <a:rPr lang="en-US" dirty="0" smtClean="0"/>
              <a:t>Configure </a:t>
            </a:r>
            <a:r>
              <a:rPr lang="en-US" b="1" dirty="0" smtClean="0"/>
              <a:t>Start Document</a:t>
            </a:r>
            <a:r>
              <a:rPr lang="en-US" dirty="0" smtClean="0"/>
              <a:t> project property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355" y="3058873"/>
            <a:ext cx="2949196" cy="1691787"/>
          </a:xfrm>
          <a:prstGeom prst="rect">
            <a:avLst/>
          </a:prstGeom>
          <a:ln>
            <a:solidFill>
              <a:schemeClr val="bg1">
                <a:lumMod val="7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655" y="2976213"/>
            <a:ext cx="3863675" cy="3734124"/>
          </a:xfrm>
          <a:prstGeom prst="rect">
            <a:avLst/>
          </a:prstGeom>
        </p:spPr>
      </p:pic>
      <p:sp>
        <p:nvSpPr>
          <p:cNvPr id="7" name="Oval 6"/>
          <p:cNvSpPr/>
          <p:nvPr/>
        </p:nvSpPr>
        <p:spPr bwMode="auto">
          <a:xfrm>
            <a:off x="1502056" y="3058873"/>
            <a:ext cx="410307" cy="422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8" name="Oval 7"/>
          <p:cNvSpPr/>
          <p:nvPr/>
        </p:nvSpPr>
        <p:spPr bwMode="auto">
          <a:xfrm>
            <a:off x="7403671" y="3069404"/>
            <a:ext cx="410307" cy="422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40127688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A common API for document-based Apps</a:t>
            </a:r>
          </a:p>
        </p:txBody>
      </p:sp>
      <p:sp>
        <p:nvSpPr>
          <p:cNvPr id="23" name="Content Placeholder 22"/>
          <p:cNvSpPr>
            <a:spLocks noGrp="1"/>
          </p:cNvSpPr>
          <p:nvPr>
            <p:ph type="body" sz="quarter" idx="10"/>
          </p:nvPr>
        </p:nvSpPr>
        <p:spPr/>
        <p:txBody>
          <a:bodyPr/>
          <a:lstStyle/>
          <a:p>
            <a:r>
              <a:rPr lang="en-US" sz="3599" dirty="0"/>
              <a:t>Document-based Apps for Office have common objects</a:t>
            </a:r>
          </a:p>
          <a:p>
            <a:pPr lvl="1"/>
            <a:r>
              <a:rPr lang="en-US" sz="1999" dirty="0"/>
              <a:t>Used to read and write content to and from document</a:t>
            </a:r>
          </a:p>
          <a:p>
            <a:pPr lvl="1"/>
            <a:r>
              <a:rPr lang="en-US" sz="1999" dirty="0"/>
              <a:t>Used to create bindings and event handlers</a:t>
            </a:r>
          </a:p>
          <a:p>
            <a:endParaRPr lang="en-US" sz="3599" dirty="0"/>
          </a:p>
        </p:txBody>
      </p:sp>
      <p:sp>
        <p:nvSpPr>
          <p:cNvPr id="22" name="Rounded Rectangle 21"/>
          <p:cNvSpPr/>
          <p:nvPr/>
        </p:nvSpPr>
        <p:spPr bwMode="auto">
          <a:xfrm>
            <a:off x="1209221" y="2912328"/>
            <a:ext cx="9557658" cy="3071470"/>
          </a:xfrm>
          <a:prstGeom prst="roundRect">
            <a:avLst>
              <a:gd name="adj" fmla="val 9033"/>
            </a:avLst>
          </a:prstGeom>
          <a:solidFill>
            <a:schemeClr val="accent3">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17203" tIns="58601" rIns="117203" bIns="58601" numCol="1" rtlCol="0" anchor="t" anchorCtr="0" compatLnSpc="1">
            <a:prstTxWarp prst="textNoShape">
              <a:avLst/>
            </a:prstTxWarp>
          </a:bodyPr>
          <a:lstStyle/>
          <a:p>
            <a:pPr algn="ctr" defTabSz="1171692"/>
            <a:r>
              <a:rPr lang="en-US" sz="3200" dirty="0">
                <a:solidFill>
                  <a:schemeClr val="bg2">
                    <a:lumMod val="75000"/>
                  </a:schemeClr>
                </a:solidFill>
                <a:latin typeface="+mj-lt"/>
              </a:rPr>
              <a:t>Common Objects x-Office!</a:t>
            </a:r>
          </a:p>
        </p:txBody>
      </p:sp>
      <p:sp>
        <p:nvSpPr>
          <p:cNvPr id="24" name="Rounded Rectangle 23"/>
          <p:cNvSpPr/>
          <p:nvPr/>
        </p:nvSpPr>
        <p:spPr bwMode="auto">
          <a:xfrm>
            <a:off x="3477501" y="5174071"/>
            <a:ext cx="1055168" cy="574290"/>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Text</a:t>
            </a:r>
          </a:p>
        </p:txBody>
      </p:sp>
      <p:sp>
        <p:nvSpPr>
          <p:cNvPr id="25" name="Rounded Rectangle 24"/>
          <p:cNvSpPr/>
          <p:nvPr/>
        </p:nvSpPr>
        <p:spPr bwMode="auto">
          <a:xfrm>
            <a:off x="4837615" y="5174071"/>
            <a:ext cx="1055168" cy="574290"/>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Table</a:t>
            </a:r>
          </a:p>
        </p:txBody>
      </p:sp>
      <p:sp>
        <p:nvSpPr>
          <p:cNvPr id="26" name="Rounded Rectangle 25"/>
          <p:cNvSpPr/>
          <p:nvPr/>
        </p:nvSpPr>
        <p:spPr bwMode="auto">
          <a:xfrm>
            <a:off x="6275722" y="5178426"/>
            <a:ext cx="1055168" cy="574290"/>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Matrix</a:t>
            </a:r>
          </a:p>
        </p:txBody>
      </p:sp>
      <p:sp>
        <p:nvSpPr>
          <p:cNvPr id="27" name="Rounded Rectangle 26"/>
          <p:cNvSpPr/>
          <p:nvPr/>
        </p:nvSpPr>
        <p:spPr bwMode="auto">
          <a:xfrm>
            <a:off x="8795265" y="3670421"/>
            <a:ext cx="895964" cy="423839"/>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Charts</a:t>
            </a:r>
          </a:p>
        </p:txBody>
      </p:sp>
      <p:sp>
        <p:nvSpPr>
          <p:cNvPr id="28" name="Rounded Rectangle 27"/>
          <p:cNvSpPr/>
          <p:nvPr/>
        </p:nvSpPr>
        <p:spPr bwMode="auto">
          <a:xfrm>
            <a:off x="2146689" y="5200117"/>
            <a:ext cx="1078581" cy="423839"/>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Shapes</a:t>
            </a:r>
          </a:p>
        </p:txBody>
      </p:sp>
      <p:sp>
        <p:nvSpPr>
          <p:cNvPr id="29" name="Rounded Rectangle 28"/>
          <p:cNvSpPr/>
          <p:nvPr/>
        </p:nvSpPr>
        <p:spPr bwMode="auto">
          <a:xfrm>
            <a:off x="1781638" y="3693844"/>
            <a:ext cx="1078581" cy="423839"/>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Picture</a:t>
            </a:r>
          </a:p>
        </p:txBody>
      </p:sp>
      <p:sp>
        <p:nvSpPr>
          <p:cNvPr id="30" name="Rounded Rectangle 29"/>
          <p:cNvSpPr/>
          <p:nvPr/>
        </p:nvSpPr>
        <p:spPr bwMode="auto">
          <a:xfrm>
            <a:off x="9243247" y="4406600"/>
            <a:ext cx="1205319" cy="423839"/>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Hyperlink</a:t>
            </a:r>
          </a:p>
        </p:txBody>
      </p:sp>
      <p:sp>
        <p:nvSpPr>
          <p:cNvPr id="31" name="Rounded Rectangle 30"/>
          <p:cNvSpPr/>
          <p:nvPr/>
        </p:nvSpPr>
        <p:spPr bwMode="auto">
          <a:xfrm>
            <a:off x="9004659" y="5041732"/>
            <a:ext cx="1078581" cy="423839"/>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Word Art</a:t>
            </a:r>
          </a:p>
        </p:txBody>
      </p:sp>
      <p:sp>
        <p:nvSpPr>
          <p:cNvPr id="32" name="Rounded Rectangle 31"/>
          <p:cNvSpPr/>
          <p:nvPr/>
        </p:nvSpPr>
        <p:spPr bwMode="auto">
          <a:xfrm>
            <a:off x="7623948" y="5174071"/>
            <a:ext cx="1055168" cy="574290"/>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a:solidFill>
                  <a:schemeClr val="bg1"/>
                </a:solidFill>
                <a:latin typeface="Segoe UI" pitchFamily="34" charset="0"/>
              </a:rPr>
              <a:t>XML Parts</a:t>
            </a:r>
          </a:p>
        </p:txBody>
      </p:sp>
      <p:sp>
        <p:nvSpPr>
          <p:cNvPr id="33" name="Rounded Rectangle 32"/>
          <p:cNvSpPr/>
          <p:nvPr/>
        </p:nvSpPr>
        <p:spPr bwMode="auto">
          <a:xfrm>
            <a:off x="1722450" y="4474303"/>
            <a:ext cx="1196955" cy="423839"/>
          </a:xfrm>
          <a:prstGeom prst="roundRect">
            <a:avLst>
              <a:gd name="adj" fmla="val 9033"/>
            </a:avLst>
          </a:prstGeom>
          <a:solidFill>
            <a:schemeClr val="bg2"/>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17203" tIns="58601" rIns="117203" bIns="58601" numCol="1" rtlCol="0" anchor="ctr" anchorCtr="0" compatLnSpc="1">
            <a:prstTxWarp prst="textNoShape">
              <a:avLst/>
            </a:prstTxWarp>
          </a:bodyPr>
          <a:lstStyle/>
          <a:p>
            <a:pPr algn="ctr" defTabSz="1171692"/>
            <a:r>
              <a:rPr lang="en-US" sz="1400" b="1" dirty="0" smtClean="0">
                <a:solidFill>
                  <a:schemeClr val="bg1"/>
                </a:solidFill>
                <a:latin typeface="Segoe UI" pitchFamily="34" charset="0"/>
              </a:rPr>
              <a:t>Clip Art</a:t>
            </a:r>
            <a:endParaRPr lang="en-US" sz="1400" b="1" dirty="0">
              <a:solidFill>
                <a:schemeClr val="bg1"/>
              </a:solidFill>
              <a:latin typeface="Segoe UI" pitchFamily="34" charset="0"/>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891" y="3670421"/>
            <a:ext cx="1547584" cy="79200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824" y="3682303"/>
            <a:ext cx="1447739" cy="792000"/>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206" y="4155344"/>
            <a:ext cx="1683003" cy="792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5350" y="4252514"/>
            <a:ext cx="2103754" cy="792000"/>
          </a:xfrm>
          <a:prstGeom prst="rect">
            <a:avLst/>
          </a:prstGeom>
        </p:spPr>
      </p:pic>
    </p:spTree>
    <p:extLst>
      <p:ext uri="{BB962C8B-B14F-4D97-AF65-F5344CB8AC3E}">
        <p14:creationId xmlns:p14="http://schemas.microsoft.com/office/powerpoint/2010/main" val="293080779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API Objects</a:t>
            </a:r>
            <a:endParaRPr lang="en-US" dirty="0"/>
          </a:p>
        </p:txBody>
      </p:sp>
      <p:sp>
        <p:nvSpPr>
          <p:cNvPr id="9" name="Content Placeholder 8"/>
          <p:cNvSpPr>
            <a:spLocks noGrp="1"/>
          </p:cNvSpPr>
          <p:nvPr>
            <p:ph type="body" sz="quarter" idx="10"/>
          </p:nvPr>
        </p:nvSpPr>
        <p:spPr/>
        <p:txBody>
          <a:bodyPr/>
          <a:lstStyle/>
          <a:p>
            <a:r>
              <a:rPr lang="en-US" sz="2599" b="1" dirty="0" err="1">
                <a:solidFill>
                  <a:schemeClr val="bg2">
                    <a:lumMod val="75000"/>
                  </a:schemeClr>
                </a:solidFill>
              </a:rPr>
              <a:t>Office.context</a:t>
            </a:r>
            <a:endParaRPr lang="en-US" sz="2599" b="1" dirty="0">
              <a:solidFill>
                <a:schemeClr val="bg2">
                  <a:lumMod val="75000"/>
                </a:schemeClr>
              </a:solidFill>
            </a:endParaRPr>
          </a:p>
          <a:p>
            <a:pPr lvl="1"/>
            <a:r>
              <a:rPr lang="en-US" sz="2299" dirty="0"/>
              <a:t>Entry point into Office API</a:t>
            </a:r>
          </a:p>
          <a:p>
            <a:endParaRPr lang="en-US" sz="2599" dirty="0"/>
          </a:p>
          <a:p>
            <a:r>
              <a:rPr lang="en-US" sz="2599" b="1" dirty="0" err="1">
                <a:solidFill>
                  <a:schemeClr val="bg2">
                    <a:lumMod val="75000"/>
                  </a:schemeClr>
                </a:solidFill>
              </a:rPr>
              <a:t>Office.context.document</a:t>
            </a:r>
            <a:endParaRPr lang="en-US" sz="2599" b="1" dirty="0">
              <a:solidFill>
                <a:schemeClr val="bg2">
                  <a:lumMod val="75000"/>
                </a:schemeClr>
              </a:solidFill>
            </a:endParaRPr>
          </a:p>
          <a:p>
            <a:pPr lvl="1"/>
            <a:r>
              <a:rPr lang="en-US" sz="2299" dirty="0"/>
              <a:t>Common document API</a:t>
            </a:r>
            <a:endParaRPr lang="en-US" sz="2199" dirty="0"/>
          </a:p>
          <a:p>
            <a:endParaRPr lang="en-US" sz="2599" dirty="0"/>
          </a:p>
          <a:p>
            <a:r>
              <a:rPr lang="en-US" sz="2599" b="1" dirty="0" err="1">
                <a:solidFill>
                  <a:schemeClr val="bg2">
                    <a:lumMod val="75000"/>
                  </a:schemeClr>
                </a:solidFill>
              </a:rPr>
              <a:t>Office.context.settings</a:t>
            </a:r>
            <a:endParaRPr lang="en-US" sz="2599" b="1" dirty="0">
              <a:solidFill>
                <a:schemeClr val="bg2">
                  <a:lumMod val="75000"/>
                </a:schemeClr>
              </a:solidFill>
            </a:endParaRPr>
          </a:p>
          <a:p>
            <a:pPr lvl="1"/>
            <a:r>
              <a:rPr lang="en-US" sz="2199" dirty="0"/>
              <a:t>Custom properties saved within document</a:t>
            </a:r>
          </a:p>
          <a:p>
            <a:pPr lvl="1"/>
            <a:endParaRPr lang="en-US" sz="2199" dirty="0"/>
          </a:p>
          <a:p>
            <a:pPr marL="0" indent="0">
              <a:buNone/>
            </a:pPr>
            <a:endParaRPr lang="en-US" sz="2599" dirty="0"/>
          </a:p>
        </p:txBody>
      </p:sp>
      <p:sp>
        <p:nvSpPr>
          <p:cNvPr id="6" name="Rectangle 5"/>
          <p:cNvSpPr/>
          <p:nvPr/>
        </p:nvSpPr>
        <p:spPr bwMode="auto">
          <a:xfrm>
            <a:off x="6520099" y="2344878"/>
            <a:ext cx="1951506" cy="1607672"/>
          </a:xfrm>
          <a:prstGeom prst="rect">
            <a:avLst/>
          </a:prstGeom>
          <a:ln>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342900" indent="-166688" defTabSz="914099" fontAlgn="base">
              <a:spcBef>
                <a:spcPct val="0"/>
              </a:spcBef>
              <a:spcAft>
                <a:spcPct val="0"/>
              </a:spcAft>
              <a:buFont typeface="Arial" panose="020B0604020202020204" pitchFamily="34" charset="0"/>
              <a:buChar char="•"/>
            </a:pPr>
            <a:r>
              <a:rPr lang="en-US" sz="1050" dirty="0" smtClean="0">
                <a:solidFill>
                  <a:schemeClr val="tx1"/>
                </a:solidFill>
                <a:ea typeface="Segoe UI" pitchFamily="34" charset="0"/>
                <a:cs typeface="Segoe UI" pitchFamily="34" charset="0"/>
              </a:rPr>
              <a:t>Read and write selection</a:t>
            </a:r>
          </a:p>
          <a:p>
            <a:pPr marL="342900" indent="-166688" defTabSz="914099" fontAlgn="base">
              <a:spcBef>
                <a:spcPct val="0"/>
              </a:spcBef>
              <a:spcAft>
                <a:spcPct val="0"/>
              </a:spcAft>
              <a:buFont typeface="Arial" panose="020B0604020202020204" pitchFamily="34" charset="0"/>
              <a:buChar char="•"/>
            </a:pPr>
            <a:r>
              <a:rPr lang="en-US" sz="1050" dirty="0" smtClean="0">
                <a:solidFill>
                  <a:schemeClr val="tx1"/>
                </a:solidFill>
                <a:ea typeface="Segoe UI" pitchFamily="34" charset="0"/>
                <a:cs typeface="Segoe UI" pitchFamily="34" charset="0"/>
              </a:rPr>
              <a:t>Create binding</a:t>
            </a:r>
          </a:p>
          <a:p>
            <a:pPr marL="342900" indent="-166688" defTabSz="914099" fontAlgn="base">
              <a:spcBef>
                <a:spcPct val="0"/>
              </a:spcBef>
              <a:spcAft>
                <a:spcPct val="0"/>
              </a:spcAft>
              <a:buFont typeface="Arial" panose="020B0604020202020204" pitchFamily="34" charset="0"/>
              <a:buChar char="•"/>
            </a:pPr>
            <a:r>
              <a:rPr lang="en-US" sz="1050" dirty="0" smtClean="0">
                <a:solidFill>
                  <a:schemeClr val="tx1"/>
                </a:solidFill>
                <a:ea typeface="Segoe UI" pitchFamily="34" charset="0"/>
                <a:cs typeface="Segoe UI" pitchFamily="34" charset="0"/>
              </a:rPr>
              <a:t>Register event handlers</a:t>
            </a:r>
          </a:p>
          <a:p>
            <a:pPr marL="342900" indent="-166688" defTabSz="914099" fontAlgn="base">
              <a:spcBef>
                <a:spcPct val="0"/>
              </a:spcBef>
              <a:spcAft>
                <a:spcPct val="0"/>
              </a:spcAft>
              <a:buFont typeface="Arial" panose="020B0604020202020204" pitchFamily="34" charset="0"/>
              <a:buChar char="•"/>
            </a:pPr>
            <a:r>
              <a:rPr lang="en-US" sz="1050" dirty="0" smtClean="0">
                <a:solidFill>
                  <a:schemeClr val="tx1"/>
                </a:solidFill>
                <a:ea typeface="Segoe UI" pitchFamily="34" charset="0"/>
                <a:cs typeface="Segoe UI" pitchFamily="34" charset="0"/>
              </a:rPr>
              <a:t>Use custom XML files</a:t>
            </a:r>
          </a:p>
        </p:txBody>
      </p:sp>
      <p:sp>
        <p:nvSpPr>
          <p:cNvPr id="8" name="Rectangle 7"/>
          <p:cNvSpPr/>
          <p:nvPr/>
        </p:nvSpPr>
        <p:spPr bwMode="auto">
          <a:xfrm>
            <a:off x="9322496" y="2320047"/>
            <a:ext cx="1951506" cy="883592"/>
          </a:xfrm>
          <a:prstGeom prst="rect">
            <a:avLst/>
          </a:prstGeom>
          <a:ln>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34950" indent="-176213" defTabSz="914099" fontAlgn="base">
              <a:spcBef>
                <a:spcPct val="0"/>
              </a:spcBef>
              <a:spcAft>
                <a:spcPct val="0"/>
              </a:spcAft>
              <a:buFont typeface="Arial" panose="020B0604020202020204" pitchFamily="34" charset="0"/>
              <a:buChar char="•"/>
            </a:pPr>
            <a:r>
              <a:rPr lang="en-US" sz="1050" dirty="0" smtClean="0">
                <a:solidFill>
                  <a:schemeClr val="tx1"/>
                </a:solidFill>
                <a:ea typeface="Segoe UI" pitchFamily="34" charset="0"/>
                <a:cs typeface="Segoe UI" pitchFamily="34" charset="0"/>
              </a:rPr>
              <a:t>Read and writer properties</a:t>
            </a:r>
          </a:p>
          <a:p>
            <a:pPr marL="234950" indent="-176213" defTabSz="914099" fontAlgn="base">
              <a:spcBef>
                <a:spcPct val="0"/>
              </a:spcBef>
              <a:spcAft>
                <a:spcPct val="0"/>
              </a:spcAft>
              <a:buFont typeface="Arial" panose="020B0604020202020204" pitchFamily="34" charset="0"/>
              <a:buChar char="•"/>
            </a:pPr>
            <a:r>
              <a:rPr lang="en-US" sz="1050" dirty="0" smtClean="0">
                <a:solidFill>
                  <a:schemeClr val="tx1"/>
                </a:solidFill>
                <a:ea typeface="Segoe UI" pitchFamily="34" charset="0"/>
                <a:cs typeface="Segoe UI" pitchFamily="34" charset="0"/>
              </a:rPr>
              <a:t>Properties saved to document</a:t>
            </a:r>
            <a:endParaRPr lang="en-US" sz="1050" dirty="0">
              <a:solidFill>
                <a:schemeClr val="tx1"/>
              </a:solidFill>
              <a:ea typeface="Segoe UI" pitchFamily="34" charset="0"/>
              <a:cs typeface="Segoe UI" pitchFamily="34" charset="0"/>
            </a:endParaRPr>
          </a:p>
          <a:p>
            <a:pPr marL="342900" indent="-342900" defTabSz="914099" fontAlgn="base">
              <a:spcBef>
                <a:spcPct val="0"/>
              </a:spcBef>
              <a:spcAft>
                <a:spcPct val="0"/>
              </a:spcAft>
              <a:buFont typeface="Arial" panose="020B0604020202020204" pitchFamily="34" charset="0"/>
              <a:buChar char="•"/>
            </a:pPr>
            <a:endParaRPr lang="en-US" sz="1050" dirty="0">
              <a:solidFill>
                <a:schemeClr val="tx1"/>
              </a:solidFill>
              <a:ea typeface="Segoe UI" pitchFamily="34" charset="0"/>
              <a:cs typeface="Segoe UI"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855" y="3084848"/>
            <a:ext cx="909738" cy="43286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236" y="3372557"/>
            <a:ext cx="851048" cy="432862"/>
          </a:xfrm>
          <a:prstGeom prst="rect">
            <a:avLst/>
          </a:prstGeom>
        </p:spPr>
      </p:pic>
      <p:sp>
        <p:nvSpPr>
          <p:cNvPr id="15" name="Rectangle 14"/>
          <p:cNvSpPr/>
          <p:nvPr/>
        </p:nvSpPr>
        <p:spPr bwMode="auto">
          <a:xfrm>
            <a:off x="6520098" y="1908914"/>
            <a:ext cx="1951506" cy="431214"/>
          </a:xfrm>
          <a:prstGeom prst="rect">
            <a:avLst/>
          </a:prstGeom>
          <a:solidFill>
            <a:schemeClr val="bg1">
              <a:lumMod val="95000"/>
            </a:schemeClr>
          </a:solidFill>
          <a:ln>
            <a:solidFill>
              <a:schemeClr val="bg1">
                <a:lumMod val="75000"/>
              </a:schemeClr>
            </a:solid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1600" dirty="0" smtClean="0">
                <a:solidFill>
                  <a:schemeClr val="tx1"/>
                </a:solidFill>
              </a:rPr>
              <a:t>document</a:t>
            </a:r>
            <a:endParaRPr lang="en-US" sz="1600" dirty="0">
              <a:solidFill>
                <a:schemeClr val="tx1"/>
              </a:solidFill>
            </a:endParaRPr>
          </a:p>
        </p:txBody>
      </p:sp>
      <p:sp>
        <p:nvSpPr>
          <p:cNvPr id="16" name="Rectangle 15"/>
          <p:cNvSpPr/>
          <p:nvPr/>
        </p:nvSpPr>
        <p:spPr bwMode="auto">
          <a:xfrm>
            <a:off x="9322496" y="1908914"/>
            <a:ext cx="1951506" cy="431214"/>
          </a:xfrm>
          <a:prstGeom prst="rect">
            <a:avLst/>
          </a:prstGeom>
          <a:solidFill>
            <a:schemeClr val="bg1">
              <a:lumMod val="95000"/>
            </a:schemeClr>
          </a:solidFill>
          <a:ln>
            <a:solidFill>
              <a:schemeClr val="bg1">
                <a:lumMod val="75000"/>
              </a:schemeClr>
            </a:solid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1600" dirty="0" smtClean="0">
                <a:solidFill>
                  <a:schemeClr val="tx1"/>
                </a:solidFill>
              </a:rPr>
              <a:t>settings</a:t>
            </a:r>
            <a:endParaRPr lang="en-US" sz="1600" dirty="0">
              <a:solidFill>
                <a:schemeClr val="tx1"/>
              </a:solidFill>
            </a:endParaRPr>
          </a:p>
        </p:txBody>
      </p:sp>
      <p:sp>
        <p:nvSpPr>
          <p:cNvPr id="18" name="Rectangle 17"/>
          <p:cNvSpPr/>
          <p:nvPr/>
        </p:nvSpPr>
        <p:spPr bwMode="auto">
          <a:xfrm>
            <a:off x="7812551" y="968256"/>
            <a:ext cx="1951506" cy="431214"/>
          </a:xfrm>
          <a:prstGeom prst="rect">
            <a:avLst/>
          </a:prstGeom>
          <a:solidFill>
            <a:schemeClr val="bg1">
              <a:lumMod val="95000"/>
            </a:schemeClr>
          </a:solidFill>
          <a:ln>
            <a:solidFill>
              <a:schemeClr val="bg1">
                <a:lumMod val="75000"/>
              </a:schemeClr>
            </a:solid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1600" dirty="0" smtClean="0">
                <a:solidFill>
                  <a:schemeClr val="tx1"/>
                </a:solidFill>
              </a:rPr>
              <a:t>context</a:t>
            </a:r>
            <a:endParaRPr lang="en-US" sz="1600" dirty="0">
              <a:solidFill>
                <a:schemeClr val="tx1"/>
              </a:solidFill>
            </a:endParaRPr>
          </a:p>
        </p:txBody>
      </p:sp>
      <p:cxnSp>
        <p:nvCxnSpPr>
          <p:cNvPr id="19" name="Elbow Connector 18"/>
          <p:cNvCxnSpPr>
            <a:stCxn id="15" idx="0"/>
          </p:cNvCxnSpPr>
          <p:nvPr/>
        </p:nvCxnSpPr>
        <p:spPr>
          <a:xfrm rot="5400000" flipH="1" flipV="1">
            <a:off x="7990195" y="1110804"/>
            <a:ext cx="303767" cy="1292455"/>
          </a:xfrm>
          <a:prstGeom prst="bentConnector2">
            <a:avLst/>
          </a:prstGeom>
          <a:ln>
            <a:solidFill>
              <a:schemeClr val="bg2"/>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1" name="Elbow Connector 20"/>
          <p:cNvCxnSpPr/>
          <p:nvPr/>
        </p:nvCxnSpPr>
        <p:spPr>
          <a:xfrm rot="16200000" flipH="1">
            <a:off x="9274233" y="918292"/>
            <a:ext cx="538088" cy="1509945"/>
          </a:xfrm>
          <a:prstGeom prst="bentConnector3">
            <a:avLst>
              <a:gd name="adj1" fmla="val 36928"/>
            </a:avLst>
          </a:prstGeom>
          <a:ln>
            <a:solidFill>
              <a:schemeClr val="bg2"/>
            </a:solidFill>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7263803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4802502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Apps for Office in Excel</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For Office Targeting Excel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332074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and Writing with Documents</a:t>
            </a:r>
            <a:endParaRPr lang="en-US" dirty="0"/>
          </a:p>
        </p:txBody>
      </p:sp>
    </p:spTree>
    <p:extLst>
      <p:ext uri="{BB962C8B-B14F-4D97-AF65-F5344CB8AC3E}">
        <p14:creationId xmlns:p14="http://schemas.microsoft.com/office/powerpoint/2010/main" val="24127323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Interacting With Document Content</a:t>
            </a:r>
            <a:endParaRPr lang="en-US" dirty="0"/>
          </a:p>
        </p:txBody>
      </p:sp>
      <p:sp>
        <p:nvSpPr>
          <p:cNvPr id="2" name="Content Placeholder 1"/>
          <p:cNvSpPr>
            <a:spLocks noGrp="1"/>
          </p:cNvSpPr>
          <p:nvPr>
            <p:ph type="body" sz="quarter" idx="10"/>
          </p:nvPr>
        </p:nvSpPr>
        <p:spPr/>
        <p:txBody>
          <a:bodyPr/>
          <a:lstStyle/>
          <a:p>
            <a:r>
              <a:rPr lang="en-US" dirty="0" smtClean="0"/>
              <a:t>All data access starts through document object</a:t>
            </a:r>
          </a:p>
          <a:p>
            <a:pPr lvl="1"/>
            <a:r>
              <a:rPr lang="en-US" dirty="0" smtClean="0"/>
              <a:t>Read/write access to user selection</a:t>
            </a:r>
          </a:p>
          <a:p>
            <a:pPr lvl="1"/>
            <a:r>
              <a:rPr lang="en-US" dirty="0" smtClean="0"/>
              <a:t>Event handler for selection change event</a:t>
            </a:r>
          </a:p>
          <a:p>
            <a:endParaRPr lang="en-US" dirty="0" smtClean="0"/>
          </a:p>
          <a:p>
            <a:r>
              <a:rPr lang="en-US" dirty="0" smtClean="0"/>
              <a:t>Three 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5256633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21124792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Selected Data</a:t>
            </a:r>
            <a:endParaRPr lang="en-US" dirty="0"/>
          </a:p>
        </p:txBody>
      </p:sp>
      <p:sp>
        <p:nvSpPr>
          <p:cNvPr id="3" name="Content Placeholder 2"/>
          <p:cNvSpPr>
            <a:spLocks noGrp="1"/>
          </p:cNvSpPr>
          <p:nvPr>
            <p:ph type="body" sz="quarter" idx="10"/>
          </p:nvPr>
        </p:nvSpPr>
        <p:spPr/>
        <p:txBody>
          <a:bodyPr/>
          <a:lstStyle/>
          <a:p>
            <a:r>
              <a:rPr lang="en-US" sz="2399" dirty="0" err="1"/>
              <a:t>setSelectedDataAsync</a:t>
            </a:r>
            <a:r>
              <a:rPr lang="en-US" sz="2399" dirty="0"/>
              <a:t> (data, {</a:t>
            </a:r>
            <a:r>
              <a:rPr lang="en-US" sz="2399" dirty="0" err="1"/>
              <a:t>coercionType</a:t>
            </a:r>
            <a:r>
              <a:rPr lang="en-US" sz="2399" dirty="0"/>
              <a:t>,  </a:t>
            </a:r>
            <a:r>
              <a:rPr lang="en-US" sz="2399" dirty="0" err="1"/>
              <a:t>asyncContext</a:t>
            </a:r>
            <a:r>
              <a:rPr lang="en-US" sz="2399" dirty="0"/>
              <a:t>}, callback)</a:t>
            </a:r>
          </a:p>
          <a:p>
            <a:pPr lvl="1"/>
            <a:r>
              <a:rPr lang="en-US" sz="1999" dirty="0"/>
              <a:t>Use </a:t>
            </a:r>
            <a:r>
              <a:rPr lang="en-US" sz="1999" dirty="0" err="1"/>
              <a:t>asyncResult</a:t>
            </a:r>
            <a:r>
              <a:rPr lang="en-US" sz="1999" dirty="0"/>
              <a:t> parameter in callback function to verify call was successful</a:t>
            </a:r>
          </a:p>
          <a:p>
            <a:pPr lvl="1"/>
            <a:endParaRPr lang="en-US" sz="1999" dirty="0"/>
          </a:p>
          <a:p>
            <a:r>
              <a:rPr lang="en-US" sz="2399" dirty="0"/>
              <a:t>Passing data to </a:t>
            </a:r>
            <a:r>
              <a:rPr lang="en-US" sz="2399" dirty="0" err="1"/>
              <a:t>setSelectedDataAsync</a:t>
            </a:r>
            <a:r>
              <a:rPr lang="en-US" sz="2399" dirty="0"/>
              <a:t> </a:t>
            </a:r>
          </a:p>
          <a:p>
            <a:pPr lvl="1"/>
            <a:r>
              <a:rPr lang="en-US" sz="1999" dirty="0"/>
              <a:t>For text shape, pass data as string</a:t>
            </a:r>
          </a:p>
          <a:p>
            <a:pPr lvl="1"/>
            <a:r>
              <a:rPr lang="en-US" sz="1999" dirty="0"/>
              <a:t>For matrix shape, pass data using 2 dimensional JavaScript array </a:t>
            </a:r>
          </a:p>
          <a:p>
            <a:pPr lvl="1"/>
            <a:r>
              <a:rPr lang="en-US" sz="1999" dirty="0"/>
              <a:t>For table shape, pass data using </a:t>
            </a:r>
            <a:r>
              <a:rPr lang="en-US" sz="1999" dirty="0" err="1"/>
              <a:t>TableData</a:t>
            </a:r>
            <a:r>
              <a:rPr lang="en-US" sz="1999" dirty="0"/>
              <a:t> object</a:t>
            </a:r>
          </a:p>
          <a:p>
            <a:pPr lvl="1"/>
            <a:r>
              <a:rPr lang="en-US" sz="1999" dirty="0"/>
              <a:t>Coercion types can be used to convert string to/from HTML and OOXML  </a:t>
            </a:r>
          </a:p>
          <a:p>
            <a:pPr lvl="1"/>
            <a:endParaRPr lang="en-US" sz="1999" dirty="0"/>
          </a:p>
          <a:p>
            <a:r>
              <a:rPr lang="en-US" dirty="0" smtClean="0"/>
              <a:t>Dealing with table size when inserting data</a:t>
            </a:r>
          </a:p>
          <a:p>
            <a:pPr lvl="1"/>
            <a:r>
              <a:rPr lang="en-US" sz="2199" dirty="0"/>
              <a:t>If single cell selected: table of any size can be written</a:t>
            </a:r>
          </a:p>
          <a:p>
            <a:pPr lvl="1"/>
            <a:r>
              <a:rPr lang="en-US" sz="2199" dirty="0"/>
              <a:t>If range  selected range, supplied array  must match size of table being written</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10537099" y="2288079"/>
            <a:ext cx="979157" cy="950470"/>
          </a:xfrm>
          <a:prstGeom prst="rect">
            <a:avLst/>
          </a:prstGeom>
        </p:spPr>
      </p:pic>
    </p:spTree>
    <p:extLst>
      <p:ext uri="{BB962C8B-B14F-4D97-AF65-F5344CB8AC3E}">
        <p14:creationId xmlns:p14="http://schemas.microsoft.com/office/powerpoint/2010/main" val="55128892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3732983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Coercion Types</a:t>
            </a:r>
            <a:endParaRPr lang="en-US" dirty="0"/>
          </a:p>
        </p:txBody>
      </p:sp>
      <p:sp>
        <p:nvSpPr>
          <p:cNvPr id="10" name="Content Placeholder 9"/>
          <p:cNvSpPr>
            <a:spLocks noGrp="1"/>
          </p:cNvSpPr>
          <p:nvPr>
            <p:ph type="body" sz="quarter" idx="10"/>
          </p:nvPr>
        </p:nvSpPr>
        <p:spPr/>
        <p:txBody>
          <a:bodyPr/>
          <a:lstStyle/>
          <a:p>
            <a:r>
              <a:rPr lang="en-US"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1168738" y="4686982"/>
            <a:ext cx="10286448" cy="518327"/>
          </a:xfrm>
          <a:prstGeom prst="rect">
            <a:avLst/>
          </a:prstGeom>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square" lIns="117177" tIns="58589" rIns="117177" bIns="58589" rtlCol="0">
            <a:spAutoFit/>
          </a:bodyPr>
          <a:lstStyle/>
          <a:p>
            <a:r>
              <a:rPr lang="en-US" sz="2599" b="1" noProof="1"/>
              <a:t>Office.context.document.getSelectedDataAsync(‘ooxml’, etc…)</a:t>
            </a:r>
          </a:p>
        </p:txBody>
      </p:sp>
    </p:spTree>
    <p:extLst>
      <p:ext uri="{BB962C8B-B14F-4D97-AF65-F5344CB8AC3E}">
        <p14:creationId xmlns:p14="http://schemas.microsoft.com/office/powerpoint/2010/main" val="282510098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31338538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Reading and Writing Document Content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509185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Bindings</a:t>
            </a:r>
          </a:p>
        </p:txBody>
      </p:sp>
    </p:spTree>
    <p:extLst>
      <p:ext uri="{BB962C8B-B14F-4D97-AF65-F5344CB8AC3E}">
        <p14:creationId xmlns:p14="http://schemas.microsoft.com/office/powerpoint/2010/main" val="29291999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99" spc="-83" dirty="0"/>
              <a:t>What are App Bindings?</a:t>
            </a:r>
          </a:p>
        </p:txBody>
      </p:sp>
      <p:sp>
        <p:nvSpPr>
          <p:cNvPr id="3" name="Content Placeholder 2"/>
          <p:cNvSpPr>
            <a:spLocks noGrp="1"/>
          </p:cNvSpPr>
          <p:nvPr>
            <p:ph type="body" sz="quarter" idx="10"/>
          </p:nvPr>
        </p:nvSpPr>
        <p:spPr/>
        <p:txBody>
          <a:bodyPr/>
          <a:lstStyle/>
          <a:p>
            <a:r>
              <a:rPr lang="en-US" dirty="0"/>
              <a:t>Bindings link an </a:t>
            </a:r>
            <a:r>
              <a:rPr lang="en-US" dirty="0" smtClean="0"/>
              <a:t>App for Office to a </a:t>
            </a:r>
            <a:r>
              <a:rPr lang="en-US" dirty="0"/>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selection.</a:t>
            </a:r>
          </a:p>
          <a:p>
            <a:pPr lvl="1"/>
            <a:r>
              <a:rPr lang="en-US" dirty="0"/>
              <a:t>Enable Event </a:t>
            </a:r>
            <a:r>
              <a:rPr lang="en-US" dirty="0" smtClean="0"/>
              <a:t>handling</a:t>
            </a:r>
          </a:p>
          <a:p>
            <a:r>
              <a:rPr lang="en-US" dirty="0" smtClean="0"/>
              <a:t>Bindings </a:t>
            </a:r>
            <a:r>
              <a:rPr lang="en-US" dirty="0"/>
              <a:t>support three different data shapes</a:t>
            </a:r>
          </a:p>
          <a:p>
            <a:pPr lvl="1"/>
            <a:r>
              <a:rPr lang="en-US" b="1" dirty="0">
                <a:solidFill>
                  <a:schemeClr val="bg2">
                    <a:lumMod val="75000"/>
                  </a:schemeClr>
                </a:solidFill>
              </a:rPr>
              <a:t>Text binding</a:t>
            </a:r>
            <a:r>
              <a:rPr lang="en-US" dirty="0"/>
              <a:t> for binding to an individual cell in Excel or text in word.</a:t>
            </a:r>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spTree>
    <p:extLst>
      <p:ext uri="{BB962C8B-B14F-4D97-AF65-F5344CB8AC3E}">
        <p14:creationId xmlns:p14="http://schemas.microsoft.com/office/powerpoint/2010/main" val="399515505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Excel</a:t>
            </a:r>
            <a:endParaRPr lang="en-US" dirty="0"/>
          </a:p>
        </p:txBody>
      </p:sp>
      <p:sp>
        <p:nvSpPr>
          <p:cNvPr id="3" name="Text Placeholder 2"/>
          <p:cNvSpPr>
            <a:spLocks noGrp="1"/>
          </p:cNvSpPr>
          <p:nvPr>
            <p:ph type="body" sz="quarter" idx="10"/>
          </p:nvPr>
        </p:nvSpPr>
        <p:spPr/>
        <p:txBody>
          <a:bodyPr/>
          <a:lstStyle/>
          <a:p>
            <a:r>
              <a:rPr lang="en-US" dirty="0" smtClean="0"/>
              <a:t>Excel supports data binding to content in document</a:t>
            </a:r>
          </a:p>
          <a:p>
            <a:pPr lvl="1">
              <a:lnSpc>
                <a:spcPct val="150000"/>
              </a:lnSpc>
            </a:pPr>
            <a:r>
              <a:rPr lang="en-US" dirty="0" smtClean="0"/>
              <a:t>Excel supports binding to named ranges inside Workbook</a:t>
            </a:r>
          </a:p>
          <a:p>
            <a:pPr lvl="1">
              <a:lnSpc>
                <a:spcPct val="150000"/>
              </a:lnSpc>
            </a:pPr>
            <a:r>
              <a:rPr lang="en-US" dirty="0" smtClean="0"/>
              <a:t>Bindings created using name of named range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p:txBody>
      </p:sp>
    </p:spTree>
    <p:extLst>
      <p:ext uri="{BB962C8B-B14F-4D97-AF65-F5344CB8AC3E}">
        <p14:creationId xmlns:p14="http://schemas.microsoft.com/office/powerpoint/2010/main" val="215345739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smtClean="0"/>
              <a:t>Uses of Apps for Office Bindings</a:t>
            </a:r>
            <a:endParaRPr lang="da-DK" dirty="0"/>
          </a:p>
        </p:txBody>
      </p:sp>
      <p:sp>
        <p:nvSpPr>
          <p:cNvPr id="18435" name="TextBox 4"/>
          <p:cNvSpPr txBox="1">
            <a:spLocks noChangeArrowheads="1"/>
          </p:cNvSpPr>
          <p:nvPr/>
        </p:nvSpPr>
        <p:spPr bwMode="auto">
          <a:xfrm>
            <a:off x="302880" y="2534534"/>
            <a:ext cx="1459740" cy="722994"/>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gn="r">
              <a:lnSpc>
                <a:spcPct val="90000"/>
              </a:lnSpc>
              <a:spcBef>
                <a:spcPct val="20000"/>
              </a:spcBef>
              <a:buClr>
                <a:srgbClr val="F69F1E"/>
              </a:buClr>
              <a:buSzPct val="90000"/>
            </a:pPr>
            <a:r>
              <a:rPr lang="da-DK" sz="1500" dirty="0">
                <a:solidFill>
                  <a:srgbClr val="C00000"/>
                </a:solidFill>
              </a:rPr>
              <a:t>Bound range of stock symbols</a:t>
            </a:r>
            <a:endParaRPr lang="en-US" sz="1500" dirty="0">
              <a:solidFill>
                <a:srgbClr val="C00000"/>
              </a:solidFill>
            </a:endParaRPr>
          </a:p>
        </p:txBody>
      </p:sp>
      <p:sp>
        <p:nvSpPr>
          <p:cNvPr id="18436" name="TextBox 4"/>
          <p:cNvSpPr txBox="1">
            <a:spLocks noChangeArrowheads="1"/>
          </p:cNvSpPr>
          <p:nvPr/>
        </p:nvSpPr>
        <p:spPr bwMode="auto">
          <a:xfrm>
            <a:off x="9528118" y="2087557"/>
            <a:ext cx="2157876" cy="1346106"/>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500" dirty="0">
                <a:solidFill>
                  <a:srgbClr val="C00000"/>
                </a:solidFill>
              </a:rPr>
              <a:t>App handles </a:t>
            </a:r>
            <a:r>
              <a:rPr lang="da-DK" sz="1500" i="1" dirty="0">
                <a:solidFill>
                  <a:srgbClr val="C00000"/>
                </a:solidFill>
              </a:rPr>
              <a:t>SelectionChanged </a:t>
            </a:r>
            <a:r>
              <a:rPr lang="da-DK" sz="1500" dirty="0">
                <a:solidFill>
                  <a:srgbClr val="C00000"/>
                </a:solidFill>
              </a:rPr>
              <a:t>event associated with the binding to retrieve news associated with stock symbol</a:t>
            </a:r>
            <a:endParaRPr lang="en-US" sz="1500" i="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822" y="1580074"/>
            <a:ext cx="6031990" cy="4313965"/>
          </a:xfrm>
          <a:prstGeom prst="rect">
            <a:avLst/>
          </a:prstGeom>
        </p:spPr>
      </p:pic>
      <p:sp>
        <p:nvSpPr>
          <p:cNvPr id="3" name="Rectangle 2"/>
          <p:cNvSpPr/>
          <p:nvPr/>
        </p:nvSpPr>
        <p:spPr bwMode="auto">
          <a:xfrm>
            <a:off x="2880754" y="2174691"/>
            <a:ext cx="507736" cy="1142702"/>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solidFill>
                <a:srgbClr val="C00000"/>
              </a:solidFill>
            </a:endParaRPr>
          </a:p>
        </p:txBody>
      </p:sp>
      <p:cxnSp>
        <p:nvCxnSpPr>
          <p:cNvPr id="10" name="Straight Arrow Connector 9"/>
          <p:cNvCxnSpPr/>
          <p:nvPr/>
        </p:nvCxnSpPr>
        <p:spPr>
          <a:xfrm>
            <a:off x="1738350" y="2746043"/>
            <a:ext cx="1142404"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244502" y="1984240"/>
            <a:ext cx="2376202" cy="2133044"/>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8641368" y="2746043"/>
            <a:ext cx="825070"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68053"/>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543" y="3941559"/>
            <a:ext cx="2826284" cy="2506590"/>
          </a:xfrm>
          <a:prstGeom prst="rect">
            <a:avLst/>
          </a:prstGeom>
          <a:ln>
            <a:solidFill>
              <a:schemeClr val="accent6"/>
            </a:solidFill>
          </a:ln>
        </p:spPr>
      </p:pic>
      <p:sp>
        <p:nvSpPr>
          <p:cNvPr id="4" name="Title 3"/>
          <p:cNvSpPr>
            <a:spLocks noGrp="1"/>
          </p:cNvSpPr>
          <p:nvPr>
            <p:ph type="title"/>
          </p:nvPr>
        </p:nvSpPr>
        <p:spPr/>
        <p:txBody>
          <a:bodyPr/>
          <a:lstStyle/>
          <a:p>
            <a:r>
              <a:rPr lang="en-US" sz="4299" spc="-83" dirty="0"/>
              <a:t>Using Bindings</a:t>
            </a:r>
          </a:p>
        </p:txBody>
      </p:sp>
      <p:sp>
        <p:nvSpPr>
          <p:cNvPr id="2" name="Content Placeholder 1"/>
          <p:cNvSpPr>
            <a:spLocks noGrp="1"/>
          </p:cNvSpPr>
          <p:nvPr>
            <p:ph type="body" sz="quarter" idx="10"/>
          </p:nvPr>
        </p:nvSpPr>
        <p:spPr/>
        <p:txBody>
          <a:bodyPr/>
          <a:lstStyle/>
          <a:p>
            <a:r>
              <a:rPr lang="en-US" sz="2399" dirty="0"/>
              <a:t>Adding a binding</a:t>
            </a:r>
          </a:p>
          <a:p>
            <a:pPr lvl="1"/>
            <a:r>
              <a:rPr lang="en-US" sz="1799" dirty="0" err="1"/>
              <a:t>Bindings.addFromPromptAsync</a:t>
            </a:r>
            <a:endParaRPr lang="en-US" sz="1799" dirty="0"/>
          </a:p>
          <a:p>
            <a:pPr lvl="1"/>
            <a:r>
              <a:rPr lang="en-US" sz="1799" dirty="0" err="1"/>
              <a:t>Bindings.addFromSelectionAsync</a:t>
            </a:r>
            <a:endParaRPr lang="en-US" sz="1799" dirty="0"/>
          </a:p>
          <a:p>
            <a:pPr lvl="1"/>
            <a:r>
              <a:rPr lang="en-US" sz="1799" dirty="0" err="1"/>
              <a:t>Bindings.addFromNamedItem</a:t>
            </a:r>
            <a:r>
              <a:rPr lang="en-US" sz="1799" dirty="0"/>
              <a:t> </a:t>
            </a:r>
          </a:p>
          <a:p>
            <a:pPr>
              <a:spcBef>
                <a:spcPts val="1200"/>
              </a:spcBef>
            </a:pPr>
            <a:r>
              <a:rPr lang="en-US" sz="2399" dirty="0"/>
              <a:t>Referencing a binding</a:t>
            </a:r>
          </a:p>
          <a:p>
            <a:pPr lvl="1"/>
            <a:r>
              <a:rPr lang="en-US" sz="1799" dirty="0" err="1"/>
              <a:t>Bindings.getAllAsync</a:t>
            </a:r>
            <a:endParaRPr lang="en-US" sz="1799" dirty="0"/>
          </a:p>
          <a:p>
            <a:pPr lvl="1"/>
            <a:r>
              <a:rPr lang="en-US" sz="1799" dirty="0" err="1"/>
              <a:t>Bindings.getByIdAsync</a:t>
            </a:r>
            <a:endParaRPr lang="en-US" sz="1799" dirty="0"/>
          </a:p>
          <a:p>
            <a:pPr lvl="1"/>
            <a:r>
              <a:rPr lang="en-US" sz="1799" dirty="0" err="1"/>
              <a:t>Office.Select</a:t>
            </a:r>
            <a:endParaRPr lang="en-US" sz="1799" dirty="0"/>
          </a:p>
          <a:p>
            <a:pPr>
              <a:spcBef>
                <a:spcPts val="1200"/>
              </a:spcBef>
            </a:pPr>
            <a:r>
              <a:rPr lang="en-US" sz="2399" dirty="0"/>
              <a:t>Removing a binding</a:t>
            </a:r>
          </a:p>
          <a:p>
            <a:pPr lvl="1"/>
            <a:r>
              <a:rPr lang="en-US" sz="1799" dirty="0" err="1"/>
              <a:t>Bindings.releaseByIdAsync</a:t>
            </a:r>
            <a:endParaRPr lang="en-US" sz="1799" dirty="0"/>
          </a:p>
          <a:p>
            <a:pPr>
              <a:spcBef>
                <a:spcPts val="1200"/>
              </a:spcBef>
            </a:pPr>
            <a:r>
              <a:rPr lang="en-US" sz="2399" dirty="0"/>
              <a:t>Binding event handler to a binding</a:t>
            </a:r>
          </a:p>
          <a:p>
            <a:pPr lvl="1"/>
            <a:r>
              <a:rPr lang="en-US" sz="1799" dirty="0" err="1"/>
              <a:t>Binding.addHandlerAsync</a:t>
            </a:r>
            <a:r>
              <a:rPr lang="en-US" sz="1799" dirty="0"/>
              <a:t>(“type”, handler);</a:t>
            </a:r>
            <a:endParaRPr lang="en-US" sz="1999" dirty="0"/>
          </a:p>
          <a:p>
            <a:endParaRPr lang="en-US" sz="2399" dirty="0"/>
          </a:p>
        </p:txBody>
      </p:sp>
      <p:sp>
        <p:nvSpPr>
          <p:cNvPr id="28" name="TextBox 27"/>
          <p:cNvSpPr txBox="1"/>
          <p:nvPr/>
        </p:nvSpPr>
        <p:spPr>
          <a:xfrm>
            <a:off x="5340343" y="3287228"/>
            <a:ext cx="5760516" cy="261520"/>
          </a:xfrm>
          <a:prstGeom prst="rect">
            <a:avLst/>
          </a:prstGeom>
          <a:solidFill>
            <a:schemeClr val="accent3">
              <a:lumMod val="40000"/>
              <a:lumOff val="60000"/>
            </a:schemeClr>
          </a:solidFill>
          <a:ln>
            <a:solidFill>
              <a:srgbClr val="C00000"/>
            </a:solidFill>
          </a:ln>
        </p:spPr>
        <p:txBody>
          <a:bodyPr wrap="square" lIns="76159" tIns="38079" rIns="76159" bIns="38079" rtlCol="0">
            <a:spAutoFit/>
          </a:bodyPr>
          <a:lstStyle/>
          <a:p>
            <a:pPr algn="ctr"/>
            <a:r>
              <a:rPr lang="en-US" sz="1200" dirty="0">
                <a:solidFill>
                  <a:srgbClr val="C00000"/>
                </a:solidFill>
              </a:rPr>
              <a:t>A dialog is presented to the user experience when you call </a:t>
            </a:r>
            <a:r>
              <a:rPr lang="en-US" sz="1200" i="1" dirty="0" err="1">
                <a:solidFill>
                  <a:srgbClr val="C00000"/>
                </a:solidFill>
              </a:rPr>
              <a:t>addFromPromptAsync</a:t>
            </a:r>
            <a:r>
              <a:rPr lang="en-US" sz="1200" dirty="0">
                <a:solidFill>
                  <a:srgbClr val="C00000"/>
                </a:solidFill>
              </a:rPr>
              <a:t>.</a:t>
            </a:r>
          </a:p>
        </p:txBody>
      </p:sp>
      <p:cxnSp>
        <p:nvCxnSpPr>
          <p:cNvPr id="9" name="Straight Arrow Connector 8"/>
          <p:cNvCxnSpPr>
            <a:stCxn id="28" idx="2"/>
          </p:cNvCxnSpPr>
          <p:nvPr/>
        </p:nvCxnSpPr>
        <p:spPr>
          <a:xfrm>
            <a:off x="8220600" y="3548750"/>
            <a:ext cx="121084" cy="504929"/>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90962" y="1522206"/>
            <a:ext cx="6279051" cy="1570934"/>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Tree>
    <p:extLst>
      <p:ext uri="{BB962C8B-B14F-4D97-AF65-F5344CB8AC3E}">
        <p14:creationId xmlns:p14="http://schemas.microsoft.com/office/powerpoint/2010/main" val="94461570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15686811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20897079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using Bindings and Event Handlers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7698522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Excel</a:t>
            </a:r>
            <a:endParaRPr lang="en-US" dirty="0"/>
          </a:p>
          <a:p>
            <a:r>
              <a:rPr lang="en-US" dirty="0"/>
              <a:t>Developing Apps for </a:t>
            </a:r>
            <a:r>
              <a:rPr lang="en-US" dirty="0" smtClean="0"/>
              <a:t>Excel</a:t>
            </a:r>
            <a:endParaRPr lang="en-US" dirty="0"/>
          </a:p>
          <a:p>
            <a:r>
              <a:rPr lang="en-US" dirty="0"/>
              <a:t>Reading and Writing with Documents</a:t>
            </a:r>
          </a:p>
          <a:p>
            <a:r>
              <a:rPr lang="en-US" dirty="0"/>
              <a:t>Document </a:t>
            </a:r>
            <a:r>
              <a:rPr lang="en-US" dirty="0" smtClean="0"/>
              <a:t>Bindings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82706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Excel</a:t>
            </a:r>
            <a:endParaRPr lang="en-US" dirty="0"/>
          </a:p>
          <a:p>
            <a:r>
              <a:rPr lang="en-US" dirty="0"/>
              <a:t>Developing Apps for </a:t>
            </a:r>
            <a:r>
              <a:rPr lang="en-US" dirty="0" smtClean="0"/>
              <a:t>Excel</a:t>
            </a:r>
            <a:endParaRPr lang="en-US" dirty="0"/>
          </a:p>
          <a:p>
            <a:r>
              <a:rPr lang="en-US" dirty="0"/>
              <a:t>Reading and Writing with Documents</a:t>
            </a:r>
          </a:p>
          <a:p>
            <a:r>
              <a:rPr lang="en-US" dirty="0"/>
              <a:t>Document </a:t>
            </a:r>
            <a:r>
              <a:rPr lang="en-US" dirty="0" smtClean="0"/>
              <a:t>Bindings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24767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Shapes for Document-based Apps</a:t>
            </a:r>
            <a:endParaRPr lang="en-US" dirty="0"/>
          </a:p>
        </p:txBody>
      </p:sp>
      <p:sp>
        <p:nvSpPr>
          <p:cNvPr id="5" name="Content Placeholder 4"/>
          <p:cNvSpPr>
            <a:spLocks noGrp="1"/>
          </p:cNvSpPr>
          <p:nvPr>
            <p:ph type="body" sz="quarter" idx="10"/>
          </p:nvPr>
        </p:nvSpPr>
        <p:spPr>
          <a:xfrm>
            <a:off x="3595892" y="1448315"/>
            <a:ext cx="8352135" cy="2043104"/>
          </a:xfrm>
        </p:spPr>
        <p:txBody>
          <a:bodyPr/>
          <a:lstStyle/>
          <a:p>
            <a:pPr marL="0" indent="0">
              <a:buNone/>
            </a:pPr>
            <a:r>
              <a:rPr lang="en-US" dirty="0" smtClean="0"/>
              <a:t>Task Pane App</a:t>
            </a: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marL="0" indent="0">
              <a:buNone/>
            </a:pPr>
            <a:r>
              <a:rPr lang="en-US" dirty="0" smtClean="0"/>
              <a:t>Content App</a:t>
            </a:r>
          </a:p>
          <a:p>
            <a:pPr lvl="1"/>
            <a:r>
              <a:rPr lang="en-US" dirty="0" smtClean="0"/>
              <a:t>Adds content inline into position within document</a:t>
            </a:r>
          </a:p>
          <a:p>
            <a:pPr lvl="1"/>
            <a:r>
              <a:rPr lang="en-US" dirty="0" smtClean="0"/>
              <a:t>Document is always an Excel workbook</a:t>
            </a:r>
          </a:p>
          <a:p>
            <a:pPr lvl="1"/>
            <a:r>
              <a:rPr lang="en-US" dirty="0" smtClean="0"/>
              <a:t>Content app can read and write document contents</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8" name="Group 7"/>
          <p:cNvGrpSpPr/>
          <p:nvPr/>
        </p:nvGrpSpPr>
        <p:grpSpPr>
          <a:xfrm>
            <a:off x="378971" y="1279214"/>
            <a:ext cx="2908885" cy="2381305"/>
            <a:chOff x="990969" y="1173156"/>
            <a:chExt cx="2908885" cy="2381305"/>
          </a:xfrm>
        </p:grpSpPr>
        <p:grpSp>
          <p:nvGrpSpPr>
            <p:cNvPr id="10" name="Group 9"/>
            <p:cNvGrpSpPr/>
            <p:nvPr/>
          </p:nvGrpSpPr>
          <p:grpSpPr>
            <a:xfrm>
              <a:off x="990969" y="1173156"/>
              <a:ext cx="2897920" cy="2381305"/>
              <a:chOff x="8415338" y="3969071"/>
              <a:chExt cx="3516163" cy="2594233"/>
            </a:xfrm>
          </p:grpSpPr>
          <p:sp>
            <p:nvSpPr>
              <p:cNvPr id="22" name="Rectangle 21"/>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23" name="Rectangle 22"/>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latin typeface="Segoe UI"/>
                  </a:rPr>
                  <a:t>Word Application</a:t>
                </a:r>
                <a:endParaRPr lang="en-US" sz="1400" b="1" kern="0" dirty="0">
                  <a:solidFill>
                    <a:schemeClr val="tx1">
                      <a:lumMod val="50000"/>
                      <a:lumOff val="50000"/>
                    </a:schemeClr>
                  </a:solidFill>
                  <a:latin typeface="Segoe UI"/>
                </a:endParaRPr>
              </a:p>
            </p:txBody>
          </p:sp>
        </p:grpSp>
        <p:sp>
          <p:nvSpPr>
            <p:cNvPr id="11" name="Rectangle 10"/>
            <p:cNvSpPr/>
            <p:nvPr/>
          </p:nvSpPr>
          <p:spPr>
            <a:xfrm>
              <a:off x="1080673" y="1746143"/>
              <a:ext cx="1882896" cy="171627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sp>
          <p:nvSpPr>
            <p:cNvPr id="12" name="Rectangle 11"/>
            <p:cNvSpPr/>
            <p:nvPr/>
          </p:nvSpPr>
          <p:spPr>
            <a:xfrm>
              <a:off x="3072821" y="1658758"/>
              <a:ext cx="827033" cy="18957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Task Pane App</a:t>
              </a:r>
              <a:endParaRPr lang="en-US" sz="1400" kern="0" spc="-67" dirty="0">
                <a:latin typeface="Segoe UI Light"/>
                <a:ea typeface="Segoe UI" pitchFamily="34" charset="0"/>
                <a:cs typeface="Segoe UI" pitchFamily="34" charset="0"/>
              </a:endParaRPr>
            </a:p>
          </p:txBody>
        </p:sp>
        <p:cxnSp>
          <p:nvCxnSpPr>
            <p:cNvPr id="13" name="Straight Connector 12"/>
            <p:cNvCxnSpPr/>
            <p:nvPr/>
          </p:nvCxnSpPr>
          <p:spPr>
            <a:xfrm>
              <a:off x="1164266" y="1896482"/>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64266" y="205261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64266" y="221484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64266" y="2396739"/>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64266" y="2764887"/>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4266" y="2956616"/>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4266" y="313851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64266" y="3300745"/>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1001934" y="1194823"/>
              <a:ext cx="441960" cy="455456"/>
            </a:xfrm>
            <a:prstGeom prst="rect">
              <a:avLst/>
            </a:prstGeom>
          </p:spPr>
        </p:pic>
      </p:grpSp>
      <p:grpSp>
        <p:nvGrpSpPr>
          <p:cNvPr id="24" name="Group 23"/>
          <p:cNvGrpSpPr/>
          <p:nvPr/>
        </p:nvGrpSpPr>
        <p:grpSpPr>
          <a:xfrm>
            <a:off x="378971" y="3963236"/>
            <a:ext cx="2897920" cy="2381305"/>
            <a:chOff x="4502991" y="3113564"/>
            <a:chExt cx="2897920" cy="2381305"/>
          </a:xfrm>
        </p:grpSpPr>
        <p:grpSp>
          <p:nvGrpSpPr>
            <p:cNvPr id="25" name="Group 24"/>
            <p:cNvGrpSpPr/>
            <p:nvPr/>
          </p:nvGrpSpPr>
          <p:grpSpPr>
            <a:xfrm>
              <a:off x="4502991" y="3113564"/>
              <a:ext cx="2897920" cy="2381305"/>
              <a:chOff x="8415338" y="3969071"/>
              <a:chExt cx="3516163" cy="2594233"/>
            </a:xfrm>
          </p:grpSpPr>
          <p:sp>
            <p:nvSpPr>
              <p:cNvPr id="37" name="Rectangle 3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8" name="Rectangle 3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Excel Application</a:t>
                </a:r>
                <a:endParaRPr lang="en-US" sz="1400" b="1" kern="0" dirty="0">
                  <a:solidFill>
                    <a:schemeClr val="tx1">
                      <a:lumMod val="50000"/>
                      <a:lumOff val="50000"/>
                    </a:schemeClr>
                  </a:solidFill>
                </a:endParaRPr>
              </a:p>
            </p:txBody>
          </p:sp>
        </p:grpSp>
        <p:sp>
          <p:nvSpPr>
            <p:cNvPr id="26" name="Rectangle 25"/>
            <p:cNvSpPr/>
            <p:nvPr/>
          </p:nvSpPr>
          <p:spPr>
            <a:xfrm>
              <a:off x="4630974" y="3686551"/>
              <a:ext cx="2625231"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sp>
          <p:nvSpPr>
            <p:cNvPr id="27" name="Rectangle 26"/>
            <p:cNvSpPr/>
            <p:nvPr/>
          </p:nvSpPr>
          <p:spPr>
            <a:xfrm>
              <a:off x="6217244" y="4705295"/>
              <a:ext cx="930808" cy="6139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Content </a:t>
              </a:r>
              <a:br>
                <a:rPr lang="en-US" sz="1400" kern="0" spc="-67" dirty="0" smtClean="0">
                  <a:latin typeface="Segoe UI Light"/>
                  <a:ea typeface="Segoe UI" pitchFamily="34" charset="0"/>
                  <a:cs typeface="Segoe UI" pitchFamily="34" charset="0"/>
                </a:rPr>
              </a:br>
              <a:r>
                <a:rPr lang="en-US" sz="1400" kern="0" spc="-67" dirty="0" smtClean="0">
                  <a:latin typeface="Segoe UI Light"/>
                  <a:ea typeface="Segoe UI" pitchFamily="34" charset="0"/>
                  <a:cs typeface="Segoe UI" pitchFamily="34" charset="0"/>
                </a:rPr>
                <a:t>App</a:t>
              </a:r>
              <a:endParaRPr lang="en-US" sz="1400" kern="0" spc="-67" dirty="0">
                <a:latin typeface="Segoe UI Light"/>
                <a:ea typeface="Segoe UI" pitchFamily="34" charset="0"/>
                <a:cs typeface="Segoe UI" pitchFamily="34" charset="0"/>
              </a:endParaRPr>
            </a:p>
          </p:txBody>
        </p:sp>
        <p:cxnSp>
          <p:nvCxnSpPr>
            <p:cNvPr id="28" name="Straight Connector 27"/>
            <p:cNvCxnSpPr/>
            <p:nvPr/>
          </p:nvCxnSpPr>
          <p:spPr>
            <a:xfrm>
              <a:off x="4768645" y="3993019"/>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68645" y="415525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68645" y="4337147"/>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68645" y="448463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8645" y="4640825"/>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8645" y="480417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66293" y="4963243"/>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6293" y="513340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4540571" y="3123472"/>
              <a:ext cx="451444" cy="465551"/>
            </a:xfrm>
            <a:prstGeom prst="rect">
              <a:avLst/>
            </a:prstGeom>
          </p:spPr>
        </p:pic>
      </p:grpSp>
    </p:spTree>
    <p:extLst>
      <p:ext uri="{BB962C8B-B14F-4D97-AF65-F5344CB8AC3E}">
        <p14:creationId xmlns:p14="http://schemas.microsoft.com/office/powerpoint/2010/main" val="32240336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5751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999" dirty="0"/>
              <a:t>Apps for Office </a:t>
            </a:r>
            <a:r>
              <a:rPr lang="en-US" sz="3999" dirty="0" smtClean="0"/>
              <a:t>running in Excel Services</a:t>
            </a:r>
            <a:endParaRPr lang="en-US" sz="3999" dirty="0"/>
          </a:p>
        </p:txBody>
      </p:sp>
      <p:sp>
        <p:nvSpPr>
          <p:cNvPr id="4" name="Content Placeholder 3"/>
          <p:cNvSpPr>
            <a:spLocks noGrp="1"/>
          </p:cNvSpPr>
          <p:nvPr>
            <p:ph type="body" sz="quarter" idx="10"/>
          </p:nvPr>
        </p:nvSpPr>
        <p:spPr/>
        <p:txBody>
          <a:bodyPr/>
          <a:lstStyle/>
          <a:p>
            <a:r>
              <a:rPr lang="en-US" sz="3599" dirty="0"/>
              <a:t>Browser-rendered Apps based on Web standards</a:t>
            </a:r>
          </a:p>
          <a:p>
            <a:pPr lvl="1"/>
            <a:r>
              <a:rPr lang="en-US" sz="1999" dirty="0"/>
              <a:t>Works across all popular browsers (might require the latest version)</a:t>
            </a:r>
          </a:p>
          <a:p>
            <a:pPr lvl="1"/>
            <a:r>
              <a:rPr lang="en-US" sz="1999" dirty="0"/>
              <a:t>App runs its it own iFrame inside outer an iFrame with WEF runtime</a:t>
            </a:r>
          </a:p>
          <a:p>
            <a:pPr lvl="1"/>
            <a:r>
              <a:rPr lang="en-US" sz="1999" dirty="0"/>
              <a:t>Communications between iFrames relies on HTML5 postMessage API</a:t>
            </a:r>
          </a:p>
        </p:txBody>
      </p:sp>
      <p:sp>
        <p:nvSpPr>
          <p:cNvPr id="5" name="Rectangle 4"/>
          <p:cNvSpPr/>
          <p:nvPr/>
        </p:nvSpPr>
        <p:spPr bwMode="auto">
          <a:xfrm>
            <a:off x="1164755" y="3146810"/>
            <a:ext cx="3829705" cy="354000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ea typeface="Segoe UI" pitchFamily="34" charset="0"/>
                <a:cs typeface="Segoe UI" pitchFamily="34" charset="0"/>
              </a:rPr>
              <a:t>Browser</a:t>
            </a:r>
          </a:p>
        </p:txBody>
      </p:sp>
      <p:sp>
        <p:nvSpPr>
          <p:cNvPr id="6" name="Rectangle 5"/>
          <p:cNvSpPr/>
          <p:nvPr/>
        </p:nvSpPr>
        <p:spPr bwMode="auto">
          <a:xfrm>
            <a:off x="1437122" y="3607436"/>
            <a:ext cx="3351196" cy="2867622"/>
          </a:xfrm>
          <a:prstGeom prst="rect">
            <a:avLst/>
          </a:prstGeom>
          <a:solidFill>
            <a:schemeClr val="bg2"/>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bg1"/>
                </a:solidFill>
                <a:latin typeface="+mj-lt"/>
                <a:ea typeface="Segoe UI" pitchFamily="34" charset="0"/>
                <a:cs typeface="Segoe UI" pitchFamily="34" charset="0"/>
              </a:rPr>
              <a:t>Browser</a:t>
            </a:r>
          </a:p>
        </p:txBody>
      </p:sp>
      <p:sp>
        <p:nvSpPr>
          <p:cNvPr id="7" name="Rectangle 6"/>
          <p:cNvSpPr/>
          <p:nvPr/>
        </p:nvSpPr>
        <p:spPr bwMode="auto">
          <a:xfrm>
            <a:off x="1633638" y="4002776"/>
            <a:ext cx="2937310" cy="2347153"/>
          </a:xfrm>
          <a:prstGeom prst="rect">
            <a:avLst/>
          </a:prstGeom>
          <a:solidFill>
            <a:schemeClr val="bg1">
              <a:lumMod val="95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solidFill>
                <a:latin typeface="+mj-lt"/>
                <a:ea typeface="Segoe UI" pitchFamily="34" charset="0"/>
                <a:cs typeface="Segoe UI" pitchFamily="34" charset="0"/>
              </a:rPr>
              <a:t>Excel Services</a:t>
            </a:r>
          </a:p>
        </p:txBody>
      </p:sp>
      <p:sp>
        <p:nvSpPr>
          <p:cNvPr id="8" name="Rectangle 7"/>
          <p:cNvSpPr/>
          <p:nvPr/>
        </p:nvSpPr>
        <p:spPr bwMode="auto">
          <a:xfrm>
            <a:off x="2097255" y="4398118"/>
            <a:ext cx="2252312" cy="471283"/>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tx1"/>
                </a:solidFill>
                <a:latin typeface="+mj-lt"/>
                <a:ea typeface="Segoe UI" pitchFamily="34" charset="0"/>
                <a:cs typeface="Segoe UI" pitchFamily="34" charset="0"/>
              </a:rPr>
              <a:t>WEF runtime</a:t>
            </a:r>
          </a:p>
        </p:txBody>
      </p:sp>
      <p:sp>
        <p:nvSpPr>
          <p:cNvPr id="9" name="Rectangle 8"/>
          <p:cNvSpPr/>
          <p:nvPr/>
        </p:nvSpPr>
        <p:spPr bwMode="auto">
          <a:xfrm>
            <a:off x="2097255" y="5025307"/>
            <a:ext cx="2252311" cy="116099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solidFill>
                <a:latin typeface="+mj-lt"/>
                <a:ea typeface="Segoe UI" pitchFamily="34" charset="0"/>
                <a:cs typeface="Segoe UI" pitchFamily="34" charset="0"/>
              </a:rPr>
              <a:t>IFrame</a:t>
            </a:r>
            <a:endParaRPr lang="en-US" sz="1600" dirty="0" smtClean="0">
              <a:solidFill>
                <a:schemeClr val="tx1"/>
              </a:solidFill>
              <a:latin typeface="+mj-lt"/>
              <a:ea typeface="Segoe UI" pitchFamily="34" charset="0"/>
              <a:cs typeface="Segoe UI" pitchFamily="34" charset="0"/>
            </a:endParaRPr>
          </a:p>
        </p:txBody>
      </p:sp>
      <p:sp>
        <p:nvSpPr>
          <p:cNvPr id="10" name="Rectangle 9"/>
          <p:cNvSpPr/>
          <p:nvPr/>
        </p:nvSpPr>
        <p:spPr bwMode="auto">
          <a:xfrm>
            <a:off x="2219976" y="5385295"/>
            <a:ext cx="2006867" cy="689556"/>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dirty="0" smtClean="0">
                <a:solidFill>
                  <a:schemeClr val="bg1"/>
                </a:solidFill>
                <a:latin typeface="+mj-lt"/>
                <a:ea typeface="Segoe UI" pitchFamily="34" charset="0"/>
                <a:cs typeface="Segoe UI" pitchFamily="34" charset="0"/>
              </a:rPr>
              <a:t>My App for Office</a:t>
            </a:r>
          </a:p>
        </p:txBody>
      </p:sp>
      <p:sp>
        <p:nvSpPr>
          <p:cNvPr id="11" name="Rectangle 10"/>
          <p:cNvSpPr/>
          <p:nvPr/>
        </p:nvSpPr>
        <p:spPr bwMode="auto">
          <a:xfrm>
            <a:off x="2311816" y="5665073"/>
            <a:ext cx="1806743" cy="277528"/>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smtClean="0">
                <a:solidFill>
                  <a:schemeClr val="tx1"/>
                </a:solidFill>
                <a:latin typeface="+mj-lt"/>
                <a:ea typeface="Segoe UI" pitchFamily="34" charset="0"/>
                <a:cs typeface="Segoe UI" pitchFamily="34" charset="0"/>
              </a:rPr>
              <a:t>Office JSOM Library</a:t>
            </a:r>
          </a:p>
        </p:txBody>
      </p:sp>
      <p:cxnSp>
        <p:nvCxnSpPr>
          <p:cNvPr id="12" name="Straight Arrow Connector 11"/>
          <p:cNvCxnSpPr/>
          <p:nvPr/>
        </p:nvCxnSpPr>
        <p:spPr>
          <a:xfrm>
            <a:off x="4731362" y="5631299"/>
            <a:ext cx="1041146" cy="2429"/>
          </a:xfrm>
          <a:prstGeom prst="straightConnector1">
            <a:avLst/>
          </a:prstGeom>
          <a:ln w="66675">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5772508" y="4903885"/>
            <a:ext cx="2707447" cy="12824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latin typeface="+mj-lt"/>
                <a:ea typeface="Segoe UI" pitchFamily="34" charset="0"/>
                <a:cs typeface="Segoe UI" pitchFamily="34" charset="0"/>
              </a:rPr>
              <a:t>Web Server</a:t>
            </a:r>
          </a:p>
        </p:txBody>
      </p:sp>
      <p:sp>
        <p:nvSpPr>
          <p:cNvPr id="14" name="Rectangle 13"/>
          <p:cNvSpPr/>
          <p:nvPr/>
        </p:nvSpPr>
        <p:spPr bwMode="auto">
          <a:xfrm>
            <a:off x="5985234" y="5347854"/>
            <a:ext cx="2291615" cy="634438"/>
          </a:xfrm>
          <a:prstGeom prst="rect">
            <a:avLst/>
          </a:prstGeom>
          <a:solidFill>
            <a:schemeClr val="bg1">
              <a:lumMod val="9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tx1"/>
                </a:solidFill>
                <a:latin typeface="+mj-lt"/>
                <a:ea typeface="Segoe UI" pitchFamily="34" charset="0"/>
                <a:cs typeface="Segoe UI" pitchFamily="34" charset="0"/>
              </a:rPr>
              <a:t>Excel Services</a:t>
            </a:r>
          </a:p>
        </p:txBody>
      </p:sp>
      <p:cxnSp>
        <p:nvCxnSpPr>
          <p:cNvPr id="15" name="Elbow Connector 14"/>
          <p:cNvCxnSpPr>
            <a:stCxn id="10" idx="1"/>
            <a:endCxn id="8" idx="1"/>
          </p:cNvCxnSpPr>
          <p:nvPr/>
        </p:nvCxnSpPr>
        <p:spPr>
          <a:xfrm rot="10800000">
            <a:off x="2097256" y="4633761"/>
            <a:ext cx="122721" cy="1096313"/>
          </a:xfrm>
          <a:prstGeom prst="bentConnector3">
            <a:avLst>
              <a:gd name="adj1" fmla="val 367266"/>
            </a:avLst>
          </a:prstGeom>
          <a:ln w="41275">
            <a:solidFill>
              <a:schemeClr val="tx1">
                <a:alpha val="60000"/>
              </a:schemeClr>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31337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286327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5fad15d0-477e-40da-a20d-40d4ca777cbd"/>
    <ds:schemaRef ds:uri="http://www.w3.org/XML/1998/namespace"/>
    <ds:schemaRef ds:uri="http://purl.org/dc/elements/1.1/"/>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6258</Words>
  <Application>Microsoft Office PowerPoint</Application>
  <PresentationFormat>Custom</PresentationFormat>
  <Paragraphs>464</Paragraphs>
  <Slides>38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Consolas</vt:lpstr>
      <vt:lpstr>Courier New</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What is an App for Office?</vt:lpstr>
      <vt:lpstr>Shapes for Document-based Apps</vt:lpstr>
      <vt:lpstr>App for Office Runtime Environment</vt:lpstr>
      <vt:lpstr>Apps for Office running in Excel Services</vt:lpstr>
      <vt:lpstr>Anatomy of an App for Office</vt:lpstr>
      <vt:lpstr>Developing Apps for Excel</vt:lpstr>
      <vt:lpstr>Visual Studio Experience</vt:lpstr>
      <vt:lpstr>Create New App for Office Project</vt:lpstr>
      <vt:lpstr>App for Office Project Structure</vt:lpstr>
      <vt:lpstr>App Manifest Designer</vt:lpstr>
      <vt:lpstr>App Manifest - XML View</vt:lpstr>
      <vt:lpstr>Requested Capabilities</vt:lpstr>
      <vt:lpstr>Adding a Test Document for Debugging</vt:lpstr>
      <vt:lpstr>A common API for document-based Apps</vt:lpstr>
      <vt:lpstr>Core API Objects</vt:lpstr>
      <vt:lpstr>PowerPoint Presentation</vt:lpstr>
      <vt:lpstr>Reading and Writing with Documents</vt:lpstr>
      <vt:lpstr>Interacting With Document Content</vt:lpstr>
      <vt:lpstr>getSelectedDataAsync()</vt:lpstr>
      <vt:lpstr>Setting Selected Data</vt:lpstr>
      <vt:lpstr>setSelectDataAsync()</vt:lpstr>
      <vt:lpstr>Coercion Types</vt:lpstr>
      <vt:lpstr>Coercion Types</vt:lpstr>
      <vt:lpstr>PowerPoint Presentation</vt:lpstr>
      <vt:lpstr>Document Bindings</vt:lpstr>
      <vt:lpstr>What are App Bindings?</vt:lpstr>
      <vt:lpstr>Bindings in App for Office with Excel</vt:lpstr>
      <vt:lpstr>Uses of Apps for Office Bindings</vt:lpstr>
      <vt:lpstr>Using Bindings</vt:lpstr>
      <vt:lpstr>Adding Bindings in JavaScript</vt:lpstr>
      <vt:lpstr>Adding Event Hander Bindings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2014-09-12T17:16:40Z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