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082" r:id="rId4"/>
    <p:sldMasterId id="2147484046" r:id="rId5"/>
  </p:sldMasterIdLst>
  <p:notesMasterIdLst>
    <p:notesMasterId r:id="rId51"/>
  </p:notesMasterIdLst>
  <p:handoutMasterIdLst>
    <p:handoutMasterId r:id="rId52"/>
  </p:handoutMasterIdLst>
  <p:sldIdLst>
    <p:sldId id="778" r:id="rId6"/>
    <p:sldId id="779" r:id="rId7"/>
    <p:sldId id="780" r:id="rId8"/>
    <p:sldId id="788" r:id="rId9"/>
    <p:sldId id="783" r:id="rId10"/>
    <p:sldId id="891" r:id="rId11"/>
    <p:sldId id="892" r:id="rId12"/>
    <p:sldId id="873" r:id="rId13"/>
    <p:sldId id="871" r:id="rId14"/>
    <p:sldId id="855" r:id="rId15"/>
    <p:sldId id="852" r:id="rId16"/>
    <p:sldId id="857" r:id="rId17"/>
    <p:sldId id="865" r:id="rId18"/>
    <p:sldId id="866" r:id="rId19"/>
    <p:sldId id="867" r:id="rId20"/>
    <p:sldId id="868" r:id="rId21"/>
    <p:sldId id="869" r:id="rId22"/>
    <p:sldId id="870" r:id="rId23"/>
    <p:sldId id="858" r:id="rId24"/>
    <p:sldId id="859" r:id="rId25"/>
    <p:sldId id="872" r:id="rId26"/>
    <p:sldId id="874" r:id="rId27"/>
    <p:sldId id="875" r:id="rId28"/>
    <p:sldId id="876" r:id="rId29"/>
    <p:sldId id="877" r:id="rId30"/>
    <p:sldId id="878" r:id="rId31"/>
    <p:sldId id="860" r:id="rId32"/>
    <p:sldId id="861" r:id="rId33"/>
    <p:sldId id="879" r:id="rId34"/>
    <p:sldId id="880" r:id="rId35"/>
    <p:sldId id="881" r:id="rId36"/>
    <p:sldId id="882" r:id="rId37"/>
    <p:sldId id="862" r:id="rId38"/>
    <p:sldId id="863" r:id="rId39"/>
    <p:sldId id="883" r:id="rId40"/>
    <p:sldId id="884" r:id="rId41"/>
    <p:sldId id="887" r:id="rId42"/>
    <p:sldId id="885" r:id="rId43"/>
    <p:sldId id="888" r:id="rId44"/>
    <p:sldId id="889" r:id="rId45"/>
    <p:sldId id="886" r:id="rId46"/>
    <p:sldId id="890" r:id="rId47"/>
    <p:sldId id="864" r:id="rId48"/>
    <p:sldId id="853" r:id="rId49"/>
    <p:sldId id="654" r:id="rId50"/>
  </p:sldIdLst>
  <p:sldSz cx="12188825" cy="6858000"/>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42">
          <p15:clr>
            <a:srgbClr val="A4A3A4"/>
          </p15:clr>
        </p15:guide>
        <p15:guide id="2" orient="horz" pos="4176">
          <p15:clr>
            <a:srgbClr val="A4A3A4"/>
          </p15:clr>
        </p15:guide>
        <p15:guide id="3" orient="horz" pos="912">
          <p15:clr>
            <a:srgbClr val="A4A3A4"/>
          </p15:clr>
        </p15:guide>
        <p15:guide id="4" orient="horz" pos="1197">
          <p15:clr>
            <a:srgbClr val="A4A3A4"/>
          </p15:clr>
        </p15:guide>
        <p15:guide id="5" orient="horz" pos="1957">
          <p15:clr>
            <a:srgbClr val="A4A3A4"/>
          </p15:clr>
        </p15:guide>
        <p15:guide id="6" orient="horz" pos="2723">
          <p15:clr>
            <a:srgbClr val="A4A3A4"/>
          </p15:clr>
        </p15:guide>
        <p15:guide id="7" orient="horz" pos="2159">
          <p15:clr>
            <a:srgbClr val="A4A3A4"/>
          </p15:clr>
        </p15:guide>
        <p15:guide id="8" orient="horz" pos="3869">
          <p15:clr>
            <a:srgbClr val="A4A3A4"/>
          </p15:clr>
        </p15:guide>
        <p15:guide id="9" orient="horz" pos="3572">
          <p15:clr>
            <a:srgbClr val="A4A3A4"/>
          </p15:clr>
        </p15:guide>
        <p15:guide id="10" pos="128">
          <p15:clr>
            <a:srgbClr val="A4A3A4"/>
          </p15:clr>
        </p15:guide>
        <p15:guide id="11" pos="1767">
          <p15:clr>
            <a:srgbClr val="A4A3A4"/>
          </p15:clr>
        </p15:guide>
        <p15:guide id="12" pos="7548">
          <p15:clr>
            <a:srgbClr val="A4A3A4"/>
          </p15:clr>
        </p15:guide>
        <p15:guide id="13" pos="328">
          <p15:clr>
            <a:srgbClr val="A4A3A4"/>
          </p15:clr>
        </p15:guide>
        <p15:guide id="14" pos="7353">
          <p15:clr>
            <a:srgbClr val="A4A3A4"/>
          </p15:clr>
        </p15:guide>
        <p15:guide id="15" pos="613">
          <p15:clr>
            <a:srgbClr val="A4A3A4"/>
          </p15:clr>
        </p15:guide>
        <p15:guide id="16" pos="7062">
          <p15:clr>
            <a:srgbClr val="A4A3A4"/>
          </p15:clr>
        </p15:guide>
        <p15:guide id="17" pos="3837">
          <p15:clr>
            <a:srgbClr val="A4A3A4"/>
          </p15:clr>
        </p15:guide>
        <p15:guide id="18" pos="2216">
          <p15:clr>
            <a:srgbClr val="A4A3A4"/>
          </p15:clr>
        </p15:guide>
        <p15:guide id="19" pos="377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8217A"/>
    <a:srgbClr val="EB3C00"/>
    <a:srgbClr val="0072C6"/>
    <a:srgbClr val="2D82FF"/>
    <a:srgbClr val="0088EE"/>
    <a:srgbClr val="0042AC"/>
    <a:srgbClr val="D2D2D2"/>
    <a:srgbClr val="969696"/>
    <a:srgbClr val="505050"/>
    <a:srgbClr val="00188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73188" autoAdjust="0"/>
  </p:normalViewPr>
  <p:slideViewPr>
    <p:cSldViewPr snapToGrid="0">
      <p:cViewPr varScale="1">
        <p:scale>
          <a:sx n="85" d="100"/>
          <a:sy n="85" d="100"/>
        </p:scale>
        <p:origin x="1536" y="84"/>
      </p:cViewPr>
      <p:guideLst>
        <p:guide orient="horz" pos="142"/>
        <p:guide orient="horz" pos="4176"/>
        <p:guide orient="horz" pos="912"/>
        <p:guide orient="horz" pos="1197"/>
        <p:guide orient="horz" pos="1957"/>
        <p:guide orient="horz" pos="2723"/>
        <p:guide orient="horz" pos="2159"/>
        <p:guide orient="horz" pos="3869"/>
        <p:guide orient="horz" pos="3572"/>
        <p:guide pos="128"/>
        <p:guide pos="1767"/>
        <p:guide pos="7548"/>
        <p:guide pos="328"/>
        <p:guide pos="7353"/>
        <p:guide pos="613"/>
        <p:guide pos="7062"/>
        <p:guide pos="3837"/>
        <p:guide pos="2216"/>
        <p:guide pos="3771"/>
      </p:guideLst>
    </p:cSldViewPr>
  </p:slideViewPr>
  <p:notesTextViewPr>
    <p:cViewPr>
      <p:scale>
        <a:sx n="100" d="100"/>
        <a:sy n="100" d="100"/>
      </p:scale>
      <p:origin x="0" y="0"/>
    </p:cViewPr>
  </p:notesTextViewPr>
  <p:sorterViewPr>
    <p:cViewPr varScale="1">
      <p:scale>
        <a:sx n="1" d="1"/>
        <a:sy n="1" d="1"/>
      </p:scale>
      <p:origin x="0" y="10416"/>
    </p:cViewPr>
  </p:sorterViewPr>
  <p:notesViewPr>
    <p:cSldViewPr snapToGrid="0" showGuides="1">
      <p:cViewPr varScale="1">
        <p:scale>
          <a:sx n="82" d="100"/>
          <a:sy n="82" d="100"/>
        </p:scale>
        <p:origin x="-313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theme" Target="theme/theme1.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presProps" Target="presProps.xml"/><Relationship Id="rId5" Type="http://schemas.openxmlformats.org/officeDocument/2006/relationships/slideMaster" Target="slideMasters/slideMaster2.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tableStyles" Target="tableStyles.xml"/><Relationship Id="rId8" Type="http://schemas.openxmlformats.org/officeDocument/2006/relationships/slide" Target="slides/slide3.xml"/><Relationship Id="rId51" Type="http://schemas.openxmlformats.org/officeDocument/2006/relationships/notesMaster" Target="notesMasters/notesMaster1.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t>Microsoft Office</a:t>
            </a:r>
            <a:endParaRPr lang="en-US" dirty="0"/>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E219B1A-AE41-483B-A766-69B9363DDA6A}" type="datetimeFigureOut">
              <a:rPr lang="en-US" smtClean="0"/>
              <a:t>9/18/2014</a:t>
            </a:fld>
            <a:endParaRPr lang="en-US"/>
          </a:p>
        </p:txBody>
      </p:sp>
      <p:sp>
        <p:nvSpPr>
          <p:cNvPr id="8" name="Footer Placeholder 7"/>
          <p:cNvSpPr>
            <a:spLocks noGrp="1"/>
          </p:cNvSpPr>
          <p:nvPr>
            <p:ph type="ftr" sz="quarter" idx="2"/>
          </p:nvPr>
        </p:nvSpPr>
        <p:spPr>
          <a:xfrm>
            <a:off x="0" y="8685212"/>
            <a:ext cx="5795010" cy="366191"/>
          </a:xfrm>
          <a:prstGeom prst="rect">
            <a:avLst/>
          </a:prstGeom>
        </p:spPr>
        <p:txBody>
          <a:bodyPr vert="horz" lIns="0" tIns="45720" rIns="91440" bIns="45720" rtlCol="0" anchor="b"/>
          <a:lstStyle>
            <a:lvl1pPr algn="l">
              <a:defRPr sz="1200"/>
            </a:lvl1p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Microsoft, and Microsoft cannot guarantee the accuracy of any information provided after the date of this presentation.  MICROSOFT MAKES NO WARRANTIES, EXPRESS, IMPLIED OR STATUTORY, AS TO THE INFORMATION IN THIS PRESENTATION</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t>‹#›</a:t>
            </a:fld>
            <a:endParaRPr lang="en-US"/>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Slide Image Placeholder 8"/>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51B1278-D92B-4AF3-A9C1-71DD298190CE}" type="datetimeFigureOut">
              <a:rPr lang="en-US" smtClean="0"/>
              <a:t>9/18/2014</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vl1pPr>
          </a:lstStyle>
          <a:p>
            <a:fld id="{B4008EB6-D09E-4580-8CD6-DDB14511944F}" type="slidenum">
              <a:rPr lang="en-US" smtClean="0"/>
              <a:t>‹#›</a:t>
            </a:fld>
            <a:endParaRPr lang="en-US" dirty="0"/>
          </a:p>
        </p:txBody>
      </p:sp>
      <p:sp>
        <p:nvSpPr>
          <p:cNvPr id="14"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t>Microsoft Office</a:t>
            </a:r>
            <a:endParaRPr lang="en-US" dirty="0"/>
          </a:p>
        </p:txBody>
      </p:sp>
      <p:sp>
        <p:nvSpPr>
          <p:cNvPr id="15" name="Footer Placeholder 7"/>
          <p:cNvSpPr>
            <a:spLocks noGrp="1"/>
          </p:cNvSpPr>
          <p:nvPr>
            <p:ph type="ftr" sz="quarter" idx="4"/>
          </p:nvPr>
        </p:nvSpPr>
        <p:spPr>
          <a:xfrm>
            <a:off x="0" y="8685212"/>
            <a:ext cx="5795010" cy="366191"/>
          </a:xfrm>
          <a:prstGeom prst="rect">
            <a:avLst/>
          </a:prstGeom>
        </p:spPr>
        <p:txBody>
          <a:bodyPr vert="horz" lIns="0" tIns="45720" rIns="91440" bIns="45720" rtlCol="0" anchor="b"/>
          <a:lstStyle>
            <a:lvl1pPr algn="l">
              <a:defRPr sz="1200"/>
            </a:lvl1p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Microsoft, and Microsoft cannot guarantee the accuracy of any information provided after the date of this presentation.  MICROSOFT MAKES NO WARRANTIES, EXPRESS, IMPLIED OR STATUTORY, AS TO THE INFORMATION IN THIS PRESENTATION</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3" rtl="0" eaLnBrk="1" latinLnBrk="0" hangingPunct="1">
      <a:lnSpc>
        <a:spcPct val="90000"/>
      </a:lnSpc>
      <a:spcAft>
        <a:spcPts val="333"/>
      </a:spcAft>
      <a:defRPr sz="900" kern="1200">
        <a:solidFill>
          <a:schemeClr val="tx1"/>
        </a:solidFill>
        <a:latin typeface="Segoe UI Light"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77827E0-75C2-4762-9602-52F8A16E59DD}" type="slidenum">
              <a:rPr lang="en-US" smtClean="0">
                <a:solidFill>
                  <a:prstClr val="black"/>
                </a:solidFill>
              </a:rPr>
              <a:pPr/>
              <a:t>1</a:t>
            </a:fld>
            <a:endParaRPr lang="en-US">
              <a:solidFill>
                <a:prstClr val="black"/>
              </a:solidFill>
            </a:endParaRPr>
          </a:p>
        </p:txBody>
      </p:sp>
    </p:spTree>
    <p:extLst>
      <p:ext uri="{BB962C8B-B14F-4D97-AF65-F5344CB8AC3E}">
        <p14:creationId xmlns:p14="http://schemas.microsoft.com/office/powerpoint/2010/main" val="20503525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94EE102F-BBA5-47B5-B3E7-AF35CCCF9F4D}" type="datetime1">
              <a:rPr lang="en-US" smtClean="0"/>
              <a:t>9/18/2014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18</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1134368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6DFBD1BE-6A4F-4D98-BF0B-ADDB5A85FBE3}" type="datetime1">
              <a:rPr lang="en-US" smtClean="0"/>
              <a:t>9/18/2014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19</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7036887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an optional component</a:t>
            </a:r>
          </a:p>
          <a:p>
            <a:r>
              <a:rPr lang="en-US" dirty="0" smtClean="0"/>
              <a:t>You could also use HTML5 to build your own cache</a:t>
            </a:r>
          </a:p>
          <a:p>
            <a:r>
              <a:rPr lang="en-US" dirty="0" smtClean="0"/>
              <a:t>But you really need to save the standard tokens because you will</a:t>
            </a:r>
            <a:r>
              <a:rPr lang="en-US" baseline="0" dirty="0" smtClean="0"/>
              <a:t> need them on other pages in the app</a:t>
            </a:r>
          </a:p>
          <a:p>
            <a:r>
              <a:rPr lang="en-US" baseline="0" dirty="0" smtClean="0"/>
              <a:t>That’s the basic problem: you need the standard tokens in many places, so you can cache them or pass them along</a:t>
            </a:r>
            <a:endParaRPr lang="en-US" dirty="0"/>
          </a:p>
        </p:txBody>
      </p:sp>
      <p:sp>
        <p:nvSpPr>
          <p:cNvPr id="4" name="Date Placeholder 3"/>
          <p:cNvSpPr>
            <a:spLocks noGrp="1"/>
          </p:cNvSpPr>
          <p:nvPr>
            <p:ph type="dt" idx="10"/>
          </p:nvPr>
        </p:nvSpPr>
        <p:spPr/>
        <p:txBody>
          <a:bodyPr/>
          <a:lstStyle/>
          <a:p>
            <a:fld id="{5CA12F01-F32E-42E6-9812-70BEA5DBCFD4}" type="datetime1">
              <a:rPr lang="en-US" smtClean="0"/>
              <a:t>9/18/2014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21</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8341016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Makes it possible to call the app web or host web from JavaScript in the remote web</a:t>
            </a:r>
            <a:endParaRPr lang="en-US" dirty="0"/>
          </a:p>
        </p:txBody>
      </p:sp>
      <p:sp>
        <p:nvSpPr>
          <p:cNvPr id="4" name="Date Placeholder 3"/>
          <p:cNvSpPr>
            <a:spLocks noGrp="1"/>
          </p:cNvSpPr>
          <p:nvPr>
            <p:ph type="dt" idx="10"/>
          </p:nvPr>
        </p:nvSpPr>
        <p:spPr/>
        <p:txBody>
          <a:bodyPr/>
          <a:lstStyle/>
          <a:p>
            <a:fld id="{4ADE35DD-7265-41C6-9E2A-205ADF0B08D5}" type="datetime1">
              <a:rPr lang="en-US" smtClean="0"/>
              <a:t>9/18/2014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22</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8425639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smtClean="0"/>
              <a:t>The remote web loads the SPRequestExecutor.js library</a:t>
            </a:r>
          </a:p>
          <a:p>
            <a:pPr marL="228600" indent="-228600">
              <a:buAutoNum type="arabicPeriod"/>
            </a:pPr>
            <a:r>
              <a:rPr lang="en-US" dirty="0" smtClean="0"/>
              <a:t>The remote web create a new </a:t>
            </a:r>
            <a:r>
              <a:rPr lang="en-US" dirty="0" err="1" smtClean="0"/>
              <a:t>SP.RequestExecutor</a:t>
            </a:r>
            <a:r>
              <a:rPr lang="en-US" dirty="0" smtClean="0"/>
              <a:t> object, initializing it with the URL of the app web</a:t>
            </a:r>
          </a:p>
          <a:p>
            <a:pPr marL="228600" indent="-228600">
              <a:buAutoNum type="arabicPeriod"/>
            </a:pPr>
            <a:r>
              <a:rPr lang="en-US" dirty="0" smtClean="0"/>
              <a:t>This causes a hidden IFRAME to be created, which loads APPWebProxy.aspx from the LAYOUTS directory</a:t>
            </a:r>
          </a:p>
          <a:p>
            <a:pPr marL="228600" indent="-228600">
              <a:buAutoNum type="arabicPeriod"/>
            </a:pPr>
            <a:r>
              <a:rPr lang="en-US" dirty="0" smtClean="0"/>
              <a:t>The </a:t>
            </a:r>
            <a:r>
              <a:rPr lang="en-US" dirty="0" err="1" smtClean="0"/>
              <a:t>SP.RequestExecutor</a:t>
            </a:r>
            <a:r>
              <a:rPr lang="en-US" dirty="0" smtClean="0"/>
              <a:t> object uses the HTML5 </a:t>
            </a:r>
            <a:r>
              <a:rPr lang="en-US" dirty="0" err="1" smtClean="0"/>
              <a:t>postmessage</a:t>
            </a:r>
            <a:r>
              <a:rPr lang="en-US" dirty="0" smtClean="0"/>
              <a:t> command to send requests from the remote web</a:t>
            </a:r>
          </a:p>
          <a:p>
            <a:pPr marL="228600" indent="-228600">
              <a:buAutoNum type="arabicPeriod"/>
            </a:pPr>
            <a:r>
              <a:rPr lang="en-US" dirty="0" smtClean="0"/>
              <a:t>The request is executed by the AppWebProxy.aspx page</a:t>
            </a:r>
          </a:p>
          <a:p>
            <a:pPr marL="228600" indent="-228600">
              <a:buAutoNum type="arabicPeriod"/>
            </a:pPr>
            <a:r>
              <a:rPr lang="en-US" dirty="0" smtClean="0"/>
              <a:t>The response is returned</a:t>
            </a:r>
            <a:endParaRPr lang="en-US" dirty="0"/>
          </a:p>
        </p:txBody>
      </p:sp>
      <p:sp>
        <p:nvSpPr>
          <p:cNvPr id="4" name="Date Placeholder 3"/>
          <p:cNvSpPr>
            <a:spLocks noGrp="1"/>
          </p:cNvSpPr>
          <p:nvPr>
            <p:ph type="dt" idx="10"/>
          </p:nvPr>
        </p:nvSpPr>
        <p:spPr/>
        <p:txBody>
          <a:bodyPr/>
          <a:lstStyle/>
          <a:p>
            <a:fld id="{011330EA-3A2F-4AA6-9551-59328781FD06}" type="datetime1">
              <a:rPr lang="en-US" smtClean="0"/>
              <a:t>9/18/2014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24</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5046496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calling the host web, you must switch the context</a:t>
            </a:r>
            <a:endParaRPr lang="en-US" dirty="0"/>
          </a:p>
        </p:txBody>
      </p:sp>
      <p:sp>
        <p:nvSpPr>
          <p:cNvPr id="4" name="Date Placeholder 3"/>
          <p:cNvSpPr>
            <a:spLocks noGrp="1"/>
          </p:cNvSpPr>
          <p:nvPr>
            <p:ph type="dt" idx="10"/>
          </p:nvPr>
        </p:nvSpPr>
        <p:spPr/>
        <p:txBody>
          <a:bodyPr/>
          <a:lstStyle/>
          <a:p>
            <a:fld id="{64C927B8-48AC-4209-AA95-18D990AB88E8}" type="datetime1">
              <a:rPr lang="en-US" smtClean="0"/>
              <a:t>9/18/2014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25</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7978232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363" rtl="0" eaLnBrk="1" fontAlgn="auto" latinLnBrk="0" hangingPunct="1">
              <a:lnSpc>
                <a:spcPct val="90000"/>
              </a:lnSpc>
              <a:spcBef>
                <a:spcPts val="0"/>
              </a:spcBef>
              <a:spcAft>
                <a:spcPts val="333"/>
              </a:spcAft>
              <a:buClrTx/>
              <a:buSzTx/>
              <a:buFontTx/>
              <a:buNone/>
              <a:tabLst/>
              <a:defRPr/>
            </a:pPr>
            <a:r>
              <a:rPr lang="en-US" dirty="0" smtClean="0"/>
              <a:t>When calling the host web, you must switch the context</a:t>
            </a:r>
          </a:p>
          <a:p>
            <a:endParaRPr lang="en-US" dirty="0"/>
          </a:p>
        </p:txBody>
      </p:sp>
      <p:sp>
        <p:nvSpPr>
          <p:cNvPr id="4" name="Date Placeholder 3"/>
          <p:cNvSpPr>
            <a:spLocks noGrp="1"/>
          </p:cNvSpPr>
          <p:nvPr>
            <p:ph type="dt" idx="10"/>
          </p:nvPr>
        </p:nvSpPr>
        <p:spPr/>
        <p:txBody>
          <a:bodyPr/>
          <a:lstStyle/>
          <a:p>
            <a:fld id="{BC8BD616-3C53-4769-B049-3FE930DDEF97}" type="datetime1">
              <a:rPr lang="en-US" smtClean="0"/>
              <a:t>9/18/2014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26</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14370405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6DFBD1BE-6A4F-4D98-BF0B-ADDB5A85FBE3}" type="datetime1">
              <a:rPr lang="en-US" smtClean="0"/>
              <a:t>9/18/2014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27</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8335029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you create a remote web, it’s nice to have it borrow some of the characteristics of the host web</a:t>
            </a:r>
          </a:p>
          <a:p>
            <a:r>
              <a:rPr lang="en-US" dirty="0" smtClean="0"/>
              <a:t>This way, it doesn’t surprise</a:t>
            </a:r>
            <a:r>
              <a:rPr lang="en-US" baseline="0" dirty="0" smtClean="0"/>
              <a:t> the user by changing the UI drastically</a:t>
            </a:r>
            <a:endParaRPr lang="en-US" dirty="0"/>
          </a:p>
        </p:txBody>
      </p:sp>
      <p:sp>
        <p:nvSpPr>
          <p:cNvPr id="4" name="Date Placeholder 3"/>
          <p:cNvSpPr>
            <a:spLocks noGrp="1"/>
          </p:cNvSpPr>
          <p:nvPr>
            <p:ph type="dt" idx="10"/>
          </p:nvPr>
        </p:nvSpPr>
        <p:spPr/>
        <p:txBody>
          <a:bodyPr/>
          <a:lstStyle/>
          <a:p>
            <a:fld id="{14FCA8DF-D437-4F44-A7FA-1D633C225705}" type="datetime1">
              <a:rPr lang="en-US" smtClean="0"/>
              <a:t>9/18/2014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29</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29662388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Create a div tag</a:t>
            </a:r>
          </a:p>
          <a:p>
            <a:r>
              <a:rPr lang="en-US" dirty="0" smtClean="0"/>
              <a:t>Use the attributes data-</a:t>
            </a:r>
            <a:r>
              <a:rPr lang="en-US" dirty="0" err="1" smtClean="0"/>
              <a:t>ms</a:t>
            </a:r>
            <a:r>
              <a:rPr lang="en-US" dirty="0" smtClean="0"/>
              <a:t>-control and data-</a:t>
            </a:r>
            <a:r>
              <a:rPr lang="en-US" dirty="0" err="1" smtClean="0"/>
              <a:t>ms</a:t>
            </a:r>
            <a:r>
              <a:rPr lang="en-US" dirty="0" smtClean="0"/>
              <a:t>-options</a:t>
            </a:r>
          </a:p>
          <a:p>
            <a:r>
              <a:rPr lang="en-US" dirty="0" smtClean="0"/>
              <a:t>The chrome control will look for these attributes and render itself in this div</a:t>
            </a:r>
            <a:endParaRPr lang="en-US" dirty="0"/>
          </a:p>
        </p:txBody>
      </p:sp>
      <p:sp>
        <p:nvSpPr>
          <p:cNvPr id="4" name="Date Placeholder 3"/>
          <p:cNvSpPr>
            <a:spLocks noGrp="1"/>
          </p:cNvSpPr>
          <p:nvPr>
            <p:ph type="dt" idx="10"/>
          </p:nvPr>
        </p:nvSpPr>
        <p:spPr/>
        <p:txBody>
          <a:bodyPr/>
          <a:lstStyle/>
          <a:p>
            <a:fld id="{A889F05F-80B9-41D3-BF23-A8E444F74255}" type="datetime1">
              <a:rPr lang="en-US" smtClean="0"/>
              <a:t>9/18/2014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31</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5574175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B079C3B8-7366-4A44-A34B-3977080C19E7}" type="datetime1">
              <a:rPr lang="en-US" smtClean="0"/>
              <a:t>9/18/2014</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4</a:t>
            </a:fld>
            <a:endParaRPr lang="en-US" dirty="0"/>
          </a:p>
        </p:txBody>
      </p:sp>
      <p:sp>
        <p:nvSpPr>
          <p:cNvPr id="7" name="Header Placeholder 6"/>
          <p:cNvSpPr>
            <a:spLocks noGrp="1"/>
          </p:cNvSpPr>
          <p:nvPr>
            <p:ph type="hdr" sz="quarter" idx="13"/>
          </p:nvPr>
        </p:nvSpPr>
        <p:spPr/>
        <p:txBody>
          <a:bodyPr/>
          <a:lstStyle/>
          <a:p>
            <a:r>
              <a:rPr lang="en-US" smtClean="0"/>
              <a:t>Build 2014</a:t>
            </a:r>
            <a:endParaRPr lang="en-US" dirty="0"/>
          </a:p>
        </p:txBody>
      </p:sp>
    </p:spTree>
    <p:extLst>
      <p:ext uri="{BB962C8B-B14F-4D97-AF65-F5344CB8AC3E}">
        <p14:creationId xmlns:p14="http://schemas.microsoft.com/office/powerpoint/2010/main" val="9098384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a new chrome control is created in code</a:t>
            </a:r>
          </a:p>
          <a:p>
            <a:r>
              <a:rPr lang="en-US" dirty="0" smtClean="0"/>
              <a:t>When created, it</a:t>
            </a:r>
            <a:r>
              <a:rPr lang="en-US" baseline="0" dirty="0" smtClean="0"/>
              <a:t> expects you to supply the options and the ID of the div where it should render</a:t>
            </a:r>
          </a:p>
          <a:p>
            <a:r>
              <a:rPr lang="en-US" baseline="0" dirty="0" smtClean="0"/>
              <a:t>Then it renders itself in the div</a:t>
            </a:r>
            <a:endParaRPr lang="en-US" dirty="0"/>
          </a:p>
        </p:txBody>
      </p:sp>
      <p:sp>
        <p:nvSpPr>
          <p:cNvPr id="4" name="Date Placeholder 3"/>
          <p:cNvSpPr>
            <a:spLocks noGrp="1"/>
          </p:cNvSpPr>
          <p:nvPr>
            <p:ph type="dt" idx="10"/>
          </p:nvPr>
        </p:nvSpPr>
        <p:spPr/>
        <p:txBody>
          <a:bodyPr/>
          <a:lstStyle/>
          <a:p>
            <a:fld id="{312D89D2-8BAD-4162-8E57-B687236DD4F5}" type="datetime1">
              <a:rPr lang="en-US" smtClean="0"/>
              <a:t>9/18/2014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32</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77511097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6DFBD1BE-6A4F-4D98-BF0B-ADDB5A85FBE3}" type="datetime1">
              <a:rPr lang="en-US" smtClean="0"/>
              <a:t>9/18/2014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33</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66751696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event handler infrastructure follows the same pattern as</a:t>
            </a:r>
            <a:r>
              <a:rPr lang="en-US" baseline="0" dirty="0" smtClean="0"/>
              <a:t> the in-process handlers of old</a:t>
            </a:r>
          </a:p>
          <a:p>
            <a:r>
              <a:rPr lang="en-US" baseline="0" dirty="0" smtClean="0"/>
              <a:t>We have both “before” and “after” event</a:t>
            </a:r>
          </a:p>
          <a:p>
            <a:r>
              <a:rPr lang="en-US" baseline="0" dirty="0" smtClean="0"/>
              <a:t>These are also known as “ING” and “ED” events like “</a:t>
            </a:r>
            <a:r>
              <a:rPr lang="en-US" baseline="0" dirty="0" err="1" smtClean="0"/>
              <a:t>ItemAdding</a:t>
            </a:r>
            <a:r>
              <a:rPr lang="en-US" baseline="0" dirty="0" smtClean="0"/>
              <a:t>” and “</a:t>
            </a:r>
            <a:r>
              <a:rPr lang="en-US" baseline="0" dirty="0" err="1" smtClean="0"/>
              <a:t>ItemAdded</a:t>
            </a:r>
            <a:r>
              <a:rPr lang="en-US" baseline="0" dirty="0" smtClean="0"/>
              <a:t>”</a:t>
            </a:r>
          </a:p>
          <a:p>
            <a:r>
              <a:rPr lang="en-US" baseline="0" dirty="0" smtClean="0"/>
              <a:t>Two-way events are synchronous</a:t>
            </a:r>
            <a:endParaRPr lang="en-US" dirty="0"/>
          </a:p>
        </p:txBody>
      </p:sp>
      <p:sp>
        <p:nvSpPr>
          <p:cNvPr id="4" name="Date Placeholder 3"/>
          <p:cNvSpPr>
            <a:spLocks noGrp="1"/>
          </p:cNvSpPr>
          <p:nvPr>
            <p:ph type="dt" idx="10"/>
          </p:nvPr>
        </p:nvSpPr>
        <p:spPr/>
        <p:txBody>
          <a:bodyPr/>
          <a:lstStyle/>
          <a:p>
            <a:fld id="{381A498E-1F91-490C-B0FC-CB0211CC8B4D}" type="datetime1">
              <a:rPr lang="en-US" smtClean="0"/>
              <a:t>9/18/2014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35</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77228223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 that as of this writing, the Visual tooling only supports ACS strings</a:t>
            </a:r>
          </a:p>
          <a:p>
            <a:r>
              <a:rPr lang="en-US" dirty="0" smtClean="0"/>
              <a:t>The Azure interface only creates SAS</a:t>
            </a:r>
            <a:r>
              <a:rPr lang="en-US" baseline="0" dirty="0" smtClean="0"/>
              <a:t> strings</a:t>
            </a:r>
          </a:p>
          <a:p>
            <a:r>
              <a:rPr lang="en-US" baseline="0" dirty="0" smtClean="0"/>
              <a:t>So, you have to use PowerShell</a:t>
            </a:r>
          </a:p>
          <a:p>
            <a:endParaRPr lang="en-US" baseline="0" dirty="0" smtClean="0"/>
          </a:p>
          <a:p>
            <a:pPr marL="228600" indent="-228600">
              <a:buAutoNum type="arabicPeriod"/>
            </a:pPr>
            <a:r>
              <a:rPr lang="en-US" baseline="0" dirty="0" smtClean="0"/>
              <a:t>Download and Install Azure PowerShell environment</a:t>
            </a:r>
          </a:p>
          <a:p>
            <a:pPr marL="228600" indent="-228600">
              <a:buAutoNum type="arabicPeriod"/>
            </a:pPr>
            <a:r>
              <a:rPr lang="en-US" baseline="0" dirty="0" smtClean="0"/>
              <a:t>Open PS window</a:t>
            </a:r>
          </a:p>
          <a:p>
            <a:pPr marL="228600" indent="-228600">
              <a:buAutoNum type="arabicPeriod"/>
            </a:pPr>
            <a:r>
              <a:rPr lang="en-US" baseline="0" dirty="0" smtClean="0"/>
              <a:t>Add-</a:t>
            </a:r>
            <a:r>
              <a:rPr lang="en-US" baseline="0" dirty="0" err="1" smtClean="0"/>
              <a:t>AzureAccount</a:t>
            </a:r>
            <a:r>
              <a:rPr lang="en-US" baseline="0" dirty="0" smtClean="0"/>
              <a:t> to sign in</a:t>
            </a:r>
          </a:p>
          <a:p>
            <a:pPr marL="228600" indent="-228600">
              <a:buAutoNum type="arabicPeriod"/>
            </a:pPr>
            <a:r>
              <a:rPr lang="en-US" baseline="0" dirty="0" smtClean="0"/>
              <a:t>New-</a:t>
            </a:r>
            <a:r>
              <a:rPr lang="en-US" baseline="0" dirty="0" err="1" smtClean="0"/>
              <a:t>AzureSBNamespace</a:t>
            </a:r>
            <a:r>
              <a:rPr lang="en-US" baseline="0" dirty="0" smtClean="0"/>
              <a:t> –Name “</a:t>
            </a:r>
            <a:r>
              <a:rPr lang="en-US" baseline="0" dirty="0" err="1" smtClean="0"/>
              <a:t>myns</a:t>
            </a:r>
            <a:r>
              <a:rPr lang="en-US" baseline="0" dirty="0" smtClean="0"/>
              <a:t>”  -Location “Central US”</a:t>
            </a:r>
          </a:p>
          <a:p>
            <a:pPr marL="228600" indent="-228600">
              <a:buAutoNum type="arabicPeriod"/>
            </a:pPr>
            <a:r>
              <a:rPr lang="en-US" baseline="0" dirty="0" smtClean="0"/>
              <a:t>Results in an ACS string copy this </a:t>
            </a:r>
            <a:r>
              <a:rPr lang="en-US" baseline="0" smtClean="0"/>
              <a:t>to Visual Studio</a:t>
            </a:r>
            <a:endParaRPr lang="en-US" dirty="0"/>
          </a:p>
        </p:txBody>
      </p:sp>
      <p:sp>
        <p:nvSpPr>
          <p:cNvPr id="4" name="Date Placeholder 3"/>
          <p:cNvSpPr>
            <a:spLocks noGrp="1"/>
          </p:cNvSpPr>
          <p:nvPr>
            <p:ph type="dt" idx="10"/>
          </p:nvPr>
        </p:nvSpPr>
        <p:spPr/>
        <p:txBody>
          <a:bodyPr/>
          <a:lstStyle/>
          <a:p>
            <a:fld id="{0CB62432-FFB8-4D94-9C18-5F90CD76F83D}" type="datetime1">
              <a:rPr lang="en-US" smtClean="0"/>
              <a:t>9/18/2014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42</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55881465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6DFBD1BE-6A4F-4D98-BF0B-ADDB5A85FBE3}" type="datetime1">
              <a:rPr lang="en-US" smtClean="0"/>
              <a:t>9/18/2014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43</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08649375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p>
        </p:txBody>
      </p:sp>
      <p:sp>
        <p:nvSpPr>
          <p:cNvPr id="5" name="Footer Placeholder 4"/>
          <p:cNvSpPr>
            <a:spLocks noGrp="1"/>
          </p:cNvSpPr>
          <p:nvPr>
            <p:ph type="ftr" sz="quarter" idx="11"/>
          </p:nvPr>
        </p:nvSpPr>
        <p:spPr>
          <a:xfrm>
            <a:off x="0" y="8686800"/>
            <a:ext cx="5920740" cy="355964"/>
          </a:xfrm>
          <a:prstGeom prst="rect">
            <a:avLst/>
          </a:prstGeom>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0BB6559B-C68D-49B4-97AE-9BB74C417927}" type="datetime1">
              <a:rPr lang="en-US" smtClean="0"/>
              <a:t>9/18/2014</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t>45</a:t>
            </a:fld>
            <a:endParaRPr lang="en-US" dirty="0"/>
          </a:p>
        </p:txBody>
      </p:sp>
    </p:spTree>
    <p:extLst>
      <p:ext uri="{BB962C8B-B14F-4D97-AF65-F5344CB8AC3E}">
        <p14:creationId xmlns:p14="http://schemas.microsoft.com/office/powerpoint/2010/main" val="36959262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6E50E453-F0F1-4F28-9386-D0CC835A3436}" type="datetime1">
              <a:rPr lang="en-US" smtClean="0"/>
              <a:t>9/18/2014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8</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8195576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Provider-hosted</a:t>
            </a:r>
            <a:r>
              <a:rPr lang="en-US" baseline="0" dirty="0" smtClean="0"/>
              <a:t> apps can use “app only” permissions</a:t>
            </a:r>
          </a:p>
          <a:p>
            <a:r>
              <a:rPr lang="en-US" baseline="0" dirty="0" smtClean="0"/>
              <a:t>Update the App manifest to indicate this is OK</a:t>
            </a:r>
          </a:p>
          <a:p>
            <a:r>
              <a:rPr lang="en-US" baseline="0" dirty="0" smtClean="0"/>
              <a:t>Then you need an app-only token in code</a:t>
            </a:r>
            <a:endParaRPr lang="en-US" dirty="0"/>
          </a:p>
        </p:txBody>
      </p:sp>
      <p:sp>
        <p:nvSpPr>
          <p:cNvPr id="4" name="Date Placeholder 3"/>
          <p:cNvSpPr>
            <a:spLocks noGrp="1"/>
          </p:cNvSpPr>
          <p:nvPr>
            <p:ph type="dt" idx="10"/>
          </p:nvPr>
        </p:nvSpPr>
        <p:spPr/>
        <p:txBody>
          <a:bodyPr/>
          <a:lstStyle/>
          <a:p>
            <a:fld id="{C032A2CD-423F-467E-9AF6-DEA41E45D21C}" type="datetime1">
              <a:rPr lang="en-US" smtClean="0"/>
              <a:t>9/18/2014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9</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5291778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Visual</a:t>
            </a:r>
            <a:r>
              <a:rPr lang="en-US" baseline="0" dirty="0" smtClean="0"/>
              <a:t> Studio supports both ASP.NET Web Forms and MVC5</a:t>
            </a:r>
          </a:p>
          <a:p>
            <a:endParaRPr lang="en-US" baseline="0" dirty="0" smtClean="0"/>
          </a:p>
          <a:p>
            <a:r>
              <a:rPr lang="en-US" baseline="0" dirty="0" smtClean="0"/>
              <a:t>On-premises authorization uses S2S</a:t>
            </a:r>
          </a:p>
          <a:p>
            <a:r>
              <a:rPr lang="en-US" baseline="0" dirty="0" smtClean="0"/>
              <a:t>Cloud authorization uses </a:t>
            </a:r>
            <a:r>
              <a:rPr lang="en-US" baseline="0" dirty="0" err="1" smtClean="0"/>
              <a:t>OAuth</a:t>
            </a:r>
            <a:r>
              <a:rPr lang="en-US" baseline="0" dirty="0" smtClean="0"/>
              <a:t> </a:t>
            </a:r>
          </a:p>
          <a:p>
            <a:endParaRPr lang="en-US" dirty="0" smtClean="0"/>
          </a:p>
          <a:p>
            <a:r>
              <a:rPr lang="en-US" dirty="0" smtClean="0"/>
              <a:t>The </a:t>
            </a:r>
            <a:r>
              <a:rPr lang="en-US" dirty="0" err="1" smtClean="0"/>
              <a:t>SharePointContextProvider</a:t>
            </a:r>
            <a:r>
              <a:rPr lang="en-US" dirty="0" smtClean="0"/>
              <a:t> simplifies token management</a:t>
            </a:r>
          </a:p>
          <a:p>
            <a:r>
              <a:rPr lang="en-US" dirty="0" smtClean="0"/>
              <a:t>Managed</a:t>
            </a:r>
            <a:r>
              <a:rPr lang="en-US" baseline="0" dirty="0" smtClean="0"/>
              <a:t> </a:t>
            </a:r>
            <a:r>
              <a:rPr lang="en-US" baseline="0" dirty="0" err="1" smtClean="0"/>
              <a:t>CSOm</a:t>
            </a:r>
            <a:r>
              <a:rPr lang="en-US" baseline="0" dirty="0" smtClean="0"/>
              <a:t> and </a:t>
            </a:r>
            <a:r>
              <a:rPr lang="en-US" baseline="0" dirty="0" err="1" smtClean="0"/>
              <a:t>RESt</a:t>
            </a:r>
            <a:r>
              <a:rPr lang="en-US" baseline="0" dirty="0" smtClean="0"/>
              <a:t> can be used directly from the server side</a:t>
            </a:r>
          </a:p>
          <a:p>
            <a:r>
              <a:rPr lang="en-US" baseline="0" dirty="0" smtClean="0"/>
              <a:t>The cross-domain library can be used from JavaScript</a:t>
            </a:r>
            <a:endParaRPr lang="en-US" dirty="0"/>
          </a:p>
        </p:txBody>
      </p:sp>
      <p:sp>
        <p:nvSpPr>
          <p:cNvPr id="4" name="Date Placeholder 3"/>
          <p:cNvSpPr>
            <a:spLocks noGrp="1"/>
          </p:cNvSpPr>
          <p:nvPr>
            <p:ph type="dt" idx="10"/>
          </p:nvPr>
        </p:nvSpPr>
        <p:spPr/>
        <p:txBody>
          <a:bodyPr/>
          <a:lstStyle/>
          <a:p>
            <a:fld id="{09D58FB4-9AD0-481B-8C84-A17E43C7859F}" type="datetime1">
              <a:rPr lang="en-US" smtClean="0"/>
              <a:t>9/18/2014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10</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5826672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a:t>
            </a:r>
            <a:r>
              <a:rPr lang="en-US" dirty="0" err="1" smtClean="0"/>
              <a:t>SharePointContext</a:t>
            </a:r>
            <a:r>
              <a:rPr lang="en-US" baseline="0" dirty="0" err="1" smtClean="0"/>
              <a:t>Provider</a:t>
            </a:r>
            <a:r>
              <a:rPr lang="en-US" baseline="0" dirty="0" smtClean="0"/>
              <a:t> simplifies the management of context, and tokens</a:t>
            </a:r>
          </a:p>
          <a:p>
            <a:r>
              <a:rPr lang="en-US" dirty="0" smtClean="0"/>
              <a:t>It uses a cookie to store the </a:t>
            </a:r>
            <a:r>
              <a:rPr lang="en-US" dirty="0" err="1" smtClean="0"/>
              <a:t>CacheKey</a:t>
            </a:r>
            <a:r>
              <a:rPr lang="en-US" dirty="0" smtClean="0"/>
              <a:t>, and stores the actual token in session state on the server referenced by the cache key</a:t>
            </a:r>
          </a:p>
          <a:p>
            <a:r>
              <a:rPr lang="en-US" dirty="0" smtClean="0"/>
              <a:t>All of this improves performance and makes programming easier</a:t>
            </a:r>
            <a:endParaRPr lang="en-US" dirty="0"/>
          </a:p>
        </p:txBody>
      </p:sp>
      <p:sp>
        <p:nvSpPr>
          <p:cNvPr id="4" name="Date Placeholder 3"/>
          <p:cNvSpPr>
            <a:spLocks noGrp="1"/>
          </p:cNvSpPr>
          <p:nvPr>
            <p:ph type="dt" idx="10"/>
          </p:nvPr>
        </p:nvSpPr>
        <p:spPr/>
        <p:txBody>
          <a:bodyPr/>
          <a:lstStyle/>
          <a:p>
            <a:fld id="{89BD0C63-4500-46F0-B671-0411AD55F261}" type="datetime1">
              <a:rPr lang="en-US" smtClean="0"/>
              <a:t>9/18/2014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13</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8359423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ASP.NET Web Forms uses the </a:t>
            </a:r>
            <a:r>
              <a:rPr lang="en-US" dirty="0" err="1" smtClean="0"/>
              <a:t>PreInit</a:t>
            </a:r>
            <a:r>
              <a:rPr lang="en-US" dirty="0" smtClean="0"/>
              <a:t> method to validate the Context Token</a:t>
            </a:r>
          </a:p>
          <a:p>
            <a:r>
              <a:rPr lang="en-US" dirty="0" smtClean="0"/>
              <a:t>Notice how it will redirect if the token is not valid</a:t>
            </a:r>
          </a:p>
          <a:p>
            <a:endParaRPr lang="en-US" dirty="0" smtClean="0"/>
          </a:p>
          <a:p>
            <a:r>
              <a:rPr lang="en-US" dirty="0" smtClean="0"/>
              <a:t>ASP.NET MVC 5 uses a filter to run essentially the same code</a:t>
            </a:r>
          </a:p>
          <a:p>
            <a:r>
              <a:rPr lang="en-US" dirty="0" smtClean="0"/>
              <a:t>Notice how the</a:t>
            </a:r>
            <a:r>
              <a:rPr lang="en-US" baseline="0" dirty="0" smtClean="0"/>
              <a:t> filter attribute is applied to the controller</a:t>
            </a:r>
            <a:endParaRPr lang="en-US" dirty="0"/>
          </a:p>
        </p:txBody>
      </p:sp>
      <p:sp>
        <p:nvSpPr>
          <p:cNvPr id="4" name="Date Placeholder 3"/>
          <p:cNvSpPr>
            <a:spLocks noGrp="1"/>
          </p:cNvSpPr>
          <p:nvPr>
            <p:ph type="dt" idx="10"/>
          </p:nvPr>
        </p:nvSpPr>
        <p:spPr/>
        <p:txBody>
          <a:bodyPr/>
          <a:lstStyle/>
          <a:p>
            <a:fld id="{71F2E3B6-EB4C-45C4-A447-56FB08D12314}" type="datetime1">
              <a:rPr lang="en-US" smtClean="0"/>
              <a:t>9/18/2014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14</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8633412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SharePointAcsContext</a:t>
            </a:r>
            <a:r>
              <a:rPr lang="en-US" dirty="0" smtClean="0"/>
              <a:t> and </a:t>
            </a:r>
            <a:r>
              <a:rPr lang="en-US" dirty="0" err="1" smtClean="0"/>
              <a:t>SharePointHightTrustContext</a:t>
            </a:r>
            <a:r>
              <a:rPr lang="en-US" dirty="0" smtClean="0"/>
              <a:t> both inherit from </a:t>
            </a:r>
            <a:r>
              <a:rPr lang="en-US" dirty="0" err="1" smtClean="0"/>
              <a:t>SharePointContext</a:t>
            </a:r>
            <a:endParaRPr lang="en-US" dirty="0" smtClean="0"/>
          </a:p>
          <a:p>
            <a:r>
              <a:rPr lang="en-US" dirty="0" smtClean="0"/>
              <a:t>This means that the same code works in both cloud and on-premises environments</a:t>
            </a:r>
            <a:endParaRPr lang="en-US" dirty="0"/>
          </a:p>
        </p:txBody>
      </p:sp>
      <p:sp>
        <p:nvSpPr>
          <p:cNvPr id="4" name="Date Placeholder 3"/>
          <p:cNvSpPr>
            <a:spLocks noGrp="1"/>
          </p:cNvSpPr>
          <p:nvPr>
            <p:ph type="dt" idx="10"/>
          </p:nvPr>
        </p:nvSpPr>
        <p:spPr/>
        <p:txBody>
          <a:bodyPr/>
          <a:lstStyle/>
          <a:p>
            <a:fld id="{978E40F9-06EC-432F-9301-2E07F244FD92}" type="datetime1">
              <a:rPr lang="en-US" smtClean="0"/>
              <a:t>9/18/2014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15</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3145187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a:t>
            </a:r>
            <a:r>
              <a:rPr lang="en-US" dirty="0" err="1" smtClean="0"/>
              <a:t>SharePointContext</a:t>
            </a:r>
            <a:r>
              <a:rPr lang="en-US" baseline="0" dirty="0" smtClean="0"/>
              <a:t> makes it easy to get the tokens you need</a:t>
            </a:r>
            <a:endParaRPr lang="en-US" dirty="0"/>
          </a:p>
        </p:txBody>
      </p:sp>
      <p:sp>
        <p:nvSpPr>
          <p:cNvPr id="4" name="Date Placeholder 3"/>
          <p:cNvSpPr>
            <a:spLocks noGrp="1"/>
          </p:cNvSpPr>
          <p:nvPr>
            <p:ph type="dt" idx="10"/>
          </p:nvPr>
        </p:nvSpPr>
        <p:spPr/>
        <p:txBody>
          <a:bodyPr/>
          <a:lstStyle/>
          <a:p>
            <a:fld id="{20E03D06-7C91-4981-946C-5F87F4FCF9AD}" type="datetime1">
              <a:rPr lang="en-US" smtClean="0"/>
              <a:t>9/18/2014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16</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36462396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p:spPr>
        <p:txBody>
          <a:bodyPr anchor="b" anchorCtr="0"/>
          <a:lstStyle>
            <a:lvl1pPr>
              <a:defRPr sz="7200" spc="-150"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p:spPr>
        <p:txBody>
          <a:bodyPr>
            <a:noAutofit/>
          </a:bodyPr>
          <a:lstStyle>
            <a:lvl1pPr marL="0" indent="0">
              <a:spcBef>
                <a:spcPts val="0"/>
              </a:spcBef>
              <a:buNone/>
              <a:defRPr spc="-70"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615004" y="4873973"/>
            <a:ext cx="4362138" cy="2046779"/>
          </a:xfrm>
          <a:prstGeom prst="rect">
            <a:avLst/>
          </a:prstGeom>
        </p:spPr>
      </p:pic>
    </p:spTree>
    <p:extLst>
      <p:ext uri="{BB962C8B-B14F-4D97-AF65-F5344CB8AC3E}">
        <p14:creationId xmlns:p14="http://schemas.microsoft.com/office/powerpoint/2010/main" val="77159496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699" y="1447800"/>
            <a:ext cx="5433533" cy="1661993"/>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967211698"/>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3857246188"/>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323755958"/>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5"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0"/>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235027995"/>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692672228"/>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5967413" y="0"/>
            <a:ext cx="622141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2795969827"/>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857250"/>
            <a:ext cx="12188825" cy="51244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520700" y="1358053"/>
            <a:ext cx="11152188" cy="2863073"/>
          </a:xfrm>
          <a:prstGeom prst="rect">
            <a:avLst/>
          </a:prstGeom>
        </p:spPr>
        <p:txBody>
          <a:bodyPr>
            <a:normAutofit/>
          </a:bodyPr>
          <a:lstStyle>
            <a:lvl1pPr marL="0" indent="0">
              <a:lnSpc>
                <a:spcPct val="90000"/>
              </a:lnSpc>
              <a:buNone/>
              <a:defRPr sz="64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dirty="0" smtClean="0"/>
              <a:t>“Click to edit Master text styles”</a:t>
            </a:r>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
        <p:nvSpPr>
          <p:cNvPr id="11" name="Content Placeholder 4"/>
          <p:cNvSpPr>
            <a:spLocks noGrp="1"/>
          </p:cNvSpPr>
          <p:nvPr>
            <p:ph sz="quarter" idx="13"/>
          </p:nvPr>
        </p:nvSpPr>
        <p:spPr>
          <a:xfrm>
            <a:off x="520700" y="4343400"/>
            <a:ext cx="11152188" cy="470747"/>
          </a:xfrm>
          <a:prstGeom prst="rect">
            <a:avLst/>
          </a:prstGeom>
        </p:spPr>
        <p:txBody>
          <a:bodyPr>
            <a:normAutofit/>
          </a:bodyPr>
          <a:lstStyle>
            <a:lvl1pPr marL="0" indent="0">
              <a:lnSpc>
                <a:spcPct val="90000"/>
              </a:lnSpc>
              <a:buNone/>
              <a:defRPr sz="36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smtClean="0"/>
              <a:t>Click to edit Master text styles</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5426154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0" y="1155940"/>
            <a:ext cx="12188825"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518318" y="1447800"/>
            <a:ext cx="11152188" cy="1988237"/>
          </a:xfrm>
        </p:spPr>
        <p:txBody>
          <a:bodyPr/>
          <a:lstStyle>
            <a:lvl1pPr marL="0" indent="0">
              <a:lnSpc>
                <a:spcPct val="95000"/>
              </a:lnSpc>
              <a:buNone/>
              <a:defRPr sz="3200">
                <a:gradFill>
                  <a:gsLst>
                    <a:gs pos="1250">
                      <a:srgbClr val="000000"/>
                    </a:gs>
                    <a:gs pos="100000">
                      <a:srgbClr val="000000"/>
                    </a:gs>
                  </a:gsLst>
                  <a:lin ang="5400000" scaled="0"/>
                </a:gradFill>
                <a:latin typeface="Consolas" pitchFamily="49" charset="0"/>
                <a:cs typeface="Consolas" pitchFamily="49" charset="0"/>
              </a:defRPr>
            </a:lvl1pPr>
            <a:lvl2pPr marL="339725"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730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798513"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302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p:spPr>
        <p:txBody>
          <a:bodyPr anchor="b" anchorCtr="0"/>
          <a:lstStyle>
            <a:lvl1pPr>
              <a:defRPr sz="8800" spc="-300" baseline="0">
                <a:gradFill>
                  <a:gsLst>
                    <a:gs pos="100000">
                      <a:schemeClr val="bg1"/>
                    </a:gs>
                    <a:gs pos="0">
                      <a:schemeClr val="bg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2065750825"/>
      </p:ext>
    </p:extLst>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700" y="228600"/>
            <a:ext cx="11152188" cy="664797"/>
          </a:xfrm>
        </p:spPr>
        <p:txBody>
          <a:bodyPr/>
          <a:lstStyle>
            <a:lvl1pPr>
              <a:defRPr sz="4800"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519112" y="1447799"/>
            <a:ext cx="11149013" cy="2043636"/>
          </a:xfrm>
          <a:prstGeom prst="rect">
            <a:avLst/>
          </a:prstGeom>
        </p:spPr>
        <p:txBody>
          <a:bodyPr/>
          <a:lstStyle>
            <a:lvl1pPr marL="342900" indent="-3429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865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440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30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716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88826"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3600"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3530996961"/>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232756" y="157943"/>
            <a:ext cx="11722682" cy="1205345"/>
          </a:xfrm>
          <a:prstGeom prst="rect">
            <a:avLst/>
          </a:prstGeom>
        </p:spPr>
        <p:txBody>
          <a:bodyPr/>
          <a:lstStyle>
            <a:lvl1pPr>
              <a:defRPr sz="3999">
                <a:solidFill>
                  <a:srgbClr val="002050"/>
                </a:solidFill>
                <a:latin typeface="Segoe UI Light" pitchFamily="34" charset="0"/>
              </a:defRPr>
            </a:lvl1pPr>
          </a:lstStyle>
          <a:p>
            <a:r>
              <a:rPr lang="en-US" dirty="0" smtClean="0"/>
              <a:t>Click to edit Master title style</a:t>
            </a:r>
            <a:endParaRPr lang="en-US" dirty="0"/>
          </a:p>
        </p:txBody>
      </p:sp>
      <p:sp>
        <p:nvSpPr>
          <p:cNvPr id="4" name="Content Placeholder 3"/>
          <p:cNvSpPr>
            <a:spLocks noGrp="1"/>
          </p:cNvSpPr>
          <p:nvPr>
            <p:ph sz="quarter" idx="10"/>
          </p:nvPr>
        </p:nvSpPr>
        <p:spPr>
          <a:xfrm>
            <a:off x="436563" y="1487489"/>
            <a:ext cx="11533187" cy="5159375"/>
          </a:xfrm>
          <a:prstGeom prst="rect">
            <a:avLst/>
          </a:prstGeom>
        </p:spPr>
        <p:txBody>
          <a:bodyPr/>
          <a:lstStyle>
            <a:lvl1pPr marL="342764" indent="-342764">
              <a:lnSpc>
                <a:spcPct val="100000"/>
              </a:lnSpc>
              <a:spcBef>
                <a:spcPts val="1799"/>
              </a:spcBef>
              <a:buClr>
                <a:schemeClr val="accent1"/>
              </a:buClr>
              <a:buSzPct val="100000"/>
              <a:buFont typeface="Arial" pitchFamily="34" charset="0"/>
              <a:buChar char="•"/>
              <a:defRPr sz="3199">
                <a:solidFill>
                  <a:srgbClr val="002050">
                    <a:alpha val="99000"/>
                  </a:srgbClr>
                </a:solidFill>
                <a:latin typeface="Segoe UI Light" panose="020B0502040204020203" pitchFamily="34" charset="0"/>
                <a:cs typeface="Segoe UI Light" panose="020B0502040204020203" pitchFamily="34" charset="0"/>
              </a:defRPr>
            </a:lvl1pPr>
            <a:lvl2pPr marL="807718" indent="-344351">
              <a:lnSpc>
                <a:spcPct val="100000"/>
              </a:lnSpc>
              <a:spcBef>
                <a:spcPts val="400"/>
              </a:spcBef>
              <a:spcAft>
                <a:spcPts val="400"/>
              </a:spcAft>
              <a:buClr>
                <a:schemeClr val="tx1">
                  <a:lumMod val="75000"/>
                  <a:lumOff val="25000"/>
                </a:schemeClr>
              </a:buClr>
              <a:buSzPct val="85000"/>
              <a:buFont typeface="Segoe UI" pitchFamily="34" charset="0"/>
              <a:buChar char="–"/>
              <a:defRPr sz="2799">
                <a:solidFill>
                  <a:schemeClr val="tx1">
                    <a:alpha val="99000"/>
                  </a:schemeClr>
                </a:solidFill>
                <a:latin typeface="Segoe UI Light" panose="020B0502040204020203" pitchFamily="34" charset="0"/>
                <a:cs typeface="Segoe UI Light" panose="020B0502040204020203" pitchFamily="34" charset="0"/>
              </a:defRPr>
            </a:lvl2pPr>
            <a:lvl3pPr marL="1198088" indent="-342764">
              <a:lnSpc>
                <a:spcPct val="100000"/>
              </a:lnSpc>
              <a:spcBef>
                <a:spcPts val="200"/>
              </a:spcBef>
              <a:spcAft>
                <a:spcPts val="200"/>
              </a:spcAft>
              <a:buClr>
                <a:schemeClr val="tx1">
                  <a:lumMod val="75000"/>
                  <a:lumOff val="25000"/>
                </a:schemeClr>
              </a:buClr>
              <a:buSzPct val="85000"/>
              <a:buFont typeface="Courier New" pitchFamily="49" charset="0"/>
              <a:buChar char="o"/>
              <a:defRPr sz="1799">
                <a:solidFill>
                  <a:schemeClr val="tx1">
                    <a:alpha val="99000"/>
                  </a:schemeClr>
                </a:solidFill>
                <a:latin typeface="Segoe UI Light" panose="020B0502040204020203" pitchFamily="34" charset="0"/>
                <a:cs typeface="Segoe UI Light" panose="020B0502040204020203" pitchFamily="34" charset="0"/>
              </a:defRPr>
            </a:lvl3pPr>
            <a:lvl4pPr>
              <a:defRPr sz="1999"/>
            </a:lvl4pPr>
            <a:lvl5pPr>
              <a:defRPr sz="1999"/>
            </a:lvl5p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1835484343"/>
      </p:ext>
    </p:extLst>
  </p:cSld>
  <p:clrMapOvr>
    <a:masterClrMapping/>
  </p:clrMapOvr>
  <p:transition>
    <p:fade/>
  </p:transition>
  <p:timing>
    <p:tnLst>
      <p:par>
        <p:cTn id="1" dur="indefinite" restart="never" nodeType="tmRoot"/>
      </p:par>
    </p:tnLst>
  </p:timing>
  <p:hf hdr="0"/>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Course Title Layout">
    <p:bg>
      <p:bgPr>
        <a:solidFill>
          <a:srgbClr val="4668C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32265" y="2312127"/>
            <a:ext cx="11122924" cy="1933979"/>
          </a:xfrm>
          <a:prstGeom prst="rect">
            <a:avLst/>
          </a:prstGeom>
        </p:spPr>
        <p:txBody>
          <a:bodyPr anchor="ctr">
            <a:noAutofit/>
          </a:bodyPr>
          <a:lstStyle>
            <a:lvl1pPr algn="l">
              <a:lnSpc>
                <a:spcPct val="90000"/>
              </a:lnSpc>
              <a:defRPr sz="4799" spc="-150" baseline="0">
                <a:solidFill>
                  <a:schemeClr val="bg1">
                    <a:alpha val="99000"/>
                  </a:schemeClr>
                </a:solidFill>
                <a:latin typeface="Segoe UI Light" pitchFamily="34" charset="0"/>
              </a:defRPr>
            </a:lvl1pPr>
          </a:lstStyle>
          <a:p>
            <a:r>
              <a:rPr lang="en-US" dirty="0" smtClean="0"/>
              <a:t>Course Title</a:t>
            </a:r>
            <a:endParaRPr lang="en-US" dirty="0"/>
          </a:p>
        </p:txBody>
      </p:sp>
      <p:sp>
        <p:nvSpPr>
          <p:cNvPr id="6" name="Subtitle 2"/>
          <p:cNvSpPr>
            <a:spLocks noGrp="1"/>
          </p:cNvSpPr>
          <p:nvPr>
            <p:ph type="subTitle" idx="1" hasCustomPrompt="1"/>
          </p:nvPr>
        </p:nvSpPr>
        <p:spPr>
          <a:xfrm>
            <a:off x="532265" y="4735774"/>
            <a:ext cx="6147660" cy="1878780"/>
          </a:xfrm>
          <a:prstGeom prst="rect">
            <a:avLst/>
          </a:prstGeom>
        </p:spPr>
        <p:txBody>
          <a:bodyPr>
            <a:noAutofit/>
          </a:bodyPr>
          <a:lstStyle>
            <a:lvl1pPr marL="0" indent="0" algn="l">
              <a:lnSpc>
                <a:spcPct val="90000"/>
              </a:lnSpc>
              <a:spcBef>
                <a:spcPts val="0"/>
              </a:spcBef>
              <a:buNone/>
              <a:defRPr sz="2399" b="1" cap="none" baseline="0">
                <a:solidFill>
                  <a:schemeClr val="bg1">
                    <a:lumMod val="95000"/>
                    <a:alpha val="99000"/>
                  </a:schemeClr>
                </a:solidFill>
                <a:latin typeface="Segoe UI Light" pitchFamily="34" charset="0"/>
              </a:defRPr>
            </a:lvl1pPr>
            <a:lvl2pPr marL="457001" indent="0" algn="ctr">
              <a:buNone/>
              <a:defRPr>
                <a:solidFill>
                  <a:schemeClr val="tx1">
                    <a:tint val="75000"/>
                  </a:schemeClr>
                </a:solidFill>
              </a:defRPr>
            </a:lvl2pPr>
            <a:lvl3pPr marL="914001" indent="0" algn="ctr">
              <a:buNone/>
              <a:defRPr>
                <a:solidFill>
                  <a:schemeClr val="tx1">
                    <a:tint val="75000"/>
                  </a:schemeClr>
                </a:solidFill>
              </a:defRPr>
            </a:lvl3pPr>
            <a:lvl4pPr marL="1371002" indent="0" algn="ctr">
              <a:buNone/>
              <a:defRPr>
                <a:solidFill>
                  <a:schemeClr val="tx1">
                    <a:tint val="75000"/>
                  </a:schemeClr>
                </a:solidFill>
              </a:defRPr>
            </a:lvl4pPr>
            <a:lvl5pPr marL="1828003" indent="0" algn="ctr">
              <a:buNone/>
              <a:defRPr>
                <a:solidFill>
                  <a:schemeClr val="tx1">
                    <a:tint val="75000"/>
                  </a:schemeClr>
                </a:solidFill>
              </a:defRPr>
            </a:lvl5pPr>
            <a:lvl6pPr marL="2285004" indent="0" algn="ctr">
              <a:buNone/>
              <a:defRPr>
                <a:solidFill>
                  <a:schemeClr val="tx1">
                    <a:tint val="75000"/>
                  </a:schemeClr>
                </a:solidFill>
              </a:defRPr>
            </a:lvl6pPr>
            <a:lvl7pPr marL="2742003" indent="0" algn="ctr">
              <a:buNone/>
              <a:defRPr>
                <a:solidFill>
                  <a:schemeClr val="tx1">
                    <a:tint val="75000"/>
                  </a:schemeClr>
                </a:solidFill>
              </a:defRPr>
            </a:lvl7pPr>
            <a:lvl8pPr marL="3199004" indent="0" algn="ctr">
              <a:buNone/>
              <a:defRPr>
                <a:solidFill>
                  <a:schemeClr val="tx1">
                    <a:tint val="75000"/>
                  </a:schemeClr>
                </a:solidFill>
              </a:defRPr>
            </a:lvl8pPr>
            <a:lvl9pPr marL="3656005" indent="0" algn="ctr">
              <a:buNone/>
              <a:defRPr>
                <a:solidFill>
                  <a:schemeClr val="tx1">
                    <a:tint val="75000"/>
                  </a:schemeClr>
                </a:solidFill>
              </a:defRPr>
            </a:lvl9pPr>
          </a:lstStyle>
          <a:p>
            <a:r>
              <a:rPr lang="en-US" dirty="0" smtClean="0"/>
              <a:t>Subtitle</a:t>
            </a:r>
            <a:endParaRPr lang="en-US" dirty="0"/>
          </a:p>
        </p:txBody>
      </p:sp>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r="10607"/>
          <a:stretch/>
        </p:blipFill>
        <p:spPr>
          <a:xfrm>
            <a:off x="10027609" y="189731"/>
            <a:ext cx="2028214" cy="907550"/>
          </a:xfrm>
          <a:prstGeom prst="rect">
            <a:avLst/>
          </a:prstGeom>
        </p:spPr>
      </p:pic>
    </p:spTree>
    <p:extLst>
      <p:ext uri="{BB962C8B-B14F-4D97-AF65-F5344CB8AC3E}">
        <p14:creationId xmlns:p14="http://schemas.microsoft.com/office/powerpoint/2010/main" val="1425019903"/>
      </p:ext>
    </p:extLst>
  </p:cSld>
  <p:clrMapOvr>
    <a:masterClrMapping/>
  </p:clrMapOvr>
  <p:transition>
    <p:fade/>
  </p:transition>
  <p:timing>
    <p:tnLst>
      <p:par>
        <p:cTn id="1" dur="indefinite" restart="never" nodeType="tmRoot"/>
      </p:par>
    </p:tnLst>
  </p:timing>
  <p:hf hdr="0"/>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1_Demo Slide">
    <p:bg>
      <p:bgPr>
        <a:solidFill>
          <a:srgbClr val="007233"/>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415636" y="4771506"/>
            <a:ext cx="10484896" cy="1604356"/>
          </a:xfrm>
          <a:prstGeom prst="rect">
            <a:avLst/>
          </a:prstGeom>
        </p:spPr>
        <p:txBody>
          <a:bodyPr anchor="ctr">
            <a:noAutofit/>
          </a:bodyPr>
          <a:lstStyle>
            <a:lvl1pPr marL="0" marR="0" indent="0" algn="l" defTabSz="914001" rtl="0" eaLnBrk="1" fontAlgn="auto" latinLnBrk="0" hangingPunct="1">
              <a:lnSpc>
                <a:spcPct val="90000"/>
              </a:lnSpc>
              <a:spcBef>
                <a:spcPts val="0"/>
              </a:spcBef>
              <a:spcAft>
                <a:spcPts val="0"/>
              </a:spcAft>
              <a:buClr>
                <a:srgbClr val="00DCFF"/>
              </a:buClr>
              <a:buSzPct val="90000"/>
              <a:buFont typeface="Arial" pitchFamily="34" charset="0"/>
              <a:buNone/>
              <a:tabLst/>
              <a:defRPr sz="2799" b="1" cap="all" baseline="0">
                <a:solidFill>
                  <a:schemeClr val="bg1">
                    <a:alpha val="99000"/>
                  </a:schemeClr>
                </a:solidFill>
              </a:defRPr>
            </a:lvl1pPr>
            <a:lvl2pPr marL="457001" indent="0" algn="ctr">
              <a:buNone/>
              <a:defRPr>
                <a:solidFill>
                  <a:schemeClr val="tx1">
                    <a:tint val="75000"/>
                  </a:schemeClr>
                </a:solidFill>
              </a:defRPr>
            </a:lvl2pPr>
            <a:lvl3pPr marL="914001" indent="0" algn="ctr">
              <a:buNone/>
              <a:defRPr>
                <a:solidFill>
                  <a:schemeClr val="tx1">
                    <a:tint val="75000"/>
                  </a:schemeClr>
                </a:solidFill>
              </a:defRPr>
            </a:lvl3pPr>
            <a:lvl4pPr marL="1371002" indent="0" algn="ctr">
              <a:buNone/>
              <a:defRPr>
                <a:solidFill>
                  <a:schemeClr val="tx1">
                    <a:tint val="75000"/>
                  </a:schemeClr>
                </a:solidFill>
              </a:defRPr>
            </a:lvl4pPr>
            <a:lvl5pPr marL="1828003" indent="0" algn="ctr">
              <a:buNone/>
              <a:defRPr>
                <a:solidFill>
                  <a:schemeClr val="tx1">
                    <a:tint val="75000"/>
                  </a:schemeClr>
                </a:solidFill>
              </a:defRPr>
            </a:lvl5pPr>
            <a:lvl6pPr marL="2285004" indent="0" algn="ctr">
              <a:buNone/>
              <a:defRPr>
                <a:solidFill>
                  <a:schemeClr val="tx1">
                    <a:tint val="75000"/>
                  </a:schemeClr>
                </a:solidFill>
              </a:defRPr>
            </a:lvl6pPr>
            <a:lvl7pPr marL="2742003" indent="0" algn="ctr">
              <a:buNone/>
              <a:defRPr>
                <a:solidFill>
                  <a:schemeClr val="tx1">
                    <a:tint val="75000"/>
                  </a:schemeClr>
                </a:solidFill>
              </a:defRPr>
            </a:lvl7pPr>
            <a:lvl8pPr marL="3199004" indent="0" algn="ctr">
              <a:buNone/>
              <a:defRPr>
                <a:solidFill>
                  <a:schemeClr val="tx1">
                    <a:tint val="75000"/>
                  </a:schemeClr>
                </a:solidFill>
              </a:defRPr>
            </a:lvl8pPr>
            <a:lvl9pPr marL="3656005" indent="0" algn="ctr">
              <a:buNone/>
              <a:defRPr>
                <a:solidFill>
                  <a:schemeClr val="tx1">
                    <a:tint val="75000"/>
                  </a:schemeClr>
                </a:solidFill>
              </a:defRPr>
            </a:lvl9pPr>
          </a:lstStyle>
          <a:p>
            <a:r>
              <a:rPr lang="en-US" b="0" dirty="0" smtClean="0"/>
              <a:t>{Sample Code Location e.g., Codeshow.codeplex.com} </a:t>
            </a:r>
          </a:p>
          <a:p>
            <a:r>
              <a:rPr lang="en-US" dirty="0" smtClean="0"/>
              <a:t>(</a:t>
            </a:r>
            <a:r>
              <a:rPr lang="en-US" dirty="0" err="1" smtClean="0"/>
              <a:t>dEMO</a:t>
            </a:r>
            <a:r>
              <a:rPr lang="en-US" dirty="0" smtClean="0"/>
              <a:t> NAME)</a:t>
            </a:r>
            <a:endParaRPr lang="en-US" dirty="0"/>
          </a:p>
        </p:txBody>
      </p:sp>
      <p:sp>
        <p:nvSpPr>
          <p:cNvPr id="10" name="Text Placeholder 9"/>
          <p:cNvSpPr>
            <a:spLocks noGrp="1"/>
          </p:cNvSpPr>
          <p:nvPr>
            <p:ph type="body" sz="quarter" idx="10" hasCustomPrompt="1"/>
          </p:nvPr>
        </p:nvSpPr>
        <p:spPr>
          <a:xfrm>
            <a:off x="415636" y="3117272"/>
            <a:ext cx="10720676" cy="1383983"/>
          </a:xfrm>
          <a:prstGeom prst="rect">
            <a:avLst/>
          </a:prstGeom>
        </p:spPr>
        <p:txBody>
          <a:bodyPr anchor="ctr"/>
          <a:lstStyle>
            <a:lvl1pPr algn="l">
              <a:defRPr sz="7197" baseline="0">
                <a:solidFill>
                  <a:schemeClr val="bg1">
                    <a:alpha val="99000"/>
                  </a:schemeClr>
                </a:solidFill>
                <a:latin typeface="Segoe UI Light" panose="020B0502040204020203" pitchFamily="34" charset="0"/>
                <a:cs typeface="Segoe UI Light" panose="020B0502040204020203" pitchFamily="34" charset="0"/>
              </a:defRPr>
            </a:lvl1pPr>
            <a:lvl2pPr>
              <a:defRPr sz="5997">
                <a:solidFill>
                  <a:schemeClr val="bg1">
                    <a:alpha val="99000"/>
                  </a:schemeClr>
                </a:solidFill>
                <a:latin typeface="+mj-lt"/>
              </a:defRPr>
            </a:lvl2pPr>
            <a:lvl3pPr>
              <a:defRPr sz="5997">
                <a:solidFill>
                  <a:schemeClr val="bg1">
                    <a:alpha val="99000"/>
                  </a:schemeClr>
                </a:solidFill>
                <a:latin typeface="+mj-lt"/>
              </a:defRPr>
            </a:lvl3pPr>
            <a:lvl4pPr>
              <a:defRPr sz="5997">
                <a:solidFill>
                  <a:schemeClr val="bg1">
                    <a:alpha val="99000"/>
                  </a:schemeClr>
                </a:solidFill>
                <a:latin typeface="+mj-lt"/>
              </a:defRPr>
            </a:lvl4pPr>
            <a:lvl5pPr>
              <a:defRPr sz="5997">
                <a:solidFill>
                  <a:schemeClr val="bg1">
                    <a:alpha val="99000"/>
                  </a:schemeClr>
                </a:solidFill>
                <a:latin typeface="+mj-lt"/>
              </a:defRPr>
            </a:lvl5pPr>
          </a:lstStyle>
          <a:p>
            <a:pPr lvl="0"/>
            <a:r>
              <a:rPr lang="en-US" dirty="0" smtClean="0"/>
              <a:t>demo</a:t>
            </a:r>
            <a:endParaRPr lang="en-US" dirty="0"/>
          </a:p>
        </p:txBody>
      </p:sp>
    </p:spTree>
    <p:extLst>
      <p:ext uri="{BB962C8B-B14F-4D97-AF65-F5344CB8AC3E}">
        <p14:creationId xmlns:p14="http://schemas.microsoft.com/office/powerpoint/2010/main" val="803327927"/>
      </p:ext>
    </p:extLst>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Module Layout">
    <p:bg>
      <p:bgPr>
        <a:solidFill>
          <a:srgbClr val="4668C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45911" y="3775166"/>
            <a:ext cx="11354938" cy="1933979"/>
          </a:xfrm>
          <a:prstGeom prst="rect">
            <a:avLst/>
          </a:prstGeom>
        </p:spPr>
        <p:txBody>
          <a:bodyPr anchor="t" anchorCtr="0">
            <a:noAutofit/>
          </a:bodyPr>
          <a:lstStyle>
            <a:lvl1pPr algn="l">
              <a:lnSpc>
                <a:spcPct val="90000"/>
              </a:lnSpc>
              <a:defRPr sz="4799" spc="-150" baseline="0">
                <a:solidFill>
                  <a:schemeClr val="bg1">
                    <a:alpha val="99000"/>
                  </a:schemeClr>
                </a:solidFill>
                <a:latin typeface="Segoe UI Light" pitchFamily="34" charset="0"/>
              </a:defRPr>
            </a:lvl1pPr>
          </a:lstStyle>
          <a:p>
            <a:r>
              <a:rPr lang="en-US" dirty="0" smtClean="0"/>
              <a:t>Module or Section transition style</a:t>
            </a:r>
            <a:endParaRPr lang="en-US" dirty="0"/>
          </a:p>
        </p:txBody>
      </p:sp>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r="10607"/>
          <a:stretch/>
        </p:blipFill>
        <p:spPr>
          <a:xfrm>
            <a:off x="10027609" y="189731"/>
            <a:ext cx="2028214" cy="907550"/>
          </a:xfrm>
          <a:prstGeom prst="rect">
            <a:avLst/>
          </a:prstGeom>
        </p:spPr>
      </p:pic>
      <p:sp>
        <p:nvSpPr>
          <p:cNvPr id="9" name="Subtitle 2"/>
          <p:cNvSpPr>
            <a:spLocks noGrp="1"/>
          </p:cNvSpPr>
          <p:nvPr>
            <p:ph type="subTitle" idx="1" hasCustomPrompt="1"/>
          </p:nvPr>
        </p:nvSpPr>
        <p:spPr>
          <a:xfrm>
            <a:off x="545911" y="2942705"/>
            <a:ext cx="11354938" cy="748146"/>
          </a:xfrm>
          <a:prstGeom prst="rect">
            <a:avLst/>
          </a:prstGeom>
        </p:spPr>
        <p:txBody>
          <a:bodyPr>
            <a:noAutofit/>
          </a:bodyPr>
          <a:lstStyle>
            <a:lvl1pPr marL="0" indent="0" algn="l">
              <a:lnSpc>
                <a:spcPct val="90000"/>
              </a:lnSpc>
              <a:spcBef>
                <a:spcPts val="0"/>
              </a:spcBef>
              <a:buNone/>
              <a:defRPr sz="2399" b="0" cap="none" baseline="0">
                <a:solidFill>
                  <a:schemeClr val="bg1">
                    <a:alpha val="99000"/>
                  </a:schemeClr>
                </a:solidFill>
                <a:latin typeface="Segoe UI Light" pitchFamily="34" charset="0"/>
              </a:defRPr>
            </a:lvl1pPr>
            <a:lvl2pPr marL="457001" indent="0" algn="ctr">
              <a:buNone/>
              <a:defRPr>
                <a:solidFill>
                  <a:schemeClr val="tx1">
                    <a:tint val="75000"/>
                  </a:schemeClr>
                </a:solidFill>
              </a:defRPr>
            </a:lvl2pPr>
            <a:lvl3pPr marL="914001" indent="0" algn="ctr">
              <a:buNone/>
              <a:defRPr>
                <a:solidFill>
                  <a:schemeClr val="tx1">
                    <a:tint val="75000"/>
                  </a:schemeClr>
                </a:solidFill>
              </a:defRPr>
            </a:lvl3pPr>
            <a:lvl4pPr marL="1371002" indent="0" algn="ctr">
              <a:buNone/>
              <a:defRPr>
                <a:solidFill>
                  <a:schemeClr val="tx1">
                    <a:tint val="75000"/>
                  </a:schemeClr>
                </a:solidFill>
              </a:defRPr>
            </a:lvl4pPr>
            <a:lvl5pPr marL="1828003" indent="0" algn="ctr">
              <a:buNone/>
              <a:defRPr>
                <a:solidFill>
                  <a:schemeClr val="tx1">
                    <a:tint val="75000"/>
                  </a:schemeClr>
                </a:solidFill>
              </a:defRPr>
            </a:lvl5pPr>
            <a:lvl6pPr marL="2285004" indent="0" algn="ctr">
              <a:buNone/>
              <a:defRPr>
                <a:solidFill>
                  <a:schemeClr val="tx1">
                    <a:tint val="75000"/>
                  </a:schemeClr>
                </a:solidFill>
              </a:defRPr>
            </a:lvl6pPr>
            <a:lvl7pPr marL="2742003" indent="0" algn="ctr">
              <a:buNone/>
              <a:defRPr>
                <a:solidFill>
                  <a:schemeClr val="tx1">
                    <a:tint val="75000"/>
                  </a:schemeClr>
                </a:solidFill>
              </a:defRPr>
            </a:lvl7pPr>
            <a:lvl8pPr marL="3199004" indent="0" algn="ctr">
              <a:buNone/>
              <a:defRPr>
                <a:solidFill>
                  <a:schemeClr val="tx1">
                    <a:tint val="75000"/>
                  </a:schemeClr>
                </a:solidFill>
              </a:defRPr>
            </a:lvl8pPr>
            <a:lvl9pPr marL="3656005" indent="0" algn="ctr">
              <a:buNone/>
              <a:defRPr>
                <a:solidFill>
                  <a:schemeClr val="tx1">
                    <a:tint val="75000"/>
                  </a:schemeClr>
                </a:solidFill>
              </a:defRPr>
            </a:lvl9pPr>
          </a:lstStyle>
          <a:p>
            <a:r>
              <a:rPr lang="en-US" dirty="0" smtClean="0"/>
              <a:t>Course Title Style</a:t>
            </a:r>
            <a:endParaRPr lang="en-US" dirty="0"/>
          </a:p>
        </p:txBody>
      </p:sp>
    </p:spTree>
    <p:extLst>
      <p:ext uri="{BB962C8B-B14F-4D97-AF65-F5344CB8AC3E}">
        <p14:creationId xmlns:p14="http://schemas.microsoft.com/office/powerpoint/2010/main" val="1893216813"/>
      </p:ext>
    </p:extLst>
  </p:cSld>
  <p:clrMapOvr>
    <a:masterClrMapping/>
  </p:clrMapOvr>
  <p:transition>
    <p:fade/>
  </p:transition>
  <p:timing>
    <p:tnLst>
      <p:par>
        <p:cTn id="1" dur="indefinite" restart="never" nodeType="tmRoot"/>
      </p:par>
    </p:tnLst>
  </p:timing>
  <p:hf hdr="0"/>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0126" y="2980724"/>
            <a:ext cx="7169534" cy="896552"/>
          </a:xfrm>
        </p:spPr>
        <p:txBody>
          <a:bodyPr vert="horz" wrap="square" lIns="182880" tIns="146304" rIns="182880" bIns="146304" rtlCol="0" anchor="ctr">
            <a:noAutofit/>
          </a:bodyPr>
          <a:lstStyle>
            <a:lvl1pPr marL="0" indent="0">
              <a:buFont typeface="Arial" panose="020B0604020202020204" pitchFamily="34" charset="0"/>
              <a:buNone/>
              <a:defRPr lang="en-US" sz="3528" kern="1200" dirty="0" smtClean="0">
                <a:gradFill>
                  <a:gsLst>
                    <a:gs pos="1299">
                      <a:schemeClr val="tx1"/>
                    </a:gs>
                    <a:gs pos="100000">
                      <a:schemeClr val="tx1"/>
                    </a:gs>
                  </a:gsLst>
                  <a:lin ang="5400000" scaled="0"/>
                </a:gradFill>
                <a:latin typeface="+mj-lt"/>
                <a:ea typeface="+mn-ea"/>
                <a:cs typeface="+mn-cs"/>
              </a:defRPr>
            </a:lvl1pPr>
          </a:lstStyle>
          <a:p>
            <a:pPr marL="0" lvl="0" indent="0" algn="l" defTabSz="895974" rtl="0" eaLnBrk="1" latinLnBrk="0" hangingPunct="1">
              <a:spcBef>
                <a:spcPct val="20000"/>
              </a:spcBef>
            </a:pPr>
            <a:r>
              <a:rPr lang="en-US" smtClean="0"/>
              <a:t>Click to edit Master text styles</a:t>
            </a:r>
          </a:p>
        </p:txBody>
      </p:sp>
      <p:sp>
        <p:nvSpPr>
          <p:cNvPr id="7" name="Picture Placeholder 12"/>
          <p:cNvSpPr>
            <a:spLocks noGrp="1"/>
          </p:cNvSpPr>
          <p:nvPr>
            <p:ph type="pic" sz="quarter" idx="16"/>
          </p:nvPr>
        </p:nvSpPr>
        <p:spPr>
          <a:xfrm>
            <a:off x="269169" y="1505896"/>
            <a:ext cx="3853623" cy="3846208"/>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smtClean="0"/>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smtClean="0"/>
              <a:t>Click to edit Master title style</a:t>
            </a:r>
            <a:endParaRPr lang="en-US" dirty="0"/>
          </a:p>
        </p:txBody>
      </p:sp>
    </p:spTree>
    <p:extLst>
      <p:ext uri="{BB962C8B-B14F-4D97-AF65-F5344CB8AC3E}">
        <p14:creationId xmlns:p14="http://schemas.microsoft.com/office/powerpoint/2010/main" val="1358094224"/>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Divider Slide Orang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2742735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ivider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125967830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Divider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58707608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Divider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216779482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3139" y="4343400"/>
            <a:ext cx="10237786" cy="461665"/>
          </a:xfrm>
        </p:spPr>
        <p:txBody>
          <a:bodyPr>
            <a:noAutofit/>
          </a:bodyPr>
          <a:lstStyle>
            <a:lvl1pPr marL="0" indent="0" algn="l">
              <a:lnSpc>
                <a:spcPct val="90000"/>
              </a:lnSpc>
              <a:spcBef>
                <a:spcPts val="0"/>
              </a:spcBef>
              <a:buNone/>
              <a:defRPr lang="en-US" sz="3600" kern="1200" spc="-70" baseline="0" dirty="0">
                <a:gradFill>
                  <a:gsLst>
                    <a:gs pos="2083">
                      <a:schemeClr val="bg2"/>
                    </a:gs>
                    <a:gs pos="99000">
                      <a:schemeClr val="bg2"/>
                    </a:gs>
                  </a:gsLst>
                  <a:lin ang="5400000" scaled="0"/>
                </a:gradFill>
                <a:latin typeface="+mj-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pPr marL="0" marR="0" lvl="0" indent="0" algn="l" defTabSz="914363"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973138" y="2739678"/>
            <a:ext cx="1024572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600" b="0" kern="1200" cap="none" spc="-400"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973138" y="1447800"/>
            <a:ext cx="10237787" cy="914096"/>
          </a:xfrm>
        </p:spPr>
        <p:txBody>
          <a:bodyPr wrap="square" anchor="b">
            <a:noAutofit/>
          </a:bodyPr>
          <a:lstStyle>
            <a:lvl1pPr marL="0" indent="0">
              <a:buNone/>
              <a:defRPr sz="6600" spc="-150"/>
            </a:lvl1pPr>
          </a:lstStyle>
          <a:p>
            <a:pPr lvl="0"/>
            <a:r>
              <a:rPr lang="en-US" smtClean="0"/>
              <a:t>Click to edit Master text styles</a:t>
            </a:r>
          </a:p>
        </p:txBody>
      </p:sp>
    </p:spTree>
    <p:extLst>
      <p:ext uri="{BB962C8B-B14F-4D97-AF65-F5344CB8AC3E}">
        <p14:creationId xmlns:p14="http://schemas.microsoft.com/office/powerpoint/2010/main" val="26015579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Punchy Slide Orang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998230128"/>
      </p:ext>
    </p:extLst>
  </p:cSld>
  <p:clrMapOvr>
    <a:masterClrMapping/>
  </p:clrMapOvr>
  <p:transition>
    <p:fade/>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Punchy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74874795"/>
      </p:ext>
    </p:extLst>
  </p:cSld>
  <p:clrMapOvr>
    <a:masterClrMapping/>
  </p:clrMapOvr>
  <p:transition>
    <p:fade/>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Punchy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1071124730"/>
      </p:ext>
    </p:extLst>
  </p:cSld>
  <p:clrMapOvr>
    <a:masterClrMapping/>
  </p:clrMapOvr>
  <p:transition>
    <p:fade/>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unchy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609594423"/>
      </p:ext>
    </p:extLst>
  </p:cSld>
  <p:clrMapOvr>
    <a:masterClrMapping/>
  </p:clrMapOvr>
  <p:transition>
    <p:fade/>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lank Slide Orange">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46880358"/>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Blank Slide Green">
    <p:bg>
      <p:bgPr>
        <a:solidFill>
          <a:srgbClr val="00723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22985372"/>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Blank Slide Blue">
    <p:bg>
      <p:bgPr>
        <a:solidFill>
          <a:srgbClr val="00188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9567518"/>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Blank Slide Purple">
    <p:bg>
      <p:bgPr>
        <a:solidFill>
          <a:srgbClr val="68217A"/>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40010790"/>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tx2"/>
                    </a:gs>
                    <a:gs pos="0">
                      <a:schemeClr val="tx2"/>
                    </a:gs>
                  </a:gsLst>
                  <a:lin ang="5400000" scaled="0"/>
                </a:gradFill>
                <a:latin typeface="+mj-lt"/>
              </a:defRPr>
            </a:lvl1pPr>
            <a:lvl2pPr marL="0" indent="0">
              <a:buNone/>
              <a:defRPr sz="2000">
                <a:gradFill>
                  <a:gsLst>
                    <a:gs pos="100000">
                      <a:schemeClr val="bg2"/>
                    </a:gs>
                    <a:gs pos="6000">
                      <a:schemeClr val="bg2"/>
                    </a:gs>
                  </a:gsLst>
                  <a:lin ang="5400000" scaled="0"/>
                </a:gradFill>
              </a:defRPr>
            </a:lvl2pPr>
            <a:lvl3pPr marL="231775" indent="0">
              <a:buNone/>
              <a:defRPr sz="2000">
                <a:gradFill>
                  <a:gsLst>
                    <a:gs pos="100000">
                      <a:schemeClr val="bg2"/>
                    </a:gs>
                    <a:gs pos="6000">
                      <a:schemeClr val="bg2"/>
                    </a:gs>
                  </a:gsLst>
                  <a:lin ang="5400000" scaled="0"/>
                </a:gradFill>
              </a:defRPr>
            </a:lvl3pPr>
            <a:lvl4pPr marL="457200" indent="0">
              <a:buNone/>
              <a:defRPr sz="2000">
                <a:gradFill>
                  <a:gsLst>
                    <a:gs pos="100000">
                      <a:schemeClr val="bg2"/>
                    </a:gs>
                    <a:gs pos="6000">
                      <a:schemeClr val="bg2"/>
                    </a:gs>
                  </a:gsLst>
                  <a:lin ang="5400000" scaled="0"/>
                </a:gradFill>
              </a:defRPr>
            </a:lvl4pPr>
            <a:lvl5pPr marL="693738" indent="0">
              <a:buNone/>
              <a:defRPr sz="2000">
                <a:gradFill>
                  <a:gsLst>
                    <a:gs pos="100000">
                      <a:schemeClr val="bg2"/>
                    </a:gs>
                    <a:gs pos="6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Tree>
    <p:extLst>
      <p:ext uri="{BB962C8B-B14F-4D97-AF65-F5344CB8AC3E}">
        <p14:creationId xmlns:p14="http://schemas.microsoft.com/office/powerpoint/2010/main" val="2174816850"/>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bg2"/>
                    </a:gs>
                    <a:gs pos="0">
                      <a:schemeClr val="bg2"/>
                    </a:gs>
                  </a:gsLst>
                  <a:lin ang="5400000" scaled="0"/>
                </a:gradFill>
                <a:latin typeface="+mj-lt"/>
              </a:defRPr>
            </a:lvl1pPr>
            <a:lvl2pPr marL="0" indent="0">
              <a:buNone/>
              <a:defRPr sz="2000">
                <a:gradFill>
                  <a:gsLst>
                    <a:gs pos="100000">
                      <a:schemeClr val="bg2"/>
                    </a:gs>
                    <a:gs pos="0">
                      <a:schemeClr val="bg2"/>
                    </a:gs>
                  </a:gsLst>
                  <a:lin ang="5400000" scaled="0"/>
                </a:gradFill>
              </a:defRPr>
            </a:lvl2pPr>
            <a:lvl3pPr marL="231775" indent="0">
              <a:buNone/>
              <a:defRPr sz="2000">
                <a:gradFill>
                  <a:gsLst>
                    <a:gs pos="100000">
                      <a:schemeClr val="bg2"/>
                    </a:gs>
                    <a:gs pos="0">
                      <a:schemeClr val="bg2"/>
                    </a:gs>
                  </a:gsLst>
                  <a:lin ang="5400000" scaled="0"/>
                </a:gradFill>
              </a:defRPr>
            </a:lvl3pPr>
            <a:lvl4pPr marL="457200" indent="0">
              <a:buNone/>
              <a:defRPr sz="2000">
                <a:gradFill>
                  <a:gsLst>
                    <a:gs pos="100000">
                      <a:schemeClr val="bg2"/>
                    </a:gs>
                    <a:gs pos="0">
                      <a:schemeClr val="bg2"/>
                    </a:gs>
                  </a:gsLst>
                  <a:lin ang="5400000" scaled="0"/>
                </a:gradFill>
              </a:defRPr>
            </a:lvl4pPr>
            <a:lvl5pPr marL="693738" indent="0">
              <a:buNone/>
              <a:defRPr sz="200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414694883"/>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43636"/>
          </a:xfrm>
          <a:prstGeom prst="rect">
            <a:avLst/>
          </a:prstGeom>
        </p:spPr>
        <p:txBody>
          <a:bodyPr/>
          <a:lstStyle>
            <a:lvl1pPr marL="284163" indent="-284163">
              <a:buFont typeface="Wingdings" pitchFamily="2" charset="2"/>
              <a:buChar char=""/>
              <a:defRPr sz="4000"/>
            </a:lvl1pPr>
            <a:lvl2pPr marL="517525" indent="-233363">
              <a:buFont typeface="Wingdings" pitchFamily="2" charset="2"/>
              <a:buChar char=""/>
              <a:defRPr>
                <a:latin typeface="+mn-lt"/>
              </a:defRPr>
            </a:lvl2pPr>
            <a:lvl3pPr marL="741363" indent="-223838">
              <a:buFont typeface="Wingdings" pitchFamily="2" charset="2"/>
              <a:buChar char=""/>
              <a:tabLst/>
              <a:defRPr>
                <a:latin typeface="+mn-lt"/>
              </a:defRPr>
            </a:lvl3pPr>
            <a:lvl4pPr marL="914400" indent="-173038">
              <a:buFont typeface="Wingdings" pitchFamily="2" charset="2"/>
              <a:buChar char=""/>
              <a:defRPr>
                <a:latin typeface="+mn-lt"/>
              </a:defRPr>
            </a:lvl4pPr>
            <a:lvl5pPr marL="1087438" indent="-173038">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553196831"/>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00">
                      <a:schemeClr val="tx2"/>
                    </a:gs>
                    <a:gs pos="0">
                      <a:schemeClr val="tx2"/>
                    </a:gs>
                  </a:gsLst>
                  <a:lin ang="5400000" scaled="0"/>
                </a:gradFill>
                <a:latin typeface="+mj-lt"/>
              </a:defRPr>
            </a:lvl1pPr>
            <a:lvl2pPr marL="0" indent="0">
              <a:buNone/>
              <a:defRPr sz="2000"/>
            </a:lvl2pPr>
            <a:lvl3pPr marL="233363" indent="0">
              <a:buNone/>
              <a:defRPr sz="2000"/>
            </a:lvl3pPr>
            <a:lvl4pPr marL="457200" indent="0">
              <a:buNone/>
              <a:defRPr sz="2000"/>
            </a:lvl4pPr>
            <a:lvl5pPr marL="693738" indent="0">
              <a:buNone/>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00">
                      <a:schemeClr val="tx2"/>
                    </a:gs>
                    <a:gs pos="0">
                      <a:schemeClr val="tx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250">
                      <a:schemeClr val="bg2"/>
                    </a:gs>
                    <a:gs pos="100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567823360"/>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
                      <a:schemeClr val="bg2"/>
                    </a:gs>
                    <a:gs pos="98000">
                      <a:schemeClr val="bg2"/>
                    </a:gs>
                  </a:gsLst>
                  <a:lin ang="5400000" scaled="0"/>
                </a:gradFill>
                <a:latin typeface="+mj-lt"/>
              </a:defRPr>
            </a:lvl1pPr>
            <a:lvl2pPr marL="0" indent="0">
              <a:buNone/>
              <a:defRPr sz="2000">
                <a:gradFill>
                  <a:gsLst>
                    <a:gs pos="1000">
                      <a:schemeClr val="bg2"/>
                    </a:gs>
                    <a:gs pos="98000">
                      <a:schemeClr val="bg2"/>
                    </a:gs>
                  </a:gsLst>
                  <a:lin ang="5400000" scaled="0"/>
                </a:gradFill>
              </a:defRPr>
            </a:lvl2pPr>
            <a:lvl3pPr marL="233363" indent="0">
              <a:buNone/>
              <a:defRPr sz="2000">
                <a:gradFill>
                  <a:gsLst>
                    <a:gs pos="1000">
                      <a:schemeClr val="bg2"/>
                    </a:gs>
                    <a:gs pos="98000">
                      <a:schemeClr val="bg2"/>
                    </a:gs>
                  </a:gsLst>
                  <a:lin ang="5400000" scaled="0"/>
                </a:gradFill>
              </a:defRPr>
            </a:lvl3pPr>
            <a:lvl4pPr marL="457200" indent="0">
              <a:buNone/>
              <a:defRPr sz="2000">
                <a:gradFill>
                  <a:gsLst>
                    <a:gs pos="1000">
                      <a:schemeClr val="bg2"/>
                    </a:gs>
                    <a:gs pos="98000">
                      <a:schemeClr val="bg2"/>
                    </a:gs>
                  </a:gsLst>
                  <a:lin ang="5400000" scaled="0"/>
                </a:gradFill>
              </a:defRPr>
            </a:lvl4pPr>
            <a:lvl5pPr marL="693738" indent="0">
              <a:buNone/>
              <a:defRPr sz="2000">
                <a:gradFill>
                  <a:gsLst>
                    <a:gs pos="1000">
                      <a:schemeClr val="bg2"/>
                    </a:gs>
                    <a:gs pos="98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
                      <a:schemeClr val="bg2"/>
                    </a:gs>
                    <a:gs pos="98000">
                      <a:schemeClr val="bg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000">
                      <a:schemeClr val="bg2"/>
                    </a:gs>
                    <a:gs pos="98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666843519"/>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520700" y="1447800"/>
            <a:ext cx="5394960" cy="2351413"/>
          </a:xfrm>
        </p:spPr>
        <p:txBody>
          <a:bodyPr>
            <a:spAutoFit/>
          </a:bodyPr>
          <a:lstStyle>
            <a:lvl1pPr marL="292100" indent="-292100">
              <a:spcBef>
                <a:spcPts val="1200"/>
              </a:spcBef>
              <a:buClr>
                <a:schemeClr val="bg2"/>
              </a:buClr>
              <a:buSzPct val="100000"/>
              <a:buFont typeface="Wingdings" pitchFamily="2" charset="2"/>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520700" indent="-228600">
              <a:defRPr sz="2000"/>
            </a:lvl2pPr>
            <a:lvl3pPr marL="685800" indent="-165100">
              <a:tabLst/>
              <a:defRPr sz="2000"/>
            </a:lvl3pPr>
            <a:lvl4pPr marL="863600" indent="-177800">
              <a:defRPr/>
            </a:lvl4pPr>
            <a:lvl5pPr marL="1028700" indent="-165100">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6277928" y="1447800"/>
            <a:ext cx="5394960" cy="2351413"/>
          </a:xfrm>
        </p:spPr>
        <p:txBody>
          <a:bodyPr>
            <a:spAutoFit/>
          </a:bodyPr>
          <a:lstStyle>
            <a:lvl1pPr marL="339725" indent="-339725">
              <a:spcBef>
                <a:spcPts val="1200"/>
              </a:spcBef>
              <a:buClr>
                <a:schemeClr val="bg2"/>
              </a:buClr>
              <a:buFont typeface="Arial" pitchFamily="34" charset="0"/>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635000" indent="-342900">
              <a:defRPr lang="en-US" sz="2000" kern="1200" spc="0" baseline="0" dirty="0" smtClean="0">
                <a:gradFill>
                  <a:gsLst>
                    <a:gs pos="1250">
                      <a:schemeClr val="bg2"/>
                    </a:gs>
                    <a:gs pos="100000">
                      <a:schemeClr val="bg2"/>
                    </a:gs>
                  </a:gsLst>
                  <a:lin ang="5400000" scaled="0"/>
                </a:gradFill>
                <a:latin typeface="+mn-lt"/>
                <a:ea typeface="+mn-ea"/>
                <a:cs typeface="+mn-cs"/>
              </a:defRPr>
            </a:lvl2pPr>
            <a:lvl3pPr marL="863600" indent="-342900">
              <a:defRPr lang="en-US" sz="2000" kern="1200" spc="0" baseline="0" dirty="0" smtClean="0">
                <a:gradFill>
                  <a:gsLst>
                    <a:gs pos="1250">
                      <a:schemeClr val="bg2"/>
                    </a:gs>
                    <a:gs pos="100000">
                      <a:schemeClr val="bg2"/>
                    </a:gs>
                  </a:gsLst>
                  <a:lin ang="5400000" scaled="0"/>
                </a:gradFill>
                <a:latin typeface="+mn-lt"/>
                <a:ea typeface="+mn-ea"/>
                <a:cs typeface="+mn-cs"/>
              </a:defRPr>
            </a:lvl3pPr>
            <a:lvl4pPr marL="1028700" indent="-342900">
              <a:defRPr lang="en-US" sz="2000" kern="1200" spc="0" baseline="0" dirty="0" smtClean="0">
                <a:gradFill>
                  <a:gsLst>
                    <a:gs pos="1250">
                      <a:schemeClr val="bg2"/>
                    </a:gs>
                    <a:gs pos="100000">
                      <a:schemeClr val="bg2"/>
                    </a:gs>
                  </a:gsLst>
                  <a:lin ang="5400000" scaled="0"/>
                </a:gradFill>
                <a:latin typeface="+mn-lt"/>
                <a:ea typeface="+mn-ea"/>
                <a:cs typeface="+mn-cs"/>
              </a:defRPr>
            </a:lvl4pPr>
            <a:lvl5pPr marL="1206500" indent="-342900">
              <a:defRPr lang="en-US" sz="2000" kern="1200" spc="0" baseline="0" dirty="0">
                <a:gradFill>
                  <a:gsLst>
                    <a:gs pos="1250">
                      <a:schemeClr val="bg2"/>
                    </a:gs>
                    <a:gs pos="100000">
                      <a:schemeClr val="bg2"/>
                    </a:gs>
                  </a:gsLst>
                  <a:lin ang="5400000" scaled="0"/>
                </a:gradFill>
                <a:latin typeface="+mn-lt"/>
                <a:ea typeface="+mn-ea"/>
                <a:cs typeface="+mn-cs"/>
              </a:defRPr>
            </a:lvl5pPr>
          </a:lstStyle>
          <a:p>
            <a:pPr marL="292100" marR="0" lvl="0"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Click to edit Master text styles</a:t>
            </a:r>
          </a:p>
          <a:p>
            <a:pPr marL="292100" marR="0" lvl="1"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Second level</a:t>
            </a:r>
          </a:p>
          <a:p>
            <a:pPr marL="292100" marR="0" lvl="2"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Third level</a:t>
            </a:r>
          </a:p>
          <a:p>
            <a:pPr marL="292100" marR="0" lvl="3"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Fourth level</a:t>
            </a:r>
          </a:p>
          <a:p>
            <a:pPr marL="292100" marR="0" lvl="4"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Fifth level</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429362577"/>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theme" Target="../theme/theme2.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520700" y="1447800"/>
            <a:ext cx="11152188" cy="2055947"/>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083" r:id="rId1"/>
    <p:sldLayoutId id="2147484084" r:id="rId2"/>
    <p:sldLayoutId id="2147484085" r:id="rId3"/>
    <p:sldLayoutId id="2147484087" r:id="rId4"/>
    <p:sldLayoutId id="2147484088" r:id="rId5"/>
    <p:sldLayoutId id="2147484086" r:id="rId6"/>
    <p:sldLayoutId id="2147484090" r:id="rId7"/>
    <p:sldLayoutId id="2147484091" r:id="rId8"/>
    <p:sldLayoutId id="2147484089" r:id="rId9"/>
    <p:sldLayoutId id="2147484119" r:id="rId10"/>
    <p:sldLayoutId id="2147484116" r:id="rId11"/>
    <p:sldLayoutId id="2147484117" r:id="rId12"/>
    <p:sldLayoutId id="2147484140" r:id="rId13"/>
    <p:sldLayoutId id="2147484141" r:id="rId14"/>
    <p:sldLayoutId id="2147484142" r:id="rId15"/>
    <p:sldLayoutId id="2147484143" r:id="rId16"/>
    <p:sldLayoutId id="2147484092" r:id="rId17"/>
    <p:sldLayoutId id="2147484093" r:id="rId18"/>
    <p:sldLayoutId id="2147484094" r:id="rId19"/>
    <p:sldLayoutId id="2147484096" r:id="rId20"/>
    <p:sldLayoutId id="2147484144" r:id="rId21"/>
    <p:sldLayoutId id="2147484145" r:id="rId22"/>
    <p:sldLayoutId id="2147484146" r:id="rId23"/>
    <p:sldLayoutId id="2147484147" r:id="rId24"/>
    <p:sldLayoutId id="2147484148" r:id="rId25"/>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80702324"/>
      </p:ext>
    </p:extLst>
  </p:cSld>
  <p:clrMap bg1="dk1" tx1="lt1" bg2="dk2" tx2="lt2" accent1="accent1" accent2="accent2" accent3="accent3" accent4="accent4" accent5="accent5" accent6="accent6" hlink="hlink" folHlink="folHlink"/>
  <p:sldLayoutIdLst>
    <p:sldLayoutId id="2147484058" r:id="rId1"/>
    <p:sldLayoutId id="2147484099" r:id="rId2"/>
    <p:sldLayoutId id="2147484100" r:id="rId3"/>
    <p:sldLayoutId id="2147484101" r:id="rId4"/>
    <p:sldLayoutId id="2147484048" r:id="rId5"/>
    <p:sldLayoutId id="2147484061" r:id="rId6"/>
    <p:sldLayoutId id="2147484062" r:id="rId7"/>
    <p:sldLayoutId id="2147484097" r:id="rId8"/>
    <p:sldLayoutId id="2147484057" r:id="rId9"/>
    <p:sldLayoutId id="2147484065" r:id="rId10"/>
    <p:sldLayoutId id="2147484066" r:id="rId11"/>
    <p:sldLayoutId id="2147484098" r:id="rId12"/>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1"/>
              </a:gs>
              <a:gs pos="100000">
                <a:schemeClr val="tx1"/>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90000"/>
        <a:buFont typeface="Arial" pitchFamily="34" charset="0"/>
        <a:buChar char="•"/>
        <a:tabLst/>
        <a:defRPr sz="3600" kern="1200" spc="-70" baseline="0">
          <a:gradFill>
            <a:gsLst>
              <a:gs pos="1250">
                <a:schemeClr val="tx1"/>
              </a:gs>
              <a:gs pos="100000">
                <a:schemeClr val="tx1"/>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tx1"/>
              </a:gs>
              <a:gs pos="100000">
                <a:schemeClr val="tx1"/>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tx1"/>
              </a:gs>
              <a:gs pos="100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7.xml"/><Relationship Id="rId1" Type="http://schemas.openxmlformats.org/officeDocument/2006/relationships/slideLayout" Target="../slideLayouts/slideLayout17.xml"/><Relationship Id="rId4" Type="http://schemas.openxmlformats.org/officeDocument/2006/relationships/image" Target="../media/image27.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0.xml"/><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7.xml"/></Relationships>
</file>

<file path=ppt/slides/_rels/slide2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5.xml"/><Relationship Id="rId1" Type="http://schemas.openxmlformats.org/officeDocument/2006/relationships/slideLayout" Target="../slideLayouts/slideLayout17.xml"/><Relationship Id="rId4" Type="http://schemas.openxmlformats.org/officeDocument/2006/relationships/image" Target="../media/image32.png"/></Relationships>
</file>

<file path=ppt/slides/_rels/slide2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6.xml"/><Relationship Id="rId1" Type="http://schemas.openxmlformats.org/officeDocument/2006/relationships/slideLayout" Target="../slideLayouts/slideLayout17.xml"/><Relationship Id="rId4" Type="http://schemas.openxmlformats.org/officeDocument/2006/relationships/image" Target="../media/image34.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0.xml"/><Relationship Id="rId1" Type="http://schemas.openxmlformats.org/officeDocument/2006/relationships/slideLayout" Target="../slideLayouts/slideLayout1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17.xml"/></Relationships>
</file>

<file path=ppt/slides/_rels/slide38.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17.xml"/></Relationships>
</file>

<file path=ppt/slides/_rels/slide42.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3.xml"/><Relationship Id="rId1" Type="http://schemas.openxmlformats.org/officeDocument/2006/relationships/slideLayout" Target="../slideLayouts/slideLayout5.xml"/><Relationship Id="rId4" Type="http://schemas.openxmlformats.org/officeDocument/2006/relationships/image" Target="../media/image44.png"/></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25.xml"/><Relationship Id="rId1" Type="http://schemas.openxmlformats.org/officeDocument/2006/relationships/slideLayout" Target="../slideLayouts/slideLayout3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8" Type="http://schemas.openxmlformats.org/officeDocument/2006/relationships/image" Target="../media/image11.emf"/><Relationship Id="rId13" Type="http://schemas.openxmlformats.org/officeDocument/2006/relationships/image" Target="../media/image16.emf"/><Relationship Id="rId3" Type="http://schemas.openxmlformats.org/officeDocument/2006/relationships/image" Target="../media/image6.emf"/><Relationship Id="rId7" Type="http://schemas.openxmlformats.org/officeDocument/2006/relationships/image" Target="../media/image10.png"/><Relationship Id="rId12" Type="http://schemas.openxmlformats.org/officeDocument/2006/relationships/image" Target="../media/image15.emf"/><Relationship Id="rId2" Type="http://schemas.openxmlformats.org/officeDocument/2006/relationships/image" Target="../media/image5.emf"/><Relationship Id="rId1" Type="http://schemas.openxmlformats.org/officeDocument/2006/relationships/slideLayout" Target="../slideLayouts/slideLayout17.xml"/><Relationship Id="rId6" Type="http://schemas.openxmlformats.org/officeDocument/2006/relationships/image" Target="../media/image9.emf"/><Relationship Id="rId11" Type="http://schemas.openxmlformats.org/officeDocument/2006/relationships/image" Target="../media/image14.emf"/><Relationship Id="rId5" Type="http://schemas.openxmlformats.org/officeDocument/2006/relationships/image" Target="../media/image8.emf"/><Relationship Id="rId15" Type="http://schemas.openxmlformats.org/officeDocument/2006/relationships/image" Target="../media/image18.emf"/><Relationship Id="rId10" Type="http://schemas.openxmlformats.org/officeDocument/2006/relationships/image" Target="../media/image13.emf"/><Relationship Id="rId4" Type="http://schemas.openxmlformats.org/officeDocument/2006/relationships/image" Target="../media/image7.emf"/><Relationship Id="rId9" Type="http://schemas.openxmlformats.org/officeDocument/2006/relationships/image" Target="../media/image12.emf"/><Relationship Id="rId14" Type="http://schemas.openxmlformats.org/officeDocument/2006/relationships/image" Target="../media/image17.emf"/></Relationships>
</file>

<file path=ppt/slides/_rels/slide7.xml.rels><?xml version="1.0" encoding="UTF-8" standalone="yes"?>
<Relationships xmlns="http://schemas.openxmlformats.org/package/2006/relationships"><Relationship Id="rId8" Type="http://schemas.openxmlformats.org/officeDocument/2006/relationships/image" Target="../media/image23.emf"/><Relationship Id="rId13" Type="http://schemas.openxmlformats.org/officeDocument/2006/relationships/image" Target="../media/image13.emf"/><Relationship Id="rId3" Type="http://schemas.openxmlformats.org/officeDocument/2006/relationships/image" Target="../media/image20.emf"/><Relationship Id="rId7" Type="http://schemas.openxmlformats.org/officeDocument/2006/relationships/image" Target="../media/image9.emf"/><Relationship Id="rId12" Type="http://schemas.openxmlformats.org/officeDocument/2006/relationships/image" Target="../media/image12.emf"/><Relationship Id="rId2" Type="http://schemas.openxmlformats.org/officeDocument/2006/relationships/image" Target="../media/image19.emf"/><Relationship Id="rId1" Type="http://schemas.openxmlformats.org/officeDocument/2006/relationships/slideLayout" Target="../slideLayouts/slideLayout17.xml"/><Relationship Id="rId6" Type="http://schemas.openxmlformats.org/officeDocument/2006/relationships/image" Target="../media/image8.emf"/><Relationship Id="rId11" Type="http://schemas.openxmlformats.org/officeDocument/2006/relationships/image" Target="../media/image7.emf"/><Relationship Id="rId5" Type="http://schemas.openxmlformats.org/officeDocument/2006/relationships/image" Target="../media/image22.emf"/><Relationship Id="rId15" Type="http://schemas.openxmlformats.org/officeDocument/2006/relationships/image" Target="../media/image15.emf"/><Relationship Id="rId10" Type="http://schemas.openxmlformats.org/officeDocument/2006/relationships/image" Target="../media/image11.emf"/><Relationship Id="rId4" Type="http://schemas.openxmlformats.org/officeDocument/2006/relationships/image" Target="../media/image21.emf"/><Relationship Id="rId9" Type="http://schemas.openxmlformats.org/officeDocument/2006/relationships/image" Target="../media/image10.png"/><Relationship Id="rId14" Type="http://schemas.openxmlformats.org/officeDocument/2006/relationships/image" Target="../media/image14.emf"/></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xml"/><Relationship Id="rId1" Type="http://schemas.openxmlformats.org/officeDocument/2006/relationships/slideLayout" Target="../slideLayouts/slideLayout5.xml"/><Relationship Id="rId4" Type="http://schemas.openxmlformats.org/officeDocument/2006/relationships/image" Target="../media/image2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6595" dirty="0"/>
              <a:t>Office 365 Development</a:t>
            </a:r>
          </a:p>
        </p:txBody>
      </p:sp>
      <p:sp>
        <p:nvSpPr>
          <p:cNvPr id="3" name="Text Placeholder 2"/>
          <p:cNvSpPr>
            <a:spLocks noGrp="1"/>
          </p:cNvSpPr>
          <p:nvPr>
            <p:ph type="body" sz="quarter" idx="12"/>
          </p:nvPr>
        </p:nvSpPr>
        <p:spPr/>
        <p:txBody>
          <a:bodyPr/>
          <a:lstStyle/>
          <a:p>
            <a:r>
              <a:rPr lang="en-US" dirty="0" smtClean="0"/>
              <a:t>July 2014</a:t>
            </a:r>
            <a:endParaRPr lang="en-US" dirty="0"/>
          </a:p>
        </p:txBody>
      </p:sp>
    </p:spTree>
    <p:extLst>
      <p:ext uri="{BB962C8B-B14F-4D97-AF65-F5344CB8AC3E}">
        <p14:creationId xmlns:p14="http://schemas.microsoft.com/office/powerpoint/2010/main" val="116628606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1" y="1212148"/>
            <a:ext cx="11149013" cy="4951758"/>
          </a:xfrm>
        </p:spPr>
        <p:txBody>
          <a:bodyPr/>
          <a:lstStyle/>
          <a:p>
            <a:r>
              <a:rPr lang="en-US" dirty="0" smtClean="0"/>
              <a:t>Web Project</a:t>
            </a:r>
          </a:p>
          <a:p>
            <a:pPr lvl="1"/>
            <a:r>
              <a:rPr lang="en-US" dirty="0" smtClean="0"/>
              <a:t>ASP.NET Web Forms</a:t>
            </a:r>
          </a:p>
          <a:p>
            <a:pPr lvl="1"/>
            <a:r>
              <a:rPr lang="en-US" dirty="0" smtClean="0"/>
              <a:t>MVC 5</a:t>
            </a:r>
          </a:p>
          <a:p>
            <a:r>
              <a:rPr lang="en-US" dirty="0" smtClean="0"/>
              <a:t>Authorization</a:t>
            </a:r>
          </a:p>
          <a:p>
            <a:pPr lvl="1"/>
            <a:r>
              <a:rPr lang="en-US" dirty="0"/>
              <a:t>Azure Access Control Services</a:t>
            </a:r>
          </a:p>
          <a:p>
            <a:pPr lvl="1"/>
            <a:r>
              <a:rPr lang="en-US" dirty="0" smtClean="0"/>
              <a:t>Server-to-Server High Trust</a:t>
            </a:r>
          </a:p>
          <a:p>
            <a:r>
              <a:rPr lang="en-US" dirty="0" smtClean="0"/>
              <a:t>Programmability</a:t>
            </a:r>
          </a:p>
          <a:p>
            <a:pPr lvl="1"/>
            <a:r>
              <a:rPr lang="en-US" dirty="0" err="1" smtClean="0"/>
              <a:t>SharePointContextProvider</a:t>
            </a:r>
            <a:r>
              <a:rPr lang="en-US" dirty="0" smtClean="0"/>
              <a:t> class</a:t>
            </a:r>
          </a:p>
          <a:p>
            <a:pPr lvl="1"/>
            <a:r>
              <a:rPr lang="en-US" dirty="0" smtClean="0"/>
              <a:t>Managed CSOM or REST</a:t>
            </a:r>
          </a:p>
          <a:p>
            <a:pPr lvl="1"/>
            <a:r>
              <a:rPr lang="en-US" dirty="0" smtClean="0"/>
              <a:t>JavaScript Cross-Domain Library</a:t>
            </a:r>
            <a:endParaRPr lang="en-US" dirty="0"/>
          </a:p>
        </p:txBody>
      </p:sp>
      <p:sp>
        <p:nvSpPr>
          <p:cNvPr id="3" name="Title 2"/>
          <p:cNvSpPr>
            <a:spLocks noGrp="1"/>
          </p:cNvSpPr>
          <p:nvPr>
            <p:ph type="title"/>
          </p:nvPr>
        </p:nvSpPr>
        <p:spPr/>
        <p:txBody>
          <a:bodyPr/>
          <a:lstStyle/>
          <a:p>
            <a:r>
              <a:rPr lang="en-US" dirty="0" smtClean="0"/>
              <a:t>Creating Provider-Hosted Apps</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10</a:t>
            </a:fld>
            <a:endParaRPr lang="en-US" dirty="0"/>
          </a:p>
        </p:txBody>
      </p:sp>
    </p:spTree>
    <p:extLst>
      <p:ext uri="{BB962C8B-B14F-4D97-AF65-F5344CB8AC3E}">
        <p14:creationId xmlns:p14="http://schemas.microsoft.com/office/powerpoint/2010/main" val="306890160"/>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smtClean="0"/>
              <a:t>Creating a Provider-Hosted App</a:t>
            </a:r>
            <a:endParaRPr lang="en-US" dirty="0"/>
          </a:p>
        </p:txBody>
      </p:sp>
      <p:sp>
        <p:nvSpPr>
          <p:cNvPr id="2" name="Text Placeholder 1"/>
          <p:cNvSpPr>
            <a:spLocks noGrp="1"/>
          </p:cNvSpPr>
          <p:nvPr>
            <p:ph type="body" sz="quarter" idx="10"/>
          </p:nvPr>
        </p:nvSpPr>
        <p:spPr/>
        <p:txBody>
          <a:bodyPr/>
          <a:lstStyle/>
          <a:p>
            <a:pPr marL="0" indent="0">
              <a:buNone/>
            </a:pPr>
            <a:r>
              <a:rPr lang="en-US" dirty="0" smtClean="0"/>
              <a:t>demo</a:t>
            </a:r>
            <a:endParaRPr lang="en-US" dirty="0"/>
          </a:p>
        </p:txBody>
      </p:sp>
    </p:spTree>
    <p:extLst>
      <p:ext uri="{BB962C8B-B14F-4D97-AF65-F5344CB8AC3E}">
        <p14:creationId xmlns:p14="http://schemas.microsoft.com/office/powerpoint/2010/main" val="3974773602"/>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Programming in C#</a:t>
            </a:r>
            <a:endParaRPr lang="en-US" dirty="0"/>
          </a:p>
        </p:txBody>
      </p:sp>
      <p:sp>
        <p:nvSpPr>
          <p:cNvPr id="9" name="Subtitle 4"/>
          <p:cNvSpPr>
            <a:spLocks noGrp="1"/>
          </p:cNvSpPr>
          <p:nvPr>
            <p:ph type="subTitle" idx="1"/>
          </p:nvPr>
        </p:nvSpPr>
        <p:spPr/>
        <p:txBody>
          <a:bodyPr/>
          <a:lstStyle/>
          <a:p>
            <a:pPr lvl="0"/>
            <a:endParaRPr lang="en-US" dirty="0"/>
          </a:p>
        </p:txBody>
      </p:sp>
    </p:spTree>
    <p:extLst>
      <p:ext uri="{BB962C8B-B14F-4D97-AF65-F5344CB8AC3E}">
        <p14:creationId xmlns:p14="http://schemas.microsoft.com/office/powerpoint/2010/main" val="1268031970"/>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8"/>
            <a:ext cx="11149013" cy="4380245"/>
          </a:xfrm>
        </p:spPr>
        <p:txBody>
          <a:bodyPr/>
          <a:lstStyle/>
          <a:p>
            <a:r>
              <a:rPr lang="en-US" dirty="0" smtClean="0"/>
              <a:t>Checks for valid Context Token</a:t>
            </a:r>
          </a:p>
          <a:p>
            <a:pPr lvl="1"/>
            <a:r>
              <a:rPr lang="en-US" dirty="0" smtClean="0"/>
              <a:t>Redirects if it does not exist</a:t>
            </a:r>
          </a:p>
          <a:p>
            <a:r>
              <a:rPr lang="en-US" dirty="0" smtClean="0"/>
              <a:t>Simplifies the management of context</a:t>
            </a:r>
          </a:p>
          <a:p>
            <a:pPr lvl="1"/>
            <a:r>
              <a:rPr lang="en-US" dirty="0" smtClean="0"/>
              <a:t>Provides an ACS or STS context</a:t>
            </a:r>
          </a:p>
          <a:p>
            <a:pPr lvl="1"/>
            <a:r>
              <a:rPr lang="en-US" dirty="0" smtClean="0"/>
              <a:t>Context exposes properties for key values like Host Web URL</a:t>
            </a:r>
          </a:p>
          <a:p>
            <a:r>
              <a:rPr lang="en-US" dirty="0" smtClean="0"/>
              <a:t>Simplifies the management of tokens</a:t>
            </a:r>
          </a:p>
          <a:p>
            <a:pPr lvl="1"/>
            <a:r>
              <a:rPr lang="en-US" dirty="0" smtClean="0"/>
              <a:t>Context exposes methods to retrieve tokens</a:t>
            </a:r>
            <a:endParaRPr lang="en-US" dirty="0"/>
          </a:p>
        </p:txBody>
      </p:sp>
      <p:sp>
        <p:nvSpPr>
          <p:cNvPr id="3" name="Title 2"/>
          <p:cNvSpPr>
            <a:spLocks noGrp="1"/>
          </p:cNvSpPr>
          <p:nvPr>
            <p:ph type="title"/>
          </p:nvPr>
        </p:nvSpPr>
        <p:spPr/>
        <p:txBody>
          <a:bodyPr/>
          <a:lstStyle/>
          <a:p>
            <a:r>
              <a:rPr lang="en-US" dirty="0" err="1" smtClean="0"/>
              <a:t>SharePointContextProvider</a:t>
            </a:r>
            <a:r>
              <a:rPr lang="en-US" dirty="0" smtClean="0"/>
              <a:t> Class</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13</a:t>
            </a:fld>
            <a:endParaRPr lang="en-US" dirty="0"/>
          </a:p>
        </p:txBody>
      </p:sp>
    </p:spTree>
    <p:extLst>
      <p:ext uri="{BB962C8B-B14F-4D97-AF65-F5344CB8AC3E}">
        <p14:creationId xmlns:p14="http://schemas.microsoft.com/office/powerpoint/2010/main" val="3623862502"/>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Validating Context Token</a:t>
            </a:r>
            <a:endParaRPr lang="en-US" dirty="0"/>
          </a:p>
        </p:txBody>
      </p:sp>
      <p:sp>
        <p:nvSpPr>
          <p:cNvPr id="3" name="Slide Number Placeholder 2"/>
          <p:cNvSpPr>
            <a:spLocks noGrp="1"/>
          </p:cNvSpPr>
          <p:nvPr>
            <p:ph type="sldNum" sz="quarter" idx="12"/>
          </p:nvPr>
        </p:nvSpPr>
        <p:spPr/>
        <p:txBody>
          <a:bodyPr/>
          <a:lstStyle/>
          <a:p>
            <a:fld id="{727B4C2D-45E2-4621-8491-2995EB46A674}" type="slidenum">
              <a:rPr lang="en-US" smtClean="0"/>
              <a:pPr/>
              <a:t>14</a:t>
            </a:fld>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9112" y="1763064"/>
            <a:ext cx="6858594" cy="2667231"/>
          </a:xfrm>
          <a:prstGeom prst="rect">
            <a:avLst/>
          </a:prstGeom>
          <a:ln>
            <a:solidFill>
              <a:schemeClr val="tx1"/>
            </a:solidFill>
          </a:ln>
        </p:spPr>
      </p:pic>
      <p:sp>
        <p:nvSpPr>
          <p:cNvPr id="9" name="TextBox 8"/>
          <p:cNvSpPr txBox="1"/>
          <p:nvPr/>
        </p:nvSpPr>
        <p:spPr>
          <a:xfrm>
            <a:off x="5874036" y="1341880"/>
            <a:ext cx="1458156" cy="369332"/>
          </a:xfrm>
          <a:prstGeom prst="rect">
            <a:avLst/>
          </a:prstGeom>
          <a:noFill/>
        </p:spPr>
        <p:txBody>
          <a:bodyPr wrap="none" lIns="0" tIns="0" rIns="0" bIns="0" rtlCol="0">
            <a:spAutoFit/>
          </a:bodyPr>
          <a:lstStyle/>
          <a:p>
            <a:r>
              <a:rPr lang="en-US" sz="2400" spc="-70" dirty="0" smtClean="0">
                <a:solidFill>
                  <a:srgbClr val="C00000"/>
                </a:solidFill>
              </a:rPr>
              <a:t>Web Forms</a:t>
            </a:r>
          </a:p>
        </p:txBody>
      </p:sp>
      <p:sp>
        <p:nvSpPr>
          <p:cNvPr id="10" name="TextBox 9"/>
          <p:cNvSpPr txBox="1"/>
          <p:nvPr/>
        </p:nvSpPr>
        <p:spPr>
          <a:xfrm>
            <a:off x="6474650" y="4708735"/>
            <a:ext cx="857542" cy="369332"/>
          </a:xfrm>
          <a:prstGeom prst="rect">
            <a:avLst/>
          </a:prstGeom>
          <a:noFill/>
        </p:spPr>
        <p:txBody>
          <a:bodyPr wrap="none" lIns="0" tIns="0" rIns="0" bIns="0" rtlCol="0">
            <a:spAutoFit/>
          </a:bodyPr>
          <a:lstStyle/>
          <a:p>
            <a:r>
              <a:rPr lang="en-US" sz="2400" spc="-70" dirty="0" smtClean="0">
                <a:solidFill>
                  <a:srgbClr val="C00000"/>
                </a:solidFill>
              </a:rPr>
              <a:t>MVC 5</a:t>
            </a:r>
          </a:p>
        </p:txBody>
      </p:sp>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82488" y="5104452"/>
            <a:ext cx="5349704" cy="929721"/>
          </a:xfrm>
          <a:prstGeom prst="rect">
            <a:avLst/>
          </a:prstGeom>
          <a:ln>
            <a:solidFill>
              <a:schemeClr val="tx1"/>
            </a:solidFill>
          </a:ln>
        </p:spPr>
      </p:pic>
    </p:spTree>
    <p:extLst>
      <p:ext uri="{BB962C8B-B14F-4D97-AF65-F5344CB8AC3E}">
        <p14:creationId xmlns:p14="http://schemas.microsoft.com/office/powerpoint/2010/main" val="3016886186"/>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8"/>
            <a:ext cx="11149013" cy="4330003"/>
          </a:xfrm>
        </p:spPr>
        <p:txBody>
          <a:bodyPr/>
          <a:lstStyle/>
          <a:p>
            <a:r>
              <a:rPr lang="en-US" dirty="0" err="1" smtClean="0"/>
              <a:t>SharePointContextProvider</a:t>
            </a:r>
            <a:r>
              <a:rPr lang="en-US" dirty="0" smtClean="0"/>
              <a:t> </a:t>
            </a:r>
            <a:r>
              <a:rPr lang="en-US" dirty="0" err="1" smtClean="0"/>
              <a:t>GetSharePointContext</a:t>
            </a:r>
            <a:endParaRPr lang="en-US" dirty="0" smtClean="0"/>
          </a:p>
          <a:p>
            <a:pPr lvl="1"/>
            <a:r>
              <a:rPr lang="en-US" dirty="0" smtClean="0"/>
              <a:t>Returns </a:t>
            </a:r>
            <a:r>
              <a:rPr lang="en-US" dirty="0" err="1" smtClean="0"/>
              <a:t>SharePointAcsContext</a:t>
            </a:r>
            <a:r>
              <a:rPr lang="en-US" dirty="0" smtClean="0"/>
              <a:t> in cloud</a:t>
            </a:r>
          </a:p>
          <a:p>
            <a:pPr lvl="1"/>
            <a:r>
              <a:rPr lang="en-US" dirty="0" smtClean="0"/>
              <a:t>Returns </a:t>
            </a:r>
            <a:r>
              <a:rPr lang="en-US" dirty="0" err="1" smtClean="0"/>
              <a:t>SharePointHighTrustContext</a:t>
            </a:r>
            <a:r>
              <a:rPr lang="en-US" dirty="0" smtClean="0"/>
              <a:t> on premises</a:t>
            </a:r>
          </a:p>
          <a:p>
            <a:r>
              <a:rPr lang="en-US" dirty="0" smtClean="0"/>
              <a:t>Properties</a:t>
            </a:r>
          </a:p>
          <a:p>
            <a:pPr lvl="1"/>
            <a:r>
              <a:rPr lang="en-US" dirty="0" err="1" smtClean="0"/>
              <a:t>SPAppWebUrl</a:t>
            </a:r>
            <a:endParaRPr lang="en-US" dirty="0" smtClean="0"/>
          </a:p>
          <a:p>
            <a:pPr lvl="1"/>
            <a:r>
              <a:rPr lang="en-US" dirty="0" err="1" smtClean="0"/>
              <a:t>SPClientTag</a:t>
            </a:r>
            <a:endParaRPr lang="en-US" dirty="0" smtClean="0"/>
          </a:p>
          <a:p>
            <a:pPr lvl="1"/>
            <a:r>
              <a:rPr lang="en-US" dirty="0" err="1" smtClean="0"/>
              <a:t>SPHostUrl</a:t>
            </a:r>
            <a:endParaRPr lang="en-US" dirty="0" smtClean="0"/>
          </a:p>
          <a:p>
            <a:pPr lvl="1"/>
            <a:r>
              <a:rPr lang="en-US" dirty="0" err="1" smtClean="0"/>
              <a:t>SPLanguage</a:t>
            </a:r>
            <a:endParaRPr lang="en-US" dirty="0" smtClean="0"/>
          </a:p>
          <a:p>
            <a:pPr lvl="1"/>
            <a:r>
              <a:rPr lang="en-US" dirty="0" err="1" smtClean="0"/>
              <a:t>SPProductNumber</a:t>
            </a:r>
            <a:endParaRPr lang="en-US" dirty="0"/>
          </a:p>
        </p:txBody>
      </p:sp>
      <p:sp>
        <p:nvSpPr>
          <p:cNvPr id="3" name="Title 2"/>
          <p:cNvSpPr>
            <a:spLocks noGrp="1"/>
          </p:cNvSpPr>
          <p:nvPr>
            <p:ph type="title"/>
          </p:nvPr>
        </p:nvSpPr>
        <p:spPr/>
        <p:txBody>
          <a:bodyPr/>
          <a:lstStyle/>
          <a:p>
            <a:r>
              <a:rPr lang="en-US" dirty="0" smtClean="0"/>
              <a:t>Managing SharePoint Context</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15</a:t>
            </a:fld>
            <a:endParaRPr lang="en-US" dirty="0"/>
          </a:p>
        </p:txBody>
      </p:sp>
    </p:spTree>
    <p:extLst>
      <p:ext uri="{BB962C8B-B14F-4D97-AF65-F5344CB8AC3E}">
        <p14:creationId xmlns:p14="http://schemas.microsoft.com/office/powerpoint/2010/main" val="3519928957"/>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9"/>
            <a:ext cx="11149013" cy="4762082"/>
          </a:xfrm>
        </p:spPr>
        <p:txBody>
          <a:bodyPr/>
          <a:lstStyle/>
          <a:p>
            <a:r>
              <a:rPr lang="en-US" dirty="0" smtClean="0"/>
              <a:t>CSOM</a:t>
            </a:r>
          </a:p>
          <a:p>
            <a:pPr lvl="1"/>
            <a:r>
              <a:rPr lang="en-US" dirty="0" err="1" smtClean="0"/>
              <a:t>CreateAppOnlyClientContextForSPAppWeb</a:t>
            </a:r>
            <a:endParaRPr lang="en-US" dirty="0" smtClean="0"/>
          </a:p>
          <a:p>
            <a:pPr lvl="1"/>
            <a:r>
              <a:rPr lang="en-US" dirty="0" err="1" smtClean="0"/>
              <a:t>CreateAppOnlyClientContextForSPHost</a:t>
            </a:r>
            <a:endParaRPr lang="en-US" dirty="0" smtClean="0"/>
          </a:p>
          <a:p>
            <a:pPr lvl="1"/>
            <a:r>
              <a:rPr lang="en-US" dirty="0" err="1" smtClean="0"/>
              <a:t>CreateUserClientContextForSPAppWeb</a:t>
            </a:r>
            <a:endParaRPr lang="en-US" dirty="0" smtClean="0"/>
          </a:p>
          <a:p>
            <a:pPr lvl="1"/>
            <a:r>
              <a:rPr lang="en-US" dirty="0" err="1" smtClean="0"/>
              <a:t>CreateUserClientContextForSPHost</a:t>
            </a:r>
            <a:endParaRPr lang="en-US" dirty="0" smtClean="0"/>
          </a:p>
          <a:p>
            <a:r>
              <a:rPr lang="en-US" dirty="0" smtClean="0"/>
              <a:t>REST</a:t>
            </a:r>
          </a:p>
          <a:p>
            <a:pPr lvl="1"/>
            <a:r>
              <a:rPr lang="en-US" dirty="0" err="1" smtClean="0"/>
              <a:t>AppOnlyAccessTokenForSPAppWeb</a:t>
            </a:r>
            <a:endParaRPr lang="en-US" dirty="0" smtClean="0"/>
          </a:p>
          <a:p>
            <a:pPr lvl="1"/>
            <a:r>
              <a:rPr lang="en-US" dirty="0" err="1" smtClean="0"/>
              <a:t>AppOnlyAccessTokenForSPHost</a:t>
            </a:r>
            <a:endParaRPr lang="en-US" dirty="0" smtClean="0"/>
          </a:p>
          <a:p>
            <a:pPr lvl="1"/>
            <a:r>
              <a:rPr lang="en-US" dirty="0" err="1" smtClean="0"/>
              <a:t>UserAccessTokenForSPAppWeb</a:t>
            </a:r>
            <a:endParaRPr lang="en-US" dirty="0" smtClean="0"/>
          </a:p>
          <a:p>
            <a:pPr lvl="1"/>
            <a:r>
              <a:rPr lang="en-US" dirty="0" err="1" smtClean="0"/>
              <a:t>UserAccessTokenForSPHost</a:t>
            </a:r>
            <a:endParaRPr lang="en-US" dirty="0"/>
          </a:p>
        </p:txBody>
      </p:sp>
      <p:sp>
        <p:nvSpPr>
          <p:cNvPr id="3" name="Title 2"/>
          <p:cNvSpPr>
            <a:spLocks noGrp="1"/>
          </p:cNvSpPr>
          <p:nvPr>
            <p:ph type="title"/>
          </p:nvPr>
        </p:nvSpPr>
        <p:spPr/>
        <p:txBody>
          <a:bodyPr/>
          <a:lstStyle/>
          <a:p>
            <a:r>
              <a:rPr lang="en-US" dirty="0" smtClean="0"/>
              <a:t>Managing Security Tokens</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16</a:t>
            </a:fld>
            <a:endParaRPr lang="en-US" dirty="0"/>
          </a:p>
        </p:txBody>
      </p:sp>
    </p:spTree>
    <p:extLst>
      <p:ext uri="{BB962C8B-B14F-4D97-AF65-F5344CB8AC3E}">
        <p14:creationId xmlns:p14="http://schemas.microsoft.com/office/powerpoint/2010/main" val="3855201056"/>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Managed CSOM</a:t>
            </a:r>
            <a:endParaRPr lang="en-US" dirty="0"/>
          </a:p>
        </p:txBody>
      </p:sp>
      <p:sp>
        <p:nvSpPr>
          <p:cNvPr id="3" name="Slide Number Placeholder 2"/>
          <p:cNvSpPr>
            <a:spLocks noGrp="1"/>
          </p:cNvSpPr>
          <p:nvPr>
            <p:ph type="sldNum" sz="quarter" idx="12"/>
          </p:nvPr>
        </p:nvSpPr>
        <p:spPr/>
        <p:txBody>
          <a:bodyPr/>
          <a:lstStyle/>
          <a:p>
            <a:fld id="{727B4C2D-45E2-4621-8491-2995EB46A674}" type="slidenum">
              <a:rPr lang="en-US" smtClean="0"/>
              <a:pPr/>
              <a:t>17</a:t>
            </a:fld>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1386" y="1283049"/>
            <a:ext cx="8323871" cy="5116508"/>
          </a:xfrm>
          <a:prstGeom prst="rect">
            <a:avLst/>
          </a:prstGeom>
        </p:spPr>
      </p:pic>
    </p:spTree>
    <p:extLst>
      <p:ext uri="{BB962C8B-B14F-4D97-AF65-F5344CB8AC3E}">
        <p14:creationId xmlns:p14="http://schemas.microsoft.com/office/powerpoint/2010/main" val="4204991688"/>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Managed REST</a:t>
            </a:r>
            <a:endParaRPr lang="en-US" dirty="0"/>
          </a:p>
        </p:txBody>
      </p:sp>
      <p:sp>
        <p:nvSpPr>
          <p:cNvPr id="3" name="Slide Number Placeholder 2"/>
          <p:cNvSpPr>
            <a:spLocks noGrp="1"/>
          </p:cNvSpPr>
          <p:nvPr>
            <p:ph type="sldNum" sz="quarter" idx="12"/>
          </p:nvPr>
        </p:nvSpPr>
        <p:spPr/>
        <p:txBody>
          <a:bodyPr/>
          <a:lstStyle/>
          <a:p>
            <a:fld id="{727B4C2D-45E2-4621-8491-2995EB46A674}" type="slidenum">
              <a:rPr lang="en-US" smtClean="0"/>
              <a:pPr/>
              <a:t>18</a:t>
            </a:fld>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2078" y="1648607"/>
            <a:ext cx="9837220" cy="4029704"/>
          </a:xfrm>
          <a:prstGeom prst="rect">
            <a:avLst/>
          </a:prstGeom>
        </p:spPr>
      </p:pic>
    </p:spTree>
    <p:extLst>
      <p:ext uri="{BB962C8B-B14F-4D97-AF65-F5344CB8AC3E}">
        <p14:creationId xmlns:p14="http://schemas.microsoft.com/office/powerpoint/2010/main" val="2386450483"/>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smtClean="0"/>
              <a:t>C# Code in a Provider-Hosted App</a:t>
            </a:r>
            <a:endParaRPr lang="en-US" dirty="0"/>
          </a:p>
        </p:txBody>
      </p:sp>
      <p:sp>
        <p:nvSpPr>
          <p:cNvPr id="2" name="Text Placeholder 1"/>
          <p:cNvSpPr>
            <a:spLocks noGrp="1"/>
          </p:cNvSpPr>
          <p:nvPr>
            <p:ph type="body" sz="quarter" idx="10"/>
          </p:nvPr>
        </p:nvSpPr>
        <p:spPr/>
        <p:txBody>
          <a:bodyPr/>
          <a:lstStyle/>
          <a:p>
            <a:pPr marL="0" indent="0">
              <a:buNone/>
            </a:pPr>
            <a:r>
              <a:rPr lang="en-US" dirty="0" smtClean="0"/>
              <a:t>demo</a:t>
            </a:r>
            <a:endParaRPr lang="en-US" dirty="0"/>
          </a:p>
        </p:txBody>
      </p:sp>
    </p:spTree>
    <p:extLst>
      <p:ext uri="{BB962C8B-B14F-4D97-AF65-F5344CB8AC3E}">
        <p14:creationId xmlns:p14="http://schemas.microsoft.com/office/powerpoint/2010/main" val="3536787970"/>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Course Agenda</a:t>
            </a:r>
            <a:endParaRPr lang="en-US" dirty="0"/>
          </a:p>
        </p:txBody>
      </p:sp>
      <p:graphicFrame>
        <p:nvGraphicFramePr>
          <p:cNvPr id="10" name="Content Placeholder 9"/>
          <p:cNvGraphicFramePr>
            <a:graphicFrameLocks noGrp="1"/>
          </p:cNvGraphicFramePr>
          <p:nvPr>
            <p:ph sz="quarter" idx="10"/>
            <p:extLst>
              <p:ext uri="{D42A27DB-BD31-4B8C-83A1-F6EECF244321}">
                <p14:modId xmlns:p14="http://schemas.microsoft.com/office/powerpoint/2010/main" val="1045235148"/>
              </p:ext>
            </p:extLst>
          </p:nvPr>
        </p:nvGraphicFramePr>
        <p:xfrm>
          <a:off x="438838" y="1244303"/>
          <a:ext cx="11225057" cy="4087289"/>
        </p:xfrm>
        <a:graphic>
          <a:graphicData uri="http://schemas.openxmlformats.org/drawingml/2006/table">
            <a:tbl>
              <a:tblPr firstRow="1" bandRow="1">
                <a:tableStyleId>{5C22544A-7EE6-4342-B048-85BDC9FD1C3A}</a:tableStyleId>
              </a:tblPr>
              <a:tblGrid>
                <a:gridCol w="11225057">
                  <a:extLst>
                    <a:ext uri="{9D8B030D-6E8A-4147-A177-3AD203B41FA5}">
                      <a16:colId xmlns:a16="http://schemas.microsoft.com/office/drawing/2014/main" xmlns="" val="1253488153"/>
                    </a:ext>
                  </a:extLst>
                </a:gridCol>
              </a:tblGrid>
              <a:tr h="1047037">
                <a:tc>
                  <a:txBody>
                    <a:bodyPr/>
                    <a:lstStyle/>
                    <a:p>
                      <a:r>
                        <a:rPr lang="en-US" sz="2400" dirty="0" smtClean="0"/>
                        <a:t>Introduction</a:t>
                      </a:r>
                      <a:r>
                        <a:rPr lang="en-US" sz="2400" baseline="0" dirty="0" smtClean="0"/>
                        <a:t> to </a:t>
                      </a:r>
                      <a:r>
                        <a:rPr lang="en-US" sz="2400" dirty="0" smtClean="0"/>
                        <a:t>Office 365 Development</a:t>
                      </a:r>
                      <a:endParaRPr lang="en-US" sz="2400" dirty="0"/>
                    </a:p>
                  </a:txBody>
                  <a:tcPr marL="91403" marR="91403" marT="45701" marB="45701" anchor="ctr"/>
                </a:tc>
                <a:extLst>
                  <a:ext uri="{0D108BD9-81ED-4DB2-BD59-A6C34878D82A}">
                    <a16:rowId xmlns:a16="http://schemas.microsoft.com/office/drawing/2014/main" xmlns="" val="829859176"/>
                  </a:ext>
                </a:extLst>
              </a:tr>
              <a:tr h="360260">
                <a:tc>
                  <a:txBody>
                    <a:bodyPr/>
                    <a:lstStyle/>
                    <a:p>
                      <a:r>
                        <a:rPr lang="en-US" sz="1800" b="0" dirty="0" smtClean="0"/>
                        <a:t>Module 1: Deep Dive Apps for Office in Outlook</a:t>
                      </a:r>
                      <a:endParaRPr lang="en-US" sz="1800" b="0" baseline="0" dirty="0" smtClean="0"/>
                    </a:p>
                  </a:txBody>
                  <a:tcPr marL="91403" marR="91403" marT="45701" marB="45701" anchor="ctr"/>
                </a:tc>
                <a:extLst>
                  <a:ext uri="{0D108BD9-81ED-4DB2-BD59-A6C34878D82A}">
                    <a16:rowId xmlns:a16="http://schemas.microsoft.com/office/drawing/2014/main" xmlns="" val="1946132611"/>
                  </a:ext>
                </a:extLst>
              </a:tr>
              <a:tr h="360260">
                <a:tc>
                  <a:txBody>
                    <a:bodyPr/>
                    <a:lstStyle/>
                    <a:p>
                      <a:pPr marL="0" marR="0" indent="0" algn="l" defTabSz="932559" rtl="0" eaLnBrk="1" fontAlgn="auto" latinLnBrk="0" hangingPunct="1">
                        <a:lnSpc>
                          <a:spcPct val="100000"/>
                        </a:lnSpc>
                        <a:spcBef>
                          <a:spcPts val="0"/>
                        </a:spcBef>
                        <a:spcAft>
                          <a:spcPts val="0"/>
                        </a:spcAft>
                        <a:buClrTx/>
                        <a:buSzTx/>
                        <a:buFontTx/>
                        <a:buNone/>
                        <a:tabLst/>
                        <a:defRPr/>
                      </a:pPr>
                      <a:r>
                        <a:rPr lang="en-US" sz="1800" b="0" dirty="0" smtClean="0"/>
                        <a:t>Module 2: Deep Dive Apps for Office in Word</a:t>
                      </a:r>
                    </a:p>
                  </a:txBody>
                  <a:tcPr marL="91403" marR="91403" marT="45701" marB="45701" anchor="ctr"/>
                </a:tc>
                <a:extLst>
                  <a:ext uri="{0D108BD9-81ED-4DB2-BD59-A6C34878D82A}">
                    <a16:rowId xmlns:a16="http://schemas.microsoft.com/office/drawing/2014/main" xmlns="" val="3204002662"/>
                  </a:ext>
                </a:extLst>
              </a:tr>
              <a:tr h="387386">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800" dirty="0" smtClean="0"/>
                        <a:t>Module 3: </a:t>
                      </a:r>
                      <a:r>
                        <a:rPr lang="en-US" sz="1800" b="0" dirty="0" smtClean="0"/>
                        <a:t>Deep Dive Apps for Office in PowerPoint</a:t>
                      </a:r>
                    </a:p>
                  </a:txBody>
                  <a:tcPr marL="91403" marR="91403" marT="45701" marB="45701" anchor="ctr"/>
                </a:tc>
                <a:extLst>
                  <a:ext uri="{0D108BD9-81ED-4DB2-BD59-A6C34878D82A}">
                    <a16:rowId xmlns:a16="http://schemas.microsoft.com/office/drawing/2014/main" xmlns="" val="4266278162"/>
                  </a:ext>
                </a:extLst>
              </a:tr>
              <a:tr h="458534">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800" b="0" dirty="0" smtClean="0"/>
                        <a:t>Module 4: Deep Dive Apps for Office in Excel</a:t>
                      </a:r>
                      <a:endParaRPr lang="en-US" sz="1800" b="1" dirty="0" smtClean="0"/>
                    </a:p>
                  </a:txBody>
                  <a:tcPr marL="91403" marR="91403" marT="45701" marB="45701" anchor="ctr"/>
                </a:tc>
              </a:tr>
              <a:tr h="360260">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800" b="0" dirty="0" smtClean="0"/>
                        <a:t>Module 5:</a:t>
                      </a:r>
                      <a:r>
                        <a:rPr lang="en-US" sz="1800" b="0" baseline="0" dirty="0" smtClean="0"/>
                        <a:t> Deep Dive into SharePoint Hosted Apps</a:t>
                      </a:r>
                      <a:endParaRPr lang="en-US" sz="1800" b="0" dirty="0" smtClean="0"/>
                    </a:p>
                  </a:txBody>
                  <a:tcPr marL="91403" marR="91403" marT="45701" marB="45701" anchor="ctr"/>
                </a:tc>
              </a:tr>
              <a:tr h="304623">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800" b="1" dirty="0" smtClean="0"/>
                        <a:t>Module 6: Deep Dive into Provider Hosted Apps</a:t>
                      </a:r>
                    </a:p>
                  </a:txBody>
                  <a:tcPr marL="91403" marR="91403" marT="45701" marB="45701" anchor="ctr"/>
                </a:tc>
              </a:tr>
              <a:tr h="360260">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800" b="0" dirty="0" smtClean="0"/>
                        <a:t>Module 7: Deep Dive into Security and </a:t>
                      </a:r>
                      <a:r>
                        <a:rPr lang="en-US" sz="1800" b="0" dirty="0" err="1" smtClean="0"/>
                        <a:t>OAuth</a:t>
                      </a:r>
                      <a:endParaRPr lang="en-US" sz="1800" b="0" dirty="0" smtClean="0"/>
                    </a:p>
                  </a:txBody>
                  <a:tcPr marL="91403" marR="91403" marT="45701" marB="45701" anchor="ctr"/>
                </a:tc>
              </a:tr>
              <a:tr h="360260">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800" b="0" dirty="0" smtClean="0"/>
                        <a:t>Module 8: App Lifecycle Management</a:t>
                      </a:r>
                    </a:p>
                  </a:txBody>
                  <a:tcPr marL="91403" marR="91403" marT="45701" marB="45701" anchor="ctr"/>
                </a:tc>
              </a:tr>
            </a:tbl>
          </a:graphicData>
        </a:graphic>
      </p:graphicFrame>
    </p:spTree>
    <p:extLst>
      <p:ext uri="{BB962C8B-B14F-4D97-AF65-F5344CB8AC3E}">
        <p14:creationId xmlns:p14="http://schemas.microsoft.com/office/powerpoint/2010/main" val="2536830214"/>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Programming in JavaScript</a:t>
            </a:r>
            <a:endParaRPr lang="en-US" dirty="0"/>
          </a:p>
        </p:txBody>
      </p:sp>
      <p:sp>
        <p:nvSpPr>
          <p:cNvPr id="9" name="Subtitle 4"/>
          <p:cNvSpPr>
            <a:spLocks noGrp="1"/>
          </p:cNvSpPr>
          <p:nvPr>
            <p:ph type="subTitle" idx="1"/>
          </p:nvPr>
        </p:nvSpPr>
        <p:spPr/>
        <p:txBody>
          <a:bodyPr/>
          <a:lstStyle/>
          <a:p>
            <a:pPr lvl="0"/>
            <a:endParaRPr lang="en-US" dirty="0"/>
          </a:p>
        </p:txBody>
      </p:sp>
    </p:spTree>
    <p:extLst>
      <p:ext uri="{BB962C8B-B14F-4D97-AF65-F5344CB8AC3E}">
        <p14:creationId xmlns:p14="http://schemas.microsoft.com/office/powerpoint/2010/main" val="4022113090"/>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9"/>
            <a:ext cx="11149013" cy="4400342"/>
          </a:xfrm>
        </p:spPr>
        <p:txBody>
          <a:bodyPr/>
          <a:lstStyle/>
          <a:p>
            <a:r>
              <a:rPr lang="en-US" dirty="0" smtClean="0"/>
              <a:t>SPContext.js Library part of project template</a:t>
            </a:r>
          </a:p>
          <a:p>
            <a:r>
              <a:rPr lang="en-US" dirty="0"/>
              <a:t>Appends </a:t>
            </a:r>
            <a:r>
              <a:rPr lang="en-US" dirty="0" err="1"/>
              <a:t>SPHostUrl</a:t>
            </a:r>
            <a:r>
              <a:rPr lang="en-US" dirty="0"/>
              <a:t> as query string to all the links which point to current </a:t>
            </a:r>
            <a:r>
              <a:rPr lang="en-US" dirty="0" smtClean="0"/>
              <a:t>domain</a:t>
            </a:r>
          </a:p>
          <a:p>
            <a:endParaRPr lang="en-US" dirty="0"/>
          </a:p>
        </p:txBody>
      </p:sp>
      <p:sp>
        <p:nvSpPr>
          <p:cNvPr id="3" name="Title 2"/>
          <p:cNvSpPr>
            <a:spLocks noGrp="1"/>
          </p:cNvSpPr>
          <p:nvPr>
            <p:ph type="title"/>
          </p:nvPr>
        </p:nvSpPr>
        <p:spPr/>
        <p:txBody>
          <a:bodyPr/>
          <a:lstStyle/>
          <a:p>
            <a:r>
              <a:rPr lang="en-US" dirty="0" smtClean="0"/>
              <a:t>Managing SharePoint Context</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21</a:t>
            </a:fld>
            <a:endParaRPr lang="en-US" dirty="0"/>
          </a:p>
        </p:txBody>
      </p:sp>
    </p:spTree>
    <p:extLst>
      <p:ext uri="{BB962C8B-B14F-4D97-AF65-F5344CB8AC3E}">
        <p14:creationId xmlns:p14="http://schemas.microsoft.com/office/powerpoint/2010/main" val="1490276436"/>
      </p:ext>
    </p:ext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9"/>
            <a:ext cx="11149013" cy="4741986"/>
          </a:xfrm>
        </p:spPr>
        <p:txBody>
          <a:bodyPr/>
          <a:lstStyle/>
          <a:p>
            <a:r>
              <a:rPr lang="en-US" dirty="0" smtClean="0"/>
              <a:t>Same-domain policy prevents JavaScript from making direct calls to either the app web or host web from the remote web</a:t>
            </a:r>
          </a:p>
          <a:p>
            <a:r>
              <a:rPr lang="en-US" dirty="0" smtClean="0"/>
              <a:t>Required to make JavaScript calls to both the </a:t>
            </a:r>
            <a:br>
              <a:rPr lang="en-US" dirty="0" smtClean="0"/>
            </a:br>
            <a:r>
              <a:rPr lang="en-US" dirty="0" smtClean="0"/>
              <a:t>app web and host web</a:t>
            </a:r>
            <a:endParaRPr lang="en-US" dirty="0"/>
          </a:p>
        </p:txBody>
      </p:sp>
      <p:sp>
        <p:nvSpPr>
          <p:cNvPr id="3" name="Title 2"/>
          <p:cNvSpPr>
            <a:spLocks noGrp="1"/>
          </p:cNvSpPr>
          <p:nvPr>
            <p:ph type="title"/>
          </p:nvPr>
        </p:nvSpPr>
        <p:spPr/>
        <p:txBody>
          <a:bodyPr/>
          <a:lstStyle/>
          <a:p>
            <a:r>
              <a:rPr lang="en-US" dirty="0" smtClean="0"/>
              <a:t>Cross Domain Library</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22</a:t>
            </a:fld>
            <a:endParaRPr lang="en-US" dirty="0"/>
          </a:p>
        </p:txBody>
      </p:sp>
    </p:spTree>
    <p:extLst>
      <p:ext uri="{BB962C8B-B14F-4D97-AF65-F5344CB8AC3E}">
        <p14:creationId xmlns:p14="http://schemas.microsoft.com/office/powerpoint/2010/main" val="3156014083"/>
      </p:ext>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9"/>
            <a:ext cx="11149013" cy="2501204"/>
          </a:xfrm>
        </p:spPr>
        <p:txBody>
          <a:bodyPr/>
          <a:lstStyle/>
          <a:p>
            <a:r>
              <a:rPr lang="en-US" dirty="0" smtClean="0"/>
              <a:t>SP.RequestExecutor.js located in LAYOUTS directory</a:t>
            </a:r>
          </a:p>
          <a:p>
            <a:r>
              <a:rPr lang="en-US" dirty="0" smtClean="0"/>
              <a:t>Option 1: Copy and include directly in your app</a:t>
            </a:r>
          </a:p>
          <a:p>
            <a:r>
              <a:rPr lang="en-US" dirty="0" smtClean="0"/>
              <a:t>Option 2: Load Dynamically using jQuery</a:t>
            </a:r>
            <a:endParaRPr lang="en-US" dirty="0"/>
          </a:p>
        </p:txBody>
      </p:sp>
      <p:sp>
        <p:nvSpPr>
          <p:cNvPr id="3" name="Title 2"/>
          <p:cNvSpPr>
            <a:spLocks noGrp="1"/>
          </p:cNvSpPr>
          <p:nvPr>
            <p:ph type="title"/>
          </p:nvPr>
        </p:nvSpPr>
        <p:spPr/>
        <p:txBody>
          <a:bodyPr/>
          <a:lstStyle/>
          <a:p>
            <a:r>
              <a:rPr lang="en-US" dirty="0" smtClean="0"/>
              <a:t>Loading the Cross-Domain Library</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23</a:t>
            </a:fld>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43120" y="3949002"/>
            <a:ext cx="8819953" cy="2049863"/>
          </a:xfrm>
          <a:prstGeom prst="rect">
            <a:avLst/>
          </a:prstGeom>
        </p:spPr>
      </p:pic>
    </p:spTree>
    <p:extLst>
      <p:ext uri="{BB962C8B-B14F-4D97-AF65-F5344CB8AC3E}">
        <p14:creationId xmlns:p14="http://schemas.microsoft.com/office/powerpoint/2010/main" val="428979660"/>
      </p:ext>
    </p:extLst>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Cross-Domain Library Architecture</a:t>
            </a:r>
            <a:endParaRPr lang="en-US" dirty="0"/>
          </a:p>
        </p:txBody>
      </p:sp>
      <p:sp>
        <p:nvSpPr>
          <p:cNvPr id="3" name="Slide Number Placeholder 2"/>
          <p:cNvSpPr>
            <a:spLocks noGrp="1"/>
          </p:cNvSpPr>
          <p:nvPr>
            <p:ph type="sldNum" sz="quarter" idx="12"/>
          </p:nvPr>
        </p:nvSpPr>
        <p:spPr/>
        <p:txBody>
          <a:bodyPr/>
          <a:lstStyle/>
          <a:p>
            <a:fld id="{727B4C2D-45E2-4621-8491-2995EB46A674}" type="slidenum">
              <a:rPr lang="en-US" smtClean="0"/>
              <a:pPr/>
              <a:t>24</a:t>
            </a:fld>
            <a:endParaRPr lang="en-US" dirty="0"/>
          </a:p>
        </p:txBody>
      </p:sp>
      <p:sp>
        <p:nvSpPr>
          <p:cNvPr id="4" name="Rectangle 3"/>
          <p:cNvSpPr/>
          <p:nvPr/>
        </p:nvSpPr>
        <p:spPr bwMode="auto">
          <a:xfrm>
            <a:off x="1081386" y="1798655"/>
            <a:ext cx="3470517" cy="3848519"/>
          </a:xfrm>
          <a:prstGeom prst="rect">
            <a:avLst/>
          </a:prstGeom>
          <a:solidFill>
            <a:schemeClr val="tx2">
              <a:lumMod val="60000"/>
              <a:lumOff val="40000"/>
            </a:schemeClr>
          </a:solidFill>
          <a:ln>
            <a:noFill/>
            <a:headEnd type="none" w="med" len="med"/>
            <a:tailEnd type="none" w="med" len="med"/>
          </a:ln>
          <a:effectLst>
            <a:outerShdw blurRad="50800" dist="38100" dir="5400000" algn="t"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Rectangle 4"/>
          <p:cNvSpPr/>
          <p:nvPr/>
        </p:nvSpPr>
        <p:spPr bwMode="auto">
          <a:xfrm>
            <a:off x="6599606" y="1763767"/>
            <a:ext cx="3470517" cy="3848519"/>
          </a:xfrm>
          <a:prstGeom prst="rect">
            <a:avLst/>
          </a:prstGeom>
          <a:solidFill>
            <a:schemeClr val="tx2">
              <a:lumMod val="60000"/>
              <a:lumOff val="40000"/>
            </a:schemeClr>
          </a:solidFill>
          <a:ln>
            <a:noFill/>
            <a:headEnd type="none" w="med" len="med"/>
            <a:tailEnd type="none" w="med" len="med"/>
          </a:ln>
          <a:effectLst>
            <a:outerShdw blurRad="50800" dist="38100" dir="5400000" algn="t"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5"/>
          <p:cNvSpPr/>
          <p:nvPr/>
        </p:nvSpPr>
        <p:spPr bwMode="auto">
          <a:xfrm>
            <a:off x="1426866" y="2160396"/>
            <a:ext cx="2733152" cy="2893925"/>
          </a:xfrm>
          <a:prstGeom prst="rect">
            <a:avLst/>
          </a:prstGeom>
          <a:solidFill>
            <a:schemeClr val="accent6">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7" name="Rounded Rectangle 6"/>
          <p:cNvSpPr/>
          <p:nvPr/>
        </p:nvSpPr>
        <p:spPr bwMode="auto">
          <a:xfrm>
            <a:off x="1826881" y="2527154"/>
            <a:ext cx="1979525" cy="1366576"/>
          </a:xfrm>
          <a:prstGeom prst="roundRect">
            <a:avLst/>
          </a:prstGeom>
          <a:solidFill>
            <a:schemeClr val="accent3">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8" name="Rounded Rectangle 7"/>
          <p:cNvSpPr/>
          <p:nvPr/>
        </p:nvSpPr>
        <p:spPr bwMode="auto">
          <a:xfrm>
            <a:off x="7345101" y="2356338"/>
            <a:ext cx="1979525" cy="1366576"/>
          </a:xfrm>
          <a:prstGeom prst="roundRect">
            <a:avLst/>
          </a:prstGeom>
          <a:solidFill>
            <a:schemeClr val="accent3">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Flowchart: Alternate Process 8"/>
          <p:cNvSpPr/>
          <p:nvPr/>
        </p:nvSpPr>
        <p:spPr bwMode="auto">
          <a:xfrm>
            <a:off x="1826881" y="4250447"/>
            <a:ext cx="2071879" cy="622998"/>
          </a:xfrm>
          <a:prstGeom prst="flowChartAlternateProcess">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10" name="Flowchart: Alternate Process 9"/>
          <p:cNvSpPr/>
          <p:nvPr/>
        </p:nvSpPr>
        <p:spPr bwMode="auto">
          <a:xfrm>
            <a:off x="7354189" y="4198685"/>
            <a:ext cx="2071879" cy="622998"/>
          </a:xfrm>
          <a:prstGeom prst="flowChartAlternateProcess">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11" name="TextBox 10"/>
          <p:cNvSpPr txBox="1"/>
          <p:nvPr/>
        </p:nvSpPr>
        <p:spPr>
          <a:xfrm>
            <a:off x="1986672" y="5166081"/>
            <a:ext cx="1659942" cy="369332"/>
          </a:xfrm>
          <a:prstGeom prst="rect">
            <a:avLst/>
          </a:prstGeom>
          <a:noFill/>
        </p:spPr>
        <p:txBody>
          <a:bodyPr wrap="none" lIns="0" tIns="0" rIns="0" bIns="0" rtlCol="0">
            <a:spAutoFit/>
          </a:bodyPr>
          <a:lstStyle/>
          <a:p>
            <a:r>
              <a:rPr lang="en-US" sz="2400" spc="-70" dirty="0" smtClean="0">
                <a:solidFill>
                  <a:srgbClr val="002060"/>
                </a:solidFill>
              </a:rPr>
              <a:t>Remote Web</a:t>
            </a:r>
          </a:p>
        </p:txBody>
      </p:sp>
      <p:sp>
        <p:nvSpPr>
          <p:cNvPr id="13" name="TextBox 12"/>
          <p:cNvSpPr txBox="1"/>
          <p:nvPr/>
        </p:nvSpPr>
        <p:spPr>
          <a:xfrm>
            <a:off x="7706960" y="5166081"/>
            <a:ext cx="1366336" cy="369332"/>
          </a:xfrm>
          <a:prstGeom prst="rect">
            <a:avLst/>
          </a:prstGeom>
          <a:noFill/>
        </p:spPr>
        <p:txBody>
          <a:bodyPr wrap="none" lIns="0" tIns="0" rIns="0" bIns="0" rtlCol="0">
            <a:spAutoFit/>
          </a:bodyPr>
          <a:lstStyle/>
          <a:p>
            <a:r>
              <a:rPr lang="en-US" sz="2400" spc="-70" dirty="0" smtClean="0">
                <a:solidFill>
                  <a:srgbClr val="002060"/>
                </a:solidFill>
              </a:rPr>
              <a:t>SharePoint</a:t>
            </a:r>
          </a:p>
        </p:txBody>
      </p:sp>
      <p:sp>
        <p:nvSpPr>
          <p:cNvPr id="14" name="TextBox 13"/>
          <p:cNvSpPr txBox="1"/>
          <p:nvPr/>
        </p:nvSpPr>
        <p:spPr>
          <a:xfrm>
            <a:off x="2316452" y="2205276"/>
            <a:ext cx="953979" cy="276999"/>
          </a:xfrm>
          <a:prstGeom prst="rect">
            <a:avLst/>
          </a:prstGeom>
          <a:noFill/>
        </p:spPr>
        <p:txBody>
          <a:bodyPr wrap="none" lIns="0" tIns="0" rIns="0" bIns="0" rtlCol="0">
            <a:spAutoFit/>
          </a:bodyPr>
          <a:lstStyle/>
          <a:p>
            <a:r>
              <a:rPr lang="en-US" spc="-70" dirty="0" smtClean="0">
                <a:solidFill>
                  <a:schemeClr val="bg1"/>
                </a:solidFill>
              </a:rPr>
              <a:t>Web Page</a:t>
            </a:r>
          </a:p>
        </p:txBody>
      </p:sp>
      <p:sp>
        <p:nvSpPr>
          <p:cNvPr id="15" name="TextBox 14"/>
          <p:cNvSpPr txBox="1"/>
          <p:nvPr/>
        </p:nvSpPr>
        <p:spPr>
          <a:xfrm>
            <a:off x="1891978" y="4443549"/>
            <a:ext cx="1946495" cy="276999"/>
          </a:xfrm>
          <a:prstGeom prst="rect">
            <a:avLst/>
          </a:prstGeom>
          <a:noFill/>
        </p:spPr>
        <p:txBody>
          <a:bodyPr wrap="none" lIns="0" tIns="0" rIns="0" bIns="0" rtlCol="0">
            <a:spAutoFit/>
          </a:bodyPr>
          <a:lstStyle/>
          <a:p>
            <a:r>
              <a:rPr lang="en-US" spc="-70" dirty="0" smtClean="0"/>
              <a:t>SP.RequestExecutor.js</a:t>
            </a:r>
          </a:p>
        </p:txBody>
      </p:sp>
      <p:sp>
        <p:nvSpPr>
          <p:cNvPr id="16" name="TextBox 15"/>
          <p:cNvSpPr txBox="1"/>
          <p:nvPr/>
        </p:nvSpPr>
        <p:spPr>
          <a:xfrm>
            <a:off x="2428438" y="2843014"/>
            <a:ext cx="730008" cy="276999"/>
          </a:xfrm>
          <a:prstGeom prst="rect">
            <a:avLst/>
          </a:prstGeom>
          <a:noFill/>
        </p:spPr>
        <p:txBody>
          <a:bodyPr wrap="none" lIns="0" tIns="0" rIns="0" bIns="0" rtlCol="0">
            <a:spAutoFit/>
          </a:bodyPr>
          <a:lstStyle/>
          <a:p>
            <a:r>
              <a:rPr lang="en-US" spc="-70" dirty="0" smtClean="0"/>
              <a:t>IFRAME</a:t>
            </a:r>
          </a:p>
        </p:txBody>
      </p:sp>
      <p:sp>
        <p:nvSpPr>
          <p:cNvPr id="17" name="TextBox 16"/>
          <p:cNvSpPr txBox="1"/>
          <p:nvPr/>
        </p:nvSpPr>
        <p:spPr>
          <a:xfrm>
            <a:off x="7890542" y="2842727"/>
            <a:ext cx="888641" cy="276999"/>
          </a:xfrm>
          <a:prstGeom prst="rect">
            <a:avLst/>
          </a:prstGeom>
          <a:noFill/>
        </p:spPr>
        <p:txBody>
          <a:bodyPr wrap="none" lIns="0" tIns="0" rIns="0" bIns="0" rtlCol="0">
            <a:spAutoFit/>
          </a:bodyPr>
          <a:lstStyle/>
          <a:p>
            <a:r>
              <a:rPr lang="en-US" spc="-70" dirty="0" smtClean="0"/>
              <a:t>App Web</a:t>
            </a:r>
          </a:p>
        </p:txBody>
      </p:sp>
      <p:sp>
        <p:nvSpPr>
          <p:cNvPr id="18" name="TextBox 17"/>
          <p:cNvSpPr txBox="1"/>
          <p:nvPr/>
        </p:nvSpPr>
        <p:spPr>
          <a:xfrm>
            <a:off x="7494337" y="4356948"/>
            <a:ext cx="1791581" cy="276999"/>
          </a:xfrm>
          <a:prstGeom prst="rect">
            <a:avLst/>
          </a:prstGeom>
          <a:noFill/>
        </p:spPr>
        <p:txBody>
          <a:bodyPr wrap="none" lIns="0" tIns="0" rIns="0" bIns="0" rtlCol="0">
            <a:spAutoFit/>
          </a:bodyPr>
          <a:lstStyle/>
          <a:p>
            <a:r>
              <a:rPr lang="en-US" spc="-70" dirty="0" smtClean="0"/>
              <a:t>AppWebProxy.aspx</a:t>
            </a:r>
          </a:p>
        </p:txBody>
      </p:sp>
      <p:cxnSp>
        <p:nvCxnSpPr>
          <p:cNvPr id="20" name="Elbow Connector 19"/>
          <p:cNvCxnSpPr>
            <a:stCxn id="10" idx="0"/>
            <a:endCxn id="7" idx="3"/>
          </p:cNvCxnSpPr>
          <p:nvPr/>
        </p:nvCxnSpPr>
        <p:spPr>
          <a:xfrm rot="16200000" flipV="1">
            <a:off x="5604147" y="1412702"/>
            <a:ext cx="988243" cy="4583723"/>
          </a:xfrm>
          <a:prstGeom prst="bentConnector2">
            <a:avLst/>
          </a:prstGeom>
          <a:ln w="190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2" name="Left-Right Arrow 21"/>
          <p:cNvSpPr/>
          <p:nvPr/>
        </p:nvSpPr>
        <p:spPr bwMode="auto">
          <a:xfrm>
            <a:off x="3838473" y="2842727"/>
            <a:ext cx="3506628" cy="138499"/>
          </a:xfrm>
          <a:prstGeom prst="leftRightArrow">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23" name="Up Arrow 22"/>
          <p:cNvSpPr/>
          <p:nvPr/>
        </p:nvSpPr>
        <p:spPr bwMode="auto">
          <a:xfrm>
            <a:off x="2737695" y="3893730"/>
            <a:ext cx="250249" cy="356717"/>
          </a:xfrm>
          <a:prstGeom prst="upArrow">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nvGrpSpPr>
          <p:cNvPr id="26" name="Group 25"/>
          <p:cNvGrpSpPr/>
          <p:nvPr/>
        </p:nvGrpSpPr>
        <p:grpSpPr>
          <a:xfrm>
            <a:off x="7768088" y="4261810"/>
            <a:ext cx="1244077" cy="455277"/>
            <a:chOff x="4968813" y="3267637"/>
            <a:chExt cx="1244077" cy="455277"/>
          </a:xfrm>
        </p:grpSpPr>
        <p:sp>
          <p:nvSpPr>
            <p:cNvPr id="24" name="Flowchart: Alternate Process 23"/>
            <p:cNvSpPr/>
            <p:nvPr/>
          </p:nvSpPr>
          <p:spPr bwMode="auto">
            <a:xfrm>
              <a:off x="4968813" y="3267637"/>
              <a:ext cx="1244077" cy="455277"/>
            </a:xfrm>
            <a:prstGeom prst="flowChartAlternateProcess">
              <a:avLst/>
            </a:prstGeom>
            <a:solidFill>
              <a:schemeClr val="tx2">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25" name="TextBox 24"/>
            <p:cNvSpPr txBox="1"/>
            <p:nvPr/>
          </p:nvSpPr>
          <p:spPr>
            <a:xfrm>
              <a:off x="5108962" y="3425901"/>
              <a:ext cx="1075770" cy="153888"/>
            </a:xfrm>
            <a:prstGeom prst="rect">
              <a:avLst/>
            </a:prstGeom>
            <a:noFill/>
          </p:spPr>
          <p:txBody>
            <a:bodyPr wrap="square" lIns="0" tIns="0" rIns="0" bIns="0" rtlCol="0">
              <a:spAutoFit/>
            </a:bodyPr>
            <a:lstStyle/>
            <a:p>
              <a:r>
                <a:rPr lang="en-US" sz="1000" spc="-70" dirty="0" smtClean="0">
                  <a:solidFill>
                    <a:schemeClr val="bg1">
                      <a:lumMod val="50000"/>
                    </a:schemeClr>
                  </a:solidFill>
                </a:rPr>
                <a:t>AppWebProxy.aspx</a:t>
              </a:r>
            </a:p>
          </p:txBody>
        </p:sp>
      </p:grpSp>
    </p:spTree>
    <p:extLst>
      <p:ext uri="{BB962C8B-B14F-4D97-AF65-F5344CB8AC3E}">
        <p14:creationId xmlns:p14="http://schemas.microsoft.com/office/powerpoint/2010/main" val="326909762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0" presetClass="path" presetSubtype="0" accel="50000" decel="50000" fill="hold" nodeType="clickEffect">
                                  <p:stCondLst>
                                    <p:cond delay="0"/>
                                  </p:stCondLst>
                                  <p:childTnLst>
                                    <p:animMotion origin="layout" path="M -2.94347E-7 -0.20625 L -0.22662 -0.20625 C -0.32808 -0.20625 -0.45272 -0.19028 -0.45272 -0.17732 L -0.45272 -0.14769 " pathEditMode="relative" rAng="0" ptsTypes="AAAA">
                                      <p:cBhvr>
                                        <p:cTn id="6" dur="2000" fill="hold"/>
                                        <p:tgtEl>
                                          <p:spTgt spid="26"/>
                                        </p:tgtEl>
                                        <p:attrNameLst>
                                          <p:attrName>ppt_x</p:attrName>
                                          <p:attrName>ppt_y</p:attrName>
                                        </p:attrNameLst>
                                      </p:cBhvr>
                                      <p:rCtr x="-22636" y="2917"/>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Cross-Domain REST Calls</a:t>
            </a:r>
            <a:endParaRPr lang="en-US" dirty="0"/>
          </a:p>
        </p:txBody>
      </p:sp>
      <p:sp>
        <p:nvSpPr>
          <p:cNvPr id="3" name="Slide Number Placeholder 2"/>
          <p:cNvSpPr>
            <a:spLocks noGrp="1"/>
          </p:cNvSpPr>
          <p:nvPr>
            <p:ph type="sldNum" sz="quarter" idx="12"/>
          </p:nvPr>
        </p:nvSpPr>
        <p:spPr/>
        <p:txBody>
          <a:bodyPr/>
          <a:lstStyle/>
          <a:p>
            <a:fld id="{727B4C2D-45E2-4621-8491-2995EB46A674}" type="slidenum">
              <a:rPr lang="en-US" smtClean="0"/>
              <a:pPr/>
              <a:t>25</a:t>
            </a:fld>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1386" y="1194802"/>
            <a:ext cx="5090601" cy="2423370"/>
          </a:xfrm>
          <a:prstGeom prst="rect">
            <a:avLst/>
          </a:prstGeom>
          <a:ln>
            <a:solidFill>
              <a:schemeClr val="tx1"/>
            </a:solidFill>
          </a:ln>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81386" y="3836477"/>
            <a:ext cx="5296359" cy="2537680"/>
          </a:xfrm>
          <a:prstGeom prst="rect">
            <a:avLst/>
          </a:prstGeom>
          <a:ln>
            <a:solidFill>
              <a:schemeClr val="tx1"/>
            </a:solidFill>
          </a:ln>
        </p:spPr>
      </p:pic>
      <p:sp>
        <p:nvSpPr>
          <p:cNvPr id="8" name="TextBox 7"/>
          <p:cNvSpPr txBox="1"/>
          <p:nvPr/>
        </p:nvSpPr>
        <p:spPr>
          <a:xfrm>
            <a:off x="7191022" y="2221821"/>
            <a:ext cx="2979470" cy="369332"/>
          </a:xfrm>
          <a:prstGeom prst="rect">
            <a:avLst/>
          </a:prstGeom>
          <a:noFill/>
        </p:spPr>
        <p:txBody>
          <a:bodyPr wrap="none" lIns="0" tIns="0" rIns="0" bIns="0" rtlCol="0">
            <a:spAutoFit/>
          </a:bodyPr>
          <a:lstStyle/>
          <a:p>
            <a:r>
              <a:rPr lang="en-US" sz="2400" spc="-70" dirty="0" smtClean="0">
                <a:gradFill>
                  <a:gsLst>
                    <a:gs pos="2917">
                      <a:schemeClr val="bg2"/>
                    </a:gs>
                    <a:gs pos="95000">
                      <a:schemeClr val="bg2"/>
                    </a:gs>
                  </a:gsLst>
                  <a:lin ang="5400000" scaled="0"/>
                </a:gradFill>
              </a:rPr>
              <a:t>Call targeting App Web</a:t>
            </a:r>
          </a:p>
        </p:txBody>
      </p:sp>
      <p:sp>
        <p:nvSpPr>
          <p:cNvPr id="9" name="TextBox 8"/>
          <p:cNvSpPr txBox="1"/>
          <p:nvPr/>
        </p:nvSpPr>
        <p:spPr>
          <a:xfrm>
            <a:off x="7191022" y="4920651"/>
            <a:ext cx="3042628" cy="369332"/>
          </a:xfrm>
          <a:prstGeom prst="rect">
            <a:avLst/>
          </a:prstGeom>
          <a:noFill/>
        </p:spPr>
        <p:txBody>
          <a:bodyPr wrap="none" lIns="0" tIns="0" rIns="0" bIns="0" rtlCol="0">
            <a:spAutoFit/>
          </a:bodyPr>
          <a:lstStyle/>
          <a:p>
            <a:r>
              <a:rPr lang="en-US" sz="2400" spc="-70" dirty="0" smtClean="0">
                <a:gradFill>
                  <a:gsLst>
                    <a:gs pos="2917">
                      <a:schemeClr val="bg2"/>
                    </a:gs>
                    <a:gs pos="95000">
                      <a:schemeClr val="bg2"/>
                    </a:gs>
                  </a:gsLst>
                  <a:lin ang="5400000" scaled="0"/>
                </a:gradFill>
              </a:rPr>
              <a:t>Call targeting Host Web</a:t>
            </a:r>
          </a:p>
        </p:txBody>
      </p:sp>
    </p:spTree>
    <p:extLst>
      <p:ext uri="{BB962C8B-B14F-4D97-AF65-F5344CB8AC3E}">
        <p14:creationId xmlns:p14="http://schemas.microsoft.com/office/powerpoint/2010/main" val="2826727306"/>
      </p:ext>
    </p:extLst>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Cross-Domain CSOM Calls</a:t>
            </a:r>
            <a:endParaRPr lang="en-US" dirty="0"/>
          </a:p>
        </p:txBody>
      </p:sp>
      <p:sp>
        <p:nvSpPr>
          <p:cNvPr id="3" name="Slide Number Placeholder 2"/>
          <p:cNvSpPr>
            <a:spLocks noGrp="1"/>
          </p:cNvSpPr>
          <p:nvPr>
            <p:ph type="sldNum" sz="quarter" idx="12"/>
          </p:nvPr>
        </p:nvSpPr>
        <p:spPr/>
        <p:txBody>
          <a:bodyPr/>
          <a:lstStyle/>
          <a:p>
            <a:fld id="{727B4C2D-45E2-4621-8491-2995EB46A674}" type="slidenum">
              <a:rPr lang="en-US" smtClean="0"/>
              <a:pPr/>
              <a:t>26</a:t>
            </a:fld>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9112" y="1585901"/>
            <a:ext cx="5022015" cy="1089754"/>
          </a:xfrm>
          <a:prstGeom prst="rect">
            <a:avLst/>
          </a:prstGeom>
          <a:ln>
            <a:solidFill>
              <a:schemeClr val="tx1"/>
            </a:solidFill>
          </a:ln>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9112" y="4048832"/>
            <a:ext cx="4961050" cy="1303133"/>
          </a:xfrm>
          <a:prstGeom prst="rect">
            <a:avLst/>
          </a:prstGeom>
          <a:ln>
            <a:solidFill>
              <a:schemeClr val="tx1"/>
            </a:solidFill>
          </a:ln>
        </p:spPr>
      </p:pic>
      <p:sp>
        <p:nvSpPr>
          <p:cNvPr id="6" name="TextBox 5"/>
          <p:cNvSpPr txBox="1"/>
          <p:nvPr/>
        </p:nvSpPr>
        <p:spPr>
          <a:xfrm>
            <a:off x="6897511" y="1825204"/>
            <a:ext cx="2979470" cy="369332"/>
          </a:xfrm>
          <a:prstGeom prst="rect">
            <a:avLst/>
          </a:prstGeom>
          <a:noFill/>
        </p:spPr>
        <p:txBody>
          <a:bodyPr wrap="none" lIns="0" tIns="0" rIns="0" bIns="0" rtlCol="0">
            <a:spAutoFit/>
          </a:bodyPr>
          <a:lstStyle/>
          <a:p>
            <a:r>
              <a:rPr lang="en-US" sz="2400" spc="-70" dirty="0" smtClean="0">
                <a:gradFill>
                  <a:gsLst>
                    <a:gs pos="2917">
                      <a:schemeClr val="bg2"/>
                    </a:gs>
                    <a:gs pos="95000">
                      <a:schemeClr val="bg2"/>
                    </a:gs>
                  </a:gsLst>
                  <a:lin ang="5400000" scaled="0"/>
                </a:gradFill>
              </a:rPr>
              <a:t>Call targeting App Web</a:t>
            </a:r>
          </a:p>
        </p:txBody>
      </p:sp>
      <p:sp>
        <p:nvSpPr>
          <p:cNvPr id="7" name="TextBox 6"/>
          <p:cNvSpPr txBox="1"/>
          <p:nvPr/>
        </p:nvSpPr>
        <p:spPr>
          <a:xfrm>
            <a:off x="6897511" y="4524034"/>
            <a:ext cx="3042628" cy="369332"/>
          </a:xfrm>
          <a:prstGeom prst="rect">
            <a:avLst/>
          </a:prstGeom>
          <a:noFill/>
        </p:spPr>
        <p:txBody>
          <a:bodyPr wrap="none" lIns="0" tIns="0" rIns="0" bIns="0" rtlCol="0">
            <a:spAutoFit/>
          </a:bodyPr>
          <a:lstStyle/>
          <a:p>
            <a:r>
              <a:rPr lang="en-US" sz="2400" spc="-70" dirty="0" smtClean="0">
                <a:gradFill>
                  <a:gsLst>
                    <a:gs pos="2917">
                      <a:schemeClr val="bg2"/>
                    </a:gs>
                    <a:gs pos="95000">
                      <a:schemeClr val="bg2"/>
                    </a:gs>
                  </a:gsLst>
                  <a:lin ang="5400000" scaled="0"/>
                </a:gradFill>
              </a:rPr>
              <a:t>Call targeting Host Web</a:t>
            </a:r>
          </a:p>
        </p:txBody>
      </p:sp>
    </p:spTree>
    <p:extLst>
      <p:ext uri="{BB962C8B-B14F-4D97-AF65-F5344CB8AC3E}">
        <p14:creationId xmlns:p14="http://schemas.microsoft.com/office/powerpoint/2010/main" val="125047627"/>
      </p:ext>
    </p:extLst>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smtClean="0"/>
              <a:t>The Cross-Domain Library</a:t>
            </a:r>
            <a:endParaRPr lang="en-US" dirty="0"/>
          </a:p>
        </p:txBody>
      </p:sp>
      <p:sp>
        <p:nvSpPr>
          <p:cNvPr id="2" name="Text Placeholder 1"/>
          <p:cNvSpPr>
            <a:spLocks noGrp="1"/>
          </p:cNvSpPr>
          <p:nvPr>
            <p:ph type="body" sz="quarter" idx="10"/>
          </p:nvPr>
        </p:nvSpPr>
        <p:spPr/>
        <p:txBody>
          <a:bodyPr/>
          <a:lstStyle/>
          <a:p>
            <a:pPr marL="0" indent="0">
              <a:buNone/>
            </a:pPr>
            <a:r>
              <a:rPr lang="en-US" dirty="0" smtClean="0"/>
              <a:t>demo</a:t>
            </a:r>
            <a:endParaRPr lang="en-US" dirty="0"/>
          </a:p>
        </p:txBody>
      </p:sp>
    </p:spTree>
    <p:extLst>
      <p:ext uri="{BB962C8B-B14F-4D97-AF65-F5344CB8AC3E}">
        <p14:creationId xmlns:p14="http://schemas.microsoft.com/office/powerpoint/2010/main" val="1012438977"/>
      </p:ext>
    </p:extLst>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The Chrome Control</a:t>
            </a:r>
            <a:endParaRPr lang="en-US" dirty="0"/>
          </a:p>
        </p:txBody>
      </p:sp>
      <p:sp>
        <p:nvSpPr>
          <p:cNvPr id="9" name="Subtitle 4"/>
          <p:cNvSpPr>
            <a:spLocks noGrp="1"/>
          </p:cNvSpPr>
          <p:nvPr>
            <p:ph type="subTitle" idx="1"/>
          </p:nvPr>
        </p:nvSpPr>
        <p:spPr/>
        <p:txBody>
          <a:bodyPr/>
          <a:lstStyle/>
          <a:p>
            <a:pPr lvl="0"/>
            <a:endParaRPr lang="en-US" dirty="0"/>
          </a:p>
        </p:txBody>
      </p:sp>
    </p:spTree>
    <p:extLst>
      <p:ext uri="{BB962C8B-B14F-4D97-AF65-F5344CB8AC3E}">
        <p14:creationId xmlns:p14="http://schemas.microsoft.com/office/powerpoint/2010/main" val="2489371940"/>
      </p:ext>
    </p:extLst>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9"/>
            <a:ext cx="11149013" cy="1182512"/>
          </a:xfrm>
        </p:spPr>
        <p:txBody>
          <a:bodyPr/>
          <a:lstStyle/>
          <a:p>
            <a:r>
              <a:rPr lang="en-US" dirty="0" smtClean="0"/>
              <a:t>JavaScript Component for creating basic banner and navigation elements</a:t>
            </a:r>
          </a:p>
          <a:p>
            <a:endParaRPr lang="en-US" dirty="0"/>
          </a:p>
        </p:txBody>
      </p:sp>
      <p:sp>
        <p:nvSpPr>
          <p:cNvPr id="3" name="Title 2"/>
          <p:cNvSpPr>
            <a:spLocks noGrp="1"/>
          </p:cNvSpPr>
          <p:nvPr>
            <p:ph type="title"/>
          </p:nvPr>
        </p:nvSpPr>
        <p:spPr/>
        <p:txBody>
          <a:bodyPr/>
          <a:lstStyle/>
          <a:p>
            <a:r>
              <a:rPr lang="en-US" dirty="0" smtClean="0"/>
              <a:t>Chrome Control</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29</a:t>
            </a:fld>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1386" y="3101613"/>
            <a:ext cx="9860243" cy="1470387"/>
          </a:xfrm>
          <a:prstGeom prst="rect">
            <a:avLst/>
          </a:prstGeom>
          <a:ln>
            <a:solidFill>
              <a:schemeClr val="tx1"/>
            </a:solidFill>
          </a:ln>
        </p:spPr>
      </p:pic>
    </p:spTree>
    <p:extLst>
      <p:ext uri="{BB962C8B-B14F-4D97-AF65-F5344CB8AC3E}">
        <p14:creationId xmlns:p14="http://schemas.microsoft.com/office/powerpoint/2010/main" val="2608557643"/>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Deep </a:t>
            </a:r>
            <a:r>
              <a:rPr lang="en-US" dirty="0"/>
              <a:t>Dive into Provider Hosted Apps</a:t>
            </a:r>
          </a:p>
        </p:txBody>
      </p:sp>
      <p:sp>
        <p:nvSpPr>
          <p:cNvPr id="5" name="Subtitle 4"/>
          <p:cNvSpPr>
            <a:spLocks noGrp="1"/>
          </p:cNvSpPr>
          <p:nvPr>
            <p:ph type="subTitle" idx="1"/>
          </p:nvPr>
        </p:nvSpPr>
        <p:spPr>
          <a:xfrm>
            <a:off x="532265" y="4735249"/>
            <a:ext cx="7640611" cy="1878025"/>
          </a:xfrm>
        </p:spPr>
        <p:txBody>
          <a:bodyPr/>
          <a:lstStyle/>
          <a:p>
            <a:r>
              <a:rPr lang="en-US" dirty="0" smtClean="0"/>
              <a:t>Speaker</a:t>
            </a:r>
          </a:p>
          <a:p>
            <a:endParaRPr lang="en-US" dirty="0" smtClean="0"/>
          </a:p>
          <a:p>
            <a:r>
              <a:rPr lang="en-US" dirty="0" smtClean="0"/>
              <a:t>Speaker</a:t>
            </a:r>
            <a:endParaRPr lang="en-US" dirty="0"/>
          </a:p>
        </p:txBody>
      </p:sp>
    </p:spTree>
    <p:extLst>
      <p:ext uri="{BB962C8B-B14F-4D97-AF65-F5344CB8AC3E}">
        <p14:creationId xmlns:p14="http://schemas.microsoft.com/office/powerpoint/2010/main" val="1233982471"/>
      </p:ext>
    </p:extLst>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9"/>
            <a:ext cx="11149013" cy="2501204"/>
          </a:xfrm>
        </p:spPr>
        <p:txBody>
          <a:bodyPr/>
          <a:lstStyle/>
          <a:p>
            <a:r>
              <a:rPr lang="en-US" dirty="0" smtClean="0"/>
              <a:t>SP.UI.Controls.js located in LAYOUTS directory</a:t>
            </a:r>
          </a:p>
          <a:p>
            <a:r>
              <a:rPr lang="en-US" dirty="0" smtClean="0"/>
              <a:t>Option 1: Copy and include directly in your app</a:t>
            </a:r>
          </a:p>
          <a:p>
            <a:r>
              <a:rPr lang="en-US" dirty="0" smtClean="0"/>
              <a:t>Option 2: Load Dynamically using jQuery</a:t>
            </a:r>
            <a:endParaRPr lang="en-US" dirty="0"/>
          </a:p>
        </p:txBody>
      </p:sp>
      <p:sp>
        <p:nvSpPr>
          <p:cNvPr id="3" name="Title 2"/>
          <p:cNvSpPr>
            <a:spLocks noGrp="1"/>
          </p:cNvSpPr>
          <p:nvPr>
            <p:ph type="title"/>
          </p:nvPr>
        </p:nvSpPr>
        <p:spPr/>
        <p:txBody>
          <a:bodyPr/>
          <a:lstStyle/>
          <a:p>
            <a:r>
              <a:rPr lang="en-US" dirty="0" smtClean="0"/>
              <a:t>Loading the Chrome Control</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30</a:t>
            </a:fld>
            <a:endParaRPr lang="en-US" dirty="0"/>
          </a:p>
        </p:txBody>
      </p:sp>
    </p:spTree>
    <p:extLst>
      <p:ext uri="{BB962C8B-B14F-4D97-AF65-F5344CB8AC3E}">
        <p14:creationId xmlns:p14="http://schemas.microsoft.com/office/powerpoint/2010/main" val="3282804106"/>
      </p:ext>
    </p:extLst>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Chrome Control (Declaratively)</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31</a:t>
            </a:fld>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2207" y="1243059"/>
            <a:ext cx="6084637" cy="4554719"/>
          </a:xfrm>
          <a:prstGeom prst="rect">
            <a:avLst/>
          </a:prstGeom>
        </p:spPr>
      </p:pic>
    </p:spTree>
    <p:extLst>
      <p:ext uri="{BB962C8B-B14F-4D97-AF65-F5344CB8AC3E}">
        <p14:creationId xmlns:p14="http://schemas.microsoft.com/office/powerpoint/2010/main" val="2328808430"/>
      </p:ext>
    </p:extLst>
  </p:cSld>
  <p:clrMapOvr>
    <a:masterClrMapping/>
  </p:clrMapOvr>
  <p:transition>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Chrome Control (Programmatically)</a:t>
            </a:r>
            <a:endParaRPr lang="en-US" dirty="0"/>
          </a:p>
        </p:txBody>
      </p:sp>
      <p:sp>
        <p:nvSpPr>
          <p:cNvPr id="3" name="Slide Number Placeholder 2"/>
          <p:cNvSpPr>
            <a:spLocks noGrp="1"/>
          </p:cNvSpPr>
          <p:nvPr>
            <p:ph type="sldNum" sz="quarter" idx="12"/>
          </p:nvPr>
        </p:nvSpPr>
        <p:spPr/>
        <p:txBody>
          <a:bodyPr/>
          <a:lstStyle/>
          <a:p>
            <a:fld id="{727B4C2D-45E2-4621-8491-2995EB46A674}" type="slidenum">
              <a:rPr lang="en-US" smtClean="0"/>
              <a:pPr/>
              <a:t>32</a:t>
            </a:fld>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1386" y="1282389"/>
            <a:ext cx="5770970" cy="4813834"/>
          </a:xfrm>
          <a:prstGeom prst="rect">
            <a:avLst/>
          </a:prstGeom>
        </p:spPr>
      </p:pic>
    </p:spTree>
    <p:extLst>
      <p:ext uri="{BB962C8B-B14F-4D97-AF65-F5344CB8AC3E}">
        <p14:creationId xmlns:p14="http://schemas.microsoft.com/office/powerpoint/2010/main" val="2925896164"/>
      </p:ext>
    </p:extLst>
  </p:cSld>
  <p:clrMapOvr>
    <a:masterClrMapping/>
  </p:clrMapOvr>
  <p:transition>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smtClean="0"/>
              <a:t>The Chrome Control</a:t>
            </a:r>
            <a:endParaRPr lang="en-US" dirty="0"/>
          </a:p>
        </p:txBody>
      </p:sp>
      <p:sp>
        <p:nvSpPr>
          <p:cNvPr id="2" name="Text Placeholder 1"/>
          <p:cNvSpPr>
            <a:spLocks noGrp="1"/>
          </p:cNvSpPr>
          <p:nvPr>
            <p:ph type="body" sz="quarter" idx="10"/>
          </p:nvPr>
        </p:nvSpPr>
        <p:spPr/>
        <p:txBody>
          <a:bodyPr/>
          <a:lstStyle/>
          <a:p>
            <a:pPr marL="0" indent="0">
              <a:buNone/>
            </a:pPr>
            <a:r>
              <a:rPr lang="en-US" dirty="0" smtClean="0"/>
              <a:t>demo</a:t>
            </a:r>
            <a:endParaRPr lang="en-US" dirty="0"/>
          </a:p>
        </p:txBody>
      </p:sp>
    </p:spTree>
    <p:extLst>
      <p:ext uri="{BB962C8B-B14F-4D97-AF65-F5344CB8AC3E}">
        <p14:creationId xmlns:p14="http://schemas.microsoft.com/office/powerpoint/2010/main" val="2074332500"/>
      </p:ext>
    </p:extLst>
  </p:cSld>
  <p:clrMapOvr>
    <a:masterClrMapping/>
  </p:clrMapOvr>
  <p:transition>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Remote Event Receivers</a:t>
            </a:r>
            <a:endParaRPr lang="en-US" dirty="0"/>
          </a:p>
        </p:txBody>
      </p:sp>
      <p:sp>
        <p:nvSpPr>
          <p:cNvPr id="9" name="Subtitle 4"/>
          <p:cNvSpPr>
            <a:spLocks noGrp="1"/>
          </p:cNvSpPr>
          <p:nvPr>
            <p:ph type="subTitle" idx="1"/>
          </p:nvPr>
        </p:nvSpPr>
        <p:spPr/>
        <p:txBody>
          <a:bodyPr/>
          <a:lstStyle/>
          <a:p>
            <a:pPr lvl="0"/>
            <a:endParaRPr lang="en-US" dirty="0"/>
          </a:p>
        </p:txBody>
      </p:sp>
    </p:spTree>
    <p:extLst>
      <p:ext uri="{BB962C8B-B14F-4D97-AF65-F5344CB8AC3E}">
        <p14:creationId xmlns:p14="http://schemas.microsoft.com/office/powerpoint/2010/main" val="45870958"/>
      </p:ext>
    </p:extLst>
  </p:cSld>
  <p:clrMapOvr>
    <a:masterClrMapping/>
  </p:clrMapOvr>
  <p:transition>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212147"/>
            <a:ext cx="11149013" cy="5187410"/>
          </a:xfrm>
        </p:spPr>
        <p:txBody>
          <a:bodyPr/>
          <a:lstStyle/>
          <a:p>
            <a:r>
              <a:rPr lang="en-US" dirty="0" smtClean="0"/>
              <a:t>Event Handler code runs in remote web</a:t>
            </a:r>
          </a:p>
          <a:p>
            <a:r>
              <a:rPr lang="en-US" dirty="0" smtClean="0"/>
              <a:t>Deployed as web service in remote web</a:t>
            </a:r>
          </a:p>
          <a:p>
            <a:r>
              <a:rPr lang="en-US" dirty="0" smtClean="0"/>
              <a:t>Two-way events</a:t>
            </a:r>
          </a:p>
          <a:p>
            <a:pPr lvl="1"/>
            <a:r>
              <a:rPr lang="en-US" dirty="0" smtClean="0"/>
              <a:t>“Before” events (</a:t>
            </a:r>
            <a:r>
              <a:rPr lang="en-US" dirty="0" err="1" smtClean="0"/>
              <a:t>a.k.a</a:t>
            </a:r>
            <a:r>
              <a:rPr lang="en-US" dirty="0" smtClean="0"/>
              <a:t>, “ING” events)</a:t>
            </a:r>
          </a:p>
          <a:p>
            <a:pPr lvl="1"/>
            <a:r>
              <a:rPr lang="en-US" dirty="0" smtClean="0"/>
              <a:t>Synchronous call</a:t>
            </a:r>
          </a:p>
          <a:p>
            <a:pPr lvl="1"/>
            <a:r>
              <a:rPr lang="en-US" dirty="0" smtClean="0"/>
              <a:t>Supports a return value</a:t>
            </a:r>
          </a:p>
          <a:p>
            <a:r>
              <a:rPr lang="en-US" dirty="0" smtClean="0"/>
              <a:t>One-way events</a:t>
            </a:r>
          </a:p>
          <a:p>
            <a:pPr lvl="1"/>
            <a:r>
              <a:rPr lang="en-US" dirty="0" smtClean="0"/>
              <a:t>“After” events (</a:t>
            </a:r>
            <a:r>
              <a:rPr lang="en-US" dirty="0" err="1" smtClean="0"/>
              <a:t>a.k.a</a:t>
            </a:r>
            <a:r>
              <a:rPr lang="en-US" dirty="0" smtClean="0"/>
              <a:t>, “ED” events)</a:t>
            </a:r>
          </a:p>
          <a:p>
            <a:pPr lvl="1"/>
            <a:r>
              <a:rPr lang="en-US" dirty="0" smtClean="0"/>
              <a:t>Asynchronous call</a:t>
            </a:r>
          </a:p>
          <a:p>
            <a:pPr lvl="1"/>
            <a:r>
              <a:rPr lang="en-US" dirty="0" smtClean="0"/>
              <a:t>No return value</a:t>
            </a:r>
            <a:endParaRPr lang="en-US" dirty="0"/>
          </a:p>
        </p:txBody>
      </p:sp>
      <p:sp>
        <p:nvSpPr>
          <p:cNvPr id="3" name="Title 2"/>
          <p:cNvSpPr>
            <a:spLocks noGrp="1"/>
          </p:cNvSpPr>
          <p:nvPr>
            <p:ph type="title"/>
          </p:nvPr>
        </p:nvSpPr>
        <p:spPr/>
        <p:txBody>
          <a:bodyPr/>
          <a:lstStyle/>
          <a:p>
            <a:r>
              <a:rPr lang="en-US" dirty="0" smtClean="0"/>
              <a:t>Remote Event Handlers</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35</a:t>
            </a:fld>
            <a:endParaRPr lang="en-US" dirty="0"/>
          </a:p>
        </p:txBody>
      </p:sp>
    </p:spTree>
    <p:extLst>
      <p:ext uri="{BB962C8B-B14F-4D97-AF65-F5344CB8AC3E}">
        <p14:creationId xmlns:p14="http://schemas.microsoft.com/office/powerpoint/2010/main" val="1561279109"/>
      </p:ext>
    </p:extLst>
  </p:cSld>
  <p:clrMapOvr>
    <a:masterClrMapping/>
  </p:clrMapOvr>
  <p:transition>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Supported Events</a:t>
            </a:r>
            <a:endParaRPr lang="en-US" dirty="0"/>
          </a:p>
        </p:txBody>
      </p:sp>
      <p:sp>
        <p:nvSpPr>
          <p:cNvPr id="3" name="Slide Number Placeholder 2"/>
          <p:cNvSpPr>
            <a:spLocks noGrp="1"/>
          </p:cNvSpPr>
          <p:nvPr>
            <p:ph type="sldNum" sz="quarter" idx="12"/>
          </p:nvPr>
        </p:nvSpPr>
        <p:spPr/>
        <p:txBody>
          <a:bodyPr/>
          <a:lstStyle/>
          <a:p>
            <a:fld id="{727B4C2D-45E2-4621-8491-2995EB46A674}" type="slidenum">
              <a:rPr lang="en-US" smtClean="0"/>
              <a:pPr/>
              <a:t>36</a:t>
            </a:fld>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889867390"/>
              </p:ext>
            </p:extLst>
          </p:nvPr>
        </p:nvGraphicFramePr>
        <p:xfrm>
          <a:off x="1860317" y="1205794"/>
          <a:ext cx="7622351" cy="5090160"/>
        </p:xfrm>
        <a:graphic>
          <a:graphicData uri="http://schemas.openxmlformats.org/drawingml/2006/table">
            <a:tbl>
              <a:tblPr firstRow="1" bandRow="1">
                <a:tableStyleId>{5C22544A-7EE6-4342-B048-85BDC9FD1C3A}</a:tableStyleId>
              </a:tblPr>
              <a:tblGrid>
                <a:gridCol w="2484456"/>
                <a:gridCol w="1043297"/>
                <a:gridCol w="932793"/>
                <a:gridCol w="1049678"/>
                <a:gridCol w="971949"/>
                <a:gridCol w="1140178"/>
              </a:tblGrid>
              <a:tr h="370840">
                <a:tc>
                  <a:txBody>
                    <a:bodyPr/>
                    <a:lstStyle/>
                    <a:p>
                      <a:endParaRPr lang="en-US" dirty="0"/>
                    </a:p>
                  </a:txBody>
                  <a:tcPr/>
                </a:tc>
                <a:tc>
                  <a:txBody>
                    <a:bodyPr/>
                    <a:lstStyle/>
                    <a:p>
                      <a:r>
                        <a:rPr lang="en-US" dirty="0" smtClean="0"/>
                        <a:t>Site</a:t>
                      </a:r>
                      <a:endParaRPr lang="en-US" dirty="0"/>
                    </a:p>
                  </a:txBody>
                  <a:tcPr/>
                </a:tc>
                <a:tc>
                  <a:txBody>
                    <a:bodyPr/>
                    <a:lstStyle/>
                    <a:p>
                      <a:r>
                        <a:rPr lang="en-US" dirty="0" smtClean="0"/>
                        <a:t>List</a:t>
                      </a:r>
                      <a:endParaRPr lang="en-US" dirty="0"/>
                    </a:p>
                  </a:txBody>
                  <a:tcPr/>
                </a:tc>
                <a:tc>
                  <a:txBody>
                    <a:bodyPr/>
                    <a:lstStyle/>
                    <a:p>
                      <a:r>
                        <a:rPr lang="en-US" dirty="0" smtClean="0"/>
                        <a:t>List </a:t>
                      </a:r>
                      <a:br>
                        <a:rPr lang="en-US" dirty="0" smtClean="0"/>
                      </a:br>
                      <a:r>
                        <a:rPr lang="en-US" dirty="0" smtClean="0"/>
                        <a:t>Schema</a:t>
                      </a:r>
                      <a:endParaRPr lang="en-US" dirty="0"/>
                    </a:p>
                  </a:txBody>
                  <a:tcPr/>
                </a:tc>
                <a:tc>
                  <a:txBody>
                    <a:bodyPr/>
                    <a:lstStyle/>
                    <a:p>
                      <a:r>
                        <a:rPr lang="en-US" dirty="0" smtClean="0"/>
                        <a:t>List</a:t>
                      </a:r>
                      <a:br>
                        <a:rPr lang="en-US" dirty="0" smtClean="0"/>
                      </a:br>
                      <a:r>
                        <a:rPr lang="en-US" dirty="0" smtClean="0"/>
                        <a:t>Item</a:t>
                      </a:r>
                      <a:endParaRPr lang="en-US" dirty="0"/>
                    </a:p>
                  </a:txBody>
                  <a:tcPr/>
                </a:tc>
                <a:tc>
                  <a:txBody>
                    <a:bodyPr/>
                    <a:lstStyle/>
                    <a:p>
                      <a:r>
                        <a:rPr lang="en-US" dirty="0" smtClean="0"/>
                        <a:t>App</a:t>
                      </a:r>
                      <a:endParaRPr lang="en-US" dirty="0"/>
                    </a:p>
                  </a:txBody>
                  <a:tcPr/>
                </a:tc>
              </a:tr>
              <a:tr h="370840">
                <a:tc>
                  <a:txBody>
                    <a:bodyPr/>
                    <a:lstStyle/>
                    <a:p>
                      <a:r>
                        <a:rPr lang="en-US" dirty="0" smtClean="0"/>
                        <a:t>Create</a:t>
                      </a:r>
                      <a:endParaRPr lang="en-US" dirty="0"/>
                    </a:p>
                  </a:txBody>
                  <a:tcPr/>
                </a:tc>
                <a:tc>
                  <a:txBody>
                    <a:bodyPr/>
                    <a:lstStyle/>
                    <a:p>
                      <a:r>
                        <a:rPr lang="en-US" dirty="0" smtClean="0"/>
                        <a:t>X</a:t>
                      </a:r>
                      <a:endParaRPr lang="en-US" dirty="0"/>
                    </a:p>
                  </a:txBody>
                  <a:tcPr/>
                </a:tc>
                <a:tc>
                  <a:txBody>
                    <a:bodyPr/>
                    <a:lstStyle/>
                    <a:p>
                      <a:r>
                        <a:rPr lang="en-US" dirty="0" smtClean="0"/>
                        <a:t>X</a:t>
                      </a:r>
                      <a:endParaRPr lang="en-US" dirty="0"/>
                    </a:p>
                  </a:txBody>
                  <a:tcPr/>
                </a:tc>
                <a:tc>
                  <a:txBody>
                    <a:bodyPr/>
                    <a:lstStyle/>
                    <a:p>
                      <a:r>
                        <a:rPr lang="en-US" dirty="0" smtClean="0"/>
                        <a:t>X</a:t>
                      </a:r>
                      <a:endParaRPr lang="en-US" dirty="0"/>
                    </a:p>
                  </a:txBody>
                  <a:tcPr/>
                </a:tc>
                <a:tc>
                  <a:txBody>
                    <a:bodyPr/>
                    <a:lstStyle/>
                    <a:p>
                      <a:r>
                        <a:rPr lang="en-US" dirty="0" smtClean="0"/>
                        <a:t>X</a:t>
                      </a:r>
                      <a:endParaRPr lang="en-US" dirty="0"/>
                    </a:p>
                  </a:txBody>
                  <a:tcPr/>
                </a:tc>
                <a:tc>
                  <a:txBody>
                    <a:bodyPr/>
                    <a:lstStyle/>
                    <a:p>
                      <a:endParaRPr lang="en-US" dirty="0"/>
                    </a:p>
                  </a:txBody>
                  <a:tcPr/>
                </a:tc>
              </a:tr>
              <a:tr h="370840">
                <a:tc>
                  <a:txBody>
                    <a:bodyPr/>
                    <a:lstStyle/>
                    <a:p>
                      <a:r>
                        <a:rPr lang="en-US" dirty="0" smtClean="0"/>
                        <a:t>Update</a:t>
                      </a:r>
                      <a:endParaRPr lang="en-US" dirty="0"/>
                    </a:p>
                  </a:txBody>
                  <a:tcPr/>
                </a:tc>
                <a:tc>
                  <a:txBody>
                    <a:bodyPr/>
                    <a:lstStyle/>
                    <a:p>
                      <a:endParaRPr lang="en-US" dirty="0"/>
                    </a:p>
                  </a:txBody>
                  <a:tcPr/>
                </a:tc>
                <a:tc>
                  <a:txBody>
                    <a:bodyPr/>
                    <a:lstStyle/>
                    <a:p>
                      <a:endParaRPr lang="en-US" dirty="0"/>
                    </a:p>
                  </a:txBody>
                  <a:tcPr/>
                </a:tc>
                <a:tc>
                  <a:txBody>
                    <a:bodyPr/>
                    <a:lstStyle/>
                    <a:p>
                      <a:r>
                        <a:rPr lang="en-US" dirty="0" smtClean="0"/>
                        <a:t>X</a:t>
                      </a:r>
                      <a:endParaRPr lang="en-US" dirty="0"/>
                    </a:p>
                  </a:txBody>
                  <a:tcPr/>
                </a:tc>
                <a:tc>
                  <a:txBody>
                    <a:bodyPr/>
                    <a:lstStyle/>
                    <a:p>
                      <a:r>
                        <a:rPr lang="en-US" dirty="0" smtClean="0"/>
                        <a:t>X</a:t>
                      </a:r>
                      <a:endParaRPr lang="en-US" dirty="0"/>
                    </a:p>
                  </a:txBody>
                  <a:tcPr/>
                </a:tc>
                <a:tc>
                  <a:txBody>
                    <a:bodyPr/>
                    <a:lstStyle/>
                    <a:p>
                      <a:endParaRPr lang="en-US" dirty="0"/>
                    </a:p>
                  </a:txBody>
                  <a:tcPr/>
                </a:tc>
              </a:tr>
              <a:tr h="370840">
                <a:tc>
                  <a:txBody>
                    <a:bodyPr/>
                    <a:lstStyle/>
                    <a:p>
                      <a:r>
                        <a:rPr lang="en-US" dirty="0" smtClean="0"/>
                        <a:t>Delete</a:t>
                      </a:r>
                      <a:endParaRPr lang="en-US" dirty="0"/>
                    </a:p>
                  </a:txBody>
                  <a:tcPr/>
                </a:tc>
                <a:tc>
                  <a:txBody>
                    <a:bodyPr/>
                    <a:lstStyle/>
                    <a:p>
                      <a:r>
                        <a:rPr lang="en-US" dirty="0" smtClean="0"/>
                        <a:t>X</a:t>
                      </a:r>
                      <a:endParaRPr lang="en-US" dirty="0"/>
                    </a:p>
                  </a:txBody>
                  <a:tcPr/>
                </a:tc>
                <a:tc>
                  <a:txBody>
                    <a:bodyPr/>
                    <a:lstStyle/>
                    <a:p>
                      <a:r>
                        <a:rPr lang="en-US" dirty="0" smtClean="0"/>
                        <a:t>X</a:t>
                      </a:r>
                      <a:endParaRPr lang="en-US" dirty="0"/>
                    </a:p>
                  </a:txBody>
                  <a:tcPr/>
                </a:tc>
                <a:tc>
                  <a:txBody>
                    <a:bodyPr/>
                    <a:lstStyle/>
                    <a:p>
                      <a:r>
                        <a:rPr lang="en-US" dirty="0" smtClean="0"/>
                        <a:t>X</a:t>
                      </a:r>
                      <a:endParaRPr lang="en-US" dirty="0"/>
                    </a:p>
                  </a:txBody>
                  <a:tcPr/>
                </a:tc>
                <a:tc>
                  <a:txBody>
                    <a:bodyPr/>
                    <a:lstStyle/>
                    <a:p>
                      <a:r>
                        <a:rPr lang="en-US" dirty="0" smtClean="0"/>
                        <a:t>X</a:t>
                      </a:r>
                      <a:endParaRPr lang="en-US" dirty="0"/>
                    </a:p>
                  </a:txBody>
                  <a:tcPr/>
                </a:tc>
                <a:tc>
                  <a:txBody>
                    <a:bodyPr/>
                    <a:lstStyle/>
                    <a:p>
                      <a:endParaRPr lang="en-US" dirty="0"/>
                    </a:p>
                  </a:txBody>
                  <a:tcPr/>
                </a:tc>
              </a:tr>
              <a:tr h="370840">
                <a:tc>
                  <a:txBody>
                    <a:bodyPr/>
                    <a:lstStyle/>
                    <a:p>
                      <a:r>
                        <a:rPr lang="en-US" dirty="0" smtClean="0"/>
                        <a:t>Move</a:t>
                      </a:r>
                      <a:endParaRPr lang="en-US" dirty="0"/>
                    </a:p>
                  </a:txBody>
                  <a:tcPr/>
                </a:tc>
                <a:tc>
                  <a:txBody>
                    <a:bodyPr/>
                    <a:lstStyle/>
                    <a:p>
                      <a:r>
                        <a:rPr lang="en-US" dirty="0" smtClean="0"/>
                        <a:t>X</a:t>
                      </a:r>
                      <a:endParaRPr lang="en-US" dirty="0"/>
                    </a:p>
                  </a:txBody>
                  <a:tcPr/>
                </a:tc>
                <a:tc>
                  <a:txBody>
                    <a:bodyPr/>
                    <a:lstStyle/>
                    <a:p>
                      <a:endParaRPr lang="en-US" dirty="0"/>
                    </a:p>
                  </a:txBody>
                  <a:tcPr/>
                </a:tc>
                <a:tc>
                  <a:txBody>
                    <a:bodyPr/>
                    <a:lstStyle/>
                    <a:p>
                      <a:endParaRPr lang="en-US" dirty="0"/>
                    </a:p>
                  </a:txBody>
                  <a:tcPr/>
                </a:tc>
                <a:tc>
                  <a:txBody>
                    <a:bodyPr/>
                    <a:lstStyle/>
                    <a:p>
                      <a:r>
                        <a:rPr lang="en-US" dirty="0" smtClean="0"/>
                        <a:t>X</a:t>
                      </a:r>
                      <a:endParaRPr lang="en-US" dirty="0"/>
                    </a:p>
                  </a:txBody>
                  <a:tcPr/>
                </a:tc>
                <a:tc>
                  <a:txBody>
                    <a:bodyPr/>
                    <a:lstStyle/>
                    <a:p>
                      <a:endParaRPr lang="en-US" dirty="0"/>
                    </a:p>
                  </a:txBody>
                  <a:tcPr/>
                </a:tc>
              </a:tr>
              <a:tr h="370840">
                <a:tc>
                  <a:txBody>
                    <a:bodyPr/>
                    <a:lstStyle/>
                    <a:p>
                      <a:r>
                        <a:rPr lang="en-US" dirty="0" smtClean="0"/>
                        <a:t>Check-In</a:t>
                      </a:r>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r>
                        <a:rPr lang="en-US" dirty="0" smtClean="0"/>
                        <a:t>X</a:t>
                      </a:r>
                      <a:endParaRPr lang="en-US" dirty="0"/>
                    </a:p>
                  </a:txBody>
                  <a:tcPr/>
                </a:tc>
                <a:tc>
                  <a:txBody>
                    <a:bodyPr/>
                    <a:lstStyle/>
                    <a:p>
                      <a:endParaRPr lang="en-US" dirty="0"/>
                    </a:p>
                  </a:txBody>
                  <a:tcPr/>
                </a:tc>
              </a:tr>
              <a:tr h="370840">
                <a:tc>
                  <a:txBody>
                    <a:bodyPr/>
                    <a:lstStyle/>
                    <a:p>
                      <a:r>
                        <a:rPr lang="en-US" dirty="0" smtClean="0"/>
                        <a:t>Uncheck-In</a:t>
                      </a:r>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r>
                        <a:rPr lang="en-US" dirty="0" smtClean="0"/>
                        <a:t>X</a:t>
                      </a:r>
                      <a:endParaRPr lang="en-US" dirty="0"/>
                    </a:p>
                  </a:txBody>
                  <a:tcPr/>
                </a:tc>
                <a:tc>
                  <a:txBody>
                    <a:bodyPr/>
                    <a:lstStyle/>
                    <a:p>
                      <a:endParaRPr lang="en-US" dirty="0"/>
                    </a:p>
                  </a:txBody>
                  <a:tcPr/>
                </a:tc>
              </a:tr>
              <a:tr h="370840">
                <a:tc>
                  <a:txBody>
                    <a:bodyPr/>
                    <a:lstStyle/>
                    <a:p>
                      <a:r>
                        <a:rPr lang="en-US" dirty="0" smtClean="0"/>
                        <a:t>Check-out</a:t>
                      </a:r>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r>
                        <a:rPr lang="en-US" dirty="0" smtClean="0"/>
                        <a:t>X</a:t>
                      </a:r>
                      <a:endParaRPr lang="en-US" dirty="0"/>
                    </a:p>
                  </a:txBody>
                  <a:tcPr/>
                </a:tc>
                <a:tc>
                  <a:txBody>
                    <a:bodyPr/>
                    <a:lstStyle/>
                    <a:p>
                      <a:endParaRPr lang="en-US" dirty="0"/>
                    </a:p>
                  </a:txBody>
                  <a:tcPr/>
                </a:tc>
              </a:tr>
              <a:tr h="370840">
                <a:tc>
                  <a:txBody>
                    <a:bodyPr/>
                    <a:lstStyle/>
                    <a:p>
                      <a:r>
                        <a:rPr lang="en-US" dirty="0" smtClean="0"/>
                        <a:t>Attachments</a:t>
                      </a:r>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r>
                        <a:rPr lang="en-US" dirty="0" smtClean="0"/>
                        <a:t>X</a:t>
                      </a:r>
                      <a:endParaRPr lang="en-US" dirty="0"/>
                    </a:p>
                  </a:txBody>
                  <a:tcPr/>
                </a:tc>
                <a:tc>
                  <a:txBody>
                    <a:bodyPr/>
                    <a:lstStyle/>
                    <a:p>
                      <a:endParaRPr lang="en-US" dirty="0"/>
                    </a:p>
                  </a:txBody>
                  <a:tcPr/>
                </a:tc>
              </a:tr>
              <a:tr h="370840">
                <a:tc>
                  <a:txBody>
                    <a:bodyPr/>
                    <a:lstStyle/>
                    <a:p>
                      <a:r>
                        <a:rPr lang="en-US" dirty="0" smtClean="0"/>
                        <a:t>File Move/Convert</a:t>
                      </a:r>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r>
                        <a:rPr lang="en-US" dirty="0" smtClean="0"/>
                        <a:t>X</a:t>
                      </a:r>
                      <a:endParaRPr lang="en-US" dirty="0"/>
                    </a:p>
                  </a:txBody>
                  <a:tcPr/>
                </a:tc>
                <a:tc>
                  <a:txBody>
                    <a:bodyPr/>
                    <a:lstStyle/>
                    <a:p>
                      <a:endParaRPr lang="en-US" dirty="0"/>
                    </a:p>
                  </a:txBody>
                  <a:tcPr/>
                </a:tc>
              </a:tr>
              <a:tr h="370840">
                <a:tc>
                  <a:txBody>
                    <a:bodyPr/>
                    <a:lstStyle/>
                    <a:p>
                      <a:r>
                        <a:rPr lang="en-US" dirty="0" smtClean="0"/>
                        <a:t>Install</a:t>
                      </a:r>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r>
                        <a:rPr lang="en-US" dirty="0" smtClean="0"/>
                        <a:t>X</a:t>
                      </a:r>
                      <a:endParaRPr lang="en-US" dirty="0"/>
                    </a:p>
                  </a:txBody>
                  <a:tcPr/>
                </a:tc>
              </a:tr>
              <a:tr h="370840">
                <a:tc>
                  <a:txBody>
                    <a:bodyPr/>
                    <a:lstStyle/>
                    <a:p>
                      <a:r>
                        <a:rPr lang="en-US" dirty="0" smtClean="0"/>
                        <a:t>Uninstall</a:t>
                      </a:r>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r>
                        <a:rPr lang="en-US" dirty="0" smtClean="0"/>
                        <a:t>X</a:t>
                      </a:r>
                      <a:endParaRPr lang="en-US" dirty="0"/>
                    </a:p>
                  </a:txBody>
                  <a:tcPr/>
                </a:tc>
              </a:tr>
              <a:tr h="370840">
                <a:tc>
                  <a:txBody>
                    <a:bodyPr/>
                    <a:lstStyle/>
                    <a:p>
                      <a:r>
                        <a:rPr lang="en-US" dirty="0" smtClean="0"/>
                        <a:t>Update</a:t>
                      </a:r>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r>
                        <a:rPr lang="en-US" dirty="0" smtClean="0"/>
                        <a:t>X</a:t>
                      </a:r>
                      <a:endParaRPr lang="en-US" dirty="0"/>
                    </a:p>
                  </a:txBody>
                  <a:tcPr/>
                </a:tc>
              </a:tr>
            </a:tbl>
          </a:graphicData>
        </a:graphic>
      </p:graphicFrame>
    </p:spTree>
    <p:extLst>
      <p:ext uri="{BB962C8B-B14F-4D97-AF65-F5344CB8AC3E}">
        <p14:creationId xmlns:p14="http://schemas.microsoft.com/office/powerpoint/2010/main" val="2662204492"/>
      </p:ext>
    </p:extLst>
  </p:cSld>
  <p:clrMapOvr>
    <a:masterClrMapping/>
  </p:clrMapOvr>
  <p:transition>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a Remote Event Receiver</a:t>
            </a:r>
            <a:endParaRPr lang="en-US" dirty="0"/>
          </a:p>
        </p:txBody>
      </p:sp>
      <p:sp>
        <p:nvSpPr>
          <p:cNvPr id="3" name="Slide Number Placeholder 2"/>
          <p:cNvSpPr>
            <a:spLocks noGrp="1"/>
          </p:cNvSpPr>
          <p:nvPr>
            <p:ph type="sldNum" sz="quarter" idx="12"/>
          </p:nvPr>
        </p:nvSpPr>
        <p:spPr/>
        <p:txBody>
          <a:bodyPr/>
          <a:lstStyle/>
          <a:p>
            <a:fld id="{727B4C2D-45E2-4621-8491-2995EB46A674}" type="slidenum">
              <a:rPr lang="en-US" smtClean="0"/>
              <a:pPr/>
              <a:t>37</a:t>
            </a:fld>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1386" y="1331871"/>
            <a:ext cx="3682525" cy="2544991"/>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1386" y="4247773"/>
            <a:ext cx="3125736" cy="1780872"/>
          </a:xfrm>
          <a:prstGeom prst="rect">
            <a:avLst/>
          </a:prstGeom>
        </p:spPr>
      </p:pic>
      <p:sp>
        <p:nvSpPr>
          <p:cNvPr id="6" name="TextBox 5"/>
          <p:cNvSpPr txBox="1"/>
          <p:nvPr/>
        </p:nvSpPr>
        <p:spPr>
          <a:xfrm>
            <a:off x="6366933" y="1964267"/>
            <a:ext cx="3365473" cy="1107996"/>
          </a:xfrm>
          <a:prstGeom prst="rect">
            <a:avLst/>
          </a:prstGeom>
          <a:noFill/>
        </p:spPr>
        <p:txBody>
          <a:bodyPr wrap="none" lIns="0" tIns="0" rIns="0" bIns="0" rtlCol="0">
            <a:spAutoFit/>
          </a:bodyPr>
          <a:lstStyle/>
          <a:p>
            <a:r>
              <a:rPr lang="en-US" sz="2400" spc="-70" dirty="0" smtClean="0">
                <a:gradFill>
                  <a:gsLst>
                    <a:gs pos="2917">
                      <a:schemeClr val="bg2"/>
                    </a:gs>
                    <a:gs pos="95000">
                      <a:schemeClr val="bg2"/>
                    </a:gs>
                  </a:gsLst>
                  <a:lin ang="5400000" scaled="0"/>
                </a:gradFill>
              </a:rPr>
              <a:t>Use the “Add New” dialog </a:t>
            </a:r>
          </a:p>
          <a:p>
            <a:r>
              <a:rPr lang="en-US" sz="2400" spc="-70" dirty="0" smtClean="0">
                <a:gradFill>
                  <a:gsLst>
                    <a:gs pos="2917">
                      <a:schemeClr val="bg2"/>
                    </a:gs>
                    <a:gs pos="95000">
                      <a:schemeClr val="bg2"/>
                    </a:gs>
                  </a:gsLst>
                  <a:lin ang="5400000" scaled="0"/>
                </a:gradFill>
              </a:rPr>
              <a:t>For Site, List, Item, and </a:t>
            </a:r>
          </a:p>
          <a:p>
            <a:r>
              <a:rPr lang="en-US" sz="2400" spc="-70" dirty="0" smtClean="0">
                <a:gradFill>
                  <a:gsLst>
                    <a:gs pos="2917">
                      <a:schemeClr val="bg2"/>
                    </a:gs>
                    <a:gs pos="95000">
                      <a:schemeClr val="bg2"/>
                    </a:gs>
                  </a:gsLst>
                  <a:lin ang="5400000" scaled="0"/>
                </a:gradFill>
              </a:rPr>
              <a:t>Schema events</a:t>
            </a:r>
          </a:p>
        </p:txBody>
      </p:sp>
      <p:sp>
        <p:nvSpPr>
          <p:cNvPr id="7" name="TextBox 6"/>
          <p:cNvSpPr txBox="1"/>
          <p:nvPr/>
        </p:nvSpPr>
        <p:spPr>
          <a:xfrm>
            <a:off x="6366933" y="4549422"/>
            <a:ext cx="3420488" cy="738664"/>
          </a:xfrm>
          <a:prstGeom prst="rect">
            <a:avLst/>
          </a:prstGeom>
          <a:noFill/>
        </p:spPr>
        <p:txBody>
          <a:bodyPr wrap="none" lIns="0" tIns="0" rIns="0" bIns="0" rtlCol="0">
            <a:spAutoFit/>
          </a:bodyPr>
          <a:lstStyle/>
          <a:p>
            <a:r>
              <a:rPr lang="en-US" sz="2400" spc="-70" dirty="0" smtClean="0">
                <a:gradFill>
                  <a:gsLst>
                    <a:gs pos="2917">
                      <a:schemeClr val="bg2"/>
                    </a:gs>
                    <a:gs pos="95000">
                      <a:schemeClr val="bg2"/>
                    </a:gs>
                  </a:gsLst>
                  <a:lin ang="5400000" scaled="0"/>
                </a:gradFill>
              </a:rPr>
              <a:t>Use the “Properties” dialog</a:t>
            </a:r>
          </a:p>
          <a:p>
            <a:r>
              <a:rPr lang="en-US" sz="2400" spc="-70" dirty="0">
                <a:gradFill>
                  <a:gsLst>
                    <a:gs pos="2917">
                      <a:schemeClr val="bg2"/>
                    </a:gs>
                    <a:gs pos="95000">
                      <a:schemeClr val="bg2"/>
                    </a:gs>
                  </a:gsLst>
                  <a:lin ang="5400000" scaled="0"/>
                </a:gradFill>
              </a:rPr>
              <a:t>f</a:t>
            </a:r>
            <a:r>
              <a:rPr lang="en-US" sz="2400" spc="-70" dirty="0" smtClean="0">
                <a:gradFill>
                  <a:gsLst>
                    <a:gs pos="2917">
                      <a:schemeClr val="bg2"/>
                    </a:gs>
                    <a:gs pos="95000">
                      <a:schemeClr val="bg2"/>
                    </a:gs>
                  </a:gsLst>
                  <a:lin ang="5400000" scaled="0"/>
                </a:gradFill>
              </a:rPr>
              <a:t>or App events</a:t>
            </a:r>
          </a:p>
        </p:txBody>
      </p:sp>
    </p:spTree>
    <p:extLst>
      <p:ext uri="{BB962C8B-B14F-4D97-AF65-F5344CB8AC3E}">
        <p14:creationId xmlns:p14="http://schemas.microsoft.com/office/powerpoint/2010/main" val="3778853372"/>
      </p:ext>
    </p:extLst>
  </p:cSld>
  <p:clrMapOvr>
    <a:masterClrMapping/>
  </p:clrMapOvr>
  <p:transition>
    <p:fad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9"/>
            <a:ext cx="11149013" cy="674512"/>
          </a:xfrm>
        </p:spPr>
        <p:txBody>
          <a:bodyPr/>
          <a:lstStyle/>
          <a:p>
            <a:r>
              <a:rPr lang="en-US" dirty="0" smtClean="0"/>
              <a:t>Must be implemented by the remote web service</a:t>
            </a:r>
          </a:p>
        </p:txBody>
      </p:sp>
      <p:sp>
        <p:nvSpPr>
          <p:cNvPr id="3" name="Title 2"/>
          <p:cNvSpPr>
            <a:spLocks noGrp="1"/>
          </p:cNvSpPr>
          <p:nvPr>
            <p:ph type="title"/>
          </p:nvPr>
        </p:nvSpPr>
        <p:spPr/>
        <p:txBody>
          <a:bodyPr/>
          <a:lstStyle/>
          <a:p>
            <a:r>
              <a:rPr lang="en-US" dirty="0" err="1" smtClean="0"/>
              <a:t>IRemoteEventService</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38</a:t>
            </a:fld>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26464" y="2122311"/>
            <a:ext cx="7148838" cy="4191585"/>
          </a:xfrm>
          <a:prstGeom prst="rect">
            <a:avLst/>
          </a:prstGeom>
        </p:spPr>
      </p:pic>
    </p:spTree>
    <p:extLst>
      <p:ext uri="{BB962C8B-B14F-4D97-AF65-F5344CB8AC3E}">
        <p14:creationId xmlns:p14="http://schemas.microsoft.com/office/powerpoint/2010/main" val="3276438487"/>
      </p:ext>
    </p:extLst>
  </p:cSld>
  <p:clrMapOvr>
    <a:masterClrMapping/>
  </p:clrMapOvr>
  <p:transition>
    <p:fad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9"/>
            <a:ext cx="11149013" cy="4309534"/>
          </a:xfrm>
        </p:spPr>
        <p:txBody>
          <a:bodyPr/>
          <a:lstStyle/>
          <a:p>
            <a:r>
              <a:rPr lang="en-US" dirty="0" smtClean="0"/>
              <a:t>Passed to web service in response to event</a:t>
            </a:r>
          </a:p>
          <a:p>
            <a:r>
              <a:rPr lang="en-US" dirty="0" smtClean="0"/>
              <a:t>Provides contextual information</a:t>
            </a:r>
          </a:p>
          <a:p>
            <a:r>
              <a:rPr lang="en-US" dirty="0" smtClean="0"/>
              <a:t>Supports reading and updating user inputs</a:t>
            </a:r>
          </a:p>
          <a:p>
            <a:r>
              <a:rPr lang="en-US" dirty="0" smtClean="0"/>
              <a:t>Allows for data validation</a:t>
            </a:r>
            <a:endParaRPr lang="en-US" dirty="0"/>
          </a:p>
        </p:txBody>
      </p:sp>
      <p:sp>
        <p:nvSpPr>
          <p:cNvPr id="3" name="Title 2"/>
          <p:cNvSpPr>
            <a:spLocks noGrp="1"/>
          </p:cNvSpPr>
          <p:nvPr>
            <p:ph type="title"/>
          </p:nvPr>
        </p:nvSpPr>
        <p:spPr/>
        <p:txBody>
          <a:bodyPr/>
          <a:lstStyle/>
          <a:p>
            <a:r>
              <a:rPr lang="en-US" dirty="0" err="1" smtClean="0"/>
              <a:t>SPRemoteEventProperties</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39</a:t>
            </a:fld>
            <a:endParaRPr lang="en-US" dirty="0"/>
          </a:p>
        </p:txBody>
      </p:sp>
    </p:spTree>
    <p:extLst>
      <p:ext uri="{BB962C8B-B14F-4D97-AF65-F5344CB8AC3E}">
        <p14:creationId xmlns:p14="http://schemas.microsoft.com/office/powerpoint/2010/main" val="1890585580"/>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708937" y="1814048"/>
            <a:ext cx="7169534" cy="2881519"/>
          </a:xfrm>
        </p:spPr>
        <p:txBody>
          <a:bodyPr/>
          <a:lstStyle/>
          <a:p>
            <a:r>
              <a:rPr lang="en-US" dirty="0" smtClean="0"/>
              <a:t>Introduction</a:t>
            </a:r>
          </a:p>
          <a:p>
            <a:r>
              <a:rPr lang="en-US" dirty="0" smtClean="0"/>
              <a:t>Programming in C#</a:t>
            </a:r>
          </a:p>
          <a:p>
            <a:r>
              <a:rPr lang="en-US" dirty="0" smtClean="0"/>
              <a:t>Programming in JavaScript</a:t>
            </a:r>
          </a:p>
          <a:p>
            <a:r>
              <a:rPr lang="en-US" dirty="0" smtClean="0"/>
              <a:t>Chrome Control</a:t>
            </a:r>
          </a:p>
          <a:p>
            <a:r>
              <a:rPr lang="en-US" dirty="0" smtClean="0"/>
              <a:t>Remote Event Receivers</a:t>
            </a:r>
          </a:p>
        </p:txBody>
      </p:sp>
      <p:pic>
        <p:nvPicPr>
          <p:cNvPr id="4" name="Picture Placeholder 3"/>
          <p:cNvPicPr>
            <a:picLocks noGrp="1" noChangeAspect="1"/>
          </p:cNvPicPr>
          <p:nvPr>
            <p:ph type="pic" sz="quarter" idx="16"/>
          </p:nvPr>
        </p:nvPicPr>
        <p:blipFill>
          <a:blip r:embed="rId3">
            <a:extLst>
              <a:ext uri="{28A0092B-C50C-407E-A947-70E740481C1C}">
                <a14:useLocalDpi xmlns:a14="http://schemas.microsoft.com/office/drawing/2010/main" val="0"/>
              </a:ext>
            </a:extLst>
          </a:blip>
          <a:stretch>
            <a:fillRect/>
          </a:stretch>
        </p:blipFill>
        <p:spPr>
          <a:xfrm>
            <a:off x="269169" y="1905492"/>
            <a:ext cx="4301734" cy="2865616"/>
          </a:xfrm>
        </p:spPr>
      </p:pic>
      <p:sp>
        <p:nvSpPr>
          <p:cNvPr id="5" name="Title 4"/>
          <p:cNvSpPr>
            <a:spLocks noGrp="1"/>
          </p:cNvSpPr>
          <p:nvPr>
            <p:ph type="title"/>
          </p:nvPr>
        </p:nvSpPr>
        <p:spPr/>
        <p:txBody>
          <a:bodyPr/>
          <a:lstStyle/>
          <a:p>
            <a:r>
              <a:rPr lang="en-US" dirty="0" smtClean="0"/>
              <a:t>Agenda</a:t>
            </a:r>
            <a:br>
              <a:rPr lang="en-US" dirty="0" smtClean="0"/>
            </a:br>
            <a:endParaRPr lang="en-US" dirty="0"/>
          </a:p>
        </p:txBody>
      </p:sp>
    </p:spTree>
    <p:extLst>
      <p:ext uri="{BB962C8B-B14F-4D97-AF65-F5344CB8AC3E}">
        <p14:creationId xmlns:p14="http://schemas.microsoft.com/office/powerpoint/2010/main" val="23959467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9"/>
            <a:ext cx="11149013" cy="4354690"/>
          </a:xfrm>
        </p:spPr>
        <p:txBody>
          <a:bodyPr/>
          <a:lstStyle/>
          <a:p>
            <a:r>
              <a:rPr lang="en-US" dirty="0" smtClean="0"/>
              <a:t>Returns by two-way events</a:t>
            </a:r>
          </a:p>
          <a:p>
            <a:r>
              <a:rPr lang="en-US" dirty="0" smtClean="0"/>
              <a:t>Allows events to be cancelled</a:t>
            </a:r>
          </a:p>
          <a:p>
            <a:r>
              <a:rPr lang="en-US" dirty="0" smtClean="0"/>
              <a:t>Allows status to be returned</a:t>
            </a:r>
            <a:endParaRPr lang="en-US" dirty="0"/>
          </a:p>
        </p:txBody>
      </p:sp>
      <p:sp>
        <p:nvSpPr>
          <p:cNvPr id="3" name="Title 2"/>
          <p:cNvSpPr>
            <a:spLocks noGrp="1"/>
          </p:cNvSpPr>
          <p:nvPr>
            <p:ph type="title"/>
          </p:nvPr>
        </p:nvSpPr>
        <p:spPr/>
        <p:txBody>
          <a:bodyPr/>
          <a:lstStyle/>
          <a:p>
            <a:r>
              <a:rPr lang="en-US" dirty="0" err="1" smtClean="0"/>
              <a:t>SPRemoteEventResult</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40</a:t>
            </a:fld>
            <a:endParaRPr lang="en-US" dirty="0"/>
          </a:p>
        </p:txBody>
      </p:sp>
    </p:spTree>
    <p:extLst>
      <p:ext uri="{BB962C8B-B14F-4D97-AF65-F5344CB8AC3E}">
        <p14:creationId xmlns:p14="http://schemas.microsoft.com/office/powerpoint/2010/main" val="3779567332"/>
      </p:ext>
    </p:extLst>
  </p:cSld>
  <p:clrMapOvr>
    <a:masterClrMapping/>
  </p:clrMapOvr>
  <p:transition>
    <p:fade/>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Registering Events Receivers</a:t>
            </a:r>
            <a:endParaRPr lang="en-US" dirty="0"/>
          </a:p>
        </p:txBody>
      </p:sp>
      <p:sp>
        <p:nvSpPr>
          <p:cNvPr id="3" name="Slide Number Placeholder 2"/>
          <p:cNvSpPr>
            <a:spLocks noGrp="1"/>
          </p:cNvSpPr>
          <p:nvPr>
            <p:ph type="sldNum" sz="quarter" idx="12"/>
          </p:nvPr>
        </p:nvSpPr>
        <p:spPr/>
        <p:txBody>
          <a:bodyPr/>
          <a:lstStyle/>
          <a:p>
            <a:fld id="{727B4C2D-45E2-4621-8491-2995EB46A674}" type="slidenum">
              <a:rPr lang="en-US" smtClean="0"/>
              <a:pPr/>
              <a:t>41</a:t>
            </a:fld>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1386" y="1561856"/>
            <a:ext cx="4861981" cy="1828958"/>
          </a:xfrm>
          <a:prstGeom prst="rect">
            <a:avLst/>
          </a:prstGeom>
          <a:ln>
            <a:solidFill>
              <a:schemeClr val="tx1"/>
            </a:solidFill>
          </a:ln>
        </p:spPr>
      </p:pic>
      <p:sp>
        <p:nvSpPr>
          <p:cNvPr id="7" name="TextBox 6"/>
          <p:cNvSpPr txBox="1"/>
          <p:nvPr/>
        </p:nvSpPr>
        <p:spPr>
          <a:xfrm>
            <a:off x="6624863" y="1879071"/>
            <a:ext cx="2867378" cy="1107996"/>
          </a:xfrm>
          <a:prstGeom prst="rect">
            <a:avLst/>
          </a:prstGeom>
          <a:noFill/>
        </p:spPr>
        <p:txBody>
          <a:bodyPr wrap="square" lIns="0" tIns="0" rIns="0" bIns="0" rtlCol="0">
            <a:spAutoFit/>
          </a:bodyPr>
          <a:lstStyle/>
          <a:p>
            <a:r>
              <a:rPr lang="en-US" sz="2400" spc="-70" dirty="0" smtClean="0">
                <a:gradFill>
                  <a:gsLst>
                    <a:gs pos="2917">
                      <a:schemeClr val="bg2"/>
                    </a:gs>
                    <a:gs pos="95000">
                      <a:schemeClr val="bg2"/>
                    </a:gs>
                  </a:gsLst>
                  <a:lin ang="5400000" scaled="0"/>
                </a:gradFill>
              </a:rPr>
              <a:t>CAML Element for Lists, Items, Sites, Schema events</a:t>
            </a:r>
          </a:p>
        </p:txBody>
      </p:sp>
      <p:sp>
        <p:nvSpPr>
          <p:cNvPr id="8" name="TextBox 7"/>
          <p:cNvSpPr txBox="1"/>
          <p:nvPr/>
        </p:nvSpPr>
        <p:spPr>
          <a:xfrm>
            <a:off x="9337197" y="4029562"/>
            <a:ext cx="2221442" cy="738664"/>
          </a:xfrm>
          <a:prstGeom prst="rect">
            <a:avLst/>
          </a:prstGeom>
          <a:noFill/>
        </p:spPr>
        <p:txBody>
          <a:bodyPr wrap="none" lIns="0" tIns="0" rIns="0" bIns="0" rtlCol="0">
            <a:spAutoFit/>
          </a:bodyPr>
          <a:lstStyle/>
          <a:p>
            <a:r>
              <a:rPr lang="en-US" sz="2400" spc="-70" dirty="0" smtClean="0">
                <a:gradFill>
                  <a:gsLst>
                    <a:gs pos="2917">
                      <a:schemeClr val="bg2"/>
                    </a:gs>
                    <a:gs pos="95000">
                      <a:schemeClr val="bg2"/>
                    </a:gs>
                  </a:gsLst>
                  <a:lin ang="5400000" scaled="0"/>
                </a:gradFill>
              </a:rPr>
              <a:t>App Manifest for </a:t>
            </a:r>
          </a:p>
          <a:p>
            <a:r>
              <a:rPr lang="en-US" sz="2400" spc="-70" dirty="0" smtClean="0">
                <a:gradFill>
                  <a:gsLst>
                    <a:gs pos="2917">
                      <a:schemeClr val="bg2"/>
                    </a:gs>
                    <a:gs pos="95000">
                      <a:schemeClr val="bg2"/>
                    </a:gs>
                  </a:gsLst>
                  <a:lin ang="5400000" scaled="0"/>
                </a:gradFill>
              </a:rPr>
              <a:t>App events</a:t>
            </a: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1386" y="3754948"/>
            <a:ext cx="7948349" cy="1287892"/>
          </a:xfrm>
          <a:prstGeom prst="rect">
            <a:avLst/>
          </a:prstGeom>
          <a:ln>
            <a:solidFill>
              <a:schemeClr val="tx1"/>
            </a:solidFill>
          </a:ln>
        </p:spPr>
      </p:pic>
    </p:spTree>
    <p:extLst>
      <p:ext uri="{BB962C8B-B14F-4D97-AF65-F5344CB8AC3E}">
        <p14:creationId xmlns:p14="http://schemas.microsoft.com/office/powerpoint/2010/main" val="736091034"/>
      </p:ext>
    </p:extLst>
  </p:cSld>
  <p:clrMapOvr>
    <a:masterClrMapping/>
  </p:clrMapOvr>
  <p:transition>
    <p:fade/>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9"/>
            <a:ext cx="11149013" cy="1080912"/>
          </a:xfrm>
        </p:spPr>
        <p:txBody>
          <a:bodyPr/>
          <a:lstStyle/>
          <a:p>
            <a:r>
              <a:rPr lang="en-US" dirty="0" smtClean="0"/>
              <a:t>Remote Event </a:t>
            </a:r>
            <a:r>
              <a:rPr lang="en-US" smtClean="0"/>
              <a:t>Receivers might require </a:t>
            </a:r>
            <a:r>
              <a:rPr lang="en-US" dirty="0" smtClean="0"/>
              <a:t>Azure Service Bus to support debugging</a:t>
            </a:r>
          </a:p>
          <a:p>
            <a:pPr lvl="1"/>
            <a:r>
              <a:rPr lang="en-US" dirty="0" smtClean="0"/>
              <a:t>Create a Service Bus Namespace</a:t>
            </a:r>
          </a:p>
          <a:p>
            <a:pPr lvl="1"/>
            <a:r>
              <a:rPr lang="en-US" dirty="0" smtClean="0"/>
              <a:t>Copy the Connection String into the SharePoint Project Properties</a:t>
            </a:r>
            <a:endParaRPr lang="en-US" dirty="0"/>
          </a:p>
        </p:txBody>
      </p:sp>
      <p:sp>
        <p:nvSpPr>
          <p:cNvPr id="3" name="Title 2"/>
          <p:cNvSpPr>
            <a:spLocks noGrp="1"/>
          </p:cNvSpPr>
          <p:nvPr>
            <p:ph type="title"/>
          </p:nvPr>
        </p:nvSpPr>
        <p:spPr/>
        <p:txBody>
          <a:bodyPr/>
          <a:lstStyle/>
          <a:p>
            <a:r>
              <a:rPr lang="en-US" dirty="0" smtClean="0"/>
              <a:t>Debugging Considerations</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42</a:t>
            </a:fld>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5803" y="3400462"/>
            <a:ext cx="7727350" cy="1783235"/>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36869" y="5303978"/>
            <a:ext cx="6526284" cy="975297"/>
          </a:xfrm>
          <a:prstGeom prst="rect">
            <a:avLst/>
          </a:prstGeom>
        </p:spPr>
      </p:pic>
      <p:sp>
        <p:nvSpPr>
          <p:cNvPr id="8" name="Curved Left Arrow 7"/>
          <p:cNvSpPr/>
          <p:nvPr/>
        </p:nvSpPr>
        <p:spPr bwMode="auto">
          <a:xfrm>
            <a:off x="8163153" y="4064000"/>
            <a:ext cx="1014714" cy="1991448"/>
          </a:xfrm>
          <a:prstGeom prst="curvedLef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007477202"/>
      </p:ext>
    </p:extLst>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smtClean="0"/>
              <a:t>Remote Event Receivers</a:t>
            </a:r>
            <a:endParaRPr lang="en-US" dirty="0"/>
          </a:p>
        </p:txBody>
      </p:sp>
      <p:sp>
        <p:nvSpPr>
          <p:cNvPr id="2" name="Text Placeholder 1"/>
          <p:cNvSpPr>
            <a:spLocks noGrp="1"/>
          </p:cNvSpPr>
          <p:nvPr>
            <p:ph type="body" sz="quarter" idx="10"/>
          </p:nvPr>
        </p:nvSpPr>
        <p:spPr/>
        <p:txBody>
          <a:bodyPr/>
          <a:lstStyle/>
          <a:p>
            <a:pPr marL="0" indent="0">
              <a:buNone/>
            </a:pPr>
            <a:r>
              <a:rPr lang="en-US" dirty="0" smtClean="0"/>
              <a:t>demo</a:t>
            </a:r>
            <a:endParaRPr lang="en-US" dirty="0"/>
          </a:p>
        </p:txBody>
      </p:sp>
    </p:spTree>
    <p:extLst>
      <p:ext uri="{BB962C8B-B14F-4D97-AF65-F5344CB8AC3E}">
        <p14:creationId xmlns:p14="http://schemas.microsoft.com/office/powerpoint/2010/main" val="2393820486"/>
      </p:ext>
    </p:extLst>
  </p:cSld>
  <p:clrMapOvr>
    <a:masterClrMapping/>
  </p:clrMapOvr>
  <p:transition>
    <p:fade/>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8"/>
            <a:ext cx="11149013" cy="4541020"/>
          </a:xfrm>
        </p:spPr>
        <p:txBody>
          <a:bodyPr/>
          <a:lstStyle/>
          <a:p>
            <a:r>
              <a:rPr lang="en-US" dirty="0"/>
              <a:t>Introduction</a:t>
            </a:r>
          </a:p>
          <a:p>
            <a:r>
              <a:rPr lang="en-US" dirty="0"/>
              <a:t>Programming in C#</a:t>
            </a:r>
          </a:p>
          <a:p>
            <a:r>
              <a:rPr lang="en-US" dirty="0"/>
              <a:t>Programming in JavaScript</a:t>
            </a:r>
          </a:p>
          <a:p>
            <a:r>
              <a:rPr lang="en-US" dirty="0"/>
              <a:t>Chrome Control</a:t>
            </a:r>
          </a:p>
          <a:p>
            <a:r>
              <a:rPr lang="en-US" dirty="0"/>
              <a:t>Remote Event Receivers</a:t>
            </a:r>
          </a:p>
          <a:p>
            <a:endParaRPr lang="en-US" dirty="0"/>
          </a:p>
        </p:txBody>
      </p:sp>
      <p:sp>
        <p:nvSpPr>
          <p:cNvPr id="3" name="Title 2"/>
          <p:cNvSpPr>
            <a:spLocks noGrp="1"/>
          </p:cNvSpPr>
          <p:nvPr>
            <p:ph type="title"/>
          </p:nvPr>
        </p:nvSpPr>
        <p:spPr/>
        <p:txBody>
          <a:bodyPr/>
          <a:lstStyle/>
          <a:p>
            <a:r>
              <a:rPr lang="en-US" dirty="0" smtClean="0"/>
              <a:t>Summary</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44</a:t>
            </a:fld>
            <a:endParaRPr lang="en-US" dirty="0"/>
          </a:p>
        </p:txBody>
      </p:sp>
    </p:spTree>
    <p:extLst>
      <p:ext uri="{BB962C8B-B14F-4D97-AF65-F5344CB8AC3E}">
        <p14:creationId xmlns:p14="http://schemas.microsoft.com/office/powerpoint/2010/main" val="1415403134"/>
      </p:ext>
    </p:extLst>
  </p:cSld>
  <p:clrMapOvr>
    <a:masterClrMapping/>
  </p:clrMapOvr>
  <p:transition>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3"/>
          <p:cNvSpPr txBox="1">
            <a:spLocks noChangeArrowheads="1"/>
          </p:cNvSpPr>
          <p:nvPr/>
        </p:nvSpPr>
        <p:spPr bwMode="blackWhite">
          <a:xfrm>
            <a:off x="520700" y="6298298"/>
            <a:ext cx="11173090" cy="323165"/>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14099" eaLnBrk="0" hangingPunct="0"/>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2012 Microsoft </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Corporation. All rights reserved. Microsoft, Windows,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and </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other product names are or may be registered trademarks and/or trademarks in the U.S. and/or other countries.</a:t>
            </a:r>
          </a:p>
          <a:p>
            <a:pPr defTabSz="914099" eaLnBrk="0" hangingPunct="0"/>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a:r>
            <a:b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b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Microsoft</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 and Microsoft cannot guarantee the accuracy of any information provided after the date of this presentation.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MICROSOFT </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MAKES NO WARRANTIES, EXPRESS, IMPLIED OR STATUTORY, AS TO THE INFORMATION IN THIS PRESENTATION.</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01" y="2452644"/>
            <a:ext cx="3657600" cy="1401115"/>
          </a:xfrm>
          <a:prstGeom prst="rect">
            <a:avLst/>
          </a:prstGeom>
        </p:spPr>
      </p:pic>
    </p:spTree>
    <p:extLst>
      <p:ext uri="{BB962C8B-B14F-4D97-AF65-F5344CB8AC3E}">
        <p14:creationId xmlns:p14="http://schemas.microsoft.com/office/powerpoint/2010/main" val="108226113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Introduction</a:t>
            </a:r>
            <a:endParaRPr lang="en-US" dirty="0"/>
          </a:p>
        </p:txBody>
      </p:sp>
      <p:sp>
        <p:nvSpPr>
          <p:cNvPr id="9" name="Subtitle 4"/>
          <p:cNvSpPr>
            <a:spLocks noGrp="1"/>
          </p:cNvSpPr>
          <p:nvPr>
            <p:ph type="subTitle" idx="1"/>
          </p:nvPr>
        </p:nvSpPr>
        <p:spPr/>
        <p:txBody>
          <a:bodyPr/>
          <a:lstStyle/>
          <a:p>
            <a:pPr lvl="0"/>
            <a:endParaRPr lang="en-US" dirty="0"/>
          </a:p>
        </p:txBody>
      </p:sp>
    </p:spTree>
    <p:extLst>
      <p:ext uri="{BB962C8B-B14F-4D97-AF65-F5344CB8AC3E}">
        <p14:creationId xmlns:p14="http://schemas.microsoft.com/office/powerpoint/2010/main" val="3852646005"/>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Cloud Architecture</a:t>
            </a:r>
            <a:endParaRPr lang="en-US" dirty="0"/>
          </a:p>
        </p:txBody>
      </p:sp>
      <p:grpSp>
        <p:nvGrpSpPr>
          <p:cNvPr id="4" name="Group 3"/>
          <p:cNvGrpSpPr/>
          <p:nvPr/>
        </p:nvGrpSpPr>
        <p:grpSpPr>
          <a:xfrm>
            <a:off x="7441673" y="2620658"/>
            <a:ext cx="1998859" cy="1026956"/>
            <a:chOff x="9088674" y="4951780"/>
            <a:chExt cx="1998859" cy="1026956"/>
          </a:xfrm>
        </p:grpSpPr>
        <p:grpSp>
          <p:nvGrpSpPr>
            <p:cNvPr id="5" name="Group 4"/>
            <p:cNvGrpSpPr/>
            <p:nvPr/>
          </p:nvGrpSpPr>
          <p:grpSpPr>
            <a:xfrm>
              <a:off x="9088674" y="4951780"/>
              <a:ext cx="1998859" cy="1026956"/>
              <a:chOff x="7066818" y="2726778"/>
              <a:chExt cx="1998859" cy="1026956"/>
            </a:xfrm>
          </p:grpSpPr>
          <p:sp>
            <p:nvSpPr>
              <p:cNvPr id="8" name="Rectangle 7"/>
              <p:cNvSpPr/>
              <p:nvPr/>
            </p:nvSpPr>
            <p:spPr bwMode="auto">
              <a:xfrm>
                <a:off x="7066818" y="2726778"/>
                <a:ext cx="1785802" cy="1026956"/>
              </a:xfrm>
              <a:prstGeom prst="rect">
                <a:avLst/>
              </a:prstGeom>
              <a:solidFill>
                <a:schemeClr val="bg2">
                  <a:lumMod val="20000"/>
                  <a:lumOff val="80000"/>
                  <a:alpha val="75000"/>
                </a:schemeClr>
              </a:solidFill>
              <a:ln>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45720" tIns="45720" rIns="45720" bIns="45720" numCol="1" spcCol="0" rtlCol="0" fromWordArt="0" anchor="t" anchorCtr="0" forceAA="0" compatLnSpc="1">
                <a:prstTxWarp prst="textNoShape">
                  <a:avLst/>
                </a:prstTxWarp>
                <a:noAutofit/>
              </a:bodyPr>
              <a:lstStyle/>
              <a:p>
                <a:pPr defTabSz="914099" fontAlgn="base">
                  <a:spcBef>
                    <a:spcPct val="0"/>
                  </a:spcBef>
                  <a:spcAft>
                    <a:spcPct val="0"/>
                  </a:spcAft>
                </a:pPr>
                <a:r>
                  <a:rPr lang="en-US" sz="1600" dirty="0" smtClean="0">
                    <a:solidFill>
                      <a:schemeClr val="tx1">
                        <a:lumMod val="65000"/>
                        <a:lumOff val="35000"/>
                      </a:schemeClr>
                    </a:solidFill>
                    <a:ea typeface="Segoe UI" pitchFamily="34" charset="0"/>
                    <a:cs typeface="Segoe UI" pitchFamily="34" charset="0"/>
                  </a:rPr>
                  <a:t>Azure Data Market</a:t>
                </a:r>
              </a:p>
            </p:txBody>
          </p:sp>
          <p:pic>
            <p:nvPicPr>
              <p:cNvPr id="9" name="Picture 8"/>
              <p:cNvPicPr>
                <a:picLocks noChangeAspect="1"/>
              </p:cNvPicPr>
              <p:nvPr/>
            </p:nvPicPr>
            <p:blipFill>
              <a:blip r:embed="rId2"/>
              <a:stretch>
                <a:fillRect/>
              </a:stretch>
            </p:blipFill>
            <p:spPr>
              <a:xfrm>
                <a:off x="8551192" y="3206557"/>
                <a:ext cx="514485" cy="528960"/>
              </a:xfrm>
              <a:prstGeom prst="rect">
                <a:avLst/>
              </a:prstGeom>
            </p:spPr>
          </p:pic>
        </p:grpSp>
        <p:pic>
          <p:nvPicPr>
            <p:cNvPr id="6" name="Picture 5"/>
            <p:cNvPicPr>
              <a:picLocks noChangeAspect="1"/>
            </p:cNvPicPr>
            <p:nvPr/>
          </p:nvPicPr>
          <p:blipFill>
            <a:blip r:embed="rId3"/>
            <a:stretch>
              <a:fillRect/>
            </a:stretch>
          </p:blipFill>
          <p:spPr>
            <a:xfrm>
              <a:off x="9950992" y="5331762"/>
              <a:ext cx="479723" cy="535920"/>
            </a:xfrm>
            <a:prstGeom prst="rect">
              <a:avLst/>
            </a:prstGeom>
          </p:spPr>
        </p:pic>
        <p:pic>
          <p:nvPicPr>
            <p:cNvPr id="7" name="Picture 6"/>
            <p:cNvPicPr>
              <a:picLocks noChangeAspect="1"/>
            </p:cNvPicPr>
            <p:nvPr/>
          </p:nvPicPr>
          <p:blipFill>
            <a:blip r:embed="rId4"/>
            <a:stretch>
              <a:fillRect/>
            </a:stretch>
          </p:blipFill>
          <p:spPr>
            <a:xfrm>
              <a:off x="9279923" y="5332826"/>
              <a:ext cx="597915" cy="598560"/>
            </a:xfrm>
            <a:prstGeom prst="rect">
              <a:avLst/>
            </a:prstGeom>
          </p:spPr>
        </p:pic>
      </p:grpSp>
      <p:sp>
        <p:nvSpPr>
          <p:cNvPr id="10" name="Rectangle 9"/>
          <p:cNvSpPr/>
          <p:nvPr/>
        </p:nvSpPr>
        <p:spPr bwMode="auto">
          <a:xfrm>
            <a:off x="7152860" y="3891135"/>
            <a:ext cx="3034675" cy="2232704"/>
          </a:xfrm>
          <a:prstGeom prst="rect">
            <a:avLst/>
          </a:prstGeom>
          <a:solidFill>
            <a:schemeClr val="bg2">
              <a:lumMod val="20000"/>
              <a:lumOff val="80000"/>
              <a:alpha val="75000"/>
            </a:schemeClr>
          </a:solidFill>
          <a:ln>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108000" tIns="45720" rIns="45720" bIns="45720" numCol="1" spcCol="0" rtlCol="0" fromWordArt="0" anchor="t" anchorCtr="0" forceAA="0" compatLnSpc="1">
            <a:prstTxWarp prst="textNoShape">
              <a:avLst/>
            </a:prstTxWarp>
            <a:noAutofit/>
          </a:bodyPr>
          <a:lstStyle/>
          <a:p>
            <a:pPr defTabSz="914099" fontAlgn="base">
              <a:spcBef>
                <a:spcPct val="0"/>
              </a:spcBef>
              <a:spcAft>
                <a:spcPct val="0"/>
              </a:spcAft>
            </a:pPr>
            <a:r>
              <a:rPr lang="en-US" sz="2000" dirty="0" smtClean="0">
                <a:solidFill>
                  <a:schemeClr val="tx1">
                    <a:lumMod val="65000"/>
                    <a:lumOff val="35000"/>
                  </a:schemeClr>
                </a:solidFill>
                <a:ea typeface="Segoe UI" pitchFamily="34" charset="0"/>
                <a:cs typeface="Segoe UI" pitchFamily="34" charset="0"/>
              </a:rPr>
              <a:t>SharePoint Online</a:t>
            </a:r>
          </a:p>
        </p:txBody>
      </p:sp>
      <p:grpSp>
        <p:nvGrpSpPr>
          <p:cNvPr id="11" name="Group 10"/>
          <p:cNvGrpSpPr/>
          <p:nvPr/>
        </p:nvGrpSpPr>
        <p:grpSpPr>
          <a:xfrm>
            <a:off x="7476835" y="4454131"/>
            <a:ext cx="905401" cy="937147"/>
            <a:chOff x="9477541" y="1148235"/>
            <a:chExt cx="1059810" cy="1096970"/>
          </a:xfrm>
        </p:grpSpPr>
        <p:pic>
          <p:nvPicPr>
            <p:cNvPr id="12" name="Picture 11"/>
            <p:cNvPicPr>
              <a:picLocks noChangeAspect="1"/>
            </p:cNvPicPr>
            <p:nvPr/>
          </p:nvPicPr>
          <p:blipFill>
            <a:blip r:embed="rId5"/>
            <a:stretch>
              <a:fillRect/>
            </a:stretch>
          </p:blipFill>
          <p:spPr>
            <a:xfrm>
              <a:off x="9586780" y="1148235"/>
              <a:ext cx="841328" cy="775240"/>
            </a:xfrm>
            <a:prstGeom prst="rect">
              <a:avLst/>
            </a:prstGeom>
          </p:spPr>
        </p:pic>
        <p:sp>
          <p:nvSpPr>
            <p:cNvPr id="13" name="TextBox 12"/>
            <p:cNvSpPr txBox="1"/>
            <p:nvPr/>
          </p:nvSpPr>
          <p:spPr>
            <a:xfrm>
              <a:off x="9477541" y="1930410"/>
              <a:ext cx="1059810" cy="314795"/>
            </a:xfrm>
            <a:prstGeom prst="rect">
              <a:avLst/>
            </a:prstGeom>
            <a:noFill/>
          </p:spPr>
          <p:txBody>
            <a:bodyPr wrap="none" lIns="0" tIns="0" rIns="0" bIns="0" rtlCol="0">
              <a:spAutoFit/>
            </a:bodyPr>
            <a:lstStyle/>
            <a:p>
              <a:pPr algn="ctr"/>
              <a:r>
                <a:rPr lang="en-US" spc="-70" dirty="0" smtClean="0">
                  <a:gradFill>
                    <a:gsLst>
                      <a:gs pos="2917">
                        <a:schemeClr val="bg2"/>
                      </a:gs>
                      <a:gs pos="95000">
                        <a:schemeClr val="bg2"/>
                      </a:gs>
                    </a:gsLst>
                    <a:lin ang="5400000" scaled="0"/>
                  </a:gradFill>
                </a:rPr>
                <a:t>Host Web</a:t>
              </a:r>
            </a:p>
          </p:txBody>
        </p:sp>
      </p:grpSp>
      <p:grpSp>
        <p:nvGrpSpPr>
          <p:cNvPr id="14" name="Group 13"/>
          <p:cNvGrpSpPr/>
          <p:nvPr/>
        </p:nvGrpSpPr>
        <p:grpSpPr>
          <a:xfrm>
            <a:off x="8504463" y="5404705"/>
            <a:ext cx="862759" cy="662028"/>
            <a:chOff x="9733361" y="2768131"/>
            <a:chExt cx="1009895" cy="774932"/>
          </a:xfrm>
        </p:grpSpPr>
        <p:pic>
          <p:nvPicPr>
            <p:cNvPr id="15" name="Picture 14"/>
            <p:cNvPicPr>
              <a:picLocks noChangeAspect="1"/>
            </p:cNvPicPr>
            <p:nvPr/>
          </p:nvPicPr>
          <p:blipFill>
            <a:blip r:embed="rId6"/>
            <a:stretch>
              <a:fillRect/>
            </a:stretch>
          </p:blipFill>
          <p:spPr>
            <a:xfrm>
              <a:off x="9946303" y="2768131"/>
              <a:ext cx="584010" cy="487200"/>
            </a:xfrm>
            <a:prstGeom prst="rect">
              <a:avLst/>
            </a:prstGeom>
          </p:spPr>
        </p:pic>
        <p:sp>
          <p:nvSpPr>
            <p:cNvPr id="16" name="TextBox 15"/>
            <p:cNvSpPr txBox="1"/>
            <p:nvPr/>
          </p:nvSpPr>
          <p:spPr>
            <a:xfrm>
              <a:off x="9733361" y="3228268"/>
              <a:ext cx="1009895" cy="314795"/>
            </a:xfrm>
            <a:prstGeom prst="rect">
              <a:avLst/>
            </a:prstGeom>
            <a:noFill/>
          </p:spPr>
          <p:txBody>
            <a:bodyPr wrap="none" lIns="0" tIns="0" rIns="0" bIns="0" rtlCol="0">
              <a:spAutoFit/>
            </a:bodyPr>
            <a:lstStyle/>
            <a:p>
              <a:pPr algn="ctr"/>
              <a:r>
                <a:rPr lang="en-US" spc="-70" dirty="0" smtClean="0">
                  <a:gradFill>
                    <a:gsLst>
                      <a:gs pos="2917">
                        <a:schemeClr val="bg2"/>
                      </a:gs>
                      <a:gs pos="95000">
                        <a:schemeClr val="bg2"/>
                      </a:gs>
                    </a:gsLst>
                    <a:lin ang="5400000" scaled="0"/>
                  </a:gradFill>
                </a:rPr>
                <a:t>App Web</a:t>
              </a:r>
            </a:p>
          </p:txBody>
        </p:sp>
      </p:grpSp>
      <p:cxnSp>
        <p:nvCxnSpPr>
          <p:cNvPr id="17" name="Elbow Connector 16"/>
          <p:cNvCxnSpPr>
            <a:endCxn id="15" idx="0"/>
          </p:cNvCxnSpPr>
          <p:nvPr/>
        </p:nvCxnSpPr>
        <p:spPr>
          <a:xfrm>
            <a:off x="8288909" y="4785276"/>
            <a:ext cx="646933" cy="619428"/>
          </a:xfrm>
          <a:prstGeom prst="bentConnector2">
            <a:avLst/>
          </a:prstGeom>
          <a:ln w="44450">
            <a:solidFill>
              <a:schemeClr val="tx1">
                <a:alpha val="60000"/>
              </a:schemeClr>
            </a:solidFill>
            <a:headEnd type="stealth" w="lg" len="lg"/>
            <a:tailEnd type="stealth" w="lg" len="lg"/>
          </a:ln>
        </p:spPr>
        <p:style>
          <a:lnRef idx="1">
            <a:schemeClr val="accent1"/>
          </a:lnRef>
          <a:fillRef idx="0">
            <a:schemeClr val="accent1"/>
          </a:fillRef>
          <a:effectRef idx="0">
            <a:schemeClr val="accent1"/>
          </a:effectRef>
          <a:fontRef idx="minor">
            <a:schemeClr val="tx1"/>
          </a:fontRef>
        </p:style>
      </p:cxnSp>
      <p:grpSp>
        <p:nvGrpSpPr>
          <p:cNvPr id="18" name="Group 17"/>
          <p:cNvGrpSpPr/>
          <p:nvPr/>
        </p:nvGrpSpPr>
        <p:grpSpPr>
          <a:xfrm>
            <a:off x="1881552" y="2225670"/>
            <a:ext cx="3034675" cy="2232704"/>
            <a:chOff x="1656544" y="3180968"/>
            <a:chExt cx="3034675" cy="2232704"/>
          </a:xfrm>
        </p:grpSpPr>
        <p:sp>
          <p:nvSpPr>
            <p:cNvPr id="19" name="Rectangle 18"/>
            <p:cNvSpPr/>
            <p:nvPr/>
          </p:nvSpPr>
          <p:spPr bwMode="auto">
            <a:xfrm>
              <a:off x="1656544" y="3180968"/>
              <a:ext cx="3034675" cy="2232704"/>
            </a:xfrm>
            <a:prstGeom prst="rect">
              <a:avLst/>
            </a:prstGeom>
            <a:solidFill>
              <a:schemeClr val="bg2">
                <a:lumMod val="20000"/>
                <a:lumOff val="80000"/>
                <a:alpha val="75000"/>
              </a:schemeClr>
            </a:solidFill>
            <a:ln>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108000" tIns="45720" rIns="45720" bIns="45720" numCol="1" spcCol="0" rtlCol="0" fromWordArt="0" anchor="t" anchorCtr="0" forceAA="0" compatLnSpc="1">
              <a:prstTxWarp prst="textNoShape">
                <a:avLst/>
              </a:prstTxWarp>
              <a:noAutofit/>
            </a:bodyPr>
            <a:lstStyle/>
            <a:p>
              <a:pPr defTabSz="914099" fontAlgn="base">
                <a:spcBef>
                  <a:spcPct val="0"/>
                </a:spcBef>
                <a:spcAft>
                  <a:spcPct val="0"/>
                </a:spcAft>
              </a:pPr>
              <a:r>
                <a:rPr lang="en-US" sz="2000" dirty="0" smtClean="0">
                  <a:solidFill>
                    <a:schemeClr val="tx1">
                      <a:lumMod val="65000"/>
                      <a:lumOff val="35000"/>
                    </a:schemeClr>
                  </a:solidFill>
                  <a:ea typeface="Segoe UI" pitchFamily="34" charset="0"/>
                  <a:cs typeface="Segoe UI" pitchFamily="34" charset="0"/>
                </a:rPr>
                <a:t>Azure Web Sites</a:t>
              </a:r>
            </a:p>
          </p:txBody>
        </p:sp>
        <p:grpSp>
          <p:nvGrpSpPr>
            <p:cNvPr id="20" name="Group 19"/>
            <p:cNvGrpSpPr/>
            <p:nvPr/>
          </p:nvGrpSpPr>
          <p:grpSpPr>
            <a:xfrm>
              <a:off x="2154624" y="4057920"/>
              <a:ext cx="2038514" cy="1120320"/>
              <a:chOff x="1929148" y="3558828"/>
              <a:chExt cx="2038514" cy="1120320"/>
            </a:xfrm>
          </p:grpSpPr>
          <p:grpSp>
            <p:nvGrpSpPr>
              <p:cNvPr id="21" name="Group 20"/>
              <p:cNvGrpSpPr/>
              <p:nvPr/>
            </p:nvGrpSpPr>
            <p:grpSpPr>
              <a:xfrm>
                <a:off x="3082467" y="3573039"/>
                <a:ext cx="885195" cy="761294"/>
                <a:chOff x="7956376" y="6096598"/>
                <a:chExt cx="885320" cy="761402"/>
              </a:xfrm>
            </p:grpSpPr>
            <p:sp>
              <p:nvSpPr>
                <p:cNvPr id="47" name="Arc 46"/>
                <p:cNvSpPr/>
                <p:nvPr/>
              </p:nvSpPr>
              <p:spPr>
                <a:xfrm rot="16200000">
                  <a:off x="8018335" y="6034639"/>
                  <a:ext cx="761402" cy="885320"/>
                </a:xfrm>
                <a:prstGeom prst="arc">
                  <a:avLst>
                    <a:gd name="adj1" fmla="val 2097834"/>
                    <a:gd name="adj2" fmla="val 366333"/>
                  </a:avLst>
                </a:prstGeom>
                <a:ln w="41275">
                  <a:solidFill>
                    <a:schemeClr val="tx1">
                      <a:alpha val="80000"/>
                    </a:schemeClr>
                  </a:solidFill>
                  <a:headEnd type="diamond" w="sm" len="med"/>
                  <a:tailEnd type="stealth" w="lg" len="lg"/>
                </a:ln>
                <a:effectLst>
                  <a:outerShdw blurRad="50800" dist="38100" dir="2700000" algn="tl" rotWithShape="0">
                    <a:prstClr val="black">
                      <a:alpha val="40000"/>
                    </a:prstClr>
                  </a:outerShdw>
                </a:effectLst>
              </p:spPr>
              <p:style>
                <a:lnRef idx="1">
                  <a:schemeClr val="accent4"/>
                </a:lnRef>
                <a:fillRef idx="0">
                  <a:schemeClr val="accent4"/>
                </a:fillRef>
                <a:effectRef idx="0">
                  <a:schemeClr val="accent4"/>
                </a:effectRef>
                <a:fontRef idx="minor">
                  <a:schemeClr val="tx1"/>
                </a:fontRef>
              </p:style>
              <p:txBody>
                <a:bodyPr rtlCol="0" anchor="ctr"/>
                <a:lstStyle/>
                <a:p>
                  <a:pPr algn="ctr"/>
                  <a:endParaRPr lang="en-US">
                    <a:latin typeface="Segoe UI Light" panose="020B0502040204020203" pitchFamily="34" charset="0"/>
                    <a:cs typeface="Segoe UI Light" panose="020B0502040204020203" pitchFamily="34" charset="0"/>
                  </a:endParaRPr>
                </a:p>
              </p:txBody>
            </p:sp>
            <p:pic>
              <p:nvPicPr>
                <p:cNvPr id="48" name="Picture 47"/>
                <p:cNvPicPr>
                  <a:picLocks noChangeAspect="1"/>
                </p:cNvPicPr>
                <p:nvPr/>
              </p:nvPicPr>
              <p:blipFill>
                <a:blip r:embed="rId7"/>
                <a:stretch>
                  <a:fillRect/>
                </a:stretch>
              </p:blipFill>
              <p:spPr>
                <a:xfrm>
                  <a:off x="8025412" y="6179037"/>
                  <a:ext cx="713910" cy="636559"/>
                </a:xfrm>
                <a:prstGeom prst="rect">
                  <a:avLst/>
                </a:prstGeom>
              </p:spPr>
            </p:pic>
          </p:grpSp>
          <p:grpSp>
            <p:nvGrpSpPr>
              <p:cNvPr id="22" name="Group 21"/>
              <p:cNvGrpSpPr>
                <a:grpSpLocks noChangeAspect="1"/>
              </p:cNvGrpSpPr>
              <p:nvPr/>
            </p:nvGrpSpPr>
            <p:grpSpPr>
              <a:xfrm>
                <a:off x="1929148" y="4146210"/>
                <a:ext cx="397077" cy="504000"/>
                <a:chOff x="6278801" y="2244912"/>
                <a:chExt cx="605042" cy="767962"/>
              </a:xfrm>
            </p:grpSpPr>
            <p:pic>
              <p:nvPicPr>
                <p:cNvPr id="43" name="Picture 42"/>
                <p:cNvPicPr>
                  <a:picLocks noChangeAspect="1"/>
                </p:cNvPicPr>
                <p:nvPr/>
              </p:nvPicPr>
              <p:blipFill>
                <a:blip r:embed="rId8"/>
                <a:stretch>
                  <a:fillRect/>
                </a:stretch>
              </p:blipFill>
              <p:spPr>
                <a:xfrm>
                  <a:off x="6278801" y="2244912"/>
                  <a:ext cx="527111" cy="689388"/>
                </a:xfrm>
                <a:prstGeom prst="rect">
                  <a:avLst/>
                </a:prstGeom>
              </p:spPr>
            </p:pic>
            <p:pic>
              <p:nvPicPr>
                <p:cNvPr id="44" name="Picture 43"/>
                <p:cNvPicPr>
                  <a:picLocks noChangeAspect="1"/>
                </p:cNvPicPr>
                <p:nvPr/>
              </p:nvPicPr>
              <p:blipFill>
                <a:blip r:embed="rId8"/>
                <a:stretch>
                  <a:fillRect/>
                </a:stretch>
              </p:blipFill>
              <p:spPr>
                <a:xfrm>
                  <a:off x="6356732" y="2323486"/>
                  <a:ext cx="527111" cy="689388"/>
                </a:xfrm>
                <a:prstGeom prst="rect">
                  <a:avLst/>
                </a:prstGeom>
              </p:spPr>
            </p:pic>
            <p:sp>
              <p:nvSpPr>
                <p:cNvPr id="45" name="Right Triangle 44"/>
                <p:cNvSpPr/>
                <p:nvPr/>
              </p:nvSpPr>
              <p:spPr bwMode="auto">
                <a:xfrm>
                  <a:off x="6400103" y="2347895"/>
                  <a:ext cx="440367" cy="626130"/>
                </a:xfrm>
                <a:prstGeom prst="rtTriangl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16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46" name="TextBox 45"/>
                <p:cNvSpPr txBox="1"/>
                <p:nvPr/>
              </p:nvSpPr>
              <p:spPr>
                <a:xfrm>
                  <a:off x="6422020" y="2719459"/>
                  <a:ext cx="320464" cy="257933"/>
                </a:xfrm>
                <a:prstGeom prst="rect">
                  <a:avLst/>
                </a:prstGeom>
                <a:noFill/>
              </p:spPr>
              <p:txBody>
                <a:bodyPr wrap="none" lIns="0" tIns="0" rIns="0" bIns="0" rtlCol="0">
                  <a:spAutoFit/>
                </a:bodyPr>
                <a:lstStyle/>
                <a:p>
                  <a:r>
                    <a:rPr lang="fi-FI" sz="1100" spc="-70" dirty="0" smtClean="0">
                      <a:solidFill>
                        <a:schemeClr val="bg1"/>
                      </a:solidFill>
                      <a:effectLst>
                        <a:outerShdw blurRad="50800" dist="38100" dir="2700000" algn="tl" rotWithShape="0">
                          <a:schemeClr val="tx2">
                            <a:alpha val="40000"/>
                          </a:schemeClr>
                        </a:outerShdw>
                      </a:effectLst>
                    </a:rPr>
                    <a:t>CSS</a:t>
                  </a:r>
                  <a:endParaRPr lang="en-US" sz="1100" spc="-70" dirty="0" smtClean="0">
                    <a:solidFill>
                      <a:schemeClr val="bg1"/>
                    </a:solidFill>
                    <a:effectLst>
                      <a:outerShdw blurRad="50800" dist="38100" dir="2700000" algn="tl" rotWithShape="0">
                        <a:schemeClr val="tx2">
                          <a:alpha val="40000"/>
                        </a:schemeClr>
                      </a:outerShdw>
                    </a:effectLst>
                  </a:endParaRPr>
                </a:p>
              </p:txBody>
            </p:sp>
          </p:grpSp>
          <p:grpSp>
            <p:nvGrpSpPr>
              <p:cNvPr id="23" name="Group 22"/>
              <p:cNvGrpSpPr>
                <a:grpSpLocks noChangeAspect="1"/>
              </p:cNvGrpSpPr>
              <p:nvPr/>
            </p:nvGrpSpPr>
            <p:grpSpPr>
              <a:xfrm>
                <a:off x="2160143" y="3845503"/>
                <a:ext cx="400137" cy="504000"/>
                <a:chOff x="6926384" y="2275112"/>
                <a:chExt cx="605872" cy="763139"/>
              </a:xfrm>
            </p:grpSpPr>
            <p:pic>
              <p:nvPicPr>
                <p:cNvPr id="39" name="Picture 38"/>
                <p:cNvPicPr>
                  <a:picLocks noChangeAspect="1"/>
                </p:cNvPicPr>
                <p:nvPr/>
              </p:nvPicPr>
              <p:blipFill>
                <a:blip r:embed="rId8"/>
                <a:stretch>
                  <a:fillRect/>
                </a:stretch>
              </p:blipFill>
              <p:spPr>
                <a:xfrm>
                  <a:off x="6926384" y="2275112"/>
                  <a:ext cx="527111" cy="689388"/>
                </a:xfrm>
                <a:prstGeom prst="rect">
                  <a:avLst/>
                </a:prstGeom>
              </p:spPr>
            </p:pic>
            <p:pic>
              <p:nvPicPr>
                <p:cNvPr id="40" name="Picture 39"/>
                <p:cNvPicPr>
                  <a:picLocks noChangeAspect="1"/>
                </p:cNvPicPr>
                <p:nvPr/>
              </p:nvPicPr>
              <p:blipFill>
                <a:blip r:embed="rId8"/>
                <a:stretch>
                  <a:fillRect/>
                </a:stretch>
              </p:blipFill>
              <p:spPr>
                <a:xfrm>
                  <a:off x="7005145" y="2348863"/>
                  <a:ext cx="527111" cy="689388"/>
                </a:xfrm>
                <a:prstGeom prst="rect">
                  <a:avLst/>
                </a:prstGeom>
              </p:spPr>
            </p:pic>
            <p:sp>
              <p:nvSpPr>
                <p:cNvPr id="41" name="Right Triangle 40"/>
                <p:cNvSpPr/>
                <p:nvPr/>
              </p:nvSpPr>
              <p:spPr bwMode="auto">
                <a:xfrm>
                  <a:off x="7048516" y="2373272"/>
                  <a:ext cx="440367" cy="626130"/>
                </a:xfrm>
                <a:prstGeom prst="rtTriangl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16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42" name="TextBox 41"/>
                <p:cNvSpPr txBox="1"/>
                <p:nvPr/>
              </p:nvSpPr>
              <p:spPr>
                <a:xfrm>
                  <a:off x="7070434" y="2744836"/>
                  <a:ext cx="333013" cy="256313"/>
                </a:xfrm>
                <a:prstGeom prst="rect">
                  <a:avLst/>
                </a:prstGeom>
                <a:noFill/>
              </p:spPr>
              <p:txBody>
                <a:bodyPr wrap="none" lIns="0" tIns="0" rIns="0" bIns="0" rtlCol="0">
                  <a:spAutoFit/>
                </a:bodyPr>
                <a:lstStyle/>
                <a:p>
                  <a:r>
                    <a:rPr lang="fi-FI" sz="1100" spc="-70" dirty="0">
                      <a:solidFill>
                        <a:schemeClr val="bg1"/>
                      </a:solidFill>
                      <a:effectLst>
                        <a:outerShdw blurRad="50800" dist="38100" dir="2700000" algn="tl" rotWithShape="0">
                          <a:schemeClr val="tx2">
                            <a:alpha val="40000"/>
                          </a:schemeClr>
                        </a:outerShdw>
                      </a:effectLst>
                    </a:rPr>
                    <a:t>p</a:t>
                  </a:r>
                  <a:r>
                    <a:rPr lang="fi-FI" sz="1100" spc="-70" dirty="0" smtClean="0">
                      <a:solidFill>
                        <a:schemeClr val="bg1"/>
                      </a:solidFill>
                      <a:effectLst>
                        <a:outerShdw blurRad="50800" dist="38100" dir="2700000" algn="tl" rotWithShape="0">
                          <a:schemeClr val="tx2">
                            <a:alpha val="40000"/>
                          </a:schemeClr>
                        </a:outerShdw>
                      </a:effectLst>
                    </a:rPr>
                    <a:t>ng</a:t>
                  </a:r>
                  <a:endParaRPr lang="en-US" sz="1100" spc="-70" dirty="0" smtClean="0">
                    <a:solidFill>
                      <a:schemeClr val="bg1"/>
                    </a:solidFill>
                    <a:effectLst>
                      <a:outerShdw blurRad="50800" dist="38100" dir="2700000" algn="tl" rotWithShape="0">
                        <a:schemeClr val="tx2">
                          <a:alpha val="40000"/>
                        </a:schemeClr>
                      </a:outerShdw>
                    </a:effectLst>
                  </a:endParaRPr>
                </a:p>
              </p:txBody>
            </p:sp>
          </p:grpSp>
          <p:grpSp>
            <p:nvGrpSpPr>
              <p:cNvPr id="24" name="Group 23"/>
              <p:cNvGrpSpPr>
                <a:grpSpLocks noChangeAspect="1"/>
              </p:cNvGrpSpPr>
              <p:nvPr/>
            </p:nvGrpSpPr>
            <p:grpSpPr>
              <a:xfrm>
                <a:off x="1940507" y="3558828"/>
                <a:ext cx="400137" cy="504000"/>
                <a:chOff x="7583233" y="2275112"/>
                <a:chExt cx="605872" cy="763139"/>
              </a:xfrm>
            </p:grpSpPr>
            <p:pic>
              <p:nvPicPr>
                <p:cNvPr id="35" name="Picture 34"/>
                <p:cNvPicPr>
                  <a:picLocks noChangeAspect="1"/>
                </p:cNvPicPr>
                <p:nvPr/>
              </p:nvPicPr>
              <p:blipFill>
                <a:blip r:embed="rId8"/>
                <a:stretch>
                  <a:fillRect/>
                </a:stretch>
              </p:blipFill>
              <p:spPr>
                <a:xfrm>
                  <a:off x="7583233" y="2275112"/>
                  <a:ext cx="527111" cy="689388"/>
                </a:xfrm>
                <a:prstGeom prst="rect">
                  <a:avLst/>
                </a:prstGeom>
              </p:spPr>
            </p:pic>
            <p:pic>
              <p:nvPicPr>
                <p:cNvPr id="36" name="Picture 35"/>
                <p:cNvPicPr>
                  <a:picLocks noChangeAspect="1"/>
                </p:cNvPicPr>
                <p:nvPr/>
              </p:nvPicPr>
              <p:blipFill>
                <a:blip r:embed="rId8"/>
                <a:stretch>
                  <a:fillRect/>
                </a:stretch>
              </p:blipFill>
              <p:spPr>
                <a:xfrm>
                  <a:off x="7661994" y="2348863"/>
                  <a:ext cx="527111" cy="689388"/>
                </a:xfrm>
                <a:prstGeom prst="rect">
                  <a:avLst/>
                </a:prstGeom>
              </p:spPr>
            </p:pic>
            <p:sp>
              <p:nvSpPr>
                <p:cNvPr id="37" name="Right Triangle 36"/>
                <p:cNvSpPr/>
                <p:nvPr/>
              </p:nvSpPr>
              <p:spPr bwMode="auto">
                <a:xfrm>
                  <a:off x="7705365" y="2373272"/>
                  <a:ext cx="440367" cy="626130"/>
                </a:xfrm>
                <a:prstGeom prst="rtTriangl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16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8" name="TextBox 37"/>
                <p:cNvSpPr txBox="1"/>
                <p:nvPr/>
              </p:nvSpPr>
              <p:spPr>
                <a:xfrm>
                  <a:off x="7727283" y="2744836"/>
                  <a:ext cx="367964" cy="256313"/>
                </a:xfrm>
                <a:prstGeom prst="rect">
                  <a:avLst/>
                </a:prstGeom>
                <a:noFill/>
              </p:spPr>
              <p:txBody>
                <a:bodyPr wrap="none" lIns="0" tIns="0" rIns="0" bIns="0" rtlCol="0">
                  <a:spAutoFit/>
                </a:bodyPr>
                <a:lstStyle/>
                <a:p>
                  <a:r>
                    <a:rPr lang="fi-FI" sz="1100" spc="-70" dirty="0" err="1" smtClean="0">
                      <a:solidFill>
                        <a:schemeClr val="bg1"/>
                      </a:solidFill>
                      <a:effectLst>
                        <a:outerShdw blurRad="50800" dist="38100" dir="2700000" algn="tl" rotWithShape="0">
                          <a:schemeClr val="tx2">
                            <a:alpha val="40000"/>
                          </a:schemeClr>
                        </a:outerShdw>
                      </a:effectLst>
                    </a:rPr>
                    <a:t>aspx</a:t>
                  </a:r>
                  <a:endParaRPr lang="en-US" sz="1100" spc="-70" dirty="0" smtClean="0">
                    <a:solidFill>
                      <a:schemeClr val="bg1"/>
                    </a:solidFill>
                    <a:effectLst>
                      <a:outerShdw blurRad="50800" dist="38100" dir="2700000" algn="tl" rotWithShape="0">
                        <a:schemeClr val="tx2">
                          <a:alpha val="40000"/>
                        </a:schemeClr>
                      </a:outerShdw>
                    </a:effectLst>
                  </a:endParaRPr>
                </a:p>
              </p:txBody>
            </p:sp>
          </p:grpSp>
          <p:grpSp>
            <p:nvGrpSpPr>
              <p:cNvPr id="25" name="Group 24"/>
              <p:cNvGrpSpPr>
                <a:grpSpLocks noChangeAspect="1"/>
              </p:cNvGrpSpPr>
              <p:nvPr/>
            </p:nvGrpSpPr>
            <p:grpSpPr>
              <a:xfrm>
                <a:off x="2618857" y="3788428"/>
                <a:ext cx="409562" cy="504000"/>
                <a:chOff x="8228898" y="2273094"/>
                <a:chExt cx="621781" cy="765157"/>
              </a:xfrm>
            </p:grpSpPr>
            <p:pic>
              <p:nvPicPr>
                <p:cNvPr id="31" name="Picture 30"/>
                <p:cNvPicPr>
                  <a:picLocks noChangeAspect="1"/>
                </p:cNvPicPr>
                <p:nvPr/>
              </p:nvPicPr>
              <p:blipFill>
                <a:blip r:embed="rId8"/>
                <a:stretch>
                  <a:fillRect/>
                </a:stretch>
              </p:blipFill>
              <p:spPr>
                <a:xfrm>
                  <a:off x="8228898" y="2273094"/>
                  <a:ext cx="527111" cy="689388"/>
                </a:xfrm>
                <a:prstGeom prst="rect">
                  <a:avLst/>
                </a:prstGeom>
              </p:spPr>
            </p:pic>
            <p:pic>
              <p:nvPicPr>
                <p:cNvPr id="32" name="Picture 31"/>
                <p:cNvPicPr>
                  <a:picLocks noChangeAspect="1"/>
                </p:cNvPicPr>
                <p:nvPr/>
              </p:nvPicPr>
              <p:blipFill>
                <a:blip r:embed="rId8"/>
                <a:stretch>
                  <a:fillRect/>
                </a:stretch>
              </p:blipFill>
              <p:spPr>
                <a:xfrm>
                  <a:off x="8323568" y="2348863"/>
                  <a:ext cx="527111" cy="689388"/>
                </a:xfrm>
                <a:prstGeom prst="rect">
                  <a:avLst/>
                </a:prstGeom>
              </p:spPr>
            </p:pic>
            <p:sp>
              <p:nvSpPr>
                <p:cNvPr id="33" name="Right Triangle 32"/>
                <p:cNvSpPr/>
                <p:nvPr/>
              </p:nvSpPr>
              <p:spPr bwMode="auto">
                <a:xfrm>
                  <a:off x="8366939" y="2373272"/>
                  <a:ext cx="440367" cy="626130"/>
                </a:xfrm>
                <a:prstGeom prst="rtTriangl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16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4" name="TextBox 33"/>
                <p:cNvSpPr txBox="1"/>
                <p:nvPr/>
              </p:nvSpPr>
              <p:spPr>
                <a:xfrm>
                  <a:off x="8385074" y="2783306"/>
                  <a:ext cx="446325" cy="210265"/>
                </a:xfrm>
                <a:prstGeom prst="rect">
                  <a:avLst/>
                </a:prstGeom>
                <a:noFill/>
              </p:spPr>
              <p:txBody>
                <a:bodyPr wrap="none" lIns="0" tIns="0" rIns="0" bIns="0" rtlCol="0">
                  <a:spAutoFit/>
                </a:bodyPr>
                <a:lstStyle/>
                <a:p>
                  <a:r>
                    <a:rPr lang="fi-FI" sz="900" spc="-70" dirty="0" err="1" smtClean="0">
                      <a:solidFill>
                        <a:schemeClr val="bg1"/>
                      </a:solidFill>
                      <a:effectLst>
                        <a:outerShdw blurRad="50800" dist="38100" dir="2700000" algn="tl" rotWithShape="0">
                          <a:schemeClr val="tx2">
                            <a:alpha val="40000"/>
                          </a:schemeClr>
                        </a:outerShdw>
                      </a:effectLst>
                    </a:rPr>
                    <a:t>master</a:t>
                  </a:r>
                  <a:endParaRPr lang="en-US" sz="900" spc="-70" dirty="0" smtClean="0">
                    <a:solidFill>
                      <a:schemeClr val="bg1"/>
                    </a:solidFill>
                    <a:effectLst>
                      <a:outerShdw blurRad="50800" dist="38100" dir="2700000" algn="tl" rotWithShape="0">
                        <a:schemeClr val="tx2">
                          <a:alpha val="40000"/>
                        </a:schemeClr>
                      </a:outerShdw>
                    </a:effectLst>
                  </a:endParaRPr>
                </a:p>
              </p:txBody>
            </p:sp>
          </p:grpSp>
          <p:grpSp>
            <p:nvGrpSpPr>
              <p:cNvPr id="26" name="Group 25"/>
              <p:cNvGrpSpPr>
                <a:grpSpLocks noChangeAspect="1"/>
              </p:cNvGrpSpPr>
              <p:nvPr/>
            </p:nvGrpSpPr>
            <p:grpSpPr>
              <a:xfrm>
                <a:off x="2468161" y="4175148"/>
                <a:ext cx="400137" cy="504000"/>
                <a:chOff x="8856725" y="2275112"/>
                <a:chExt cx="605872" cy="763139"/>
              </a:xfrm>
            </p:grpSpPr>
            <p:pic>
              <p:nvPicPr>
                <p:cNvPr id="27" name="Picture 26"/>
                <p:cNvPicPr>
                  <a:picLocks noChangeAspect="1"/>
                </p:cNvPicPr>
                <p:nvPr/>
              </p:nvPicPr>
              <p:blipFill>
                <a:blip r:embed="rId8"/>
                <a:stretch>
                  <a:fillRect/>
                </a:stretch>
              </p:blipFill>
              <p:spPr>
                <a:xfrm>
                  <a:off x="8856725" y="2275112"/>
                  <a:ext cx="527111" cy="689388"/>
                </a:xfrm>
                <a:prstGeom prst="rect">
                  <a:avLst/>
                </a:prstGeom>
              </p:spPr>
            </p:pic>
            <p:pic>
              <p:nvPicPr>
                <p:cNvPr id="28" name="Picture 27"/>
                <p:cNvPicPr>
                  <a:picLocks noChangeAspect="1"/>
                </p:cNvPicPr>
                <p:nvPr/>
              </p:nvPicPr>
              <p:blipFill>
                <a:blip r:embed="rId8"/>
                <a:stretch>
                  <a:fillRect/>
                </a:stretch>
              </p:blipFill>
              <p:spPr>
                <a:xfrm>
                  <a:off x="8935486" y="2348863"/>
                  <a:ext cx="527111" cy="689388"/>
                </a:xfrm>
                <a:prstGeom prst="rect">
                  <a:avLst/>
                </a:prstGeom>
              </p:spPr>
            </p:pic>
            <p:sp>
              <p:nvSpPr>
                <p:cNvPr id="29" name="Right Triangle 28"/>
                <p:cNvSpPr/>
                <p:nvPr/>
              </p:nvSpPr>
              <p:spPr bwMode="auto">
                <a:xfrm>
                  <a:off x="8978857" y="2373272"/>
                  <a:ext cx="440367" cy="626130"/>
                </a:xfrm>
                <a:prstGeom prst="rtTriangle">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16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0" name="TextBox 29"/>
                <p:cNvSpPr txBox="1"/>
                <p:nvPr/>
              </p:nvSpPr>
              <p:spPr>
                <a:xfrm>
                  <a:off x="9045471" y="2698547"/>
                  <a:ext cx="154856" cy="326218"/>
                </a:xfrm>
                <a:prstGeom prst="rect">
                  <a:avLst/>
                </a:prstGeom>
                <a:noFill/>
              </p:spPr>
              <p:txBody>
                <a:bodyPr wrap="none" lIns="0" tIns="0" rIns="0" bIns="0" rtlCol="0">
                  <a:spAutoFit/>
                </a:bodyPr>
                <a:lstStyle/>
                <a:p>
                  <a:pPr algn="r"/>
                  <a:r>
                    <a:rPr lang="fi-FI" sz="1400" spc="-70" dirty="0" err="1" smtClean="0">
                      <a:solidFill>
                        <a:schemeClr val="bg1"/>
                      </a:solidFill>
                      <a:effectLst>
                        <a:outerShdw blurRad="50800" dist="38100" dir="2700000" algn="tl" rotWithShape="0">
                          <a:schemeClr val="tx2">
                            <a:alpha val="40000"/>
                          </a:schemeClr>
                        </a:outerShdw>
                      </a:effectLst>
                    </a:rPr>
                    <a:t>js</a:t>
                  </a:r>
                  <a:endParaRPr lang="en-US" sz="1400" spc="-70" dirty="0" smtClean="0">
                    <a:solidFill>
                      <a:schemeClr val="bg1"/>
                    </a:solidFill>
                    <a:effectLst>
                      <a:outerShdw blurRad="50800" dist="38100" dir="2700000" algn="tl" rotWithShape="0">
                        <a:schemeClr val="tx2">
                          <a:alpha val="40000"/>
                        </a:schemeClr>
                      </a:outerShdw>
                    </a:effectLst>
                  </a:endParaRPr>
                </a:p>
              </p:txBody>
            </p:sp>
          </p:grpSp>
        </p:grpSp>
      </p:grpSp>
      <p:grpSp>
        <p:nvGrpSpPr>
          <p:cNvPr id="49" name="Group 48"/>
          <p:cNvGrpSpPr>
            <a:grpSpLocks noChangeAspect="1"/>
          </p:cNvGrpSpPr>
          <p:nvPr/>
        </p:nvGrpSpPr>
        <p:grpSpPr>
          <a:xfrm>
            <a:off x="3590733" y="5200921"/>
            <a:ext cx="1898081" cy="1148237"/>
            <a:chOff x="781287" y="4564525"/>
            <a:chExt cx="2582491" cy="1562274"/>
          </a:xfrm>
        </p:grpSpPr>
        <p:pic>
          <p:nvPicPr>
            <p:cNvPr id="50" name="Picture 49"/>
            <p:cNvPicPr>
              <a:picLocks noChangeAspect="1"/>
            </p:cNvPicPr>
            <p:nvPr/>
          </p:nvPicPr>
          <p:blipFill>
            <a:blip r:embed="rId9"/>
            <a:stretch>
              <a:fillRect/>
            </a:stretch>
          </p:blipFill>
          <p:spPr>
            <a:xfrm>
              <a:off x="781287" y="4564525"/>
              <a:ext cx="1334951" cy="1267414"/>
            </a:xfrm>
            <a:prstGeom prst="rect">
              <a:avLst/>
            </a:prstGeom>
          </p:spPr>
        </p:pic>
        <p:pic>
          <p:nvPicPr>
            <p:cNvPr id="51" name="Picture 50"/>
            <p:cNvPicPr>
              <a:picLocks noChangeAspect="1"/>
            </p:cNvPicPr>
            <p:nvPr/>
          </p:nvPicPr>
          <p:blipFill>
            <a:blip r:embed="rId10"/>
            <a:stretch>
              <a:fillRect/>
            </a:stretch>
          </p:blipFill>
          <p:spPr>
            <a:xfrm>
              <a:off x="2722844" y="5169800"/>
              <a:ext cx="640934" cy="956999"/>
            </a:xfrm>
            <a:prstGeom prst="rect">
              <a:avLst/>
            </a:prstGeom>
          </p:spPr>
        </p:pic>
        <p:pic>
          <p:nvPicPr>
            <p:cNvPr id="52" name="Picture 51"/>
            <p:cNvPicPr>
              <a:picLocks noChangeAspect="1"/>
            </p:cNvPicPr>
            <p:nvPr/>
          </p:nvPicPr>
          <p:blipFill>
            <a:blip r:embed="rId11"/>
            <a:stretch>
              <a:fillRect/>
            </a:stretch>
          </p:blipFill>
          <p:spPr>
            <a:xfrm>
              <a:off x="1625422" y="5341440"/>
              <a:ext cx="963439" cy="699247"/>
            </a:xfrm>
            <a:prstGeom prst="rect">
              <a:avLst/>
            </a:prstGeom>
          </p:spPr>
        </p:pic>
        <p:pic>
          <p:nvPicPr>
            <p:cNvPr id="53" name="Picture 52"/>
            <p:cNvPicPr>
              <a:picLocks noChangeAspect="1"/>
            </p:cNvPicPr>
            <p:nvPr/>
          </p:nvPicPr>
          <p:blipFill>
            <a:blip r:embed="rId12"/>
            <a:stretch>
              <a:fillRect/>
            </a:stretch>
          </p:blipFill>
          <p:spPr>
            <a:xfrm>
              <a:off x="2087010" y="4919651"/>
              <a:ext cx="907928" cy="658958"/>
            </a:xfrm>
            <a:prstGeom prst="rect">
              <a:avLst/>
            </a:prstGeom>
          </p:spPr>
        </p:pic>
      </p:grpSp>
      <p:cxnSp>
        <p:nvCxnSpPr>
          <p:cNvPr id="54" name="Straight Arrow Connector 53"/>
          <p:cNvCxnSpPr/>
          <p:nvPr/>
        </p:nvCxnSpPr>
        <p:spPr>
          <a:xfrm flipV="1">
            <a:off x="4574335" y="2010880"/>
            <a:ext cx="2781127" cy="1486428"/>
          </a:xfrm>
          <a:prstGeom prst="straightConnector1">
            <a:avLst/>
          </a:prstGeom>
          <a:ln w="41275">
            <a:solidFill>
              <a:schemeClr val="bg1">
                <a:lumMod val="65000"/>
              </a:schemeClr>
            </a:solidFill>
            <a:prstDash val="sysDash"/>
            <a:tailEnd type="stealth" w="lg" len="lg"/>
          </a:ln>
          <a:effectLst/>
        </p:spPr>
        <p:style>
          <a:lnRef idx="1">
            <a:schemeClr val="accent4"/>
          </a:lnRef>
          <a:fillRef idx="0">
            <a:schemeClr val="accent4"/>
          </a:fillRef>
          <a:effectRef idx="0">
            <a:schemeClr val="accent4"/>
          </a:effectRef>
          <a:fontRef idx="minor">
            <a:schemeClr val="tx1"/>
          </a:fontRef>
        </p:style>
      </p:cxnSp>
      <p:cxnSp>
        <p:nvCxnSpPr>
          <p:cNvPr id="55" name="Straight Arrow Connector 54"/>
          <p:cNvCxnSpPr/>
          <p:nvPr/>
        </p:nvCxnSpPr>
        <p:spPr>
          <a:xfrm flipV="1">
            <a:off x="4714875" y="3100437"/>
            <a:ext cx="2653644" cy="457479"/>
          </a:xfrm>
          <a:prstGeom prst="straightConnector1">
            <a:avLst/>
          </a:prstGeom>
          <a:ln w="41275">
            <a:solidFill>
              <a:schemeClr val="bg1">
                <a:lumMod val="65000"/>
              </a:schemeClr>
            </a:solidFill>
            <a:prstDash val="sysDash"/>
            <a:tailEnd type="stealth" w="lg" len="lg"/>
          </a:ln>
          <a:effectLst/>
        </p:spPr>
        <p:style>
          <a:lnRef idx="1">
            <a:schemeClr val="accent4"/>
          </a:lnRef>
          <a:fillRef idx="0">
            <a:schemeClr val="accent4"/>
          </a:fillRef>
          <a:effectRef idx="0">
            <a:schemeClr val="accent4"/>
          </a:effectRef>
          <a:fontRef idx="minor">
            <a:schemeClr val="tx1"/>
          </a:fontRef>
        </p:style>
      </p:cxnSp>
      <p:cxnSp>
        <p:nvCxnSpPr>
          <p:cNvPr id="56" name="Straight Arrow Connector 55"/>
          <p:cNvCxnSpPr/>
          <p:nvPr/>
        </p:nvCxnSpPr>
        <p:spPr>
          <a:xfrm>
            <a:off x="4574335" y="3668293"/>
            <a:ext cx="2886322" cy="1046582"/>
          </a:xfrm>
          <a:prstGeom prst="straightConnector1">
            <a:avLst/>
          </a:prstGeom>
          <a:ln w="41275">
            <a:solidFill>
              <a:schemeClr val="bg1">
                <a:lumMod val="65000"/>
              </a:schemeClr>
            </a:solidFill>
            <a:prstDash val="sysDash"/>
            <a:tailEnd type="stealth" w="lg" len="lg"/>
          </a:ln>
          <a:effectLst/>
        </p:spPr>
        <p:style>
          <a:lnRef idx="1">
            <a:schemeClr val="accent4"/>
          </a:lnRef>
          <a:fillRef idx="0">
            <a:schemeClr val="accent4"/>
          </a:fillRef>
          <a:effectRef idx="0">
            <a:schemeClr val="accent4"/>
          </a:effectRef>
          <a:fontRef idx="minor">
            <a:schemeClr val="tx1"/>
          </a:fontRef>
        </p:style>
      </p:cxnSp>
      <p:cxnSp>
        <p:nvCxnSpPr>
          <p:cNvPr id="57" name="Straight Arrow Connector 56"/>
          <p:cNvCxnSpPr/>
          <p:nvPr/>
        </p:nvCxnSpPr>
        <p:spPr>
          <a:xfrm>
            <a:off x="5615196" y="5820922"/>
            <a:ext cx="1407823" cy="1"/>
          </a:xfrm>
          <a:prstGeom prst="straightConnector1">
            <a:avLst/>
          </a:prstGeom>
          <a:ln w="41275">
            <a:solidFill>
              <a:schemeClr val="bg1">
                <a:lumMod val="65000"/>
              </a:schemeClr>
            </a:solidFill>
            <a:prstDash val="sysDash"/>
            <a:tailEnd type="stealth" w="lg" len="lg"/>
          </a:ln>
          <a:effectLst/>
        </p:spPr>
        <p:style>
          <a:lnRef idx="1">
            <a:schemeClr val="accent4"/>
          </a:lnRef>
          <a:fillRef idx="0">
            <a:schemeClr val="accent4"/>
          </a:fillRef>
          <a:effectRef idx="0">
            <a:schemeClr val="accent4"/>
          </a:effectRef>
          <a:fontRef idx="minor">
            <a:schemeClr val="tx1"/>
          </a:fontRef>
        </p:style>
      </p:cxnSp>
      <p:cxnSp>
        <p:nvCxnSpPr>
          <p:cNvPr id="58" name="Straight Arrow Connector 57"/>
          <p:cNvCxnSpPr/>
          <p:nvPr/>
        </p:nvCxnSpPr>
        <p:spPr>
          <a:xfrm flipH="1" flipV="1">
            <a:off x="3359820" y="4567892"/>
            <a:ext cx="613227" cy="688920"/>
          </a:xfrm>
          <a:prstGeom prst="straightConnector1">
            <a:avLst/>
          </a:prstGeom>
          <a:ln w="41275">
            <a:solidFill>
              <a:schemeClr val="bg1">
                <a:lumMod val="65000"/>
              </a:schemeClr>
            </a:solidFill>
            <a:prstDash val="sysDash"/>
            <a:tailEnd type="stealth" w="lg" len="lg"/>
          </a:ln>
          <a:effectLst/>
        </p:spPr>
        <p:style>
          <a:lnRef idx="1">
            <a:schemeClr val="accent4"/>
          </a:lnRef>
          <a:fillRef idx="0">
            <a:schemeClr val="accent4"/>
          </a:fillRef>
          <a:effectRef idx="0">
            <a:schemeClr val="accent4"/>
          </a:effectRef>
          <a:fontRef idx="minor">
            <a:schemeClr val="tx1"/>
          </a:fontRef>
        </p:style>
      </p:cxnSp>
      <p:pic>
        <p:nvPicPr>
          <p:cNvPr id="59" name="Picture 58"/>
          <p:cNvPicPr>
            <a:picLocks noChangeAspect="1"/>
          </p:cNvPicPr>
          <p:nvPr/>
        </p:nvPicPr>
        <p:blipFill>
          <a:blip r:embed="rId13"/>
          <a:stretch>
            <a:fillRect/>
          </a:stretch>
        </p:blipFill>
        <p:spPr>
          <a:xfrm>
            <a:off x="4211156" y="1799969"/>
            <a:ext cx="1070685" cy="918720"/>
          </a:xfrm>
          <a:prstGeom prst="rect">
            <a:avLst/>
          </a:prstGeom>
        </p:spPr>
      </p:pic>
      <p:pic>
        <p:nvPicPr>
          <p:cNvPr id="60" name="Picture 59"/>
          <p:cNvPicPr>
            <a:picLocks noChangeAspect="1"/>
          </p:cNvPicPr>
          <p:nvPr/>
        </p:nvPicPr>
        <p:blipFill>
          <a:blip r:embed="rId14"/>
          <a:stretch>
            <a:fillRect/>
          </a:stretch>
        </p:blipFill>
        <p:spPr>
          <a:xfrm>
            <a:off x="9479505" y="3757590"/>
            <a:ext cx="1119353" cy="696000"/>
          </a:xfrm>
          <a:prstGeom prst="rect">
            <a:avLst/>
          </a:prstGeom>
        </p:spPr>
      </p:pic>
      <p:grpSp>
        <p:nvGrpSpPr>
          <p:cNvPr id="61" name="Group 60"/>
          <p:cNvGrpSpPr/>
          <p:nvPr/>
        </p:nvGrpSpPr>
        <p:grpSpPr>
          <a:xfrm>
            <a:off x="7441673" y="1384383"/>
            <a:ext cx="1825494" cy="1178821"/>
            <a:chOff x="9829799" y="4119347"/>
            <a:chExt cx="1825494" cy="1178821"/>
          </a:xfrm>
        </p:grpSpPr>
        <p:grpSp>
          <p:nvGrpSpPr>
            <p:cNvPr id="62" name="Group 61"/>
            <p:cNvGrpSpPr/>
            <p:nvPr/>
          </p:nvGrpSpPr>
          <p:grpSpPr>
            <a:xfrm>
              <a:off x="9829799" y="4119347"/>
              <a:ext cx="1825494" cy="1026956"/>
              <a:chOff x="7066818" y="2726778"/>
              <a:chExt cx="1825494" cy="1026956"/>
            </a:xfrm>
          </p:grpSpPr>
          <p:sp>
            <p:nvSpPr>
              <p:cNvPr id="64" name="Rectangle 63"/>
              <p:cNvSpPr/>
              <p:nvPr/>
            </p:nvSpPr>
            <p:spPr bwMode="auto">
              <a:xfrm>
                <a:off x="7066818" y="2726778"/>
                <a:ext cx="1560153" cy="1026956"/>
              </a:xfrm>
              <a:prstGeom prst="rect">
                <a:avLst/>
              </a:prstGeom>
              <a:solidFill>
                <a:schemeClr val="bg2">
                  <a:lumMod val="20000"/>
                  <a:lumOff val="80000"/>
                  <a:alpha val="75000"/>
                </a:schemeClr>
              </a:solidFill>
              <a:ln>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45720" tIns="45720" rIns="45720" bIns="45720" numCol="1" spcCol="0" rtlCol="0" fromWordArt="0" anchor="t" anchorCtr="0" forceAA="0" compatLnSpc="1">
                <a:prstTxWarp prst="textNoShape">
                  <a:avLst/>
                </a:prstTxWarp>
                <a:noAutofit/>
              </a:bodyPr>
              <a:lstStyle/>
              <a:p>
                <a:pPr defTabSz="914099" fontAlgn="base">
                  <a:spcBef>
                    <a:spcPct val="0"/>
                  </a:spcBef>
                  <a:spcAft>
                    <a:spcPct val="0"/>
                  </a:spcAft>
                </a:pPr>
                <a:r>
                  <a:rPr lang="en-US" sz="1600" dirty="0" smtClean="0">
                    <a:solidFill>
                      <a:schemeClr val="tx1">
                        <a:lumMod val="65000"/>
                        <a:lumOff val="35000"/>
                      </a:schemeClr>
                    </a:solidFill>
                    <a:ea typeface="Segoe UI" pitchFamily="34" charset="0"/>
                    <a:cs typeface="Segoe UI" pitchFamily="34" charset="0"/>
                  </a:rPr>
                  <a:t>SQL Azure</a:t>
                </a:r>
              </a:p>
            </p:txBody>
          </p:sp>
          <p:pic>
            <p:nvPicPr>
              <p:cNvPr id="65" name="Picture 64"/>
              <p:cNvPicPr>
                <a:picLocks noChangeAspect="1"/>
              </p:cNvPicPr>
              <p:nvPr/>
            </p:nvPicPr>
            <p:blipFill>
              <a:blip r:embed="rId2"/>
              <a:stretch>
                <a:fillRect/>
              </a:stretch>
            </p:blipFill>
            <p:spPr>
              <a:xfrm>
                <a:off x="8377827" y="3192050"/>
                <a:ext cx="514485" cy="528960"/>
              </a:xfrm>
              <a:prstGeom prst="rect">
                <a:avLst/>
              </a:prstGeom>
            </p:spPr>
          </p:pic>
        </p:grpSp>
        <p:pic>
          <p:nvPicPr>
            <p:cNvPr id="63" name="Picture 62"/>
            <p:cNvPicPr>
              <a:picLocks noChangeAspect="1"/>
            </p:cNvPicPr>
            <p:nvPr/>
          </p:nvPicPr>
          <p:blipFill>
            <a:blip r:embed="rId15"/>
            <a:stretch>
              <a:fillRect/>
            </a:stretch>
          </p:blipFill>
          <p:spPr>
            <a:xfrm>
              <a:off x="10178386" y="4400635"/>
              <a:ext cx="865650" cy="897533"/>
            </a:xfrm>
            <a:prstGeom prst="rect">
              <a:avLst/>
            </a:prstGeom>
          </p:spPr>
        </p:pic>
      </p:grpSp>
    </p:spTree>
    <p:extLst>
      <p:ext uri="{BB962C8B-B14F-4D97-AF65-F5344CB8AC3E}">
        <p14:creationId xmlns:p14="http://schemas.microsoft.com/office/powerpoint/2010/main" val="395617867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fade">
                                      <p:cBhvr>
                                        <p:cTn id="7" dur="1000"/>
                                        <p:tgtEl>
                                          <p:spTgt spid="54"/>
                                        </p:tgtEl>
                                      </p:cBhvr>
                                    </p:animEffect>
                                    <p:anim calcmode="lin" valueType="num">
                                      <p:cBhvr>
                                        <p:cTn id="8" dur="1000" fill="hold"/>
                                        <p:tgtEl>
                                          <p:spTgt spid="54"/>
                                        </p:tgtEl>
                                        <p:attrNameLst>
                                          <p:attrName>ppt_x</p:attrName>
                                        </p:attrNameLst>
                                      </p:cBhvr>
                                      <p:tavLst>
                                        <p:tav tm="0">
                                          <p:val>
                                            <p:strVal val="#ppt_x"/>
                                          </p:val>
                                        </p:tav>
                                        <p:tav tm="100000">
                                          <p:val>
                                            <p:strVal val="#ppt_x"/>
                                          </p:val>
                                        </p:tav>
                                      </p:tavLst>
                                    </p:anim>
                                    <p:anim calcmode="lin" valueType="num">
                                      <p:cBhvr>
                                        <p:cTn id="9" dur="1000" fill="hold"/>
                                        <p:tgtEl>
                                          <p:spTgt spid="54"/>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55"/>
                                        </p:tgtEl>
                                        <p:attrNameLst>
                                          <p:attrName>style.visibility</p:attrName>
                                        </p:attrNameLst>
                                      </p:cBhvr>
                                      <p:to>
                                        <p:strVal val="visible"/>
                                      </p:to>
                                    </p:set>
                                    <p:animEffect transition="in" filter="fade">
                                      <p:cBhvr>
                                        <p:cTn id="12" dur="1000"/>
                                        <p:tgtEl>
                                          <p:spTgt spid="55"/>
                                        </p:tgtEl>
                                      </p:cBhvr>
                                    </p:animEffect>
                                    <p:anim calcmode="lin" valueType="num">
                                      <p:cBhvr>
                                        <p:cTn id="13" dur="1000" fill="hold"/>
                                        <p:tgtEl>
                                          <p:spTgt spid="55"/>
                                        </p:tgtEl>
                                        <p:attrNameLst>
                                          <p:attrName>ppt_x</p:attrName>
                                        </p:attrNameLst>
                                      </p:cBhvr>
                                      <p:tavLst>
                                        <p:tav tm="0">
                                          <p:val>
                                            <p:strVal val="#ppt_x"/>
                                          </p:val>
                                        </p:tav>
                                        <p:tav tm="100000">
                                          <p:val>
                                            <p:strVal val="#ppt_x"/>
                                          </p:val>
                                        </p:tav>
                                      </p:tavLst>
                                    </p:anim>
                                    <p:anim calcmode="lin" valueType="num">
                                      <p:cBhvr>
                                        <p:cTn id="14" dur="1000" fill="hold"/>
                                        <p:tgtEl>
                                          <p:spTgt spid="55"/>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56"/>
                                        </p:tgtEl>
                                        <p:attrNameLst>
                                          <p:attrName>style.visibility</p:attrName>
                                        </p:attrNameLst>
                                      </p:cBhvr>
                                      <p:to>
                                        <p:strVal val="visible"/>
                                      </p:to>
                                    </p:set>
                                    <p:animEffect transition="in" filter="fade">
                                      <p:cBhvr>
                                        <p:cTn id="17" dur="1000"/>
                                        <p:tgtEl>
                                          <p:spTgt spid="56"/>
                                        </p:tgtEl>
                                      </p:cBhvr>
                                    </p:animEffect>
                                    <p:anim calcmode="lin" valueType="num">
                                      <p:cBhvr>
                                        <p:cTn id="18" dur="1000" fill="hold"/>
                                        <p:tgtEl>
                                          <p:spTgt spid="56"/>
                                        </p:tgtEl>
                                        <p:attrNameLst>
                                          <p:attrName>ppt_x</p:attrName>
                                        </p:attrNameLst>
                                      </p:cBhvr>
                                      <p:tavLst>
                                        <p:tav tm="0">
                                          <p:val>
                                            <p:strVal val="#ppt_x"/>
                                          </p:val>
                                        </p:tav>
                                        <p:tav tm="100000">
                                          <p:val>
                                            <p:strVal val="#ppt_x"/>
                                          </p:val>
                                        </p:tav>
                                      </p:tavLst>
                                    </p:anim>
                                    <p:anim calcmode="lin" valueType="num">
                                      <p:cBhvr>
                                        <p:cTn id="19" dur="1000" fill="hold"/>
                                        <p:tgtEl>
                                          <p:spTgt spid="56"/>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57"/>
                                        </p:tgtEl>
                                        <p:attrNameLst>
                                          <p:attrName>style.visibility</p:attrName>
                                        </p:attrNameLst>
                                      </p:cBhvr>
                                      <p:to>
                                        <p:strVal val="visible"/>
                                      </p:to>
                                    </p:set>
                                    <p:animEffect transition="in" filter="fade">
                                      <p:cBhvr>
                                        <p:cTn id="22" dur="1000"/>
                                        <p:tgtEl>
                                          <p:spTgt spid="57"/>
                                        </p:tgtEl>
                                      </p:cBhvr>
                                    </p:animEffect>
                                    <p:anim calcmode="lin" valueType="num">
                                      <p:cBhvr>
                                        <p:cTn id="23" dur="1000" fill="hold"/>
                                        <p:tgtEl>
                                          <p:spTgt spid="57"/>
                                        </p:tgtEl>
                                        <p:attrNameLst>
                                          <p:attrName>ppt_x</p:attrName>
                                        </p:attrNameLst>
                                      </p:cBhvr>
                                      <p:tavLst>
                                        <p:tav tm="0">
                                          <p:val>
                                            <p:strVal val="#ppt_x"/>
                                          </p:val>
                                        </p:tav>
                                        <p:tav tm="100000">
                                          <p:val>
                                            <p:strVal val="#ppt_x"/>
                                          </p:val>
                                        </p:tav>
                                      </p:tavLst>
                                    </p:anim>
                                    <p:anim calcmode="lin" valueType="num">
                                      <p:cBhvr>
                                        <p:cTn id="24" dur="1000" fill="hold"/>
                                        <p:tgtEl>
                                          <p:spTgt spid="57"/>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58"/>
                                        </p:tgtEl>
                                        <p:attrNameLst>
                                          <p:attrName>style.visibility</p:attrName>
                                        </p:attrNameLst>
                                      </p:cBhvr>
                                      <p:to>
                                        <p:strVal val="visible"/>
                                      </p:to>
                                    </p:set>
                                    <p:animEffect transition="in" filter="fade">
                                      <p:cBhvr>
                                        <p:cTn id="27" dur="1000"/>
                                        <p:tgtEl>
                                          <p:spTgt spid="58"/>
                                        </p:tgtEl>
                                      </p:cBhvr>
                                    </p:animEffect>
                                    <p:anim calcmode="lin" valueType="num">
                                      <p:cBhvr>
                                        <p:cTn id="28" dur="1000" fill="hold"/>
                                        <p:tgtEl>
                                          <p:spTgt spid="58"/>
                                        </p:tgtEl>
                                        <p:attrNameLst>
                                          <p:attrName>ppt_x</p:attrName>
                                        </p:attrNameLst>
                                      </p:cBhvr>
                                      <p:tavLst>
                                        <p:tav tm="0">
                                          <p:val>
                                            <p:strVal val="#ppt_x"/>
                                          </p:val>
                                        </p:tav>
                                        <p:tav tm="100000">
                                          <p:val>
                                            <p:strVal val="#ppt_x"/>
                                          </p:val>
                                        </p:tav>
                                      </p:tavLst>
                                    </p:anim>
                                    <p:anim calcmode="lin" valueType="num">
                                      <p:cBhvr>
                                        <p:cTn id="29" dur="1000" fill="hold"/>
                                        <p:tgtEl>
                                          <p:spTgt spid="5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On-Premises Architecture</a:t>
            </a:r>
            <a:endParaRPr lang="en-US" dirty="0"/>
          </a:p>
        </p:txBody>
      </p:sp>
      <p:grpSp>
        <p:nvGrpSpPr>
          <p:cNvPr id="3" name="Group 2"/>
          <p:cNvGrpSpPr>
            <a:grpSpLocks noChangeAspect="1"/>
          </p:cNvGrpSpPr>
          <p:nvPr/>
        </p:nvGrpSpPr>
        <p:grpSpPr>
          <a:xfrm>
            <a:off x="7152860" y="3676346"/>
            <a:ext cx="3600000" cy="2447493"/>
            <a:chOff x="6065278" y="3005923"/>
            <a:chExt cx="4213950" cy="2864894"/>
          </a:xfrm>
        </p:grpSpPr>
        <p:grpSp>
          <p:nvGrpSpPr>
            <p:cNvPr id="4" name="Group 3"/>
            <p:cNvGrpSpPr>
              <a:grpSpLocks noChangeAspect="1"/>
            </p:cNvGrpSpPr>
            <p:nvPr/>
          </p:nvGrpSpPr>
          <p:grpSpPr>
            <a:xfrm>
              <a:off x="6065278" y="3005923"/>
              <a:ext cx="4213950" cy="2864894"/>
              <a:chOff x="6065278" y="3005923"/>
              <a:chExt cx="4213950" cy="2864894"/>
            </a:xfrm>
          </p:grpSpPr>
          <p:sp>
            <p:nvSpPr>
              <p:cNvPr id="12" name="Rectangle 11"/>
              <p:cNvSpPr/>
              <p:nvPr/>
            </p:nvSpPr>
            <p:spPr bwMode="auto">
              <a:xfrm>
                <a:off x="6065278" y="3257343"/>
                <a:ext cx="3552214" cy="2613474"/>
              </a:xfrm>
              <a:prstGeom prst="rect">
                <a:avLst/>
              </a:prstGeom>
              <a:solidFill>
                <a:schemeClr val="bg2">
                  <a:lumMod val="20000"/>
                  <a:lumOff val="80000"/>
                  <a:alpha val="75000"/>
                </a:schemeClr>
              </a:solidFill>
              <a:ln>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108000" tIns="45720" rIns="45720" bIns="45720" numCol="1" spcCol="0" rtlCol="0" fromWordArt="0" anchor="t" anchorCtr="0" forceAA="0" compatLnSpc="1">
                <a:prstTxWarp prst="textNoShape">
                  <a:avLst/>
                </a:prstTxWarp>
                <a:noAutofit/>
              </a:bodyPr>
              <a:lstStyle/>
              <a:p>
                <a:pPr defTabSz="914099" fontAlgn="base">
                  <a:spcBef>
                    <a:spcPct val="0"/>
                  </a:spcBef>
                  <a:spcAft>
                    <a:spcPct val="0"/>
                  </a:spcAft>
                </a:pPr>
                <a:r>
                  <a:rPr lang="en-US" sz="2000" dirty="0" smtClean="0">
                    <a:solidFill>
                      <a:schemeClr val="tx1">
                        <a:lumMod val="65000"/>
                        <a:lumOff val="35000"/>
                      </a:schemeClr>
                    </a:solidFill>
                    <a:ea typeface="Segoe UI" pitchFamily="34" charset="0"/>
                    <a:cs typeface="Segoe UI" pitchFamily="34" charset="0"/>
                  </a:rPr>
                  <a:t>SharePoint 2013</a:t>
                </a:r>
              </a:p>
            </p:txBody>
          </p:sp>
          <p:grpSp>
            <p:nvGrpSpPr>
              <p:cNvPr id="13" name="Group 12"/>
              <p:cNvGrpSpPr>
                <a:grpSpLocks noChangeAspect="1"/>
              </p:cNvGrpSpPr>
              <p:nvPr/>
            </p:nvGrpSpPr>
            <p:grpSpPr>
              <a:xfrm>
                <a:off x="8582002" y="3005923"/>
                <a:ext cx="1697226" cy="1530153"/>
                <a:chOff x="784636" y="1642899"/>
                <a:chExt cx="2274396" cy="2100062"/>
              </a:xfrm>
            </p:grpSpPr>
            <p:grpSp>
              <p:nvGrpSpPr>
                <p:cNvPr id="14" name="Group 13"/>
                <p:cNvGrpSpPr/>
                <p:nvPr/>
              </p:nvGrpSpPr>
              <p:grpSpPr>
                <a:xfrm>
                  <a:off x="1584678" y="1642899"/>
                  <a:ext cx="1474354" cy="1159738"/>
                  <a:chOff x="3259173" y="2265001"/>
                  <a:chExt cx="1474354" cy="1159738"/>
                </a:xfrm>
              </p:grpSpPr>
              <p:pic>
                <p:nvPicPr>
                  <p:cNvPr id="21" name="Picture 20"/>
                  <p:cNvPicPr>
                    <a:picLocks noChangeAspect="1"/>
                  </p:cNvPicPr>
                  <p:nvPr/>
                </p:nvPicPr>
                <p:blipFill>
                  <a:blip r:embed="rId2"/>
                  <a:stretch>
                    <a:fillRect/>
                  </a:stretch>
                </p:blipFill>
                <p:spPr>
                  <a:xfrm>
                    <a:off x="3259173" y="2493797"/>
                    <a:ext cx="465830" cy="863861"/>
                  </a:xfrm>
                  <a:prstGeom prst="rect">
                    <a:avLst/>
                  </a:prstGeom>
                </p:spPr>
              </p:pic>
              <p:pic>
                <p:nvPicPr>
                  <p:cNvPr id="22" name="Picture 21"/>
                  <p:cNvPicPr>
                    <a:picLocks noChangeAspect="1"/>
                  </p:cNvPicPr>
                  <p:nvPr/>
                </p:nvPicPr>
                <p:blipFill>
                  <a:blip r:embed="rId2"/>
                  <a:stretch>
                    <a:fillRect/>
                  </a:stretch>
                </p:blipFill>
                <p:spPr>
                  <a:xfrm>
                    <a:off x="3584595" y="2265001"/>
                    <a:ext cx="465830" cy="863861"/>
                  </a:xfrm>
                  <a:prstGeom prst="rect">
                    <a:avLst/>
                  </a:prstGeom>
                </p:spPr>
              </p:pic>
              <p:pic>
                <p:nvPicPr>
                  <p:cNvPr id="23" name="Picture 22"/>
                  <p:cNvPicPr>
                    <a:picLocks noChangeAspect="1"/>
                  </p:cNvPicPr>
                  <p:nvPr/>
                </p:nvPicPr>
                <p:blipFill>
                  <a:blip r:embed="rId3"/>
                  <a:stretch>
                    <a:fillRect/>
                  </a:stretch>
                </p:blipFill>
                <p:spPr>
                  <a:xfrm>
                    <a:off x="3829702" y="2547779"/>
                    <a:ext cx="903825" cy="876960"/>
                  </a:xfrm>
                  <a:prstGeom prst="rect">
                    <a:avLst/>
                  </a:prstGeom>
                </p:spPr>
              </p:pic>
            </p:grpSp>
            <p:grpSp>
              <p:nvGrpSpPr>
                <p:cNvPr id="15" name="Group 14"/>
                <p:cNvGrpSpPr/>
                <p:nvPr/>
              </p:nvGrpSpPr>
              <p:grpSpPr>
                <a:xfrm>
                  <a:off x="1351763" y="2761698"/>
                  <a:ext cx="1110204" cy="981263"/>
                  <a:chOff x="2552214" y="4019392"/>
                  <a:chExt cx="1110204" cy="981263"/>
                </a:xfrm>
              </p:grpSpPr>
              <p:pic>
                <p:nvPicPr>
                  <p:cNvPr id="19" name="Picture 18"/>
                  <p:cNvPicPr>
                    <a:picLocks noChangeAspect="1"/>
                  </p:cNvPicPr>
                  <p:nvPr/>
                </p:nvPicPr>
                <p:blipFill>
                  <a:blip r:embed="rId2"/>
                  <a:stretch>
                    <a:fillRect/>
                  </a:stretch>
                </p:blipFill>
                <p:spPr>
                  <a:xfrm>
                    <a:off x="2552214" y="4136794"/>
                    <a:ext cx="465830" cy="863861"/>
                  </a:xfrm>
                  <a:prstGeom prst="rect">
                    <a:avLst/>
                  </a:prstGeom>
                </p:spPr>
              </p:pic>
              <p:pic>
                <p:nvPicPr>
                  <p:cNvPr id="20" name="Picture 19"/>
                  <p:cNvPicPr>
                    <a:picLocks noChangeAspect="1"/>
                  </p:cNvPicPr>
                  <p:nvPr/>
                </p:nvPicPr>
                <p:blipFill>
                  <a:blip r:embed="rId4"/>
                  <a:stretch>
                    <a:fillRect/>
                  </a:stretch>
                </p:blipFill>
                <p:spPr>
                  <a:xfrm>
                    <a:off x="2855928" y="4019392"/>
                    <a:ext cx="806490" cy="904800"/>
                  </a:xfrm>
                  <a:prstGeom prst="rect">
                    <a:avLst/>
                  </a:prstGeom>
                </p:spPr>
              </p:pic>
            </p:grpSp>
            <p:grpSp>
              <p:nvGrpSpPr>
                <p:cNvPr id="16" name="Group 15"/>
                <p:cNvGrpSpPr/>
                <p:nvPr/>
              </p:nvGrpSpPr>
              <p:grpSpPr>
                <a:xfrm>
                  <a:off x="784636" y="2008184"/>
                  <a:ext cx="949310" cy="1066996"/>
                  <a:chOff x="1637814" y="2493797"/>
                  <a:chExt cx="949310" cy="1066996"/>
                </a:xfrm>
              </p:grpSpPr>
              <p:pic>
                <p:nvPicPr>
                  <p:cNvPr id="17" name="Picture 16"/>
                  <p:cNvPicPr>
                    <a:picLocks noChangeAspect="1"/>
                  </p:cNvPicPr>
                  <p:nvPr/>
                </p:nvPicPr>
                <p:blipFill>
                  <a:blip r:embed="rId2"/>
                  <a:stretch>
                    <a:fillRect/>
                  </a:stretch>
                </p:blipFill>
                <p:spPr>
                  <a:xfrm>
                    <a:off x="1637814" y="2696932"/>
                    <a:ext cx="465830" cy="863861"/>
                  </a:xfrm>
                  <a:prstGeom prst="rect">
                    <a:avLst/>
                  </a:prstGeom>
                </p:spPr>
              </p:pic>
              <p:pic>
                <p:nvPicPr>
                  <p:cNvPr id="18" name="Picture 17"/>
                  <p:cNvPicPr>
                    <a:picLocks noChangeAspect="1"/>
                  </p:cNvPicPr>
                  <p:nvPr/>
                </p:nvPicPr>
                <p:blipFill>
                  <a:blip r:embed="rId5"/>
                  <a:stretch>
                    <a:fillRect/>
                  </a:stretch>
                </p:blipFill>
                <p:spPr>
                  <a:xfrm>
                    <a:off x="1857111" y="2493797"/>
                    <a:ext cx="730013" cy="911760"/>
                  </a:xfrm>
                  <a:prstGeom prst="rect">
                    <a:avLst/>
                  </a:prstGeom>
                </p:spPr>
              </p:pic>
            </p:grpSp>
          </p:grpSp>
        </p:grpSp>
        <p:grpSp>
          <p:nvGrpSpPr>
            <p:cNvPr id="5" name="Group 4"/>
            <p:cNvGrpSpPr/>
            <p:nvPr/>
          </p:nvGrpSpPr>
          <p:grpSpPr>
            <a:xfrm>
              <a:off x="6444504" y="3916353"/>
              <a:ext cx="1059810" cy="1096970"/>
              <a:chOff x="9477541" y="1148235"/>
              <a:chExt cx="1059810" cy="1096970"/>
            </a:xfrm>
          </p:grpSpPr>
          <p:pic>
            <p:nvPicPr>
              <p:cNvPr id="10" name="Picture 9"/>
              <p:cNvPicPr>
                <a:picLocks noChangeAspect="1"/>
              </p:cNvPicPr>
              <p:nvPr/>
            </p:nvPicPr>
            <p:blipFill>
              <a:blip r:embed="rId6"/>
              <a:stretch>
                <a:fillRect/>
              </a:stretch>
            </p:blipFill>
            <p:spPr>
              <a:xfrm>
                <a:off x="9586780" y="1148235"/>
                <a:ext cx="841328" cy="775240"/>
              </a:xfrm>
              <a:prstGeom prst="rect">
                <a:avLst/>
              </a:prstGeom>
            </p:spPr>
          </p:pic>
          <p:sp>
            <p:nvSpPr>
              <p:cNvPr id="11" name="TextBox 10"/>
              <p:cNvSpPr txBox="1"/>
              <p:nvPr/>
            </p:nvSpPr>
            <p:spPr>
              <a:xfrm>
                <a:off x="9477541" y="1930410"/>
                <a:ext cx="1059810" cy="314795"/>
              </a:xfrm>
              <a:prstGeom prst="rect">
                <a:avLst/>
              </a:prstGeom>
              <a:noFill/>
            </p:spPr>
            <p:txBody>
              <a:bodyPr wrap="none" lIns="0" tIns="0" rIns="0" bIns="0" rtlCol="0">
                <a:spAutoFit/>
              </a:bodyPr>
              <a:lstStyle/>
              <a:p>
                <a:pPr algn="ctr"/>
                <a:r>
                  <a:rPr lang="en-US" spc="-70" dirty="0" smtClean="0">
                    <a:gradFill>
                      <a:gsLst>
                        <a:gs pos="2917">
                          <a:schemeClr val="bg2"/>
                        </a:gs>
                        <a:gs pos="95000">
                          <a:schemeClr val="bg2"/>
                        </a:gs>
                      </a:gsLst>
                      <a:lin ang="5400000" scaled="0"/>
                    </a:gradFill>
                  </a:rPr>
                  <a:t>Host Web</a:t>
                </a:r>
              </a:p>
            </p:txBody>
          </p:sp>
        </p:grpSp>
        <p:grpSp>
          <p:nvGrpSpPr>
            <p:cNvPr id="6" name="Group 5"/>
            <p:cNvGrpSpPr/>
            <p:nvPr/>
          </p:nvGrpSpPr>
          <p:grpSpPr>
            <a:xfrm>
              <a:off x="7647386" y="5029040"/>
              <a:ext cx="1009895" cy="774932"/>
              <a:chOff x="9733361" y="2768131"/>
              <a:chExt cx="1009895" cy="774932"/>
            </a:xfrm>
          </p:grpSpPr>
          <p:pic>
            <p:nvPicPr>
              <p:cNvPr id="8" name="Picture 7"/>
              <p:cNvPicPr>
                <a:picLocks noChangeAspect="1"/>
              </p:cNvPicPr>
              <p:nvPr/>
            </p:nvPicPr>
            <p:blipFill>
              <a:blip r:embed="rId7"/>
              <a:stretch>
                <a:fillRect/>
              </a:stretch>
            </p:blipFill>
            <p:spPr>
              <a:xfrm>
                <a:off x="9946303" y="2768131"/>
                <a:ext cx="584010" cy="487200"/>
              </a:xfrm>
              <a:prstGeom prst="rect">
                <a:avLst/>
              </a:prstGeom>
            </p:spPr>
          </p:pic>
          <p:sp>
            <p:nvSpPr>
              <p:cNvPr id="9" name="TextBox 8"/>
              <p:cNvSpPr txBox="1"/>
              <p:nvPr/>
            </p:nvSpPr>
            <p:spPr>
              <a:xfrm>
                <a:off x="9733361" y="3228268"/>
                <a:ext cx="1009895" cy="314795"/>
              </a:xfrm>
              <a:prstGeom prst="rect">
                <a:avLst/>
              </a:prstGeom>
              <a:noFill/>
            </p:spPr>
            <p:txBody>
              <a:bodyPr wrap="none" lIns="0" tIns="0" rIns="0" bIns="0" rtlCol="0">
                <a:spAutoFit/>
              </a:bodyPr>
              <a:lstStyle/>
              <a:p>
                <a:pPr algn="ctr"/>
                <a:r>
                  <a:rPr lang="en-US" spc="-70" dirty="0" smtClean="0">
                    <a:gradFill>
                      <a:gsLst>
                        <a:gs pos="2917">
                          <a:schemeClr val="bg2"/>
                        </a:gs>
                        <a:gs pos="95000">
                          <a:schemeClr val="bg2"/>
                        </a:gs>
                      </a:gsLst>
                      <a:lin ang="5400000" scaled="0"/>
                    </a:gradFill>
                  </a:rPr>
                  <a:t>App Web</a:t>
                </a:r>
              </a:p>
            </p:txBody>
          </p:sp>
        </p:grpSp>
        <p:cxnSp>
          <p:nvCxnSpPr>
            <p:cNvPr id="7" name="Elbow Connector 6"/>
            <p:cNvCxnSpPr>
              <a:endCxn id="8" idx="0"/>
            </p:cNvCxnSpPr>
            <p:nvPr/>
          </p:nvCxnSpPr>
          <p:spPr>
            <a:xfrm>
              <a:off x="7395071" y="4303973"/>
              <a:ext cx="757262" cy="725067"/>
            </a:xfrm>
            <a:prstGeom prst="bentConnector2">
              <a:avLst/>
            </a:prstGeom>
            <a:ln w="44450">
              <a:solidFill>
                <a:schemeClr val="tx1">
                  <a:alpha val="60000"/>
                </a:schemeClr>
              </a:solidFill>
              <a:headEnd type="stealth" w="lg" len="lg"/>
              <a:tailEnd type="stealth" w="lg" len="lg"/>
            </a:ln>
          </p:spPr>
          <p:style>
            <a:lnRef idx="1">
              <a:schemeClr val="accent1"/>
            </a:lnRef>
            <a:fillRef idx="0">
              <a:schemeClr val="accent1"/>
            </a:fillRef>
            <a:effectRef idx="0">
              <a:schemeClr val="accent1"/>
            </a:effectRef>
            <a:fontRef idx="minor">
              <a:schemeClr val="tx1"/>
            </a:fontRef>
          </p:style>
        </p:cxnSp>
      </p:grpSp>
      <p:grpSp>
        <p:nvGrpSpPr>
          <p:cNvPr id="24" name="Group 23"/>
          <p:cNvGrpSpPr/>
          <p:nvPr/>
        </p:nvGrpSpPr>
        <p:grpSpPr>
          <a:xfrm>
            <a:off x="1881552" y="2010880"/>
            <a:ext cx="3467604" cy="2447494"/>
            <a:chOff x="1656544" y="2966178"/>
            <a:chExt cx="3467604" cy="2447494"/>
          </a:xfrm>
        </p:grpSpPr>
        <p:sp>
          <p:nvSpPr>
            <p:cNvPr id="25" name="Rectangle 24"/>
            <p:cNvSpPr/>
            <p:nvPr/>
          </p:nvSpPr>
          <p:spPr bwMode="auto">
            <a:xfrm>
              <a:off x="1656544" y="3180968"/>
              <a:ext cx="3034675" cy="2232704"/>
            </a:xfrm>
            <a:prstGeom prst="rect">
              <a:avLst/>
            </a:prstGeom>
            <a:solidFill>
              <a:schemeClr val="bg2">
                <a:lumMod val="20000"/>
                <a:lumOff val="80000"/>
                <a:alpha val="75000"/>
              </a:schemeClr>
            </a:solidFill>
            <a:ln>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108000" tIns="45720" rIns="45720" bIns="45720" numCol="1" spcCol="0" rtlCol="0" fromWordArt="0" anchor="t" anchorCtr="0" forceAA="0" compatLnSpc="1">
              <a:prstTxWarp prst="textNoShape">
                <a:avLst/>
              </a:prstTxWarp>
              <a:noAutofit/>
            </a:bodyPr>
            <a:lstStyle/>
            <a:p>
              <a:pPr defTabSz="914099" fontAlgn="base">
                <a:spcBef>
                  <a:spcPct val="0"/>
                </a:spcBef>
                <a:spcAft>
                  <a:spcPct val="0"/>
                </a:spcAft>
              </a:pPr>
              <a:r>
                <a:rPr lang="en-US" sz="2000" dirty="0" smtClean="0">
                  <a:solidFill>
                    <a:schemeClr val="tx1">
                      <a:lumMod val="65000"/>
                      <a:lumOff val="35000"/>
                    </a:schemeClr>
                  </a:solidFill>
                  <a:ea typeface="Segoe UI" pitchFamily="34" charset="0"/>
                  <a:cs typeface="Segoe UI" pitchFamily="34" charset="0"/>
                </a:rPr>
                <a:t>Internet Information Server</a:t>
              </a:r>
            </a:p>
          </p:txBody>
        </p:sp>
        <p:pic>
          <p:nvPicPr>
            <p:cNvPr id="26" name="Picture 25"/>
            <p:cNvPicPr>
              <a:picLocks noChangeAspect="1"/>
            </p:cNvPicPr>
            <p:nvPr/>
          </p:nvPicPr>
          <p:blipFill>
            <a:blip r:embed="rId8"/>
            <a:stretch>
              <a:fillRect/>
            </a:stretch>
          </p:blipFill>
          <p:spPr>
            <a:xfrm>
              <a:off x="4258290" y="2966178"/>
              <a:ext cx="865858" cy="969438"/>
            </a:xfrm>
            <a:prstGeom prst="rect">
              <a:avLst/>
            </a:prstGeom>
          </p:spPr>
        </p:pic>
        <p:grpSp>
          <p:nvGrpSpPr>
            <p:cNvPr id="27" name="Group 26"/>
            <p:cNvGrpSpPr/>
            <p:nvPr/>
          </p:nvGrpSpPr>
          <p:grpSpPr>
            <a:xfrm>
              <a:off x="2154624" y="4057920"/>
              <a:ext cx="2038514" cy="1120320"/>
              <a:chOff x="1929148" y="3558828"/>
              <a:chExt cx="2038514" cy="1120320"/>
            </a:xfrm>
          </p:grpSpPr>
          <p:grpSp>
            <p:nvGrpSpPr>
              <p:cNvPr id="28" name="Group 27"/>
              <p:cNvGrpSpPr/>
              <p:nvPr/>
            </p:nvGrpSpPr>
            <p:grpSpPr>
              <a:xfrm>
                <a:off x="3082467" y="3573039"/>
                <a:ext cx="885195" cy="761294"/>
                <a:chOff x="7956376" y="6096598"/>
                <a:chExt cx="885320" cy="761402"/>
              </a:xfrm>
            </p:grpSpPr>
            <p:sp>
              <p:nvSpPr>
                <p:cNvPr id="54" name="Arc 53"/>
                <p:cNvSpPr/>
                <p:nvPr/>
              </p:nvSpPr>
              <p:spPr>
                <a:xfrm rot="16200000">
                  <a:off x="8018335" y="6034639"/>
                  <a:ext cx="761402" cy="885320"/>
                </a:xfrm>
                <a:prstGeom prst="arc">
                  <a:avLst>
                    <a:gd name="adj1" fmla="val 2097834"/>
                    <a:gd name="adj2" fmla="val 366333"/>
                  </a:avLst>
                </a:prstGeom>
                <a:ln w="41275">
                  <a:solidFill>
                    <a:schemeClr val="tx1">
                      <a:alpha val="80000"/>
                    </a:schemeClr>
                  </a:solidFill>
                  <a:headEnd type="diamond" w="sm" len="med"/>
                  <a:tailEnd type="stealth" w="lg" len="lg"/>
                </a:ln>
                <a:effectLst>
                  <a:outerShdw blurRad="50800" dist="38100" dir="2700000" algn="tl" rotWithShape="0">
                    <a:prstClr val="black">
                      <a:alpha val="40000"/>
                    </a:prstClr>
                  </a:outerShdw>
                </a:effectLst>
              </p:spPr>
              <p:style>
                <a:lnRef idx="1">
                  <a:schemeClr val="accent4"/>
                </a:lnRef>
                <a:fillRef idx="0">
                  <a:schemeClr val="accent4"/>
                </a:fillRef>
                <a:effectRef idx="0">
                  <a:schemeClr val="accent4"/>
                </a:effectRef>
                <a:fontRef idx="minor">
                  <a:schemeClr val="tx1"/>
                </a:fontRef>
              </p:style>
              <p:txBody>
                <a:bodyPr rtlCol="0" anchor="ctr"/>
                <a:lstStyle/>
                <a:p>
                  <a:pPr algn="ctr"/>
                  <a:endParaRPr lang="en-US">
                    <a:latin typeface="Segoe UI Light" panose="020B0502040204020203" pitchFamily="34" charset="0"/>
                    <a:cs typeface="Segoe UI Light" panose="020B0502040204020203" pitchFamily="34" charset="0"/>
                  </a:endParaRPr>
                </a:p>
              </p:txBody>
            </p:sp>
            <p:pic>
              <p:nvPicPr>
                <p:cNvPr id="55" name="Picture 54"/>
                <p:cNvPicPr>
                  <a:picLocks noChangeAspect="1"/>
                </p:cNvPicPr>
                <p:nvPr/>
              </p:nvPicPr>
              <p:blipFill>
                <a:blip r:embed="rId9"/>
                <a:stretch>
                  <a:fillRect/>
                </a:stretch>
              </p:blipFill>
              <p:spPr>
                <a:xfrm>
                  <a:off x="8025412" y="6179037"/>
                  <a:ext cx="713910" cy="636559"/>
                </a:xfrm>
                <a:prstGeom prst="rect">
                  <a:avLst/>
                </a:prstGeom>
              </p:spPr>
            </p:pic>
          </p:grpSp>
          <p:grpSp>
            <p:nvGrpSpPr>
              <p:cNvPr id="29" name="Group 28"/>
              <p:cNvGrpSpPr>
                <a:grpSpLocks noChangeAspect="1"/>
              </p:cNvGrpSpPr>
              <p:nvPr/>
            </p:nvGrpSpPr>
            <p:grpSpPr>
              <a:xfrm>
                <a:off x="1929148" y="4146210"/>
                <a:ext cx="397077" cy="504000"/>
                <a:chOff x="6278801" y="2244912"/>
                <a:chExt cx="605042" cy="767962"/>
              </a:xfrm>
            </p:grpSpPr>
            <p:pic>
              <p:nvPicPr>
                <p:cNvPr id="50" name="Picture 49"/>
                <p:cNvPicPr>
                  <a:picLocks noChangeAspect="1"/>
                </p:cNvPicPr>
                <p:nvPr/>
              </p:nvPicPr>
              <p:blipFill>
                <a:blip r:embed="rId10"/>
                <a:stretch>
                  <a:fillRect/>
                </a:stretch>
              </p:blipFill>
              <p:spPr>
                <a:xfrm>
                  <a:off x="6278801" y="2244912"/>
                  <a:ext cx="527111" cy="689388"/>
                </a:xfrm>
                <a:prstGeom prst="rect">
                  <a:avLst/>
                </a:prstGeom>
              </p:spPr>
            </p:pic>
            <p:pic>
              <p:nvPicPr>
                <p:cNvPr id="51" name="Picture 50"/>
                <p:cNvPicPr>
                  <a:picLocks noChangeAspect="1"/>
                </p:cNvPicPr>
                <p:nvPr/>
              </p:nvPicPr>
              <p:blipFill>
                <a:blip r:embed="rId10"/>
                <a:stretch>
                  <a:fillRect/>
                </a:stretch>
              </p:blipFill>
              <p:spPr>
                <a:xfrm>
                  <a:off x="6356732" y="2323486"/>
                  <a:ext cx="527111" cy="689388"/>
                </a:xfrm>
                <a:prstGeom prst="rect">
                  <a:avLst/>
                </a:prstGeom>
              </p:spPr>
            </p:pic>
            <p:sp>
              <p:nvSpPr>
                <p:cNvPr id="52" name="Right Triangle 51"/>
                <p:cNvSpPr/>
                <p:nvPr/>
              </p:nvSpPr>
              <p:spPr bwMode="auto">
                <a:xfrm>
                  <a:off x="6400103" y="2347895"/>
                  <a:ext cx="440367" cy="626130"/>
                </a:xfrm>
                <a:prstGeom prst="rtTriangl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16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3" name="TextBox 52"/>
                <p:cNvSpPr txBox="1"/>
                <p:nvPr/>
              </p:nvSpPr>
              <p:spPr>
                <a:xfrm>
                  <a:off x="6422020" y="2719459"/>
                  <a:ext cx="320464" cy="257933"/>
                </a:xfrm>
                <a:prstGeom prst="rect">
                  <a:avLst/>
                </a:prstGeom>
                <a:noFill/>
              </p:spPr>
              <p:txBody>
                <a:bodyPr wrap="none" lIns="0" tIns="0" rIns="0" bIns="0" rtlCol="0">
                  <a:spAutoFit/>
                </a:bodyPr>
                <a:lstStyle/>
                <a:p>
                  <a:r>
                    <a:rPr lang="fi-FI" sz="1100" spc="-70" dirty="0" smtClean="0">
                      <a:solidFill>
                        <a:schemeClr val="bg1"/>
                      </a:solidFill>
                      <a:effectLst>
                        <a:outerShdw blurRad="50800" dist="38100" dir="2700000" algn="tl" rotWithShape="0">
                          <a:schemeClr val="tx2">
                            <a:alpha val="40000"/>
                          </a:schemeClr>
                        </a:outerShdw>
                      </a:effectLst>
                    </a:rPr>
                    <a:t>CSS</a:t>
                  </a:r>
                  <a:endParaRPr lang="en-US" sz="1100" spc="-70" dirty="0" smtClean="0">
                    <a:solidFill>
                      <a:schemeClr val="bg1"/>
                    </a:solidFill>
                    <a:effectLst>
                      <a:outerShdw blurRad="50800" dist="38100" dir="2700000" algn="tl" rotWithShape="0">
                        <a:schemeClr val="tx2">
                          <a:alpha val="40000"/>
                        </a:schemeClr>
                      </a:outerShdw>
                    </a:effectLst>
                  </a:endParaRPr>
                </a:p>
              </p:txBody>
            </p:sp>
          </p:grpSp>
          <p:grpSp>
            <p:nvGrpSpPr>
              <p:cNvPr id="30" name="Group 29"/>
              <p:cNvGrpSpPr>
                <a:grpSpLocks noChangeAspect="1"/>
              </p:cNvGrpSpPr>
              <p:nvPr/>
            </p:nvGrpSpPr>
            <p:grpSpPr>
              <a:xfrm>
                <a:off x="2160143" y="3845503"/>
                <a:ext cx="400137" cy="504000"/>
                <a:chOff x="6926384" y="2275112"/>
                <a:chExt cx="605872" cy="763139"/>
              </a:xfrm>
            </p:grpSpPr>
            <p:pic>
              <p:nvPicPr>
                <p:cNvPr id="46" name="Picture 45"/>
                <p:cNvPicPr>
                  <a:picLocks noChangeAspect="1"/>
                </p:cNvPicPr>
                <p:nvPr/>
              </p:nvPicPr>
              <p:blipFill>
                <a:blip r:embed="rId10"/>
                <a:stretch>
                  <a:fillRect/>
                </a:stretch>
              </p:blipFill>
              <p:spPr>
                <a:xfrm>
                  <a:off x="6926384" y="2275112"/>
                  <a:ext cx="527111" cy="689388"/>
                </a:xfrm>
                <a:prstGeom prst="rect">
                  <a:avLst/>
                </a:prstGeom>
              </p:spPr>
            </p:pic>
            <p:pic>
              <p:nvPicPr>
                <p:cNvPr id="47" name="Picture 46"/>
                <p:cNvPicPr>
                  <a:picLocks noChangeAspect="1"/>
                </p:cNvPicPr>
                <p:nvPr/>
              </p:nvPicPr>
              <p:blipFill>
                <a:blip r:embed="rId10"/>
                <a:stretch>
                  <a:fillRect/>
                </a:stretch>
              </p:blipFill>
              <p:spPr>
                <a:xfrm>
                  <a:off x="7005145" y="2348863"/>
                  <a:ext cx="527111" cy="689388"/>
                </a:xfrm>
                <a:prstGeom prst="rect">
                  <a:avLst/>
                </a:prstGeom>
              </p:spPr>
            </p:pic>
            <p:sp>
              <p:nvSpPr>
                <p:cNvPr id="48" name="Right Triangle 47"/>
                <p:cNvSpPr/>
                <p:nvPr/>
              </p:nvSpPr>
              <p:spPr bwMode="auto">
                <a:xfrm>
                  <a:off x="7048516" y="2373272"/>
                  <a:ext cx="440367" cy="626130"/>
                </a:xfrm>
                <a:prstGeom prst="rtTriangl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16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49" name="TextBox 48"/>
                <p:cNvSpPr txBox="1"/>
                <p:nvPr/>
              </p:nvSpPr>
              <p:spPr>
                <a:xfrm>
                  <a:off x="7070434" y="2744836"/>
                  <a:ext cx="333013" cy="256313"/>
                </a:xfrm>
                <a:prstGeom prst="rect">
                  <a:avLst/>
                </a:prstGeom>
                <a:noFill/>
              </p:spPr>
              <p:txBody>
                <a:bodyPr wrap="none" lIns="0" tIns="0" rIns="0" bIns="0" rtlCol="0">
                  <a:spAutoFit/>
                </a:bodyPr>
                <a:lstStyle/>
                <a:p>
                  <a:r>
                    <a:rPr lang="fi-FI" sz="1100" spc="-70" dirty="0">
                      <a:solidFill>
                        <a:schemeClr val="bg1"/>
                      </a:solidFill>
                      <a:effectLst>
                        <a:outerShdw blurRad="50800" dist="38100" dir="2700000" algn="tl" rotWithShape="0">
                          <a:schemeClr val="tx2">
                            <a:alpha val="40000"/>
                          </a:schemeClr>
                        </a:outerShdw>
                      </a:effectLst>
                    </a:rPr>
                    <a:t>p</a:t>
                  </a:r>
                  <a:r>
                    <a:rPr lang="fi-FI" sz="1100" spc="-70" dirty="0" smtClean="0">
                      <a:solidFill>
                        <a:schemeClr val="bg1"/>
                      </a:solidFill>
                      <a:effectLst>
                        <a:outerShdw blurRad="50800" dist="38100" dir="2700000" algn="tl" rotWithShape="0">
                          <a:schemeClr val="tx2">
                            <a:alpha val="40000"/>
                          </a:schemeClr>
                        </a:outerShdw>
                      </a:effectLst>
                    </a:rPr>
                    <a:t>ng</a:t>
                  </a:r>
                  <a:endParaRPr lang="en-US" sz="1100" spc="-70" dirty="0" smtClean="0">
                    <a:solidFill>
                      <a:schemeClr val="bg1"/>
                    </a:solidFill>
                    <a:effectLst>
                      <a:outerShdw blurRad="50800" dist="38100" dir="2700000" algn="tl" rotWithShape="0">
                        <a:schemeClr val="tx2">
                          <a:alpha val="40000"/>
                        </a:schemeClr>
                      </a:outerShdw>
                    </a:effectLst>
                  </a:endParaRPr>
                </a:p>
              </p:txBody>
            </p:sp>
          </p:grpSp>
          <p:grpSp>
            <p:nvGrpSpPr>
              <p:cNvPr id="31" name="Group 30"/>
              <p:cNvGrpSpPr>
                <a:grpSpLocks noChangeAspect="1"/>
              </p:cNvGrpSpPr>
              <p:nvPr/>
            </p:nvGrpSpPr>
            <p:grpSpPr>
              <a:xfrm>
                <a:off x="1940507" y="3558828"/>
                <a:ext cx="400137" cy="504000"/>
                <a:chOff x="7583233" y="2275112"/>
                <a:chExt cx="605872" cy="763139"/>
              </a:xfrm>
            </p:grpSpPr>
            <p:pic>
              <p:nvPicPr>
                <p:cNvPr id="42" name="Picture 41"/>
                <p:cNvPicPr>
                  <a:picLocks noChangeAspect="1"/>
                </p:cNvPicPr>
                <p:nvPr/>
              </p:nvPicPr>
              <p:blipFill>
                <a:blip r:embed="rId10"/>
                <a:stretch>
                  <a:fillRect/>
                </a:stretch>
              </p:blipFill>
              <p:spPr>
                <a:xfrm>
                  <a:off x="7583233" y="2275112"/>
                  <a:ext cx="527111" cy="689388"/>
                </a:xfrm>
                <a:prstGeom prst="rect">
                  <a:avLst/>
                </a:prstGeom>
              </p:spPr>
            </p:pic>
            <p:pic>
              <p:nvPicPr>
                <p:cNvPr id="43" name="Picture 42"/>
                <p:cNvPicPr>
                  <a:picLocks noChangeAspect="1"/>
                </p:cNvPicPr>
                <p:nvPr/>
              </p:nvPicPr>
              <p:blipFill>
                <a:blip r:embed="rId10"/>
                <a:stretch>
                  <a:fillRect/>
                </a:stretch>
              </p:blipFill>
              <p:spPr>
                <a:xfrm>
                  <a:off x="7661994" y="2348863"/>
                  <a:ext cx="527111" cy="689388"/>
                </a:xfrm>
                <a:prstGeom prst="rect">
                  <a:avLst/>
                </a:prstGeom>
              </p:spPr>
            </p:pic>
            <p:sp>
              <p:nvSpPr>
                <p:cNvPr id="44" name="Right Triangle 43"/>
                <p:cNvSpPr/>
                <p:nvPr/>
              </p:nvSpPr>
              <p:spPr bwMode="auto">
                <a:xfrm>
                  <a:off x="7705365" y="2373272"/>
                  <a:ext cx="440367" cy="626130"/>
                </a:xfrm>
                <a:prstGeom prst="rtTriangl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16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45" name="TextBox 44"/>
                <p:cNvSpPr txBox="1"/>
                <p:nvPr/>
              </p:nvSpPr>
              <p:spPr>
                <a:xfrm>
                  <a:off x="7727283" y="2744836"/>
                  <a:ext cx="367964" cy="256313"/>
                </a:xfrm>
                <a:prstGeom prst="rect">
                  <a:avLst/>
                </a:prstGeom>
                <a:noFill/>
              </p:spPr>
              <p:txBody>
                <a:bodyPr wrap="none" lIns="0" tIns="0" rIns="0" bIns="0" rtlCol="0">
                  <a:spAutoFit/>
                </a:bodyPr>
                <a:lstStyle/>
                <a:p>
                  <a:r>
                    <a:rPr lang="fi-FI" sz="1100" spc="-70" dirty="0" err="1" smtClean="0">
                      <a:solidFill>
                        <a:schemeClr val="bg1"/>
                      </a:solidFill>
                      <a:effectLst>
                        <a:outerShdw blurRad="50800" dist="38100" dir="2700000" algn="tl" rotWithShape="0">
                          <a:schemeClr val="tx2">
                            <a:alpha val="40000"/>
                          </a:schemeClr>
                        </a:outerShdw>
                      </a:effectLst>
                    </a:rPr>
                    <a:t>aspx</a:t>
                  </a:r>
                  <a:endParaRPr lang="en-US" sz="1100" spc="-70" dirty="0" smtClean="0">
                    <a:solidFill>
                      <a:schemeClr val="bg1"/>
                    </a:solidFill>
                    <a:effectLst>
                      <a:outerShdw blurRad="50800" dist="38100" dir="2700000" algn="tl" rotWithShape="0">
                        <a:schemeClr val="tx2">
                          <a:alpha val="40000"/>
                        </a:schemeClr>
                      </a:outerShdw>
                    </a:effectLst>
                  </a:endParaRPr>
                </a:p>
              </p:txBody>
            </p:sp>
          </p:grpSp>
          <p:grpSp>
            <p:nvGrpSpPr>
              <p:cNvPr id="32" name="Group 31"/>
              <p:cNvGrpSpPr>
                <a:grpSpLocks noChangeAspect="1"/>
              </p:cNvGrpSpPr>
              <p:nvPr/>
            </p:nvGrpSpPr>
            <p:grpSpPr>
              <a:xfrm>
                <a:off x="2618857" y="3788428"/>
                <a:ext cx="409562" cy="504000"/>
                <a:chOff x="8228898" y="2273094"/>
                <a:chExt cx="621781" cy="765157"/>
              </a:xfrm>
            </p:grpSpPr>
            <p:pic>
              <p:nvPicPr>
                <p:cNvPr id="38" name="Picture 37"/>
                <p:cNvPicPr>
                  <a:picLocks noChangeAspect="1"/>
                </p:cNvPicPr>
                <p:nvPr/>
              </p:nvPicPr>
              <p:blipFill>
                <a:blip r:embed="rId10"/>
                <a:stretch>
                  <a:fillRect/>
                </a:stretch>
              </p:blipFill>
              <p:spPr>
                <a:xfrm>
                  <a:off x="8228898" y="2273094"/>
                  <a:ext cx="527111" cy="689388"/>
                </a:xfrm>
                <a:prstGeom prst="rect">
                  <a:avLst/>
                </a:prstGeom>
              </p:spPr>
            </p:pic>
            <p:pic>
              <p:nvPicPr>
                <p:cNvPr id="39" name="Picture 38"/>
                <p:cNvPicPr>
                  <a:picLocks noChangeAspect="1"/>
                </p:cNvPicPr>
                <p:nvPr/>
              </p:nvPicPr>
              <p:blipFill>
                <a:blip r:embed="rId10"/>
                <a:stretch>
                  <a:fillRect/>
                </a:stretch>
              </p:blipFill>
              <p:spPr>
                <a:xfrm>
                  <a:off x="8323568" y="2348863"/>
                  <a:ext cx="527111" cy="689388"/>
                </a:xfrm>
                <a:prstGeom prst="rect">
                  <a:avLst/>
                </a:prstGeom>
              </p:spPr>
            </p:pic>
            <p:sp>
              <p:nvSpPr>
                <p:cNvPr id="40" name="Right Triangle 39"/>
                <p:cNvSpPr/>
                <p:nvPr/>
              </p:nvSpPr>
              <p:spPr bwMode="auto">
                <a:xfrm>
                  <a:off x="8366939" y="2373272"/>
                  <a:ext cx="440367" cy="626130"/>
                </a:xfrm>
                <a:prstGeom prst="rtTriangl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16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41" name="TextBox 40"/>
                <p:cNvSpPr txBox="1"/>
                <p:nvPr/>
              </p:nvSpPr>
              <p:spPr>
                <a:xfrm>
                  <a:off x="8385074" y="2783306"/>
                  <a:ext cx="446325" cy="210265"/>
                </a:xfrm>
                <a:prstGeom prst="rect">
                  <a:avLst/>
                </a:prstGeom>
                <a:noFill/>
              </p:spPr>
              <p:txBody>
                <a:bodyPr wrap="none" lIns="0" tIns="0" rIns="0" bIns="0" rtlCol="0">
                  <a:spAutoFit/>
                </a:bodyPr>
                <a:lstStyle/>
                <a:p>
                  <a:r>
                    <a:rPr lang="fi-FI" sz="900" spc="-70" dirty="0" err="1" smtClean="0">
                      <a:solidFill>
                        <a:schemeClr val="bg1"/>
                      </a:solidFill>
                      <a:effectLst>
                        <a:outerShdw blurRad="50800" dist="38100" dir="2700000" algn="tl" rotWithShape="0">
                          <a:schemeClr val="tx2">
                            <a:alpha val="40000"/>
                          </a:schemeClr>
                        </a:outerShdw>
                      </a:effectLst>
                    </a:rPr>
                    <a:t>master</a:t>
                  </a:r>
                  <a:endParaRPr lang="en-US" sz="900" spc="-70" dirty="0" smtClean="0">
                    <a:solidFill>
                      <a:schemeClr val="bg1"/>
                    </a:solidFill>
                    <a:effectLst>
                      <a:outerShdw blurRad="50800" dist="38100" dir="2700000" algn="tl" rotWithShape="0">
                        <a:schemeClr val="tx2">
                          <a:alpha val="40000"/>
                        </a:schemeClr>
                      </a:outerShdw>
                    </a:effectLst>
                  </a:endParaRPr>
                </a:p>
              </p:txBody>
            </p:sp>
          </p:grpSp>
          <p:grpSp>
            <p:nvGrpSpPr>
              <p:cNvPr id="33" name="Group 32"/>
              <p:cNvGrpSpPr>
                <a:grpSpLocks noChangeAspect="1"/>
              </p:cNvGrpSpPr>
              <p:nvPr/>
            </p:nvGrpSpPr>
            <p:grpSpPr>
              <a:xfrm>
                <a:off x="2468161" y="4175148"/>
                <a:ext cx="400137" cy="504000"/>
                <a:chOff x="8856725" y="2275112"/>
                <a:chExt cx="605872" cy="763139"/>
              </a:xfrm>
            </p:grpSpPr>
            <p:pic>
              <p:nvPicPr>
                <p:cNvPr id="34" name="Picture 33"/>
                <p:cNvPicPr>
                  <a:picLocks noChangeAspect="1"/>
                </p:cNvPicPr>
                <p:nvPr/>
              </p:nvPicPr>
              <p:blipFill>
                <a:blip r:embed="rId10"/>
                <a:stretch>
                  <a:fillRect/>
                </a:stretch>
              </p:blipFill>
              <p:spPr>
                <a:xfrm>
                  <a:off x="8856725" y="2275112"/>
                  <a:ext cx="527111" cy="689388"/>
                </a:xfrm>
                <a:prstGeom prst="rect">
                  <a:avLst/>
                </a:prstGeom>
              </p:spPr>
            </p:pic>
            <p:pic>
              <p:nvPicPr>
                <p:cNvPr id="35" name="Picture 34"/>
                <p:cNvPicPr>
                  <a:picLocks noChangeAspect="1"/>
                </p:cNvPicPr>
                <p:nvPr/>
              </p:nvPicPr>
              <p:blipFill>
                <a:blip r:embed="rId10"/>
                <a:stretch>
                  <a:fillRect/>
                </a:stretch>
              </p:blipFill>
              <p:spPr>
                <a:xfrm>
                  <a:off x="8935486" y="2348863"/>
                  <a:ext cx="527111" cy="689388"/>
                </a:xfrm>
                <a:prstGeom prst="rect">
                  <a:avLst/>
                </a:prstGeom>
              </p:spPr>
            </p:pic>
            <p:sp>
              <p:nvSpPr>
                <p:cNvPr id="36" name="Right Triangle 35"/>
                <p:cNvSpPr/>
                <p:nvPr/>
              </p:nvSpPr>
              <p:spPr bwMode="auto">
                <a:xfrm>
                  <a:off x="8978857" y="2373272"/>
                  <a:ext cx="440367" cy="626130"/>
                </a:xfrm>
                <a:prstGeom prst="rtTriangle">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16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7" name="TextBox 36"/>
                <p:cNvSpPr txBox="1"/>
                <p:nvPr/>
              </p:nvSpPr>
              <p:spPr>
                <a:xfrm>
                  <a:off x="9045471" y="2698547"/>
                  <a:ext cx="154856" cy="326218"/>
                </a:xfrm>
                <a:prstGeom prst="rect">
                  <a:avLst/>
                </a:prstGeom>
                <a:noFill/>
              </p:spPr>
              <p:txBody>
                <a:bodyPr wrap="none" lIns="0" tIns="0" rIns="0" bIns="0" rtlCol="0">
                  <a:spAutoFit/>
                </a:bodyPr>
                <a:lstStyle/>
                <a:p>
                  <a:pPr algn="r"/>
                  <a:r>
                    <a:rPr lang="fi-FI" sz="1400" spc="-70" dirty="0" err="1" smtClean="0">
                      <a:solidFill>
                        <a:schemeClr val="bg1"/>
                      </a:solidFill>
                      <a:effectLst>
                        <a:outerShdw blurRad="50800" dist="38100" dir="2700000" algn="tl" rotWithShape="0">
                          <a:schemeClr val="tx2">
                            <a:alpha val="40000"/>
                          </a:schemeClr>
                        </a:outerShdw>
                      </a:effectLst>
                    </a:rPr>
                    <a:t>js</a:t>
                  </a:r>
                  <a:endParaRPr lang="en-US" sz="1400" spc="-70" dirty="0" smtClean="0">
                    <a:solidFill>
                      <a:schemeClr val="bg1"/>
                    </a:solidFill>
                    <a:effectLst>
                      <a:outerShdw blurRad="50800" dist="38100" dir="2700000" algn="tl" rotWithShape="0">
                        <a:schemeClr val="tx2">
                          <a:alpha val="40000"/>
                        </a:schemeClr>
                      </a:outerShdw>
                    </a:effectLst>
                  </a:endParaRPr>
                </a:p>
              </p:txBody>
            </p:sp>
          </p:grpSp>
        </p:grpSp>
      </p:grpSp>
      <p:grpSp>
        <p:nvGrpSpPr>
          <p:cNvPr id="56" name="Group 55"/>
          <p:cNvGrpSpPr/>
          <p:nvPr/>
        </p:nvGrpSpPr>
        <p:grpSpPr>
          <a:xfrm>
            <a:off x="7355462" y="2618393"/>
            <a:ext cx="1399999" cy="878915"/>
            <a:chOff x="10169960" y="3361847"/>
            <a:chExt cx="1399999" cy="878915"/>
          </a:xfrm>
        </p:grpSpPr>
        <p:pic>
          <p:nvPicPr>
            <p:cNvPr id="57" name="Picture 56"/>
            <p:cNvPicPr>
              <a:picLocks noChangeAspect="1"/>
            </p:cNvPicPr>
            <p:nvPr/>
          </p:nvPicPr>
          <p:blipFill>
            <a:blip r:embed="rId11"/>
            <a:stretch>
              <a:fillRect/>
            </a:stretch>
          </p:blipFill>
          <p:spPr>
            <a:xfrm>
              <a:off x="10571003" y="3361847"/>
              <a:ext cx="597915" cy="598560"/>
            </a:xfrm>
            <a:prstGeom prst="rect">
              <a:avLst/>
            </a:prstGeom>
          </p:spPr>
        </p:pic>
        <p:sp>
          <p:nvSpPr>
            <p:cNvPr id="58" name="TextBox 57"/>
            <p:cNvSpPr txBox="1"/>
            <p:nvPr/>
          </p:nvSpPr>
          <p:spPr>
            <a:xfrm>
              <a:off x="10169960" y="3932985"/>
              <a:ext cx="1399999" cy="307777"/>
            </a:xfrm>
            <a:prstGeom prst="rect">
              <a:avLst/>
            </a:prstGeom>
            <a:noFill/>
          </p:spPr>
          <p:txBody>
            <a:bodyPr wrap="none" lIns="0" tIns="0" rIns="0" bIns="0" rtlCol="0">
              <a:spAutoFit/>
            </a:bodyPr>
            <a:lstStyle/>
            <a:p>
              <a:r>
                <a:rPr lang="en-US" sz="2000" spc="-70" dirty="0" smtClean="0">
                  <a:gradFill>
                    <a:gsLst>
                      <a:gs pos="2917">
                        <a:schemeClr val="bg2"/>
                      </a:gs>
                      <a:gs pos="95000">
                        <a:schemeClr val="bg2"/>
                      </a:gs>
                    </a:gsLst>
                    <a:lin ang="5400000" scaled="0"/>
                  </a:gradFill>
                </a:rPr>
                <a:t>Web Services</a:t>
              </a:r>
            </a:p>
          </p:txBody>
        </p:sp>
      </p:grpSp>
      <p:grpSp>
        <p:nvGrpSpPr>
          <p:cNvPr id="59" name="Group 58"/>
          <p:cNvGrpSpPr/>
          <p:nvPr/>
        </p:nvGrpSpPr>
        <p:grpSpPr>
          <a:xfrm>
            <a:off x="7460657" y="1252583"/>
            <a:ext cx="1074781" cy="1258416"/>
            <a:chOff x="5533729" y="1219725"/>
            <a:chExt cx="1074781" cy="1258416"/>
          </a:xfrm>
        </p:grpSpPr>
        <p:pic>
          <p:nvPicPr>
            <p:cNvPr id="60" name="Picture 59"/>
            <p:cNvPicPr>
              <a:picLocks noChangeAspect="1"/>
            </p:cNvPicPr>
            <p:nvPr/>
          </p:nvPicPr>
          <p:blipFill>
            <a:blip r:embed="rId2"/>
            <a:stretch>
              <a:fillRect/>
            </a:stretch>
          </p:blipFill>
          <p:spPr>
            <a:xfrm>
              <a:off x="5533729" y="1292597"/>
              <a:ext cx="465830" cy="863861"/>
            </a:xfrm>
            <a:prstGeom prst="rect">
              <a:avLst/>
            </a:prstGeom>
          </p:spPr>
        </p:pic>
        <p:pic>
          <p:nvPicPr>
            <p:cNvPr id="61" name="Picture 60"/>
            <p:cNvPicPr>
              <a:picLocks noChangeAspect="1"/>
            </p:cNvPicPr>
            <p:nvPr/>
          </p:nvPicPr>
          <p:blipFill>
            <a:blip r:embed="rId5"/>
            <a:stretch>
              <a:fillRect/>
            </a:stretch>
          </p:blipFill>
          <p:spPr>
            <a:xfrm>
              <a:off x="5835073" y="1219725"/>
              <a:ext cx="730013" cy="911760"/>
            </a:xfrm>
            <a:prstGeom prst="rect">
              <a:avLst/>
            </a:prstGeom>
          </p:spPr>
        </p:pic>
        <p:sp>
          <p:nvSpPr>
            <p:cNvPr id="62" name="TextBox 61"/>
            <p:cNvSpPr txBox="1"/>
            <p:nvPr/>
          </p:nvSpPr>
          <p:spPr>
            <a:xfrm>
              <a:off x="5533729" y="2170364"/>
              <a:ext cx="1074781" cy="307777"/>
            </a:xfrm>
            <a:prstGeom prst="rect">
              <a:avLst/>
            </a:prstGeom>
            <a:noFill/>
          </p:spPr>
          <p:txBody>
            <a:bodyPr wrap="none" lIns="0" tIns="0" rIns="0" bIns="0" rtlCol="0">
              <a:spAutoFit/>
            </a:bodyPr>
            <a:lstStyle/>
            <a:p>
              <a:r>
                <a:rPr lang="en-US" sz="2000" spc="-70" dirty="0" smtClean="0">
                  <a:gradFill>
                    <a:gsLst>
                      <a:gs pos="2917">
                        <a:schemeClr val="bg2"/>
                      </a:gs>
                      <a:gs pos="95000">
                        <a:schemeClr val="bg2"/>
                      </a:gs>
                    </a:gsLst>
                    <a:lin ang="5400000" scaled="0"/>
                  </a:gradFill>
                </a:rPr>
                <a:t>Databases</a:t>
              </a:r>
            </a:p>
          </p:txBody>
        </p:sp>
      </p:grpSp>
      <p:grpSp>
        <p:nvGrpSpPr>
          <p:cNvPr id="63" name="Group 62"/>
          <p:cNvGrpSpPr>
            <a:grpSpLocks noChangeAspect="1"/>
          </p:cNvGrpSpPr>
          <p:nvPr/>
        </p:nvGrpSpPr>
        <p:grpSpPr>
          <a:xfrm>
            <a:off x="3590733" y="5200921"/>
            <a:ext cx="1898081" cy="1148237"/>
            <a:chOff x="781287" y="4564525"/>
            <a:chExt cx="2582491" cy="1562274"/>
          </a:xfrm>
        </p:grpSpPr>
        <p:pic>
          <p:nvPicPr>
            <p:cNvPr id="64" name="Picture 63"/>
            <p:cNvPicPr>
              <a:picLocks noChangeAspect="1"/>
            </p:cNvPicPr>
            <p:nvPr/>
          </p:nvPicPr>
          <p:blipFill>
            <a:blip r:embed="rId12"/>
            <a:stretch>
              <a:fillRect/>
            </a:stretch>
          </p:blipFill>
          <p:spPr>
            <a:xfrm>
              <a:off x="781287" y="4564525"/>
              <a:ext cx="1334951" cy="1267414"/>
            </a:xfrm>
            <a:prstGeom prst="rect">
              <a:avLst/>
            </a:prstGeom>
          </p:spPr>
        </p:pic>
        <p:pic>
          <p:nvPicPr>
            <p:cNvPr id="65" name="Picture 64"/>
            <p:cNvPicPr>
              <a:picLocks noChangeAspect="1"/>
            </p:cNvPicPr>
            <p:nvPr/>
          </p:nvPicPr>
          <p:blipFill>
            <a:blip r:embed="rId13"/>
            <a:stretch>
              <a:fillRect/>
            </a:stretch>
          </p:blipFill>
          <p:spPr>
            <a:xfrm>
              <a:off x="2722844" y="5169800"/>
              <a:ext cx="640934" cy="956999"/>
            </a:xfrm>
            <a:prstGeom prst="rect">
              <a:avLst/>
            </a:prstGeom>
          </p:spPr>
        </p:pic>
        <p:pic>
          <p:nvPicPr>
            <p:cNvPr id="66" name="Picture 65"/>
            <p:cNvPicPr>
              <a:picLocks noChangeAspect="1"/>
            </p:cNvPicPr>
            <p:nvPr/>
          </p:nvPicPr>
          <p:blipFill>
            <a:blip r:embed="rId14"/>
            <a:stretch>
              <a:fillRect/>
            </a:stretch>
          </p:blipFill>
          <p:spPr>
            <a:xfrm>
              <a:off x="1625422" y="5341440"/>
              <a:ext cx="963439" cy="699247"/>
            </a:xfrm>
            <a:prstGeom prst="rect">
              <a:avLst/>
            </a:prstGeom>
          </p:spPr>
        </p:pic>
        <p:pic>
          <p:nvPicPr>
            <p:cNvPr id="67" name="Picture 66"/>
            <p:cNvPicPr>
              <a:picLocks noChangeAspect="1"/>
            </p:cNvPicPr>
            <p:nvPr/>
          </p:nvPicPr>
          <p:blipFill>
            <a:blip r:embed="rId15"/>
            <a:stretch>
              <a:fillRect/>
            </a:stretch>
          </p:blipFill>
          <p:spPr>
            <a:xfrm>
              <a:off x="2087010" y="4919651"/>
              <a:ext cx="907928" cy="658958"/>
            </a:xfrm>
            <a:prstGeom prst="rect">
              <a:avLst/>
            </a:prstGeom>
          </p:spPr>
        </p:pic>
      </p:grpSp>
      <p:cxnSp>
        <p:nvCxnSpPr>
          <p:cNvPr id="68" name="Straight Arrow Connector 67"/>
          <p:cNvCxnSpPr/>
          <p:nvPr/>
        </p:nvCxnSpPr>
        <p:spPr>
          <a:xfrm flipV="1">
            <a:off x="4574335" y="2010880"/>
            <a:ext cx="2781127" cy="1486428"/>
          </a:xfrm>
          <a:prstGeom prst="straightConnector1">
            <a:avLst/>
          </a:prstGeom>
          <a:ln w="41275">
            <a:solidFill>
              <a:schemeClr val="bg1">
                <a:lumMod val="65000"/>
              </a:schemeClr>
            </a:solidFill>
            <a:prstDash val="sysDash"/>
            <a:tailEnd type="stealth" w="lg" len="lg"/>
          </a:ln>
          <a:effectLst/>
        </p:spPr>
        <p:style>
          <a:lnRef idx="1">
            <a:schemeClr val="accent4"/>
          </a:lnRef>
          <a:fillRef idx="0">
            <a:schemeClr val="accent4"/>
          </a:fillRef>
          <a:effectRef idx="0">
            <a:schemeClr val="accent4"/>
          </a:effectRef>
          <a:fontRef idx="minor">
            <a:schemeClr val="tx1"/>
          </a:fontRef>
        </p:style>
      </p:cxnSp>
      <p:cxnSp>
        <p:nvCxnSpPr>
          <p:cNvPr id="69" name="Straight Arrow Connector 68"/>
          <p:cNvCxnSpPr/>
          <p:nvPr/>
        </p:nvCxnSpPr>
        <p:spPr>
          <a:xfrm flipV="1">
            <a:off x="4714875" y="2980318"/>
            <a:ext cx="2640587" cy="577598"/>
          </a:xfrm>
          <a:prstGeom prst="straightConnector1">
            <a:avLst/>
          </a:prstGeom>
          <a:ln w="41275">
            <a:solidFill>
              <a:schemeClr val="bg1">
                <a:lumMod val="65000"/>
              </a:schemeClr>
            </a:solidFill>
            <a:prstDash val="sysDash"/>
            <a:tailEnd type="stealth" w="lg" len="lg"/>
          </a:ln>
          <a:effectLst/>
        </p:spPr>
        <p:style>
          <a:lnRef idx="1">
            <a:schemeClr val="accent4"/>
          </a:lnRef>
          <a:fillRef idx="0">
            <a:schemeClr val="accent4"/>
          </a:fillRef>
          <a:effectRef idx="0">
            <a:schemeClr val="accent4"/>
          </a:effectRef>
          <a:fontRef idx="minor">
            <a:schemeClr val="tx1"/>
          </a:fontRef>
        </p:style>
      </p:cxnSp>
      <p:cxnSp>
        <p:nvCxnSpPr>
          <p:cNvPr id="70" name="Straight Arrow Connector 69"/>
          <p:cNvCxnSpPr/>
          <p:nvPr/>
        </p:nvCxnSpPr>
        <p:spPr>
          <a:xfrm>
            <a:off x="4574335" y="3668293"/>
            <a:ext cx="2886322" cy="1046582"/>
          </a:xfrm>
          <a:prstGeom prst="straightConnector1">
            <a:avLst/>
          </a:prstGeom>
          <a:ln w="41275">
            <a:solidFill>
              <a:schemeClr val="bg1">
                <a:lumMod val="65000"/>
              </a:schemeClr>
            </a:solidFill>
            <a:prstDash val="sysDash"/>
            <a:tailEnd type="stealth" w="lg" len="lg"/>
          </a:ln>
          <a:effectLst/>
        </p:spPr>
        <p:style>
          <a:lnRef idx="1">
            <a:schemeClr val="accent4"/>
          </a:lnRef>
          <a:fillRef idx="0">
            <a:schemeClr val="accent4"/>
          </a:fillRef>
          <a:effectRef idx="0">
            <a:schemeClr val="accent4"/>
          </a:effectRef>
          <a:fontRef idx="minor">
            <a:schemeClr val="tx1"/>
          </a:fontRef>
        </p:style>
      </p:cxnSp>
      <p:cxnSp>
        <p:nvCxnSpPr>
          <p:cNvPr id="71" name="Straight Arrow Connector 70"/>
          <p:cNvCxnSpPr/>
          <p:nvPr/>
        </p:nvCxnSpPr>
        <p:spPr>
          <a:xfrm>
            <a:off x="5615196" y="5820922"/>
            <a:ext cx="1407823" cy="1"/>
          </a:xfrm>
          <a:prstGeom prst="straightConnector1">
            <a:avLst/>
          </a:prstGeom>
          <a:ln w="41275">
            <a:solidFill>
              <a:schemeClr val="bg1">
                <a:lumMod val="65000"/>
              </a:schemeClr>
            </a:solidFill>
            <a:prstDash val="sysDash"/>
            <a:tailEnd type="stealth" w="lg" len="lg"/>
          </a:ln>
          <a:effectLst/>
        </p:spPr>
        <p:style>
          <a:lnRef idx="1">
            <a:schemeClr val="accent4"/>
          </a:lnRef>
          <a:fillRef idx="0">
            <a:schemeClr val="accent4"/>
          </a:fillRef>
          <a:effectRef idx="0">
            <a:schemeClr val="accent4"/>
          </a:effectRef>
          <a:fontRef idx="minor">
            <a:schemeClr val="tx1"/>
          </a:fontRef>
        </p:style>
      </p:cxnSp>
      <p:cxnSp>
        <p:nvCxnSpPr>
          <p:cNvPr id="72" name="Straight Arrow Connector 71"/>
          <p:cNvCxnSpPr/>
          <p:nvPr/>
        </p:nvCxnSpPr>
        <p:spPr>
          <a:xfrm flipH="1" flipV="1">
            <a:off x="3359820" y="4567892"/>
            <a:ext cx="613227" cy="688920"/>
          </a:xfrm>
          <a:prstGeom prst="straightConnector1">
            <a:avLst/>
          </a:prstGeom>
          <a:ln w="41275">
            <a:solidFill>
              <a:schemeClr val="bg1">
                <a:lumMod val="65000"/>
              </a:schemeClr>
            </a:solidFill>
            <a:prstDash val="sysDash"/>
            <a:tailEnd type="stealth" w="lg" len="lg"/>
          </a:ln>
          <a:effectLst/>
        </p:spPr>
        <p:style>
          <a:lnRef idx="1">
            <a:schemeClr val="accent4"/>
          </a:lnRef>
          <a:fillRef idx="0">
            <a:schemeClr val="accent4"/>
          </a:fillRef>
          <a:effectRef idx="0">
            <a:schemeClr val="accent4"/>
          </a:effectRef>
          <a:fontRef idx="minor">
            <a:schemeClr val="tx1"/>
          </a:fontRef>
        </p:style>
      </p:cxnSp>
    </p:spTree>
    <p:extLst>
      <p:ext uri="{BB962C8B-B14F-4D97-AF65-F5344CB8AC3E}">
        <p14:creationId xmlns:p14="http://schemas.microsoft.com/office/powerpoint/2010/main" val="390697393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68"/>
                                        </p:tgtEl>
                                        <p:attrNameLst>
                                          <p:attrName>style.visibility</p:attrName>
                                        </p:attrNameLst>
                                      </p:cBhvr>
                                      <p:to>
                                        <p:strVal val="visible"/>
                                      </p:to>
                                    </p:set>
                                    <p:animEffect transition="in" filter="fade">
                                      <p:cBhvr>
                                        <p:cTn id="7" dur="1000"/>
                                        <p:tgtEl>
                                          <p:spTgt spid="68"/>
                                        </p:tgtEl>
                                      </p:cBhvr>
                                    </p:animEffect>
                                    <p:anim calcmode="lin" valueType="num">
                                      <p:cBhvr>
                                        <p:cTn id="8" dur="1000" fill="hold"/>
                                        <p:tgtEl>
                                          <p:spTgt spid="68"/>
                                        </p:tgtEl>
                                        <p:attrNameLst>
                                          <p:attrName>ppt_x</p:attrName>
                                        </p:attrNameLst>
                                      </p:cBhvr>
                                      <p:tavLst>
                                        <p:tav tm="0">
                                          <p:val>
                                            <p:strVal val="#ppt_x"/>
                                          </p:val>
                                        </p:tav>
                                        <p:tav tm="100000">
                                          <p:val>
                                            <p:strVal val="#ppt_x"/>
                                          </p:val>
                                        </p:tav>
                                      </p:tavLst>
                                    </p:anim>
                                    <p:anim calcmode="lin" valueType="num">
                                      <p:cBhvr>
                                        <p:cTn id="9" dur="1000" fill="hold"/>
                                        <p:tgtEl>
                                          <p:spTgt spid="68"/>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69"/>
                                        </p:tgtEl>
                                        <p:attrNameLst>
                                          <p:attrName>style.visibility</p:attrName>
                                        </p:attrNameLst>
                                      </p:cBhvr>
                                      <p:to>
                                        <p:strVal val="visible"/>
                                      </p:to>
                                    </p:set>
                                    <p:animEffect transition="in" filter="fade">
                                      <p:cBhvr>
                                        <p:cTn id="12" dur="1000"/>
                                        <p:tgtEl>
                                          <p:spTgt spid="69"/>
                                        </p:tgtEl>
                                      </p:cBhvr>
                                    </p:animEffect>
                                    <p:anim calcmode="lin" valueType="num">
                                      <p:cBhvr>
                                        <p:cTn id="13" dur="1000" fill="hold"/>
                                        <p:tgtEl>
                                          <p:spTgt spid="69"/>
                                        </p:tgtEl>
                                        <p:attrNameLst>
                                          <p:attrName>ppt_x</p:attrName>
                                        </p:attrNameLst>
                                      </p:cBhvr>
                                      <p:tavLst>
                                        <p:tav tm="0">
                                          <p:val>
                                            <p:strVal val="#ppt_x"/>
                                          </p:val>
                                        </p:tav>
                                        <p:tav tm="100000">
                                          <p:val>
                                            <p:strVal val="#ppt_x"/>
                                          </p:val>
                                        </p:tav>
                                      </p:tavLst>
                                    </p:anim>
                                    <p:anim calcmode="lin" valueType="num">
                                      <p:cBhvr>
                                        <p:cTn id="14" dur="1000" fill="hold"/>
                                        <p:tgtEl>
                                          <p:spTgt spid="69"/>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70"/>
                                        </p:tgtEl>
                                        <p:attrNameLst>
                                          <p:attrName>style.visibility</p:attrName>
                                        </p:attrNameLst>
                                      </p:cBhvr>
                                      <p:to>
                                        <p:strVal val="visible"/>
                                      </p:to>
                                    </p:set>
                                    <p:animEffect transition="in" filter="fade">
                                      <p:cBhvr>
                                        <p:cTn id="17" dur="1000"/>
                                        <p:tgtEl>
                                          <p:spTgt spid="70"/>
                                        </p:tgtEl>
                                      </p:cBhvr>
                                    </p:animEffect>
                                    <p:anim calcmode="lin" valueType="num">
                                      <p:cBhvr>
                                        <p:cTn id="18" dur="1000" fill="hold"/>
                                        <p:tgtEl>
                                          <p:spTgt spid="70"/>
                                        </p:tgtEl>
                                        <p:attrNameLst>
                                          <p:attrName>ppt_x</p:attrName>
                                        </p:attrNameLst>
                                      </p:cBhvr>
                                      <p:tavLst>
                                        <p:tav tm="0">
                                          <p:val>
                                            <p:strVal val="#ppt_x"/>
                                          </p:val>
                                        </p:tav>
                                        <p:tav tm="100000">
                                          <p:val>
                                            <p:strVal val="#ppt_x"/>
                                          </p:val>
                                        </p:tav>
                                      </p:tavLst>
                                    </p:anim>
                                    <p:anim calcmode="lin" valueType="num">
                                      <p:cBhvr>
                                        <p:cTn id="19" dur="1000" fill="hold"/>
                                        <p:tgtEl>
                                          <p:spTgt spid="70"/>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71"/>
                                        </p:tgtEl>
                                        <p:attrNameLst>
                                          <p:attrName>style.visibility</p:attrName>
                                        </p:attrNameLst>
                                      </p:cBhvr>
                                      <p:to>
                                        <p:strVal val="visible"/>
                                      </p:to>
                                    </p:set>
                                    <p:animEffect transition="in" filter="fade">
                                      <p:cBhvr>
                                        <p:cTn id="22" dur="1000"/>
                                        <p:tgtEl>
                                          <p:spTgt spid="71"/>
                                        </p:tgtEl>
                                      </p:cBhvr>
                                    </p:animEffect>
                                    <p:anim calcmode="lin" valueType="num">
                                      <p:cBhvr>
                                        <p:cTn id="23" dur="1000" fill="hold"/>
                                        <p:tgtEl>
                                          <p:spTgt spid="71"/>
                                        </p:tgtEl>
                                        <p:attrNameLst>
                                          <p:attrName>ppt_x</p:attrName>
                                        </p:attrNameLst>
                                      </p:cBhvr>
                                      <p:tavLst>
                                        <p:tav tm="0">
                                          <p:val>
                                            <p:strVal val="#ppt_x"/>
                                          </p:val>
                                        </p:tav>
                                        <p:tav tm="100000">
                                          <p:val>
                                            <p:strVal val="#ppt_x"/>
                                          </p:val>
                                        </p:tav>
                                      </p:tavLst>
                                    </p:anim>
                                    <p:anim calcmode="lin" valueType="num">
                                      <p:cBhvr>
                                        <p:cTn id="24" dur="1000" fill="hold"/>
                                        <p:tgtEl>
                                          <p:spTgt spid="71"/>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72"/>
                                        </p:tgtEl>
                                        <p:attrNameLst>
                                          <p:attrName>style.visibility</p:attrName>
                                        </p:attrNameLst>
                                      </p:cBhvr>
                                      <p:to>
                                        <p:strVal val="visible"/>
                                      </p:to>
                                    </p:set>
                                    <p:animEffect transition="in" filter="fade">
                                      <p:cBhvr>
                                        <p:cTn id="27" dur="1000"/>
                                        <p:tgtEl>
                                          <p:spTgt spid="72"/>
                                        </p:tgtEl>
                                      </p:cBhvr>
                                    </p:animEffect>
                                    <p:anim calcmode="lin" valueType="num">
                                      <p:cBhvr>
                                        <p:cTn id="28" dur="1000" fill="hold"/>
                                        <p:tgtEl>
                                          <p:spTgt spid="72"/>
                                        </p:tgtEl>
                                        <p:attrNameLst>
                                          <p:attrName>ppt_x</p:attrName>
                                        </p:attrNameLst>
                                      </p:cBhvr>
                                      <p:tavLst>
                                        <p:tav tm="0">
                                          <p:val>
                                            <p:strVal val="#ppt_x"/>
                                          </p:val>
                                        </p:tav>
                                        <p:tav tm="100000">
                                          <p:val>
                                            <p:strVal val="#ppt_x"/>
                                          </p:val>
                                        </p:tav>
                                      </p:tavLst>
                                    </p:anim>
                                    <p:anim calcmode="lin" valueType="num">
                                      <p:cBhvr>
                                        <p:cTn id="29" dur="1000" fill="hold"/>
                                        <p:tgtEl>
                                          <p:spTgt spid="7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8"/>
            <a:ext cx="11149013" cy="4450583"/>
          </a:xfrm>
        </p:spPr>
        <p:txBody>
          <a:bodyPr/>
          <a:lstStyle/>
          <a:p>
            <a:r>
              <a:rPr lang="en-US" dirty="0" smtClean="0"/>
              <a:t>Remote web always has full rights to app web</a:t>
            </a:r>
          </a:p>
          <a:p>
            <a:r>
              <a:rPr lang="en-US" dirty="0" smtClean="0"/>
              <a:t>App permissions are the lesser of user and app permissions to the given resource</a:t>
            </a:r>
          </a:p>
          <a:p>
            <a:r>
              <a:rPr lang="en-US" dirty="0" smtClean="0"/>
              <a:t>Provider-hosted app can utilize “app-only” permissions to “elevate” privileges.</a:t>
            </a:r>
            <a:endParaRPr lang="en-US" dirty="0"/>
          </a:p>
        </p:txBody>
      </p:sp>
      <p:sp>
        <p:nvSpPr>
          <p:cNvPr id="3" name="Title 2"/>
          <p:cNvSpPr>
            <a:spLocks noGrp="1"/>
          </p:cNvSpPr>
          <p:nvPr>
            <p:ph type="title"/>
          </p:nvPr>
        </p:nvSpPr>
        <p:spPr/>
        <p:txBody>
          <a:bodyPr/>
          <a:lstStyle/>
          <a:p>
            <a:r>
              <a:rPr lang="en-US" dirty="0" smtClean="0"/>
              <a:t>App Permissions</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8</a:t>
            </a:fld>
            <a:endParaRPr lang="en-US" dirty="0"/>
          </a:p>
        </p:txBody>
      </p:sp>
    </p:spTree>
    <p:extLst>
      <p:ext uri="{BB962C8B-B14F-4D97-AF65-F5344CB8AC3E}">
        <p14:creationId xmlns:p14="http://schemas.microsoft.com/office/powerpoint/2010/main" val="1694268706"/>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9"/>
            <a:ext cx="11149013" cy="4410390"/>
          </a:xfrm>
        </p:spPr>
        <p:txBody>
          <a:bodyPr/>
          <a:lstStyle/>
          <a:p>
            <a:r>
              <a:rPr lang="en-US" dirty="0" smtClean="0"/>
              <a:t>Considers app permissions only, ignores user</a:t>
            </a:r>
          </a:p>
          <a:p>
            <a:r>
              <a:rPr lang="en-US" dirty="0" smtClean="0"/>
              <a:t>Set </a:t>
            </a:r>
            <a:r>
              <a:rPr lang="en-US" dirty="0" err="1" smtClean="0"/>
              <a:t>AllowAppOnlyPolicy</a:t>
            </a:r>
            <a:r>
              <a:rPr lang="en-US" dirty="0" smtClean="0"/>
              <a:t> to true in </a:t>
            </a:r>
            <a:r>
              <a:rPr lang="en-US" dirty="0" err="1" smtClean="0"/>
              <a:t>AppManifest</a:t>
            </a:r>
            <a:endParaRPr lang="en-US" dirty="0" smtClean="0"/>
          </a:p>
          <a:p>
            <a:endParaRPr lang="en-US" dirty="0" smtClean="0"/>
          </a:p>
          <a:p>
            <a:r>
              <a:rPr lang="en-US" dirty="0" smtClean="0"/>
              <a:t>Get an app-only token</a:t>
            </a:r>
            <a:endParaRPr lang="en-US" dirty="0"/>
          </a:p>
        </p:txBody>
      </p:sp>
      <p:sp>
        <p:nvSpPr>
          <p:cNvPr id="3" name="Title 2"/>
          <p:cNvSpPr>
            <a:spLocks noGrp="1"/>
          </p:cNvSpPr>
          <p:nvPr>
            <p:ph type="title"/>
          </p:nvPr>
        </p:nvSpPr>
        <p:spPr/>
        <p:txBody>
          <a:bodyPr/>
          <a:lstStyle/>
          <a:p>
            <a:r>
              <a:rPr lang="en-US" dirty="0" smtClean="0"/>
              <a:t>App-Only Permissions</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9</a:t>
            </a:fld>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5125" y="3119655"/>
            <a:ext cx="8687683" cy="648477"/>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81386" y="4663617"/>
            <a:ext cx="9222974" cy="631863"/>
          </a:xfrm>
          <a:prstGeom prst="rect">
            <a:avLst/>
          </a:prstGeom>
        </p:spPr>
      </p:pic>
    </p:spTree>
    <p:extLst>
      <p:ext uri="{BB962C8B-B14F-4D97-AF65-F5344CB8AC3E}">
        <p14:creationId xmlns:p14="http://schemas.microsoft.com/office/powerpoint/2010/main" val="2991725822"/>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5-30055_Office Template 2012 - 16x9 - White Background">
  <a:themeElements>
    <a:clrScheme name="Office light">
      <a:dk1>
        <a:srgbClr val="000000"/>
      </a:dk1>
      <a:lt1>
        <a:srgbClr val="FFFFFF"/>
      </a:lt1>
      <a:dk2>
        <a:srgbClr val="DC3C00"/>
      </a:dk2>
      <a:lt2>
        <a:srgbClr val="797A7D"/>
      </a:lt2>
      <a:accent1>
        <a:srgbClr val="DC3C00"/>
      </a:accent1>
      <a:accent2>
        <a:srgbClr val="FF8C00"/>
      </a:accent2>
      <a:accent3>
        <a:srgbClr val="FFB900"/>
      </a:accent3>
      <a:accent4>
        <a:srgbClr val="007233"/>
      </a:accent4>
      <a:accent5>
        <a:srgbClr val="00188F"/>
      </a:accent5>
      <a:accent6>
        <a:srgbClr val="68217A"/>
      </a:accent6>
      <a:hlink>
        <a:srgbClr val="FF8C00"/>
      </a:hlink>
      <a:folHlink>
        <a:srgbClr val="DC3C0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extLst>
    <a:ext uri="{05A4C25C-085E-4340-85A3-A5531E510DB2}">
      <thm15:themeFamily xmlns:thm15="http://schemas.microsoft.com/office/thememl/2012/main" name="Office_Template_16x9_WHITE.potx" id="{BAC85760-2BE3-4369-8D6A-792FA239637A}" vid="{0B6ECECE-D832-4A6D-9382-4D4E764C03DC}"/>
    </a:ext>
  </a:extLst>
</a:theme>
</file>

<file path=ppt/theme/theme2.xml><?xml version="1.0" encoding="utf-8"?>
<a:theme xmlns:a="http://schemas.openxmlformats.org/drawingml/2006/main" name="5-30055_Office Template 2012 - 16x9 - Colored Accent Slides">
  <a:themeElements>
    <a:clrScheme name="Office dark 2">
      <a:dk1>
        <a:srgbClr val="000000"/>
      </a:dk1>
      <a:lt1>
        <a:srgbClr val="FFFFFF"/>
      </a:lt1>
      <a:dk2>
        <a:srgbClr val="000000"/>
      </a:dk2>
      <a:lt2>
        <a:srgbClr val="FFFFFF"/>
      </a:lt2>
      <a:accent1>
        <a:srgbClr val="0072C6"/>
      </a:accent1>
      <a:accent2>
        <a:srgbClr val="DC3C00"/>
      </a:accent2>
      <a:accent3>
        <a:srgbClr val="007233"/>
      </a:accent3>
      <a:accent4>
        <a:srgbClr val="00188F"/>
      </a:accent4>
      <a:accent5>
        <a:srgbClr val="68217A"/>
      </a:accent5>
      <a:accent6>
        <a:srgbClr val="505050"/>
      </a:accent6>
      <a:hlink>
        <a:srgbClr val="82CAFF"/>
      </a:hlink>
      <a:folHlink>
        <a:srgbClr val="C0E4F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Office_Template_16x9_WHITE.potx" id="{BAC85760-2BE3-4369-8D6A-792FA239637A}" vid="{A93E73D1-45C6-4FF9-A009-9C9E7F69F4DC}"/>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2E4C90AA7333249A7DBC8CC6F49919B" ma:contentTypeVersion="1" ma:contentTypeDescription="Create a new document." ma:contentTypeScope="" ma:versionID="e7b09f0f38d7ed30c7da14951e97abcc">
  <xsd:schema xmlns:xsd="http://www.w3.org/2001/XMLSchema" xmlns:xs="http://www.w3.org/2001/XMLSchema" xmlns:p="http://schemas.microsoft.com/office/2006/metadata/properties" xmlns:ns2="5fad15d0-477e-40da-a20d-40d4ca777cbd" targetNamespace="http://schemas.microsoft.com/office/2006/metadata/properties" ma:root="true" ma:fieldsID="0cee24db179c30c5ebec40b677cadf70" ns2:_="">
    <xsd:import namespace="5fad15d0-477e-40da-a20d-40d4ca777cbd"/>
    <xsd:element name="properties">
      <xsd:complexType>
        <xsd:sequence>
          <xsd:element name="documentManagement">
            <xsd:complexType>
              <xsd:all>
                <xsd:element ref="ns2: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fad15d0-477e-40da-a20d-40d4ca777cbd"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17DCE38-6787-497B-B958-75817420EB1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fad15d0-477e-40da-a20d-40d4ca777cb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1E0CE18-CA03-4891-9CD8-3448778E3D53}">
  <ds:schemaRefs>
    <ds:schemaRef ds:uri="http://schemas.microsoft.com/sharepoint/v3/contenttype/forms"/>
  </ds:schemaRefs>
</ds:datastoreItem>
</file>

<file path=customXml/itemProps3.xml><?xml version="1.0" encoding="utf-8"?>
<ds:datastoreItem xmlns:ds="http://schemas.openxmlformats.org/officeDocument/2006/customXml" ds:itemID="{DA593625-DB14-4FB0-B5A9-3269FA9C120B}">
  <ds:schemaRefs>
    <ds:schemaRef ds:uri="http://schemas.microsoft.com/office/2006/documentManagement/types"/>
    <ds:schemaRef ds:uri="http://purl.org/dc/elements/1.1/"/>
    <ds:schemaRef ds:uri="http://schemas.microsoft.com/office/2006/metadata/properties"/>
    <ds:schemaRef ds:uri="5fad15d0-477e-40da-a20d-40d4ca777cbd"/>
    <ds:schemaRef ds:uri="http://www.w3.org/XML/1998/namespace"/>
    <ds:schemaRef ds:uri="http://schemas.microsoft.com/office/infopath/2007/PartnerControls"/>
    <ds:schemaRef ds:uri="http://purl.org/dc/dcmitype/"/>
    <ds:schemaRef ds:uri="http://schemas.openxmlformats.org/package/2006/metadata/core-properties"/>
    <ds:schemaRef ds:uri="http://purl.org/dc/terms/"/>
  </ds:schemaRefs>
</ds:datastoreItem>
</file>

<file path=docProps/app.xml><?xml version="1.0" encoding="utf-8"?>
<Properties xmlns="http://schemas.openxmlformats.org/officeDocument/2006/extended-properties" xmlns:vt="http://schemas.openxmlformats.org/officeDocument/2006/docPropsVTypes">
  <Template>Office_Template_16x9_WHITE</Template>
  <TotalTime>0</TotalTime>
  <Words>4324</Words>
  <Application>Microsoft Office PowerPoint</Application>
  <PresentationFormat>Custom</PresentationFormat>
  <Paragraphs>433</Paragraphs>
  <Slides>45</Slides>
  <Notes>25</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45</vt:i4>
      </vt:variant>
    </vt:vector>
  </HeadingPairs>
  <TitlesOfParts>
    <vt:vector size="54" baseType="lpstr">
      <vt:lpstr>Arial</vt:lpstr>
      <vt:lpstr>Calibri</vt:lpstr>
      <vt:lpstr>Consolas</vt:lpstr>
      <vt:lpstr>Courier New</vt:lpstr>
      <vt:lpstr>Segoe UI</vt:lpstr>
      <vt:lpstr>Segoe UI Light</vt:lpstr>
      <vt:lpstr>Wingdings</vt:lpstr>
      <vt:lpstr>5-30055_Office Template 2012 - 16x9 - White Background</vt:lpstr>
      <vt:lpstr>5-30055_Office Template 2012 - 16x9 - Colored Accent Slides</vt:lpstr>
      <vt:lpstr>Office 365 Development</vt:lpstr>
      <vt:lpstr>Course Agenda</vt:lpstr>
      <vt:lpstr>Deep Dive into Provider Hosted Apps</vt:lpstr>
      <vt:lpstr>Agenda </vt:lpstr>
      <vt:lpstr>Introduction</vt:lpstr>
      <vt:lpstr>Cloud Architecture</vt:lpstr>
      <vt:lpstr>On-Premises Architecture</vt:lpstr>
      <vt:lpstr>App Permissions</vt:lpstr>
      <vt:lpstr>App-Only Permissions</vt:lpstr>
      <vt:lpstr>Creating Provider-Hosted Apps</vt:lpstr>
      <vt:lpstr>PowerPoint Presentation</vt:lpstr>
      <vt:lpstr>Programming in C#</vt:lpstr>
      <vt:lpstr>SharePointContextProvider Class</vt:lpstr>
      <vt:lpstr>Validating Context Token</vt:lpstr>
      <vt:lpstr>Managing SharePoint Context</vt:lpstr>
      <vt:lpstr>Managing Security Tokens</vt:lpstr>
      <vt:lpstr>Managed CSOM</vt:lpstr>
      <vt:lpstr>Managed REST</vt:lpstr>
      <vt:lpstr>PowerPoint Presentation</vt:lpstr>
      <vt:lpstr>Programming in JavaScript</vt:lpstr>
      <vt:lpstr>Managing SharePoint Context</vt:lpstr>
      <vt:lpstr>Cross Domain Library</vt:lpstr>
      <vt:lpstr>Loading the Cross-Domain Library</vt:lpstr>
      <vt:lpstr>Cross-Domain Library Architecture</vt:lpstr>
      <vt:lpstr>Cross-Domain REST Calls</vt:lpstr>
      <vt:lpstr>Cross-Domain CSOM Calls</vt:lpstr>
      <vt:lpstr>PowerPoint Presentation</vt:lpstr>
      <vt:lpstr>The Chrome Control</vt:lpstr>
      <vt:lpstr>Chrome Control</vt:lpstr>
      <vt:lpstr>Loading the Chrome Control</vt:lpstr>
      <vt:lpstr>Chrome Control (Declaratively)</vt:lpstr>
      <vt:lpstr>Chrome Control (Programmatically)</vt:lpstr>
      <vt:lpstr>PowerPoint Presentation</vt:lpstr>
      <vt:lpstr>Remote Event Receivers</vt:lpstr>
      <vt:lpstr>Remote Event Handlers</vt:lpstr>
      <vt:lpstr>Supported Events</vt:lpstr>
      <vt:lpstr>Adding a Remote Event Receiver</vt:lpstr>
      <vt:lpstr>IRemoteEventService</vt:lpstr>
      <vt:lpstr>SPRemoteEventProperties</vt:lpstr>
      <vt:lpstr>SPRemoteEventResult</vt:lpstr>
      <vt:lpstr>Registering Events Receivers</vt:lpstr>
      <vt:lpstr>Debugging Considerations</vt:lpstr>
      <vt:lpstr>PowerPoint Presentation</vt:lpstr>
      <vt:lpstr>Summary</vt:lpstr>
      <vt:lpstr>PowerPoint Presentation</vt:lpstr>
    </vt:vector>
  </TitlesOfParts>
  <Manager/>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2014-07-23T12:37:45Z</dcterms:created>
  <dcterms:modified xsi:type="dcterms:W3CDTF">2014-09-18T15:21:49Z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MyDocuments">
    <vt:bool>true</vt:bool>
  </property>
  <property fmtid="{D5CDD505-2E9C-101B-9397-08002B2CF9AE}" pid="3" name="ContentTypeId">
    <vt:lpwstr>0x010100A2E4C90AA7333249A7DBC8CC6F49919B</vt:lpwstr>
  </property>
</Properties>
</file>