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2"/>
  </p:notesMasterIdLst>
  <p:handoutMasterIdLst>
    <p:handoutMasterId r:id="rId33"/>
  </p:handoutMasterIdLst>
  <p:sldIdLst>
    <p:sldId id="778" r:id="rId6"/>
    <p:sldId id="779" r:id="rId7"/>
    <p:sldId id="780" r:id="rId8"/>
    <p:sldId id="788" r:id="rId9"/>
    <p:sldId id="783" r:id="rId10"/>
    <p:sldId id="854" r:id="rId11"/>
    <p:sldId id="855" r:id="rId12"/>
    <p:sldId id="869" r:id="rId13"/>
    <p:sldId id="878" r:id="rId14"/>
    <p:sldId id="879" r:id="rId15"/>
    <p:sldId id="880" r:id="rId16"/>
    <p:sldId id="881" r:id="rId17"/>
    <p:sldId id="882" r:id="rId18"/>
    <p:sldId id="852" r:id="rId19"/>
    <p:sldId id="865" r:id="rId20"/>
    <p:sldId id="871" r:id="rId21"/>
    <p:sldId id="883" r:id="rId22"/>
    <p:sldId id="884" r:id="rId23"/>
    <p:sldId id="866" r:id="rId24"/>
    <p:sldId id="867" r:id="rId25"/>
    <p:sldId id="875" r:id="rId26"/>
    <p:sldId id="885" r:id="rId27"/>
    <p:sldId id="886" r:id="rId28"/>
    <p:sldId id="868" r:id="rId29"/>
    <p:sldId id="853" r:id="rId30"/>
    <p:sldId id="654" r:id="rId3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887" autoAdjust="0"/>
  </p:normalViewPr>
  <p:slideViewPr>
    <p:cSldViewPr snapToGrid="0">
      <p:cViewPr varScale="1">
        <p:scale>
          <a:sx n="75" d="100"/>
          <a:sy n="75" d="100"/>
        </p:scale>
        <p:origin x="1086"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9/15/2014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9/15/2014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r>
              <a:rPr lang="en-US" dirty="0" smtClean="0"/>
              <a:t>This is how the capabilities of TFS map to the modern ALM process</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defTabSz="914400"/>
            <a:endParaRPr lang="en-US" dirty="0">
              <a:solidFill>
                <a:prstClr val="black"/>
              </a:solidFill>
            </a:endParaRPr>
          </a:p>
        </p:txBody>
      </p:sp>
      <p:sp>
        <p:nvSpPr>
          <p:cNvPr id="5" name="Footer Placeholder 4"/>
          <p:cNvSpPr>
            <a:spLocks noGrp="1"/>
          </p:cNvSpPr>
          <p:nvPr>
            <p:ph type="ftr" sz="quarter" idx="11"/>
          </p:nvPr>
        </p:nvSpPr>
        <p:spPr>
          <a:xfrm>
            <a:off x="0" y="8685212"/>
            <a:ext cx="5795010" cy="366191"/>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pPr defTabSz="914400"/>
            <a:fld id="{83A15FBE-AC13-445E-B6E3-A5856F32F2AA}" type="datetime1">
              <a:rPr lang="en-US" smtClean="0">
                <a:solidFill>
                  <a:prstClr val="black"/>
                </a:solidFill>
              </a:rPr>
              <a:pPr defTabSz="914400"/>
              <a:t>9/15/2014</a:t>
            </a:fld>
            <a:endParaRPr lang="en-US" dirty="0">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132784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Provider-Hosted app created from scratch</a:t>
            </a:r>
            <a:r>
              <a:rPr lang="en-US" baseline="0" dirty="0" smtClean="0"/>
              <a:t> under Visual Studio online TFS control.</a:t>
            </a:r>
            <a:endParaRPr lang="en-US" dirty="0"/>
          </a:p>
        </p:txBody>
      </p:sp>
      <p:sp>
        <p:nvSpPr>
          <p:cNvPr id="4" name="Date Placeholder 3"/>
          <p:cNvSpPr>
            <a:spLocks noGrp="1"/>
          </p:cNvSpPr>
          <p:nvPr>
            <p:ph type="dt" idx="10"/>
          </p:nvPr>
        </p:nvSpPr>
        <p:spPr/>
        <p:txBody>
          <a:bodyPr/>
          <a:lstStyle/>
          <a:p>
            <a:fld id="{D849266A-8C33-4069-B555-EF167185ABEC}" type="datetime1">
              <a:rPr lang="en-US" smtClean="0"/>
              <a:t>9/15/2014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5904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developer gets their own site so as not to interfere with others</a:t>
            </a:r>
          </a:p>
          <a:p>
            <a:r>
              <a:rPr lang="en-US" dirty="0" smtClean="0"/>
              <a:t>Test is a separate tenant to support integration and cross-site collection capabilities</a:t>
            </a:r>
          </a:p>
          <a:p>
            <a:r>
              <a:rPr lang="en-US" baseline="0" smtClean="0"/>
              <a:t>Using </a:t>
            </a:r>
            <a:r>
              <a:rPr lang="en-US" baseline="0" dirty="0" smtClean="0"/>
              <a:t>Continuous Integration ensures all changes are available following a check in</a:t>
            </a:r>
          </a:p>
          <a:p>
            <a:r>
              <a:rPr lang="en-US" baseline="0" dirty="0" smtClean="0"/>
              <a:t>Azure can be configured to allow deployment following a build</a:t>
            </a:r>
          </a:p>
          <a:p>
            <a:endParaRPr lang="en-US" baseline="0" dirty="0" smtClean="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9/15/2014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915655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Code is checked in for the cloud</a:t>
            </a:r>
            <a:r>
              <a:rPr lang="en-US" baseline="0" dirty="0" smtClean="0"/>
              <a:t> or on-premises team foundation system</a:t>
            </a:r>
          </a:p>
          <a:p>
            <a:pPr marL="228600" indent="-228600">
              <a:buAutoNum type="arabicPeriod"/>
            </a:pPr>
            <a:r>
              <a:rPr lang="en-US" baseline="0" dirty="0" smtClean="0"/>
              <a:t>All automation is performed in the TFS side</a:t>
            </a:r>
          </a:p>
          <a:p>
            <a:pPr marL="228600" indent="-228600">
              <a:buAutoNum type="arabicPeriod"/>
            </a:pPr>
            <a:r>
              <a:rPr lang="en-US" baseline="0" dirty="0" smtClean="0"/>
              <a:t>Test execution and follow up using TFS tooling</a:t>
            </a:r>
          </a:p>
          <a:p>
            <a:pPr marL="228600" indent="-228600">
              <a:buAutoNum type="arabicPeriod"/>
            </a:pPr>
            <a:r>
              <a:rPr lang="en-US" baseline="0" dirty="0" smtClean="0"/>
              <a:t>Deployment of the SP hosted app to SharePoint can be automated suing PowerShell. SharePoint could be on-premises or cloud, really no difference on how the deployment will happen, except on exact technical details related on the PowerShell based automation for the authorization.</a:t>
            </a:r>
            <a:endParaRPr lang="en-US" dirty="0"/>
          </a:p>
        </p:txBody>
      </p:sp>
    </p:spTree>
    <p:extLst>
      <p:ext uri="{BB962C8B-B14F-4D97-AF65-F5344CB8AC3E}">
        <p14:creationId xmlns:p14="http://schemas.microsoft.com/office/powerpoint/2010/main" val="1361055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Code is checked in for the cloud</a:t>
            </a:r>
            <a:r>
              <a:rPr lang="en-US" baseline="0" dirty="0" smtClean="0"/>
              <a:t> or on-premises team foundation system</a:t>
            </a:r>
          </a:p>
          <a:p>
            <a:pPr marL="228600" indent="-228600">
              <a:buAutoNum type="arabicPeriod"/>
            </a:pPr>
            <a:r>
              <a:rPr lang="en-US" baseline="0" dirty="0" smtClean="0"/>
              <a:t>All automation is performed in the TFS side</a:t>
            </a:r>
          </a:p>
          <a:p>
            <a:pPr marL="228600" indent="-228600">
              <a:buAutoNum type="arabicPeriod"/>
            </a:pPr>
            <a:r>
              <a:rPr lang="en-US" baseline="0" dirty="0" smtClean="0"/>
              <a:t>Test execution and follow up using TFS tooling</a:t>
            </a:r>
          </a:p>
          <a:p>
            <a:pPr marL="228600" indent="-228600">
              <a:buAutoNum type="arabicPeriod"/>
            </a:pPr>
            <a:r>
              <a:rPr lang="en-US" baseline="0" dirty="0" smtClean="0"/>
              <a:t>Deployment of the app file to the SharePoint, which could be on-premises or cloud. Notice that since the app file part does not change that often, you will only need to trust the app when there are changes either in the app web or in the needed </a:t>
            </a:r>
            <a:r>
              <a:rPr lang="en-US" baseline="0" dirty="0" err="1" smtClean="0"/>
              <a:t>oAuth</a:t>
            </a:r>
            <a:r>
              <a:rPr lang="en-US" baseline="0" dirty="0" smtClean="0"/>
              <a:t> permissions. Typically you don’t need to redeploy the app file to the SharePoint, which will make the process easier</a:t>
            </a:r>
          </a:p>
          <a:p>
            <a:pPr marL="228600" indent="-228600">
              <a:buAutoNum type="arabicPeriod"/>
            </a:pPr>
            <a:r>
              <a:rPr lang="en-US" baseline="0" dirty="0" smtClean="0"/>
              <a:t>Deployment of the actual provider hosted app to the provider hosted platform as PAAS, IAAS or on-premises setup. Since majority of the changes are applied on the provider hosted code side, this is the part which you’d be deploying as part of the automated builds. App file only when needed.</a:t>
            </a:r>
            <a:endParaRPr lang="en-US" dirty="0"/>
          </a:p>
        </p:txBody>
      </p:sp>
    </p:spTree>
    <p:extLst>
      <p:ext uri="{BB962C8B-B14F-4D97-AF65-F5344CB8AC3E}">
        <p14:creationId xmlns:p14="http://schemas.microsoft.com/office/powerpoint/2010/main" val="1115725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tenants can be at different versions in O365</a:t>
            </a:r>
          </a:p>
          <a:p>
            <a:r>
              <a:rPr lang="en-US" dirty="0" smtClean="0"/>
              <a:t>Remember that the app</a:t>
            </a:r>
            <a:r>
              <a:rPr lang="en-US" baseline="0" dirty="0" smtClean="0"/>
              <a:t> web and remote web are dependent and should be tested together</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9/15/2014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650245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This slide gives us the definition of ALM</a:t>
            </a:r>
          </a:p>
          <a:p>
            <a:r>
              <a:rPr lang="en-GB" dirty="0" smtClean="0"/>
              <a:t>A framework for</a:t>
            </a:r>
            <a:r>
              <a:rPr lang="en-GB" baseline="0" dirty="0" smtClean="0"/>
              <a:t> managing the process</a:t>
            </a:r>
          </a:p>
          <a:p>
            <a:r>
              <a:rPr lang="en-GB" baseline="0" dirty="0" smtClean="0"/>
              <a:t>A way to integrate the work of team members</a:t>
            </a:r>
          </a:p>
          <a:p>
            <a:r>
              <a:rPr lang="en-GB" baseline="0" dirty="0" smtClean="0"/>
              <a:t>Enabled through a rich set of tools</a:t>
            </a:r>
            <a:endParaRPr lang="en-GB" dirty="0"/>
          </a:p>
        </p:txBody>
      </p:sp>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6</a:t>
            </a:fld>
            <a:endParaRPr lang="en-US" dirty="0">
              <a:solidFill>
                <a:prstClr val="black"/>
              </a:solidFill>
            </a:endParaRPr>
          </a:p>
        </p:txBody>
      </p:sp>
      <p:sp>
        <p:nvSpPr>
          <p:cNvPr id="6" name="Slide Image Placeholder 5"/>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908037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r>
              <a:rPr lang="en-US" dirty="0" smtClean="0"/>
              <a:t>The modern ALM process is a continuous cycle</a:t>
            </a:r>
          </a:p>
          <a:p>
            <a:r>
              <a:rPr lang="en-US" dirty="0" smtClean="0"/>
              <a:t>Plan, Develop, Test, Release, Learn</a:t>
            </a:r>
          </a:p>
          <a:p>
            <a:r>
              <a:rPr lang="en-US" dirty="0" smtClean="0"/>
              <a:t>So, we need a rich toolset that can implement this process</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endParaRPr lang="en-US" dirty="0">
              <a:solidFill>
                <a:prstClr val="black"/>
              </a:solidFill>
            </a:endParaRPr>
          </a:p>
        </p:txBody>
      </p:sp>
      <p:sp>
        <p:nvSpPr>
          <p:cNvPr id="5" name="Footer Placeholder 4"/>
          <p:cNvSpPr>
            <a:spLocks noGrp="1"/>
          </p:cNvSpPr>
          <p:nvPr>
            <p:ph type="ftr" sz="quarter" idx="11"/>
          </p:nvPr>
        </p:nvSpPr>
        <p:spPr/>
        <p:txBody>
          <a:bodyPr/>
          <a:lstStyle/>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D51B1278-D92B-4AF3-A9C1-71DD298190CE}" type="datetimeFigureOut">
              <a:rPr lang="en-US" smtClean="0">
                <a:solidFill>
                  <a:prstClr val="black"/>
                </a:solidFill>
              </a:rPr>
              <a:pPr defTabSz="914400"/>
              <a:t>9/15/2014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33566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pPr defTabSz="915735">
              <a:spcAft>
                <a:spcPts val="333"/>
              </a:spcAft>
              <a:defRPr/>
            </a:pPr>
            <a:r>
              <a:rPr lang="en-US" dirty="0" smtClean="0"/>
              <a:t>Visual Studio is the key</a:t>
            </a:r>
            <a:r>
              <a:rPr lang="en-US" baseline="0" dirty="0" smtClean="0"/>
              <a:t> mechanism for implementing ALM</a:t>
            </a:r>
          </a:p>
          <a:p>
            <a:pPr defTabSz="915735">
              <a:spcAft>
                <a:spcPts val="333"/>
              </a:spcAft>
              <a:defRPr/>
            </a:pPr>
            <a:endParaRPr lang="en-US" baseline="0" dirty="0" smtClean="0"/>
          </a:p>
          <a:p>
            <a:pPr defTabSz="915735">
              <a:spcAft>
                <a:spcPts val="333"/>
              </a:spcAft>
              <a:defRPr/>
            </a:pPr>
            <a:r>
              <a:rPr lang="en-US" baseline="0" dirty="0" smtClean="0"/>
              <a:t>It sits on TFS, which has a core set of ALM capabilities</a:t>
            </a:r>
          </a:p>
          <a:p>
            <a:pPr marL="171450" indent="-171450" defTabSz="915735">
              <a:spcAft>
                <a:spcPts val="333"/>
              </a:spcAft>
              <a:buFontTx/>
              <a:buChar char="-"/>
              <a:defRPr/>
            </a:pPr>
            <a:r>
              <a:rPr lang="en-US" baseline="0" dirty="0" smtClean="0"/>
              <a:t>Source Control</a:t>
            </a:r>
          </a:p>
          <a:p>
            <a:pPr marL="171450" indent="-171450" defTabSz="915735">
              <a:spcAft>
                <a:spcPts val="333"/>
              </a:spcAft>
              <a:buFontTx/>
              <a:buChar char="-"/>
              <a:defRPr/>
            </a:pPr>
            <a:r>
              <a:rPr lang="en-US" baseline="0" dirty="0" smtClean="0"/>
              <a:t>Planning Tools with various processes (like Scrum) supported out-of-the-box</a:t>
            </a:r>
          </a:p>
          <a:p>
            <a:pPr marL="171450" indent="-171450" defTabSz="915735">
              <a:spcAft>
                <a:spcPts val="333"/>
              </a:spcAft>
              <a:buFontTx/>
              <a:buChar char="-"/>
              <a:defRPr/>
            </a:pPr>
            <a:r>
              <a:rPr lang="en-US" baseline="0" dirty="0" smtClean="0"/>
              <a:t>Team Rooms for collaboration support among developers and testers. Yammer-like messaging and alerts</a:t>
            </a:r>
          </a:p>
          <a:p>
            <a:pPr marL="171450" indent="-171450" defTabSz="915735">
              <a:spcAft>
                <a:spcPts val="333"/>
              </a:spcAft>
              <a:buFontTx/>
              <a:buChar char="-"/>
              <a:defRPr/>
            </a:pPr>
            <a:r>
              <a:rPr lang="en-US" baseline="0" dirty="0" smtClean="0"/>
              <a:t>Test Case development</a:t>
            </a:r>
          </a:p>
          <a:p>
            <a:pPr marL="171450" indent="-171450" defTabSz="915735">
              <a:spcAft>
                <a:spcPts val="333"/>
              </a:spcAft>
              <a:buFontTx/>
              <a:buChar char="-"/>
              <a:defRPr/>
            </a:pPr>
            <a:r>
              <a:rPr lang="en-US" baseline="0" dirty="0" smtClean="0"/>
              <a:t>Feedback management from users</a:t>
            </a:r>
          </a:p>
          <a:p>
            <a:pPr marL="171450" indent="-171450" defTabSz="915735">
              <a:spcAft>
                <a:spcPts val="333"/>
              </a:spcAft>
              <a:buFontTx/>
              <a:buChar char="-"/>
              <a:defRPr/>
            </a:pPr>
            <a:r>
              <a:rPr lang="en-US" baseline="0" dirty="0" smtClean="0"/>
              <a:t>Build and Continuous Integration</a:t>
            </a:r>
          </a:p>
          <a:p>
            <a:pPr marL="0" indent="0" defTabSz="915735">
              <a:spcAft>
                <a:spcPts val="333"/>
              </a:spcAft>
              <a:buFontTx/>
              <a:buNone/>
              <a:defRPr/>
            </a:pPr>
            <a:endParaRPr lang="en-US" dirty="0" smtClean="0"/>
          </a:p>
          <a:p>
            <a:pPr marL="0" indent="0" defTabSz="915735">
              <a:spcAft>
                <a:spcPts val="333"/>
              </a:spcAft>
              <a:buFontTx/>
              <a:buNone/>
              <a:defRPr/>
            </a:pPr>
            <a:r>
              <a:rPr lang="en-US" dirty="0" smtClean="0"/>
              <a:t>For Office</a:t>
            </a:r>
            <a:r>
              <a:rPr lang="en-US" baseline="0" dirty="0" smtClean="0"/>
              <a:t> 365 development, this is critical because there can be many moving parts such as apps, Azure, client-side, Web API, </a:t>
            </a:r>
            <a:r>
              <a:rPr lang="en-US" baseline="0" dirty="0" err="1" smtClean="0"/>
              <a:t>etc</a:t>
            </a:r>
            <a:r>
              <a:rPr lang="en-US" baseline="0" dirty="0" smtClean="0"/>
              <a:t> with different teams focused on different parts</a:t>
            </a:r>
          </a:p>
          <a:p>
            <a:pPr marL="0" indent="0" defTabSz="915735">
              <a:spcAft>
                <a:spcPts val="333"/>
              </a:spcAft>
              <a:buFontTx/>
              <a:buNone/>
              <a:defRPr/>
            </a:pPr>
            <a:endParaRPr lang="en-US" baseline="0" dirty="0" smtClean="0"/>
          </a:p>
          <a:p>
            <a:pPr marL="0" indent="0" defTabSz="915735">
              <a:spcAft>
                <a:spcPts val="333"/>
              </a:spcAft>
              <a:buFontTx/>
              <a:buNone/>
              <a:defRPr/>
            </a:pPr>
            <a:r>
              <a:rPr lang="en-US" baseline="0" dirty="0" smtClean="0"/>
              <a:t>Visual Studio Online</a:t>
            </a:r>
          </a:p>
          <a:p>
            <a:pPr marL="0" indent="0" defTabSz="915735">
              <a:spcAft>
                <a:spcPts val="333"/>
              </a:spcAft>
              <a:buFontTx/>
              <a:buNone/>
              <a:defRPr/>
            </a:pPr>
            <a:r>
              <a:rPr lang="en-US" baseline="0" dirty="0" smtClean="0"/>
              <a:t>Is a cloud-based implementation of TFS</a:t>
            </a:r>
          </a:p>
          <a:p>
            <a:pPr marL="0" indent="0" defTabSz="915735">
              <a:spcAft>
                <a:spcPts val="333"/>
              </a:spcAft>
              <a:buFontTx/>
              <a:buNone/>
              <a:defRPr/>
            </a:pPr>
            <a:r>
              <a:rPr lang="en-US" baseline="0" dirty="0" smtClean="0"/>
              <a:t>The value is that you don’t have to manage the operations on site</a:t>
            </a:r>
          </a:p>
          <a:p>
            <a:pPr marL="0" indent="0" defTabSz="915735">
              <a:spcAft>
                <a:spcPts val="333"/>
              </a:spcAft>
              <a:buFontTx/>
              <a:buNone/>
              <a:defRPr/>
            </a:pPr>
            <a:endParaRPr lang="en-US" baseline="0" dirty="0" smtClean="0"/>
          </a:p>
          <a:p>
            <a:pPr marL="0" indent="0" defTabSz="915735">
              <a:spcAft>
                <a:spcPts val="333"/>
              </a:spcAft>
              <a:buFontTx/>
              <a:buNone/>
              <a:defRPr/>
            </a:pP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r>
              <a:rPr lang="en-US" smtClean="0">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5470" eaLnBrk="0" hangingPunct="0"/>
            <a:r>
              <a:rPr lang="en-US" sz="40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5470" eaLnBrk="0" hangingPunct="0"/>
            <a:r>
              <a:rPr lang="en-US" sz="40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ndParaRP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630DD690-6CB8-4549-BE7E-DD1B9C0B04A0}" type="datetime1">
              <a:rPr lang="en-US" smtClean="0">
                <a:solidFill>
                  <a:prstClr val="black"/>
                </a:solidFill>
              </a:rPr>
              <a:pPr defTabSz="914400"/>
              <a:t>9/15/2014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441127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9</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4053000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10</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83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11</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5800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12</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651038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966692"/>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462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294" y="222410"/>
            <a:ext cx="11376237" cy="920591"/>
          </a:xfrm>
        </p:spPr>
        <p:txBody>
          <a:bodyPr anchor="b" anchorCtr="0">
            <a:noAutofit/>
          </a:bodyPr>
          <a:lstStyle>
            <a:lvl1pPr>
              <a:defRPr sz="3199">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406294" y="1188720"/>
            <a:ext cx="11376237"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3534759" y="6476302"/>
            <a:ext cx="487553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Corporation</a:t>
            </a:r>
            <a:endParaRPr lang="en-US" dirty="0">
              <a:solidFill>
                <a:prstClr val="white"/>
              </a:solidFill>
            </a:endParaRPr>
          </a:p>
        </p:txBody>
      </p:sp>
      <p:sp>
        <p:nvSpPr>
          <p:cNvPr id="20" name="Slide Number Placeholder 5"/>
          <p:cNvSpPr>
            <a:spLocks noGrp="1"/>
          </p:cNvSpPr>
          <p:nvPr>
            <p:ph type="sldNum" sz="quarter" idx="12"/>
          </p:nvPr>
        </p:nvSpPr>
        <p:spPr>
          <a:xfrm>
            <a:off x="0" y="6476304"/>
            <a:ext cx="812588"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2" name="Picture Placeholder 4" descr="MSFT_logo_rgb_C-Wht.pdf"/>
          <p:cNvPicPr>
            <a:picLocks noChangeAspect="1"/>
          </p:cNvPicPr>
          <p:nvPr userDrawn="1"/>
        </p:nvPicPr>
        <p:blipFill>
          <a:blip r:embed="rId2" cstate="print">
            <a:extLst>
              <a:ext uri="{28A0092B-C50C-407E-A947-70E740481C1C}">
                <a14:useLocalDpi xmlns:a14="http://schemas.microsoft.com/office/drawing/2010/main" val="0"/>
              </a:ext>
            </a:extLst>
          </a:blip>
          <a:srcRect t="153" b="153"/>
          <a:stretch>
            <a:fillRect/>
          </a:stretch>
        </p:blipFill>
        <p:spPr>
          <a:xfrm>
            <a:off x="10665223" y="6438138"/>
            <a:ext cx="1523603" cy="419862"/>
          </a:xfrm>
          <a:prstGeom prst="rect">
            <a:avLst/>
          </a:prstGeom>
        </p:spPr>
      </p:pic>
    </p:spTree>
    <p:extLst>
      <p:ext uri="{BB962C8B-B14F-4D97-AF65-F5344CB8AC3E}">
        <p14:creationId xmlns:p14="http://schemas.microsoft.com/office/powerpoint/2010/main" val="4085147482"/>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23.emf"/><Relationship Id="rId11" Type="http://schemas.openxmlformats.org/officeDocument/2006/relationships/image" Target="../media/image28.emf"/><Relationship Id="rId5" Type="http://schemas.openxmlformats.org/officeDocument/2006/relationships/image" Target="../media/image22.emf"/><Relationship Id="rId10" Type="http://schemas.openxmlformats.org/officeDocument/2006/relationships/image" Target="../media/image27.emf"/><Relationship Id="rId4" Type="http://schemas.openxmlformats.org/officeDocument/2006/relationships/image" Target="../media/image21.emf"/><Relationship Id="rId9" Type="http://schemas.openxmlformats.org/officeDocument/2006/relationships/image" Target="../media/image26.emf"/></Relationships>
</file>

<file path=ppt/slides/_rels/slide18.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31.emf"/><Relationship Id="rId3" Type="http://schemas.openxmlformats.org/officeDocument/2006/relationships/image" Target="../media/image20.emf"/><Relationship Id="rId7" Type="http://schemas.openxmlformats.org/officeDocument/2006/relationships/image" Target="../media/image24.emf"/><Relationship Id="rId12" Type="http://schemas.openxmlformats.org/officeDocument/2006/relationships/image" Target="../media/image30.emf"/><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image" Target="../media/image23.emf"/><Relationship Id="rId11" Type="http://schemas.openxmlformats.org/officeDocument/2006/relationships/image" Target="../media/image29.emf"/><Relationship Id="rId5" Type="http://schemas.openxmlformats.org/officeDocument/2006/relationships/image" Target="../media/image22.emf"/><Relationship Id="rId10" Type="http://schemas.openxmlformats.org/officeDocument/2006/relationships/image" Target="../media/image28.emf"/><Relationship Id="rId4" Type="http://schemas.openxmlformats.org/officeDocument/2006/relationships/image" Target="../media/image21.emf"/><Relationship Id="rId9" Type="http://schemas.openxmlformats.org/officeDocument/2006/relationships/image" Target="../media/image2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4.emf"/><Relationship Id="rId7" Type="http://schemas.openxmlformats.org/officeDocument/2006/relationships/image" Target="../media/image30.emf"/><Relationship Id="rId2" Type="http://schemas.openxmlformats.org/officeDocument/2006/relationships/image" Target="../media/image20.emf"/><Relationship Id="rId1" Type="http://schemas.openxmlformats.org/officeDocument/2006/relationships/slideLayout" Target="../slideLayouts/slideLayout17.xml"/><Relationship Id="rId6" Type="http://schemas.openxmlformats.org/officeDocument/2006/relationships/image" Target="../media/image29.emf"/><Relationship Id="rId5" Type="http://schemas.openxmlformats.org/officeDocument/2006/relationships/image" Target="../media/image26.emf"/><Relationship Id="rId4" Type="http://schemas.openxmlformats.org/officeDocument/2006/relationships/image" Target="../media/image25.emf"/><Relationship Id="rId9" Type="http://schemas.openxmlformats.org/officeDocument/2006/relationships/image" Target="../media/image28.emf"/></Relationships>
</file>

<file path=ppt/slides/_rels/slide23.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5.emf"/><Relationship Id="rId7" Type="http://schemas.openxmlformats.org/officeDocument/2006/relationships/image" Target="../media/image23.emf"/><Relationship Id="rId2" Type="http://schemas.openxmlformats.org/officeDocument/2006/relationships/image" Target="../media/image24.emf"/><Relationship Id="rId1" Type="http://schemas.openxmlformats.org/officeDocument/2006/relationships/slideLayout" Target="../slideLayouts/slideLayout17.xml"/><Relationship Id="rId6" Type="http://schemas.openxmlformats.org/officeDocument/2006/relationships/image" Target="../media/image22.emf"/><Relationship Id="rId5" Type="http://schemas.openxmlformats.org/officeDocument/2006/relationships/image" Target="../media/image21.emf"/><Relationship Id="rId10" Type="http://schemas.openxmlformats.org/officeDocument/2006/relationships/image" Target="../media/image28.emf"/><Relationship Id="rId4" Type="http://schemas.openxmlformats.org/officeDocument/2006/relationships/image" Target="../media/image26.emf"/><Relationship Id="rId9" Type="http://schemas.openxmlformats.org/officeDocument/2006/relationships/image" Target="../media/image3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5400" dirty="0" smtClean="0"/>
              <a:t>Version Control</a:t>
            </a:r>
            <a:endParaRPr lang="en-US" sz="5400" dirty="0"/>
          </a:p>
        </p:txBody>
      </p:sp>
      <p:sp>
        <p:nvSpPr>
          <p:cNvPr id="10" name="Content Placeholder 9"/>
          <p:cNvSpPr>
            <a:spLocks noGrp="1"/>
          </p:cNvSpPr>
          <p:nvPr>
            <p:ph type="body" sz="quarter" idx="10"/>
          </p:nvPr>
        </p:nvSpPr>
        <p:spPr/>
        <p:txBody>
          <a:bodyPr>
            <a:normAutofit fontScale="85000" lnSpcReduction="10000"/>
          </a:bodyPr>
          <a:lstStyle/>
          <a:p>
            <a:r>
              <a:rPr lang="en-US" dirty="0" smtClean="0"/>
              <a:t>Use Team Foundation Version Control or </a:t>
            </a:r>
            <a:r>
              <a:rPr lang="en-US" dirty="0" err="1" smtClean="0"/>
              <a:t>Git</a:t>
            </a:r>
            <a:endParaRPr lang="en-US" dirty="0" smtClean="0"/>
          </a:p>
          <a:p>
            <a:r>
              <a:rPr lang="en-US" dirty="0" smtClean="0"/>
              <a:t>Integration with Work Items and Team Foundation Build – enables traceability back and forth. </a:t>
            </a:r>
          </a:p>
          <a:p>
            <a:r>
              <a:rPr lang="en-US" dirty="0" smtClean="0"/>
              <a:t>Web Portal enables access to basic version control features.</a:t>
            </a:r>
            <a:endParaRPr lang="en-US" dirty="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dirty="0">
              <a:solidFill>
                <a:prstClr val="white"/>
              </a:solidFill>
            </a:endParaRPr>
          </a:p>
        </p:txBody>
      </p:sp>
      <p:sp>
        <p:nvSpPr>
          <p:cNvPr id="2" name="Footer Placeholder 1"/>
          <p:cNvSpPr>
            <a:spLocks noGrp="1"/>
          </p:cNvSpPr>
          <p:nvPr>
            <p:ph type="ftr" sz="quarter" idx="4294967295"/>
          </p:nvPr>
        </p:nvSpPr>
        <p:spPr>
          <a:xfrm>
            <a:off x="0" y="6477000"/>
            <a:ext cx="4875213" cy="365125"/>
          </a:xfrm>
          <a:prstGeom prst="rect">
            <a:avLst/>
          </a:prstGeom>
        </p:spPr>
        <p:txBody>
          <a:bodyPr/>
          <a:lstStyle/>
          <a:p>
            <a:r>
              <a:rPr lang="en-US" dirty="0" smtClean="0">
                <a:solidFill>
                  <a:prstClr val="white"/>
                </a:solidFill>
              </a:rPr>
              <a:t>Microsoft Corporation</a:t>
            </a:r>
            <a:endParaRPr lang="en-US" dirty="0">
              <a:solidFill>
                <a:prstClr val="white"/>
              </a:solidFill>
            </a:endParaRPr>
          </a:p>
        </p:txBody>
      </p:sp>
    </p:spTree>
    <p:extLst>
      <p:ext uri="{BB962C8B-B14F-4D97-AF65-F5344CB8AC3E}">
        <p14:creationId xmlns:p14="http://schemas.microsoft.com/office/powerpoint/2010/main" val="156692270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Build Automation</a:t>
            </a:r>
            <a:endParaRPr lang="en-US" dirty="0"/>
          </a:p>
        </p:txBody>
      </p:sp>
      <p:sp>
        <p:nvSpPr>
          <p:cNvPr id="10" name="Content Placeholder 9"/>
          <p:cNvSpPr>
            <a:spLocks noGrp="1"/>
          </p:cNvSpPr>
          <p:nvPr>
            <p:ph type="body" sz="quarter" idx="10"/>
          </p:nvPr>
        </p:nvSpPr>
        <p:spPr/>
        <p:txBody>
          <a:bodyPr/>
          <a:lstStyle/>
          <a:p>
            <a:r>
              <a:rPr lang="en-US" sz="3200" dirty="0" smtClean="0"/>
              <a:t>Build Automation</a:t>
            </a:r>
          </a:p>
          <a:p>
            <a:r>
              <a:rPr lang="en-US" sz="3200" dirty="0" smtClean="0"/>
              <a:t>Continuous Integration (CI)</a:t>
            </a:r>
          </a:p>
          <a:p>
            <a:r>
              <a:rPr lang="en-US" sz="3200" dirty="0" smtClean="0"/>
              <a:t>Tightly coupled with other TFS components:</a:t>
            </a:r>
          </a:p>
          <a:p>
            <a:pPr lvl="1"/>
            <a:r>
              <a:rPr lang="en-US" sz="1800" dirty="0" smtClean="0"/>
              <a:t>Version control</a:t>
            </a:r>
          </a:p>
          <a:p>
            <a:pPr lvl="1"/>
            <a:r>
              <a:rPr lang="en-US" sz="1800" dirty="0" smtClean="0"/>
              <a:t>Work item tracking</a:t>
            </a:r>
          </a:p>
          <a:p>
            <a:pPr lvl="1"/>
            <a:r>
              <a:rPr lang="en-US" sz="1800" dirty="0" smtClean="0"/>
              <a:t>Testing tools</a:t>
            </a:r>
          </a:p>
          <a:p>
            <a:pPr lvl="1"/>
            <a:r>
              <a:rPr lang="en-US" sz="1800" dirty="0" smtClean="0"/>
              <a:t>Deployment</a:t>
            </a:r>
          </a:p>
          <a:p>
            <a:pPr lvl="1"/>
            <a:r>
              <a:rPr lang="en-US" sz="1800" dirty="0" smtClean="0"/>
              <a:t>Lab management</a:t>
            </a:r>
          </a:p>
          <a:p>
            <a:r>
              <a:rPr lang="en-US" sz="3200" dirty="0" smtClean="0"/>
              <a:t>Build code using </a:t>
            </a:r>
            <a:r>
              <a:rPr lang="en-US" sz="3200" dirty="0" err="1" smtClean="0"/>
              <a:t>Git</a:t>
            </a:r>
            <a:endParaRPr lang="en-US" sz="3200" dirty="0" smtClean="0"/>
          </a:p>
          <a:p>
            <a:r>
              <a:rPr lang="en-US" sz="3200" dirty="0" smtClean="0"/>
              <a:t>Propagates build results to data warehouse for historical reporting</a:t>
            </a:r>
            <a:endParaRPr lang="en-US" sz="3200" dirty="0" smtClean="0"/>
          </a:p>
        </p:txBody>
      </p:sp>
      <p:sp>
        <p:nvSpPr>
          <p:cNvPr id="3" name="Slide Number Placeholder 2"/>
          <p:cNvSpPr>
            <a:spLocks noGrp="1"/>
          </p:cNvSpPr>
          <p:nvPr>
            <p:ph type="sldNum" sz="quarter" idx="12"/>
          </p:nvPr>
        </p:nvSpPr>
        <p:spPr/>
        <p:txBody>
          <a:bodyPr/>
          <a:lstStyle/>
          <a:p>
            <a:fld id="{026CCAEB-CB17-44EB-A892-4553F1D666B6}" type="slidenum">
              <a:rPr lang="en-US" smtClean="0"/>
              <a:pPr/>
              <a:t>11</a:t>
            </a:fld>
            <a:endParaRPr lang="en-US" dirty="0"/>
          </a:p>
        </p:txBody>
      </p:sp>
      <p:sp>
        <p:nvSpPr>
          <p:cNvPr id="2" name="Footer Placeholder 1"/>
          <p:cNvSpPr>
            <a:spLocks noGrp="1"/>
          </p:cNvSpPr>
          <p:nvPr>
            <p:ph type="ftr" sz="quarter" idx="4294967295"/>
          </p:nvPr>
        </p:nvSpPr>
        <p:spPr>
          <a:xfrm>
            <a:off x="0" y="6477000"/>
            <a:ext cx="4875213" cy="365125"/>
          </a:xfrm>
          <a:prstGeom prst="rect">
            <a:avLst/>
          </a:prstGeom>
        </p:spPr>
        <p:txBody>
          <a:bodyPr/>
          <a:lstStyle/>
          <a:p>
            <a:r>
              <a:rPr lang="en-US" dirty="0" smtClean="0">
                <a:solidFill>
                  <a:prstClr val="white"/>
                </a:solidFill>
              </a:rPr>
              <a:t>Microsoft Corporation</a:t>
            </a:r>
            <a:endParaRPr lang="en-US" dirty="0">
              <a:solidFill>
                <a:prstClr val="white"/>
              </a:solidFill>
            </a:endParaRPr>
          </a:p>
        </p:txBody>
      </p:sp>
    </p:spTree>
    <p:extLst>
      <p:ext uri="{BB962C8B-B14F-4D97-AF65-F5344CB8AC3E}">
        <p14:creationId xmlns:p14="http://schemas.microsoft.com/office/powerpoint/2010/main" val="26559941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5400" dirty="0" smtClean="0"/>
              <a:t>Reporting</a:t>
            </a:r>
            <a:endParaRPr lang="en-US" sz="5400" dirty="0"/>
          </a:p>
        </p:txBody>
      </p:sp>
      <p:sp>
        <p:nvSpPr>
          <p:cNvPr id="10" name="Content Placeholder 9"/>
          <p:cNvSpPr>
            <a:spLocks noGrp="1"/>
          </p:cNvSpPr>
          <p:nvPr>
            <p:ph type="body" sz="quarter" idx="10"/>
          </p:nvPr>
        </p:nvSpPr>
        <p:spPr/>
        <p:txBody>
          <a:bodyPr/>
          <a:lstStyle/>
          <a:p>
            <a:r>
              <a:rPr lang="en-US" dirty="0" smtClean="0"/>
              <a:t>Built on SSRS and SSAS</a:t>
            </a:r>
          </a:p>
          <a:p>
            <a:r>
              <a:rPr lang="en-US" dirty="0" smtClean="0"/>
              <a:t>Can customize existing reports or create custom reports</a:t>
            </a:r>
          </a:p>
          <a:p>
            <a:r>
              <a:rPr lang="en-US" dirty="0" smtClean="0"/>
              <a:t>Available via SQL Server Reporting Services, Excel Reports, SharePoint dashboards, or Work Item Queries</a:t>
            </a:r>
            <a:endParaRPr lang="en-US" dirty="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dirty="0">
              <a:solidFill>
                <a:prstClr val="white"/>
              </a:solidFill>
            </a:endParaRPr>
          </a:p>
        </p:txBody>
      </p:sp>
      <p:sp>
        <p:nvSpPr>
          <p:cNvPr id="2" name="Footer Placeholder 1"/>
          <p:cNvSpPr>
            <a:spLocks noGrp="1"/>
          </p:cNvSpPr>
          <p:nvPr>
            <p:ph type="ftr" sz="quarter" idx="4294967295"/>
          </p:nvPr>
        </p:nvSpPr>
        <p:spPr>
          <a:xfrm>
            <a:off x="0" y="6477000"/>
            <a:ext cx="4875213" cy="365125"/>
          </a:xfrm>
          <a:prstGeom prst="rect">
            <a:avLst/>
          </a:prstGeom>
        </p:spPr>
        <p:txBody>
          <a:bodyPr/>
          <a:lstStyle/>
          <a:p>
            <a:r>
              <a:rPr lang="en-US" dirty="0" smtClean="0">
                <a:solidFill>
                  <a:prstClr val="white"/>
                </a:solidFill>
              </a:rPr>
              <a:t>Microsoft Corporation</a:t>
            </a:r>
            <a:endParaRPr lang="en-US" dirty="0">
              <a:solidFill>
                <a:prstClr val="white"/>
              </a:solidFill>
            </a:endParaRPr>
          </a:p>
        </p:txBody>
      </p:sp>
    </p:spTree>
    <p:extLst>
      <p:ext uri="{BB962C8B-B14F-4D97-AF65-F5344CB8AC3E}">
        <p14:creationId xmlns:p14="http://schemas.microsoft.com/office/powerpoint/2010/main" val="355920989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139"/>
          <p:cNvGrpSpPr/>
          <p:nvPr/>
        </p:nvGrpSpPr>
        <p:grpSpPr>
          <a:xfrm>
            <a:off x="3960362" y="2029068"/>
            <a:ext cx="4266512" cy="3550540"/>
            <a:chOff x="793273" y="1465096"/>
            <a:chExt cx="5116583" cy="4830926"/>
          </a:xfrm>
          <a:solidFill>
            <a:schemeClr val="accent1"/>
          </a:solidFill>
        </p:grpSpPr>
        <p:sp>
          <p:nvSpPr>
            <p:cNvPr id="141" name="TextBox 140"/>
            <p:cNvSpPr txBox="1"/>
            <p:nvPr/>
          </p:nvSpPr>
          <p:spPr>
            <a:xfrm>
              <a:off x="1804286" y="1465096"/>
              <a:ext cx="965039" cy="184694"/>
            </a:xfrm>
            <a:prstGeom prst="rect">
              <a:avLst/>
            </a:prstGeom>
            <a:noFill/>
          </p:spPr>
          <p:txBody>
            <a:bodyPr wrap="none" lIns="0" tIns="0" rIns="0" bIns="0" rtlCol="0" anchor="ctr">
              <a:spAutoFit/>
            </a:bodyPr>
            <a:lstStyle/>
            <a:p>
              <a:pPr algn="ctr" defTabSz="914038">
                <a:defRPr/>
              </a:pPr>
              <a:r>
                <a:rPr lang="en-US" sz="882" kern="0" dirty="0">
                  <a:solidFill>
                    <a:schemeClr val="tx1">
                      <a:lumMod val="75000"/>
                      <a:lumOff val="25000"/>
                    </a:schemeClr>
                  </a:solidFill>
                </a:rPr>
                <a:t>REQUIREMENTS</a:t>
              </a:r>
            </a:p>
          </p:txBody>
        </p:sp>
        <p:sp>
          <p:nvSpPr>
            <p:cNvPr id="142" name="Freeform 12"/>
            <p:cNvSpPr>
              <a:spLocks/>
            </p:cNvSpPr>
            <p:nvPr/>
          </p:nvSpPr>
          <p:spPr bwMode="auto">
            <a:xfrm>
              <a:off x="1626874" y="1740643"/>
              <a:ext cx="1319867" cy="379672"/>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solidFill>
              <a:schemeClr val="tx2"/>
            </a:solidFill>
            <a:ln>
              <a:noFill/>
            </a:ln>
            <a:extLst/>
          </p:spPr>
          <p:txBody>
            <a:bodyPr vert="horz" wrap="square" lIns="67205" tIns="0" rIns="67205" bIns="0" numCol="1" anchor="ctr" anchorCtr="0" compatLnSpc="1">
              <a:prstTxWarp prst="textNoShape">
                <a:avLst/>
              </a:prstTxWarp>
            </a:bodyPr>
            <a:lstStyle/>
            <a:p>
              <a:pPr algn="ctr" defTabSz="914038">
                <a:lnSpc>
                  <a:spcPct val="90000"/>
                </a:lnSpc>
                <a:defRPr/>
              </a:pPr>
              <a:r>
                <a:rPr lang="en-US" sz="809" b="1" kern="0" dirty="0">
                  <a:solidFill>
                    <a:srgbClr val="FFFFFF"/>
                  </a:solidFill>
                </a:rPr>
                <a:t>BACKLOG</a:t>
              </a:r>
            </a:p>
          </p:txBody>
        </p:sp>
        <p:sp>
          <p:nvSpPr>
            <p:cNvPr id="143" name="Rectangle 13"/>
            <p:cNvSpPr>
              <a:spLocks noChangeArrowheads="1"/>
            </p:cNvSpPr>
            <p:nvPr/>
          </p:nvSpPr>
          <p:spPr bwMode="auto">
            <a:xfrm>
              <a:off x="1626874" y="2164630"/>
              <a:ext cx="1319867" cy="168876"/>
            </a:xfrm>
            <a:prstGeom prst="rect">
              <a:avLst/>
            </a:prstGeom>
            <a:solidFill>
              <a:schemeClr val="tx2"/>
            </a:solidFill>
            <a:ln>
              <a:noFill/>
            </a:ln>
            <a:extLst/>
          </p:spPr>
          <p:txBody>
            <a:bodyPr vert="horz" wrap="square" lIns="67205" tIns="0" rIns="67205" bIns="0" numCol="1" anchor="ctr" anchorCtr="0" compatLnSpc="1">
              <a:prstTxWarp prst="textNoShape">
                <a:avLst/>
              </a:prstTxWarp>
            </a:bodyPr>
            <a:lstStyle/>
            <a:p>
              <a:pPr algn="ctr" defTabSz="914038">
                <a:defRPr/>
              </a:pPr>
              <a:endParaRPr lang="en-US" sz="1175" kern="0" dirty="0">
                <a:solidFill>
                  <a:srgbClr val="68217A"/>
                </a:solidFill>
              </a:endParaRPr>
            </a:p>
          </p:txBody>
        </p:sp>
        <p:sp>
          <p:nvSpPr>
            <p:cNvPr id="144" name="Rectangle 14"/>
            <p:cNvSpPr>
              <a:spLocks noChangeArrowheads="1"/>
            </p:cNvSpPr>
            <p:nvPr/>
          </p:nvSpPr>
          <p:spPr bwMode="auto">
            <a:xfrm>
              <a:off x="1626874" y="2377821"/>
              <a:ext cx="1319867" cy="168876"/>
            </a:xfrm>
            <a:prstGeom prst="rect">
              <a:avLst/>
            </a:prstGeom>
            <a:solidFill>
              <a:schemeClr val="tx2"/>
            </a:solidFill>
            <a:ln>
              <a:noFill/>
            </a:ln>
            <a:extLst/>
          </p:spPr>
          <p:txBody>
            <a:bodyPr vert="horz" wrap="square" lIns="67205" tIns="0" rIns="67205" bIns="0" numCol="1" anchor="ctr" anchorCtr="0" compatLnSpc="1">
              <a:prstTxWarp prst="textNoShape">
                <a:avLst/>
              </a:prstTxWarp>
            </a:bodyPr>
            <a:lstStyle/>
            <a:p>
              <a:pPr algn="ctr" defTabSz="914038">
                <a:defRPr/>
              </a:pPr>
              <a:endParaRPr lang="en-US" sz="1175" kern="0" dirty="0">
                <a:solidFill>
                  <a:srgbClr val="68217A"/>
                </a:solidFill>
              </a:endParaRPr>
            </a:p>
          </p:txBody>
        </p:sp>
        <p:sp>
          <p:nvSpPr>
            <p:cNvPr id="145" name="Freeform 15"/>
            <p:cNvSpPr>
              <a:spLocks/>
            </p:cNvSpPr>
            <p:nvPr/>
          </p:nvSpPr>
          <p:spPr bwMode="auto">
            <a:xfrm>
              <a:off x="1626874" y="2591011"/>
              <a:ext cx="1319867" cy="167678"/>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solidFill>
              <a:schemeClr val="tx2"/>
            </a:solidFill>
            <a:ln>
              <a:noFill/>
            </a:ln>
            <a:extLst/>
          </p:spPr>
          <p:txBody>
            <a:bodyPr vert="horz" wrap="square" lIns="67205" tIns="0" rIns="67205" bIns="0" numCol="1" anchor="ctr" anchorCtr="0" compatLnSpc="1">
              <a:prstTxWarp prst="textNoShape">
                <a:avLst/>
              </a:prstTxWarp>
            </a:bodyPr>
            <a:lstStyle/>
            <a:p>
              <a:pPr algn="ctr" defTabSz="914038">
                <a:defRPr/>
              </a:pPr>
              <a:endParaRPr lang="en-US" sz="1175" kern="0" dirty="0">
                <a:solidFill>
                  <a:srgbClr val="68217A"/>
                </a:solidFill>
              </a:endParaRPr>
            </a:p>
          </p:txBody>
        </p:sp>
        <p:sp>
          <p:nvSpPr>
            <p:cNvPr id="146" name="Freeform 16"/>
            <p:cNvSpPr>
              <a:spLocks/>
            </p:cNvSpPr>
            <p:nvPr/>
          </p:nvSpPr>
          <p:spPr bwMode="auto">
            <a:xfrm>
              <a:off x="3751596" y="4946888"/>
              <a:ext cx="1318670" cy="380869"/>
            </a:xfrm>
            <a:custGeom>
              <a:avLst/>
              <a:gdLst>
                <a:gd name="T0" fmla="*/ 600 w 600"/>
                <a:gd name="T1" fmla="*/ 173 h 173"/>
                <a:gd name="T2" fmla="*/ 600 w 600"/>
                <a:gd name="T3" fmla="*/ 55 h 173"/>
                <a:gd name="T4" fmla="*/ 545 w 600"/>
                <a:gd name="T5" fmla="*/ 0 h 173"/>
                <a:gd name="T6" fmla="*/ 55 w 600"/>
                <a:gd name="T7" fmla="*/ 0 h 173"/>
                <a:gd name="T8" fmla="*/ 0 w 600"/>
                <a:gd name="T9" fmla="*/ 55 h 173"/>
                <a:gd name="T10" fmla="*/ 0 w 600"/>
                <a:gd name="T11" fmla="*/ 173 h 173"/>
                <a:gd name="T12" fmla="*/ 600 w 600"/>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0" h="173">
                  <a:moveTo>
                    <a:pt x="600" y="173"/>
                  </a:moveTo>
                  <a:cubicBezTo>
                    <a:pt x="600" y="55"/>
                    <a:pt x="600" y="55"/>
                    <a:pt x="600" y="55"/>
                  </a:cubicBezTo>
                  <a:cubicBezTo>
                    <a:pt x="600" y="24"/>
                    <a:pt x="576" y="0"/>
                    <a:pt x="545" y="0"/>
                  </a:cubicBezTo>
                  <a:cubicBezTo>
                    <a:pt x="55" y="0"/>
                    <a:pt x="55" y="0"/>
                    <a:pt x="55" y="0"/>
                  </a:cubicBezTo>
                  <a:cubicBezTo>
                    <a:pt x="25" y="0"/>
                    <a:pt x="0" y="24"/>
                    <a:pt x="0" y="55"/>
                  </a:cubicBezTo>
                  <a:cubicBezTo>
                    <a:pt x="0" y="173"/>
                    <a:pt x="0" y="173"/>
                    <a:pt x="0" y="173"/>
                  </a:cubicBezTo>
                  <a:lnTo>
                    <a:pt x="600" y="173"/>
                  </a:lnTo>
                  <a:close/>
                </a:path>
              </a:pathLst>
            </a:custGeom>
            <a:solidFill>
              <a:schemeClr val="tx2"/>
            </a:solidFill>
            <a:ln w="25400" cap="flat" cmpd="sng" algn="ctr">
              <a:noFill/>
              <a:prstDash val="solid"/>
              <a:headEnd type="none" w="med" len="med"/>
              <a:tailEnd type="none" w="med" len="med"/>
            </a:ln>
            <a:effectLst/>
            <a:extLst/>
          </p:spPr>
          <p:txBody>
            <a:bodyPr vert="horz" wrap="square" lIns="67205" tIns="33602" rIns="67202" bIns="33600" numCol="1" rtlCol="0" anchor="ctr" anchorCtr="0" compatLnSpc="1">
              <a:prstTxWarp prst="textNoShape">
                <a:avLst/>
              </a:prstTxWarp>
            </a:bodyPr>
            <a:lstStyle/>
            <a:p>
              <a:pPr algn="ctr" defTabSz="914038">
                <a:lnSpc>
                  <a:spcPct val="90000"/>
                </a:lnSpc>
                <a:defRPr/>
              </a:pPr>
              <a:r>
                <a:rPr lang="en-US" sz="809" b="1" kern="0" dirty="0">
                  <a:solidFill>
                    <a:srgbClr val="FFFFFF"/>
                  </a:solidFill>
                </a:rPr>
                <a:t>RELEASE</a:t>
              </a:r>
            </a:p>
          </p:txBody>
        </p:sp>
        <p:sp>
          <p:nvSpPr>
            <p:cNvPr id="147" name="Rectangle 17"/>
            <p:cNvSpPr>
              <a:spLocks noChangeArrowheads="1"/>
            </p:cNvSpPr>
            <p:nvPr/>
          </p:nvSpPr>
          <p:spPr bwMode="auto">
            <a:xfrm>
              <a:off x="3751596" y="5372072"/>
              <a:ext cx="1318670" cy="168876"/>
            </a:xfrm>
            <a:prstGeom prst="rect">
              <a:avLst/>
            </a:prstGeom>
            <a:solidFill>
              <a:schemeClr val="tx2"/>
            </a:solid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48" name="Rectangle 18"/>
            <p:cNvSpPr>
              <a:spLocks noChangeArrowheads="1"/>
            </p:cNvSpPr>
            <p:nvPr/>
          </p:nvSpPr>
          <p:spPr bwMode="auto">
            <a:xfrm>
              <a:off x="3751596" y="5585263"/>
              <a:ext cx="1318670" cy="166481"/>
            </a:xfrm>
            <a:prstGeom prst="rect">
              <a:avLst/>
            </a:prstGeom>
            <a:solidFill>
              <a:schemeClr val="tx2"/>
            </a:solid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49" name="Freeform 19"/>
            <p:cNvSpPr>
              <a:spLocks/>
            </p:cNvSpPr>
            <p:nvPr/>
          </p:nvSpPr>
          <p:spPr bwMode="auto">
            <a:xfrm>
              <a:off x="3751596" y="5796059"/>
              <a:ext cx="1318670" cy="168876"/>
            </a:xfrm>
            <a:custGeom>
              <a:avLst/>
              <a:gdLst>
                <a:gd name="T0" fmla="*/ 0 w 600"/>
                <a:gd name="T1" fmla="*/ 0 h 77"/>
                <a:gd name="T2" fmla="*/ 0 w 600"/>
                <a:gd name="T3" fmla="*/ 22 h 77"/>
                <a:gd name="T4" fmla="*/ 55 w 600"/>
                <a:gd name="T5" fmla="*/ 77 h 77"/>
                <a:gd name="T6" fmla="*/ 545 w 600"/>
                <a:gd name="T7" fmla="*/ 77 h 77"/>
                <a:gd name="T8" fmla="*/ 600 w 600"/>
                <a:gd name="T9" fmla="*/ 22 h 77"/>
                <a:gd name="T10" fmla="*/ 600 w 600"/>
                <a:gd name="T11" fmla="*/ 0 h 77"/>
                <a:gd name="T12" fmla="*/ 0 w 600"/>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600" h="77">
                  <a:moveTo>
                    <a:pt x="0" y="0"/>
                  </a:moveTo>
                  <a:cubicBezTo>
                    <a:pt x="0" y="22"/>
                    <a:pt x="0" y="22"/>
                    <a:pt x="0" y="22"/>
                  </a:cubicBezTo>
                  <a:cubicBezTo>
                    <a:pt x="0" y="53"/>
                    <a:pt x="25" y="77"/>
                    <a:pt x="55" y="77"/>
                  </a:cubicBezTo>
                  <a:cubicBezTo>
                    <a:pt x="545" y="77"/>
                    <a:pt x="545" y="77"/>
                    <a:pt x="545" y="77"/>
                  </a:cubicBezTo>
                  <a:cubicBezTo>
                    <a:pt x="576" y="77"/>
                    <a:pt x="600" y="53"/>
                    <a:pt x="600" y="22"/>
                  </a:cubicBezTo>
                  <a:cubicBezTo>
                    <a:pt x="600" y="0"/>
                    <a:pt x="600" y="0"/>
                    <a:pt x="600" y="0"/>
                  </a:cubicBezTo>
                  <a:lnTo>
                    <a:pt x="0" y="0"/>
                  </a:lnTo>
                  <a:close/>
                </a:path>
              </a:pathLst>
            </a:custGeom>
            <a:solidFill>
              <a:schemeClr val="tx2"/>
            </a:solid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0" name="Freeform 11"/>
            <p:cNvSpPr>
              <a:spLocks/>
            </p:cNvSpPr>
            <p:nvPr/>
          </p:nvSpPr>
          <p:spPr bwMode="auto">
            <a:xfrm>
              <a:off x="3514452" y="2067615"/>
              <a:ext cx="153306" cy="332961"/>
            </a:xfrm>
            <a:custGeom>
              <a:avLst/>
              <a:gdLst>
                <a:gd name="T0" fmla="*/ 115 w 128"/>
                <a:gd name="T1" fmla="*/ 278 h 278"/>
                <a:gd name="T2" fmla="*/ 0 w 128"/>
                <a:gd name="T3" fmla="*/ 133 h 278"/>
                <a:gd name="T4" fmla="*/ 128 w 128"/>
                <a:gd name="T5" fmla="*/ 0 h 278"/>
                <a:gd name="T6" fmla="*/ 115 w 128"/>
                <a:gd name="T7" fmla="*/ 278 h 278"/>
              </a:gdLst>
              <a:ahLst/>
              <a:cxnLst>
                <a:cxn ang="0">
                  <a:pos x="T0" y="T1"/>
                </a:cxn>
                <a:cxn ang="0">
                  <a:pos x="T2" y="T3"/>
                </a:cxn>
                <a:cxn ang="0">
                  <a:pos x="T4" y="T5"/>
                </a:cxn>
                <a:cxn ang="0">
                  <a:pos x="T6" y="T7"/>
                </a:cxn>
              </a:cxnLst>
              <a:rect l="0" t="0" r="r" b="b"/>
              <a:pathLst>
                <a:path w="128" h="278">
                  <a:moveTo>
                    <a:pt x="115" y="278"/>
                  </a:moveTo>
                  <a:lnTo>
                    <a:pt x="0" y="133"/>
                  </a:lnTo>
                  <a:lnTo>
                    <a:pt x="128" y="0"/>
                  </a:lnTo>
                  <a:lnTo>
                    <a:pt x="115" y="278"/>
                  </a:lnTo>
                  <a:close/>
                </a:path>
              </a:pathLst>
            </a:custGeom>
            <a:solidFill>
              <a:schemeClr val="bg2"/>
            </a:solid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1" name="Freeform 150"/>
            <p:cNvSpPr>
              <a:spLocks/>
            </p:cNvSpPr>
            <p:nvPr/>
          </p:nvSpPr>
          <p:spPr bwMode="auto">
            <a:xfrm>
              <a:off x="2980277" y="2059231"/>
              <a:ext cx="516210" cy="331764"/>
            </a:xfrm>
            <a:custGeom>
              <a:avLst/>
              <a:gdLst>
                <a:gd name="T0" fmla="*/ 232 w 235"/>
                <a:gd name="T1" fmla="*/ 95 h 151"/>
                <a:gd name="T2" fmla="*/ 227 w 235"/>
                <a:gd name="T3" fmla="*/ 89 h 151"/>
                <a:gd name="T4" fmla="*/ 216 w 235"/>
                <a:gd name="T5" fmla="*/ 75 h 151"/>
                <a:gd name="T6" fmla="*/ 228 w 235"/>
                <a:gd name="T7" fmla="*/ 62 h 151"/>
                <a:gd name="T8" fmla="*/ 235 w 235"/>
                <a:gd name="T9" fmla="*/ 55 h 151"/>
                <a:gd name="T10" fmla="*/ 167 w 235"/>
                <a:gd name="T11" fmla="*/ 54 h 151"/>
                <a:gd name="T12" fmla="*/ 65 w 235"/>
                <a:gd name="T13" fmla="*/ 57 h 151"/>
                <a:gd name="T14" fmla="*/ 59 w 235"/>
                <a:gd name="T15" fmla="*/ 0 h 151"/>
                <a:gd name="T16" fmla="*/ 0 w 235"/>
                <a:gd name="T17" fmla="*/ 82 h 151"/>
                <a:gd name="T18" fmla="*/ 75 w 235"/>
                <a:gd name="T19" fmla="*/ 151 h 151"/>
                <a:gd name="T20" fmla="*/ 69 w 235"/>
                <a:gd name="T21" fmla="*/ 97 h 151"/>
                <a:gd name="T22" fmla="*/ 167 w 235"/>
                <a:gd name="T23" fmla="*/ 94 h 151"/>
                <a:gd name="T24" fmla="*/ 232 w 235"/>
                <a:gd name="T25" fmla="*/ 9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51">
                  <a:moveTo>
                    <a:pt x="232" y="95"/>
                  </a:moveTo>
                  <a:cubicBezTo>
                    <a:pt x="227" y="89"/>
                    <a:pt x="227" y="89"/>
                    <a:pt x="227" y="89"/>
                  </a:cubicBezTo>
                  <a:cubicBezTo>
                    <a:pt x="216" y="75"/>
                    <a:pt x="216" y="75"/>
                    <a:pt x="216" y="75"/>
                  </a:cubicBezTo>
                  <a:cubicBezTo>
                    <a:pt x="228" y="62"/>
                    <a:pt x="228" y="62"/>
                    <a:pt x="228" y="62"/>
                  </a:cubicBezTo>
                  <a:cubicBezTo>
                    <a:pt x="235" y="55"/>
                    <a:pt x="235" y="55"/>
                    <a:pt x="235" y="55"/>
                  </a:cubicBezTo>
                  <a:cubicBezTo>
                    <a:pt x="213" y="54"/>
                    <a:pt x="190" y="54"/>
                    <a:pt x="167" y="54"/>
                  </a:cubicBezTo>
                  <a:cubicBezTo>
                    <a:pt x="133" y="54"/>
                    <a:pt x="98" y="55"/>
                    <a:pt x="65" y="57"/>
                  </a:cubicBezTo>
                  <a:cubicBezTo>
                    <a:pt x="59" y="0"/>
                    <a:pt x="59" y="0"/>
                    <a:pt x="59" y="0"/>
                  </a:cubicBezTo>
                  <a:cubicBezTo>
                    <a:pt x="0" y="82"/>
                    <a:pt x="0" y="82"/>
                    <a:pt x="0" y="82"/>
                  </a:cubicBezTo>
                  <a:cubicBezTo>
                    <a:pt x="75" y="151"/>
                    <a:pt x="75" y="151"/>
                    <a:pt x="75" y="151"/>
                  </a:cubicBezTo>
                  <a:cubicBezTo>
                    <a:pt x="69" y="97"/>
                    <a:pt x="69" y="97"/>
                    <a:pt x="69" y="97"/>
                  </a:cubicBezTo>
                  <a:cubicBezTo>
                    <a:pt x="101" y="95"/>
                    <a:pt x="134" y="94"/>
                    <a:pt x="167" y="94"/>
                  </a:cubicBezTo>
                  <a:cubicBezTo>
                    <a:pt x="189" y="94"/>
                    <a:pt x="211" y="94"/>
                    <a:pt x="232" y="95"/>
                  </a:cubicBezTo>
                  <a:close/>
                </a:path>
              </a:pathLst>
            </a:custGeom>
            <a:solidFill>
              <a:schemeClr val="bg2"/>
            </a:solid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2" name="TextBox 151"/>
            <p:cNvSpPr txBox="1"/>
            <p:nvPr/>
          </p:nvSpPr>
          <p:spPr>
            <a:xfrm>
              <a:off x="4615737" y="3697311"/>
              <a:ext cx="780490" cy="307793"/>
            </a:xfrm>
            <a:prstGeom prst="rect">
              <a:avLst/>
            </a:prstGeom>
            <a:noFill/>
          </p:spPr>
          <p:txBody>
            <a:bodyPr wrap="none" lIns="0" tIns="0" rIns="0" bIns="0" rtlCol="0" anchor="ctr">
              <a:spAutoFit/>
            </a:bodyPr>
            <a:lstStyle>
              <a:defPPr>
                <a:defRPr lang="en-US"/>
              </a:defPPr>
              <a:lvl1pPr algn="ctr" defTabSz="914400">
                <a:defRPr sz="2000" spc="-60">
                  <a:gradFill>
                    <a:gsLst>
                      <a:gs pos="0">
                        <a:schemeClr val="accent2"/>
                      </a:gs>
                      <a:gs pos="100000">
                        <a:schemeClr val="accent2"/>
                      </a:gs>
                    </a:gsLst>
                    <a:lin ang="5400000" scaled="0"/>
                  </a:gradFill>
                </a:defRPr>
              </a:lvl1pPr>
            </a:lstStyle>
            <a:p>
              <a:pPr>
                <a:defRPr/>
              </a:pPr>
              <a:r>
                <a:rPr lang="en-US" sz="1470" b="1" kern="0" spc="0" dirty="0">
                  <a:solidFill>
                    <a:schemeClr val="tx1">
                      <a:lumMod val="75000"/>
                      <a:lumOff val="25000"/>
                    </a:schemeClr>
                  </a:solidFill>
                  <a:latin typeface="Segoe UI Light"/>
                </a:rPr>
                <a:t>Operate</a:t>
              </a:r>
            </a:p>
          </p:txBody>
        </p:sp>
        <p:sp>
          <p:nvSpPr>
            <p:cNvPr id="153" name="Freeform 9"/>
            <p:cNvSpPr>
              <a:spLocks/>
            </p:cNvSpPr>
            <p:nvPr/>
          </p:nvSpPr>
          <p:spPr bwMode="auto">
            <a:xfrm>
              <a:off x="5578092" y="3831907"/>
              <a:ext cx="331764" cy="147318"/>
            </a:xfrm>
            <a:custGeom>
              <a:avLst/>
              <a:gdLst>
                <a:gd name="T0" fmla="*/ 0 w 277"/>
                <a:gd name="T1" fmla="*/ 123 h 123"/>
                <a:gd name="T2" fmla="*/ 139 w 277"/>
                <a:gd name="T3" fmla="*/ 0 h 123"/>
                <a:gd name="T4" fmla="*/ 277 w 277"/>
                <a:gd name="T5" fmla="*/ 123 h 123"/>
                <a:gd name="T6" fmla="*/ 0 w 277"/>
                <a:gd name="T7" fmla="*/ 123 h 123"/>
              </a:gdLst>
              <a:ahLst/>
              <a:cxnLst>
                <a:cxn ang="0">
                  <a:pos x="T0" y="T1"/>
                </a:cxn>
                <a:cxn ang="0">
                  <a:pos x="T2" y="T3"/>
                </a:cxn>
                <a:cxn ang="0">
                  <a:pos x="T4" y="T5"/>
                </a:cxn>
                <a:cxn ang="0">
                  <a:pos x="T6" y="T7"/>
                </a:cxn>
              </a:cxnLst>
              <a:rect l="0" t="0" r="r" b="b"/>
              <a:pathLst>
                <a:path w="277" h="123">
                  <a:moveTo>
                    <a:pt x="0" y="123"/>
                  </a:moveTo>
                  <a:lnTo>
                    <a:pt x="139" y="0"/>
                  </a:lnTo>
                  <a:lnTo>
                    <a:pt x="277" y="123"/>
                  </a:lnTo>
                  <a:lnTo>
                    <a:pt x="0" y="123"/>
                  </a:lnTo>
                  <a:close/>
                </a:path>
              </a:pathLst>
            </a:custGeom>
            <a:solidFill>
              <a:schemeClr val="bg2"/>
            </a:solid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4" name="Freeform 10"/>
            <p:cNvSpPr>
              <a:spLocks/>
            </p:cNvSpPr>
            <p:nvPr/>
          </p:nvSpPr>
          <p:spPr bwMode="auto">
            <a:xfrm>
              <a:off x="4928820" y="2933553"/>
              <a:ext cx="147318" cy="332961"/>
            </a:xfrm>
            <a:custGeom>
              <a:avLst/>
              <a:gdLst>
                <a:gd name="T0" fmla="*/ 123 w 123"/>
                <a:gd name="T1" fmla="*/ 278 h 278"/>
                <a:gd name="T2" fmla="*/ 0 w 123"/>
                <a:gd name="T3" fmla="*/ 138 h 278"/>
                <a:gd name="T4" fmla="*/ 123 w 123"/>
                <a:gd name="T5" fmla="*/ 0 h 278"/>
                <a:gd name="T6" fmla="*/ 123 w 123"/>
                <a:gd name="T7" fmla="*/ 278 h 278"/>
              </a:gdLst>
              <a:ahLst/>
              <a:cxnLst>
                <a:cxn ang="0">
                  <a:pos x="T0" y="T1"/>
                </a:cxn>
                <a:cxn ang="0">
                  <a:pos x="T2" y="T3"/>
                </a:cxn>
                <a:cxn ang="0">
                  <a:pos x="T4" y="T5"/>
                </a:cxn>
                <a:cxn ang="0">
                  <a:pos x="T6" y="T7"/>
                </a:cxn>
              </a:cxnLst>
              <a:rect l="0" t="0" r="r" b="b"/>
              <a:pathLst>
                <a:path w="123" h="278">
                  <a:moveTo>
                    <a:pt x="123" y="278"/>
                  </a:moveTo>
                  <a:lnTo>
                    <a:pt x="0" y="138"/>
                  </a:lnTo>
                  <a:lnTo>
                    <a:pt x="123" y="0"/>
                  </a:lnTo>
                  <a:lnTo>
                    <a:pt x="123" y="278"/>
                  </a:lnTo>
                  <a:close/>
                </a:path>
              </a:pathLst>
            </a:custGeom>
            <a:solidFill>
              <a:schemeClr val="bg2"/>
            </a:solid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5" name="Freeform 23"/>
            <p:cNvSpPr>
              <a:spLocks/>
            </p:cNvSpPr>
            <p:nvPr/>
          </p:nvSpPr>
          <p:spPr bwMode="auto">
            <a:xfrm>
              <a:off x="3591105" y="2195769"/>
              <a:ext cx="2191794" cy="1568989"/>
            </a:xfrm>
            <a:custGeom>
              <a:avLst/>
              <a:gdLst/>
              <a:ahLst/>
              <a:cxnLst/>
              <a:rect l="l" t="t" r="r" b="b"/>
              <a:pathLst>
                <a:path w="2759075" h="2079625">
                  <a:moveTo>
                    <a:pt x="5827" y="0"/>
                  </a:moveTo>
                  <a:cubicBezTo>
                    <a:pt x="687583" y="66982"/>
                    <a:pt x="1313984" y="282490"/>
                    <a:pt x="1809277" y="620314"/>
                  </a:cubicBezTo>
                  <a:cubicBezTo>
                    <a:pt x="2380321" y="1007646"/>
                    <a:pt x="2712459" y="1517294"/>
                    <a:pt x="2759075" y="2064801"/>
                  </a:cubicBezTo>
                  <a:lnTo>
                    <a:pt x="2759075" y="2065073"/>
                  </a:lnTo>
                  <a:cubicBezTo>
                    <a:pt x="2759075" y="2065073"/>
                    <a:pt x="2759075" y="2065073"/>
                    <a:pt x="2757617" y="2063618"/>
                  </a:cubicBezTo>
                  <a:lnTo>
                    <a:pt x="2747409" y="2053431"/>
                  </a:lnTo>
                  <a:cubicBezTo>
                    <a:pt x="2747409" y="2053431"/>
                    <a:pt x="2747409" y="2053431"/>
                    <a:pt x="2709495" y="2018506"/>
                  </a:cubicBezTo>
                  <a:cubicBezTo>
                    <a:pt x="2709495" y="2018506"/>
                    <a:pt x="2709495" y="2018506"/>
                    <a:pt x="2668665" y="2053431"/>
                  </a:cubicBezTo>
                  <a:cubicBezTo>
                    <a:pt x="2668665" y="2053431"/>
                    <a:pt x="2668665" y="2053431"/>
                    <a:pt x="2642417" y="2079625"/>
                  </a:cubicBezTo>
                  <a:cubicBezTo>
                    <a:pt x="2589921" y="1666346"/>
                    <a:pt x="2272028" y="1337468"/>
                    <a:pt x="1863725" y="1270529"/>
                  </a:cubicBezTo>
                  <a:lnTo>
                    <a:pt x="1863725" y="1154112"/>
                  </a:lnTo>
                  <a:cubicBezTo>
                    <a:pt x="2082773" y="1185535"/>
                    <a:pt x="2279970" y="1284939"/>
                    <a:pt x="2432197" y="1431851"/>
                  </a:cubicBezTo>
                  <a:cubicBezTo>
                    <a:pt x="2035330" y="744032"/>
                    <a:pt x="1114176" y="231237"/>
                    <a:pt x="0" y="116491"/>
                  </a:cubicBezTo>
                  <a:cubicBezTo>
                    <a:pt x="0" y="116491"/>
                    <a:pt x="0" y="116491"/>
                    <a:pt x="5827" y="0"/>
                  </a:cubicBezTo>
                  <a:close/>
                </a:path>
              </a:pathLst>
            </a:custGeom>
            <a:solidFill>
              <a:schemeClr val="bg2"/>
            </a:solid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6" name="Freeform 24"/>
            <p:cNvSpPr>
              <a:spLocks/>
            </p:cNvSpPr>
            <p:nvPr/>
          </p:nvSpPr>
          <p:spPr bwMode="auto">
            <a:xfrm>
              <a:off x="4193548" y="3061707"/>
              <a:ext cx="1586955" cy="1953450"/>
            </a:xfrm>
            <a:custGeom>
              <a:avLst/>
              <a:gdLst/>
              <a:ahLst/>
              <a:cxnLst/>
              <a:rect l="l" t="t" r="r" b="b"/>
              <a:pathLst>
                <a:path w="2103438" h="2589213">
                  <a:moveTo>
                    <a:pt x="926445" y="0"/>
                  </a:moveTo>
                  <a:cubicBezTo>
                    <a:pt x="926445" y="0"/>
                    <a:pt x="926445" y="0"/>
                    <a:pt x="924989" y="1457"/>
                  </a:cubicBezTo>
                  <a:lnTo>
                    <a:pt x="914792" y="11656"/>
                  </a:lnTo>
                  <a:cubicBezTo>
                    <a:pt x="914792" y="11656"/>
                    <a:pt x="914792" y="11656"/>
                    <a:pt x="879832" y="49539"/>
                  </a:cubicBezTo>
                  <a:cubicBezTo>
                    <a:pt x="879832" y="49539"/>
                    <a:pt x="879832" y="49539"/>
                    <a:pt x="914792" y="90336"/>
                  </a:cubicBezTo>
                  <a:cubicBezTo>
                    <a:pt x="914792" y="90336"/>
                    <a:pt x="914792" y="90336"/>
                    <a:pt x="941012" y="116563"/>
                  </a:cubicBezTo>
                  <a:cubicBezTo>
                    <a:pt x="474876" y="174844"/>
                    <a:pt x="116534" y="571158"/>
                    <a:pt x="116534" y="1051980"/>
                  </a:cubicBezTo>
                  <a:cubicBezTo>
                    <a:pt x="116534" y="1570685"/>
                    <a:pt x="536056" y="1993225"/>
                    <a:pt x="1057546" y="1993225"/>
                  </a:cubicBezTo>
                  <a:cubicBezTo>
                    <a:pt x="1523682" y="1993225"/>
                    <a:pt x="1911157" y="1649365"/>
                    <a:pt x="1983991" y="1203512"/>
                  </a:cubicBezTo>
                  <a:cubicBezTo>
                    <a:pt x="1983991" y="1203512"/>
                    <a:pt x="1983991" y="1203512"/>
                    <a:pt x="1986827" y="1203512"/>
                  </a:cubicBezTo>
                  <a:lnTo>
                    <a:pt x="1986859" y="1203325"/>
                  </a:lnTo>
                  <a:lnTo>
                    <a:pt x="2103437" y="1203325"/>
                  </a:lnTo>
                  <a:cubicBezTo>
                    <a:pt x="2103431" y="1203388"/>
                    <a:pt x="2103425" y="1203450"/>
                    <a:pt x="2103407" y="1203512"/>
                  </a:cubicBezTo>
                  <a:lnTo>
                    <a:pt x="2103438" y="1203512"/>
                  </a:lnTo>
                  <a:cubicBezTo>
                    <a:pt x="2103389" y="1203860"/>
                    <a:pt x="2103339" y="1204209"/>
                    <a:pt x="2103241" y="1204550"/>
                  </a:cubicBezTo>
                  <a:cubicBezTo>
                    <a:pt x="2053396" y="1725255"/>
                    <a:pt x="1738714" y="2211013"/>
                    <a:pt x="1208705" y="2589213"/>
                  </a:cubicBezTo>
                  <a:cubicBezTo>
                    <a:pt x="1197047" y="2551363"/>
                    <a:pt x="1173732" y="2516425"/>
                    <a:pt x="1144587" y="2493133"/>
                  </a:cubicBezTo>
                  <a:cubicBezTo>
                    <a:pt x="1410546" y="2301963"/>
                    <a:pt x="1625069" y="2078341"/>
                    <a:pt x="1769840" y="1830454"/>
                  </a:cubicBezTo>
                  <a:cubicBezTo>
                    <a:pt x="1582746" y="2004509"/>
                    <a:pt x="1331841" y="2109788"/>
                    <a:pt x="1057546" y="2109788"/>
                  </a:cubicBezTo>
                  <a:cubicBezTo>
                    <a:pt x="471963" y="2109788"/>
                    <a:pt x="0" y="1634794"/>
                    <a:pt x="0" y="1051980"/>
                  </a:cubicBezTo>
                  <a:cubicBezTo>
                    <a:pt x="0" y="512877"/>
                    <a:pt x="402042" y="67024"/>
                    <a:pt x="926445" y="0"/>
                  </a:cubicBezTo>
                  <a:close/>
                </a:path>
              </a:pathLst>
            </a:custGeom>
            <a:solidFill>
              <a:schemeClr val="bg2"/>
            </a:solid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7" name="TextBox 156"/>
            <p:cNvSpPr txBox="1"/>
            <p:nvPr/>
          </p:nvSpPr>
          <p:spPr>
            <a:xfrm>
              <a:off x="1273796" y="3696497"/>
              <a:ext cx="907367" cy="307793"/>
            </a:xfrm>
            <a:prstGeom prst="rect">
              <a:avLst/>
            </a:prstGeom>
            <a:noFill/>
          </p:spPr>
          <p:txBody>
            <a:bodyPr wrap="none" lIns="0" tIns="0" rIns="0" bIns="0" rtlCol="0" anchor="ctr">
              <a:spAutoFit/>
            </a:bodyPr>
            <a:lstStyle/>
            <a:p>
              <a:pPr algn="ctr" defTabSz="914038">
                <a:defRPr/>
              </a:pPr>
              <a:r>
                <a:rPr lang="en-US" sz="1470" b="1" kern="0" dirty="0">
                  <a:solidFill>
                    <a:schemeClr val="tx1">
                      <a:lumMod val="75000"/>
                      <a:lumOff val="25000"/>
                    </a:schemeClr>
                  </a:solidFill>
                  <a:latin typeface="Segoe UI Light"/>
                </a:rPr>
                <a:t>Construct</a:t>
              </a:r>
            </a:p>
          </p:txBody>
        </p:sp>
        <p:sp>
          <p:nvSpPr>
            <p:cNvPr id="158" name="Freeform 157"/>
            <p:cNvSpPr>
              <a:spLocks/>
            </p:cNvSpPr>
            <p:nvPr/>
          </p:nvSpPr>
          <p:spPr bwMode="auto">
            <a:xfrm>
              <a:off x="909449" y="3940819"/>
              <a:ext cx="2818194" cy="1694748"/>
            </a:xfrm>
            <a:custGeom>
              <a:avLst/>
              <a:gdLst/>
              <a:ahLst/>
              <a:cxnLst/>
              <a:rect l="l" t="t" r="r" b="b"/>
              <a:pathLst>
                <a:path w="3359400" h="2020208">
                  <a:moveTo>
                    <a:pt x="0" y="0"/>
                  </a:moveTo>
                  <a:cubicBezTo>
                    <a:pt x="0" y="0"/>
                    <a:pt x="0" y="0"/>
                    <a:pt x="6238" y="5544"/>
                  </a:cubicBezTo>
                  <a:lnTo>
                    <a:pt x="5711" y="2855"/>
                  </a:lnTo>
                  <a:cubicBezTo>
                    <a:pt x="5711" y="2855"/>
                    <a:pt x="5711" y="2855"/>
                    <a:pt x="8002" y="5146"/>
                  </a:cubicBezTo>
                  <a:lnTo>
                    <a:pt x="24039" y="21183"/>
                  </a:lnTo>
                  <a:cubicBezTo>
                    <a:pt x="24039" y="21183"/>
                    <a:pt x="24039" y="21183"/>
                    <a:pt x="60364" y="52318"/>
                  </a:cubicBezTo>
                  <a:cubicBezTo>
                    <a:pt x="60941" y="51786"/>
                    <a:pt x="65051" y="47993"/>
                    <a:pt x="94336" y="20962"/>
                  </a:cubicBezTo>
                  <a:cubicBezTo>
                    <a:pt x="94336" y="20962"/>
                    <a:pt x="94336" y="20962"/>
                    <a:pt x="95974" y="19652"/>
                  </a:cubicBezTo>
                  <a:lnTo>
                    <a:pt x="107438" y="10481"/>
                  </a:lnTo>
                  <a:cubicBezTo>
                    <a:pt x="107441" y="10514"/>
                    <a:pt x="107444" y="10548"/>
                    <a:pt x="107454" y="10581"/>
                  </a:cubicBezTo>
                  <a:lnTo>
                    <a:pt x="110441" y="8092"/>
                  </a:lnTo>
                  <a:cubicBezTo>
                    <a:pt x="157569" y="374641"/>
                    <a:pt x="445576" y="670500"/>
                    <a:pt x="809512" y="730718"/>
                  </a:cubicBezTo>
                  <a:cubicBezTo>
                    <a:pt x="809512" y="730718"/>
                    <a:pt x="809512" y="730718"/>
                    <a:pt x="809512" y="838065"/>
                  </a:cubicBezTo>
                  <a:cubicBezTo>
                    <a:pt x="611488" y="808729"/>
                    <a:pt x="433438" y="718330"/>
                    <a:pt x="296736" y="584843"/>
                  </a:cubicBezTo>
                  <a:cubicBezTo>
                    <a:pt x="704003" y="1288835"/>
                    <a:pt x="1721169" y="1787007"/>
                    <a:pt x="2906065" y="1787007"/>
                  </a:cubicBezTo>
                  <a:cubicBezTo>
                    <a:pt x="2997780" y="1787007"/>
                    <a:pt x="3089495" y="1784386"/>
                    <a:pt x="3181210" y="1779146"/>
                  </a:cubicBezTo>
                  <a:cubicBezTo>
                    <a:pt x="3181210" y="1779146"/>
                    <a:pt x="3181210" y="1779146"/>
                    <a:pt x="3170729" y="1624551"/>
                  </a:cubicBezTo>
                  <a:lnTo>
                    <a:pt x="3359400" y="1810589"/>
                  </a:lnTo>
                  <a:cubicBezTo>
                    <a:pt x="3359400" y="1810589"/>
                    <a:pt x="3359400" y="1810589"/>
                    <a:pt x="3199553" y="2020208"/>
                  </a:cubicBezTo>
                  <a:cubicBezTo>
                    <a:pt x="3199553" y="2020208"/>
                    <a:pt x="3199553" y="2020208"/>
                    <a:pt x="3189072" y="1883956"/>
                  </a:cubicBezTo>
                  <a:cubicBezTo>
                    <a:pt x="3094736" y="1889196"/>
                    <a:pt x="3000400" y="1891816"/>
                    <a:pt x="2906065" y="1891816"/>
                  </a:cubicBezTo>
                  <a:cubicBezTo>
                    <a:pt x="2133036" y="1891816"/>
                    <a:pt x="1404554" y="1687437"/>
                    <a:pt x="856883" y="1312742"/>
                  </a:cubicBezTo>
                  <a:cubicBezTo>
                    <a:pt x="338036" y="961630"/>
                    <a:pt x="36686" y="497847"/>
                    <a:pt x="0" y="0"/>
                  </a:cubicBezTo>
                  <a:close/>
                </a:path>
              </a:pathLst>
            </a:custGeom>
            <a:solidFill>
              <a:schemeClr val="bg2"/>
            </a:solidFill>
            <a:ln>
              <a:noFill/>
            </a:ln>
            <a:extLst/>
          </p:spPr>
          <p:txBody>
            <a:bodyPr vert="horz" wrap="square" lIns="67205" tIns="0" rIns="67205" bIns="0" numCol="1" anchor="ctr" anchorCtr="0" compatLnSpc="1">
              <a:prstTxWarp prst="textNoShape">
                <a:avLst/>
              </a:prstTxWarp>
            </a:bodyPr>
            <a:lstStyle/>
            <a:p>
              <a:pPr algn="ctr" defTabSz="914038">
                <a:defRPr/>
              </a:pPr>
              <a:endParaRPr lang="en-US" sz="882" kern="0" dirty="0">
                <a:solidFill>
                  <a:srgbClr val="68217A"/>
                </a:solidFill>
              </a:endParaRPr>
            </a:p>
          </p:txBody>
        </p:sp>
        <p:sp>
          <p:nvSpPr>
            <p:cNvPr id="159" name="Freeform 7"/>
            <p:cNvSpPr>
              <a:spLocks/>
            </p:cNvSpPr>
            <p:nvPr/>
          </p:nvSpPr>
          <p:spPr bwMode="auto">
            <a:xfrm>
              <a:off x="1582416" y="4441458"/>
              <a:ext cx="147318" cy="331764"/>
            </a:xfrm>
            <a:custGeom>
              <a:avLst/>
              <a:gdLst>
                <a:gd name="T0" fmla="*/ 0 w 123"/>
                <a:gd name="T1" fmla="*/ 0 h 277"/>
                <a:gd name="T2" fmla="*/ 123 w 123"/>
                <a:gd name="T3" fmla="*/ 140 h 277"/>
                <a:gd name="T4" fmla="*/ 0 w 123"/>
                <a:gd name="T5" fmla="*/ 277 h 277"/>
                <a:gd name="T6" fmla="*/ 0 w 123"/>
                <a:gd name="T7" fmla="*/ 0 h 277"/>
              </a:gdLst>
              <a:ahLst/>
              <a:cxnLst>
                <a:cxn ang="0">
                  <a:pos x="T0" y="T1"/>
                </a:cxn>
                <a:cxn ang="0">
                  <a:pos x="T2" y="T3"/>
                </a:cxn>
                <a:cxn ang="0">
                  <a:pos x="T4" y="T5"/>
                </a:cxn>
                <a:cxn ang="0">
                  <a:pos x="T6" y="T7"/>
                </a:cxn>
              </a:cxnLst>
              <a:rect l="0" t="0" r="r" b="b"/>
              <a:pathLst>
                <a:path w="123" h="277">
                  <a:moveTo>
                    <a:pt x="0" y="0"/>
                  </a:moveTo>
                  <a:lnTo>
                    <a:pt x="123" y="140"/>
                  </a:lnTo>
                  <a:lnTo>
                    <a:pt x="0" y="277"/>
                  </a:lnTo>
                  <a:lnTo>
                    <a:pt x="0" y="0"/>
                  </a:lnTo>
                  <a:close/>
                </a:path>
              </a:pathLst>
            </a:custGeom>
            <a:solidFill>
              <a:schemeClr val="bg2"/>
            </a:solidFill>
            <a:ln>
              <a:noFill/>
            </a:ln>
            <a:extLst/>
          </p:spPr>
          <p:txBody>
            <a:bodyPr vert="horz" wrap="square" lIns="67205" tIns="0" rIns="67205" bIns="0" numCol="1" anchor="ctr" anchorCtr="0" compatLnSpc="1">
              <a:prstTxWarp prst="textNoShape">
                <a:avLst/>
              </a:prstTxWarp>
            </a:bodyPr>
            <a:lstStyle/>
            <a:p>
              <a:pPr algn="ctr" defTabSz="914038">
                <a:defRPr/>
              </a:pPr>
              <a:endParaRPr lang="en-US" sz="882" kern="0" dirty="0">
                <a:solidFill>
                  <a:srgbClr val="68217A"/>
                </a:solidFill>
              </a:endParaRPr>
            </a:p>
          </p:txBody>
        </p:sp>
        <p:sp>
          <p:nvSpPr>
            <p:cNvPr id="160" name="Freeform 8"/>
            <p:cNvSpPr>
              <a:spLocks/>
            </p:cNvSpPr>
            <p:nvPr/>
          </p:nvSpPr>
          <p:spPr bwMode="auto">
            <a:xfrm>
              <a:off x="793273" y="3730307"/>
              <a:ext cx="331764" cy="147318"/>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bg2"/>
            </a:solidFill>
            <a:ln>
              <a:noFill/>
            </a:ln>
            <a:extLst/>
          </p:spPr>
          <p:txBody>
            <a:bodyPr vert="horz" wrap="square" lIns="67205" tIns="0" rIns="67205" bIns="0" numCol="1" anchor="ctr" anchorCtr="0" compatLnSpc="1">
              <a:prstTxWarp prst="textNoShape">
                <a:avLst/>
              </a:prstTxWarp>
            </a:bodyPr>
            <a:lstStyle/>
            <a:p>
              <a:pPr algn="ctr" defTabSz="914038">
                <a:defRPr/>
              </a:pPr>
              <a:endParaRPr lang="en-US" sz="882" kern="0" dirty="0">
                <a:solidFill>
                  <a:srgbClr val="68217A"/>
                </a:solidFill>
              </a:endParaRPr>
            </a:p>
          </p:txBody>
        </p:sp>
        <p:sp>
          <p:nvSpPr>
            <p:cNvPr id="161" name="Freeform 26"/>
            <p:cNvSpPr>
              <a:spLocks/>
            </p:cNvSpPr>
            <p:nvPr/>
          </p:nvSpPr>
          <p:spPr bwMode="auto">
            <a:xfrm>
              <a:off x="911845" y="2692814"/>
              <a:ext cx="1599835" cy="1953452"/>
            </a:xfrm>
            <a:custGeom>
              <a:avLst/>
              <a:gdLst/>
              <a:ahLst/>
              <a:cxnLst/>
              <a:rect l="l" t="t" r="r" b="b"/>
              <a:pathLst>
                <a:path w="1900281" h="2328594">
                  <a:moveTo>
                    <a:pt x="805107" y="0"/>
                  </a:moveTo>
                  <a:cubicBezTo>
                    <a:pt x="805107" y="0"/>
                    <a:pt x="805107" y="0"/>
                    <a:pt x="810352" y="0"/>
                  </a:cubicBezTo>
                  <a:cubicBezTo>
                    <a:pt x="823465" y="31409"/>
                    <a:pt x="841822" y="60202"/>
                    <a:pt x="868047" y="83759"/>
                  </a:cubicBezTo>
                  <a:cubicBezTo>
                    <a:pt x="618596" y="261380"/>
                    <a:pt x="418547" y="471580"/>
                    <a:pt x="287213" y="705241"/>
                  </a:cubicBezTo>
                  <a:cubicBezTo>
                    <a:pt x="456580" y="536656"/>
                    <a:pt x="690024" y="434024"/>
                    <a:pt x="946445" y="434024"/>
                  </a:cubicBezTo>
                  <a:cubicBezTo>
                    <a:pt x="1473151" y="434024"/>
                    <a:pt x="1900281" y="861154"/>
                    <a:pt x="1900281" y="1385240"/>
                  </a:cubicBezTo>
                  <a:cubicBezTo>
                    <a:pt x="1900281" y="1870019"/>
                    <a:pt x="1533421" y="2270945"/>
                    <a:pt x="1064364" y="2328594"/>
                  </a:cubicBezTo>
                  <a:cubicBezTo>
                    <a:pt x="1064364" y="2328594"/>
                    <a:pt x="1064364" y="2328594"/>
                    <a:pt x="1065674" y="2327284"/>
                  </a:cubicBezTo>
                  <a:lnTo>
                    <a:pt x="1074846" y="2318112"/>
                  </a:lnTo>
                  <a:cubicBezTo>
                    <a:pt x="1074846" y="2318112"/>
                    <a:pt x="1074846" y="2318112"/>
                    <a:pt x="1106291" y="2284047"/>
                  </a:cubicBezTo>
                  <a:cubicBezTo>
                    <a:pt x="1106291" y="2284047"/>
                    <a:pt x="1106291" y="2284047"/>
                    <a:pt x="1074846" y="2249981"/>
                  </a:cubicBezTo>
                  <a:cubicBezTo>
                    <a:pt x="1074846" y="2249981"/>
                    <a:pt x="1074846" y="2249981"/>
                    <a:pt x="1053882" y="2223777"/>
                  </a:cubicBezTo>
                  <a:cubicBezTo>
                    <a:pt x="1470531" y="2171368"/>
                    <a:pt x="1795464" y="1814990"/>
                    <a:pt x="1795464" y="1385240"/>
                  </a:cubicBezTo>
                  <a:cubicBezTo>
                    <a:pt x="1795464" y="918803"/>
                    <a:pt x="1415502" y="538841"/>
                    <a:pt x="946445" y="538841"/>
                  </a:cubicBezTo>
                  <a:cubicBezTo>
                    <a:pt x="529796" y="538841"/>
                    <a:pt x="181279" y="842811"/>
                    <a:pt x="113148" y="1241116"/>
                  </a:cubicBezTo>
                  <a:cubicBezTo>
                    <a:pt x="113148" y="1241116"/>
                    <a:pt x="113148" y="1241116"/>
                    <a:pt x="5710" y="1241116"/>
                  </a:cubicBezTo>
                  <a:cubicBezTo>
                    <a:pt x="5733" y="1240969"/>
                    <a:pt x="5756" y="1240823"/>
                    <a:pt x="5798" y="1240679"/>
                  </a:cubicBezTo>
                  <a:lnTo>
                    <a:pt x="0" y="1240679"/>
                  </a:lnTo>
                  <a:cubicBezTo>
                    <a:pt x="47205" y="774770"/>
                    <a:pt x="327812" y="337653"/>
                    <a:pt x="805107" y="0"/>
                  </a:cubicBezTo>
                  <a:close/>
                </a:path>
              </a:pathLst>
            </a:custGeom>
            <a:solidFill>
              <a:schemeClr val="bg2"/>
            </a:solidFill>
            <a:ln>
              <a:solidFill>
                <a:schemeClr val="bg2"/>
              </a:solidFill>
            </a:ln>
            <a:extLst/>
          </p:spPr>
          <p:txBody>
            <a:bodyPr vert="horz" wrap="square" lIns="67205" tIns="0" rIns="67205" bIns="0" numCol="1" anchor="ctr" anchorCtr="0" compatLnSpc="1">
              <a:prstTxWarp prst="textNoShape">
                <a:avLst/>
              </a:prstTxWarp>
            </a:bodyPr>
            <a:lstStyle/>
            <a:p>
              <a:pPr algn="ctr" defTabSz="914038">
                <a:defRPr/>
              </a:pPr>
              <a:endParaRPr lang="en-US" sz="882" kern="0" dirty="0">
                <a:solidFill>
                  <a:srgbClr val="68217A"/>
                </a:solidFill>
              </a:endParaRPr>
            </a:p>
          </p:txBody>
        </p:sp>
        <p:sp>
          <p:nvSpPr>
            <p:cNvPr id="162" name="TextBox 161"/>
            <p:cNvSpPr txBox="1"/>
            <p:nvPr/>
          </p:nvSpPr>
          <p:spPr>
            <a:xfrm>
              <a:off x="3338855" y="5982074"/>
              <a:ext cx="2242098" cy="313948"/>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4038">
                <a:lnSpc>
                  <a:spcPct val="100000"/>
                </a:lnSpc>
                <a:defRPr/>
              </a:pPr>
              <a:r>
                <a:rPr lang="en-US" sz="882" spc="0" dirty="0">
                  <a:solidFill>
                    <a:schemeClr val="tx1">
                      <a:lumMod val="75000"/>
                      <a:lumOff val="25000"/>
                    </a:schemeClr>
                  </a:solidFill>
                </a:rPr>
                <a:t>WORKING SOFTWARE</a:t>
              </a:r>
            </a:p>
          </p:txBody>
        </p:sp>
      </p:grpSp>
      <p:grpSp>
        <p:nvGrpSpPr>
          <p:cNvPr id="11" name="Group 10"/>
          <p:cNvGrpSpPr/>
          <p:nvPr/>
        </p:nvGrpSpPr>
        <p:grpSpPr>
          <a:xfrm>
            <a:off x="5113593" y="3186157"/>
            <a:ext cx="1988274" cy="1228279"/>
            <a:chOff x="5273635" y="3155630"/>
            <a:chExt cx="1988274" cy="1228279"/>
          </a:xfrm>
        </p:grpSpPr>
        <p:sp>
          <p:nvSpPr>
            <p:cNvPr id="204" name="Rectangle 203"/>
            <p:cNvSpPr/>
            <p:nvPr/>
          </p:nvSpPr>
          <p:spPr>
            <a:xfrm>
              <a:off x="5273635" y="3155630"/>
              <a:ext cx="1988274" cy="279194"/>
            </a:xfrm>
            <a:prstGeom prst="rect">
              <a:avLst/>
            </a:prstGeom>
          </p:spPr>
          <p:txBody>
            <a:bodyPr wrap="square">
              <a:spAutoFit/>
            </a:bodyPr>
            <a:lstStyle/>
            <a:p>
              <a:pPr algn="ctr" defTabSz="671871" fontAlgn="base">
                <a:lnSpc>
                  <a:spcPct val="90000"/>
                </a:lnSpc>
                <a:spcBef>
                  <a:spcPct val="0"/>
                </a:spcBef>
                <a:spcAft>
                  <a:spcPct val="0"/>
                </a:spcAft>
              </a:pPr>
              <a:r>
                <a:rPr lang="en-US" sz="1323" b="1" kern="0" spc="-37" dirty="0">
                  <a:solidFill>
                    <a:schemeClr val="tx1">
                      <a:lumMod val="75000"/>
                      <a:lumOff val="25000"/>
                    </a:schemeClr>
                  </a:solidFill>
                  <a:latin typeface="Segoe UI Light"/>
                </a:rPr>
                <a:t>Build  | Measure | Learn</a:t>
              </a:r>
            </a:p>
          </p:txBody>
        </p:sp>
        <p:grpSp>
          <p:nvGrpSpPr>
            <p:cNvPr id="10" name="Group 9"/>
            <p:cNvGrpSpPr/>
            <p:nvPr/>
          </p:nvGrpSpPr>
          <p:grpSpPr>
            <a:xfrm>
              <a:off x="5770218" y="3473874"/>
              <a:ext cx="995109" cy="910035"/>
              <a:chOff x="5505268" y="3434374"/>
              <a:chExt cx="995109" cy="910035"/>
            </a:xfrm>
          </p:grpSpPr>
          <p:sp>
            <p:nvSpPr>
              <p:cNvPr id="85" name="Rectangle 84"/>
              <p:cNvSpPr/>
              <p:nvPr/>
            </p:nvSpPr>
            <p:spPr>
              <a:xfrm>
                <a:off x="5505268" y="3434374"/>
                <a:ext cx="995109" cy="910035"/>
              </a:xfrm>
              <a:prstGeom prst="rect">
                <a:avLst/>
              </a:prstGeom>
              <a:solidFill>
                <a:schemeClr val="tx2"/>
              </a:solidFill>
              <a:ln w="25400" cap="flat" cmpd="sng" algn="ctr">
                <a:noFill/>
                <a:prstDash val="solid"/>
              </a:ln>
              <a:effectLst/>
            </p:spPr>
            <p:txBody>
              <a:bodyPr lIns="33602" rIns="33602" bIns="33602" rtlCol="0" anchor="b"/>
              <a:lstStyle/>
              <a:p>
                <a:pPr algn="ctr" defTabSz="806511">
                  <a:defRPr/>
                </a:pPr>
                <a:r>
                  <a:rPr lang="en-US" sz="1323" kern="0" dirty="0">
                    <a:solidFill>
                      <a:srgbClr val="FFFFFF"/>
                    </a:solidFill>
                  </a:rPr>
                  <a:t>Collaborate</a:t>
                </a:r>
              </a:p>
              <a:p>
                <a:pPr algn="ctr" defTabSz="806511">
                  <a:defRPr/>
                </a:pPr>
                <a:endParaRPr lang="en-US" sz="1028" kern="0" dirty="0">
                  <a:solidFill>
                    <a:srgbClr val="68217A"/>
                  </a:solidFill>
                </a:endParaRPr>
              </a:p>
            </p:txBody>
          </p:sp>
          <p:grpSp>
            <p:nvGrpSpPr>
              <p:cNvPr id="86" name="Group 85"/>
              <p:cNvGrpSpPr/>
              <p:nvPr/>
            </p:nvGrpSpPr>
            <p:grpSpPr>
              <a:xfrm>
                <a:off x="5644714" y="3580682"/>
                <a:ext cx="304926" cy="264817"/>
                <a:chOff x="800348" y="1569752"/>
                <a:chExt cx="645785" cy="577903"/>
              </a:xfrm>
            </p:grpSpPr>
            <p:grpSp>
              <p:nvGrpSpPr>
                <p:cNvPr id="87" name="Group 86"/>
                <p:cNvGrpSpPr/>
                <p:nvPr/>
              </p:nvGrpSpPr>
              <p:grpSpPr>
                <a:xfrm>
                  <a:off x="1026337" y="1569752"/>
                  <a:ext cx="193807" cy="508162"/>
                  <a:chOff x="1031890" y="1569752"/>
                  <a:chExt cx="193807" cy="508162"/>
                </a:xfrm>
              </p:grpSpPr>
              <p:sp>
                <p:nvSpPr>
                  <p:cNvPr id="94"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sp>
                <p:nvSpPr>
                  <p:cNvPr id="95"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grpSp>
            <p:grpSp>
              <p:nvGrpSpPr>
                <p:cNvPr id="88" name="Group 87"/>
                <p:cNvGrpSpPr/>
                <p:nvPr/>
              </p:nvGrpSpPr>
              <p:grpSpPr>
                <a:xfrm>
                  <a:off x="800348" y="1639493"/>
                  <a:ext cx="193807" cy="508162"/>
                  <a:chOff x="1031890" y="1569752"/>
                  <a:chExt cx="193807" cy="508162"/>
                </a:xfrm>
              </p:grpSpPr>
              <p:sp>
                <p:nvSpPr>
                  <p:cNvPr id="92"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sp>
                <p:nvSpPr>
                  <p:cNvPr id="93"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grpSp>
            <p:grpSp>
              <p:nvGrpSpPr>
                <p:cNvPr id="89" name="Group 88"/>
                <p:cNvGrpSpPr/>
                <p:nvPr/>
              </p:nvGrpSpPr>
              <p:grpSpPr>
                <a:xfrm>
                  <a:off x="1252326" y="1639493"/>
                  <a:ext cx="193807" cy="508162"/>
                  <a:chOff x="1031890" y="1569752"/>
                  <a:chExt cx="193807" cy="508162"/>
                </a:xfrm>
              </p:grpSpPr>
              <p:sp>
                <p:nvSpPr>
                  <p:cNvPr id="90"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sp>
                <p:nvSpPr>
                  <p:cNvPr id="91"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grpSp>
          </p:grpSp>
          <p:pic>
            <p:nvPicPr>
              <p:cNvPr id="96" name="Picture 95" descr="\\MAGNUM\Projects\Microsoft\Cloud Power FY12\Design\ICONS_PNG\Tower.png"/>
              <p:cNvPicPr>
                <a:picLocks noChangeAspect="1" noChangeArrowheads="1"/>
              </p:cNvPicPr>
              <p:nvPr/>
            </p:nvPicPr>
            <p:blipFill>
              <a:blip r:embed="rId3" cstate="print">
                <a:lum bright="100000" contrast="100000"/>
              </a:blip>
              <a:stretch>
                <a:fillRect/>
              </a:stretch>
            </p:blipFill>
            <p:spPr bwMode="auto">
              <a:xfrm>
                <a:off x="6033835" y="3546604"/>
                <a:ext cx="396664" cy="352590"/>
              </a:xfrm>
              <a:prstGeom prst="rect">
                <a:avLst/>
              </a:prstGeom>
              <a:noFill/>
            </p:spPr>
          </p:pic>
        </p:grpSp>
      </p:grpSp>
      <p:sp>
        <p:nvSpPr>
          <p:cNvPr id="121" name="Title 1"/>
          <p:cNvSpPr>
            <a:spLocks noGrp="1"/>
          </p:cNvSpPr>
          <p:nvPr>
            <p:ph type="title"/>
          </p:nvPr>
        </p:nvSpPr>
        <p:spPr/>
        <p:txBody>
          <a:bodyPr/>
          <a:lstStyle/>
          <a:p>
            <a:r>
              <a:rPr lang="en-US" sz="5400" dirty="0" smtClean="0"/>
              <a:t>Capabilities and Features</a:t>
            </a:r>
            <a:endParaRPr lang="en-US" sz="5400" dirty="0"/>
          </a:p>
        </p:txBody>
      </p:sp>
      <p:grpSp>
        <p:nvGrpSpPr>
          <p:cNvPr id="7" name="Group 6"/>
          <p:cNvGrpSpPr/>
          <p:nvPr/>
        </p:nvGrpSpPr>
        <p:grpSpPr>
          <a:xfrm>
            <a:off x="1201920" y="4447869"/>
            <a:ext cx="2517577" cy="1292662"/>
            <a:chOff x="911536" y="2978486"/>
            <a:chExt cx="2517577" cy="1292662"/>
          </a:xfrm>
        </p:grpSpPr>
        <p:sp>
          <p:nvSpPr>
            <p:cNvPr id="164" name="Freeform 11"/>
            <p:cNvSpPr>
              <a:spLocks noChangeAspect="1" noEditPoints="1"/>
            </p:cNvSpPr>
            <p:nvPr/>
          </p:nvSpPr>
          <p:spPr bwMode="auto">
            <a:xfrm>
              <a:off x="911536" y="2978486"/>
              <a:ext cx="454829" cy="456993"/>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07 w 534"/>
                <a:gd name="T21" fmla="*/ 251 h 536"/>
                <a:gd name="T22" fmla="*/ 327 w 534"/>
                <a:gd name="T23" fmla="*/ 282 h 536"/>
                <a:gd name="T24" fmla="*/ 406 w 534"/>
                <a:gd name="T25" fmla="*/ 172 h 536"/>
                <a:gd name="T26" fmla="*/ 449 w 534"/>
                <a:gd name="T27" fmla="*/ 172 h 536"/>
                <a:gd name="T28" fmla="*/ 350 w 534"/>
                <a:gd name="T29" fmla="*/ 314 h 536"/>
                <a:gd name="T30" fmla="*/ 307 w 534"/>
                <a:gd name="T31" fmla="*/ 314 h 536"/>
                <a:gd name="T32" fmla="*/ 267 w 534"/>
                <a:gd name="T33" fmla="*/ 251 h 536"/>
                <a:gd name="T34" fmla="*/ 307 w 534"/>
                <a:gd name="T35" fmla="*/ 251 h 536"/>
                <a:gd name="T36" fmla="*/ 240 w 534"/>
                <a:gd name="T37" fmla="*/ 235 h 536"/>
                <a:gd name="T38" fmla="*/ 311 w 534"/>
                <a:gd name="T39" fmla="*/ 357 h 536"/>
                <a:gd name="T40" fmla="*/ 295 w 534"/>
                <a:gd name="T41" fmla="*/ 373 h 536"/>
                <a:gd name="T42" fmla="*/ 263 w 534"/>
                <a:gd name="T43" fmla="*/ 361 h 536"/>
                <a:gd name="T44" fmla="*/ 240 w 534"/>
                <a:gd name="T45" fmla="*/ 373 h 536"/>
                <a:gd name="T46" fmla="*/ 232 w 534"/>
                <a:gd name="T47" fmla="*/ 404 h 536"/>
                <a:gd name="T48" fmla="*/ 208 w 534"/>
                <a:gd name="T49" fmla="*/ 408 h 536"/>
                <a:gd name="T50" fmla="*/ 196 w 534"/>
                <a:gd name="T51" fmla="*/ 377 h 536"/>
                <a:gd name="T52" fmla="*/ 168 w 534"/>
                <a:gd name="T53" fmla="*/ 369 h 536"/>
                <a:gd name="T54" fmla="*/ 141 w 534"/>
                <a:gd name="T55" fmla="*/ 389 h 536"/>
                <a:gd name="T56" fmla="*/ 121 w 534"/>
                <a:gd name="T57" fmla="*/ 373 h 536"/>
                <a:gd name="T58" fmla="*/ 137 w 534"/>
                <a:gd name="T59" fmla="*/ 341 h 536"/>
                <a:gd name="T60" fmla="*/ 121 w 534"/>
                <a:gd name="T61" fmla="*/ 318 h 536"/>
                <a:gd name="T62" fmla="*/ 89 w 534"/>
                <a:gd name="T63" fmla="*/ 310 h 536"/>
                <a:gd name="T64" fmla="*/ 85 w 534"/>
                <a:gd name="T65" fmla="*/ 290 h 536"/>
                <a:gd name="T66" fmla="*/ 117 w 534"/>
                <a:gd name="T67" fmla="*/ 274 h 536"/>
                <a:gd name="T68" fmla="*/ 125 w 534"/>
                <a:gd name="T69" fmla="*/ 247 h 536"/>
                <a:gd name="T70" fmla="*/ 105 w 534"/>
                <a:gd name="T71" fmla="*/ 219 h 536"/>
                <a:gd name="T72" fmla="*/ 121 w 534"/>
                <a:gd name="T73" fmla="*/ 203 h 536"/>
                <a:gd name="T74" fmla="*/ 153 w 534"/>
                <a:gd name="T75" fmla="*/ 215 h 536"/>
                <a:gd name="T76" fmla="*/ 176 w 534"/>
                <a:gd name="T77" fmla="*/ 199 h 536"/>
                <a:gd name="T78" fmla="*/ 184 w 534"/>
                <a:gd name="T79" fmla="*/ 168 h 536"/>
                <a:gd name="T80" fmla="*/ 208 w 534"/>
                <a:gd name="T81" fmla="*/ 168 h 536"/>
                <a:gd name="T82" fmla="*/ 220 w 534"/>
                <a:gd name="T83" fmla="*/ 196 h 536"/>
                <a:gd name="T84" fmla="*/ 247 w 534"/>
                <a:gd name="T85" fmla="*/ 203 h 536"/>
                <a:gd name="T86" fmla="*/ 275 w 534"/>
                <a:gd name="T87" fmla="*/ 188 h 536"/>
                <a:gd name="T88" fmla="*/ 295 w 534"/>
                <a:gd name="T89" fmla="*/ 199 h 536"/>
                <a:gd name="T90" fmla="*/ 279 w 534"/>
                <a:gd name="T91" fmla="*/ 231 h 536"/>
                <a:gd name="T92" fmla="*/ 240 w 534"/>
                <a:gd name="T93" fmla="*/ 235 h 536"/>
                <a:gd name="T94" fmla="*/ 228 w 534"/>
                <a:gd name="T95" fmla="*/ 302 h 536"/>
                <a:gd name="T96" fmla="*/ 224 w 534"/>
                <a:gd name="T97" fmla="*/ 267 h 536"/>
                <a:gd name="T98" fmla="*/ 188 w 534"/>
                <a:gd name="T99" fmla="*/ 270 h 536"/>
                <a:gd name="T100" fmla="*/ 192 w 534"/>
                <a:gd name="T101" fmla="*/ 306 h 536"/>
                <a:gd name="T102" fmla="*/ 228 w 534"/>
                <a:gd name="T103" fmla="*/ 30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07" y="251"/>
                  </a:moveTo>
                  <a:cubicBezTo>
                    <a:pt x="327" y="282"/>
                    <a:pt x="327" y="282"/>
                    <a:pt x="327" y="282"/>
                  </a:cubicBezTo>
                  <a:cubicBezTo>
                    <a:pt x="406" y="172"/>
                    <a:pt x="406" y="172"/>
                    <a:pt x="406" y="172"/>
                  </a:cubicBezTo>
                  <a:cubicBezTo>
                    <a:pt x="406" y="172"/>
                    <a:pt x="406" y="172"/>
                    <a:pt x="449" y="172"/>
                  </a:cubicBezTo>
                  <a:cubicBezTo>
                    <a:pt x="350" y="314"/>
                    <a:pt x="350" y="314"/>
                    <a:pt x="350" y="314"/>
                  </a:cubicBezTo>
                  <a:cubicBezTo>
                    <a:pt x="307" y="314"/>
                    <a:pt x="307" y="314"/>
                    <a:pt x="307" y="314"/>
                  </a:cubicBezTo>
                  <a:cubicBezTo>
                    <a:pt x="267" y="251"/>
                    <a:pt x="267" y="251"/>
                    <a:pt x="267" y="251"/>
                  </a:cubicBezTo>
                  <a:cubicBezTo>
                    <a:pt x="307" y="251"/>
                    <a:pt x="307" y="251"/>
                    <a:pt x="307" y="251"/>
                  </a:cubicBezTo>
                  <a:close/>
                  <a:moveTo>
                    <a:pt x="240" y="235"/>
                  </a:moveTo>
                  <a:cubicBezTo>
                    <a:pt x="240" y="235"/>
                    <a:pt x="291" y="326"/>
                    <a:pt x="311" y="357"/>
                  </a:cubicBezTo>
                  <a:cubicBezTo>
                    <a:pt x="307" y="361"/>
                    <a:pt x="299" y="365"/>
                    <a:pt x="295" y="373"/>
                  </a:cubicBezTo>
                  <a:cubicBezTo>
                    <a:pt x="295" y="373"/>
                    <a:pt x="295" y="373"/>
                    <a:pt x="263" y="361"/>
                  </a:cubicBezTo>
                  <a:cubicBezTo>
                    <a:pt x="255" y="365"/>
                    <a:pt x="247" y="369"/>
                    <a:pt x="240" y="373"/>
                  </a:cubicBezTo>
                  <a:cubicBezTo>
                    <a:pt x="240" y="373"/>
                    <a:pt x="240" y="373"/>
                    <a:pt x="232" y="404"/>
                  </a:cubicBezTo>
                  <a:cubicBezTo>
                    <a:pt x="224" y="408"/>
                    <a:pt x="216" y="408"/>
                    <a:pt x="208" y="408"/>
                  </a:cubicBezTo>
                  <a:cubicBezTo>
                    <a:pt x="208" y="408"/>
                    <a:pt x="208" y="408"/>
                    <a:pt x="196" y="377"/>
                  </a:cubicBezTo>
                  <a:cubicBezTo>
                    <a:pt x="184" y="377"/>
                    <a:pt x="176" y="373"/>
                    <a:pt x="168" y="369"/>
                  </a:cubicBezTo>
                  <a:cubicBezTo>
                    <a:pt x="168" y="369"/>
                    <a:pt x="168" y="369"/>
                    <a:pt x="141" y="389"/>
                  </a:cubicBezTo>
                  <a:cubicBezTo>
                    <a:pt x="133" y="385"/>
                    <a:pt x="129" y="377"/>
                    <a:pt x="121" y="373"/>
                  </a:cubicBezTo>
                  <a:cubicBezTo>
                    <a:pt x="121" y="373"/>
                    <a:pt x="121" y="373"/>
                    <a:pt x="137" y="341"/>
                  </a:cubicBezTo>
                  <a:cubicBezTo>
                    <a:pt x="129" y="334"/>
                    <a:pt x="125" y="326"/>
                    <a:pt x="121" y="318"/>
                  </a:cubicBezTo>
                  <a:cubicBezTo>
                    <a:pt x="121" y="318"/>
                    <a:pt x="121" y="318"/>
                    <a:pt x="89" y="310"/>
                  </a:cubicBezTo>
                  <a:cubicBezTo>
                    <a:pt x="85" y="302"/>
                    <a:pt x="85" y="298"/>
                    <a:pt x="85" y="290"/>
                  </a:cubicBezTo>
                  <a:cubicBezTo>
                    <a:pt x="85" y="290"/>
                    <a:pt x="85" y="290"/>
                    <a:pt x="117" y="274"/>
                  </a:cubicBezTo>
                  <a:cubicBezTo>
                    <a:pt x="117" y="267"/>
                    <a:pt x="121" y="255"/>
                    <a:pt x="125" y="247"/>
                  </a:cubicBezTo>
                  <a:cubicBezTo>
                    <a:pt x="125" y="247"/>
                    <a:pt x="125" y="247"/>
                    <a:pt x="105" y="219"/>
                  </a:cubicBezTo>
                  <a:cubicBezTo>
                    <a:pt x="113" y="215"/>
                    <a:pt x="117" y="207"/>
                    <a:pt x="121" y="203"/>
                  </a:cubicBezTo>
                  <a:cubicBezTo>
                    <a:pt x="121" y="203"/>
                    <a:pt x="121" y="203"/>
                    <a:pt x="153" y="215"/>
                  </a:cubicBezTo>
                  <a:cubicBezTo>
                    <a:pt x="160" y="207"/>
                    <a:pt x="168" y="203"/>
                    <a:pt x="176" y="199"/>
                  </a:cubicBezTo>
                  <a:cubicBezTo>
                    <a:pt x="176" y="199"/>
                    <a:pt x="176" y="199"/>
                    <a:pt x="184" y="168"/>
                  </a:cubicBezTo>
                  <a:cubicBezTo>
                    <a:pt x="192" y="168"/>
                    <a:pt x="200" y="168"/>
                    <a:pt x="208" y="168"/>
                  </a:cubicBezTo>
                  <a:cubicBezTo>
                    <a:pt x="208" y="168"/>
                    <a:pt x="208" y="168"/>
                    <a:pt x="220" y="196"/>
                  </a:cubicBezTo>
                  <a:cubicBezTo>
                    <a:pt x="232" y="199"/>
                    <a:pt x="240" y="199"/>
                    <a:pt x="247" y="203"/>
                  </a:cubicBezTo>
                  <a:cubicBezTo>
                    <a:pt x="247" y="203"/>
                    <a:pt x="247" y="203"/>
                    <a:pt x="275" y="188"/>
                  </a:cubicBezTo>
                  <a:cubicBezTo>
                    <a:pt x="283" y="192"/>
                    <a:pt x="287" y="196"/>
                    <a:pt x="295" y="199"/>
                  </a:cubicBezTo>
                  <a:cubicBezTo>
                    <a:pt x="295" y="199"/>
                    <a:pt x="295" y="199"/>
                    <a:pt x="279" y="231"/>
                  </a:cubicBezTo>
                  <a:cubicBezTo>
                    <a:pt x="283" y="235"/>
                    <a:pt x="240" y="235"/>
                    <a:pt x="240" y="235"/>
                  </a:cubicBezTo>
                  <a:close/>
                  <a:moveTo>
                    <a:pt x="228" y="302"/>
                  </a:moveTo>
                  <a:cubicBezTo>
                    <a:pt x="240" y="290"/>
                    <a:pt x="236" y="274"/>
                    <a:pt x="224" y="267"/>
                  </a:cubicBezTo>
                  <a:cubicBezTo>
                    <a:pt x="212" y="259"/>
                    <a:pt x="196" y="259"/>
                    <a:pt x="188" y="270"/>
                  </a:cubicBezTo>
                  <a:cubicBezTo>
                    <a:pt x="176" y="282"/>
                    <a:pt x="180" y="298"/>
                    <a:pt x="192" y="306"/>
                  </a:cubicBezTo>
                  <a:cubicBezTo>
                    <a:pt x="204" y="318"/>
                    <a:pt x="220" y="314"/>
                    <a:pt x="228" y="302"/>
                  </a:cubicBezTo>
                  <a:close/>
                </a:path>
              </a:pathLst>
            </a:custGeom>
            <a:solidFill>
              <a:schemeClr val="bg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5" name="TextBox 4"/>
            <p:cNvSpPr txBox="1"/>
            <p:nvPr/>
          </p:nvSpPr>
          <p:spPr>
            <a:xfrm>
              <a:off x="1474667" y="2978486"/>
              <a:ext cx="1954446" cy="1292662"/>
            </a:xfrm>
            <a:prstGeom prst="rect">
              <a:avLst/>
            </a:prstGeom>
            <a:noFill/>
          </p:spPr>
          <p:txBody>
            <a:bodyPr wrap="none" lIns="0" tIns="0" rIns="0" bIns="0" rtlCol="0">
              <a:spAutoFit/>
            </a:bodyPr>
            <a:lstStyle/>
            <a:p>
              <a:r>
                <a:rPr lang="en-US" sz="2400" spc="-70" dirty="0" smtClean="0">
                  <a:solidFill>
                    <a:schemeClr val="tx1">
                      <a:lumMod val="75000"/>
                      <a:lumOff val="25000"/>
                    </a:schemeClr>
                  </a:solidFill>
                </a:rPr>
                <a:t>Develop</a:t>
              </a:r>
            </a:p>
            <a:p>
              <a:pPr marL="180000" indent="-180000">
                <a:buFont typeface="Arial" panose="020B0604020202020204" pitchFamily="34" charset="0"/>
                <a:buChar char="•"/>
              </a:pPr>
              <a:r>
                <a:rPr lang="en-US" sz="1200" spc="-70" dirty="0" smtClean="0">
                  <a:solidFill>
                    <a:schemeClr val="tx1">
                      <a:lumMod val="75000"/>
                      <a:lumOff val="25000"/>
                    </a:schemeClr>
                  </a:solidFill>
                </a:rPr>
                <a:t>Team Room</a:t>
              </a:r>
            </a:p>
            <a:p>
              <a:pPr marL="180000" indent="-180000">
                <a:buFont typeface="Arial" panose="020B0604020202020204" pitchFamily="34" charset="0"/>
                <a:buChar char="•"/>
              </a:pPr>
              <a:r>
                <a:rPr lang="en-US" sz="1200" spc="-70" dirty="0" err="1" smtClean="0">
                  <a:solidFill>
                    <a:schemeClr val="tx1">
                      <a:lumMod val="75000"/>
                      <a:lumOff val="25000"/>
                    </a:schemeClr>
                  </a:solidFill>
                </a:rPr>
                <a:t>Git</a:t>
              </a:r>
              <a:endParaRPr lang="en-US" sz="1200" spc="-70" dirty="0" smtClean="0">
                <a:solidFill>
                  <a:schemeClr val="tx1">
                    <a:lumMod val="75000"/>
                    <a:lumOff val="25000"/>
                  </a:schemeClr>
                </a:solidFill>
              </a:endParaRPr>
            </a:p>
            <a:p>
              <a:pPr marL="180000" indent="-180000">
                <a:buFont typeface="Arial" panose="020B0604020202020204" pitchFamily="34" charset="0"/>
                <a:buChar char="•"/>
              </a:pPr>
              <a:r>
                <a:rPr lang="en-US" sz="1200" spc="-70" dirty="0" err="1" smtClean="0">
                  <a:solidFill>
                    <a:schemeClr val="tx1">
                      <a:lumMod val="75000"/>
                      <a:lumOff val="25000"/>
                    </a:schemeClr>
                  </a:solidFill>
                </a:rPr>
                <a:t>CodeLens</a:t>
              </a:r>
              <a:endParaRPr lang="en-US" sz="1200" spc="-70" dirty="0" smtClean="0">
                <a:solidFill>
                  <a:schemeClr val="tx1">
                    <a:lumMod val="75000"/>
                    <a:lumOff val="25000"/>
                  </a:schemeClr>
                </a:solidFill>
              </a:endParaRPr>
            </a:p>
            <a:p>
              <a:pPr marL="180000" indent="-180000">
                <a:buFont typeface="Arial" panose="020B0604020202020204" pitchFamily="34" charset="0"/>
                <a:buChar char="•"/>
              </a:pPr>
              <a:r>
                <a:rPr lang="en-US" sz="1200" spc="-70" dirty="0" smtClean="0">
                  <a:solidFill>
                    <a:schemeClr val="tx1">
                      <a:lumMod val="75000"/>
                      <a:lumOff val="25000"/>
                    </a:schemeClr>
                  </a:solidFill>
                </a:rPr>
                <a:t>.NET Memory Dump </a:t>
              </a:r>
              <a:r>
                <a:rPr lang="en-US" sz="1200" spc="-70" dirty="0" err="1" smtClean="0">
                  <a:solidFill>
                    <a:schemeClr val="tx1">
                      <a:lumMod val="75000"/>
                      <a:lumOff val="25000"/>
                    </a:schemeClr>
                  </a:solidFill>
                </a:rPr>
                <a:t>Analyser</a:t>
              </a:r>
              <a:endParaRPr lang="en-US" sz="1200" spc="-70" dirty="0" smtClean="0">
                <a:solidFill>
                  <a:schemeClr val="tx1">
                    <a:lumMod val="75000"/>
                    <a:lumOff val="25000"/>
                  </a:schemeClr>
                </a:solidFill>
              </a:endParaRPr>
            </a:p>
            <a:p>
              <a:pPr marL="180000" indent="-180000">
                <a:buFont typeface="Arial" panose="020B0604020202020204" pitchFamily="34" charset="0"/>
                <a:buChar char="•"/>
              </a:pPr>
              <a:r>
                <a:rPr lang="en-US" sz="1200" spc="-70" dirty="0" smtClean="0">
                  <a:solidFill>
                    <a:schemeClr val="tx1">
                      <a:lumMod val="75000"/>
                      <a:lumOff val="25000"/>
                    </a:schemeClr>
                  </a:solidFill>
                </a:rPr>
                <a:t>Load testing as a service</a:t>
              </a:r>
              <a:endParaRPr lang="en-US" sz="1200" spc="-70" dirty="0" smtClean="0">
                <a:solidFill>
                  <a:schemeClr val="tx1">
                    <a:lumMod val="75000"/>
                    <a:lumOff val="25000"/>
                  </a:schemeClr>
                </a:solidFill>
              </a:endParaRPr>
            </a:p>
          </p:txBody>
        </p:sp>
      </p:grpSp>
      <p:grpSp>
        <p:nvGrpSpPr>
          <p:cNvPr id="6" name="Group 5"/>
          <p:cNvGrpSpPr/>
          <p:nvPr/>
        </p:nvGrpSpPr>
        <p:grpSpPr>
          <a:xfrm>
            <a:off x="1201920" y="1800745"/>
            <a:ext cx="2425874" cy="1112653"/>
            <a:chOff x="916353" y="1800572"/>
            <a:chExt cx="2425874" cy="1112653"/>
          </a:xfrm>
        </p:grpSpPr>
        <p:sp>
          <p:nvSpPr>
            <p:cNvPr id="138" name="Freeform 6"/>
            <p:cNvSpPr>
              <a:spLocks noChangeAspect="1" noEditPoints="1"/>
            </p:cNvSpPr>
            <p:nvPr/>
          </p:nvSpPr>
          <p:spPr bwMode="auto">
            <a:xfrm>
              <a:off x="916353" y="1800572"/>
              <a:ext cx="455547" cy="456993"/>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94 w 534"/>
                <a:gd name="T21" fmla="*/ 250 h 536"/>
                <a:gd name="T22" fmla="*/ 268 w 534"/>
                <a:gd name="T23" fmla="*/ 124 h 536"/>
                <a:gd name="T24" fmla="*/ 142 w 534"/>
                <a:gd name="T25" fmla="*/ 250 h 536"/>
                <a:gd name="T26" fmla="*/ 268 w 534"/>
                <a:gd name="T27" fmla="*/ 376 h 536"/>
                <a:gd name="T28" fmla="*/ 291 w 534"/>
                <a:gd name="T29" fmla="*/ 374 h 536"/>
                <a:gd name="T30" fmla="*/ 363 w 534"/>
                <a:gd name="T31" fmla="*/ 413 h 536"/>
                <a:gd name="T32" fmla="*/ 345 w 534"/>
                <a:gd name="T33" fmla="*/ 349 h 536"/>
                <a:gd name="T34" fmla="*/ 394 w 534"/>
                <a:gd name="T35" fmla="*/ 250 h 536"/>
                <a:gd name="T36" fmla="*/ 268 w 534"/>
                <a:gd name="T37" fmla="*/ 309 h 536"/>
                <a:gd name="T38" fmla="*/ 206 w 534"/>
                <a:gd name="T39" fmla="*/ 309 h 536"/>
                <a:gd name="T40" fmla="*/ 206 w 534"/>
                <a:gd name="T41" fmla="*/ 285 h 536"/>
                <a:gd name="T42" fmla="*/ 268 w 534"/>
                <a:gd name="T43" fmla="*/ 285 h 536"/>
                <a:gd name="T44" fmla="*/ 268 w 534"/>
                <a:gd name="T45" fmla="*/ 309 h 536"/>
                <a:gd name="T46" fmla="*/ 268 w 534"/>
                <a:gd name="T47" fmla="*/ 309 h 536"/>
                <a:gd name="T48" fmla="*/ 330 w 534"/>
                <a:gd name="T49" fmla="*/ 265 h 536"/>
                <a:gd name="T50" fmla="*/ 206 w 534"/>
                <a:gd name="T51" fmla="*/ 265 h 536"/>
                <a:gd name="T52" fmla="*/ 206 w 534"/>
                <a:gd name="T53" fmla="*/ 241 h 536"/>
                <a:gd name="T54" fmla="*/ 330 w 534"/>
                <a:gd name="T55" fmla="*/ 241 h 536"/>
                <a:gd name="T56" fmla="*/ 330 w 534"/>
                <a:gd name="T57" fmla="*/ 265 h 536"/>
                <a:gd name="T58" fmla="*/ 330 w 534"/>
                <a:gd name="T59" fmla="*/ 265 h 536"/>
                <a:gd name="T60" fmla="*/ 330 w 534"/>
                <a:gd name="T61" fmla="*/ 222 h 536"/>
                <a:gd name="T62" fmla="*/ 206 w 534"/>
                <a:gd name="T63" fmla="*/ 222 h 536"/>
                <a:gd name="T64" fmla="*/ 206 w 534"/>
                <a:gd name="T65" fmla="*/ 197 h 536"/>
                <a:gd name="T66" fmla="*/ 330 w 534"/>
                <a:gd name="T67" fmla="*/ 197 h 536"/>
                <a:gd name="T68" fmla="*/ 330 w 534"/>
                <a:gd name="T69" fmla="*/ 222 h 536"/>
                <a:gd name="T70" fmla="*/ 330 w 534"/>
                <a:gd name="T71" fmla="*/ 22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94" y="250"/>
                  </a:moveTo>
                  <a:cubicBezTo>
                    <a:pt x="394" y="180"/>
                    <a:pt x="337" y="124"/>
                    <a:pt x="268" y="124"/>
                  </a:cubicBezTo>
                  <a:cubicBezTo>
                    <a:pt x="198" y="124"/>
                    <a:pt x="142" y="180"/>
                    <a:pt x="142" y="250"/>
                  </a:cubicBezTo>
                  <a:cubicBezTo>
                    <a:pt x="142" y="319"/>
                    <a:pt x="198" y="376"/>
                    <a:pt x="268" y="376"/>
                  </a:cubicBezTo>
                  <a:cubicBezTo>
                    <a:pt x="276" y="376"/>
                    <a:pt x="284" y="375"/>
                    <a:pt x="291" y="374"/>
                  </a:cubicBezTo>
                  <a:cubicBezTo>
                    <a:pt x="363" y="413"/>
                    <a:pt x="363" y="413"/>
                    <a:pt x="363" y="413"/>
                  </a:cubicBezTo>
                  <a:cubicBezTo>
                    <a:pt x="345" y="349"/>
                    <a:pt x="345" y="349"/>
                    <a:pt x="345" y="349"/>
                  </a:cubicBezTo>
                  <a:cubicBezTo>
                    <a:pt x="374" y="326"/>
                    <a:pt x="394" y="290"/>
                    <a:pt x="394" y="250"/>
                  </a:cubicBezTo>
                  <a:close/>
                  <a:moveTo>
                    <a:pt x="268" y="309"/>
                  </a:moveTo>
                  <a:cubicBezTo>
                    <a:pt x="206" y="309"/>
                    <a:pt x="206" y="309"/>
                    <a:pt x="206" y="309"/>
                  </a:cubicBezTo>
                  <a:cubicBezTo>
                    <a:pt x="206" y="285"/>
                    <a:pt x="206" y="285"/>
                    <a:pt x="206" y="285"/>
                  </a:cubicBezTo>
                  <a:cubicBezTo>
                    <a:pt x="268" y="285"/>
                    <a:pt x="268" y="285"/>
                    <a:pt x="268" y="285"/>
                  </a:cubicBezTo>
                  <a:cubicBezTo>
                    <a:pt x="268" y="309"/>
                    <a:pt x="268" y="309"/>
                    <a:pt x="268" y="309"/>
                  </a:cubicBezTo>
                  <a:cubicBezTo>
                    <a:pt x="268" y="309"/>
                    <a:pt x="268" y="309"/>
                    <a:pt x="268" y="309"/>
                  </a:cubicBezTo>
                  <a:close/>
                  <a:moveTo>
                    <a:pt x="330" y="265"/>
                  </a:moveTo>
                  <a:cubicBezTo>
                    <a:pt x="206" y="265"/>
                    <a:pt x="206" y="265"/>
                    <a:pt x="206" y="265"/>
                  </a:cubicBezTo>
                  <a:cubicBezTo>
                    <a:pt x="206" y="241"/>
                    <a:pt x="206" y="241"/>
                    <a:pt x="206" y="241"/>
                  </a:cubicBezTo>
                  <a:cubicBezTo>
                    <a:pt x="330" y="241"/>
                    <a:pt x="330" y="241"/>
                    <a:pt x="330" y="241"/>
                  </a:cubicBezTo>
                  <a:cubicBezTo>
                    <a:pt x="330" y="265"/>
                    <a:pt x="330" y="265"/>
                    <a:pt x="330" y="265"/>
                  </a:cubicBezTo>
                  <a:cubicBezTo>
                    <a:pt x="330" y="265"/>
                    <a:pt x="330" y="265"/>
                    <a:pt x="330" y="265"/>
                  </a:cubicBezTo>
                  <a:close/>
                  <a:moveTo>
                    <a:pt x="330" y="222"/>
                  </a:moveTo>
                  <a:cubicBezTo>
                    <a:pt x="206" y="222"/>
                    <a:pt x="206" y="222"/>
                    <a:pt x="206" y="222"/>
                  </a:cubicBezTo>
                  <a:cubicBezTo>
                    <a:pt x="206" y="197"/>
                    <a:pt x="206" y="197"/>
                    <a:pt x="206" y="197"/>
                  </a:cubicBezTo>
                  <a:cubicBezTo>
                    <a:pt x="330" y="197"/>
                    <a:pt x="330" y="197"/>
                    <a:pt x="330" y="197"/>
                  </a:cubicBezTo>
                  <a:cubicBezTo>
                    <a:pt x="330" y="222"/>
                    <a:pt x="330" y="222"/>
                    <a:pt x="330" y="222"/>
                  </a:cubicBezTo>
                  <a:cubicBezTo>
                    <a:pt x="330" y="222"/>
                    <a:pt x="330" y="222"/>
                    <a:pt x="330" y="222"/>
                  </a:cubicBezTo>
                  <a:close/>
                </a:path>
              </a:pathLst>
            </a:custGeom>
            <a:solidFill>
              <a:schemeClr val="bg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22" name="TextBox 121"/>
            <p:cNvSpPr txBox="1"/>
            <p:nvPr/>
          </p:nvSpPr>
          <p:spPr>
            <a:xfrm>
              <a:off x="1474152" y="1805229"/>
              <a:ext cx="1868075" cy="1107996"/>
            </a:xfrm>
            <a:prstGeom prst="rect">
              <a:avLst/>
            </a:prstGeom>
            <a:noFill/>
          </p:spPr>
          <p:txBody>
            <a:bodyPr wrap="none" lIns="0" tIns="0" rIns="0" bIns="0" rtlCol="0">
              <a:spAutoFit/>
            </a:bodyPr>
            <a:lstStyle/>
            <a:p>
              <a:r>
                <a:rPr lang="en-US" sz="2400" spc="-70" dirty="0" smtClean="0">
                  <a:solidFill>
                    <a:schemeClr val="tx1">
                      <a:lumMod val="75000"/>
                      <a:lumOff val="25000"/>
                    </a:schemeClr>
                  </a:solidFill>
                </a:rPr>
                <a:t>Plan</a:t>
              </a:r>
            </a:p>
            <a:p>
              <a:pPr marL="180000" indent="-180000">
                <a:buFont typeface="Arial" panose="020B0604020202020204" pitchFamily="34" charset="0"/>
                <a:buChar char="•"/>
              </a:pPr>
              <a:r>
                <a:rPr lang="en-US" sz="1200" spc="-70" dirty="0">
                  <a:solidFill>
                    <a:schemeClr val="tx1">
                      <a:lumMod val="75000"/>
                      <a:lumOff val="25000"/>
                    </a:schemeClr>
                  </a:solidFill>
                </a:rPr>
                <a:t>Agile portfolio management</a:t>
              </a:r>
            </a:p>
            <a:p>
              <a:pPr marL="180000" indent="-180000">
                <a:buFont typeface="Arial" panose="020B0604020202020204" pitchFamily="34" charset="0"/>
                <a:buChar char="•"/>
              </a:pPr>
              <a:r>
                <a:rPr lang="en-US" sz="1200" spc="-70" dirty="0">
                  <a:solidFill>
                    <a:schemeClr val="tx1">
                      <a:lumMod val="75000"/>
                      <a:lumOff val="25000"/>
                    </a:schemeClr>
                  </a:solidFill>
                </a:rPr>
                <a:t>Kanban customization</a:t>
              </a:r>
            </a:p>
            <a:p>
              <a:pPr marL="180000" indent="-180000">
                <a:buFont typeface="Arial" panose="020B0604020202020204" pitchFamily="34" charset="0"/>
                <a:buChar char="•"/>
              </a:pPr>
              <a:r>
                <a:rPr lang="en-US" sz="1200" spc="-70" dirty="0">
                  <a:solidFill>
                    <a:schemeClr val="tx1">
                      <a:lumMod val="75000"/>
                      <a:lumOff val="25000"/>
                    </a:schemeClr>
                  </a:solidFill>
                </a:rPr>
                <a:t>Work item tagging</a:t>
              </a:r>
            </a:p>
            <a:p>
              <a:pPr marL="180000" indent="-180000">
                <a:buFont typeface="Arial" panose="020B0604020202020204" pitchFamily="34" charset="0"/>
                <a:buChar char="•"/>
              </a:pPr>
              <a:r>
                <a:rPr lang="en-US" sz="1200" spc="-70" dirty="0">
                  <a:solidFill>
                    <a:schemeClr val="tx1">
                      <a:lumMod val="75000"/>
                      <a:lumOff val="25000"/>
                    </a:schemeClr>
                  </a:solidFill>
                </a:rPr>
                <a:t>Work item </a:t>
              </a:r>
              <a:r>
                <a:rPr lang="en-US" sz="1200" spc="-70" dirty="0" smtClean="0">
                  <a:solidFill>
                    <a:schemeClr val="tx1">
                      <a:lumMod val="75000"/>
                      <a:lumOff val="25000"/>
                    </a:schemeClr>
                  </a:solidFill>
                </a:rPr>
                <a:t>charting</a:t>
              </a:r>
              <a:endParaRPr lang="en-US" sz="1200" spc="-70" dirty="0">
                <a:solidFill>
                  <a:schemeClr val="tx1">
                    <a:lumMod val="75000"/>
                    <a:lumOff val="25000"/>
                  </a:schemeClr>
                </a:solidFill>
              </a:endParaRPr>
            </a:p>
          </p:txBody>
        </p:sp>
      </p:grpSp>
      <p:grpSp>
        <p:nvGrpSpPr>
          <p:cNvPr id="8" name="Group 7"/>
          <p:cNvGrpSpPr/>
          <p:nvPr/>
        </p:nvGrpSpPr>
        <p:grpSpPr>
          <a:xfrm>
            <a:off x="8504291" y="1808951"/>
            <a:ext cx="2282286" cy="923330"/>
            <a:chOff x="853584" y="4324352"/>
            <a:chExt cx="2282286" cy="923330"/>
          </a:xfrm>
        </p:grpSpPr>
        <p:sp>
          <p:nvSpPr>
            <p:cNvPr id="166" name="Freeform 16"/>
            <p:cNvSpPr>
              <a:spLocks noChangeAspect="1" noEditPoints="1"/>
            </p:cNvSpPr>
            <p:nvPr/>
          </p:nvSpPr>
          <p:spPr bwMode="auto">
            <a:xfrm>
              <a:off x="853584" y="4329024"/>
              <a:ext cx="455190" cy="456993"/>
            </a:xfrm>
            <a:custGeom>
              <a:avLst/>
              <a:gdLst>
                <a:gd name="T0" fmla="*/ 534 w 534"/>
                <a:gd name="T1" fmla="*/ 266 h 536"/>
                <a:gd name="T2" fmla="*/ 0 w 534"/>
                <a:gd name="T3" fmla="*/ 266 h 536"/>
                <a:gd name="T4" fmla="*/ 269 w 534"/>
                <a:gd name="T5" fmla="*/ 32 h 536"/>
                <a:gd name="T6" fmla="*/ 269 w 534"/>
                <a:gd name="T7" fmla="*/ 503 h 536"/>
                <a:gd name="T8" fmla="*/ 269 w 534"/>
                <a:gd name="T9" fmla="*/ 32 h 536"/>
                <a:gd name="T10" fmla="*/ 261 w 534"/>
                <a:gd name="T11" fmla="*/ 158 h 536"/>
                <a:gd name="T12" fmla="*/ 149 w 534"/>
                <a:gd name="T13" fmla="*/ 191 h 536"/>
                <a:gd name="T14" fmla="*/ 127 w 534"/>
                <a:gd name="T15" fmla="*/ 156 h 536"/>
                <a:gd name="T16" fmla="*/ 237 w 534"/>
                <a:gd name="T17" fmla="*/ 132 h 536"/>
                <a:gd name="T18" fmla="*/ 261 w 534"/>
                <a:gd name="T19" fmla="*/ 150 h 536"/>
                <a:gd name="T20" fmla="*/ 391 w 534"/>
                <a:gd name="T21" fmla="*/ 191 h 536"/>
                <a:gd name="T22" fmla="*/ 411 w 534"/>
                <a:gd name="T23" fmla="*/ 150 h 536"/>
                <a:gd name="T24" fmla="*/ 296 w 534"/>
                <a:gd name="T25" fmla="*/ 128 h 536"/>
                <a:gd name="T26" fmla="*/ 283 w 534"/>
                <a:gd name="T27" fmla="*/ 158 h 536"/>
                <a:gd name="T28" fmla="*/ 391 w 534"/>
                <a:gd name="T29" fmla="*/ 191 h 536"/>
                <a:gd name="T30" fmla="*/ 338 w 534"/>
                <a:gd name="T31" fmla="*/ 291 h 536"/>
                <a:gd name="T32" fmla="*/ 422 w 534"/>
                <a:gd name="T33" fmla="*/ 238 h 536"/>
                <a:gd name="T34" fmla="*/ 377 w 534"/>
                <a:gd name="T35" fmla="*/ 203 h 536"/>
                <a:gd name="T36" fmla="*/ 281 w 534"/>
                <a:gd name="T37" fmla="*/ 258 h 536"/>
                <a:gd name="T38" fmla="*/ 322 w 534"/>
                <a:gd name="T39" fmla="*/ 288 h 536"/>
                <a:gd name="T40" fmla="*/ 218 w 534"/>
                <a:gd name="T41" fmla="*/ 297 h 536"/>
                <a:gd name="T42" fmla="*/ 261 w 534"/>
                <a:gd name="T43" fmla="*/ 248 h 536"/>
                <a:gd name="T44" fmla="*/ 149 w 534"/>
                <a:gd name="T45" fmla="*/ 205 h 536"/>
                <a:gd name="T46" fmla="*/ 115 w 534"/>
                <a:gd name="T47" fmla="*/ 248 h 536"/>
                <a:gd name="T48" fmla="*/ 218 w 534"/>
                <a:gd name="T49" fmla="*/ 297 h 536"/>
                <a:gd name="T50" fmla="*/ 257 w 534"/>
                <a:gd name="T51" fmla="*/ 278 h 536"/>
                <a:gd name="T52" fmla="*/ 206 w 534"/>
                <a:gd name="T53" fmla="*/ 313 h 536"/>
                <a:gd name="T54" fmla="*/ 155 w 534"/>
                <a:gd name="T55" fmla="*/ 293 h 536"/>
                <a:gd name="T56" fmla="*/ 164 w 534"/>
                <a:gd name="T57" fmla="*/ 370 h 536"/>
                <a:gd name="T58" fmla="*/ 263 w 534"/>
                <a:gd name="T59" fmla="*/ 408 h 536"/>
                <a:gd name="T60" fmla="*/ 263 w 534"/>
                <a:gd name="T61" fmla="*/ 280 h 536"/>
                <a:gd name="T62" fmla="*/ 322 w 534"/>
                <a:gd name="T63" fmla="*/ 303 h 536"/>
                <a:gd name="T64" fmla="*/ 277 w 534"/>
                <a:gd name="T65" fmla="*/ 278 h 536"/>
                <a:gd name="T66" fmla="*/ 287 w 534"/>
                <a:gd name="T67" fmla="*/ 413 h 536"/>
                <a:gd name="T68" fmla="*/ 385 w 534"/>
                <a:gd name="T69" fmla="*/ 356 h 536"/>
                <a:gd name="T70" fmla="*/ 377 w 534"/>
                <a:gd name="T71" fmla="*/ 284 h 536"/>
                <a:gd name="T72" fmla="*/ 336 w 534"/>
                <a:gd name="T73" fmla="*/ 30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261" y="150"/>
                  </a:moveTo>
                  <a:cubicBezTo>
                    <a:pt x="265" y="152"/>
                    <a:pt x="265" y="156"/>
                    <a:pt x="261" y="158"/>
                  </a:cubicBezTo>
                  <a:cubicBezTo>
                    <a:pt x="166" y="195"/>
                    <a:pt x="166" y="195"/>
                    <a:pt x="166" y="195"/>
                  </a:cubicBezTo>
                  <a:cubicBezTo>
                    <a:pt x="160" y="195"/>
                    <a:pt x="153" y="195"/>
                    <a:pt x="149" y="191"/>
                  </a:cubicBezTo>
                  <a:cubicBezTo>
                    <a:pt x="123" y="166"/>
                    <a:pt x="123" y="166"/>
                    <a:pt x="123" y="166"/>
                  </a:cubicBezTo>
                  <a:cubicBezTo>
                    <a:pt x="121" y="162"/>
                    <a:pt x="121" y="158"/>
                    <a:pt x="127" y="156"/>
                  </a:cubicBezTo>
                  <a:cubicBezTo>
                    <a:pt x="220" y="130"/>
                    <a:pt x="220" y="130"/>
                    <a:pt x="220" y="130"/>
                  </a:cubicBezTo>
                  <a:cubicBezTo>
                    <a:pt x="225" y="128"/>
                    <a:pt x="233" y="130"/>
                    <a:pt x="237" y="132"/>
                  </a:cubicBezTo>
                  <a:cubicBezTo>
                    <a:pt x="261" y="150"/>
                    <a:pt x="261" y="150"/>
                    <a:pt x="261" y="150"/>
                  </a:cubicBezTo>
                  <a:cubicBezTo>
                    <a:pt x="261" y="150"/>
                    <a:pt x="261" y="150"/>
                    <a:pt x="261" y="150"/>
                  </a:cubicBezTo>
                  <a:close/>
                  <a:moveTo>
                    <a:pt x="391" y="191"/>
                  </a:moveTo>
                  <a:cubicBezTo>
                    <a:pt x="391" y="191"/>
                    <a:pt x="391" y="191"/>
                    <a:pt x="391" y="191"/>
                  </a:cubicBezTo>
                  <a:cubicBezTo>
                    <a:pt x="415" y="160"/>
                    <a:pt x="415" y="160"/>
                    <a:pt x="415" y="160"/>
                  </a:cubicBezTo>
                  <a:cubicBezTo>
                    <a:pt x="419" y="156"/>
                    <a:pt x="417" y="152"/>
                    <a:pt x="411" y="150"/>
                  </a:cubicBezTo>
                  <a:cubicBezTo>
                    <a:pt x="411" y="150"/>
                    <a:pt x="411" y="150"/>
                    <a:pt x="312" y="124"/>
                  </a:cubicBezTo>
                  <a:cubicBezTo>
                    <a:pt x="306" y="122"/>
                    <a:pt x="300" y="124"/>
                    <a:pt x="296" y="128"/>
                  </a:cubicBezTo>
                  <a:cubicBezTo>
                    <a:pt x="296" y="128"/>
                    <a:pt x="296" y="128"/>
                    <a:pt x="279" y="148"/>
                  </a:cubicBezTo>
                  <a:cubicBezTo>
                    <a:pt x="277" y="152"/>
                    <a:pt x="277" y="156"/>
                    <a:pt x="283" y="158"/>
                  </a:cubicBezTo>
                  <a:cubicBezTo>
                    <a:pt x="283" y="158"/>
                    <a:pt x="283" y="158"/>
                    <a:pt x="377" y="195"/>
                  </a:cubicBezTo>
                  <a:cubicBezTo>
                    <a:pt x="381" y="195"/>
                    <a:pt x="389" y="195"/>
                    <a:pt x="391" y="191"/>
                  </a:cubicBezTo>
                  <a:close/>
                  <a:moveTo>
                    <a:pt x="322" y="288"/>
                  </a:moveTo>
                  <a:cubicBezTo>
                    <a:pt x="326" y="293"/>
                    <a:pt x="334" y="293"/>
                    <a:pt x="338" y="291"/>
                  </a:cubicBezTo>
                  <a:cubicBezTo>
                    <a:pt x="419" y="250"/>
                    <a:pt x="419" y="250"/>
                    <a:pt x="419" y="250"/>
                  </a:cubicBezTo>
                  <a:cubicBezTo>
                    <a:pt x="426" y="246"/>
                    <a:pt x="426" y="242"/>
                    <a:pt x="422" y="238"/>
                  </a:cubicBezTo>
                  <a:cubicBezTo>
                    <a:pt x="393" y="207"/>
                    <a:pt x="393" y="207"/>
                    <a:pt x="393" y="207"/>
                  </a:cubicBezTo>
                  <a:cubicBezTo>
                    <a:pt x="389" y="203"/>
                    <a:pt x="383" y="201"/>
                    <a:pt x="377" y="203"/>
                  </a:cubicBezTo>
                  <a:cubicBezTo>
                    <a:pt x="283" y="248"/>
                    <a:pt x="283" y="248"/>
                    <a:pt x="283" y="248"/>
                  </a:cubicBezTo>
                  <a:cubicBezTo>
                    <a:pt x="277" y="250"/>
                    <a:pt x="277" y="254"/>
                    <a:pt x="281" y="258"/>
                  </a:cubicBezTo>
                  <a:cubicBezTo>
                    <a:pt x="322" y="288"/>
                    <a:pt x="322" y="288"/>
                    <a:pt x="322" y="288"/>
                  </a:cubicBezTo>
                  <a:cubicBezTo>
                    <a:pt x="322" y="288"/>
                    <a:pt x="322" y="288"/>
                    <a:pt x="322" y="288"/>
                  </a:cubicBezTo>
                  <a:close/>
                  <a:moveTo>
                    <a:pt x="218" y="297"/>
                  </a:moveTo>
                  <a:cubicBezTo>
                    <a:pt x="218" y="297"/>
                    <a:pt x="218" y="297"/>
                    <a:pt x="218" y="297"/>
                  </a:cubicBezTo>
                  <a:cubicBezTo>
                    <a:pt x="261" y="258"/>
                    <a:pt x="261" y="258"/>
                    <a:pt x="261" y="258"/>
                  </a:cubicBezTo>
                  <a:cubicBezTo>
                    <a:pt x="265" y="254"/>
                    <a:pt x="265" y="250"/>
                    <a:pt x="261" y="248"/>
                  </a:cubicBezTo>
                  <a:cubicBezTo>
                    <a:pt x="261" y="248"/>
                    <a:pt x="261" y="248"/>
                    <a:pt x="164" y="203"/>
                  </a:cubicBezTo>
                  <a:cubicBezTo>
                    <a:pt x="160" y="201"/>
                    <a:pt x="153" y="203"/>
                    <a:pt x="149" y="205"/>
                  </a:cubicBezTo>
                  <a:cubicBezTo>
                    <a:pt x="149" y="205"/>
                    <a:pt x="149" y="205"/>
                    <a:pt x="113" y="236"/>
                  </a:cubicBezTo>
                  <a:cubicBezTo>
                    <a:pt x="109" y="240"/>
                    <a:pt x="111" y="244"/>
                    <a:pt x="115" y="248"/>
                  </a:cubicBezTo>
                  <a:cubicBezTo>
                    <a:pt x="115" y="248"/>
                    <a:pt x="115" y="248"/>
                    <a:pt x="204" y="299"/>
                  </a:cubicBezTo>
                  <a:cubicBezTo>
                    <a:pt x="208" y="301"/>
                    <a:pt x="214" y="299"/>
                    <a:pt x="218" y="297"/>
                  </a:cubicBezTo>
                  <a:close/>
                  <a:moveTo>
                    <a:pt x="263" y="280"/>
                  </a:moveTo>
                  <a:cubicBezTo>
                    <a:pt x="263" y="276"/>
                    <a:pt x="261" y="274"/>
                    <a:pt x="257" y="278"/>
                  </a:cubicBezTo>
                  <a:cubicBezTo>
                    <a:pt x="220" y="311"/>
                    <a:pt x="220" y="311"/>
                    <a:pt x="220" y="311"/>
                  </a:cubicBezTo>
                  <a:cubicBezTo>
                    <a:pt x="216" y="315"/>
                    <a:pt x="210" y="315"/>
                    <a:pt x="206" y="313"/>
                  </a:cubicBezTo>
                  <a:cubicBezTo>
                    <a:pt x="164" y="288"/>
                    <a:pt x="164" y="288"/>
                    <a:pt x="164" y="288"/>
                  </a:cubicBezTo>
                  <a:cubicBezTo>
                    <a:pt x="160" y="286"/>
                    <a:pt x="155" y="288"/>
                    <a:pt x="155" y="293"/>
                  </a:cubicBezTo>
                  <a:cubicBezTo>
                    <a:pt x="155" y="358"/>
                    <a:pt x="155" y="358"/>
                    <a:pt x="155" y="358"/>
                  </a:cubicBezTo>
                  <a:cubicBezTo>
                    <a:pt x="155" y="362"/>
                    <a:pt x="160" y="368"/>
                    <a:pt x="164" y="370"/>
                  </a:cubicBezTo>
                  <a:cubicBezTo>
                    <a:pt x="255" y="413"/>
                    <a:pt x="255" y="413"/>
                    <a:pt x="255" y="413"/>
                  </a:cubicBezTo>
                  <a:cubicBezTo>
                    <a:pt x="259" y="415"/>
                    <a:pt x="263" y="413"/>
                    <a:pt x="263" y="408"/>
                  </a:cubicBezTo>
                  <a:cubicBezTo>
                    <a:pt x="263" y="280"/>
                    <a:pt x="263" y="280"/>
                    <a:pt x="263" y="280"/>
                  </a:cubicBezTo>
                  <a:cubicBezTo>
                    <a:pt x="263" y="280"/>
                    <a:pt x="263" y="280"/>
                    <a:pt x="263" y="280"/>
                  </a:cubicBezTo>
                  <a:close/>
                  <a:moveTo>
                    <a:pt x="336" y="305"/>
                  </a:moveTo>
                  <a:cubicBezTo>
                    <a:pt x="332" y="307"/>
                    <a:pt x="326" y="305"/>
                    <a:pt x="322" y="303"/>
                  </a:cubicBezTo>
                  <a:cubicBezTo>
                    <a:pt x="285" y="274"/>
                    <a:pt x="285" y="274"/>
                    <a:pt x="285" y="274"/>
                  </a:cubicBezTo>
                  <a:cubicBezTo>
                    <a:pt x="281" y="272"/>
                    <a:pt x="277" y="274"/>
                    <a:pt x="277" y="278"/>
                  </a:cubicBezTo>
                  <a:cubicBezTo>
                    <a:pt x="277" y="406"/>
                    <a:pt x="277" y="406"/>
                    <a:pt x="277" y="406"/>
                  </a:cubicBezTo>
                  <a:cubicBezTo>
                    <a:pt x="277" y="413"/>
                    <a:pt x="281" y="415"/>
                    <a:pt x="287" y="413"/>
                  </a:cubicBezTo>
                  <a:cubicBezTo>
                    <a:pt x="377" y="370"/>
                    <a:pt x="377" y="370"/>
                    <a:pt x="377" y="370"/>
                  </a:cubicBezTo>
                  <a:cubicBezTo>
                    <a:pt x="381" y="368"/>
                    <a:pt x="385" y="362"/>
                    <a:pt x="385" y="356"/>
                  </a:cubicBezTo>
                  <a:cubicBezTo>
                    <a:pt x="385" y="288"/>
                    <a:pt x="385" y="288"/>
                    <a:pt x="385" y="288"/>
                  </a:cubicBezTo>
                  <a:cubicBezTo>
                    <a:pt x="385" y="284"/>
                    <a:pt x="381" y="280"/>
                    <a:pt x="377" y="284"/>
                  </a:cubicBezTo>
                  <a:cubicBezTo>
                    <a:pt x="336" y="305"/>
                    <a:pt x="336" y="305"/>
                    <a:pt x="336" y="305"/>
                  </a:cubicBezTo>
                  <a:cubicBezTo>
                    <a:pt x="336" y="305"/>
                    <a:pt x="336" y="305"/>
                    <a:pt x="336" y="305"/>
                  </a:cubicBezTo>
                  <a:close/>
                </a:path>
              </a:pathLst>
            </a:custGeom>
            <a:solidFill>
              <a:schemeClr val="bg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23" name="TextBox 122"/>
            <p:cNvSpPr txBox="1"/>
            <p:nvPr/>
          </p:nvSpPr>
          <p:spPr>
            <a:xfrm>
              <a:off x="1371900" y="4324352"/>
              <a:ext cx="1763970" cy="923330"/>
            </a:xfrm>
            <a:prstGeom prst="rect">
              <a:avLst/>
            </a:prstGeom>
            <a:noFill/>
          </p:spPr>
          <p:txBody>
            <a:bodyPr wrap="square" lIns="0" tIns="0" rIns="0" bIns="0" rtlCol="0">
              <a:spAutoFit/>
            </a:bodyPr>
            <a:lstStyle/>
            <a:p>
              <a:r>
                <a:rPr lang="en-US" sz="2400" spc="-70" dirty="0" smtClean="0">
                  <a:solidFill>
                    <a:schemeClr val="tx1">
                      <a:lumMod val="75000"/>
                      <a:lumOff val="25000"/>
                    </a:schemeClr>
                  </a:solidFill>
                </a:rPr>
                <a:t>Operate</a:t>
              </a:r>
            </a:p>
            <a:p>
              <a:pPr marL="180000" indent="-180000">
                <a:buFont typeface="Arial" panose="020B0604020202020204" pitchFamily="34" charset="0"/>
                <a:buChar char="•"/>
              </a:pPr>
              <a:r>
                <a:rPr lang="en-US" sz="1200" spc="-70" dirty="0" smtClean="0">
                  <a:solidFill>
                    <a:schemeClr val="tx1">
                      <a:lumMod val="75000"/>
                      <a:lumOff val="25000"/>
                    </a:schemeClr>
                  </a:solidFill>
                </a:rPr>
                <a:t>Visual Studio and System Center integration</a:t>
              </a:r>
            </a:p>
            <a:p>
              <a:pPr marL="180000" indent="-180000">
                <a:buFont typeface="Arial" panose="020B0604020202020204" pitchFamily="34" charset="0"/>
                <a:buChar char="•"/>
              </a:pPr>
              <a:r>
                <a:rPr lang="en-US" sz="1200" spc="-70" dirty="0" smtClean="0">
                  <a:solidFill>
                    <a:schemeClr val="tx1">
                      <a:lumMod val="75000"/>
                      <a:lumOff val="25000"/>
                    </a:schemeClr>
                  </a:solidFill>
                </a:rPr>
                <a:t>Performance events</a:t>
              </a:r>
              <a:endParaRPr lang="en-US" sz="1200" spc="-70" dirty="0" smtClean="0">
                <a:solidFill>
                  <a:schemeClr val="tx1">
                    <a:lumMod val="75000"/>
                    <a:lumOff val="25000"/>
                  </a:schemeClr>
                </a:solidFill>
              </a:endParaRPr>
            </a:p>
          </p:txBody>
        </p:sp>
      </p:grpSp>
      <p:grpSp>
        <p:nvGrpSpPr>
          <p:cNvPr id="9" name="Group 8"/>
          <p:cNvGrpSpPr/>
          <p:nvPr/>
        </p:nvGrpSpPr>
        <p:grpSpPr>
          <a:xfrm>
            <a:off x="8504291" y="4588048"/>
            <a:ext cx="2282287" cy="1107996"/>
            <a:chOff x="853583" y="5325453"/>
            <a:chExt cx="2282287" cy="1107996"/>
          </a:xfrm>
        </p:grpSpPr>
        <p:sp>
          <p:nvSpPr>
            <p:cNvPr id="109" name="Freeform 108"/>
            <p:cNvSpPr>
              <a:spLocks noEditPoints="1"/>
            </p:cNvSpPr>
            <p:nvPr/>
          </p:nvSpPr>
          <p:spPr bwMode="black">
            <a:xfrm>
              <a:off x="853583" y="5330723"/>
              <a:ext cx="454829" cy="430980"/>
            </a:xfrm>
            <a:custGeom>
              <a:avLst/>
              <a:gdLst>
                <a:gd name="T0" fmla="*/ 70 w 140"/>
                <a:gd name="T1" fmla="*/ 10 h 140"/>
                <a:gd name="T2" fmla="*/ 10 w 140"/>
                <a:gd name="T3" fmla="*/ 70 h 140"/>
                <a:gd name="T4" fmla="*/ 70 w 140"/>
                <a:gd name="T5" fmla="*/ 131 h 140"/>
                <a:gd name="T6" fmla="*/ 130 w 140"/>
                <a:gd name="T7" fmla="*/ 70 h 140"/>
                <a:gd name="T8" fmla="*/ 70 w 140"/>
                <a:gd name="T9" fmla="*/ 10 h 140"/>
                <a:gd name="T10" fmla="*/ 70 w 140"/>
                <a:gd name="T11" fmla="*/ 0 h 140"/>
                <a:gd name="T12" fmla="*/ 140 w 140"/>
                <a:gd name="T13" fmla="*/ 70 h 140"/>
                <a:gd name="T14" fmla="*/ 70 w 140"/>
                <a:gd name="T15" fmla="*/ 140 h 140"/>
                <a:gd name="T16" fmla="*/ 0 w 140"/>
                <a:gd name="T17" fmla="*/ 70 h 140"/>
                <a:gd name="T18" fmla="*/ 70 w 140"/>
                <a:gd name="T19" fmla="*/ 0 h 140"/>
                <a:gd name="T20" fmla="*/ 102 w 140"/>
                <a:gd name="T21" fmla="*/ 39 h 140"/>
                <a:gd name="T22" fmla="*/ 102 w 140"/>
                <a:gd name="T23" fmla="*/ 62 h 140"/>
                <a:gd name="T24" fmla="*/ 78 w 140"/>
                <a:gd name="T25" fmla="*/ 63 h 140"/>
                <a:gd name="T26" fmla="*/ 70 w 140"/>
                <a:gd name="T27" fmla="*/ 55 h 140"/>
                <a:gd name="T28" fmla="*/ 86 w 140"/>
                <a:gd name="T29" fmla="*/ 54 h 140"/>
                <a:gd name="T30" fmla="*/ 75 w 140"/>
                <a:gd name="T31" fmla="*/ 49 h 140"/>
                <a:gd name="T32" fmla="*/ 50 w 140"/>
                <a:gd name="T33" fmla="*/ 65 h 140"/>
                <a:gd name="T34" fmla="*/ 38 w 140"/>
                <a:gd name="T35" fmla="*/ 65 h 140"/>
                <a:gd name="T36" fmla="*/ 77 w 140"/>
                <a:gd name="T37" fmla="*/ 37 h 140"/>
                <a:gd name="T38" fmla="*/ 93 w 140"/>
                <a:gd name="T39" fmla="*/ 45 h 140"/>
                <a:gd name="T40" fmla="*/ 94 w 140"/>
                <a:gd name="T41" fmla="*/ 30 h 140"/>
                <a:gd name="T42" fmla="*/ 102 w 140"/>
                <a:gd name="T43" fmla="*/ 39 h 140"/>
                <a:gd name="T44" fmla="*/ 89 w 140"/>
                <a:gd name="T45" fmla="*/ 75 h 140"/>
                <a:gd name="T46" fmla="*/ 64 w 140"/>
                <a:gd name="T47" fmla="*/ 92 h 140"/>
                <a:gd name="T48" fmla="*/ 54 w 140"/>
                <a:gd name="T49" fmla="*/ 87 h 140"/>
                <a:gd name="T50" fmla="*/ 70 w 140"/>
                <a:gd name="T51" fmla="*/ 86 h 140"/>
                <a:gd name="T52" fmla="*/ 62 w 140"/>
                <a:gd name="T53" fmla="*/ 77 h 140"/>
                <a:gd name="T54" fmla="*/ 38 w 140"/>
                <a:gd name="T55" fmla="*/ 78 h 140"/>
                <a:gd name="T56" fmla="*/ 38 w 140"/>
                <a:gd name="T57" fmla="*/ 102 h 140"/>
                <a:gd name="T58" fmla="*/ 46 w 140"/>
                <a:gd name="T59" fmla="*/ 110 h 140"/>
                <a:gd name="T60" fmla="*/ 47 w 140"/>
                <a:gd name="T61" fmla="*/ 96 h 140"/>
                <a:gd name="T62" fmla="*/ 62 w 140"/>
                <a:gd name="T63" fmla="*/ 104 h 140"/>
                <a:gd name="T64" fmla="*/ 102 w 140"/>
                <a:gd name="T65" fmla="*/ 75 h 140"/>
                <a:gd name="T66" fmla="*/ 89 w 140"/>
                <a:gd name="T67" fmla="*/ 7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140">
                  <a:moveTo>
                    <a:pt x="70" y="10"/>
                  </a:moveTo>
                  <a:cubicBezTo>
                    <a:pt x="37" y="10"/>
                    <a:pt x="10" y="37"/>
                    <a:pt x="10" y="70"/>
                  </a:cubicBezTo>
                  <a:cubicBezTo>
                    <a:pt x="10" y="103"/>
                    <a:pt x="37" y="131"/>
                    <a:pt x="70" y="131"/>
                  </a:cubicBezTo>
                  <a:cubicBezTo>
                    <a:pt x="103" y="131"/>
                    <a:pt x="130" y="103"/>
                    <a:pt x="130" y="70"/>
                  </a:cubicBezTo>
                  <a:cubicBezTo>
                    <a:pt x="130" y="37"/>
                    <a:pt x="103" y="10"/>
                    <a:pt x="70" y="10"/>
                  </a:cubicBezTo>
                  <a:moveTo>
                    <a:pt x="70" y="0"/>
                  </a:moveTo>
                  <a:cubicBezTo>
                    <a:pt x="109" y="0"/>
                    <a:pt x="140" y="31"/>
                    <a:pt x="140" y="70"/>
                  </a:cubicBezTo>
                  <a:cubicBezTo>
                    <a:pt x="140" y="109"/>
                    <a:pt x="109" y="140"/>
                    <a:pt x="70" y="140"/>
                  </a:cubicBezTo>
                  <a:cubicBezTo>
                    <a:pt x="31" y="140"/>
                    <a:pt x="0" y="109"/>
                    <a:pt x="0" y="70"/>
                  </a:cubicBezTo>
                  <a:cubicBezTo>
                    <a:pt x="0" y="31"/>
                    <a:pt x="31" y="0"/>
                    <a:pt x="70" y="0"/>
                  </a:cubicBezTo>
                  <a:moveTo>
                    <a:pt x="102" y="39"/>
                  </a:moveTo>
                  <a:cubicBezTo>
                    <a:pt x="102" y="62"/>
                    <a:pt x="102" y="62"/>
                    <a:pt x="102" y="62"/>
                  </a:cubicBezTo>
                  <a:cubicBezTo>
                    <a:pt x="78" y="63"/>
                    <a:pt x="78" y="63"/>
                    <a:pt x="78" y="63"/>
                  </a:cubicBezTo>
                  <a:cubicBezTo>
                    <a:pt x="70" y="55"/>
                    <a:pt x="70" y="55"/>
                    <a:pt x="70" y="55"/>
                  </a:cubicBezTo>
                  <a:cubicBezTo>
                    <a:pt x="86" y="54"/>
                    <a:pt x="86" y="54"/>
                    <a:pt x="86" y="54"/>
                  </a:cubicBezTo>
                  <a:cubicBezTo>
                    <a:pt x="83" y="51"/>
                    <a:pt x="79" y="49"/>
                    <a:pt x="75" y="49"/>
                  </a:cubicBezTo>
                  <a:cubicBezTo>
                    <a:pt x="64" y="46"/>
                    <a:pt x="53" y="54"/>
                    <a:pt x="50" y="65"/>
                  </a:cubicBezTo>
                  <a:cubicBezTo>
                    <a:pt x="38" y="65"/>
                    <a:pt x="38" y="65"/>
                    <a:pt x="38" y="65"/>
                  </a:cubicBezTo>
                  <a:cubicBezTo>
                    <a:pt x="42" y="44"/>
                    <a:pt x="60" y="34"/>
                    <a:pt x="77" y="37"/>
                  </a:cubicBezTo>
                  <a:cubicBezTo>
                    <a:pt x="83" y="38"/>
                    <a:pt x="89" y="41"/>
                    <a:pt x="93" y="45"/>
                  </a:cubicBezTo>
                  <a:cubicBezTo>
                    <a:pt x="94" y="30"/>
                    <a:pt x="94" y="30"/>
                    <a:pt x="94" y="30"/>
                  </a:cubicBezTo>
                  <a:lnTo>
                    <a:pt x="102" y="39"/>
                  </a:lnTo>
                  <a:close/>
                  <a:moveTo>
                    <a:pt x="89" y="75"/>
                  </a:moveTo>
                  <a:cubicBezTo>
                    <a:pt x="87" y="87"/>
                    <a:pt x="76" y="94"/>
                    <a:pt x="64" y="92"/>
                  </a:cubicBezTo>
                  <a:cubicBezTo>
                    <a:pt x="60" y="91"/>
                    <a:pt x="57" y="89"/>
                    <a:pt x="54" y="87"/>
                  </a:cubicBezTo>
                  <a:cubicBezTo>
                    <a:pt x="70" y="86"/>
                    <a:pt x="70" y="86"/>
                    <a:pt x="70" y="86"/>
                  </a:cubicBezTo>
                  <a:cubicBezTo>
                    <a:pt x="62" y="77"/>
                    <a:pt x="62" y="77"/>
                    <a:pt x="62" y="77"/>
                  </a:cubicBezTo>
                  <a:cubicBezTo>
                    <a:pt x="38" y="78"/>
                    <a:pt x="38" y="78"/>
                    <a:pt x="38" y="78"/>
                  </a:cubicBezTo>
                  <a:cubicBezTo>
                    <a:pt x="38" y="102"/>
                    <a:pt x="38" y="102"/>
                    <a:pt x="38" y="102"/>
                  </a:cubicBezTo>
                  <a:cubicBezTo>
                    <a:pt x="46" y="110"/>
                    <a:pt x="46" y="110"/>
                    <a:pt x="46" y="110"/>
                  </a:cubicBezTo>
                  <a:cubicBezTo>
                    <a:pt x="47" y="96"/>
                    <a:pt x="47" y="96"/>
                    <a:pt x="47" y="96"/>
                  </a:cubicBezTo>
                  <a:cubicBezTo>
                    <a:pt x="51" y="100"/>
                    <a:pt x="56" y="102"/>
                    <a:pt x="62" y="104"/>
                  </a:cubicBezTo>
                  <a:cubicBezTo>
                    <a:pt x="80" y="107"/>
                    <a:pt x="98" y="96"/>
                    <a:pt x="102" y="75"/>
                  </a:cubicBezTo>
                  <a:lnTo>
                    <a:pt x="89" y="75"/>
                  </a:lnTo>
                  <a:close/>
                </a:path>
              </a:pathLst>
            </a:custGeom>
            <a:solidFill>
              <a:schemeClr val="bg2"/>
            </a:solidFill>
            <a:ln>
              <a:noFill/>
            </a:ln>
            <a:extLst/>
          </p:spPr>
          <p:txBody>
            <a:bodyPr vert="horz" wrap="square" lIns="67205" tIns="33602" rIns="67205" bIns="33602" numCol="1" anchor="t" anchorCtr="0" compatLnSpc="1">
              <a:prstTxWarp prst="textNoShape">
                <a:avLst/>
              </a:prstTxWarp>
            </a:bodyPr>
            <a:lstStyle/>
            <a:p>
              <a:pPr defTabSz="671934">
                <a:defRPr/>
              </a:pPr>
              <a:endParaRPr lang="en-US" sz="1323" kern="0">
                <a:solidFill>
                  <a:srgbClr val="68217A"/>
                </a:solidFill>
              </a:endParaRPr>
            </a:p>
          </p:txBody>
        </p:sp>
        <p:sp>
          <p:nvSpPr>
            <p:cNvPr id="124" name="TextBox 123"/>
            <p:cNvSpPr txBox="1"/>
            <p:nvPr/>
          </p:nvSpPr>
          <p:spPr>
            <a:xfrm>
              <a:off x="1371900" y="5325453"/>
              <a:ext cx="1763970" cy="1107996"/>
            </a:xfrm>
            <a:prstGeom prst="rect">
              <a:avLst/>
            </a:prstGeom>
            <a:noFill/>
          </p:spPr>
          <p:txBody>
            <a:bodyPr wrap="square" lIns="0" tIns="0" rIns="0" bIns="0" rtlCol="0">
              <a:spAutoFit/>
            </a:bodyPr>
            <a:lstStyle/>
            <a:p>
              <a:r>
                <a:rPr lang="en-US" sz="2400" spc="-70" dirty="0" smtClean="0">
                  <a:solidFill>
                    <a:schemeClr val="tx1">
                      <a:lumMod val="75000"/>
                      <a:lumOff val="25000"/>
                    </a:schemeClr>
                  </a:solidFill>
                </a:rPr>
                <a:t>Release</a:t>
              </a:r>
            </a:p>
            <a:p>
              <a:pPr marL="180000" indent="-180000">
                <a:buFont typeface="Arial" panose="020B0604020202020204" pitchFamily="34" charset="0"/>
                <a:buChar char="•"/>
              </a:pPr>
              <a:r>
                <a:rPr lang="en-US" sz="1200" spc="-70" dirty="0" smtClean="0">
                  <a:solidFill>
                    <a:schemeClr val="tx1">
                      <a:lumMod val="75000"/>
                      <a:lumOff val="25000"/>
                    </a:schemeClr>
                  </a:solidFill>
                </a:rPr>
                <a:t>Integrated release management</a:t>
              </a:r>
            </a:p>
            <a:p>
              <a:pPr marL="180000" indent="-180000">
                <a:buFont typeface="Arial" panose="020B0604020202020204" pitchFamily="34" charset="0"/>
                <a:buChar char="•"/>
              </a:pPr>
              <a:r>
                <a:rPr lang="en-US" sz="1200" spc="-70" dirty="0" smtClean="0">
                  <a:solidFill>
                    <a:schemeClr val="tx1">
                      <a:lumMod val="75000"/>
                      <a:lumOff val="25000"/>
                    </a:schemeClr>
                  </a:solidFill>
                </a:rPr>
                <a:t>Configuration- based deployments</a:t>
              </a:r>
              <a:endParaRPr lang="en-US" sz="1200" spc="-70" dirty="0" smtClean="0">
                <a:solidFill>
                  <a:schemeClr val="tx1">
                    <a:lumMod val="75000"/>
                    <a:lumOff val="25000"/>
                  </a:schemeClr>
                </a:solidFill>
              </a:endParaRPr>
            </a:p>
          </p:txBody>
        </p:sp>
      </p:grpSp>
    </p:spTree>
    <p:extLst>
      <p:ext uri="{BB962C8B-B14F-4D97-AF65-F5344CB8AC3E}">
        <p14:creationId xmlns:p14="http://schemas.microsoft.com/office/powerpoint/2010/main" val="309624911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Provider-Hosted App Source Control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Office 365 ALM</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prstGeom prst="rect">
            <a:avLst/>
          </a:prstGeom>
        </p:spPr>
        <p:txBody>
          <a:bodyPr/>
          <a:lstStyle/>
          <a:p>
            <a:r>
              <a:rPr lang="en-US" dirty="0" smtClean="0"/>
              <a:t>Development Environments with Teams</a:t>
            </a:r>
          </a:p>
          <a:p>
            <a:pPr lvl="1"/>
            <a:r>
              <a:rPr lang="en-US" dirty="0" smtClean="0"/>
              <a:t>DEV - Each developer gets O365 development sites in isolated tenant</a:t>
            </a:r>
          </a:p>
          <a:p>
            <a:pPr lvl="1"/>
            <a:r>
              <a:rPr lang="en-US" dirty="0" smtClean="0"/>
              <a:t>TEST – isolated tenant for integration testing</a:t>
            </a:r>
          </a:p>
          <a:p>
            <a:r>
              <a:rPr lang="en-US" dirty="0" smtClean="0"/>
              <a:t>Build Processes</a:t>
            </a:r>
          </a:p>
          <a:p>
            <a:pPr lvl="1"/>
            <a:r>
              <a:rPr lang="en-US" dirty="0" smtClean="0"/>
              <a:t>Utilize Continuous Integration: automatically build on check in</a:t>
            </a:r>
          </a:p>
          <a:p>
            <a:pPr lvl="1"/>
            <a:r>
              <a:rPr lang="en-US" dirty="0" smtClean="0"/>
              <a:t>Azure supports automatic deployment from TFS</a:t>
            </a:r>
          </a:p>
          <a:p>
            <a:pPr lvl="1"/>
            <a:r>
              <a:rPr lang="en-US" dirty="0" smtClean="0"/>
              <a:t>Coded UI Build Verification Tests (BVTs) validate the build</a:t>
            </a:r>
          </a:p>
        </p:txBody>
      </p:sp>
      <p:sp>
        <p:nvSpPr>
          <p:cNvPr id="2" name="Title 1"/>
          <p:cNvSpPr>
            <a:spLocks noGrp="1"/>
          </p:cNvSpPr>
          <p:nvPr>
            <p:ph type="title"/>
          </p:nvPr>
        </p:nvSpPr>
        <p:spPr/>
        <p:txBody>
          <a:bodyPr/>
          <a:lstStyle/>
          <a:p>
            <a:r>
              <a:rPr lang="en-US" dirty="0" smtClean="0"/>
              <a:t>O365 ALM</a:t>
            </a:r>
            <a:endParaRPr lang="en-US" dirty="0"/>
          </a:p>
        </p:txBody>
      </p:sp>
    </p:spTree>
    <p:extLst>
      <p:ext uri="{BB962C8B-B14F-4D97-AF65-F5344CB8AC3E}">
        <p14:creationId xmlns:p14="http://schemas.microsoft.com/office/powerpoint/2010/main" val="121686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rc 51"/>
          <p:cNvSpPr/>
          <p:nvPr/>
        </p:nvSpPr>
        <p:spPr>
          <a:xfrm rot="6751527">
            <a:off x="5719543" y="4067644"/>
            <a:ext cx="739106" cy="826188"/>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3"/>
          <a:stretch>
            <a:fillRect/>
          </a:stretch>
        </p:blipFill>
        <p:spPr>
          <a:xfrm>
            <a:off x="1488786" y="3090244"/>
            <a:ext cx="973350" cy="890880"/>
          </a:xfrm>
          <a:prstGeom prst="rect">
            <a:avLst/>
          </a:prstGeom>
        </p:spPr>
      </p:pic>
      <p:grpSp>
        <p:nvGrpSpPr>
          <p:cNvPr id="30" name="Group 29"/>
          <p:cNvGrpSpPr/>
          <p:nvPr/>
        </p:nvGrpSpPr>
        <p:grpSpPr>
          <a:xfrm>
            <a:off x="3897774" y="2153083"/>
            <a:ext cx="2722081" cy="2413232"/>
            <a:chOff x="4425816" y="2952572"/>
            <a:chExt cx="2722081" cy="2413232"/>
          </a:xfrm>
        </p:grpSpPr>
        <p:sp>
          <p:nvSpPr>
            <p:cNvPr id="8" name="Rectangle 7"/>
            <p:cNvSpPr/>
            <p:nvPr/>
          </p:nvSpPr>
          <p:spPr>
            <a:xfrm>
              <a:off x="4425816" y="3373233"/>
              <a:ext cx="2288634" cy="1992571"/>
            </a:xfrm>
            <a:prstGeom prst="rect">
              <a:avLst/>
            </a:prstGeom>
            <a:solidFill>
              <a:schemeClr val="bg1">
                <a:lumMod val="95000"/>
                <a:alpha val="8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29" tIns="45715" rIns="91429" bIns="45715" rtlCol="0" anchor="t"/>
            <a:lstStyle/>
            <a:p>
              <a:r>
                <a:rPr lang="en-US" dirty="0" smtClean="0">
                  <a:solidFill>
                    <a:srgbClr val="595959"/>
                  </a:solidFill>
                  <a:latin typeface="+mj-lt"/>
                </a:rPr>
                <a:t>Visual Studio</a:t>
              </a:r>
              <a:br>
                <a:rPr lang="en-US" dirty="0" smtClean="0">
                  <a:solidFill>
                    <a:srgbClr val="595959"/>
                  </a:solidFill>
                  <a:latin typeface="+mj-lt"/>
                </a:rPr>
              </a:br>
              <a:r>
                <a:rPr lang="en-US" dirty="0" smtClean="0">
                  <a:solidFill>
                    <a:srgbClr val="595959"/>
                  </a:solidFill>
                  <a:latin typeface="+mj-lt"/>
                </a:rPr>
                <a:t>online or TFS</a:t>
              </a:r>
              <a:endParaRPr lang="en-US" dirty="0" smtClean="0">
                <a:solidFill>
                  <a:srgbClr val="595959"/>
                </a:solidFill>
                <a:latin typeface="+mj-lt"/>
              </a:endParaRPr>
            </a:p>
            <a:p>
              <a:pPr marL="285750" indent="-285750">
                <a:buFont typeface="Arial" panose="020B0604020202020204" pitchFamily="34" charset="0"/>
                <a:buChar char="•"/>
              </a:pPr>
              <a:r>
                <a:rPr lang="en-US" sz="1200" dirty="0" smtClean="0">
                  <a:solidFill>
                    <a:srgbClr val="595959"/>
                  </a:solidFill>
                  <a:latin typeface="+mj-lt"/>
                </a:rPr>
                <a:t>Storage of the source code</a:t>
              </a:r>
            </a:p>
            <a:p>
              <a:pPr marL="285750" indent="-285750">
                <a:buFont typeface="Arial" panose="020B0604020202020204" pitchFamily="34" charset="0"/>
                <a:buChar char="•"/>
              </a:pPr>
              <a:r>
                <a:rPr lang="en-US" sz="1200" dirty="0" smtClean="0">
                  <a:solidFill>
                    <a:srgbClr val="595959"/>
                  </a:solidFill>
                  <a:latin typeface="+mj-lt"/>
                </a:rPr>
                <a:t>Automated builds</a:t>
              </a:r>
            </a:p>
            <a:p>
              <a:pPr marL="285750" indent="-285750">
                <a:buFont typeface="Arial" panose="020B0604020202020204" pitchFamily="34" charset="0"/>
                <a:buChar char="•"/>
              </a:pPr>
              <a:r>
                <a:rPr lang="en-US" sz="1200" dirty="0" smtClean="0">
                  <a:solidFill>
                    <a:srgbClr val="595959"/>
                  </a:solidFill>
                  <a:latin typeface="+mj-lt"/>
                </a:rPr>
                <a:t>Coded UI / Build verification Tests</a:t>
              </a:r>
            </a:p>
            <a:p>
              <a:pPr marL="285750" indent="-285750">
                <a:buFont typeface="Arial" panose="020B0604020202020204" pitchFamily="34" charset="0"/>
                <a:buChar char="•"/>
              </a:pPr>
              <a:r>
                <a:rPr lang="en-US" sz="1200" dirty="0" smtClean="0">
                  <a:solidFill>
                    <a:srgbClr val="595959"/>
                  </a:solidFill>
                  <a:latin typeface="+mj-lt"/>
                </a:rPr>
                <a:t>Deployment automation with PowerShell and build definitions</a:t>
              </a:r>
              <a:endParaRPr lang="en-US" sz="1200" dirty="0">
                <a:solidFill>
                  <a:srgbClr val="595959"/>
                </a:solidFill>
                <a:latin typeface="+mj-lt"/>
              </a:endParaRPr>
            </a:p>
          </p:txBody>
        </p:sp>
        <p:grpSp>
          <p:nvGrpSpPr>
            <p:cNvPr id="28" name="Group 27"/>
            <p:cNvGrpSpPr/>
            <p:nvPr/>
          </p:nvGrpSpPr>
          <p:grpSpPr>
            <a:xfrm>
              <a:off x="5785468" y="2952572"/>
              <a:ext cx="1362429" cy="1069299"/>
              <a:chOff x="2965442" y="2096688"/>
              <a:chExt cx="1651464" cy="1374851"/>
            </a:xfrm>
          </p:grpSpPr>
          <p:pic>
            <p:nvPicPr>
              <p:cNvPr id="26" name="Picture 25"/>
              <p:cNvPicPr>
                <a:picLocks noChangeAspect="1"/>
              </p:cNvPicPr>
              <p:nvPr/>
            </p:nvPicPr>
            <p:blipFill>
              <a:blip r:embed="rId4"/>
              <a:stretch>
                <a:fillRect/>
              </a:stretch>
            </p:blipFill>
            <p:spPr>
              <a:xfrm>
                <a:off x="2965442" y="2096688"/>
                <a:ext cx="1651464" cy="1029891"/>
              </a:xfrm>
              <a:prstGeom prst="rect">
                <a:avLst/>
              </a:prstGeom>
            </p:spPr>
          </p:pic>
          <p:pic>
            <p:nvPicPr>
              <p:cNvPr id="27" name="Picture 26"/>
              <p:cNvPicPr>
                <a:picLocks noChangeAspect="1"/>
              </p:cNvPicPr>
              <p:nvPr/>
            </p:nvPicPr>
            <p:blipFill>
              <a:blip r:embed="rId5"/>
              <a:stretch>
                <a:fillRect/>
              </a:stretch>
            </p:blipFill>
            <p:spPr>
              <a:xfrm>
                <a:off x="3474113" y="2716835"/>
                <a:ext cx="406968" cy="754704"/>
              </a:xfrm>
              <a:prstGeom prst="rect">
                <a:avLst/>
              </a:prstGeom>
            </p:spPr>
          </p:pic>
          <p:pic>
            <p:nvPicPr>
              <p:cNvPr id="10" name="Picture 9"/>
              <p:cNvPicPr>
                <a:picLocks noChangeAspect="1"/>
              </p:cNvPicPr>
              <p:nvPr/>
            </p:nvPicPr>
            <p:blipFill>
              <a:blip r:embed="rId6"/>
              <a:stretch>
                <a:fillRect/>
              </a:stretch>
            </p:blipFill>
            <p:spPr>
              <a:xfrm>
                <a:off x="3716925" y="2502037"/>
                <a:ext cx="700078" cy="901070"/>
              </a:xfrm>
              <a:prstGeom prst="rect">
                <a:avLst/>
              </a:prstGeom>
            </p:spPr>
          </p:pic>
        </p:grpSp>
      </p:grpSp>
      <p:grpSp>
        <p:nvGrpSpPr>
          <p:cNvPr id="32" name="Group 31"/>
          <p:cNvGrpSpPr/>
          <p:nvPr/>
        </p:nvGrpSpPr>
        <p:grpSpPr>
          <a:xfrm>
            <a:off x="7854577" y="1452629"/>
            <a:ext cx="3169853" cy="2189205"/>
            <a:chOff x="7837904" y="2254976"/>
            <a:chExt cx="3169853" cy="2189205"/>
          </a:xfrm>
        </p:grpSpPr>
        <p:sp>
          <p:nvSpPr>
            <p:cNvPr id="12" name="Rectangle 11"/>
            <p:cNvSpPr/>
            <p:nvPr/>
          </p:nvSpPr>
          <p:spPr bwMode="auto">
            <a:xfrm>
              <a:off x="7837904" y="2550080"/>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fontAlgn="base">
                <a:spcBef>
                  <a:spcPct val="0"/>
                </a:spcBef>
                <a:spcAft>
                  <a:spcPct val="0"/>
                </a:spcAft>
              </a:pPr>
              <a:r>
                <a:rPr lang="en-US" dirty="0">
                  <a:solidFill>
                    <a:srgbClr val="595959"/>
                  </a:solidFill>
                  <a:latin typeface="+mj-lt"/>
                </a:rPr>
                <a:t>SharePoint Online</a:t>
              </a:r>
            </a:p>
            <a:p>
              <a:pPr marL="285750" indent="-285750">
                <a:buFont typeface="Arial" panose="020B0604020202020204" pitchFamily="34" charset="0"/>
                <a:buChar char="•"/>
              </a:pPr>
              <a:r>
                <a:rPr lang="en-US" sz="1200" dirty="0" smtClean="0">
                  <a:solidFill>
                    <a:srgbClr val="595959"/>
                  </a:solidFill>
                  <a:latin typeface="+mj-lt"/>
                </a:rPr>
                <a:t>Testing tenant or isolated</a:t>
              </a:r>
              <a:br>
                <a:rPr lang="en-US" sz="1200" dirty="0" smtClean="0">
                  <a:solidFill>
                    <a:srgbClr val="595959"/>
                  </a:solidFill>
                  <a:latin typeface="+mj-lt"/>
                </a:rPr>
              </a:br>
              <a:r>
                <a:rPr lang="en-US" sz="1200" dirty="0" smtClean="0">
                  <a:solidFill>
                    <a:srgbClr val="595959"/>
                  </a:solidFill>
                  <a:latin typeface="+mj-lt"/>
                </a:rPr>
                <a:t>site collection in production depending on app functionality</a:t>
              </a:r>
              <a:endParaRPr lang="en-US" sz="1200" dirty="0">
                <a:solidFill>
                  <a:srgbClr val="595959"/>
                </a:solidFill>
                <a:latin typeface="+mj-lt"/>
              </a:endParaRPr>
            </a:p>
            <a:p>
              <a:pPr fontAlgn="base">
                <a:spcBef>
                  <a:spcPct val="0"/>
                </a:spcBef>
                <a:spcAft>
                  <a:spcPct val="0"/>
                </a:spcAft>
              </a:pPr>
              <a:endParaRPr lang="en-US" dirty="0">
                <a:solidFill>
                  <a:srgbClr val="595959"/>
                </a:solidFill>
                <a:latin typeface="+mj-lt"/>
              </a:endParaRPr>
            </a:p>
          </p:txBody>
        </p:sp>
        <p:pic>
          <p:nvPicPr>
            <p:cNvPr id="31" name="Picture 30"/>
            <p:cNvPicPr>
              <a:picLocks noChangeAspect="1"/>
            </p:cNvPicPr>
            <p:nvPr/>
          </p:nvPicPr>
          <p:blipFill>
            <a:blip r:embed="rId7"/>
            <a:stretch>
              <a:fillRect/>
            </a:stretch>
          </p:blipFill>
          <p:spPr>
            <a:xfrm>
              <a:off x="9719530" y="2254976"/>
              <a:ext cx="1288227" cy="801004"/>
            </a:xfrm>
            <a:prstGeom prst="rect">
              <a:avLst/>
            </a:prstGeom>
          </p:spPr>
        </p:pic>
      </p:grpSp>
      <p:pic>
        <p:nvPicPr>
          <p:cNvPr id="35" name="Picture 34"/>
          <p:cNvPicPr>
            <a:picLocks noChangeAspect="1"/>
          </p:cNvPicPr>
          <p:nvPr/>
        </p:nvPicPr>
        <p:blipFill>
          <a:blip r:embed="rId8"/>
          <a:stretch>
            <a:fillRect/>
          </a:stretch>
        </p:blipFill>
        <p:spPr>
          <a:xfrm>
            <a:off x="8225928" y="2865145"/>
            <a:ext cx="718751" cy="662291"/>
          </a:xfrm>
          <a:prstGeom prst="rect">
            <a:avLst/>
          </a:prstGeom>
        </p:spPr>
      </p:pic>
      <p:pic>
        <p:nvPicPr>
          <p:cNvPr id="38" name="Picture 37"/>
          <p:cNvPicPr>
            <a:picLocks noChangeAspect="1"/>
          </p:cNvPicPr>
          <p:nvPr/>
        </p:nvPicPr>
        <p:blipFill>
          <a:blip r:embed="rId9"/>
          <a:stretch>
            <a:fillRect/>
          </a:stretch>
        </p:blipFill>
        <p:spPr>
          <a:xfrm>
            <a:off x="8943581" y="2724585"/>
            <a:ext cx="651533" cy="574190"/>
          </a:xfrm>
          <a:prstGeom prst="rect">
            <a:avLst/>
          </a:prstGeom>
        </p:spPr>
      </p:pic>
      <p:grpSp>
        <p:nvGrpSpPr>
          <p:cNvPr id="51" name="Group 50"/>
          <p:cNvGrpSpPr/>
          <p:nvPr/>
        </p:nvGrpSpPr>
        <p:grpSpPr>
          <a:xfrm>
            <a:off x="7854576" y="3936938"/>
            <a:ext cx="3100304" cy="2020700"/>
            <a:chOff x="7837903" y="4739285"/>
            <a:chExt cx="3100304" cy="2020700"/>
          </a:xfrm>
        </p:grpSpPr>
        <p:sp>
          <p:nvSpPr>
            <p:cNvPr id="39" name="Rectangle 38"/>
            <p:cNvSpPr/>
            <p:nvPr/>
          </p:nvSpPr>
          <p:spPr bwMode="auto">
            <a:xfrm>
              <a:off x="7837903" y="4739285"/>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fontAlgn="base">
                <a:spcBef>
                  <a:spcPct val="0"/>
                </a:spcBef>
                <a:spcAft>
                  <a:spcPct val="0"/>
                </a:spcAft>
              </a:pPr>
              <a:r>
                <a:rPr lang="en-US" dirty="0">
                  <a:solidFill>
                    <a:srgbClr val="595959"/>
                  </a:solidFill>
                  <a:latin typeface="+mj-lt"/>
                </a:rPr>
                <a:t>SharePoint </a:t>
              </a:r>
              <a:r>
                <a:rPr lang="en-US" dirty="0" smtClean="0">
                  <a:solidFill>
                    <a:srgbClr val="595959"/>
                  </a:solidFill>
                  <a:latin typeface="+mj-lt"/>
                </a:rPr>
                <a:t>On-Premises</a:t>
              </a:r>
              <a:endParaRPr lang="en-US" dirty="0">
                <a:solidFill>
                  <a:srgbClr val="595959"/>
                </a:solidFill>
                <a:latin typeface="+mj-lt"/>
              </a:endParaRPr>
            </a:p>
            <a:p>
              <a:pPr marL="285750" indent="-285750">
                <a:buFont typeface="Arial" panose="020B0604020202020204" pitchFamily="34" charset="0"/>
                <a:buChar char="•"/>
              </a:pPr>
              <a:r>
                <a:rPr lang="en-US" sz="1200" dirty="0" smtClean="0">
                  <a:solidFill>
                    <a:srgbClr val="595959"/>
                  </a:solidFill>
                  <a:latin typeface="+mj-lt"/>
                </a:rPr>
                <a:t>Integration testing environment</a:t>
              </a:r>
            </a:p>
            <a:p>
              <a:pPr marL="285750" indent="-285750">
                <a:buFont typeface="Arial" panose="020B0604020202020204" pitchFamily="34" charset="0"/>
                <a:buChar char="•"/>
              </a:pPr>
              <a:r>
                <a:rPr lang="en-US" sz="1200" dirty="0" smtClean="0">
                  <a:solidFill>
                    <a:srgbClr val="595959"/>
                  </a:solidFill>
                  <a:latin typeface="+mj-lt"/>
                </a:rPr>
                <a:t>Possible isolated site collection in production environment, depending on app functionality</a:t>
              </a:r>
              <a:endParaRPr lang="en-US" sz="1200" dirty="0">
                <a:solidFill>
                  <a:srgbClr val="595959"/>
                </a:solidFill>
                <a:latin typeface="+mj-lt"/>
              </a:endParaRPr>
            </a:p>
            <a:p>
              <a:pPr fontAlgn="base">
                <a:spcBef>
                  <a:spcPct val="0"/>
                </a:spcBef>
                <a:spcAft>
                  <a:spcPct val="0"/>
                </a:spcAft>
              </a:pPr>
              <a:endParaRPr lang="en-US" dirty="0">
                <a:solidFill>
                  <a:srgbClr val="595959"/>
                </a:solidFill>
                <a:latin typeface="+mj-lt"/>
              </a:endParaRPr>
            </a:p>
          </p:txBody>
        </p:sp>
        <p:grpSp>
          <p:nvGrpSpPr>
            <p:cNvPr id="41" name="Group 40"/>
            <p:cNvGrpSpPr>
              <a:grpSpLocks noChangeAspect="1"/>
            </p:cNvGrpSpPr>
            <p:nvPr/>
          </p:nvGrpSpPr>
          <p:grpSpPr>
            <a:xfrm>
              <a:off x="9719530" y="5823985"/>
              <a:ext cx="1218677" cy="936000"/>
              <a:chOff x="3259173" y="2265001"/>
              <a:chExt cx="1474354" cy="1159738"/>
            </a:xfrm>
          </p:grpSpPr>
          <p:pic>
            <p:nvPicPr>
              <p:cNvPr id="48" name="Picture 47"/>
              <p:cNvPicPr>
                <a:picLocks noChangeAspect="1"/>
              </p:cNvPicPr>
              <p:nvPr/>
            </p:nvPicPr>
            <p:blipFill>
              <a:blip r:embed="rId5"/>
              <a:stretch>
                <a:fillRect/>
              </a:stretch>
            </p:blipFill>
            <p:spPr>
              <a:xfrm>
                <a:off x="3259173" y="2493797"/>
                <a:ext cx="465830" cy="863861"/>
              </a:xfrm>
              <a:prstGeom prst="rect">
                <a:avLst/>
              </a:prstGeom>
            </p:spPr>
          </p:pic>
          <p:pic>
            <p:nvPicPr>
              <p:cNvPr id="49" name="Picture 48"/>
              <p:cNvPicPr>
                <a:picLocks noChangeAspect="1"/>
              </p:cNvPicPr>
              <p:nvPr/>
            </p:nvPicPr>
            <p:blipFill>
              <a:blip r:embed="rId5"/>
              <a:stretch>
                <a:fillRect/>
              </a:stretch>
            </p:blipFill>
            <p:spPr>
              <a:xfrm>
                <a:off x="3584595" y="2265001"/>
                <a:ext cx="465830" cy="863861"/>
              </a:xfrm>
              <a:prstGeom prst="rect">
                <a:avLst/>
              </a:prstGeom>
            </p:spPr>
          </p:pic>
          <p:pic>
            <p:nvPicPr>
              <p:cNvPr id="50" name="Picture 49"/>
              <p:cNvPicPr>
                <a:picLocks noChangeAspect="1"/>
              </p:cNvPicPr>
              <p:nvPr/>
            </p:nvPicPr>
            <p:blipFill>
              <a:blip r:embed="rId10"/>
              <a:stretch>
                <a:fillRect/>
              </a:stretch>
            </p:blipFill>
            <p:spPr>
              <a:xfrm>
                <a:off x="3829702" y="2547779"/>
                <a:ext cx="903825" cy="876960"/>
              </a:xfrm>
              <a:prstGeom prst="rect">
                <a:avLst/>
              </a:prstGeom>
            </p:spPr>
          </p:pic>
        </p:grpSp>
      </p:grpSp>
      <p:pic>
        <p:nvPicPr>
          <p:cNvPr id="53" name="Picture 52"/>
          <p:cNvPicPr>
            <a:picLocks noChangeAspect="1"/>
          </p:cNvPicPr>
          <p:nvPr/>
        </p:nvPicPr>
        <p:blipFill>
          <a:blip r:embed="rId11"/>
          <a:stretch>
            <a:fillRect/>
          </a:stretch>
        </p:blipFill>
        <p:spPr>
          <a:xfrm>
            <a:off x="6255054" y="4273336"/>
            <a:ext cx="729602" cy="707016"/>
          </a:xfrm>
          <a:prstGeom prst="rect">
            <a:avLst/>
          </a:prstGeom>
        </p:spPr>
      </p:pic>
      <p:cxnSp>
        <p:nvCxnSpPr>
          <p:cNvPr id="54" name="Straight Arrow Connector 53"/>
          <p:cNvCxnSpPr/>
          <p:nvPr/>
        </p:nvCxnSpPr>
        <p:spPr>
          <a:xfrm flipV="1">
            <a:off x="2555606" y="3556310"/>
            <a:ext cx="1248697"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flipV="1">
            <a:off x="6281589" y="2928894"/>
            <a:ext cx="1466230" cy="641137"/>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6287377" y="3672919"/>
            <a:ext cx="1460442" cy="600417"/>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2" name="Group 61"/>
          <p:cNvGrpSpPr/>
          <p:nvPr/>
        </p:nvGrpSpPr>
        <p:grpSpPr>
          <a:xfrm>
            <a:off x="2665553" y="3458726"/>
            <a:ext cx="514401" cy="514401"/>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1</a:t>
              </a:r>
              <a:endParaRPr lang="en-US" sz="2352" dirty="0"/>
            </a:p>
          </p:txBody>
        </p:sp>
      </p:grpSp>
      <p:grpSp>
        <p:nvGrpSpPr>
          <p:cNvPr id="65" name="Group 64"/>
          <p:cNvGrpSpPr/>
          <p:nvPr/>
        </p:nvGrpSpPr>
        <p:grpSpPr>
          <a:xfrm>
            <a:off x="3640573" y="4369643"/>
            <a:ext cx="514401" cy="514401"/>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endParaRPr lang="en-US" sz="2352" dirty="0"/>
            </a:p>
          </p:txBody>
        </p:sp>
      </p:grpSp>
      <p:grpSp>
        <p:nvGrpSpPr>
          <p:cNvPr id="68" name="Group 67"/>
          <p:cNvGrpSpPr/>
          <p:nvPr/>
        </p:nvGrpSpPr>
        <p:grpSpPr>
          <a:xfrm>
            <a:off x="6106838" y="4909531"/>
            <a:ext cx="514401" cy="514401"/>
            <a:chOff x="492" y="17985"/>
            <a:chExt cx="524853" cy="524853"/>
          </a:xfrm>
        </p:grpSpPr>
        <p:sp>
          <p:nvSpPr>
            <p:cNvPr id="69" name="Oval 6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3</a:t>
              </a:r>
              <a:endParaRPr lang="en-US" sz="2352" dirty="0"/>
            </a:p>
          </p:txBody>
        </p:sp>
      </p:grpSp>
      <p:grpSp>
        <p:nvGrpSpPr>
          <p:cNvPr id="71" name="Group 70"/>
          <p:cNvGrpSpPr/>
          <p:nvPr/>
        </p:nvGrpSpPr>
        <p:grpSpPr>
          <a:xfrm>
            <a:off x="6790290" y="3090244"/>
            <a:ext cx="514401" cy="514401"/>
            <a:chOff x="492" y="17985"/>
            <a:chExt cx="524853" cy="524853"/>
          </a:xfrm>
        </p:grpSpPr>
        <p:sp>
          <p:nvSpPr>
            <p:cNvPr id="72" name="Oval 7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endParaRPr lang="en-US" sz="2352" dirty="0"/>
            </a:p>
          </p:txBody>
        </p:sp>
      </p:grpSp>
      <p:sp>
        <p:nvSpPr>
          <p:cNvPr id="74" name="Title 73"/>
          <p:cNvSpPr>
            <a:spLocks noGrp="1"/>
          </p:cNvSpPr>
          <p:nvPr>
            <p:ph type="title"/>
          </p:nvPr>
        </p:nvSpPr>
        <p:spPr/>
        <p:txBody>
          <a:bodyPr/>
          <a:lstStyle/>
          <a:p>
            <a:pPr>
              <a:lnSpc>
                <a:spcPct val="100000"/>
              </a:lnSpc>
            </a:pPr>
            <a:r>
              <a:rPr lang="en-US" dirty="0"/>
              <a:t>Continuous </a:t>
            </a:r>
            <a:r>
              <a:rPr lang="en-US" dirty="0" smtClean="0"/>
              <a:t>Integration</a:t>
            </a:r>
            <a:br>
              <a:rPr lang="en-US" dirty="0" smtClean="0"/>
            </a:br>
            <a:r>
              <a:rPr lang="en-US" sz="3200" dirty="0" smtClean="0">
                <a:solidFill>
                  <a:schemeClr val="bg2"/>
                </a:solidFill>
              </a:rPr>
              <a:t>SharePoint Hosted App</a:t>
            </a:r>
            <a:endParaRPr lang="en-US" dirty="0">
              <a:solidFill>
                <a:schemeClr val="bg2"/>
              </a:solidFill>
            </a:endParaRPr>
          </a:p>
        </p:txBody>
      </p:sp>
    </p:spTree>
    <p:extLst>
      <p:ext uri="{BB962C8B-B14F-4D97-AF65-F5344CB8AC3E}">
        <p14:creationId xmlns:p14="http://schemas.microsoft.com/office/powerpoint/2010/main" val="2113552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rc 51"/>
          <p:cNvSpPr/>
          <p:nvPr/>
        </p:nvSpPr>
        <p:spPr>
          <a:xfrm rot="6751527">
            <a:off x="5021452" y="4207344"/>
            <a:ext cx="739106" cy="826188"/>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3"/>
          <a:stretch>
            <a:fillRect/>
          </a:stretch>
        </p:blipFill>
        <p:spPr>
          <a:xfrm>
            <a:off x="790695" y="3229944"/>
            <a:ext cx="973350" cy="890880"/>
          </a:xfrm>
          <a:prstGeom prst="rect">
            <a:avLst/>
          </a:prstGeom>
        </p:spPr>
      </p:pic>
      <p:grpSp>
        <p:nvGrpSpPr>
          <p:cNvPr id="30" name="Group 29"/>
          <p:cNvGrpSpPr/>
          <p:nvPr/>
        </p:nvGrpSpPr>
        <p:grpSpPr>
          <a:xfrm>
            <a:off x="3199683" y="2292783"/>
            <a:ext cx="2722081" cy="2413232"/>
            <a:chOff x="4425816" y="2952572"/>
            <a:chExt cx="2722081" cy="2413232"/>
          </a:xfrm>
        </p:grpSpPr>
        <p:sp>
          <p:nvSpPr>
            <p:cNvPr id="8" name="Rectangle 7"/>
            <p:cNvSpPr/>
            <p:nvPr/>
          </p:nvSpPr>
          <p:spPr>
            <a:xfrm>
              <a:off x="4425816" y="3373233"/>
              <a:ext cx="2288634" cy="1992571"/>
            </a:xfrm>
            <a:prstGeom prst="rect">
              <a:avLst/>
            </a:prstGeom>
            <a:solidFill>
              <a:schemeClr val="bg1">
                <a:lumMod val="95000"/>
                <a:alpha val="8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29" tIns="45715" rIns="91429" bIns="45715" rtlCol="0" anchor="t"/>
            <a:lstStyle/>
            <a:p>
              <a:r>
                <a:rPr lang="en-US" dirty="0" smtClean="0">
                  <a:solidFill>
                    <a:srgbClr val="595959"/>
                  </a:solidFill>
                  <a:latin typeface="+mj-lt"/>
                </a:rPr>
                <a:t>Visual Studio</a:t>
              </a:r>
              <a:br>
                <a:rPr lang="en-US" dirty="0" smtClean="0">
                  <a:solidFill>
                    <a:srgbClr val="595959"/>
                  </a:solidFill>
                  <a:latin typeface="+mj-lt"/>
                </a:rPr>
              </a:br>
              <a:r>
                <a:rPr lang="en-US" dirty="0" smtClean="0">
                  <a:solidFill>
                    <a:srgbClr val="595959"/>
                  </a:solidFill>
                  <a:latin typeface="+mj-lt"/>
                </a:rPr>
                <a:t>online or TFS</a:t>
              </a:r>
              <a:endParaRPr lang="en-US" dirty="0" smtClean="0">
                <a:solidFill>
                  <a:srgbClr val="595959"/>
                </a:solidFill>
                <a:latin typeface="+mj-lt"/>
              </a:endParaRPr>
            </a:p>
            <a:p>
              <a:pPr marL="285750" indent="-285750">
                <a:buFont typeface="Arial" panose="020B0604020202020204" pitchFamily="34" charset="0"/>
                <a:buChar char="•"/>
              </a:pPr>
              <a:r>
                <a:rPr lang="en-US" sz="1200" dirty="0" smtClean="0">
                  <a:solidFill>
                    <a:srgbClr val="595959"/>
                  </a:solidFill>
                  <a:latin typeface="+mj-lt"/>
                </a:rPr>
                <a:t>Storage of the source code</a:t>
              </a:r>
            </a:p>
            <a:p>
              <a:pPr marL="285750" indent="-285750">
                <a:buFont typeface="Arial" panose="020B0604020202020204" pitchFamily="34" charset="0"/>
                <a:buChar char="•"/>
              </a:pPr>
              <a:r>
                <a:rPr lang="en-US" sz="1200" dirty="0" smtClean="0">
                  <a:solidFill>
                    <a:srgbClr val="595959"/>
                  </a:solidFill>
                  <a:latin typeface="+mj-lt"/>
                </a:rPr>
                <a:t>Automated builds</a:t>
              </a:r>
            </a:p>
            <a:p>
              <a:pPr marL="285750" indent="-285750">
                <a:buFont typeface="Arial" panose="020B0604020202020204" pitchFamily="34" charset="0"/>
                <a:buChar char="•"/>
              </a:pPr>
              <a:r>
                <a:rPr lang="en-US" sz="1200" dirty="0" smtClean="0">
                  <a:solidFill>
                    <a:srgbClr val="595959"/>
                  </a:solidFill>
                  <a:latin typeface="+mj-lt"/>
                </a:rPr>
                <a:t>Coded UI / Build verification Tests</a:t>
              </a:r>
            </a:p>
            <a:p>
              <a:pPr marL="285750" indent="-285750">
                <a:buFont typeface="Arial" panose="020B0604020202020204" pitchFamily="34" charset="0"/>
                <a:buChar char="•"/>
              </a:pPr>
              <a:r>
                <a:rPr lang="en-US" sz="1200" dirty="0" smtClean="0">
                  <a:solidFill>
                    <a:srgbClr val="595959"/>
                  </a:solidFill>
                  <a:latin typeface="+mj-lt"/>
                </a:rPr>
                <a:t>Deployment automation with PowerShell and build definitions</a:t>
              </a:r>
              <a:endParaRPr lang="en-US" sz="1200" dirty="0">
                <a:solidFill>
                  <a:srgbClr val="595959"/>
                </a:solidFill>
                <a:latin typeface="+mj-lt"/>
              </a:endParaRPr>
            </a:p>
          </p:txBody>
        </p:sp>
        <p:grpSp>
          <p:nvGrpSpPr>
            <p:cNvPr id="28" name="Group 27"/>
            <p:cNvGrpSpPr/>
            <p:nvPr/>
          </p:nvGrpSpPr>
          <p:grpSpPr>
            <a:xfrm>
              <a:off x="5785468" y="2952572"/>
              <a:ext cx="1362429" cy="1069299"/>
              <a:chOff x="2965442" y="2096688"/>
              <a:chExt cx="1651464" cy="1374851"/>
            </a:xfrm>
          </p:grpSpPr>
          <p:pic>
            <p:nvPicPr>
              <p:cNvPr id="26" name="Picture 25"/>
              <p:cNvPicPr>
                <a:picLocks noChangeAspect="1"/>
              </p:cNvPicPr>
              <p:nvPr/>
            </p:nvPicPr>
            <p:blipFill>
              <a:blip r:embed="rId4"/>
              <a:stretch>
                <a:fillRect/>
              </a:stretch>
            </p:blipFill>
            <p:spPr>
              <a:xfrm>
                <a:off x="2965442" y="2096688"/>
                <a:ext cx="1651464" cy="1029891"/>
              </a:xfrm>
              <a:prstGeom prst="rect">
                <a:avLst/>
              </a:prstGeom>
            </p:spPr>
          </p:pic>
          <p:pic>
            <p:nvPicPr>
              <p:cNvPr id="27" name="Picture 26"/>
              <p:cNvPicPr>
                <a:picLocks noChangeAspect="1"/>
              </p:cNvPicPr>
              <p:nvPr/>
            </p:nvPicPr>
            <p:blipFill>
              <a:blip r:embed="rId5"/>
              <a:stretch>
                <a:fillRect/>
              </a:stretch>
            </p:blipFill>
            <p:spPr>
              <a:xfrm>
                <a:off x="3474113" y="2716835"/>
                <a:ext cx="406968" cy="754704"/>
              </a:xfrm>
              <a:prstGeom prst="rect">
                <a:avLst/>
              </a:prstGeom>
            </p:spPr>
          </p:pic>
          <p:pic>
            <p:nvPicPr>
              <p:cNvPr id="10" name="Picture 9"/>
              <p:cNvPicPr>
                <a:picLocks noChangeAspect="1"/>
              </p:cNvPicPr>
              <p:nvPr/>
            </p:nvPicPr>
            <p:blipFill>
              <a:blip r:embed="rId6"/>
              <a:stretch>
                <a:fillRect/>
              </a:stretch>
            </p:blipFill>
            <p:spPr>
              <a:xfrm>
                <a:off x="3716925" y="2502037"/>
                <a:ext cx="700078" cy="901070"/>
              </a:xfrm>
              <a:prstGeom prst="rect">
                <a:avLst/>
              </a:prstGeom>
            </p:spPr>
          </p:pic>
        </p:grpSp>
      </p:grpSp>
      <p:grpSp>
        <p:nvGrpSpPr>
          <p:cNvPr id="2" name="Group 1"/>
          <p:cNvGrpSpPr/>
          <p:nvPr/>
        </p:nvGrpSpPr>
        <p:grpSpPr>
          <a:xfrm>
            <a:off x="7701061" y="1331945"/>
            <a:ext cx="3169853" cy="2450931"/>
            <a:chOff x="7156486" y="1592329"/>
            <a:chExt cx="3169853" cy="2450931"/>
          </a:xfrm>
        </p:grpSpPr>
        <p:grpSp>
          <p:nvGrpSpPr>
            <p:cNvPr id="32" name="Group 31"/>
            <p:cNvGrpSpPr/>
            <p:nvPr/>
          </p:nvGrpSpPr>
          <p:grpSpPr>
            <a:xfrm>
              <a:off x="7156486" y="1592329"/>
              <a:ext cx="3169853" cy="2189205"/>
              <a:chOff x="7837904" y="2254976"/>
              <a:chExt cx="3169853" cy="2189205"/>
            </a:xfrm>
          </p:grpSpPr>
          <p:sp>
            <p:nvSpPr>
              <p:cNvPr id="12" name="Rectangle 11"/>
              <p:cNvSpPr/>
              <p:nvPr/>
            </p:nvSpPr>
            <p:spPr bwMode="auto">
              <a:xfrm>
                <a:off x="7837904" y="2550080"/>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fontAlgn="base">
                  <a:spcBef>
                    <a:spcPct val="0"/>
                  </a:spcBef>
                  <a:spcAft>
                    <a:spcPct val="0"/>
                  </a:spcAft>
                </a:pPr>
                <a:r>
                  <a:rPr lang="en-US" dirty="0">
                    <a:solidFill>
                      <a:srgbClr val="595959"/>
                    </a:solidFill>
                    <a:latin typeface="+mj-lt"/>
                  </a:rPr>
                  <a:t>SharePoint Online</a:t>
                </a:r>
              </a:p>
              <a:p>
                <a:pPr marL="285750" indent="-285750">
                  <a:buFont typeface="Arial" panose="020B0604020202020204" pitchFamily="34" charset="0"/>
                  <a:buChar char="•"/>
                </a:pPr>
                <a:r>
                  <a:rPr lang="en-US" sz="1200" dirty="0" smtClean="0">
                    <a:solidFill>
                      <a:srgbClr val="595959"/>
                    </a:solidFill>
                    <a:latin typeface="+mj-lt"/>
                  </a:rPr>
                  <a:t>Testing tenant or isolated</a:t>
                </a:r>
                <a:br>
                  <a:rPr lang="en-US" sz="1200" dirty="0" smtClean="0">
                    <a:solidFill>
                      <a:srgbClr val="595959"/>
                    </a:solidFill>
                    <a:latin typeface="+mj-lt"/>
                  </a:rPr>
                </a:br>
                <a:r>
                  <a:rPr lang="en-US" sz="1200" dirty="0" smtClean="0">
                    <a:solidFill>
                      <a:srgbClr val="595959"/>
                    </a:solidFill>
                    <a:latin typeface="+mj-lt"/>
                  </a:rPr>
                  <a:t>site collection in production depending on app functionality</a:t>
                </a:r>
              </a:p>
              <a:p>
                <a:pPr marL="285750" indent="-285750">
                  <a:buFont typeface="Arial" panose="020B0604020202020204" pitchFamily="34" charset="0"/>
                  <a:buChar char="•"/>
                </a:pPr>
                <a:r>
                  <a:rPr lang="en-US" sz="1200" dirty="0" smtClean="0">
                    <a:solidFill>
                      <a:srgbClr val="595959"/>
                    </a:solidFill>
                    <a:latin typeface="+mj-lt"/>
                  </a:rPr>
                  <a:t>Could be also on-premises SharePoint</a:t>
                </a:r>
                <a:endParaRPr lang="en-US" sz="1200" dirty="0">
                  <a:solidFill>
                    <a:srgbClr val="595959"/>
                  </a:solidFill>
                  <a:latin typeface="+mj-lt"/>
                </a:endParaRPr>
              </a:p>
              <a:p>
                <a:pPr fontAlgn="base">
                  <a:spcBef>
                    <a:spcPct val="0"/>
                  </a:spcBef>
                  <a:spcAft>
                    <a:spcPct val="0"/>
                  </a:spcAft>
                </a:pPr>
                <a:endParaRPr lang="en-US" dirty="0">
                  <a:solidFill>
                    <a:srgbClr val="595959"/>
                  </a:solidFill>
                  <a:latin typeface="+mj-lt"/>
                </a:endParaRPr>
              </a:p>
            </p:txBody>
          </p:sp>
          <p:pic>
            <p:nvPicPr>
              <p:cNvPr id="31" name="Picture 30"/>
              <p:cNvPicPr>
                <a:picLocks noChangeAspect="1"/>
              </p:cNvPicPr>
              <p:nvPr/>
            </p:nvPicPr>
            <p:blipFill>
              <a:blip r:embed="rId7"/>
              <a:stretch>
                <a:fillRect/>
              </a:stretch>
            </p:blipFill>
            <p:spPr>
              <a:xfrm>
                <a:off x="9719530" y="2254976"/>
                <a:ext cx="1288227" cy="801004"/>
              </a:xfrm>
              <a:prstGeom prst="rect">
                <a:avLst/>
              </a:prstGeom>
            </p:spPr>
          </p:pic>
        </p:grpSp>
        <p:pic>
          <p:nvPicPr>
            <p:cNvPr id="35" name="Picture 34"/>
            <p:cNvPicPr>
              <a:picLocks noChangeAspect="1"/>
            </p:cNvPicPr>
            <p:nvPr/>
          </p:nvPicPr>
          <p:blipFill>
            <a:blip r:embed="rId8"/>
            <a:stretch>
              <a:fillRect/>
            </a:stretch>
          </p:blipFill>
          <p:spPr>
            <a:xfrm>
              <a:off x="8765645" y="3380969"/>
              <a:ext cx="718751" cy="662291"/>
            </a:xfrm>
            <a:prstGeom prst="rect">
              <a:avLst/>
            </a:prstGeom>
          </p:spPr>
        </p:pic>
        <p:pic>
          <p:nvPicPr>
            <p:cNvPr id="38" name="Picture 37"/>
            <p:cNvPicPr>
              <a:picLocks noChangeAspect="1"/>
            </p:cNvPicPr>
            <p:nvPr/>
          </p:nvPicPr>
          <p:blipFill>
            <a:blip r:embed="rId9"/>
            <a:stretch>
              <a:fillRect/>
            </a:stretch>
          </p:blipFill>
          <p:spPr>
            <a:xfrm>
              <a:off x="9483298" y="3240409"/>
              <a:ext cx="651533" cy="574190"/>
            </a:xfrm>
            <a:prstGeom prst="rect">
              <a:avLst/>
            </a:prstGeom>
          </p:spPr>
        </p:pic>
      </p:grpSp>
      <p:pic>
        <p:nvPicPr>
          <p:cNvPr id="53" name="Picture 52"/>
          <p:cNvPicPr>
            <a:picLocks noChangeAspect="1"/>
          </p:cNvPicPr>
          <p:nvPr/>
        </p:nvPicPr>
        <p:blipFill>
          <a:blip r:embed="rId10"/>
          <a:stretch>
            <a:fillRect/>
          </a:stretch>
        </p:blipFill>
        <p:spPr>
          <a:xfrm>
            <a:off x="5556963" y="4413036"/>
            <a:ext cx="729602" cy="707016"/>
          </a:xfrm>
          <a:prstGeom prst="rect">
            <a:avLst/>
          </a:prstGeom>
        </p:spPr>
      </p:pic>
      <p:cxnSp>
        <p:nvCxnSpPr>
          <p:cNvPr id="54" name="Straight Arrow Connector 53"/>
          <p:cNvCxnSpPr/>
          <p:nvPr/>
        </p:nvCxnSpPr>
        <p:spPr>
          <a:xfrm flipV="1">
            <a:off x="1857515" y="3696010"/>
            <a:ext cx="1248697"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flipV="1">
            <a:off x="5583498" y="2713444"/>
            <a:ext cx="2016940" cy="996288"/>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5589286" y="3812619"/>
            <a:ext cx="2011152" cy="88181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2" name="Group 61"/>
          <p:cNvGrpSpPr/>
          <p:nvPr/>
        </p:nvGrpSpPr>
        <p:grpSpPr>
          <a:xfrm>
            <a:off x="1967462" y="3598426"/>
            <a:ext cx="514401" cy="514401"/>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1</a:t>
              </a:r>
              <a:endParaRPr lang="en-US" sz="2352" dirty="0"/>
            </a:p>
          </p:txBody>
        </p:sp>
      </p:grpSp>
      <p:grpSp>
        <p:nvGrpSpPr>
          <p:cNvPr id="65" name="Group 64"/>
          <p:cNvGrpSpPr/>
          <p:nvPr/>
        </p:nvGrpSpPr>
        <p:grpSpPr>
          <a:xfrm>
            <a:off x="2942482" y="4509343"/>
            <a:ext cx="514401" cy="514401"/>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endParaRPr lang="en-US" sz="2352" dirty="0"/>
            </a:p>
          </p:txBody>
        </p:sp>
      </p:grpSp>
      <p:grpSp>
        <p:nvGrpSpPr>
          <p:cNvPr id="68" name="Group 67"/>
          <p:cNvGrpSpPr/>
          <p:nvPr/>
        </p:nvGrpSpPr>
        <p:grpSpPr>
          <a:xfrm>
            <a:off x="5408747" y="5049231"/>
            <a:ext cx="514401" cy="514401"/>
            <a:chOff x="492" y="17985"/>
            <a:chExt cx="524853" cy="524853"/>
          </a:xfrm>
        </p:grpSpPr>
        <p:sp>
          <p:nvSpPr>
            <p:cNvPr id="69" name="Oval 6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3</a:t>
              </a:r>
              <a:endParaRPr lang="en-US" sz="2352" dirty="0"/>
            </a:p>
          </p:txBody>
        </p:sp>
      </p:grpSp>
      <p:grpSp>
        <p:nvGrpSpPr>
          <p:cNvPr id="71" name="Group 70"/>
          <p:cNvGrpSpPr/>
          <p:nvPr/>
        </p:nvGrpSpPr>
        <p:grpSpPr>
          <a:xfrm>
            <a:off x="6512016" y="2775106"/>
            <a:ext cx="514401" cy="514401"/>
            <a:chOff x="492" y="17985"/>
            <a:chExt cx="524853" cy="524853"/>
          </a:xfrm>
        </p:grpSpPr>
        <p:sp>
          <p:nvSpPr>
            <p:cNvPr id="72" name="Oval 7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endParaRPr lang="en-US" sz="2352" dirty="0"/>
            </a:p>
          </p:txBody>
        </p:sp>
      </p:grpSp>
      <p:sp>
        <p:nvSpPr>
          <p:cNvPr id="74" name="Title 73"/>
          <p:cNvSpPr>
            <a:spLocks noGrp="1"/>
          </p:cNvSpPr>
          <p:nvPr>
            <p:ph type="title"/>
          </p:nvPr>
        </p:nvSpPr>
        <p:spPr/>
        <p:txBody>
          <a:bodyPr/>
          <a:lstStyle/>
          <a:p>
            <a:pPr>
              <a:lnSpc>
                <a:spcPct val="100000"/>
              </a:lnSpc>
            </a:pPr>
            <a:r>
              <a:rPr lang="en-US" dirty="0"/>
              <a:t>Continuous </a:t>
            </a:r>
            <a:r>
              <a:rPr lang="en-US" dirty="0" smtClean="0"/>
              <a:t>Integration</a:t>
            </a:r>
            <a:br>
              <a:rPr lang="en-US" dirty="0" smtClean="0"/>
            </a:br>
            <a:r>
              <a:rPr lang="en-US" sz="3200" dirty="0" smtClean="0">
                <a:solidFill>
                  <a:schemeClr val="bg2"/>
                </a:solidFill>
              </a:rPr>
              <a:t>Provider Hosted App</a:t>
            </a:r>
            <a:endParaRPr lang="en-US" dirty="0">
              <a:solidFill>
                <a:schemeClr val="bg2"/>
              </a:solidFill>
            </a:endParaRPr>
          </a:p>
        </p:txBody>
      </p:sp>
      <p:sp>
        <p:nvSpPr>
          <p:cNvPr id="42" name="Rectangle 41"/>
          <p:cNvSpPr/>
          <p:nvPr/>
        </p:nvSpPr>
        <p:spPr bwMode="auto">
          <a:xfrm>
            <a:off x="7701061" y="4169984"/>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fontAlgn="base">
              <a:spcBef>
                <a:spcPct val="0"/>
              </a:spcBef>
              <a:spcAft>
                <a:spcPct val="0"/>
              </a:spcAft>
            </a:pPr>
            <a:r>
              <a:rPr lang="en-US" dirty="0" smtClean="0">
                <a:solidFill>
                  <a:srgbClr val="595959"/>
                </a:solidFill>
                <a:latin typeface="+mj-lt"/>
              </a:rPr>
              <a:t>Microsoft Azure</a:t>
            </a:r>
            <a:endParaRPr lang="en-US" dirty="0">
              <a:solidFill>
                <a:srgbClr val="595959"/>
              </a:solidFill>
              <a:latin typeface="+mj-lt"/>
            </a:endParaRPr>
          </a:p>
          <a:p>
            <a:pPr marL="285750" indent="-285750">
              <a:buFont typeface="Arial" panose="020B0604020202020204" pitchFamily="34" charset="0"/>
              <a:buChar char="•"/>
            </a:pPr>
            <a:r>
              <a:rPr lang="en-US" sz="1200" dirty="0" smtClean="0">
                <a:solidFill>
                  <a:srgbClr val="595959"/>
                </a:solidFill>
                <a:latin typeface="+mj-lt"/>
              </a:rPr>
              <a:t>Provider hosted code is </a:t>
            </a:r>
            <a:br>
              <a:rPr lang="en-US" sz="1200" dirty="0" smtClean="0">
                <a:solidFill>
                  <a:srgbClr val="595959"/>
                </a:solidFill>
                <a:latin typeface="+mj-lt"/>
              </a:rPr>
            </a:br>
            <a:r>
              <a:rPr lang="en-US" sz="1200" dirty="0" smtClean="0">
                <a:solidFill>
                  <a:srgbClr val="595959"/>
                </a:solidFill>
                <a:latin typeface="+mj-lt"/>
              </a:rPr>
              <a:t>deployed as automated process to the cloud platform</a:t>
            </a:r>
          </a:p>
          <a:p>
            <a:pPr marL="285750" indent="-285750">
              <a:buFont typeface="Arial" panose="020B0604020202020204" pitchFamily="34" charset="0"/>
              <a:buChar char="•"/>
            </a:pPr>
            <a:r>
              <a:rPr lang="en-US" sz="1200" dirty="0" smtClean="0">
                <a:solidFill>
                  <a:srgbClr val="595959"/>
                </a:solidFill>
                <a:latin typeface="+mj-lt"/>
              </a:rPr>
              <a:t>Could be also on-premises or IAAS with private cloud setup</a:t>
            </a:r>
          </a:p>
          <a:p>
            <a:pPr marL="285750" indent="-285750">
              <a:buFont typeface="Arial" panose="020B0604020202020204" pitchFamily="34" charset="0"/>
              <a:buChar char="•"/>
            </a:pPr>
            <a:endParaRPr lang="en-US" sz="1200" i="1" dirty="0" smtClean="0">
              <a:solidFill>
                <a:srgbClr val="595959"/>
              </a:solidFill>
              <a:latin typeface="+mj-lt"/>
            </a:endParaRPr>
          </a:p>
          <a:p>
            <a:pPr marL="285750" indent="-285750">
              <a:buFont typeface="Arial" panose="020B0604020202020204" pitchFamily="34" charset="0"/>
              <a:buChar char="•"/>
            </a:pPr>
            <a:endParaRPr lang="en-US" sz="1200" dirty="0">
              <a:solidFill>
                <a:srgbClr val="595959"/>
              </a:solidFill>
              <a:latin typeface="+mj-lt"/>
            </a:endParaRPr>
          </a:p>
          <a:p>
            <a:pPr fontAlgn="base">
              <a:spcBef>
                <a:spcPct val="0"/>
              </a:spcBef>
              <a:spcAft>
                <a:spcPct val="0"/>
              </a:spcAft>
            </a:pPr>
            <a:endParaRPr lang="en-US" dirty="0">
              <a:solidFill>
                <a:srgbClr val="595959"/>
              </a:solidFill>
              <a:latin typeface="+mj-lt"/>
            </a:endParaRPr>
          </a:p>
        </p:txBody>
      </p:sp>
      <p:pic>
        <p:nvPicPr>
          <p:cNvPr id="43" name="Picture 42"/>
          <p:cNvPicPr>
            <a:picLocks noChangeAspect="1"/>
          </p:cNvPicPr>
          <p:nvPr/>
        </p:nvPicPr>
        <p:blipFill>
          <a:blip r:embed="rId11"/>
          <a:stretch>
            <a:fillRect/>
          </a:stretch>
        </p:blipFill>
        <p:spPr>
          <a:xfrm>
            <a:off x="9582687" y="3858116"/>
            <a:ext cx="1036152" cy="885474"/>
          </a:xfrm>
          <a:prstGeom prst="rect">
            <a:avLst/>
          </a:prstGeom>
        </p:spPr>
      </p:pic>
      <p:grpSp>
        <p:nvGrpSpPr>
          <p:cNvPr id="44" name="Group 43"/>
          <p:cNvGrpSpPr>
            <a:grpSpLocks noChangeAspect="1"/>
          </p:cNvGrpSpPr>
          <p:nvPr/>
        </p:nvGrpSpPr>
        <p:grpSpPr>
          <a:xfrm>
            <a:off x="9499938" y="5539109"/>
            <a:ext cx="1143227" cy="792000"/>
            <a:chOff x="7197043" y="2950933"/>
            <a:chExt cx="1333184" cy="923598"/>
          </a:xfrm>
        </p:grpSpPr>
        <p:pic>
          <p:nvPicPr>
            <p:cNvPr id="46" name="Picture 45"/>
            <p:cNvPicPr>
              <a:picLocks noChangeAspect="1"/>
            </p:cNvPicPr>
            <p:nvPr/>
          </p:nvPicPr>
          <p:blipFill>
            <a:blip r:embed="rId12"/>
            <a:stretch>
              <a:fillRect/>
            </a:stretch>
          </p:blipFill>
          <p:spPr>
            <a:xfrm>
              <a:off x="7730412" y="2950933"/>
              <a:ext cx="431610" cy="370351"/>
            </a:xfrm>
            <a:prstGeom prst="rect">
              <a:avLst/>
            </a:prstGeom>
          </p:spPr>
        </p:pic>
        <p:pic>
          <p:nvPicPr>
            <p:cNvPr id="47" name="Picture 46"/>
            <p:cNvPicPr>
              <a:picLocks noChangeAspect="1"/>
            </p:cNvPicPr>
            <p:nvPr/>
          </p:nvPicPr>
          <p:blipFill>
            <a:blip r:embed="rId12"/>
            <a:stretch>
              <a:fillRect/>
            </a:stretch>
          </p:blipFill>
          <p:spPr>
            <a:xfrm>
              <a:off x="7946217" y="3070724"/>
              <a:ext cx="584010" cy="501120"/>
            </a:xfrm>
            <a:prstGeom prst="rect">
              <a:avLst/>
            </a:prstGeom>
          </p:spPr>
        </p:pic>
        <p:pic>
          <p:nvPicPr>
            <p:cNvPr id="56" name="Picture 55"/>
            <p:cNvPicPr>
              <a:picLocks noChangeAspect="1"/>
            </p:cNvPicPr>
            <p:nvPr/>
          </p:nvPicPr>
          <p:blipFill>
            <a:blip r:embed="rId13"/>
            <a:stretch>
              <a:fillRect/>
            </a:stretch>
          </p:blipFill>
          <p:spPr>
            <a:xfrm>
              <a:off x="7197043" y="3129811"/>
              <a:ext cx="799538" cy="744720"/>
            </a:xfrm>
            <a:prstGeom prst="rect">
              <a:avLst/>
            </a:prstGeom>
          </p:spPr>
        </p:pic>
      </p:grpSp>
      <p:grpSp>
        <p:nvGrpSpPr>
          <p:cNvPr id="58" name="Group 57"/>
          <p:cNvGrpSpPr/>
          <p:nvPr/>
        </p:nvGrpSpPr>
        <p:grpSpPr>
          <a:xfrm>
            <a:off x="6506088" y="4107124"/>
            <a:ext cx="514401" cy="514401"/>
            <a:chOff x="492" y="17985"/>
            <a:chExt cx="524853" cy="524853"/>
          </a:xfrm>
        </p:grpSpPr>
        <p:sp>
          <p:nvSpPr>
            <p:cNvPr id="60" name="Oval 5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5</a:t>
              </a:r>
              <a:endParaRPr lang="en-US" sz="2352" dirty="0"/>
            </a:p>
          </p:txBody>
        </p:sp>
      </p:grpSp>
    </p:spTree>
    <p:extLst>
      <p:ext uri="{BB962C8B-B14F-4D97-AF65-F5344CB8AC3E}">
        <p14:creationId xmlns:p14="http://schemas.microsoft.com/office/powerpoint/2010/main" val="17370097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1000"/>
                                        <p:tgtEl>
                                          <p:spTgt spid="58"/>
                                        </p:tgtEl>
                                      </p:cBhvr>
                                    </p:animEffect>
                                    <p:anim calcmode="lin" valueType="num">
                                      <p:cBhvr>
                                        <p:cTn id="28" dur="1000" fill="hold"/>
                                        <p:tgtEl>
                                          <p:spTgt spid="58"/>
                                        </p:tgtEl>
                                        <p:attrNameLst>
                                          <p:attrName>ppt_x</p:attrName>
                                        </p:attrNameLst>
                                      </p:cBhvr>
                                      <p:tavLst>
                                        <p:tav tm="0">
                                          <p:val>
                                            <p:strVal val="#ppt_x"/>
                                          </p:val>
                                        </p:tav>
                                        <p:tav tm="100000">
                                          <p:val>
                                            <p:strVal val="#ppt_x"/>
                                          </p:val>
                                        </p:tav>
                                      </p:tavLst>
                                    </p:anim>
                                    <p:anim calcmode="lin" valueType="num">
                                      <p:cBhvr>
                                        <p:cTn id="2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Continuous Integration</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459129024"/>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Office 365 Testing</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O365 Testing Considerations</a:t>
            </a:r>
            <a:endParaRPr lang="en-US" dirty="0"/>
          </a:p>
        </p:txBody>
      </p:sp>
      <p:sp>
        <p:nvSpPr>
          <p:cNvPr id="3" name="Text Placeholder 2"/>
          <p:cNvSpPr>
            <a:spLocks noGrp="1"/>
          </p:cNvSpPr>
          <p:nvPr>
            <p:ph type="body" sz="quarter" idx="10"/>
          </p:nvPr>
        </p:nvSpPr>
        <p:spPr>
          <a:prstGeom prst="rect">
            <a:avLst/>
          </a:prstGeom>
        </p:spPr>
        <p:txBody>
          <a:bodyPr/>
          <a:lstStyle/>
          <a:p>
            <a:pPr lvl="1"/>
            <a:r>
              <a:rPr lang="en-US" dirty="0" smtClean="0"/>
              <a:t>Tenants can be different versions</a:t>
            </a:r>
          </a:p>
          <a:p>
            <a:pPr lvl="1"/>
            <a:r>
              <a:rPr lang="en-US" dirty="0" smtClean="0"/>
              <a:t>APIs between versions will be subject to roll out schedules</a:t>
            </a:r>
          </a:p>
          <a:p>
            <a:pPr lvl="1"/>
            <a:r>
              <a:rPr lang="en-US" dirty="0" smtClean="0"/>
              <a:t>Testing environment should be in the same tenant as “production”</a:t>
            </a:r>
          </a:p>
          <a:p>
            <a:pPr lvl="1"/>
            <a:r>
              <a:rPr lang="en-US" dirty="0" smtClean="0"/>
              <a:t>App project and Web project are dependent and should be tested together</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5125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dirty="0" smtClean="0"/>
              <a:t>Testing process in high level</a:t>
            </a:r>
            <a:endParaRPr lang="en-US" dirty="0"/>
          </a:p>
        </p:txBody>
      </p:sp>
      <p:pic>
        <p:nvPicPr>
          <p:cNvPr id="15" name="Picture 14"/>
          <p:cNvPicPr>
            <a:picLocks noChangeAspect="1"/>
          </p:cNvPicPr>
          <p:nvPr/>
        </p:nvPicPr>
        <p:blipFill>
          <a:blip r:embed="rId2"/>
          <a:stretch>
            <a:fillRect/>
          </a:stretch>
        </p:blipFill>
        <p:spPr>
          <a:xfrm>
            <a:off x="1567258" y="3325543"/>
            <a:ext cx="973350" cy="890880"/>
          </a:xfrm>
          <a:prstGeom prst="rect">
            <a:avLst/>
          </a:prstGeom>
        </p:spPr>
      </p:pic>
      <p:grpSp>
        <p:nvGrpSpPr>
          <p:cNvPr id="18" name="Group 17"/>
          <p:cNvGrpSpPr/>
          <p:nvPr/>
        </p:nvGrpSpPr>
        <p:grpSpPr>
          <a:xfrm>
            <a:off x="7297939" y="1233749"/>
            <a:ext cx="3169853" cy="2450931"/>
            <a:chOff x="7156486" y="1592329"/>
            <a:chExt cx="3169853" cy="2450931"/>
          </a:xfrm>
        </p:grpSpPr>
        <p:grpSp>
          <p:nvGrpSpPr>
            <p:cNvPr id="19" name="Group 18"/>
            <p:cNvGrpSpPr/>
            <p:nvPr/>
          </p:nvGrpSpPr>
          <p:grpSpPr>
            <a:xfrm>
              <a:off x="7156486" y="1592329"/>
              <a:ext cx="3169853" cy="2189205"/>
              <a:chOff x="7837904" y="2254976"/>
              <a:chExt cx="3169853" cy="2189205"/>
            </a:xfrm>
          </p:grpSpPr>
          <p:sp>
            <p:nvSpPr>
              <p:cNvPr id="22" name="Rectangle 21"/>
              <p:cNvSpPr/>
              <p:nvPr/>
            </p:nvSpPr>
            <p:spPr bwMode="auto">
              <a:xfrm>
                <a:off x="7837904" y="2550080"/>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fontAlgn="base">
                  <a:spcBef>
                    <a:spcPct val="0"/>
                  </a:spcBef>
                  <a:spcAft>
                    <a:spcPct val="0"/>
                  </a:spcAft>
                </a:pPr>
                <a:r>
                  <a:rPr lang="en-US" dirty="0">
                    <a:solidFill>
                      <a:srgbClr val="595959"/>
                    </a:solidFill>
                    <a:latin typeface="+mj-lt"/>
                  </a:rPr>
                  <a:t>SharePoint Online</a:t>
                </a:r>
              </a:p>
              <a:p>
                <a:pPr marL="285750" indent="-285750">
                  <a:buFont typeface="Arial" panose="020B0604020202020204" pitchFamily="34" charset="0"/>
                  <a:buChar char="•"/>
                </a:pPr>
                <a:r>
                  <a:rPr lang="en-US" sz="1200" dirty="0" smtClean="0">
                    <a:solidFill>
                      <a:srgbClr val="595959"/>
                    </a:solidFill>
                    <a:latin typeface="+mj-lt"/>
                  </a:rPr>
                  <a:t>Testing tenant or isolated</a:t>
                </a:r>
                <a:br>
                  <a:rPr lang="en-US" sz="1200" dirty="0" smtClean="0">
                    <a:solidFill>
                      <a:srgbClr val="595959"/>
                    </a:solidFill>
                    <a:latin typeface="+mj-lt"/>
                  </a:rPr>
                </a:br>
                <a:r>
                  <a:rPr lang="en-US" sz="1200" dirty="0" smtClean="0">
                    <a:solidFill>
                      <a:srgbClr val="595959"/>
                    </a:solidFill>
                    <a:latin typeface="+mj-lt"/>
                  </a:rPr>
                  <a:t>site collection in production depending on app functionality</a:t>
                </a:r>
              </a:p>
              <a:p>
                <a:pPr marL="285750" indent="-285750">
                  <a:buFont typeface="Arial" panose="020B0604020202020204" pitchFamily="34" charset="0"/>
                  <a:buChar char="•"/>
                </a:pPr>
                <a:r>
                  <a:rPr lang="en-US" sz="1200" dirty="0" smtClean="0">
                    <a:solidFill>
                      <a:srgbClr val="595959"/>
                    </a:solidFill>
                    <a:latin typeface="+mj-lt"/>
                  </a:rPr>
                  <a:t>Could be also on-premises SharePoint</a:t>
                </a:r>
                <a:endParaRPr lang="en-US" sz="1200" dirty="0">
                  <a:solidFill>
                    <a:srgbClr val="595959"/>
                  </a:solidFill>
                  <a:latin typeface="+mj-lt"/>
                </a:endParaRPr>
              </a:p>
              <a:p>
                <a:pPr fontAlgn="base">
                  <a:spcBef>
                    <a:spcPct val="0"/>
                  </a:spcBef>
                  <a:spcAft>
                    <a:spcPct val="0"/>
                  </a:spcAft>
                </a:pPr>
                <a:endParaRPr lang="en-US" dirty="0">
                  <a:solidFill>
                    <a:srgbClr val="595959"/>
                  </a:solidFill>
                  <a:latin typeface="+mj-lt"/>
                </a:endParaRPr>
              </a:p>
            </p:txBody>
          </p:sp>
          <p:pic>
            <p:nvPicPr>
              <p:cNvPr id="23" name="Picture 22"/>
              <p:cNvPicPr>
                <a:picLocks noChangeAspect="1"/>
              </p:cNvPicPr>
              <p:nvPr/>
            </p:nvPicPr>
            <p:blipFill>
              <a:blip r:embed="rId3"/>
              <a:stretch>
                <a:fillRect/>
              </a:stretch>
            </p:blipFill>
            <p:spPr>
              <a:xfrm>
                <a:off x="9719530" y="2254976"/>
                <a:ext cx="1288227" cy="801004"/>
              </a:xfrm>
              <a:prstGeom prst="rect">
                <a:avLst/>
              </a:prstGeom>
            </p:spPr>
          </p:pic>
        </p:grpSp>
        <p:pic>
          <p:nvPicPr>
            <p:cNvPr id="20" name="Picture 19"/>
            <p:cNvPicPr>
              <a:picLocks noChangeAspect="1"/>
            </p:cNvPicPr>
            <p:nvPr/>
          </p:nvPicPr>
          <p:blipFill>
            <a:blip r:embed="rId4"/>
            <a:stretch>
              <a:fillRect/>
            </a:stretch>
          </p:blipFill>
          <p:spPr>
            <a:xfrm>
              <a:off x="8765645" y="3380969"/>
              <a:ext cx="718751" cy="662291"/>
            </a:xfrm>
            <a:prstGeom prst="rect">
              <a:avLst/>
            </a:prstGeom>
          </p:spPr>
        </p:pic>
        <p:pic>
          <p:nvPicPr>
            <p:cNvPr id="21" name="Picture 20"/>
            <p:cNvPicPr>
              <a:picLocks noChangeAspect="1"/>
            </p:cNvPicPr>
            <p:nvPr/>
          </p:nvPicPr>
          <p:blipFill>
            <a:blip r:embed="rId5"/>
            <a:stretch>
              <a:fillRect/>
            </a:stretch>
          </p:blipFill>
          <p:spPr>
            <a:xfrm>
              <a:off x="9483298" y="3240409"/>
              <a:ext cx="651533" cy="574190"/>
            </a:xfrm>
            <a:prstGeom prst="rect">
              <a:avLst/>
            </a:prstGeom>
          </p:spPr>
        </p:pic>
      </p:grpSp>
      <p:grpSp>
        <p:nvGrpSpPr>
          <p:cNvPr id="31" name="Group 30"/>
          <p:cNvGrpSpPr/>
          <p:nvPr/>
        </p:nvGrpSpPr>
        <p:grpSpPr>
          <a:xfrm>
            <a:off x="7297939" y="3945517"/>
            <a:ext cx="2942104" cy="2472993"/>
            <a:chOff x="7701061" y="3858116"/>
            <a:chExt cx="2942104" cy="2472993"/>
          </a:xfrm>
        </p:grpSpPr>
        <p:sp>
          <p:nvSpPr>
            <p:cNvPr id="24" name="Rectangle 23"/>
            <p:cNvSpPr/>
            <p:nvPr/>
          </p:nvSpPr>
          <p:spPr bwMode="auto">
            <a:xfrm>
              <a:off x="7701061" y="4169984"/>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fontAlgn="base">
                <a:spcBef>
                  <a:spcPct val="0"/>
                </a:spcBef>
                <a:spcAft>
                  <a:spcPct val="0"/>
                </a:spcAft>
              </a:pPr>
              <a:r>
                <a:rPr lang="en-US" dirty="0" smtClean="0">
                  <a:solidFill>
                    <a:srgbClr val="595959"/>
                  </a:solidFill>
                  <a:latin typeface="+mj-lt"/>
                </a:rPr>
                <a:t>Microsoft Azure</a:t>
              </a:r>
              <a:endParaRPr lang="en-US" dirty="0">
                <a:solidFill>
                  <a:srgbClr val="595959"/>
                </a:solidFill>
                <a:latin typeface="+mj-lt"/>
              </a:endParaRPr>
            </a:p>
            <a:p>
              <a:pPr marL="285750" indent="-285750">
                <a:buFont typeface="Arial" panose="020B0604020202020204" pitchFamily="34" charset="0"/>
                <a:buChar char="•"/>
              </a:pPr>
              <a:r>
                <a:rPr lang="en-US" sz="1200" dirty="0" smtClean="0">
                  <a:solidFill>
                    <a:srgbClr val="595959"/>
                  </a:solidFill>
                  <a:latin typeface="+mj-lt"/>
                </a:rPr>
                <a:t>Provider hosted code is </a:t>
              </a:r>
              <a:br>
                <a:rPr lang="en-US" sz="1200" dirty="0" smtClean="0">
                  <a:solidFill>
                    <a:srgbClr val="595959"/>
                  </a:solidFill>
                  <a:latin typeface="+mj-lt"/>
                </a:rPr>
              </a:br>
              <a:r>
                <a:rPr lang="en-US" sz="1200" dirty="0" smtClean="0">
                  <a:solidFill>
                    <a:srgbClr val="595959"/>
                  </a:solidFill>
                  <a:latin typeface="+mj-lt"/>
                </a:rPr>
                <a:t>deployed as automated process to the cloud platform</a:t>
              </a:r>
            </a:p>
            <a:p>
              <a:pPr marL="285750" indent="-285750">
                <a:buFont typeface="Arial" panose="020B0604020202020204" pitchFamily="34" charset="0"/>
                <a:buChar char="•"/>
              </a:pPr>
              <a:r>
                <a:rPr lang="en-US" sz="1200" dirty="0" smtClean="0">
                  <a:solidFill>
                    <a:srgbClr val="595959"/>
                  </a:solidFill>
                  <a:latin typeface="+mj-lt"/>
                </a:rPr>
                <a:t>Could be also on-premises or IAAS with private cloud setup</a:t>
              </a:r>
            </a:p>
            <a:p>
              <a:pPr marL="285750" indent="-285750">
                <a:buFont typeface="Arial" panose="020B0604020202020204" pitchFamily="34" charset="0"/>
                <a:buChar char="•"/>
              </a:pPr>
              <a:endParaRPr lang="en-US" sz="1200" i="1" dirty="0" smtClean="0">
                <a:solidFill>
                  <a:srgbClr val="595959"/>
                </a:solidFill>
                <a:latin typeface="+mj-lt"/>
              </a:endParaRPr>
            </a:p>
            <a:p>
              <a:pPr marL="285750" indent="-285750">
                <a:buFont typeface="Arial" panose="020B0604020202020204" pitchFamily="34" charset="0"/>
                <a:buChar char="•"/>
              </a:pPr>
              <a:endParaRPr lang="en-US" sz="1200" dirty="0">
                <a:solidFill>
                  <a:srgbClr val="595959"/>
                </a:solidFill>
                <a:latin typeface="+mj-lt"/>
              </a:endParaRPr>
            </a:p>
            <a:p>
              <a:pPr fontAlgn="base">
                <a:spcBef>
                  <a:spcPct val="0"/>
                </a:spcBef>
                <a:spcAft>
                  <a:spcPct val="0"/>
                </a:spcAft>
              </a:pPr>
              <a:endParaRPr lang="en-US" dirty="0">
                <a:solidFill>
                  <a:srgbClr val="595959"/>
                </a:solidFill>
                <a:latin typeface="+mj-lt"/>
              </a:endParaRPr>
            </a:p>
          </p:txBody>
        </p:sp>
        <p:pic>
          <p:nvPicPr>
            <p:cNvPr id="25" name="Picture 24"/>
            <p:cNvPicPr>
              <a:picLocks noChangeAspect="1"/>
            </p:cNvPicPr>
            <p:nvPr/>
          </p:nvPicPr>
          <p:blipFill>
            <a:blip r:embed="rId6"/>
            <a:stretch>
              <a:fillRect/>
            </a:stretch>
          </p:blipFill>
          <p:spPr>
            <a:xfrm>
              <a:off x="9582687" y="3858116"/>
              <a:ext cx="1036152" cy="885474"/>
            </a:xfrm>
            <a:prstGeom prst="rect">
              <a:avLst/>
            </a:prstGeom>
          </p:spPr>
        </p:pic>
        <p:grpSp>
          <p:nvGrpSpPr>
            <p:cNvPr id="26" name="Group 25"/>
            <p:cNvGrpSpPr>
              <a:grpSpLocks noChangeAspect="1"/>
            </p:cNvGrpSpPr>
            <p:nvPr/>
          </p:nvGrpSpPr>
          <p:grpSpPr>
            <a:xfrm>
              <a:off x="9499938" y="5539109"/>
              <a:ext cx="1143227" cy="792000"/>
              <a:chOff x="7197043" y="2950933"/>
              <a:chExt cx="1333184" cy="923598"/>
            </a:xfrm>
          </p:grpSpPr>
          <p:pic>
            <p:nvPicPr>
              <p:cNvPr id="27" name="Picture 26"/>
              <p:cNvPicPr>
                <a:picLocks noChangeAspect="1"/>
              </p:cNvPicPr>
              <p:nvPr/>
            </p:nvPicPr>
            <p:blipFill>
              <a:blip r:embed="rId7"/>
              <a:stretch>
                <a:fillRect/>
              </a:stretch>
            </p:blipFill>
            <p:spPr>
              <a:xfrm>
                <a:off x="7730412" y="2950933"/>
                <a:ext cx="431610" cy="370351"/>
              </a:xfrm>
              <a:prstGeom prst="rect">
                <a:avLst/>
              </a:prstGeom>
            </p:spPr>
          </p:pic>
          <p:pic>
            <p:nvPicPr>
              <p:cNvPr id="28" name="Picture 27"/>
              <p:cNvPicPr>
                <a:picLocks noChangeAspect="1"/>
              </p:cNvPicPr>
              <p:nvPr/>
            </p:nvPicPr>
            <p:blipFill>
              <a:blip r:embed="rId7"/>
              <a:stretch>
                <a:fillRect/>
              </a:stretch>
            </p:blipFill>
            <p:spPr>
              <a:xfrm>
                <a:off x="7946217" y="3070724"/>
                <a:ext cx="584010" cy="501120"/>
              </a:xfrm>
              <a:prstGeom prst="rect">
                <a:avLst/>
              </a:prstGeom>
            </p:spPr>
          </p:pic>
          <p:pic>
            <p:nvPicPr>
              <p:cNvPr id="29" name="Picture 28"/>
              <p:cNvPicPr>
                <a:picLocks noChangeAspect="1"/>
              </p:cNvPicPr>
              <p:nvPr/>
            </p:nvPicPr>
            <p:blipFill>
              <a:blip r:embed="rId8"/>
              <a:stretch>
                <a:fillRect/>
              </a:stretch>
            </p:blipFill>
            <p:spPr>
              <a:xfrm>
                <a:off x="7197043" y="3129811"/>
                <a:ext cx="799538" cy="744720"/>
              </a:xfrm>
              <a:prstGeom prst="rect">
                <a:avLst/>
              </a:prstGeom>
            </p:spPr>
          </p:pic>
        </p:grpSp>
      </p:grpSp>
      <p:grpSp>
        <p:nvGrpSpPr>
          <p:cNvPr id="33" name="Group 32"/>
          <p:cNvGrpSpPr/>
          <p:nvPr/>
        </p:nvGrpSpPr>
        <p:grpSpPr>
          <a:xfrm>
            <a:off x="3562993" y="2924441"/>
            <a:ext cx="2069032" cy="1672928"/>
            <a:chOff x="3179535" y="3182266"/>
            <a:chExt cx="2069032" cy="1672928"/>
          </a:xfrm>
        </p:grpSpPr>
        <p:sp>
          <p:nvSpPr>
            <p:cNvPr id="16" name="Arc 15"/>
            <p:cNvSpPr/>
            <p:nvPr/>
          </p:nvSpPr>
          <p:spPr>
            <a:xfrm rot="6751527">
              <a:off x="3983454" y="3942486"/>
              <a:ext cx="739106" cy="826188"/>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a:latin typeface="Segoe UI Light" panose="020B0502040204020203" pitchFamily="34" charset="0"/>
                <a:cs typeface="Segoe UI Light" panose="020B0502040204020203" pitchFamily="34" charset="0"/>
              </a:endParaRPr>
            </a:p>
          </p:txBody>
        </p:sp>
        <p:grpSp>
          <p:nvGrpSpPr>
            <p:cNvPr id="14" name="Group 13"/>
            <p:cNvGrpSpPr/>
            <p:nvPr/>
          </p:nvGrpSpPr>
          <p:grpSpPr>
            <a:xfrm>
              <a:off x="3654153" y="3422626"/>
              <a:ext cx="914354" cy="871028"/>
              <a:chOff x="5653547" y="3657295"/>
              <a:chExt cx="914354" cy="871028"/>
            </a:xfrm>
          </p:grpSpPr>
          <p:grpSp>
            <p:nvGrpSpPr>
              <p:cNvPr id="9" name="Group 8"/>
              <p:cNvGrpSpPr/>
              <p:nvPr/>
            </p:nvGrpSpPr>
            <p:grpSpPr>
              <a:xfrm>
                <a:off x="5653547" y="3657295"/>
                <a:ext cx="914354" cy="871028"/>
                <a:chOff x="5029200" y="4493243"/>
                <a:chExt cx="1388192" cy="1270026"/>
              </a:xfrm>
            </p:grpSpPr>
            <p:grpSp>
              <p:nvGrpSpPr>
                <p:cNvPr id="10" name="Group 9"/>
                <p:cNvGrpSpPr/>
                <p:nvPr/>
              </p:nvGrpSpPr>
              <p:grpSpPr>
                <a:xfrm>
                  <a:off x="5029200" y="4896805"/>
                  <a:ext cx="1227510" cy="866464"/>
                  <a:chOff x="5332478" y="4896807"/>
                  <a:chExt cx="924232" cy="973700"/>
                </a:xfrm>
              </p:grpSpPr>
              <p:sp>
                <p:nvSpPr>
                  <p:cNvPr id="12" name="Rectangle 11"/>
                  <p:cNvSpPr/>
                  <p:nvPr/>
                </p:nvSpPr>
                <p:spPr bwMode="auto">
                  <a:xfrm>
                    <a:off x="5332478" y="5002589"/>
                    <a:ext cx="924232" cy="867918"/>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a:solidFill>
                        <a:schemeClr val="tx1">
                          <a:lumMod val="65000"/>
                          <a:lumOff val="35000"/>
                        </a:schemeClr>
                      </a:solidFill>
                      <a:latin typeface="Segoe UI" pitchFamily="34" charset="0"/>
                    </a:endParaRPr>
                  </a:p>
                </p:txBody>
              </p:sp>
              <p:sp>
                <p:nvSpPr>
                  <p:cNvPr id="13" name="Rectangle 12"/>
                  <p:cNvSpPr/>
                  <p:nvPr/>
                </p:nvSpPr>
                <p:spPr bwMode="auto">
                  <a:xfrm>
                    <a:off x="5332478" y="4896807"/>
                    <a:ext cx="924232" cy="139346"/>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1" name="TextBox 10"/>
                <p:cNvSpPr txBox="1"/>
                <p:nvPr/>
              </p:nvSpPr>
              <p:spPr>
                <a:xfrm>
                  <a:off x="5810173" y="4493243"/>
                  <a:ext cx="607219" cy="615554"/>
                </a:xfrm>
                <a:prstGeom prst="rect">
                  <a:avLst/>
                </a:prstGeom>
                <a:noFill/>
              </p:spPr>
              <p:txBody>
                <a:bodyPr wrap="none" lIns="0" tIns="0" rIns="0" bIns="0" rtlCol="0">
                  <a:spAutoFit/>
                </a:bodyPr>
                <a:lstStyle/>
                <a:p>
                  <a:r>
                    <a:rPr lang="en-US" sz="4000" b="1" spc="-70" dirty="0" smtClean="0">
                      <a:ln w="12700">
                        <a:solidFill>
                          <a:schemeClr val="bg1"/>
                        </a:solidFill>
                      </a:ln>
                      <a:solidFill>
                        <a:srgbClr val="33862F"/>
                      </a:solidFill>
                      <a:effectLst>
                        <a:glow rad="101600">
                          <a:schemeClr val="bg1">
                            <a:alpha val="60000"/>
                          </a:schemeClr>
                        </a:glow>
                      </a:effectLst>
                    </a:rPr>
                    <a:t>C#</a:t>
                  </a:r>
                </a:p>
              </p:txBody>
            </p:sp>
          </p:grpSp>
          <p:grpSp>
            <p:nvGrpSpPr>
              <p:cNvPr id="8" name="Group 7"/>
              <p:cNvGrpSpPr/>
              <p:nvPr/>
            </p:nvGrpSpPr>
            <p:grpSpPr>
              <a:xfrm>
                <a:off x="5806625" y="3998631"/>
                <a:ext cx="502361" cy="498983"/>
                <a:chOff x="3730096" y="3530355"/>
                <a:chExt cx="502361" cy="498983"/>
              </a:xfrm>
              <a:solidFill>
                <a:schemeClr val="tx1">
                  <a:lumMod val="75000"/>
                  <a:lumOff val="25000"/>
                </a:schemeClr>
              </a:solidFill>
            </p:grpSpPr>
            <p:sp>
              <p:nvSpPr>
                <p:cNvPr id="5" name="Freeform 48"/>
                <p:cNvSpPr>
                  <a:spLocks/>
                </p:cNvSpPr>
                <p:nvPr/>
              </p:nvSpPr>
              <p:spPr bwMode="black">
                <a:xfrm>
                  <a:off x="3825373" y="3622360"/>
                  <a:ext cx="88779" cy="89839"/>
                </a:xfrm>
                <a:custGeom>
                  <a:avLst/>
                  <a:gdLst>
                    <a:gd name="T0" fmla="*/ 54 w 82"/>
                    <a:gd name="T1" fmla="*/ 0 h 83"/>
                    <a:gd name="T2" fmla="*/ 0 w 82"/>
                    <a:gd name="T3" fmla="*/ 57 h 83"/>
                    <a:gd name="T4" fmla="*/ 26 w 82"/>
                    <a:gd name="T5" fmla="*/ 83 h 83"/>
                    <a:gd name="T6" fmla="*/ 82 w 82"/>
                    <a:gd name="T7" fmla="*/ 29 h 83"/>
                    <a:gd name="T8" fmla="*/ 54 w 82"/>
                    <a:gd name="T9" fmla="*/ 0 h 83"/>
                  </a:gdLst>
                  <a:ahLst/>
                  <a:cxnLst>
                    <a:cxn ang="0">
                      <a:pos x="T0" y="T1"/>
                    </a:cxn>
                    <a:cxn ang="0">
                      <a:pos x="T2" y="T3"/>
                    </a:cxn>
                    <a:cxn ang="0">
                      <a:pos x="T4" y="T5"/>
                    </a:cxn>
                    <a:cxn ang="0">
                      <a:pos x="T6" y="T7"/>
                    </a:cxn>
                    <a:cxn ang="0">
                      <a:pos x="T8" y="T9"/>
                    </a:cxn>
                  </a:cxnLst>
                  <a:rect l="0" t="0" r="r" b="b"/>
                  <a:pathLst>
                    <a:path w="82" h="83">
                      <a:moveTo>
                        <a:pt x="54" y="0"/>
                      </a:moveTo>
                      <a:lnTo>
                        <a:pt x="0" y="57"/>
                      </a:lnTo>
                      <a:lnTo>
                        <a:pt x="26" y="83"/>
                      </a:lnTo>
                      <a:lnTo>
                        <a:pt x="82" y="29"/>
                      </a:lnTo>
                      <a:lnTo>
                        <a:pt x="54" y="0"/>
                      </a:lnTo>
                      <a:close/>
                    </a:path>
                  </a:pathLst>
                </a:custGeom>
                <a:grpFill/>
                <a:ln>
                  <a:noFill/>
                </a:ln>
              </p:spPr>
              <p:txBody>
                <a:bodyPr vert="horz" wrap="square" lIns="82305" tIns="41153" rIns="82305" bIns="41153" numCol="1" anchor="t" anchorCtr="0" compatLnSpc="1">
                  <a:prstTxWarp prst="textNoShape">
                    <a:avLst/>
                  </a:prstTxWarp>
                </a:bodyPr>
                <a:lstStyle/>
                <a:p>
                  <a:endParaRPr lang="en-US" sz="900"/>
                </a:p>
              </p:txBody>
            </p:sp>
            <p:sp>
              <p:nvSpPr>
                <p:cNvPr id="6" name="Freeform 49"/>
                <p:cNvSpPr>
                  <a:spLocks noEditPoints="1"/>
                </p:cNvSpPr>
                <p:nvPr/>
              </p:nvSpPr>
              <p:spPr bwMode="black">
                <a:xfrm>
                  <a:off x="3730096" y="3530355"/>
                  <a:ext cx="502361" cy="498983"/>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grpFill/>
                <a:ln>
                  <a:noFill/>
                </a:ln>
              </p:spPr>
              <p:txBody>
                <a:bodyPr vert="horz" wrap="square" lIns="82305" tIns="41153" rIns="82305" bIns="41153" numCol="1" anchor="t" anchorCtr="0" compatLnSpc="1">
                  <a:prstTxWarp prst="textNoShape">
                    <a:avLst/>
                  </a:prstTxWarp>
                </a:bodyPr>
                <a:lstStyle/>
                <a:p>
                  <a:endParaRPr lang="en-US" sz="900"/>
                </a:p>
              </p:txBody>
            </p:sp>
            <p:sp>
              <p:nvSpPr>
                <p:cNvPr id="7" name="Freeform 50"/>
                <p:cNvSpPr>
                  <a:spLocks noEditPoints="1"/>
                </p:cNvSpPr>
                <p:nvPr/>
              </p:nvSpPr>
              <p:spPr bwMode="black">
                <a:xfrm>
                  <a:off x="3891417" y="3747916"/>
                  <a:ext cx="296652" cy="238126"/>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900"/>
                </a:p>
              </p:txBody>
            </p:sp>
          </p:grpSp>
        </p:grpSp>
        <p:pic>
          <p:nvPicPr>
            <p:cNvPr id="17" name="Picture 16"/>
            <p:cNvPicPr>
              <a:picLocks noChangeAspect="1"/>
            </p:cNvPicPr>
            <p:nvPr/>
          </p:nvPicPr>
          <p:blipFill>
            <a:blip r:embed="rId9"/>
            <a:stretch>
              <a:fillRect/>
            </a:stretch>
          </p:blipFill>
          <p:spPr>
            <a:xfrm>
              <a:off x="4518965" y="4148178"/>
              <a:ext cx="729602" cy="707016"/>
            </a:xfrm>
            <a:prstGeom prst="rect">
              <a:avLst/>
            </a:prstGeom>
          </p:spPr>
        </p:pic>
        <p:sp>
          <p:nvSpPr>
            <p:cNvPr id="32" name="TextBox 31"/>
            <p:cNvSpPr txBox="1"/>
            <p:nvPr/>
          </p:nvSpPr>
          <p:spPr>
            <a:xfrm>
              <a:off x="3179535" y="3182266"/>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4038">
                <a:lnSpc>
                  <a:spcPct val="100000"/>
                </a:lnSpc>
                <a:defRPr/>
              </a:pPr>
              <a:r>
                <a:rPr lang="en-US" sz="1600" spc="0" dirty="0" smtClean="0">
                  <a:solidFill>
                    <a:schemeClr val="tx1">
                      <a:lumMod val="75000"/>
                      <a:lumOff val="25000"/>
                    </a:schemeClr>
                  </a:solidFill>
                </a:rPr>
                <a:t>Execute Tests</a:t>
              </a:r>
              <a:endParaRPr lang="en-US" sz="1600" spc="0" dirty="0">
                <a:solidFill>
                  <a:schemeClr val="tx1">
                    <a:lumMod val="75000"/>
                    <a:lumOff val="25000"/>
                  </a:schemeClr>
                </a:solidFill>
              </a:endParaRPr>
            </a:p>
          </p:txBody>
        </p:sp>
      </p:grpSp>
      <p:cxnSp>
        <p:nvCxnSpPr>
          <p:cNvPr id="34" name="Straight Arrow Connector 33"/>
          <p:cNvCxnSpPr/>
          <p:nvPr/>
        </p:nvCxnSpPr>
        <p:spPr>
          <a:xfrm flipV="1">
            <a:off x="2592208" y="3770982"/>
            <a:ext cx="1248697"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flipV="1">
            <a:off x="5332272" y="2511501"/>
            <a:ext cx="1855109" cy="1113378"/>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p:nvPr/>
        </p:nvCxnSpPr>
        <p:spPr>
          <a:xfrm>
            <a:off x="5370176" y="3755628"/>
            <a:ext cx="1817205" cy="721864"/>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rot="19719087">
            <a:off x="5233958" y="2846185"/>
            <a:ext cx="1869595" cy="261610"/>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4038">
              <a:lnSpc>
                <a:spcPct val="100000"/>
              </a:lnSpc>
              <a:defRPr/>
            </a:pPr>
            <a:r>
              <a:rPr lang="en-US" sz="1100" spc="0" dirty="0" smtClean="0">
                <a:solidFill>
                  <a:schemeClr val="tx1">
                    <a:lumMod val="75000"/>
                    <a:lumOff val="25000"/>
                  </a:schemeClr>
                </a:solidFill>
              </a:rPr>
              <a:t>&lt;&lt;deploy app&gt;&gt;</a:t>
            </a:r>
            <a:endParaRPr lang="en-US" sz="1100" spc="0" dirty="0">
              <a:solidFill>
                <a:schemeClr val="tx1">
                  <a:lumMod val="75000"/>
                  <a:lumOff val="25000"/>
                </a:schemeClr>
              </a:solidFill>
            </a:endParaRPr>
          </a:p>
        </p:txBody>
      </p:sp>
      <p:sp>
        <p:nvSpPr>
          <p:cNvPr id="46" name="TextBox 45"/>
          <p:cNvSpPr txBox="1"/>
          <p:nvPr/>
        </p:nvSpPr>
        <p:spPr>
          <a:xfrm rot="1304366">
            <a:off x="5317974" y="3836567"/>
            <a:ext cx="1869595" cy="261610"/>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4038">
              <a:lnSpc>
                <a:spcPct val="100000"/>
              </a:lnSpc>
              <a:defRPr/>
            </a:pPr>
            <a:r>
              <a:rPr lang="en-US" sz="1100" spc="0" dirty="0" smtClean="0">
                <a:solidFill>
                  <a:schemeClr val="tx1">
                    <a:lumMod val="75000"/>
                    <a:lumOff val="25000"/>
                  </a:schemeClr>
                </a:solidFill>
              </a:rPr>
              <a:t>&lt;&lt;deploy app&gt;&gt;</a:t>
            </a:r>
            <a:endParaRPr lang="en-US" sz="1100" spc="0" dirty="0">
              <a:solidFill>
                <a:schemeClr val="tx1">
                  <a:lumMod val="75000"/>
                  <a:lumOff val="25000"/>
                </a:schemeClr>
              </a:solidFill>
            </a:endParaRPr>
          </a:p>
        </p:txBody>
      </p:sp>
      <p:grpSp>
        <p:nvGrpSpPr>
          <p:cNvPr id="47" name="Group 46"/>
          <p:cNvGrpSpPr/>
          <p:nvPr/>
        </p:nvGrpSpPr>
        <p:grpSpPr>
          <a:xfrm>
            <a:off x="1175220" y="4000184"/>
            <a:ext cx="514401" cy="514401"/>
            <a:chOff x="492" y="17985"/>
            <a:chExt cx="524853" cy="524853"/>
          </a:xfrm>
        </p:grpSpPr>
        <p:sp>
          <p:nvSpPr>
            <p:cNvPr id="48" name="Oval 4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1</a:t>
              </a:r>
              <a:endParaRPr lang="en-US" sz="2352" dirty="0"/>
            </a:p>
          </p:txBody>
        </p:sp>
      </p:grpSp>
      <p:grpSp>
        <p:nvGrpSpPr>
          <p:cNvPr id="50" name="Group 49"/>
          <p:cNvGrpSpPr/>
          <p:nvPr/>
        </p:nvGrpSpPr>
        <p:grpSpPr>
          <a:xfrm>
            <a:off x="3697042" y="3998706"/>
            <a:ext cx="514401" cy="514401"/>
            <a:chOff x="492" y="17985"/>
            <a:chExt cx="524853" cy="524853"/>
          </a:xfrm>
        </p:grpSpPr>
        <p:sp>
          <p:nvSpPr>
            <p:cNvPr id="51" name="Oval 5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endParaRPr lang="en-US" sz="2352" dirty="0"/>
            </a:p>
          </p:txBody>
        </p:sp>
      </p:grpSp>
      <p:grpSp>
        <p:nvGrpSpPr>
          <p:cNvPr id="53" name="Group 52"/>
          <p:cNvGrpSpPr/>
          <p:nvPr/>
        </p:nvGrpSpPr>
        <p:grpSpPr>
          <a:xfrm>
            <a:off x="7078224" y="3177528"/>
            <a:ext cx="514401" cy="514401"/>
            <a:chOff x="492" y="17985"/>
            <a:chExt cx="524853" cy="524853"/>
          </a:xfrm>
        </p:grpSpPr>
        <p:sp>
          <p:nvSpPr>
            <p:cNvPr id="54" name="Oval 5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3</a:t>
              </a:r>
              <a:endParaRPr lang="en-US" sz="2352" dirty="0"/>
            </a:p>
          </p:txBody>
        </p:sp>
      </p:grpSp>
      <p:grpSp>
        <p:nvGrpSpPr>
          <p:cNvPr id="56" name="Group 55"/>
          <p:cNvGrpSpPr/>
          <p:nvPr/>
        </p:nvGrpSpPr>
        <p:grpSpPr>
          <a:xfrm>
            <a:off x="7077019" y="5894285"/>
            <a:ext cx="514401" cy="514401"/>
            <a:chOff x="492" y="17985"/>
            <a:chExt cx="524853" cy="524853"/>
          </a:xfrm>
        </p:grpSpPr>
        <p:sp>
          <p:nvSpPr>
            <p:cNvPr id="57" name="Oval 5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endParaRPr lang="en-US" sz="2352" dirty="0"/>
            </a:p>
          </p:txBody>
        </p:sp>
      </p:grpSp>
    </p:spTree>
    <p:extLst>
      <p:ext uri="{BB962C8B-B14F-4D97-AF65-F5344CB8AC3E}">
        <p14:creationId xmlns:p14="http://schemas.microsoft.com/office/powerpoint/2010/main" val="3205972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1000"/>
                                        <p:tgtEl>
                                          <p:spTgt spid="53"/>
                                        </p:tgtEl>
                                      </p:cBhvr>
                                    </p:animEffect>
                                    <p:anim calcmode="lin" valueType="num">
                                      <p:cBhvr>
                                        <p:cTn id="18" dur="1000" fill="hold"/>
                                        <p:tgtEl>
                                          <p:spTgt spid="53"/>
                                        </p:tgtEl>
                                        <p:attrNameLst>
                                          <p:attrName>ppt_x</p:attrName>
                                        </p:attrNameLst>
                                      </p:cBhvr>
                                      <p:tavLst>
                                        <p:tav tm="0">
                                          <p:val>
                                            <p:strVal val="#ppt_x"/>
                                          </p:val>
                                        </p:tav>
                                        <p:tav tm="100000">
                                          <p:val>
                                            <p:strVal val="#ppt_x"/>
                                          </p:val>
                                        </p:tav>
                                      </p:tavLst>
                                    </p:anim>
                                    <p:anim calcmode="lin" valueType="num">
                                      <p:cBhvr>
                                        <p:cTn id="19" dur="1000" fill="hold"/>
                                        <p:tgtEl>
                                          <p:spTgt spid="5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1000"/>
                                        <p:tgtEl>
                                          <p:spTgt spid="56"/>
                                        </p:tgtEl>
                                      </p:cBhvr>
                                    </p:animEffect>
                                    <p:anim calcmode="lin" valueType="num">
                                      <p:cBhvr>
                                        <p:cTn id="23" dur="1000" fill="hold"/>
                                        <p:tgtEl>
                                          <p:spTgt spid="56"/>
                                        </p:tgtEl>
                                        <p:attrNameLst>
                                          <p:attrName>ppt_x</p:attrName>
                                        </p:attrNameLst>
                                      </p:cBhvr>
                                      <p:tavLst>
                                        <p:tav tm="0">
                                          <p:val>
                                            <p:strVal val="#ppt_x"/>
                                          </p:val>
                                        </p:tav>
                                        <p:tav tm="100000">
                                          <p:val>
                                            <p:strVal val="#ppt_x"/>
                                          </p:val>
                                        </p:tav>
                                      </p:tavLst>
                                    </p:anim>
                                    <p:anim calcmode="lin" valueType="num">
                                      <p:cBhvr>
                                        <p:cTn id="2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dirty="0" smtClean="0"/>
              <a:t>Testing with multiple environments</a:t>
            </a:r>
            <a:endParaRPr lang="en-US" dirty="0"/>
          </a:p>
        </p:txBody>
      </p:sp>
      <p:grpSp>
        <p:nvGrpSpPr>
          <p:cNvPr id="18" name="Group 17"/>
          <p:cNvGrpSpPr/>
          <p:nvPr/>
        </p:nvGrpSpPr>
        <p:grpSpPr>
          <a:xfrm>
            <a:off x="7531299" y="1403966"/>
            <a:ext cx="3169853" cy="2177758"/>
            <a:chOff x="7156486" y="1592329"/>
            <a:chExt cx="3169853" cy="2177758"/>
          </a:xfrm>
        </p:grpSpPr>
        <p:grpSp>
          <p:nvGrpSpPr>
            <p:cNvPr id="19" name="Group 18"/>
            <p:cNvGrpSpPr/>
            <p:nvPr/>
          </p:nvGrpSpPr>
          <p:grpSpPr>
            <a:xfrm>
              <a:off x="7156486" y="1592329"/>
              <a:ext cx="3169853" cy="1949097"/>
              <a:chOff x="7837904" y="2254976"/>
              <a:chExt cx="3169853" cy="1949097"/>
            </a:xfrm>
          </p:grpSpPr>
          <p:sp>
            <p:nvSpPr>
              <p:cNvPr id="22" name="Rectangle 21"/>
              <p:cNvSpPr/>
              <p:nvPr/>
            </p:nvSpPr>
            <p:spPr bwMode="auto">
              <a:xfrm>
                <a:off x="7837904" y="2550080"/>
                <a:ext cx="2525740" cy="1653993"/>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fontAlgn="base">
                  <a:spcBef>
                    <a:spcPct val="0"/>
                  </a:spcBef>
                  <a:spcAft>
                    <a:spcPct val="0"/>
                  </a:spcAft>
                </a:pPr>
                <a:r>
                  <a:rPr lang="en-US" dirty="0" smtClean="0">
                    <a:solidFill>
                      <a:srgbClr val="595959"/>
                    </a:solidFill>
                    <a:latin typeface="+mj-lt"/>
                  </a:rPr>
                  <a:t>Integration testing</a:t>
                </a:r>
                <a:endParaRPr lang="en-US" dirty="0">
                  <a:solidFill>
                    <a:srgbClr val="595959"/>
                  </a:solidFill>
                  <a:latin typeface="+mj-lt"/>
                </a:endParaRPr>
              </a:p>
              <a:p>
                <a:pPr marL="285750" indent="-285750">
                  <a:buFont typeface="Arial" panose="020B0604020202020204" pitchFamily="34" charset="0"/>
                  <a:buChar char="•"/>
                </a:pPr>
                <a:r>
                  <a:rPr lang="en-US" sz="1200" dirty="0" smtClean="0">
                    <a:solidFill>
                      <a:srgbClr val="595959"/>
                    </a:solidFill>
                    <a:latin typeface="+mj-lt"/>
                  </a:rPr>
                  <a:t>Isolated separate tenant </a:t>
                </a:r>
                <a:br>
                  <a:rPr lang="en-US" sz="1200" dirty="0" smtClean="0">
                    <a:solidFill>
                      <a:srgbClr val="595959"/>
                    </a:solidFill>
                    <a:latin typeface="+mj-lt"/>
                  </a:rPr>
                </a:br>
                <a:r>
                  <a:rPr lang="en-US" sz="1200" dirty="0" smtClean="0">
                    <a:solidFill>
                      <a:srgbClr val="595959"/>
                    </a:solidFill>
                    <a:latin typeface="+mj-lt"/>
                  </a:rPr>
                  <a:t>or site collection depending on the app specifics</a:t>
                </a:r>
              </a:p>
              <a:p>
                <a:pPr marL="285750" indent="-285750">
                  <a:buFont typeface="Arial" panose="020B0604020202020204" pitchFamily="34" charset="0"/>
                  <a:buChar char="•"/>
                </a:pPr>
                <a:r>
                  <a:rPr lang="en-US" sz="1200" dirty="0" smtClean="0">
                    <a:solidFill>
                      <a:srgbClr val="595959"/>
                    </a:solidFill>
                    <a:latin typeface="+mj-lt"/>
                  </a:rPr>
                  <a:t>For frequent automated testing </a:t>
                </a:r>
                <a:endParaRPr lang="en-US" sz="1200" dirty="0">
                  <a:solidFill>
                    <a:srgbClr val="595959"/>
                  </a:solidFill>
                  <a:latin typeface="+mj-lt"/>
                </a:endParaRPr>
              </a:p>
              <a:p>
                <a:pPr fontAlgn="base">
                  <a:spcBef>
                    <a:spcPct val="0"/>
                  </a:spcBef>
                  <a:spcAft>
                    <a:spcPct val="0"/>
                  </a:spcAft>
                </a:pPr>
                <a:endParaRPr lang="en-US" dirty="0">
                  <a:solidFill>
                    <a:srgbClr val="595959"/>
                  </a:solidFill>
                  <a:latin typeface="+mj-lt"/>
                </a:endParaRPr>
              </a:p>
            </p:txBody>
          </p:sp>
          <p:pic>
            <p:nvPicPr>
              <p:cNvPr id="23" name="Picture 22"/>
              <p:cNvPicPr>
                <a:picLocks noChangeAspect="1"/>
              </p:cNvPicPr>
              <p:nvPr/>
            </p:nvPicPr>
            <p:blipFill>
              <a:blip r:embed="rId2"/>
              <a:stretch>
                <a:fillRect/>
              </a:stretch>
            </p:blipFill>
            <p:spPr>
              <a:xfrm>
                <a:off x="9719530" y="2254976"/>
                <a:ext cx="1288227" cy="801004"/>
              </a:xfrm>
              <a:prstGeom prst="rect">
                <a:avLst/>
              </a:prstGeom>
            </p:spPr>
          </p:pic>
        </p:grpSp>
        <p:pic>
          <p:nvPicPr>
            <p:cNvPr id="20" name="Picture 19"/>
            <p:cNvPicPr>
              <a:picLocks noChangeAspect="1"/>
            </p:cNvPicPr>
            <p:nvPr/>
          </p:nvPicPr>
          <p:blipFill>
            <a:blip r:embed="rId3"/>
            <a:stretch>
              <a:fillRect/>
            </a:stretch>
          </p:blipFill>
          <p:spPr>
            <a:xfrm>
              <a:off x="8749364" y="3107796"/>
              <a:ext cx="718751" cy="662291"/>
            </a:xfrm>
            <a:prstGeom prst="rect">
              <a:avLst/>
            </a:prstGeom>
          </p:spPr>
        </p:pic>
        <p:pic>
          <p:nvPicPr>
            <p:cNvPr id="21" name="Picture 20"/>
            <p:cNvPicPr>
              <a:picLocks noChangeAspect="1"/>
            </p:cNvPicPr>
            <p:nvPr/>
          </p:nvPicPr>
          <p:blipFill>
            <a:blip r:embed="rId4"/>
            <a:stretch>
              <a:fillRect/>
            </a:stretch>
          </p:blipFill>
          <p:spPr>
            <a:xfrm>
              <a:off x="9467017" y="2967236"/>
              <a:ext cx="651533" cy="574190"/>
            </a:xfrm>
            <a:prstGeom prst="rect">
              <a:avLst/>
            </a:prstGeom>
          </p:spPr>
        </p:pic>
      </p:grpSp>
      <p:cxnSp>
        <p:nvCxnSpPr>
          <p:cNvPr id="35" name="Straight Arrow Connector 34"/>
          <p:cNvCxnSpPr/>
          <p:nvPr/>
        </p:nvCxnSpPr>
        <p:spPr>
          <a:xfrm flipV="1">
            <a:off x="5324157" y="2668346"/>
            <a:ext cx="2110089" cy="729145"/>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p:nvPr/>
        </p:nvCxnSpPr>
        <p:spPr>
          <a:xfrm>
            <a:off x="5324157" y="4637885"/>
            <a:ext cx="1991043" cy="4073"/>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rot="20433611">
            <a:off x="5384880" y="2811998"/>
            <a:ext cx="1869595" cy="261610"/>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4038">
              <a:lnSpc>
                <a:spcPct val="100000"/>
              </a:lnSpc>
              <a:defRPr/>
            </a:pPr>
            <a:r>
              <a:rPr lang="en-US" sz="1100" spc="0" dirty="0" smtClean="0">
                <a:solidFill>
                  <a:schemeClr val="tx1">
                    <a:lumMod val="75000"/>
                    <a:lumOff val="25000"/>
                  </a:schemeClr>
                </a:solidFill>
              </a:rPr>
              <a:t>&lt;&lt;deploy app&gt;&gt;</a:t>
            </a:r>
            <a:endParaRPr lang="en-US" sz="1100" spc="0" dirty="0">
              <a:solidFill>
                <a:schemeClr val="tx1">
                  <a:lumMod val="75000"/>
                  <a:lumOff val="25000"/>
                </a:schemeClr>
              </a:solidFill>
            </a:endParaRPr>
          </a:p>
        </p:txBody>
      </p:sp>
      <p:sp>
        <p:nvSpPr>
          <p:cNvPr id="46" name="TextBox 45"/>
          <p:cNvSpPr txBox="1"/>
          <p:nvPr/>
        </p:nvSpPr>
        <p:spPr>
          <a:xfrm>
            <a:off x="5285647" y="4376275"/>
            <a:ext cx="1869595" cy="261610"/>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4038">
              <a:lnSpc>
                <a:spcPct val="100000"/>
              </a:lnSpc>
              <a:defRPr/>
            </a:pPr>
            <a:r>
              <a:rPr lang="en-US" sz="1100" spc="0" dirty="0" smtClean="0">
                <a:solidFill>
                  <a:schemeClr val="tx1">
                    <a:lumMod val="75000"/>
                    <a:lumOff val="25000"/>
                  </a:schemeClr>
                </a:solidFill>
              </a:rPr>
              <a:t>&lt;&lt;deploy app&gt;&gt;</a:t>
            </a:r>
            <a:endParaRPr lang="en-US" sz="1100" spc="0" dirty="0">
              <a:solidFill>
                <a:schemeClr val="tx1">
                  <a:lumMod val="75000"/>
                  <a:lumOff val="25000"/>
                </a:schemeClr>
              </a:solidFill>
            </a:endParaRPr>
          </a:p>
        </p:txBody>
      </p:sp>
      <p:grpSp>
        <p:nvGrpSpPr>
          <p:cNvPr id="37" name="Group 36"/>
          <p:cNvGrpSpPr/>
          <p:nvPr/>
        </p:nvGrpSpPr>
        <p:grpSpPr>
          <a:xfrm>
            <a:off x="1168087" y="2064719"/>
            <a:ext cx="2722081" cy="2413232"/>
            <a:chOff x="4425816" y="2952572"/>
            <a:chExt cx="2722081" cy="2413232"/>
          </a:xfrm>
        </p:grpSpPr>
        <p:sp>
          <p:nvSpPr>
            <p:cNvPr id="39" name="Rectangle 38"/>
            <p:cNvSpPr/>
            <p:nvPr/>
          </p:nvSpPr>
          <p:spPr>
            <a:xfrm>
              <a:off x="4425816" y="3373233"/>
              <a:ext cx="2288634" cy="1992571"/>
            </a:xfrm>
            <a:prstGeom prst="rect">
              <a:avLst/>
            </a:prstGeom>
            <a:solidFill>
              <a:schemeClr val="bg1">
                <a:lumMod val="95000"/>
                <a:alpha val="8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29" tIns="45715" rIns="91429" bIns="45715" rtlCol="0" anchor="t"/>
            <a:lstStyle/>
            <a:p>
              <a:r>
                <a:rPr lang="en-US" dirty="0" smtClean="0">
                  <a:solidFill>
                    <a:srgbClr val="595959"/>
                  </a:solidFill>
                  <a:latin typeface="+mj-lt"/>
                </a:rPr>
                <a:t>Visual Studio</a:t>
              </a:r>
              <a:br>
                <a:rPr lang="en-US" dirty="0" smtClean="0">
                  <a:solidFill>
                    <a:srgbClr val="595959"/>
                  </a:solidFill>
                  <a:latin typeface="+mj-lt"/>
                </a:rPr>
              </a:br>
              <a:r>
                <a:rPr lang="en-US" dirty="0" smtClean="0">
                  <a:solidFill>
                    <a:srgbClr val="595959"/>
                  </a:solidFill>
                  <a:latin typeface="+mj-lt"/>
                </a:rPr>
                <a:t>online or TFS</a:t>
              </a:r>
              <a:endParaRPr lang="en-US" dirty="0" smtClean="0">
                <a:solidFill>
                  <a:srgbClr val="595959"/>
                </a:solidFill>
                <a:latin typeface="+mj-lt"/>
              </a:endParaRPr>
            </a:p>
            <a:p>
              <a:pPr marL="285750" indent="-285750">
                <a:buFont typeface="Arial" panose="020B0604020202020204" pitchFamily="34" charset="0"/>
                <a:buChar char="•"/>
              </a:pPr>
              <a:r>
                <a:rPr lang="en-US" sz="1200" dirty="0" smtClean="0">
                  <a:solidFill>
                    <a:srgbClr val="595959"/>
                  </a:solidFill>
                  <a:latin typeface="+mj-lt"/>
                </a:rPr>
                <a:t>Storage of the source code</a:t>
              </a:r>
            </a:p>
            <a:p>
              <a:pPr marL="285750" indent="-285750">
                <a:buFont typeface="Arial" panose="020B0604020202020204" pitchFamily="34" charset="0"/>
                <a:buChar char="•"/>
              </a:pPr>
              <a:r>
                <a:rPr lang="en-US" sz="1200" dirty="0" smtClean="0">
                  <a:solidFill>
                    <a:srgbClr val="595959"/>
                  </a:solidFill>
                  <a:latin typeface="+mj-lt"/>
                </a:rPr>
                <a:t>Automated builds</a:t>
              </a:r>
            </a:p>
            <a:p>
              <a:pPr marL="285750" indent="-285750">
                <a:buFont typeface="Arial" panose="020B0604020202020204" pitchFamily="34" charset="0"/>
                <a:buChar char="•"/>
              </a:pPr>
              <a:r>
                <a:rPr lang="en-US" sz="1200" dirty="0" smtClean="0">
                  <a:solidFill>
                    <a:srgbClr val="595959"/>
                  </a:solidFill>
                  <a:latin typeface="+mj-lt"/>
                </a:rPr>
                <a:t>Coded UI / Build verification Tests</a:t>
              </a:r>
            </a:p>
            <a:p>
              <a:pPr marL="285750" indent="-285750">
                <a:buFont typeface="Arial" panose="020B0604020202020204" pitchFamily="34" charset="0"/>
                <a:buChar char="•"/>
              </a:pPr>
              <a:r>
                <a:rPr lang="en-US" sz="1200" dirty="0" smtClean="0">
                  <a:solidFill>
                    <a:srgbClr val="595959"/>
                  </a:solidFill>
                  <a:latin typeface="+mj-lt"/>
                </a:rPr>
                <a:t>Deployment automation with PowerShell and build definitions</a:t>
              </a:r>
              <a:endParaRPr lang="en-US" sz="1200" dirty="0">
                <a:solidFill>
                  <a:srgbClr val="595959"/>
                </a:solidFill>
                <a:latin typeface="+mj-lt"/>
              </a:endParaRPr>
            </a:p>
          </p:txBody>
        </p:sp>
        <p:grpSp>
          <p:nvGrpSpPr>
            <p:cNvPr id="40" name="Group 39"/>
            <p:cNvGrpSpPr/>
            <p:nvPr/>
          </p:nvGrpSpPr>
          <p:grpSpPr>
            <a:xfrm>
              <a:off x="5785468" y="2952572"/>
              <a:ext cx="1362429" cy="1069299"/>
              <a:chOff x="2965442" y="2096688"/>
              <a:chExt cx="1651464" cy="1374851"/>
            </a:xfrm>
          </p:grpSpPr>
          <p:pic>
            <p:nvPicPr>
              <p:cNvPr id="41" name="Picture 40"/>
              <p:cNvPicPr>
                <a:picLocks noChangeAspect="1"/>
              </p:cNvPicPr>
              <p:nvPr/>
            </p:nvPicPr>
            <p:blipFill>
              <a:blip r:embed="rId5"/>
              <a:stretch>
                <a:fillRect/>
              </a:stretch>
            </p:blipFill>
            <p:spPr>
              <a:xfrm>
                <a:off x="2965442" y="2096688"/>
                <a:ext cx="1651464" cy="1029891"/>
              </a:xfrm>
              <a:prstGeom prst="rect">
                <a:avLst/>
              </a:prstGeom>
            </p:spPr>
          </p:pic>
          <p:pic>
            <p:nvPicPr>
              <p:cNvPr id="42" name="Picture 41"/>
              <p:cNvPicPr>
                <a:picLocks noChangeAspect="1"/>
              </p:cNvPicPr>
              <p:nvPr/>
            </p:nvPicPr>
            <p:blipFill>
              <a:blip r:embed="rId6"/>
              <a:stretch>
                <a:fillRect/>
              </a:stretch>
            </p:blipFill>
            <p:spPr>
              <a:xfrm>
                <a:off x="3474113" y="2716835"/>
                <a:ext cx="406968" cy="754704"/>
              </a:xfrm>
              <a:prstGeom prst="rect">
                <a:avLst/>
              </a:prstGeom>
            </p:spPr>
          </p:pic>
          <p:pic>
            <p:nvPicPr>
              <p:cNvPr id="44" name="Picture 43"/>
              <p:cNvPicPr>
                <a:picLocks noChangeAspect="1"/>
              </p:cNvPicPr>
              <p:nvPr/>
            </p:nvPicPr>
            <p:blipFill>
              <a:blip r:embed="rId7"/>
              <a:stretch>
                <a:fillRect/>
              </a:stretch>
            </p:blipFill>
            <p:spPr>
              <a:xfrm>
                <a:off x="3716925" y="2502037"/>
                <a:ext cx="700078" cy="901070"/>
              </a:xfrm>
              <a:prstGeom prst="rect">
                <a:avLst/>
              </a:prstGeom>
            </p:spPr>
          </p:pic>
        </p:grpSp>
      </p:grpSp>
      <p:grpSp>
        <p:nvGrpSpPr>
          <p:cNvPr id="48" name="Group 47"/>
          <p:cNvGrpSpPr/>
          <p:nvPr/>
        </p:nvGrpSpPr>
        <p:grpSpPr>
          <a:xfrm>
            <a:off x="7531299" y="3845238"/>
            <a:ext cx="3169853" cy="2455031"/>
            <a:chOff x="7156486" y="1592329"/>
            <a:chExt cx="3169853" cy="2455031"/>
          </a:xfrm>
        </p:grpSpPr>
        <p:grpSp>
          <p:nvGrpSpPr>
            <p:cNvPr id="49" name="Group 48"/>
            <p:cNvGrpSpPr/>
            <p:nvPr/>
          </p:nvGrpSpPr>
          <p:grpSpPr>
            <a:xfrm>
              <a:off x="7156486" y="1592329"/>
              <a:ext cx="3169853" cy="2183075"/>
              <a:chOff x="7837904" y="2254976"/>
              <a:chExt cx="3169853" cy="2183075"/>
            </a:xfrm>
          </p:grpSpPr>
          <p:sp>
            <p:nvSpPr>
              <p:cNvPr id="52" name="Rectangle 51"/>
              <p:cNvSpPr/>
              <p:nvPr/>
            </p:nvSpPr>
            <p:spPr bwMode="auto">
              <a:xfrm>
                <a:off x="7837904" y="2550081"/>
                <a:ext cx="2525740" cy="1887970"/>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fontAlgn="base">
                  <a:spcBef>
                    <a:spcPct val="0"/>
                  </a:spcBef>
                  <a:spcAft>
                    <a:spcPct val="0"/>
                  </a:spcAft>
                </a:pPr>
                <a:r>
                  <a:rPr lang="en-US" dirty="0" smtClean="0">
                    <a:solidFill>
                      <a:srgbClr val="595959"/>
                    </a:solidFill>
                    <a:latin typeface="+mj-lt"/>
                  </a:rPr>
                  <a:t>User acceptance /</a:t>
                </a:r>
                <a:br>
                  <a:rPr lang="en-US" dirty="0" smtClean="0">
                    <a:solidFill>
                      <a:srgbClr val="595959"/>
                    </a:solidFill>
                    <a:latin typeface="+mj-lt"/>
                  </a:rPr>
                </a:br>
                <a:r>
                  <a:rPr lang="en-US" dirty="0" smtClean="0">
                    <a:solidFill>
                      <a:srgbClr val="595959"/>
                    </a:solidFill>
                    <a:latin typeface="+mj-lt"/>
                  </a:rPr>
                  <a:t>Quality assurance</a:t>
                </a:r>
                <a:endParaRPr lang="en-US" dirty="0">
                  <a:solidFill>
                    <a:srgbClr val="595959"/>
                  </a:solidFill>
                  <a:latin typeface="+mj-lt"/>
                </a:endParaRPr>
              </a:p>
              <a:p>
                <a:pPr marL="285750" indent="-285750">
                  <a:buFont typeface="Arial" panose="020B0604020202020204" pitchFamily="34" charset="0"/>
                  <a:buChar char="•"/>
                </a:pPr>
                <a:r>
                  <a:rPr lang="en-US" sz="1200" dirty="0" smtClean="0">
                    <a:solidFill>
                      <a:srgbClr val="595959"/>
                    </a:solidFill>
                    <a:latin typeface="+mj-lt"/>
                  </a:rPr>
                  <a:t>Isolated separate tenant </a:t>
                </a:r>
                <a:br>
                  <a:rPr lang="en-US" sz="1200" dirty="0" smtClean="0">
                    <a:solidFill>
                      <a:srgbClr val="595959"/>
                    </a:solidFill>
                    <a:latin typeface="+mj-lt"/>
                  </a:rPr>
                </a:br>
                <a:r>
                  <a:rPr lang="en-US" sz="1200" dirty="0" smtClean="0">
                    <a:solidFill>
                      <a:srgbClr val="595959"/>
                    </a:solidFill>
                    <a:latin typeface="+mj-lt"/>
                  </a:rPr>
                  <a:t>or site collection depending on the app specifics</a:t>
                </a:r>
              </a:p>
              <a:p>
                <a:pPr marL="285750" indent="-285750">
                  <a:buFont typeface="Arial" panose="020B0604020202020204" pitchFamily="34" charset="0"/>
                  <a:buChar char="•"/>
                </a:pPr>
                <a:r>
                  <a:rPr lang="en-US" sz="1200" dirty="0" smtClean="0">
                    <a:solidFill>
                      <a:srgbClr val="595959"/>
                    </a:solidFill>
                    <a:latin typeface="+mj-lt"/>
                  </a:rPr>
                  <a:t>For user acceptance before production usage</a:t>
                </a:r>
                <a:endParaRPr lang="en-US" dirty="0">
                  <a:solidFill>
                    <a:srgbClr val="595959"/>
                  </a:solidFill>
                  <a:latin typeface="+mj-lt"/>
                </a:endParaRPr>
              </a:p>
            </p:txBody>
          </p:sp>
          <p:pic>
            <p:nvPicPr>
              <p:cNvPr id="53" name="Picture 52"/>
              <p:cNvPicPr>
                <a:picLocks noChangeAspect="1"/>
              </p:cNvPicPr>
              <p:nvPr/>
            </p:nvPicPr>
            <p:blipFill>
              <a:blip r:embed="rId2"/>
              <a:stretch>
                <a:fillRect/>
              </a:stretch>
            </p:blipFill>
            <p:spPr>
              <a:xfrm>
                <a:off x="9719530" y="2254976"/>
                <a:ext cx="1288227" cy="801004"/>
              </a:xfrm>
              <a:prstGeom prst="rect">
                <a:avLst/>
              </a:prstGeom>
            </p:spPr>
          </p:pic>
        </p:grpSp>
        <p:pic>
          <p:nvPicPr>
            <p:cNvPr id="50" name="Picture 49"/>
            <p:cNvPicPr>
              <a:picLocks noChangeAspect="1"/>
            </p:cNvPicPr>
            <p:nvPr/>
          </p:nvPicPr>
          <p:blipFill>
            <a:blip r:embed="rId3"/>
            <a:stretch>
              <a:fillRect/>
            </a:stretch>
          </p:blipFill>
          <p:spPr>
            <a:xfrm>
              <a:off x="8754976" y="3385069"/>
              <a:ext cx="718751" cy="662291"/>
            </a:xfrm>
            <a:prstGeom prst="rect">
              <a:avLst/>
            </a:prstGeom>
          </p:spPr>
        </p:pic>
        <p:pic>
          <p:nvPicPr>
            <p:cNvPr id="51" name="Picture 50"/>
            <p:cNvPicPr>
              <a:picLocks noChangeAspect="1"/>
            </p:cNvPicPr>
            <p:nvPr/>
          </p:nvPicPr>
          <p:blipFill>
            <a:blip r:embed="rId4"/>
            <a:stretch>
              <a:fillRect/>
            </a:stretch>
          </p:blipFill>
          <p:spPr>
            <a:xfrm>
              <a:off x="9472629" y="3244509"/>
              <a:ext cx="651533" cy="574190"/>
            </a:xfrm>
            <a:prstGeom prst="rect">
              <a:avLst/>
            </a:prstGeom>
          </p:spPr>
        </p:pic>
      </p:grpSp>
      <p:grpSp>
        <p:nvGrpSpPr>
          <p:cNvPr id="3" name="Group 2"/>
          <p:cNvGrpSpPr/>
          <p:nvPr/>
        </p:nvGrpSpPr>
        <p:grpSpPr>
          <a:xfrm>
            <a:off x="3744015" y="3080795"/>
            <a:ext cx="1869595" cy="965253"/>
            <a:chOff x="3124914" y="3495183"/>
            <a:chExt cx="1869595" cy="965253"/>
          </a:xfrm>
        </p:grpSpPr>
        <p:pic>
          <p:nvPicPr>
            <p:cNvPr id="47" name="Picture 46"/>
            <p:cNvPicPr>
              <a:picLocks noChangeAspect="1"/>
            </p:cNvPicPr>
            <p:nvPr/>
          </p:nvPicPr>
          <p:blipFill>
            <a:blip r:embed="rId8"/>
            <a:stretch>
              <a:fillRect/>
            </a:stretch>
          </p:blipFill>
          <p:spPr>
            <a:xfrm>
              <a:off x="3720462" y="3495183"/>
              <a:ext cx="472770" cy="570720"/>
            </a:xfrm>
            <a:prstGeom prst="rect">
              <a:avLst/>
            </a:prstGeom>
          </p:spPr>
        </p:pic>
        <p:pic>
          <p:nvPicPr>
            <p:cNvPr id="45" name="Picture 44"/>
            <p:cNvPicPr>
              <a:picLocks noChangeAspect="1"/>
            </p:cNvPicPr>
            <p:nvPr/>
          </p:nvPicPr>
          <p:blipFill>
            <a:blip r:embed="rId9"/>
            <a:stretch>
              <a:fillRect/>
            </a:stretch>
          </p:blipFill>
          <p:spPr>
            <a:xfrm>
              <a:off x="4028816" y="3685067"/>
              <a:ext cx="498735" cy="499273"/>
            </a:xfrm>
            <a:prstGeom prst="rect">
              <a:avLst/>
            </a:prstGeom>
          </p:spPr>
        </p:pic>
        <p:sp>
          <p:nvSpPr>
            <p:cNvPr id="54" name="TextBox 53"/>
            <p:cNvSpPr txBox="1"/>
            <p:nvPr/>
          </p:nvSpPr>
          <p:spPr>
            <a:xfrm>
              <a:off x="3124914" y="4121882"/>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4038">
                <a:lnSpc>
                  <a:spcPct val="100000"/>
                </a:lnSpc>
                <a:defRPr/>
              </a:pPr>
              <a:r>
                <a:rPr lang="en-US" sz="1600" spc="0" dirty="0" smtClean="0">
                  <a:solidFill>
                    <a:schemeClr val="tx1">
                      <a:lumMod val="75000"/>
                      <a:lumOff val="25000"/>
                    </a:schemeClr>
                  </a:solidFill>
                </a:rPr>
                <a:t>Buil</a:t>
              </a:r>
              <a:r>
                <a:rPr lang="en-US" sz="1600" spc="0" dirty="0" smtClean="0">
                  <a:solidFill>
                    <a:schemeClr val="tx1">
                      <a:lumMod val="75000"/>
                      <a:lumOff val="25000"/>
                    </a:schemeClr>
                  </a:solidFill>
                </a:rPr>
                <a:t>d definition</a:t>
              </a:r>
              <a:endParaRPr lang="en-US" sz="1600" spc="0" dirty="0">
                <a:solidFill>
                  <a:schemeClr val="tx1">
                    <a:lumMod val="75000"/>
                    <a:lumOff val="25000"/>
                  </a:schemeClr>
                </a:solidFill>
              </a:endParaRPr>
            </a:p>
          </p:txBody>
        </p:sp>
      </p:grpSp>
      <p:grpSp>
        <p:nvGrpSpPr>
          <p:cNvPr id="2" name="Group 1"/>
          <p:cNvGrpSpPr/>
          <p:nvPr/>
        </p:nvGrpSpPr>
        <p:grpSpPr>
          <a:xfrm>
            <a:off x="3744015" y="4206767"/>
            <a:ext cx="1869595" cy="1084282"/>
            <a:chOff x="3124914" y="4654435"/>
            <a:chExt cx="1869595" cy="1084282"/>
          </a:xfrm>
        </p:grpSpPr>
        <p:pic>
          <p:nvPicPr>
            <p:cNvPr id="36" name="Picture 35"/>
            <p:cNvPicPr>
              <a:picLocks noChangeAspect="1"/>
            </p:cNvPicPr>
            <p:nvPr/>
          </p:nvPicPr>
          <p:blipFill>
            <a:blip r:embed="rId10"/>
            <a:stretch>
              <a:fillRect/>
            </a:stretch>
          </p:blipFill>
          <p:spPr>
            <a:xfrm>
              <a:off x="3650144" y="4654435"/>
              <a:ext cx="898188" cy="870383"/>
            </a:xfrm>
            <a:prstGeom prst="rect">
              <a:avLst/>
            </a:prstGeom>
          </p:spPr>
        </p:pic>
        <p:sp>
          <p:nvSpPr>
            <p:cNvPr id="55" name="TextBox 54"/>
            <p:cNvSpPr txBox="1"/>
            <p:nvPr/>
          </p:nvSpPr>
          <p:spPr>
            <a:xfrm>
              <a:off x="3124914" y="5400163"/>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4038">
                <a:lnSpc>
                  <a:spcPct val="100000"/>
                </a:lnSpc>
                <a:defRPr/>
              </a:pPr>
              <a:r>
                <a:rPr lang="en-US" sz="1600" spc="0" dirty="0" smtClean="0">
                  <a:solidFill>
                    <a:schemeClr val="tx1">
                      <a:lumMod val="75000"/>
                      <a:lumOff val="25000"/>
                    </a:schemeClr>
                  </a:solidFill>
                </a:rPr>
                <a:t>Release manager</a:t>
              </a:r>
              <a:endParaRPr lang="en-US" sz="1600" spc="0" dirty="0">
                <a:solidFill>
                  <a:schemeClr val="tx1">
                    <a:lumMod val="75000"/>
                    <a:lumOff val="25000"/>
                  </a:schemeClr>
                </a:solidFill>
              </a:endParaRPr>
            </a:p>
          </p:txBody>
        </p:sp>
      </p:grpSp>
      <p:cxnSp>
        <p:nvCxnSpPr>
          <p:cNvPr id="62" name="Straight Arrow Connector 61"/>
          <p:cNvCxnSpPr/>
          <p:nvPr/>
        </p:nvCxnSpPr>
        <p:spPr>
          <a:xfrm>
            <a:off x="3526498" y="3397491"/>
            <a:ext cx="654461" cy="0"/>
          </a:xfrm>
          <a:prstGeom prst="straightConnector1">
            <a:avLst/>
          </a:prstGeom>
          <a:ln w="31750">
            <a:solidFill>
              <a:schemeClr val="bg2"/>
            </a:solidFill>
            <a:prstDash val="sysDot"/>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7" name="Straight Arrow Connector 66"/>
          <p:cNvCxnSpPr/>
          <p:nvPr/>
        </p:nvCxnSpPr>
        <p:spPr>
          <a:xfrm>
            <a:off x="3526498" y="4245740"/>
            <a:ext cx="696631" cy="372927"/>
          </a:xfrm>
          <a:prstGeom prst="straightConnector1">
            <a:avLst/>
          </a:prstGeom>
          <a:ln w="31750">
            <a:solidFill>
              <a:schemeClr val="bg2"/>
            </a:solidFill>
            <a:prstDash val="sysDot"/>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9" name="Group 68"/>
          <p:cNvGrpSpPr/>
          <p:nvPr/>
        </p:nvGrpSpPr>
        <p:grpSpPr>
          <a:xfrm>
            <a:off x="875998" y="4253078"/>
            <a:ext cx="514401" cy="514401"/>
            <a:chOff x="492" y="17985"/>
            <a:chExt cx="524853" cy="524853"/>
          </a:xfrm>
        </p:grpSpPr>
        <p:sp>
          <p:nvSpPr>
            <p:cNvPr id="70" name="Oval 6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1</a:t>
              </a:r>
              <a:endParaRPr lang="en-US" sz="2352" dirty="0"/>
            </a:p>
          </p:txBody>
        </p:sp>
      </p:grpSp>
      <p:grpSp>
        <p:nvGrpSpPr>
          <p:cNvPr id="72" name="Group 71"/>
          <p:cNvGrpSpPr/>
          <p:nvPr/>
        </p:nvGrpSpPr>
        <p:grpSpPr>
          <a:xfrm>
            <a:off x="4035270" y="2685602"/>
            <a:ext cx="514401" cy="514401"/>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endParaRPr lang="en-US" sz="2352" dirty="0"/>
            </a:p>
          </p:txBody>
        </p:sp>
      </p:grpSp>
      <p:grpSp>
        <p:nvGrpSpPr>
          <p:cNvPr id="75" name="Group 74"/>
          <p:cNvGrpSpPr/>
          <p:nvPr/>
        </p:nvGrpSpPr>
        <p:grpSpPr>
          <a:xfrm>
            <a:off x="4056452" y="5209714"/>
            <a:ext cx="514401" cy="514401"/>
            <a:chOff x="492" y="17985"/>
            <a:chExt cx="524853" cy="524853"/>
          </a:xfrm>
        </p:grpSpPr>
        <p:sp>
          <p:nvSpPr>
            <p:cNvPr id="76" name="Oval 7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endParaRPr lang="en-US" sz="2352" dirty="0"/>
            </a:p>
          </p:txBody>
        </p:sp>
      </p:grpSp>
      <p:grpSp>
        <p:nvGrpSpPr>
          <p:cNvPr id="78" name="Group 77"/>
          <p:cNvGrpSpPr/>
          <p:nvPr/>
        </p:nvGrpSpPr>
        <p:grpSpPr>
          <a:xfrm>
            <a:off x="7320336" y="3130822"/>
            <a:ext cx="514401" cy="514401"/>
            <a:chOff x="492" y="17985"/>
            <a:chExt cx="524853" cy="524853"/>
          </a:xfrm>
        </p:grpSpPr>
        <p:sp>
          <p:nvSpPr>
            <p:cNvPr id="79" name="Oval 7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3</a:t>
              </a:r>
              <a:endParaRPr lang="en-US" sz="2352" dirty="0"/>
            </a:p>
          </p:txBody>
        </p:sp>
      </p:grpSp>
      <p:grpSp>
        <p:nvGrpSpPr>
          <p:cNvPr id="81" name="Group 80"/>
          <p:cNvGrpSpPr/>
          <p:nvPr/>
        </p:nvGrpSpPr>
        <p:grpSpPr>
          <a:xfrm>
            <a:off x="7315200" y="5809017"/>
            <a:ext cx="514401" cy="514401"/>
            <a:chOff x="492" y="17985"/>
            <a:chExt cx="524853" cy="524853"/>
          </a:xfrm>
        </p:grpSpPr>
        <p:sp>
          <p:nvSpPr>
            <p:cNvPr id="82" name="Oval 8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5</a:t>
              </a:r>
              <a:endParaRPr lang="en-US" sz="2352" dirty="0"/>
            </a:p>
          </p:txBody>
        </p:sp>
      </p:grpSp>
    </p:spTree>
    <p:extLst>
      <p:ext uri="{BB962C8B-B14F-4D97-AF65-F5344CB8AC3E}">
        <p14:creationId xmlns:p14="http://schemas.microsoft.com/office/powerpoint/2010/main" val="9718445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1000"/>
                                        <p:tgtEl>
                                          <p:spTgt spid="72"/>
                                        </p:tgtEl>
                                      </p:cBhvr>
                                    </p:animEffect>
                                    <p:anim calcmode="lin" valueType="num">
                                      <p:cBhvr>
                                        <p:cTn id="13" dur="1000" fill="hold"/>
                                        <p:tgtEl>
                                          <p:spTgt spid="72"/>
                                        </p:tgtEl>
                                        <p:attrNameLst>
                                          <p:attrName>ppt_x</p:attrName>
                                        </p:attrNameLst>
                                      </p:cBhvr>
                                      <p:tavLst>
                                        <p:tav tm="0">
                                          <p:val>
                                            <p:strVal val="#ppt_x"/>
                                          </p:val>
                                        </p:tav>
                                        <p:tav tm="100000">
                                          <p:val>
                                            <p:strVal val="#ppt_x"/>
                                          </p:val>
                                        </p:tav>
                                      </p:tavLst>
                                    </p:anim>
                                    <p:anim calcmode="lin" valueType="num">
                                      <p:cBhvr>
                                        <p:cTn id="14" dur="1000" fill="hold"/>
                                        <p:tgtEl>
                                          <p:spTgt spid="7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1000"/>
                                        <p:tgtEl>
                                          <p:spTgt spid="78"/>
                                        </p:tgtEl>
                                      </p:cBhvr>
                                    </p:animEffect>
                                    <p:anim calcmode="lin" valueType="num">
                                      <p:cBhvr>
                                        <p:cTn id="23" dur="1000" fill="hold"/>
                                        <p:tgtEl>
                                          <p:spTgt spid="78"/>
                                        </p:tgtEl>
                                        <p:attrNameLst>
                                          <p:attrName>ppt_x</p:attrName>
                                        </p:attrNameLst>
                                      </p:cBhvr>
                                      <p:tavLst>
                                        <p:tav tm="0">
                                          <p:val>
                                            <p:strVal val="#ppt_x"/>
                                          </p:val>
                                        </p:tav>
                                        <p:tav tm="100000">
                                          <p:val>
                                            <p:strVal val="#ppt_x"/>
                                          </p:val>
                                        </p:tav>
                                      </p:tavLst>
                                    </p:anim>
                                    <p:anim calcmode="lin" valueType="num">
                                      <p:cBhvr>
                                        <p:cTn id="24" dur="1000" fill="hold"/>
                                        <p:tgtEl>
                                          <p:spTgt spid="7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1000"/>
                                        <p:tgtEl>
                                          <p:spTgt spid="81"/>
                                        </p:tgtEl>
                                      </p:cBhvr>
                                    </p:animEffect>
                                    <p:anim calcmode="lin" valueType="num">
                                      <p:cBhvr>
                                        <p:cTn id="28" dur="1000" fill="hold"/>
                                        <p:tgtEl>
                                          <p:spTgt spid="81"/>
                                        </p:tgtEl>
                                        <p:attrNameLst>
                                          <p:attrName>ppt_x</p:attrName>
                                        </p:attrNameLst>
                                      </p:cBhvr>
                                      <p:tavLst>
                                        <p:tav tm="0">
                                          <p:val>
                                            <p:strVal val="#ppt_x"/>
                                          </p:val>
                                        </p:tav>
                                        <p:tav tm="100000">
                                          <p:val>
                                            <p:strVal val="#ppt_x"/>
                                          </p:val>
                                        </p:tav>
                                      </p:tavLst>
                                    </p:anim>
                                    <p:anim calcmode="lin" valueType="num">
                                      <p:cBhvr>
                                        <p:cTn id="2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Build Verification Testing</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smtClean="0"/>
              <a:t>Office 365 ALM</a:t>
            </a:r>
            <a:endParaRPr lang="en-US" dirty="0"/>
          </a:p>
          <a:p>
            <a:r>
              <a:rPr lang="en-US" dirty="0" smtClean="0"/>
              <a:t>Office 365 Testing</a:t>
            </a:r>
            <a:endParaRPr lang="en-US" dirty="0"/>
          </a:p>
          <a:p>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a:t>
            </a:r>
            <a:r>
              <a:rPr lang="en-US" dirty="0"/>
              <a:t>Lifecycle Management</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Office 365 ALM</a:t>
            </a:r>
          </a:p>
          <a:p>
            <a:r>
              <a:rPr lang="en-US" dirty="0" smtClean="0"/>
              <a:t>Office 365 Testing</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is ALM?</a:t>
            </a:r>
            <a:endParaRPr lang="en-US" dirty="0"/>
          </a:p>
        </p:txBody>
      </p:sp>
      <p:sp>
        <p:nvSpPr>
          <p:cNvPr id="10" name="Content Placeholder 9"/>
          <p:cNvSpPr>
            <a:spLocks noGrp="1"/>
          </p:cNvSpPr>
          <p:nvPr>
            <p:ph type="body" sz="quarter" idx="10"/>
          </p:nvPr>
        </p:nvSpPr>
        <p:spPr/>
        <p:txBody>
          <a:bodyPr/>
          <a:lstStyle/>
          <a:p>
            <a:r>
              <a:rPr lang="en-AU" dirty="0" smtClean="0"/>
              <a:t>ALM stands for Application Lifecycle Management</a:t>
            </a:r>
          </a:p>
          <a:p>
            <a:r>
              <a:rPr lang="en-AU" dirty="0" smtClean="0"/>
              <a:t>Key tenets:</a:t>
            </a:r>
          </a:p>
          <a:p>
            <a:pPr lvl="1"/>
            <a:r>
              <a:rPr lang="en-AU" dirty="0" smtClean="0"/>
              <a:t>A continuous process of managing the lifecycle of an application through governance, development, and maintenance </a:t>
            </a:r>
          </a:p>
          <a:p>
            <a:pPr lvl="1"/>
            <a:r>
              <a:rPr lang="en-US" dirty="0" smtClean="0"/>
              <a:t>Integrating different teams, platforms, and activities</a:t>
            </a:r>
          </a:p>
          <a:p>
            <a:pPr lvl="1"/>
            <a:r>
              <a:rPr lang="en-US" dirty="0" smtClean="0"/>
              <a:t>Enabled through a set of tools and processes</a:t>
            </a:r>
          </a:p>
          <a:p>
            <a:pPr lvl="2"/>
            <a:r>
              <a:rPr lang="en-US" dirty="0" smtClean="0"/>
              <a:t>Visual Studio, Scrum</a:t>
            </a:r>
          </a:p>
        </p:txBody>
      </p:sp>
      <p:sp>
        <p:nvSpPr>
          <p:cNvPr id="3" name="Slide Number Placeholder 2"/>
          <p:cNvSpPr>
            <a:spLocks noGrp="1"/>
          </p:cNvSpPr>
          <p:nvPr>
            <p:ph type="sldNum" sz="quarter" idx="12"/>
          </p:nvPr>
        </p:nvSpPr>
        <p:spPr>
          <a:prstGeom prst="rect">
            <a:avLst/>
          </a:prstGeom>
        </p:spPr>
        <p:txBody>
          <a:bodyPr/>
          <a:lstStyle/>
          <a:p>
            <a:fld id="{026CCAEB-CB17-44EB-A892-4553F1D666B6}" type="slidenum">
              <a:rPr lang="en-US" smtClean="0">
                <a:solidFill>
                  <a:srgbClr val="505050"/>
                </a:solidFill>
              </a:rPr>
              <a:pPr/>
              <a:t>6</a:t>
            </a:fld>
            <a:endParaRPr lang="en-US" dirty="0">
              <a:solidFill>
                <a:srgbClr val="505050"/>
              </a:solidFill>
            </a:endParaRPr>
          </a:p>
        </p:txBody>
      </p:sp>
    </p:spTree>
    <p:extLst>
      <p:ext uri="{BB962C8B-B14F-4D97-AF65-F5344CB8AC3E}">
        <p14:creationId xmlns:p14="http://schemas.microsoft.com/office/powerpoint/2010/main" val="376949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157"/>
          <p:cNvSpPr/>
          <p:nvPr/>
        </p:nvSpPr>
        <p:spPr bwMode="auto">
          <a:xfrm>
            <a:off x="2945586" y="1594253"/>
            <a:ext cx="2911915" cy="1987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defTabSz="914038" fontAlgn="base">
              <a:lnSpc>
                <a:spcPct val="90000"/>
              </a:lnSpc>
              <a:spcBef>
                <a:spcPct val="0"/>
              </a:spcBef>
              <a:spcAft>
                <a:spcPct val="0"/>
              </a:spcAft>
            </a:pPr>
            <a:r>
              <a:rPr lang="en-US" sz="2352" spc="-113" dirty="0">
                <a:solidFill>
                  <a:schemeClr val="tx1">
                    <a:lumMod val="75000"/>
                    <a:lumOff val="25000"/>
                  </a:schemeClr>
                </a:solidFill>
                <a:latin typeface="Segoe UI Light"/>
              </a:rPr>
              <a:t>Plan</a:t>
            </a:r>
          </a:p>
        </p:txBody>
      </p:sp>
      <p:sp>
        <p:nvSpPr>
          <p:cNvPr id="159" name="Rectangle 158"/>
          <p:cNvSpPr/>
          <p:nvPr/>
        </p:nvSpPr>
        <p:spPr bwMode="auto">
          <a:xfrm>
            <a:off x="5970622" y="1594253"/>
            <a:ext cx="2945054" cy="1987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r" defTabSz="914038" fontAlgn="base">
              <a:lnSpc>
                <a:spcPct val="90000"/>
              </a:lnSpc>
              <a:spcBef>
                <a:spcPct val="0"/>
              </a:spcBef>
              <a:spcAft>
                <a:spcPct val="0"/>
              </a:spcAft>
            </a:pPr>
            <a:r>
              <a:rPr lang="en-US" sz="2352" spc="-113" dirty="0">
                <a:solidFill>
                  <a:schemeClr val="tx1">
                    <a:lumMod val="75000"/>
                    <a:lumOff val="25000"/>
                  </a:schemeClr>
                </a:solidFill>
                <a:latin typeface="Segoe UI Light"/>
              </a:rPr>
              <a:t>Monitor + Learn </a:t>
            </a:r>
          </a:p>
        </p:txBody>
      </p:sp>
      <p:sp>
        <p:nvSpPr>
          <p:cNvPr id="157" name="Rectangle 156"/>
          <p:cNvSpPr/>
          <p:nvPr/>
        </p:nvSpPr>
        <p:spPr bwMode="auto">
          <a:xfrm>
            <a:off x="5970622" y="3559604"/>
            <a:ext cx="2945054" cy="20221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b" anchorCtr="0" forceAA="0" compatLnSpc="1">
            <a:prstTxWarp prst="textNoShape">
              <a:avLst/>
            </a:prstTxWarp>
            <a:noAutofit/>
          </a:bodyPr>
          <a:lstStyle/>
          <a:p>
            <a:pPr algn="r" defTabSz="914038" fontAlgn="base">
              <a:lnSpc>
                <a:spcPct val="90000"/>
              </a:lnSpc>
              <a:spcBef>
                <a:spcPct val="0"/>
              </a:spcBef>
              <a:spcAft>
                <a:spcPct val="0"/>
              </a:spcAft>
            </a:pPr>
            <a:r>
              <a:rPr lang="en-US" sz="2352" spc="-113" dirty="0">
                <a:solidFill>
                  <a:schemeClr val="tx1">
                    <a:lumMod val="75000"/>
                    <a:lumOff val="25000"/>
                  </a:schemeClr>
                </a:solidFill>
                <a:latin typeface="Segoe UI Light"/>
              </a:rPr>
              <a:t>Release</a:t>
            </a:r>
          </a:p>
        </p:txBody>
      </p:sp>
      <p:sp>
        <p:nvSpPr>
          <p:cNvPr id="160" name="Rectangle 159"/>
          <p:cNvSpPr/>
          <p:nvPr/>
        </p:nvSpPr>
        <p:spPr bwMode="auto">
          <a:xfrm>
            <a:off x="2945586" y="3559604"/>
            <a:ext cx="2911915" cy="20221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b" anchorCtr="0" forceAA="0" compatLnSpc="1">
            <a:prstTxWarp prst="textNoShape">
              <a:avLst/>
            </a:prstTxWarp>
            <a:noAutofit/>
          </a:bodyPr>
          <a:lstStyle/>
          <a:p>
            <a:pPr defTabSz="914038" fontAlgn="base">
              <a:lnSpc>
                <a:spcPct val="90000"/>
              </a:lnSpc>
              <a:spcBef>
                <a:spcPct val="0"/>
              </a:spcBef>
              <a:spcAft>
                <a:spcPct val="0"/>
              </a:spcAft>
            </a:pPr>
            <a:r>
              <a:rPr lang="en-US" sz="2352" spc="-113" dirty="0">
                <a:solidFill>
                  <a:schemeClr val="tx1">
                    <a:lumMod val="75000"/>
                    <a:lumOff val="25000"/>
                  </a:schemeClr>
                </a:solidFill>
                <a:latin typeface="Segoe UI Light"/>
              </a:rPr>
              <a:t>Develop + Test</a:t>
            </a:r>
          </a:p>
        </p:txBody>
      </p:sp>
      <p:sp>
        <p:nvSpPr>
          <p:cNvPr id="10" name="Title 1"/>
          <p:cNvSpPr>
            <a:spLocks noGrp="1"/>
          </p:cNvSpPr>
          <p:nvPr>
            <p:ph type="title"/>
          </p:nvPr>
        </p:nvSpPr>
        <p:spPr/>
        <p:txBody>
          <a:bodyPr/>
          <a:lstStyle/>
          <a:p>
            <a:r>
              <a:rPr lang="en-US" sz="5400" dirty="0" smtClean="0"/>
              <a:t>Lifecycle Overview</a:t>
            </a:r>
            <a:endParaRPr lang="en-US" sz="5400" dirty="0"/>
          </a:p>
        </p:txBody>
      </p:sp>
      <p:pic>
        <p:nvPicPr>
          <p:cNvPr id="3" name="Picture 2"/>
          <p:cNvPicPr>
            <a:picLocks noChangeAspect="1"/>
          </p:cNvPicPr>
          <p:nvPr/>
        </p:nvPicPr>
        <p:blipFill>
          <a:blip r:embed="rId3"/>
          <a:stretch>
            <a:fillRect/>
          </a:stretch>
        </p:blipFill>
        <p:spPr>
          <a:xfrm>
            <a:off x="3696077" y="1830402"/>
            <a:ext cx="4549090" cy="3458403"/>
          </a:xfrm>
          <a:prstGeom prst="rect">
            <a:avLst/>
          </a:prstGeom>
        </p:spPr>
      </p:pic>
    </p:spTree>
    <p:extLst>
      <p:ext uri="{BB962C8B-B14F-4D97-AF65-F5344CB8AC3E}">
        <p14:creationId xmlns:p14="http://schemas.microsoft.com/office/powerpoint/2010/main" val="3133222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35" presetClass="path" presetSubtype="0" decel="100000" fill="hold" grpId="1" nodeType="withEffect">
                                  <p:stCondLst>
                                    <p:cond delay="0"/>
                                  </p:stCondLst>
                                  <p:childTnLst>
                                    <p:animMotion origin="layout" path="M 0.04493 -3.03677E-6 L 2.21598E-6 -3.03677E-6 " pathEditMode="relative" rAng="0" ptsTypes="AA">
                                      <p:cBhvr>
                                        <p:cTn id="9" dur="600" fill="hold"/>
                                        <p:tgtEl>
                                          <p:spTgt spid="159"/>
                                        </p:tgtEl>
                                        <p:attrNameLst>
                                          <p:attrName>ppt_x</p:attrName>
                                          <p:attrName>ppt_y</p:attrName>
                                        </p:attrNameLst>
                                      </p:cBhvr>
                                      <p:rCtr x="-2221" y="0"/>
                                    </p:animMotion>
                                  </p:childTnLst>
                                </p:cTn>
                              </p:par>
                              <p:par>
                                <p:cTn id="10" presetID="10" presetClass="entr" presetSubtype="0" fill="hold" grpId="0" nodeType="with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500"/>
                                        <p:tgtEl>
                                          <p:spTgt spid="157"/>
                                        </p:tgtEl>
                                      </p:cBhvr>
                                    </p:animEffect>
                                  </p:childTnLst>
                                </p:cTn>
                              </p:par>
                              <p:par>
                                <p:cTn id="13" presetID="35" presetClass="path" presetSubtype="0" decel="100000" fill="hold" grpId="1" nodeType="withEffect">
                                  <p:stCondLst>
                                    <p:cond delay="0"/>
                                  </p:stCondLst>
                                  <p:childTnLst>
                                    <p:animMotion origin="layout" path="M 0.04493 -3.03677E-6 L 2.21598E-6 -3.03677E-6 " pathEditMode="relative" rAng="0" ptsTypes="AA">
                                      <p:cBhvr>
                                        <p:cTn id="14" dur="600" fill="hold"/>
                                        <p:tgtEl>
                                          <p:spTgt spid="157"/>
                                        </p:tgtEl>
                                        <p:attrNameLst>
                                          <p:attrName>ppt_x</p:attrName>
                                          <p:attrName>ppt_y</p:attrName>
                                        </p:attrNameLst>
                                      </p:cBhvr>
                                      <p:rCtr x="-2221" y="0"/>
                                    </p:animMotion>
                                  </p:childTnLst>
                                </p:cTn>
                              </p:par>
                              <p:par>
                                <p:cTn id="15" presetID="10" presetClass="entr" presetSubtype="0" fill="hold" grpId="0" nodeType="with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500"/>
                                        <p:tgtEl>
                                          <p:spTgt spid="158"/>
                                        </p:tgtEl>
                                      </p:cBhvr>
                                    </p:animEffect>
                                  </p:childTnLst>
                                </p:cTn>
                              </p:par>
                              <p:par>
                                <p:cTn id="18" presetID="35" presetClass="path" presetSubtype="0" decel="100000" fill="hold" grpId="1" nodeType="withEffect">
                                  <p:stCondLst>
                                    <p:cond delay="0"/>
                                  </p:stCondLst>
                                  <p:childTnLst>
                                    <p:animMotion origin="layout" path="M 0.04493 -3.03677E-6 L 2.21598E-6 -3.03677E-6 " pathEditMode="relative" rAng="0" ptsTypes="AA">
                                      <p:cBhvr>
                                        <p:cTn id="19" dur="600" fill="hold"/>
                                        <p:tgtEl>
                                          <p:spTgt spid="158"/>
                                        </p:tgtEl>
                                        <p:attrNameLst>
                                          <p:attrName>ppt_x</p:attrName>
                                          <p:attrName>ppt_y</p:attrName>
                                        </p:attrNameLst>
                                      </p:cBhvr>
                                      <p:rCtr x="-2221" y="0"/>
                                    </p:animMotion>
                                  </p:childTnLst>
                                </p:cTn>
                              </p:par>
                              <p:par>
                                <p:cTn id="20" presetID="10" presetClass="entr" presetSubtype="0" fill="hold" grpId="0" nodeType="with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fade">
                                      <p:cBhvr>
                                        <p:cTn id="22" dur="500"/>
                                        <p:tgtEl>
                                          <p:spTgt spid="160"/>
                                        </p:tgtEl>
                                      </p:cBhvr>
                                    </p:animEffect>
                                  </p:childTnLst>
                                </p:cTn>
                              </p:par>
                              <p:par>
                                <p:cTn id="23" presetID="35" presetClass="path" presetSubtype="0" decel="100000" fill="hold" grpId="1" nodeType="withEffect">
                                  <p:stCondLst>
                                    <p:cond delay="0"/>
                                  </p:stCondLst>
                                  <p:childTnLst>
                                    <p:animMotion origin="layout" path="M 0.04493 -3.03677E-6 L 2.21598E-6 -3.03677E-6 " pathEditMode="relative" rAng="0" ptsTypes="AA">
                                      <p:cBhvr>
                                        <p:cTn id="24" dur="600" fill="hold"/>
                                        <p:tgtEl>
                                          <p:spTgt spid="160"/>
                                        </p:tgtEl>
                                        <p:attrNameLst>
                                          <p:attrName>ppt_x</p:attrName>
                                          <p:attrName>ppt_y</p:attrName>
                                        </p:attrNameLst>
                                      </p:cBhvr>
                                      <p:rCtr x="-222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8" grpId="1"/>
      <p:bldP spid="159" grpId="0"/>
      <p:bldP spid="159" grpId="1"/>
      <p:bldP spid="157" grpId="0"/>
      <p:bldP spid="157" grpId="1"/>
      <p:bldP spid="160" grpId="0"/>
      <p:bldP spid="16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3806946" y="3275920"/>
            <a:ext cx="4550843" cy="4771542"/>
          </a:xfrm>
          <a:prstGeom prst="rect">
            <a:avLst/>
          </a:prstGeom>
        </p:spPr>
      </p:pic>
      <p:sp>
        <p:nvSpPr>
          <p:cNvPr id="42" name="Rectangle 41"/>
          <p:cNvSpPr/>
          <p:nvPr/>
        </p:nvSpPr>
        <p:spPr bwMode="auto">
          <a:xfrm>
            <a:off x="3820845" y="3192815"/>
            <a:ext cx="1471786" cy="6787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024"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Source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Repos</a:t>
            </a:r>
          </a:p>
        </p:txBody>
      </p:sp>
      <p:sp>
        <p:nvSpPr>
          <p:cNvPr id="50" name="Rectangle 49"/>
          <p:cNvSpPr/>
          <p:nvPr/>
        </p:nvSpPr>
        <p:spPr bwMode="auto">
          <a:xfrm>
            <a:off x="3820845" y="3903283"/>
            <a:ext cx="1471786" cy="71237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024"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Test Case Management</a:t>
            </a:r>
          </a:p>
        </p:txBody>
      </p:sp>
      <p:sp>
        <p:nvSpPr>
          <p:cNvPr id="51" name="Rectangle 50"/>
          <p:cNvSpPr/>
          <p:nvPr/>
        </p:nvSpPr>
        <p:spPr bwMode="auto">
          <a:xfrm>
            <a:off x="5329177" y="3903283"/>
            <a:ext cx="1471786" cy="71237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Feedback Management</a:t>
            </a:r>
          </a:p>
        </p:txBody>
      </p:sp>
      <p:sp>
        <p:nvSpPr>
          <p:cNvPr id="52" name="Rectangle 51"/>
          <p:cNvSpPr/>
          <p:nvPr/>
        </p:nvSpPr>
        <p:spPr bwMode="auto">
          <a:xfrm>
            <a:off x="6838502" y="3903283"/>
            <a:ext cx="1505388" cy="71237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268819"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Build and Continuous Integration</a:t>
            </a:r>
          </a:p>
        </p:txBody>
      </p:sp>
      <p:sp>
        <p:nvSpPr>
          <p:cNvPr id="53" name="Rectangle 52"/>
          <p:cNvSpPr/>
          <p:nvPr/>
        </p:nvSpPr>
        <p:spPr bwMode="auto">
          <a:xfrm>
            <a:off x="5329177" y="3192352"/>
            <a:ext cx="1471786" cy="6787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Agile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Planning</a:t>
            </a:r>
          </a:p>
        </p:txBody>
      </p:sp>
      <p:sp>
        <p:nvSpPr>
          <p:cNvPr id="54" name="Rectangle 53"/>
          <p:cNvSpPr/>
          <p:nvPr/>
        </p:nvSpPr>
        <p:spPr bwMode="auto">
          <a:xfrm>
            <a:off x="6838502" y="3192352"/>
            <a:ext cx="1505388" cy="6787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268819"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Team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Rooms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3991" y="2025795"/>
            <a:ext cx="5360843" cy="259543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2802" y="1272074"/>
            <a:ext cx="6633116" cy="285171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06220" y="2025795"/>
            <a:ext cx="5376386" cy="260093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8997" y="3634002"/>
            <a:ext cx="1860266" cy="490477"/>
          </a:xfrm>
          <a:prstGeom prst="rect">
            <a:avLst/>
          </a:prstGeom>
        </p:spPr>
      </p:pic>
      <p:sp useBgFill="1">
        <p:nvSpPr>
          <p:cNvPr id="25" name="Rectangle 24"/>
          <p:cNvSpPr/>
          <p:nvPr/>
        </p:nvSpPr>
        <p:spPr bwMode="auto">
          <a:xfrm>
            <a:off x="1489339" y="5412907"/>
            <a:ext cx="9365036" cy="276589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1524250" y="4646887"/>
            <a:ext cx="9147170" cy="55107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846820" tIns="107527" rIns="134410" bIns="107527" numCol="1" spcCol="0" rtlCol="0" fromWordArt="0" anchor="ctr" anchorCtr="0" forceAA="0" compatLnSpc="1">
            <a:prstTxWarp prst="textNoShape">
              <a:avLst/>
            </a:prstTxWarp>
            <a:noAutofit/>
          </a:bodyPr>
          <a:lstStyle/>
          <a:p>
            <a:pPr defTabSz="685375" fontAlgn="base">
              <a:lnSpc>
                <a:spcPct val="90000"/>
              </a:lnSpc>
              <a:spcBef>
                <a:spcPct val="0"/>
              </a:spcBef>
              <a:spcAft>
                <a:spcPct val="0"/>
              </a:spcAft>
            </a:pPr>
            <a:r>
              <a:rPr lang="en-US" sz="2352">
                <a:gradFill>
                  <a:gsLst>
                    <a:gs pos="0">
                      <a:srgbClr val="FFFFFF"/>
                    </a:gs>
                    <a:gs pos="100000">
                      <a:srgbClr val="FFFFFF"/>
                    </a:gs>
                  </a:gsLst>
                  <a:lin ang="5400000" scaled="0"/>
                </a:gradFill>
                <a:latin typeface="Segoe UI Light"/>
                <a:ea typeface="Segoe UI" pitchFamily="34" charset="0"/>
                <a:cs typeface="Segoe UI" pitchFamily="34" charset="0"/>
              </a:rPr>
              <a:t>Team Foundation Server </a:t>
            </a:r>
            <a:endParaRPr lang="en-US" sz="2352"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851810" y="3611416"/>
            <a:ext cx="2002565" cy="515530"/>
          </a:xfrm>
          <a:prstGeom prst="rect">
            <a:avLst/>
          </a:prstGeom>
        </p:spPr>
      </p:pic>
      <p:grpSp>
        <p:nvGrpSpPr>
          <p:cNvPr id="6" name="Group 5"/>
          <p:cNvGrpSpPr/>
          <p:nvPr/>
        </p:nvGrpSpPr>
        <p:grpSpPr>
          <a:xfrm>
            <a:off x="1360907" y="4159559"/>
            <a:ext cx="2469900" cy="452370"/>
            <a:chOff x="-222250" y="4552950"/>
            <a:chExt cx="3360588" cy="615502"/>
          </a:xfrm>
        </p:grpSpPr>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135731" y="4552950"/>
              <a:ext cx="2002607" cy="615502"/>
            </a:xfrm>
            <a:prstGeom prst="rect">
              <a:avLst/>
            </a:prstGeom>
          </p:spPr>
        </p:pic>
        <p:sp>
          <p:nvSpPr>
            <p:cNvPr id="5" name="Rectangle 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flipH="1">
            <a:off x="8329992" y="4159152"/>
            <a:ext cx="2469900" cy="452370"/>
            <a:chOff x="-222250" y="4552950"/>
            <a:chExt cx="3360588" cy="615502"/>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020728" y="4552950"/>
              <a:ext cx="2117610" cy="615502"/>
            </a:xfrm>
            <a:prstGeom prst="rect">
              <a:avLst/>
            </a:prstGeom>
          </p:spPr>
        </p:pic>
        <p:sp>
          <p:nvSpPr>
            <p:cNvPr id="35" name="Rectangle 3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p:txBody>
          <a:bodyPr/>
          <a:lstStyle/>
          <a:p>
            <a:r>
              <a:rPr lang="en-US" dirty="0" smtClean="0"/>
              <a:t>Visual Studio 2013 ALM</a:t>
            </a:r>
            <a:endParaRPr lang="en-US" dirty="0"/>
          </a:p>
        </p:txBody>
      </p:sp>
      <p:grpSp>
        <p:nvGrpSpPr>
          <p:cNvPr id="18" name="Group 17"/>
          <p:cNvGrpSpPr/>
          <p:nvPr/>
        </p:nvGrpSpPr>
        <p:grpSpPr>
          <a:xfrm>
            <a:off x="1657051" y="3642846"/>
            <a:ext cx="1349112" cy="1349112"/>
            <a:chOff x="125735" y="5006938"/>
            <a:chExt cx="1835624" cy="1835624"/>
          </a:xfrm>
        </p:grpSpPr>
        <p:grpSp>
          <p:nvGrpSpPr>
            <p:cNvPr id="41" name="Group 40"/>
            <p:cNvGrpSpPr/>
            <p:nvPr/>
          </p:nvGrpSpPr>
          <p:grpSpPr>
            <a:xfrm>
              <a:off x="125735" y="5006938"/>
              <a:ext cx="1835624" cy="1835624"/>
              <a:chOff x="274642" y="4950425"/>
              <a:chExt cx="1835624" cy="1835624"/>
            </a:xfrm>
          </p:grpSpPr>
          <p:sp>
            <p:nvSpPr>
              <p:cNvPr id="44" name="Oval 43"/>
              <p:cNvSpPr/>
              <p:nvPr/>
            </p:nvSpPr>
            <p:spPr bwMode="auto">
              <a:xfrm>
                <a:off x="274642" y="4950425"/>
                <a:ext cx="1835624" cy="1835624"/>
              </a:xfrm>
              <a:prstGeom prst="ellipse">
                <a:avLst/>
              </a:prstGeom>
              <a:solidFill>
                <a:srgbClr val="68217A"/>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5"/>
              <p:cNvSpPr>
                <a:spLocks noEditPoints="1"/>
              </p:cNvSpPr>
              <p:nvPr/>
            </p:nvSpPr>
            <p:spPr bwMode="black">
              <a:xfrm>
                <a:off x="816276" y="5169119"/>
                <a:ext cx="752356" cy="13982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w="10795" cap="flat" cmpd="sng" algn="ctr">
                <a:noFill/>
                <a:prstDash val="solid"/>
                <a:headEnd type="none" w="med" len="med"/>
                <a:tailEnd type="none" w="med" len="med"/>
              </a:ln>
              <a:effectLst/>
              <a:extLst/>
            </p:spPr>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71871" fontAlgn="base">
                  <a:lnSpc>
                    <a:spcPct val="90000"/>
                  </a:lnSpc>
                  <a:spcBef>
                    <a:spcPct val="0"/>
                  </a:spcBef>
                  <a:spcAft>
                    <a:spcPct val="0"/>
                  </a:spcAft>
                  <a:defRPr/>
                </a:pPr>
                <a:endParaRPr lang="en-US" sz="1470" kern="0" spc="-37">
                  <a:gradFill>
                    <a:gsLst>
                      <a:gs pos="1250">
                        <a:srgbClr val="EFEFEF"/>
                      </a:gs>
                      <a:gs pos="10417">
                        <a:srgbClr val="EFEFEF"/>
                      </a:gs>
                    </a:gsLst>
                    <a:lin ang="5400000" scaled="0"/>
                  </a:gradFill>
                </a:endParaRPr>
              </a:p>
            </p:txBody>
          </p:sp>
        </p:grpSp>
        <p:pic>
          <p:nvPicPr>
            <p:cNvPr id="46" name="Picture 45"/>
            <p:cNvPicPr>
              <a:picLocks noChangeAspect="1"/>
            </p:cNvPicPr>
            <p:nvPr/>
          </p:nvPicPr>
          <p:blipFill rotWithShape="1">
            <a:blip r:embed="rId11" cstate="print">
              <a:extLst>
                <a:ext uri="{28A0092B-C50C-407E-A947-70E740481C1C}">
                  <a14:useLocalDpi xmlns:a14="http://schemas.microsoft.com/office/drawing/2010/main" val="0"/>
                </a:ext>
              </a:extLst>
            </a:blip>
            <a:srcRect l="2128" r="75902"/>
            <a:stretch/>
          </p:blipFill>
          <p:spPr>
            <a:xfrm>
              <a:off x="311998" y="5081965"/>
              <a:ext cx="650568" cy="829157"/>
            </a:xfrm>
            <a:prstGeom prst="rect">
              <a:avLst/>
            </a:prstGeom>
          </p:spPr>
        </p:pic>
      </p:grpSp>
      <p:sp>
        <p:nvSpPr>
          <p:cNvPr id="21" name="Rectangle 20"/>
          <p:cNvSpPr/>
          <p:nvPr/>
        </p:nvSpPr>
        <p:spPr bwMode="auto">
          <a:xfrm>
            <a:off x="757882" y="2993054"/>
            <a:ext cx="766371" cy="2605661"/>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2195672" y="3794439"/>
            <a:ext cx="766371" cy="2605661"/>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12196755" y="5448272"/>
            <a:ext cx="4563221" cy="55107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9253" tIns="107527" rIns="806458" bIns="107527" numCol="1" spcCol="0" rtlCol="0" fromWordArt="0" anchor="ctr" anchorCtr="0" forceAA="0" compatLnSpc="1">
            <a:prstTxWarp prst="textNoShape">
              <a:avLst/>
            </a:prstTxWarp>
            <a:noAutofit/>
          </a:bodyPr>
          <a:lstStyle/>
          <a:p>
            <a:pPr defTabSz="685375" fontAlgn="base">
              <a:lnSpc>
                <a:spcPct val="90000"/>
              </a:lnSpc>
              <a:spcBef>
                <a:spcPct val="0"/>
              </a:spcBef>
              <a:spcAft>
                <a:spcPct val="0"/>
              </a:spcAft>
            </a:pPr>
            <a:r>
              <a:rPr lang="en-US" sz="2352" dirty="0">
                <a:gradFill>
                  <a:gsLst>
                    <a:gs pos="0">
                      <a:srgbClr val="FFFFFF"/>
                    </a:gs>
                    <a:gs pos="100000">
                      <a:srgbClr val="FFFFFF"/>
                    </a:gs>
                  </a:gsLst>
                  <a:lin ang="5400000" scaled="0"/>
                </a:gradFill>
                <a:latin typeface="Segoe UI Light"/>
                <a:ea typeface="Segoe UI" pitchFamily="34" charset="0"/>
                <a:cs typeface="Segoe UI" pitchFamily="34" charset="0"/>
              </a:rPr>
              <a:t>Visual Studio Online </a:t>
            </a:r>
          </a:p>
        </p:txBody>
      </p:sp>
      <p:grpSp>
        <p:nvGrpSpPr>
          <p:cNvPr id="85" name="Group 84"/>
          <p:cNvGrpSpPr/>
          <p:nvPr/>
        </p:nvGrpSpPr>
        <p:grpSpPr>
          <a:xfrm>
            <a:off x="9196246" y="3642846"/>
            <a:ext cx="1349112" cy="1349112"/>
            <a:chOff x="10168484" y="4537144"/>
            <a:chExt cx="1835624" cy="1835624"/>
          </a:xfrm>
        </p:grpSpPr>
        <p:sp>
          <p:nvSpPr>
            <p:cNvPr id="86" name="Oval 85"/>
            <p:cNvSpPr/>
            <p:nvPr/>
          </p:nvSpPr>
          <p:spPr bwMode="auto">
            <a:xfrm flipH="1" flipV="1">
              <a:off x="10168484" y="4537144"/>
              <a:ext cx="1835624" cy="1835624"/>
            </a:xfrm>
            <a:prstGeom prst="ellipse">
              <a:avLst/>
            </a:prstGeom>
            <a:solidFill>
              <a:schemeClr val="accent4"/>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128"/>
            <p:cNvSpPr>
              <a:spLocks noChangeAspect="1"/>
            </p:cNvSpPr>
            <p:nvPr/>
          </p:nvSpPr>
          <p:spPr bwMode="black">
            <a:xfrm>
              <a:off x="10371886" y="4977182"/>
              <a:ext cx="1401320" cy="77411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50800" cap="flat" cmpd="sng" algn="ctr">
              <a:noFill/>
              <a:prstDash val="solid"/>
              <a:headEnd type="none" w="med" len="med"/>
              <a:tailEnd type="none" w="med" len="med"/>
            </a:ln>
            <a:effectLst/>
            <a:extLst/>
          </p:spPr>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71871" fontAlgn="base">
                <a:lnSpc>
                  <a:spcPct val="90000"/>
                </a:lnSpc>
                <a:spcBef>
                  <a:spcPct val="0"/>
                </a:spcBef>
                <a:spcAft>
                  <a:spcPct val="0"/>
                </a:spcAft>
                <a:defRPr/>
              </a:pPr>
              <a:endParaRPr lang="en-US" sz="1470" kern="0" spc="-37">
                <a:gradFill>
                  <a:gsLst>
                    <a:gs pos="1250">
                      <a:srgbClr val="EFEFEF"/>
                    </a:gs>
                    <a:gs pos="10417">
                      <a:srgbClr val="EFEFEF"/>
                    </a:gs>
                  </a:gsLst>
                  <a:lin ang="5400000" scaled="0"/>
                </a:gradFill>
              </a:endParaRPr>
            </a:p>
          </p:txBody>
        </p:sp>
        <p:pic>
          <p:nvPicPr>
            <p:cNvPr id="88" name="Picture 87"/>
            <p:cNvPicPr>
              <a:picLocks noChangeAspect="1"/>
            </p:cNvPicPr>
            <p:nvPr/>
          </p:nvPicPr>
          <p:blipFill rotWithShape="1">
            <a:blip r:embed="rId12" cstate="print">
              <a:duotone>
                <a:schemeClr val="accent4">
                  <a:shade val="45000"/>
                  <a:satMod val="135000"/>
                </a:schemeClr>
                <a:prstClr val="white"/>
              </a:duotone>
              <a:extLst>
                <a:ext uri="{28A0092B-C50C-407E-A947-70E740481C1C}">
                  <a14:useLocalDpi xmlns:a14="http://schemas.microsoft.com/office/drawing/2010/main" val="0"/>
                </a:ext>
              </a:extLst>
            </a:blip>
            <a:srcRect r="17482"/>
            <a:stretch/>
          </p:blipFill>
          <p:spPr>
            <a:xfrm>
              <a:off x="10700847" y="5085271"/>
              <a:ext cx="640080" cy="689649"/>
            </a:xfrm>
            <a:prstGeom prst="rect">
              <a:avLst/>
            </a:prstGeom>
          </p:spPr>
        </p:pic>
      </p:gr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490145" y="1424948"/>
            <a:ext cx="5300231" cy="1350819"/>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99144" y="2152348"/>
            <a:ext cx="4966447" cy="1783172"/>
          </a:xfrm>
          <a:prstGeom prst="rect">
            <a:avLst/>
          </a:prstGeom>
        </p:spPr>
      </p:pic>
    </p:spTree>
    <p:extLst>
      <p:ext uri="{BB962C8B-B14F-4D97-AF65-F5344CB8AC3E}">
        <p14:creationId xmlns:p14="http://schemas.microsoft.com/office/powerpoint/2010/main" val="196453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0-#ppt_w/2"/>
                                          </p:val>
                                        </p:tav>
                                        <p:tav tm="100000">
                                          <p:val>
                                            <p:strVal val="#ppt_x"/>
                                          </p:val>
                                        </p:tav>
                                      </p:tavLst>
                                    </p:anim>
                                    <p:anim calcmode="lin" valueType="num">
                                      <p:cBhvr additive="base">
                                        <p:cTn id="8" dur="6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600" fill="hold"/>
                                        <p:tgtEl>
                                          <p:spTgt spid="40"/>
                                        </p:tgtEl>
                                        <p:attrNameLst>
                                          <p:attrName>ppt_x</p:attrName>
                                        </p:attrNameLst>
                                      </p:cBhvr>
                                      <p:tavLst>
                                        <p:tav tm="0">
                                          <p:val>
                                            <p:strVal val="0-#ppt_w/2"/>
                                          </p:val>
                                        </p:tav>
                                        <p:tav tm="100000">
                                          <p:val>
                                            <p:strVal val="#ppt_x"/>
                                          </p:val>
                                        </p:tav>
                                      </p:tavLst>
                                    </p:anim>
                                    <p:anim calcmode="lin" valueType="num">
                                      <p:cBhvr additive="base">
                                        <p:cTn id="13" dur="600" fill="hold"/>
                                        <p:tgtEl>
                                          <p:spTgt spid="40"/>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2" presetClass="entr" presetSubtype="4" decel="10000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600" fill="hold"/>
                                        <p:tgtEl>
                                          <p:spTgt spid="43"/>
                                        </p:tgtEl>
                                        <p:attrNameLst>
                                          <p:attrName>ppt_x</p:attrName>
                                        </p:attrNameLst>
                                      </p:cBhvr>
                                      <p:tavLst>
                                        <p:tav tm="0">
                                          <p:val>
                                            <p:strVal val="#ppt_x"/>
                                          </p:val>
                                        </p:tav>
                                        <p:tav tm="100000">
                                          <p:val>
                                            <p:strVal val="#ppt_x"/>
                                          </p:val>
                                        </p:tav>
                                      </p:tavLst>
                                    </p:anim>
                                    <p:anim calcmode="lin" valueType="num">
                                      <p:cBhvr additive="base">
                                        <p:cTn id="18" dur="600" fill="hold"/>
                                        <p:tgtEl>
                                          <p:spTgt spid="43"/>
                                        </p:tgtEl>
                                        <p:attrNameLst>
                                          <p:attrName>ppt_y</p:attrName>
                                        </p:attrNameLst>
                                      </p:cBhvr>
                                      <p:tavLst>
                                        <p:tav tm="0">
                                          <p:val>
                                            <p:strVal val="1+#ppt_h/2"/>
                                          </p:val>
                                        </p:tav>
                                        <p:tav tm="100000">
                                          <p:val>
                                            <p:strVal val="#ppt_y"/>
                                          </p:val>
                                        </p:tav>
                                      </p:tavLst>
                                    </p:anim>
                                  </p:childTnLst>
                                </p:cTn>
                              </p:par>
                            </p:childTnLst>
                          </p:cTn>
                        </p:par>
                        <p:par>
                          <p:cTn id="19" fill="hold">
                            <p:stCondLst>
                              <p:cond delay="1800"/>
                            </p:stCondLst>
                            <p:childTnLst>
                              <p:par>
                                <p:cTn id="20" presetID="2" presetClass="entr" presetSubtype="4" decel="10000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600" fill="hold"/>
                                        <p:tgtEl>
                                          <p:spTgt spid="42"/>
                                        </p:tgtEl>
                                        <p:attrNameLst>
                                          <p:attrName>ppt_x</p:attrName>
                                        </p:attrNameLst>
                                      </p:cBhvr>
                                      <p:tavLst>
                                        <p:tav tm="0">
                                          <p:val>
                                            <p:strVal val="#ppt_x"/>
                                          </p:val>
                                        </p:tav>
                                        <p:tav tm="100000">
                                          <p:val>
                                            <p:strVal val="#ppt_x"/>
                                          </p:val>
                                        </p:tav>
                                      </p:tavLst>
                                    </p:anim>
                                    <p:anim calcmode="lin" valueType="num">
                                      <p:cBhvr additive="base">
                                        <p:cTn id="23" dur="600" fill="hold"/>
                                        <p:tgtEl>
                                          <p:spTgt spid="42"/>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30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600" fill="hold"/>
                                        <p:tgtEl>
                                          <p:spTgt spid="50"/>
                                        </p:tgtEl>
                                        <p:attrNameLst>
                                          <p:attrName>ppt_x</p:attrName>
                                        </p:attrNameLst>
                                      </p:cBhvr>
                                      <p:tavLst>
                                        <p:tav tm="0">
                                          <p:val>
                                            <p:strVal val="#ppt_x"/>
                                          </p:val>
                                        </p:tav>
                                        <p:tav tm="100000">
                                          <p:val>
                                            <p:strVal val="#ppt_x"/>
                                          </p:val>
                                        </p:tav>
                                      </p:tavLst>
                                    </p:anim>
                                    <p:anim calcmode="lin" valueType="num">
                                      <p:cBhvr additive="base">
                                        <p:cTn id="27" dur="600" fill="hold"/>
                                        <p:tgtEl>
                                          <p:spTgt spid="5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0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600" fill="hold"/>
                                        <p:tgtEl>
                                          <p:spTgt spid="53"/>
                                        </p:tgtEl>
                                        <p:attrNameLst>
                                          <p:attrName>ppt_x</p:attrName>
                                        </p:attrNameLst>
                                      </p:cBhvr>
                                      <p:tavLst>
                                        <p:tav tm="0">
                                          <p:val>
                                            <p:strVal val="#ppt_x"/>
                                          </p:val>
                                        </p:tav>
                                        <p:tav tm="100000">
                                          <p:val>
                                            <p:strVal val="#ppt_x"/>
                                          </p:val>
                                        </p:tav>
                                      </p:tavLst>
                                    </p:anim>
                                    <p:anim calcmode="lin" valueType="num">
                                      <p:cBhvr additive="base">
                                        <p:cTn id="31" dur="6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40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600" fill="hold"/>
                                        <p:tgtEl>
                                          <p:spTgt spid="51"/>
                                        </p:tgtEl>
                                        <p:attrNameLst>
                                          <p:attrName>ppt_x</p:attrName>
                                        </p:attrNameLst>
                                      </p:cBhvr>
                                      <p:tavLst>
                                        <p:tav tm="0">
                                          <p:val>
                                            <p:strVal val="#ppt_x"/>
                                          </p:val>
                                        </p:tav>
                                        <p:tav tm="100000">
                                          <p:val>
                                            <p:strVal val="#ppt_x"/>
                                          </p:val>
                                        </p:tav>
                                      </p:tavLst>
                                    </p:anim>
                                    <p:anim calcmode="lin" valueType="num">
                                      <p:cBhvr additive="base">
                                        <p:cTn id="35" dur="600" fill="hold"/>
                                        <p:tgtEl>
                                          <p:spTgt spid="51"/>
                                        </p:tgtEl>
                                        <p:attrNameLst>
                                          <p:attrName>ppt_y</p:attrName>
                                        </p:attrNameLst>
                                      </p:cBhvr>
                                      <p:tavLst>
                                        <p:tav tm="0">
                                          <p:val>
                                            <p:strVal val="1+#ppt_h/2"/>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600" fill="hold"/>
                                        <p:tgtEl>
                                          <p:spTgt spid="54"/>
                                        </p:tgtEl>
                                        <p:attrNameLst>
                                          <p:attrName>ppt_x</p:attrName>
                                        </p:attrNameLst>
                                      </p:cBhvr>
                                      <p:tavLst>
                                        <p:tav tm="0">
                                          <p:val>
                                            <p:strVal val="#ppt_x"/>
                                          </p:val>
                                        </p:tav>
                                        <p:tav tm="100000">
                                          <p:val>
                                            <p:strVal val="#ppt_x"/>
                                          </p:val>
                                        </p:tav>
                                      </p:tavLst>
                                    </p:anim>
                                    <p:anim calcmode="lin" valueType="num">
                                      <p:cBhvr additive="base">
                                        <p:cTn id="39" dur="600" fill="hold"/>
                                        <p:tgtEl>
                                          <p:spTgt spid="54"/>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50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600" fill="hold"/>
                                        <p:tgtEl>
                                          <p:spTgt spid="52"/>
                                        </p:tgtEl>
                                        <p:attrNameLst>
                                          <p:attrName>ppt_x</p:attrName>
                                        </p:attrNameLst>
                                      </p:cBhvr>
                                      <p:tavLst>
                                        <p:tav tm="0">
                                          <p:val>
                                            <p:strVal val="#ppt_x"/>
                                          </p:val>
                                        </p:tav>
                                        <p:tav tm="100000">
                                          <p:val>
                                            <p:strVal val="#ppt_x"/>
                                          </p:val>
                                        </p:tav>
                                      </p:tavLst>
                                    </p:anim>
                                    <p:anim calcmode="lin" valueType="num">
                                      <p:cBhvr additive="base">
                                        <p:cTn id="43" dur="600" fill="hold"/>
                                        <p:tgtEl>
                                          <p:spTgt spid="52"/>
                                        </p:tgtEl>
                                        <p:attrNameLst>
                                          <p:attrName>ppt_y</p:attrName>
                                        </p:attrNameLst>
                                      </p:cBhvr>
                                      <p:tavLst>
                                        <p:tav tm="0">
                                          <p:val>
                                            <p:strVal val="1+#ppt_h/2"/>
                                          </p:val>
                                        </p:tav>
                                        <p:tav tm="100000">
                                          <p:val>
                                            <p:strVal val="#ppt_y"/>
                                          </p:val>
                                        </p:tav>
                                      </p:tavLst>
                                    </p:anim>
                                  </p:childTnLst>
                                </p:cTn>
                              </p:par>
                            </p:childTnLst>
                          </p:cTn>
                        </p:par>
                        <p:par>
                          <p:cTn id="44" fill="hold">
                            <p:stCondLst>
                              <p:cond delay="2900"/>
                            </p:stCondLst>
                            <p:childTnLst>
                              <p:par>
                                <p:cTn id="45" presetID="22" presetClass="entr" presetSubtype="8"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nodeType="withEffect">
                                  <p:stCondLst>
                                    <p:cond delay="45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par>
                                <p:cTn id="51" presetID="22" presetClass="entr" presetSubtype="8" fill="hold" nodeType="withEffect">
                                  <p:stCondLst>
                                    <p:cond delay="90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35" presetClass="path" presetSubtype="0" decel="100000" fill="hold" grpId="1" nodeType="clickEffect">
                                  <p:stCondLst>
                                    <p:cond delay="0"/>
                                  </p:stCondLst>
                                  <p:childTnLst>
                                    <p:animMotion origin="layout" path="M -2.94613E-6 3.32274E-6 L -0.48583 3.32274E-6 " pathEditMode="relative" rAng="0" ptsTypes="AA">
                                      <p:cBhvr>
                                        <p:cTn id="57" dur="600" fill="hold"/>
                                        <p:tgtEl>
                                          <p:spTgt spid="40"/>
                                        </p:tgtEl>
                                        <p:attrNameLst>
                                          <p:attrName>ppt_x</p:attrName>
                                          <p:attrName>ppt_y</p:attrName>
                                        </p:attrNameLst>
                                      </p:cBhvr>
                                      <p:rCtr x="-24292" y="0"/>
                                    </p:animMotion>
                                  </p:childTnLst>
                                </p:cTn>
                              </p:par>
                              <p:par>
                                <p:cTn id="58" presetID="2" presetClass="entr" presetSubtype="2" decel="100000" fill="hold" nodeType="withEffect">
                                  <p:stCondLst>
                                    <p:cond delay="0"/>
                                  </p:stCondLst>
                                  <p:childTnLst>
                                    <p:set>
                                      <p:cBhvr>
                                        <p:cTn id="59" dur="1" fill="hold">
                                          <p:stCondLst>
                                            <p:cond delay="0"/>
                                          </p:stCondLst>
                                        </p:cTn>
                                        <p:tgtEl>
                                          <p:spTgt spid="85"/>
                                        </p:tgtEl>
                                        <p:attrNameLst>
                                          <p:attrName>style.visibility</p:attrName>
                                        </p:attrNameLst>
                                      </p:cBhvr>
                                      <p:to>
                                        <p:strVal val="visible"/>
                                      </p:to>
                                    </p:set>
                                    <p:anim calcmode="lin" valueType="num">
                                      <p:cBhvr additive="base">
                                        <p:cTn id="60" dur="600" fill="hold"/>
                                        <p:tgtEl>
                                          <p:spTgt spid="85"/>
                                        </p:tgtEl>
                                        <p:attrNameLst>
                                          <p:attrName>ppt_x</p:attrName>
                                        </p:attrNameLst>
                                      </p:cBhvr>
                                      <p:tavLst>
                                        <p:tav tm="0">
                                          <p:val>
                                            <p:strVal val="1+#ppt_w/2"/>
                                          </p:val>
                                        </p:tav>
                                        <p:tav tm="100000">
                                          <p:val>
                                            <p:strVal val="#ppt_x"/>
                                          </p:val>
                                        </p:tav>
                                      </p:tavLst>
                                    </p:anim>
                                    <p:anim calcmode="lin" valueType="num">
                                      <p:cBhvr additive="base">
                                        <p:cTn id="61" dur="600" fill="hold"/>
                                        <p:tgtEl>
                                          <p:spTgt spid="85"/>
                                        </p:tgtEl>
                                        <p:attrNameLst>
                                          <p:attrName>ppt_y</p:attrName>
                                        </p:attrNameLst>
                                      </p:cBhvr>
                                      <p:tavLst>
                                        <p:tav tm="0">
                                          <p:val>
                                            <p:strVal val="#ppt_y"/>
                                          </p:val>
                                        </p:tav>
                                        <p:tav tm="100000">
                                          <p:val>
                                            <p:strVal val="#ppt_y"/>
                                          </p:val>
                                        </p:tav>
                                      </p:tavLst>
                                    </p:anim>
                                  </p:childTnLst>
                                </p:cTn>
                              </p:par>
                              <p:par>
                                <p:cTn id="62" presetID="35" presetClass="path" presetSubtype="0" decel="100000" fill="hold" grpId="0" nodeType="withEffect">
                                  <p:stCondLst>
                                    <p:cond delay="0"/>
                                  </p:stCondLst>
                                  <p:childTnLst>
                                    <p:animMotion origin="layout" path="M 3.22951E-6 3.32274E-6 L -0.49936 3.32274E-6 " pathEditMode="relative" rAng="0" ptsTypes="AA">
                                      <p:cBhvr>
                                        <p:cTn id="63" dur="600" fill="hold"/>
                                        <p:tgtEl>
                                          <p:spTgt spid="60"/>
                                        </p:tgtEl>
                                        <p:attrNameLst>
                                          <p:attrName>ppt_x</p:attrName>
                                          <p:attrName>ppt_y</p:attrName>
                                        </p:attrNameLst>
                                      </p:cBhvr>
                                      <p:rCtr x="-24968" y="0"/>
                                    </p:animMotion>
                                  </p:childTnLst>
                                </p:cTn>
                              </p:par>
                            </p:childTnLst>
                          </p:cTn>
                        </p:par>
                        <p:par>
                          <p:cTn id="64" fill="hold">
                            <p:stCondLst>
                              <p:cond delay="600"/>
                            </p:stCondLst>
                            <p:childTnLst>
                              <p:par>
                                <p:cTn id="65" presetID="22" presetClass="entr" presetSubtype="2"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right)">
                                      <p:cBhvr>
                                        <p:cTn id="67" dur="500"/>
                                        <p:tgtEl>
                                          <p:spTgt spid="62"/>
                                        </p:tgtEl>
                                      </p:cBhvr>
                                    </p:animEffect>
                                  </p:childTnLst>
                                </p:cTn>
                              </p:par>
                              <p:par>
                                <p:cTn id="68" presetID="22" presetClass="entr" presetSubtype="2" fill="hold" nodeType="withEffect">
                                  <p:stCondLst>
                                    <p:cond delay="450"/>
                                  </p:stCondLst>
                                  <p:childTnLst>
                                    <p:set>
                                      <p:cBhvr>
                                        <p:cTn id="69" dur="1" fill="hold">
                                          <p:stCondLst>
                                            <p:cond delay="0"/>
                                          </p:stCondLst>
                                        </p:cTn>
                                        <p:tgtEl>
                                          <p:spTgt spid="8"/>
                                        </p:tgtEl>
                                        <p:attrNameLst>
                                          <p:attrName>style.visibility</p:attrName>
                                        </p:attrNameLst>
                                      </p:cBhvr>
                                      <p:to>
                                        <p:strVal val="visible"/>
                                      </p:to>
                                    </p:set>
                                    <p:animEffect transition="in" filter="wipe(right)">
                                      <p:cBhvr>
                                        <p:cTn id="70" dur="500"/>
                                        <p:tgtEl>
                                          <p:spTgt spid="8"/>
                                        </p:tgtEl>
                                      </p:cBhvr>
                                    </p:animEffect>
                                  </p:childTnLst>
                                </p:cTn>
                              </p:par>
                              <p:par>
                                <p:cTn id="71" presetID="22" presetClass="entr" presetSubtype="2" fill="hold" nodeType="withEffect">
                                  <p:stCondLst>
                                    <p:cond delay="900"/>
                                  </p:stCondLst>
                                  <p:childTnLst>
                                    <p:set>
                                      <p:cBhvr>
                                        <p:cTn id="72" dur="1" fill="hold">
                                          <p:stCondLst>
                                            <p:cond delay="0"/>
                                          </p:stCondLst>
                                        </p:cTn>
                                        <p:tgtEl>
                                          <p:spTgt spid="9"/>
                                        </p:tgtEl>
                                        <p:attrNameLst>
                                          <p:attrName>style.visibility</p:attrName>
                                        </p:attrNameLst>
                                      </p:cBhvr>
                                      <p:to>
                                        <p:strVal val="visible"/>
                                      </p:to>
                                    </p:set>
                                    <p:animEffect transition="in" filter="wipe(righ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P spid="51" grpId="0" animBg="1"/>
      <p:bldP spid="52" grpId="0" animBg="1"/>
      <p:bldP spid="53" grpId="0" animBg="1"/>
      <p:bldP spid="54" grpId="0" animBg="1"/>
      <p:bldP spid="40" grpId="0" animBg="1"/>
      <p:bldP spid="40" grpId="1" animBg="1"/>
      <p:bldP spid="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5400" dirty="0" smtClean="0"/>
              <a:t>Work Item Tracking</a:t>
            </a:r>
            <a:endParaRPr lang="en-US" sz="5400" dirty="0"/>
          </a:p>
        </p:txBody>
      </p:sp>
      <p:sp>
        <p:nvSpPr>
          <p:cNvPr id="10" name="Content Placeholder 9"/>
          <p:cNvSpPr>
            <a:spLocks noGrp="1"/>
          </p:cNvSpPr>
          <p:nvPr>
            <p:ph type="body" sz="quarter" idx="10"/>
          </p:nvPr>
        </p:nvSpPr>
        <p:spPr/>
        <p:txBody>
          <a:bodyPr/>
          <a:lstStyle/>
          <a:p>
            <a:r>
              <a:rPr lang="en-US" dirty="0" smtClean="0"/>
              <a:t>Track work by category</a:t>
            </a:r>
          </a:p>
          <a:p>
            <a:r>
              <a:rPr lang="en-US" dirty="0" smtClean="0"/>
              <a:t>Works with familiar tools</a:t>
            </a:r>
          </a:p>
          <a:p>
            <a:pPr lvl="1"/>
            <a:r>
              <a:rPr lang="en-US" dirty="0" smtClean="0"/>
              <a:t>Visual Studio</a:t>
            </a:r>
          </a:p>
          <a:p>
            <a:pPr lvl="1"/>
            <a:r>
              <a:rPr lang="en-US" dirty="0" smtClean="0"/>
              <a:t>Excel</a:t>
            </a:r>
          </a:p>
          <a:p>
            <a:pPr lvl="1"/>
            <a:r>
              <a:rPr lang="en-US" dirty="0" smtClean="0"/>
              <a:t>Project</a:t>
            </a:r>
          </a:p>
          <a:p>
            <a:r>
              <a:rPr lang="en-US" dirty="0" smtClean="0"/>
              <a:t>Customizable based on your individual needs</a:t>
            </a:r>
          </a:p>
          <a:p>
            <a:pPr lvl="1"/>
            <a:r>
              <a:rPr lang="en-US" dirty="0" smtClean="0"/>
              <a:t>Fields, workflows, states customizable through process editor</a:t>
            </a:r>
            <a:endParaRPr lang="en-US" dirty="0"/>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dirty="0">
              <a:solidFill>
                <a:prstClr val="white"/>
              </a:solidFill>
            </a:endParaRPr>
          </a:p>
        </p:txBody>
      </p:sp>
      <p:sp>
        <p:nvSpPr>
          <p:cNvPr id="2" name="Footer Placeholder 1"/>
          <p:cNvSpPr>
            <a:spLocks noGrp="1"/>
          </p:cNvSpPr>
          <p:nvPr>
            <p:ph type="ftr" sz="quarter" idx="4294967295"/>
          </p:nvPr>
        </p:nvSpPr>
        <p:spPr>
          <a:xfrm>
            <a:off x="0" y="6477000"/>
            <a:ext cx="4875213" cy="365125"/>
          </a:xfrm>
          <a:prstGeom prst="rect">
            <a:avLst/>
          </a:prstGeom>
        </p:spPr>
        <p:txBody>
          <a:bodyPr/>
          <a:lstStyle/>
          <a:p>
            <a:r>
              <a:rPr lang="en-US" dirty="0" smtClean="0">
                <a:solidFill>
                  <a:prstClr val="white"/>
                </a:solidFill>
              </a:rPr>
              <a:t>Microsoft Corporation</a:t>
            </a:r>
            <a:endParaRPr lang="en-US" dirty="0">
              <a:solidFill>
                <a:prstClr val="white"/>
              </a:solidFill>
            </a:endParaRPr>
          </a:p>
        </p:txBody>
      </p:sp>
    </p:spTree>
    <p:extLst>
      <p:ext uri="{BB962C8B-B14F-4D97-AF65-F5344CB8AC3E}">
        <p14:creationId xmlns:p14="http://schemas.microsoft.com/office/powerpoint/2010/main" val="38610892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schemas.microsoft.com/office/2006/metadata/properties"/>
    <ds:schemaRef ds:uri="http://purl.org/dc/terms/"/>
    <ds:schemaRef ds:uri="http://schemas.openxmlformats.org/package/2006/metadata/core-properties"/>
    <ds:schemaRef ds:uri="5fad15d0-477e-40da-a20d-40d4ca777cbd"/>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2290</Words>
  <Application>Microsoft Office PowerPoint</Application>
  <PresentationFormat>Custom</PresentationFormat>
  <Paragraphs>282</Paragraphs>
  <Slides>26</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App Lifecycle Management</vt:lpstr>
      <vt:lpstr>Agenda </vt:lpstr>
      <vt:lpstr>Overview</vt:lpstr>
      <vt:lpstr>What is ALM?</vt:lpstr>
      <vt:lpstr>Lifecycle Overview</vt:lpstr>
      <vt:lpstr>Visual Studio 2013 ALM</vt:lpstr>
      <vt:lpstr>Work Item Tracking</vt:lpstr>
      <vt:lpstr>Version Control</vt:lpstr>
      <vt:lpstr>Build Automation</vt:lpstr>
      <vt:lpstr>Reporting</vt:lpstr>
      <vt:lpstr>Capabilities and Features</vt:lpstr>
      <vt:lpstr>PowerPoint Presentation</vt:lpstr>
      <vt:lpstr>Office 365 ALM</vt:lpstr>
      <vt:lpstr>O365 ALM</vt:lpstr>
      <vt:lpstr>Continuous Integration SharePoint Hosted App</vt:lpstr>
      <vt:lpstr>Continuous Integration Provider Hosted App</vt:lpstr>
      <vt:lpstr>PowerPoint Presentation</vt:lpstr>
      <vt:lpstr>Office 365 Testing</vt:lpstr>
      <vt:lpstr>O365 Testing Considerations</vt:lpstr>
      <vt:lpstr>Testing process in high level</vt:lpstr>
      <vt:lpstr>Testing with multiple environments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2014-09-15T14:46:33Z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