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5"/>
  </p:notesMasterIdLst>
  <p:handoutMasterIdLst>
    <p:handoutMasterId r:id="rId36"/>
  </p:handoutMasterIdLst>
  <p:sldIdLst>
    <p:sldId id="799" r:id="rId6"/>
    <p:sldId id="807" r:id="rId7"/>
    <p:sldId id="800" r:id="rId8"/>
    <p:sldId id="801" r:id="rId9"/>
    <p:sldId id="780" r:id="rId10"/>
    <p:sldId id="778" r:id="rId11"/>
    <p:sldId id="783" r:id="rId12"/>
    <p:sldId id="784" r:id="rId13"/>
    <p:sldId id="782" r:id="rId14"/>
    <p:sldId id="785" r:id="rId15"/>
    <p:sldId id="779" r:id="rId16"/>
    <p:sldId id="786" r:id="rId17"/>
    <p:sldId id="787" r:id="rId18"/>
    <p:sldId id="788" r:id="rId19"/>
    <p:sldId id="789" r:id="rId20"/>
    <p:sldId id="790" r:id="rId21"/>
    <p:sldId id="792" r:id="rId22"/>
    <p:sldId id="793" r:id="rId23"/>
    <p:sldId id="791" r:id="rId24"/>
    <p:sldId id="794" r:id="rId25"/>
    <p:sldId id="795" r:id="rId26"/>
    <p:sldId id="796" r:id="rId27"/>
    <p:sldId id="797" r:id="rId28"/>
    <p:sldId id="798" r:id="rId29"/>
    <p:sldId id="802" r:id="rId30"/>
    <p:sldId id="803" r:id="rId31"/>
    <p:sldId id="804" r:id="rId32"/>
    <p:sldId id="805" r:id="rId33"/>
    <p:sldId id="806" r:id="rId3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86455" autoAdjust="0"/>
  </p:normalViewPr>
  <p:slideViewPr>
    <p:cSldViewPr snapToGrid="0">
      <p:cViewPr varScale="1">
        <p:scale>
          <a:sx n="68" d="100"/>
          <a:sy n="68" d="100"/>
        </p:scale>
        <p:origin x="1380" y="84"/>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outlineViewPr>
    <p:cViewPr>
      <p:scale>
        <a:sx n="33" d="100"/>
        <a:sy n="33" d="100"/>
      </p:scale>
      <p:origin x="0" y="-8669"/>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10/5/2014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10/5/2014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252358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DiscoveryWin8</a:t>
            </a:r>
            <a:r>
              <a:rPr lang="en-US" baseline="0" dirty="0" smtClean="0"/>
              <a:t> app demonstrates the results of the API steps. The App *does not* use the O365 libraries, rather uses raw calls to the endpoints. This demo is intended to show the underlying functionality rather than hide it behind the library.</a:t>
            </a:r>
          </a:p>
          <a:p>
            <a:endParaRPr lang="en-US" baseline="0" dirty="0" smtClean="0"/>
          </a:p>
          <a:p>
            <a:r>
              <a:rPr lang="en-US" baseline="0" dirty="0" smtClean="0"/>
              <a:t>Original demo is at http://code.msdn.microsoft.com/Office-365-APIs-How-to-use-609102ea </a:t>
            </a:r>
          </a:p>
          <a:p>
            <a:r>
              <a:rPr lang="en-US" baseline="0" dirty="0" smtClean="0"/>
              <a:t>Demo is also in the Completed Projects folder</a:t>
            </a:r>
          </a:p>
        </p:txBody>
      </p:sp>
      <p:sp>
        <p:nvSpPr>
          <p:cNvPr id="4" name="Date Placeholder 3"/>
          <p:cNvSpPr>
            <a:spLocks noGrp="1"/>
          </p:cNvSpPr>
          <p:nvPr>
            <p:ph type="dt" idx="10"/>
          </p:nvPr>
        </p:nvSpPr>
        <p:spPr/>
        <p:txBody>
          <a:bodyPr/>
          <a:lstStyle/>
          <a:p>
            <a:fld id="{6B8BF90D-BD61-43D7-93E0-6CBEC8B2313A}" type="datetime1">
              <a:rPr lang="en-US" smtClean="0"/>
              <a:t>10/5/2014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7516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a quick introduction to</a:t>
            </a:r>
            <a:r>
              <a:rPr lang="en-US" baseline="0" dirty="0" smtClean="0"/>
              <a:t> the libraries. Following modules explore these in depth.</a:t>
            </a:r>
            <a:endParaRPr lang="en-US" dirty="0"/>
          </a:p>
        </p:txBody>
      </p:sp>
      <p:sp>
        <p:nvSpPr>
          <p:cNvPr id="4" name="Date Placeholder 3"/>
          <p:cNvSpPr>
            <a:spLocks noGrp="1"/>
          </p:cNvSpPr>
          <p:nvPr>
            <p:ph type="dt" idx="10"/>
          </p:nvPr>
        </p:nvSpPr>
        <p:spPr/>
        <p:txBody>
          <a:bodyPr/>
          <a:lstStyle/>
          <a:p>
            <a:fld id="{14FEFE75-68DA-4913-B3E8-A4425B5A08D2}" type="datetime1">
              <a:rPr lang="en-US" smtClean="0"/>
              <a:t>10/5/2014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12320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 slide is a quick introduction to</a:t>
            </a:r>
            <a:r>
              <a:rPr lang="en-US" baseline="0" dirty="0" smtClean="0"/>
              <a:t> the libraries. Following modules explore these in depth.</a:t>
            </a:r>
            <a:endParaRPr lang="en-US" dirty="0" smtClean="0"/>
          </a:p>
        </p:txBody>
      </p:sp>
      <p:sp>
        <p:nvSpPr>
          <p:cNvPr id="4" name="Date Placeholder 3"/>
          <p:cNvSpPr>
            <a:spLocks noGrp="1"/>
          </p:cNvSpPr>
          <p:nvPr>
            <p:ph type="dt" idx="10"/>
          </p:nvPr>
        </p:nvSpPr>
        <p:spPr/>
        <p:txBody>
          <a:bodyPr/>
          <a:lstStyle/>
          <a:p>
            <a:fld id="{1389B73A-886E-4158-A147-4A30216E9FF4}" type="datetime1">
              <a:rPr lang="en-US" smtClean="0"/>
              <a:t>10/5/2014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87315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724C4EE-F663-444A-A194-1DBD96517A32}" type="datetime1">
              <a:rPr lang="en-US" smtClean="0"/>
              <a:t>10/5/2014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880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10/5/2014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702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10/5/2014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872833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10/5/2014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29</a:t>
            </a:fld>
            <a:endParaRPr lang="en-US" dirty="0"/>
          </a:p>
        </p:txBody>
      </p:sp>
    </p:spTree>
    <p:extLst>
      <p:ext uri="{BB962C8B-B14F-4D97-AF65-F5344CB8AC3E}">
        <p14:creationId xmlns:p14="http://schemas.microsoft.com/office/powerpoint/2010/main" val="1277190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3714525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 to the release of the Office 365 APIs, device apps had to prompt users for credentials for</a:t>
            </a:r>
            <a:r>
              <a:rPr lang="en-US" baseline="0" dirty="0" smtClean="0"/>
              <a:t> the service, and in some cases the location of the resources. </a:t>
            </a:r>
          </a:p>
          <a:p>
            <a:r>
              <a:rPr lang="en-US" baseline="0" dirty="0" smtClean="0"/>
              <a:t>Storing credentials is very risky, and a worst practice.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10/5/2014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122928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a:t>
            </a:r>
            <a:r>
              <a:rPr lang="en-US" baseline="0" dirty="0" smtClean="0"/>
              <a:t> Office 365 APIs, which leverage the Azure AD </a:t>
            </a:r>
            <a:r>
              <a:rPr lang="en-US" baseline="0" dirty="0" err="1" smtClean="0"/>
              <a:t>Oauth</a:t>
            </a:r>
            <a:r>
              <a:rPr lang="en-US" baseline="0" dirty="0" smtClean="0"/>
              <a:t> service, device apps no longer need to store user credentials.</a:t>
            </a:r>
          </a:p>
          <a:p>
            <a:r>
              <a:rPr lang="en-US" baseline="0" dirty="0" smtClean="0"/>
              <a:t>Azure AD has implemented a “Common Consent” dialog, providing a consistent interface for permission grants.</a:t>
            </a:r>
          </a:p>
          <a:p>
            <a:r>
              <a:rPr lang="en-US" baseline="0" dirty="0" smtClean="0"/>
              <a:t>Typically, </a:t>
            </a:r>
            <a:r>
              <a:rPr lang="en-US" baseline="0" dirty="0" err="1" smtClean="0"/>
              <a:t>OAuth</a:t>
            </a:r>
            <a:r>
              <a:rPr lang="en-US" baseline="0" dirty="0" smtClean="0"/>
              <a:t> is used to access a single resource. Common Consent is unique in that it can provide a token to Exchange Mail/Calendar/Contacts as well as SharePoint lists and files in OneDrive .</a:t>
            </a:r>
            <a:endParaRPr lang="en-US" dirty="0"/>
          </a:p>
        </p:txBody>
      </p:sp>
      <p:sp>
        <p:nvSpPr>
          <p:cNvPr id="4" name="Date Placeholder 3"/>
          <p:cNvSpPr>
            <a:spLocks noGrp="1"/>
          </p:cNvSpPr>
          <p:nvPr>
            <p:ph type="dt" idx="10"/>
          </p:nvPr>
        </p:nvSpPr>
        <p:spPr/>
        <p:txBody>
          <a:bodyPr/>
          <a:lstStyle/>
          <a:p>
            <a:fld id="{0056F32C-2241-48E6-8388-F77F68CEAFB8}" type="datetime1">
              <a:rPr lang="en-US" smtClean="0"/>
              <a:t>10/5/2014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34788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D411708-D367-4C5A-9983-F6101344A5A8}" type="datetime1">
              <a:rPr lang="en-US" smtClean="0"/>
              <a:t>10/5/2014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05102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This slide has animations **</a:t>
            </a:r>
          </a:p>
          <a:p>
            <a:endParaRPr lang="en-US" dirty="0" smtClean="0"/>
          </a:p>
          <a:p>
            <a:r>
              <a:rPr lang="en-US" dirty="0" smtClean="0"/>
              <a:t>To facilitate the issuance of tokens</a:t>
            </a:r>
            <a:r>
              <a:rPr lang="en-US" baseline="0" dirty="0" smtClean="0"/>
              <a:t> for multiple resources, a different approach is required.</a:t>
            </a:r>
          </a:p>
          <a:p>
            <a:endParaRPr lang="en-US" baseline="0" dirty="0" smtClean="0"/>
          </a:p>
          <a:p>
            <a:r>
              <a:rPr lang="en-US" baseline="0" dirty="0" smtClean="0"/>
              <a:t>Instead of requesting an access token from the Authorization Endpoint, an authorization code is requested. The Resource Id for which a token is desired in included in the call to the Authorization Endpoint. The Authorization Endpoint will ensure the user is logged in, and will present the Common Consent dialog that lists the permissions requested by the application.</a:t>
            </a:r>
          </a:p>
          <a:p>
            <a:endParaRPr lang="en-US" baseline="0" dirty="0" smtClean="0"/>
          </a:p>
          <a:p>
            <a:r>
              <a:rPr lang="en-US" baseline="0" dirty="0" smtClean="0"/>
              <a:t>The authorization code is redeemed at the new Token Endpoint, which returns an access token and a refresh token. The token is issued for the resource identified in the authorization code request.</a:t>
            </a:r>
          </a:p>
          <a:p>
            <a:endParaRPr lang="en-US" baseline="0" dirty="0" smtClean="0"/>
          </a:p>
          <a:p>
            <a:r>
              <a:rPr lang="en-US" baseline="0" dirty="0" smtClean="0"/>
              <a:t>The access token is used to access the resource. The access token represents the user’s permissions to the resource. The application permission is granted during common consent.</a:t>
            </a:r>
            <a:endParaRPr lang="en-US" dirty="0"/>
          </a:p>
        </p:txBody>
      </p:sp>
      <p:sp>
        <p:nvSpPr>
          <p:cNvPr id="4" name="Date Placeholder 3"/>
          <p:cNvSpPr>
            <a:spLocks noGrp="1"/>
          </p:cNvSpPr>
          <p:nvPr>
            <p:ph type="dt" idx="10"/>
          </p:nvPr>
        </p:nvSpPr>
        <p:spPr/>
        <p:txBody>
          <a:bodyPr/>
          <a:lstStyle/>
          <a:p>
            <a:fld id="{CB5694A4-E5F5-4266-9443-10864A972286}" type="datetime1">
              <a:rPr lang="en-US" smtClean="0"/>
              <a:t>10/5/2014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73085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Using the browser and Fiddler, the authentication</a:t>
            </a:r>
            <a:r>
              <a:rPr lang="en-US" baseline="0" dirty="0" smtClean="0"/>
              <a:t> and token issuance flow can be demonstrated without writing code. Exercise 2 in the lab has detailed steps. (Exercise 1 is a pre-requisite.)</a:t>
            </a:r>
            <a:endParaRPr lang="en-US" dirty="0" smtClean="0"/>
          </a:p>
          <a:p>
            <a:endParaRPr lang="en-US" dirty="0"/>
          </a:p>
        </p:txBody>
      </p:sp>
      <p:sp>
        <p:nvSpPr>
          <p:cNvPr id="4" name="Date Placeholder 3"/>
          <p:cNvSpPr>
            <a:spLocks noGrp="1"/>
          </p:cNvSpPr>
          <p:nvPr>
            <p:ph type="dt" idx="10"/>
          </p:nvPr>
        </p:nvSpPr>
        <p:spPr/>
        <p:txBody>
          <a:bodyPr/>
          <a:lstStyle/>
          <a:p>
            <a:fld id="{6B8BF90D-BD61-43D7-93E0-6CBEC8B2313A}" type="datetime1">
              <a:rPr lang="en-US" smtClean="0"/>
              <a:t>10/5/2014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84641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Although an Azure AD is included with Office 365, accessing it via the Azure Management Portal requires a “sign-up.” However, there are no charges from Azure for using AD. (Charges will occur if other services are used.)</a:t>
            </a:r>
            <a:endParaRPr lang="en-US" dirty="0"/>
          </a:p>
        </p:txBody>
      </p:sp>
      <p:sp>
        <p:nvSpPr>
          <p:cNvPr id="4" name="Date Placeholder 3"/>
          <p:cNvSpPr>
            <a:spLocks noGrp="1"/>
          </p:cNvSpPr>
          <p:nvPr>
            <p:ph type="dt" idx="10"/>
          </p:nvPr>
        </p:nvSpPr>
        <p:spPr/>
        <p:txBody>
          <a:bodyPr/>
          <a:lstStyle/>
          <a:p>
            <a:fld id="{4883B839-3E2D-461F-9C7C-0ECB651581FB}" type="datetime1">
              <a:rPr lang="en-US" smtClean="0"/>
              <a:t>10/5/2014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18295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a:t>
            </a:r>
            <a:r>
              <a:rPr lang="en-US" baseline="0" dirty="0" smtClean="0"/>
              <a:t> snippet from Module 3653-4, notice the </a:t>
            </a:r>
            <a:r>
              <a:rPr lang="en-US" dirty="0" smtClean="0"/>
              <a:t>Client ID and Client Secret are used to create a credential object.</a:t>
            </a:r>
            <a:endParaRPr lang="en-US" dirty="0"/>
          </a:p>
        </p:txBody>
      </p:sp>
      <p:sp>
        <p:nvSpPr>
          <p:cNvPr id="4" name="Date Placeholder 3"/>
          <p:cNvSpPr>
            <a:spLocks noGrp="1"/>
          </p:cNvSpPr>
          <p:nvPr>
            <p:ph type="dt" idx="10"/>
          </p:nvPr>
        </p:nvSpPr>
        <p:spPr/>
        <p:txBody>
          <a:bodyPr/>
          <a:lstStyle/>
          <a:p>
            <a:fld id="{9B6FC0A4-BFAA-4D5E-985B-0D17E8A86BD3}" type="datetime1">
              <a:rPr lang="en-US" smtClean="0"/>
              <a:t>10/5/2014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4828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2404788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928527309"/>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2381028942"/>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01915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60656887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7" r:id="rId22"/>
    <p:sldLayoutId id="2147484148" r:id="rId23"/>
    <p:sldLayoutId id="2147484149" r:id="rId2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 id="2147484146" r:id="rId1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33.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jwt.io/" TargetMode="External"/><Relationship Id="rId2" Type="http://schemas.openxmlformats.org/officeDocument/2006/relationships/hyperlink" Target="http://blogs.msdn.com/b/kaevans/archive/2013/08/25/creating-a-fiddler-extension-for-sharepoint-2013-app-tokens.aspx" TargetMode="Externa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3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2141380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312" dirty="0"/>
              <a:t>Authentication to Office 365 APIs using Resource Id</a:t>
            </a:r>
          </a:p>
        </p:txBody>
      </p:sp>
      <p:sp>
        <p:nvSpPr>
          <p:cNvPr id="2" name="Rectangle 1"/>
          <p:cNvSpPr/>
          <p:nvPr/>
        </p:nvSpPr>
        <p:spPr bwMode="auto">
          <a:xfrm>
            <a:off x="1015994" y="1935348"/>
            <a:ext cx="448096" cy="4242816"/>
          </a:xfrm>
          <a:prstGeom prst="rect">
            <a:avLst/>
          </a:prstGeom>
          <a:solidFill>
            <a:schemeClr val="tx2"/>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7" name="Rectangle 6"/>
          <p:cNvSpPr/>
          <p:nvPr/>
        </p:nvSpPr>
        <p:spPr bwMode="auto">
          <a:xfrm>
            <a:off x="4202452" y="1935348"/>
            <a:ext cx="448096" cy="4242816"/>
          </a:xfrm>
          <a:prstGeom prst="rect">
            <a:avLst/>
          </a:prstGeom>
          <a:solidFill>
            <a:schemeClr val="accent2"/>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8" name="Rectangle 7"/>
          <p:cNvSpPr/>
          <p:nvPr/>
        </p:nvSpPr>
        <p:spPr bwMode="auto">
          <a:xfrm>
            <a:off x="7388910" y="1935348"/>
            <a:ext cx="448096" cy="4242816"/>
          </a:xfrm>
          <a:prstGeom prst="rect">
            <a:avLst/>
          </a:prstGeom>
          <a:solidFill>
            <a:schemeClr val="accent3"/>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9" name="Rectangle 8"/>
          <p:cNvSpPr/>
          <p:nvPr/>
        </p:nvSpPr>
        <p:spPr bwMode="auto">
          <a:xfrm>
            <a:off x="10575369" y="1935348"/>
            <a:ext cx="448096" cy="4238949"/>
          </a:xfrm>
          <a:prstGeom prst="rect">
            <a:avLst/>
          </a:prstGeom>
          <a:solidFill>
            <a:schemeClr val="accent4"/>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0" name="TextBox 9"/>
          <p:cNvSpPr txBox="1"/>
          <p:nvPr/>
        </p:nvSpPr>
        <p:spPr>
          <a:xfrm>
            <a:off x="418533" y="1467079"/>
            <a:ext cx="1906226" cy="479620"/>
          </a:xfrm>
          <a:prstGeom prst="rect">
            <a:avLst/>
          </a:prstGeom>
          <a:noFill/>
        </p:spPr>
        <p:txBody>
          <a:bodyPr wrap="none" lIns="179238" tIns="143391" rIns="179238" bIns="143391" rtlCol="0">
            <a:spAutoFit/>
          </a:bodyPr>
          <a:lstStyle/>
          <a:p>
            <a:pPr algn="ctr">
              <a:lnSpc>
                <a:spcPct val="90000"/>
              </a:lnSpc>
              <a:spcAft>
                <a:spcPts val="588"/>
              </a:spcAft>
            </a:pPr>
            <a:r>
              <a:rPr lang="en-US" sz="1372" b="1" dirty="0">
                <a:solidFill>
                  <a:schemeClr val="bg2"/>
                </a:solidFill>
              </a:rPr>
              <a:t>Native Application</a:t>
            </a:r>
          </a:p>
        </p:txBody>
      </p:sp>
      <p:sp>
        <p:nvSpPr>
          <p:cNvPr id="11" name="TextBox 10"/>
          <p:cNvSpPr txBox="1"/>
          <p:nvPr/>
        </p:nvSpPr>
        <p:spPr>
          <a:xfrm>
            <a:off x="3331155" y="1188521"/>
            <a:ext cx="2341541" cy="745070"/>
          </a:xfrm>
          <a:prstGeom prst="rect">
            <a:avLst/>
          </a:prstGeom>
          <a:noFill/>
        </p:spPr>
        <p:txBody>
          <a:bodyPr wrap="none" lIns="179238" tIns="143391" rIns="179238" bIns="143391" rtlCol="0">
            <a:spAutoFit/>
          </a:bodyPr>
          <a:lstStyle/>
          <a:p>
            <a:pPr algn="ctr">
              <a:lnSpc>
                <a:spcPct val="90000"/>
              </a:lnSpc>
              <a:spcAft>
                <a:spcPts val="588"/>
              </a:spcAft>
            </a:pPr>
            <a:r>
              <a:rPr lang="en-US" sz="1372" b="1" dirty="0">
                <a:solidFill>
                  <a:schemeClr val="bg2"/>
                </a:solidFill>
              </a:rPr>
              <a:t>Azure AD Authorization</a:t>
            </a:r>
          </a:p>
          <a:p>
            <a:pPr algn="ctr">
              <a:lnSpc>
                <a:spcPct val="90000"/>
              </a:lnSpc>
              <a:spcAft>
                <a:spcPts val="588"/>
              </a:spcAft>
            </a:pPr>
            <a:r>
              <a:rPr lang="en-US" sz="1372" b="1" dirty="0">
                <a:solidFill>
                  <a:schemeClr val="bg2"/>
                </a:solidFill>
              </a:rPr>
              <a:t>Endpoint	</a:t>
            </a:r>
          </a:p>
        </p:txBody>
      </p:sp>
      <p:sp>
        <p:nvSpPr>
          <p:cNvPr id="12" name="TextBox 11"/>
          <p:cNvSpPr txBox="1"/>
          <p:nvPr/>
        </p:nvSpPr>
        <p:spPr>
          <a:xfrm>
            <a:off x="6864704" y="1188521"/>
            <a:ext cx="1689353" cy="745070"/>
          </a:xfrm>
          <a:prstGeom prst="rect">
            <a:avLst/>
          </a:prstGeom>
          <a:noFill/>
        </p:spPr>
        <p:txBody>
          <a:bodyPr wrap="none" lIns="179238" tIns="143391" rIns="179238" bIns="143391" rtlCol="0">
            <a:spAutoFit/>
          </a:bodyPr>
          <a:lstStyle/>
          <a:p>
            <a:pPr algn="ctr">
              <a:lnSpc>
                <a:spcPct val="90000"/>
              </a:lnSpc>
              <a:spcAft>
                <a:spcPts val="588"/>
              </a:spcAft>
            </a:pPr>
            <a:r>
              <a:rPr lang="en-US" sz="1372" b="1" dirty="0">
                <a:solidFill>
                  <a:schemeClr val="bg2"/>
                </a:solidFill>
              </a:rPr>
              <a:t>Azure AD Token</a:t>
            </a:r>
          </a:p>
          <a:p>
            <a:pPr algn="ctr">
              <a:lnSpc>
                <a:spcPct val="90000"/>
              </a:lnSpc>
              <a:spcAft>
                <a:spcPts val="588"/>
              </a:spcAft>
            </a:pPr>
            <a:r>
              <a:rPr lang="en-US" sz="1372" b="1" dirty="0">
                <a:solidFill>
                  <a:schemeClr val="bg2"/>
                </a:solidFill>
              </a:rPr>
              <a:t>Endpoint	</a:t>
            </a:r>
          </a:p>
        </p:txBody>
      </p:sp>
      <p:sp>
        <p:nvSpPr>
          <p:cNvPr id="13" name="TextBox 12"/>
          <p:cNvSpPr txBox="1"/>
          <p:nvPr/>
        </p:nvSpPr>
        <p:spPr>
          <a:xfrm>
            <a:off x="9925107" y="1467079"/>
            <a:ext cx="1548145" cy="479620"/>
          </a:xfrm>
          <a:prstGeom prst="rect">
            <a:avLst/>
          </a:prstGeom>
          <a:noFill/>
        </p:spPr>
        <p:txBody>
          <a:bodyPr wrap="none" lIns="179238" tIns="143391" rIns="179238" bIns="143391" rtlCol="0">
            <a:spAutoFit/>
          </a:bodyPr>
          <a:lstStyle/>
          <a:p>
            <a:pPr algn="ctr">
              <a:lnSpc>
                <a:spcPct val="90000"/>
              </a:lnSpc>
              <a:spcAft>
                <a:spcPts val="588"/>
              </a:spcAft>
            </a:pPr>
            <a:r>
              <a:rPr lang="en-US" sz="1372" b="1" dirty="0">
                <a:solidFill>
                  <a:schemeClr val="bg2"/>
                </a:solidFill>
              </a:rPr>
              <a:t>Office 365 API</a:t>
            </a:r>
          </a:p>
        </p:txBody>
      </p:sp>
      <p:cxnSp>
        <p:nvCxnSpPr>
          <p:cNvPr id="14" name="Straight Arrow Connector 13"/>
          <p:cNvCxnSpPr/>
          <p:nvPr/>
        </p:nvCxnSpPr>
        <p:spPr>
          <a:xfrm>
            <a:off x="1464090" y="2383443"/>
            <a:ext cx="2738363"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464090" y="2756856"/>
            <a:ext cx="2738363"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464090" y="3130270"/>
            <a:ext cx="2091113"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555203" y="2756857"/>
            <a:ext cx="0" cy="373413"/>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373410" y="2010031"/>
            <a:ext cx="2305343"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Request authorization code</a:t>
            </a:r>
          </a:p>
        </p:txBody>
      </p:sp>
      <p:sp>
        <p:nvSpPr>
          <p:cNvPr id="21" name="TextBox 20"/>
          <p:cNvSpPr txBox="1"/>
          <p:nvPr/>
        </p:nvSpPr>
        <p:spPr>
          <a:xfrm>
            <a:off x="2089409" y="2379068"/>
            <a:ext cx="2298555"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Sign-in via browser pop-up</a:t>
            </a:r>
          </a:p>
        </p:txBody>
      </p:sp>
      <p:sp>
        <p:nvSpPr>
          <p:cNvPr id="22" name="TextBox 21"/>
          <p:cNvSpPr txBox="1"/>
          <p:nvPr/>
        </p:nvSpPr>
        <p:spPr>
          <a:xfrm>
            <a:off x="1451114" y="2760605"/>
            <a:ext cx="2216231"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Return authorization code</a:t>
            </a:r>
          </a:p>
        </p:txBody>
      </p:sp>
      <p:cxnSp>
        <p:nvCxnSpPr>
          <p:cNvPr id="24" name="Straight Arrow Connector 23"/>
          <p:cNvCxnSpPr/>
          <p:nvPr/>
        </p:nvCxnSpPr>
        <p:spPr>
          <a:xfrm>
            <a:off x="1469561" y="3802413"/>
            <a:ext cx="5919350"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451114" y="4250509"/>
            <a:ext cx="5919350"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371646" y="3443673"/>
            <a:ext cx="5769893"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Redeem authorization code and acquire access token for Office 365 resource</a:t>
            </a:r>
          </a:p>
        </p:txBody>
      </p:sp>
      <p:sp>
        <p:nvSpPr>
          <p:cNvPr id="27" name="TextBox 26"/>
          <p:cNvSpPr txBox="1"/>
          <p:nvPr/>
        </p:nvSpPr>
        <p:spPr>
          <a:xfrm>
            <a:off x="1384465" y="4264426"/>
            <a:ext cx="3057515"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Return access token and refresh token</a:t>
            </a:r>
          </a:p>
        </p:txBody>
      </p:sp>
      <p:cxnSp>
        <p:nvCxnSpPr>
          <p:cNvPr id="32" name="Straight Arrow Connector 31"/>
          <p:cNvCxnSpPr/>
          <p:nvPr/>
        </p:nvCxnSpPr>
        <p:spPr>
          <a:xfrm>
            <a:off x="1486969" y="5266578"/>
            <a:ext cx="908293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492430" y="5370748"/>
            <a:ext cx="1916532"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Return Http Response</a:t>
            </a:r>
          </a:p>
        </p:txBody>
      </p:sp>
      <p:sp>
        <p:nvSpPr>
          <p:cNvPr id="34" name="TextBox 33"/>
          <p:cNvSpPr txBox="1"/>
          <p:nvPr/>
        </p:nvSpPr>
        <p:spPr>
          <a:xfrm>
            <a:off x="1400116" y="4882869"/>
            <a:ext cx="3301911"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Call Office 365 API using the access token</a:t>
            </a:r>
          </a:p>
        </p:txBody>
      </p:sp>
      <p:cxnSp>
        <p:nvCxnSpPr>
          <p:cNvPr id="35" name="Straight Arrow Connector 34"/>
          <p:cNvCxnSpPr/>
          <p:nvPr/>
        </p:nvCxnSpPr>
        <p:spPr>
          <a:xfrm>
            <a:off x="1473769" y="5722547"/>
            <a:ext cx="9082930"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8691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6" grpId="0"/>
      <p:bldP spid="27" grpId="0"/>
      <p:bldP spid="33"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OAUTH AUTHENTICATION FLOW</a:t>
            </a:r>
            <a:endParaRPr lang="en-US" dirty="0"/>
          </a:p>
        </p:txBody>
      </p:sp>
    </p:spTree>
    <p:extLst>
      <p:ext uri="{BB962C8B-B14F-4D97-AF65-F5344CB8AC3E}">
        <p14:creationId xmlns:p14="http://schemas.microsoft.com/office/powerpoint/2010/main" val="5020070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Registration &amp; Authentication</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4893360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smtClean="0"/>
              <a:t>Included in Office 365 Subscription</a:t>
            </a:r>
          </a:p>
          <a:p>
            <a:r>
              <a:rPr lang="en-US" dirty="0" smtClean="0"/>
              <a:t>Users &amp; Groups managed in Office</a:t>
            </a:r>
            <a:r>
              <a:rPr lang="en-US" baseline="0" dirty="0" smtClean="0"/>
              <a:t> 365 Portal</a:t>
            </a:r>
          </a:p>
          <a:p>
            <a:pPr lvl="1"/>
            <a:r>
              <a:rPr lang="en-US" dirty="0" smtClean="0"/>
              <a:t>Changes persisted</a:t>
            </a:r>
            <a:r>
              <a:rPr lang="en-US" baseline="0" dirty="0" smtClean="0"/>
              <a:t> in Azure AD</a:t>
            </a:r>
          </a:p>
          <a:p>
            <a:pPr lvl="0"/>
            <a:endParaRPr lang="en-US" dirty="0"/>
          </a:p>
        </p:txBody>
      </p:sp>
      <p:sp>
        <p:nvSpPr>
          <p:cNvPr id="6" name="Title 5"/>
          <p:cNvSpPr>
            <a:spLocks noGrp="1"/>
          </p:cNvSpPr>
          <p:nvPr>
            <p:ph type="title"/>
          </p:nvPr>
        </p:nvSpPr>
        <p:spPr/>
        <p:txBody>
          <a:bodyPr/>
          <a:lstStyle/>
          <a:p>
            <a:r>
              <a:rPr lang="en-US" dirty="0" smtClean="0"/>
              <a:t>Azure Active</a:t>
            </a:r>
            <a:r>
              <a:rPr lang="en-US" baseline="0" dirty="0" smtClean="0"/>
              <a:t> Directory (Azure AD)</a:t>
            </a:r>
            <a:endParaRPr lang="en-US" dirty="0"/>
          </a:p>
        </p:txBody>
      </p:sp>
      <p:pic>
        <p:nvPicPr>
          <p:cNvPr id="2" name="Picture 1"/>
          <p:cNvPicPr>
            <a:picLocks noChangeAspect="1"/>
          </p:cNvPicPr>
          <p:nvPr/>
        </p:nvPicPr>
        <p:blipFill rotWithShape="1">
          <a:blip r:embed="rId3"/>
          <a:srcRect b="8309"/>
          <a:stretch/>
        </p:blipFill>
        <p:spPr>
          <a:xfrm>
            <a:off x="519112" y="3423725"/>
            <a:ext cx="6325148" cy="3277113"/>
          </a:xfrm>
          <a:prstGeom prst="rect">
            <a:avLst/>
          </a:prstGeom>
        </p:spPr>
      </p:pic>
      <p:pic>
        <p:nvPicPr>
          <p:cNvPr id="3" name="Picture 2"/>
          <p:cNvPicPr>
            <a:picLocks noChangeAspect="1"/>
          </p:cNvPicPr>
          <p:nvPr/>
        </p:nvPicPr>
        <p:blipFill>
          <a:blip r:embed="rId4"/>
          <a:stretch>
            <a:fillRect/>
          </a:stretch>
        </p:blipFill>
        <p:spPr>
          <a:xfrm>
            <a:off x="4352291" y="3156474"/>
            <a:ext cx="7315834" cy="2545301"/>
          </a:xfrm>
          <a:prstGeom prst="rect">
            <a:avLst/>
          </a:prstGeom>
        </p:spPr>
      </p:pic>
    </p:spTree>
    <p:extLst>
      <p:ext uri="{BB962C8B-B14F-4D97-AF65-F5344CB8AC3E}">
        <p14:creationId xmlns:p14="http://schemas.microsoft.com/office/powerpoint/2010/main" val="165816647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Application Types</a:t>
            </a:r>
          </a:p>
          <a:p>
            <a:pPr lvl="1"/>
            <a:r>
              <a:rPr lang="en-US" dirty="0" smtClean="0"/>
              <a:t>Custom developed</a:t>
            </a:r>
          </a:p>
          <a:p>
            <a:pPr lvl="1"/>
            <a:r>
              <a:rPr lang="en-US" dirty="0" smtClean="0"/>
              <a:t>Third-party, published in the gallery</a:t>
            </a:r>
          </a:p>
          <a:p>
            <a:pPr lvl="2"/>
            <a:r>
              <a:rPr lang="en-US" dirty="0" smtClean="0"/>
              <a:t>Office</a:t>
            </a:r>
            <a:r>
              <a:rPr lang="en-US" baseline="0" dirty="0" smtClean="0"/>
              <a:t> 365 SharePoint, Exchange</a:t>
            </a:r>
          </a:p>
          <a:p>
            <a:pPr lvl="2"/>
            <a:r>
              <a:rPr lang="en-US" baseline="0" dirty="0" smtClean="0"/>
              <a:t>Dynamics CRM</a:t>
            </a:r>
          </a:p>
          <a:p>
            <a:pPr lvl="2"/>
            <a:r>
              <a:rPr lang="en-US" baseline="0" dirty="0" smtClean="0"/>
              <a:t>Thousands of others</a:t>
            </a:r>
            <a:endParaRPr lang="en-US" dirty="0" smtClean="0"/>
          </a:p>
          <a:p>
            <a:pPr lvl="1"/>
            <a:endParaRPr lang="en-US" dirty="0" smtClean="0"/>
          </a:p>
          <a:p>
            <a:pPr lvl="0"/>
            <a:r>
              <a:rPr lang="en-US" dirty="0" smtClean="0"/>
              <a:t>Custom Applications</a:t>
            </a:r>
          </a:p>
          <a:p>
            <a:pPr lvl="1"/>
            <a:r>
              <a:rPr lang="en-US" dirty="0" smtClean="0"/>
              <a:t>Web Application and/or </a:t>
            </a:r>
            <a:r>
              <a:rPr lang="en-US" dirty="0" err="1" smtClean="0"/>
              <a:t>WebAPI</a:t>
            </a:r>
            <a:r>
              <a:rPr lang="en-US" dirty="0" smtClean="0"/>
              <a:t> </a:t>
            </a:r>
          </a:p>
          <a:p>
            <a:pPr lvl="1"/>
            <a:r>
              <a:rPr lang="en-US" dirty="0" smtClean="0"/>
              <a:t>Native Client</a:t>
            </a:r>
          </a:p>
        </p:txBody>
      </p:sp>
      <p:sp>
        <p:nvSpPr>
          <p:cNvPr id="5" name="Title 4"/>
          <p:cNvSpPr>
            <a:spLocks noGrp="1"/>
          </p:cNvSpPr>
          <p:nvPr>
            <p:ph type="title"/>
          </p:nvPr>
        </p:nvSpPr>
        <p:spPr/>
        <p:txBody>
          <a:bodyPr/>
          <a:lstStyle/>
          <a:p>
            <a:r>
              <a:rPr lang="en-US" dirty="0" smtClean="0"/>
              <a:t>Application Registration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7" name="Picture 6"/>
          <p:cNvPicPr>
            <a:picLocks noChangeAspect="1"/>
          </p:cNvPicPr>
          <p:nvPr/>
        </p:nvPicPr>
        <p:blipFill>
          <a:blip r:embed="rId2"/>
          <a:stretch>
            <a:fillRect/>
          </a:stretch>
        </p:blipFill>
        <p:spPr>
          <a:xfrm>
            <a:off x="5300663" y="1423146"/>
            <a:ext cx="6367462" cy="4439190"/>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5441157" y="3196993"/>
            <a:ext cx="4801016" cy="3429297"/>
          </a:xfrm>
          <a:prstGeom prst="rect">
            <a:avLst/>
          </a:prstGeom>
          <a:ln>
            <a:solidFill>
              <a:schemeClr val="accent1"/>
            </a:solidFill>
          </a:ln>
        </p:spPr>
      </p:pic>
    </p:spTree>
    <p:extLst>
      <p:ext uri="{BB962C8B-B14F-4D97-AF65-F5344CB8AC3E}">
        <p14:creationId xmlns:p14="http://schemas.microsoft.com/office/powerpoint/2010/main" val="27004410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Key information</a:t>
            </a:r>
          </a:p>
          <a:p>
            <a:pPr lvl="1"/>
            <a:r>
              <a:rPr lang="en-US" dirty="0" smtClean="0"/>
              <a:t>Client ID</a:t>
            </a:r>
          </a:p>
          <a:p>
            <a:pPr lvl="1"/>
            <a:r>
              <a:rPr lang="en-US" dirty="0" smtClean="0"/>
              <a:t>Keys (aka Client Secret)</a:t>
            </a:r>
          </a:p>
          <a:p>
            <a:pPr lvl="1"/>
            <a:r>
              <a:rPr lang="en-US" baseline="0" dirty="0" smtClean="0"/>
              <a:t>Redirect /Sign-On URI</a:t>
            </a:r>
          </a:p>
        </p:txBody>
      </p:sp>
      <p:sp>
        <p:nvSpPr>
          <p:cNvPr id="3" name="Title 2"/>
          <p:cNvSpPr>
            <a:spLocks noGrp="1"/>
          </p:cNvSpPr>
          <p:nvPr>
            <p:ph type="title"/>
          </p:nvPr>
        </p:nvSpPr>
        <p:spPr/>
        <p:txBody>
          <a:bodyPr/>
          <a:lstStyle/>
          <a:p>
            <a:r>
              <a:rPr lang="en-US" dirty="0" smtClean="0"/>
              <a:t>Custom Application</a:t>
            </a:r>
            <a:r>
              <a:rPr lang="en-US" baseline="0" dirty="0" smtClean="0"/>
              <a:t> Registration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5" name="Picture 4"/>
          <p:cNvPicPr>
            <a:picLocks noChangeAspect="1"/>
          </p:cNvPicPr>
          <p:nvPr/>
        </p:nvPicPr>
        <p:blipFill>
          <a:blip r:embed="rId2"/>
          <a:stretch>
            <a:fillRect/>
          </a:stretch>
        </p:blipFill>
        <p:spPr>
          <a:xfrm>
            <a:off x="3911706" y="1447799"/>
            <a:ext cx="7756419" cy="4386686"/>
          </a:xfrm>
          <a:prstGeom prst="rect">
            <a:avLst/>
          </a:prstGeom>
        </p:spPr>
      </p:pic>
    </p:spTree>
    <p:extLst>
      <p:ext uri="{BB962C8B-B14F-4D97-AF65-F5344CB8AC3E}">
        <p14:creationId xmlns:p14="http://schemas.microsoft.com/office/powerpoint/2010/main" val="83091673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4000" b="0" kern="1200" spc="-70" baseline="0" dirty="0" smtClean="0">
                <a:gradFill>
                  <a:gsLst>
                    <a:gs pos="100000">
                      <a:schemeClr val="bg2"/>
                    </a:gs>
                    <a:gs pos="0">
                      <a:schemeClr val="bg2"/>
                    </a:gs>
                  </a:gsLst>
                  <a:lin ang="5400000" scaled="0"/>
                </a:gradFill>
                <a:effectLst/>
                <a:latin typeface="+mj-lt"/>
                <a:ea typeface="+mn-ea"/>
                <a:cs typeface="+mn-cs"/>
              </a:rPr>
              <a:t>App Authentication uses Client ID/Secret</a:t>
            </a:r>
          </a:p>
          <a:p>
            <a:pPr lvl="1"/>
            <a:r>
              <a:rPr lang="en-US" baseline="0" dirty="0" smtClean="0"/>
              <a:t>Protect this information just as you would a user name / password</a:t>
            </a:r>
            <a:endParaRPr lang="en-US" dirty="0"/>
          </a:p>
        </p:txBody>
      </p:sp>
      <p:sp>
        <p:nvSpPr>
          <p:cNvPr id="3" name="Title 2"/>
          <p:cNvSpPr>
            <a:spLocks noGrp="1"/>
          </p:cNvSpPr>
          <p:nvPr>
            <p:ph type="title"/>
          </p:nvPr>
        </p:nvSpPr>
        <p:spPr/>
        <p:txBody>
          <a:bodyPr/>
          <a:lstStyle/>
          <a:p>
            <a:pPr lvl="0"/>
            <a:r>
              <a:rPr lang="en-US" baseline="0" dirty="0" smtClean="0"/>
              <a:t>Application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5" name="Picture 4"/>
          <p:cNvPicPr>
            <a:picLocks noChangeAspect="1"/>
          </p:cNvPicPr>
          <p:nvPr/>
        </p:nvPicPr>
        <p:blipFill>
          <a:blip r:embed="rId3"/>
          <a:stretch>
            <a:fillRect/>
          </a:stretch>
        </p:blipFill>
        <p:spPr>
          <a:xfrm>
            <a:off x="1081386" y="2972709"/>
            <a:ext cx="8249257" cy="1570717"/>
          </a:xfrm>
          <a:prstGeom prst="rect">
            <a:avLst/>
          </a:prstGeom>
        </p:spPr>
      </p:pic>
    </p:spTree>
    <p:extLst>
      <p:ext uri="{BB962C8B-B14F-4D97-AF65-F5344CB8AC3E}">
        <p14:creationId xmlns:p14="http://schemas.microsoft.com/office/powerpoint/2010/main" val="212787900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4" y="2109542"/>
            <a:ext cx="10565606" cy="997196"/>
          </a:xfrm>
        </p:spPr>
        <p:txBody>
          <a:bodyPr/>
          <a:lstStyle/>
          <a:p>
            <a:r>
              <a:rPr lang="en-US" dirty="0" smtClean="0"/>
              <a:t>Office 365 Discovery Service</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2866936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Returns</a:t>
            </a:r>
            <a:r>
              <a:rPr lang="en-US" baseline="0" dirty="0" smtClean="0"/>
              <a:t> a collection of endpoints specific to current user</a:t>
            </a:r>
          </a:p>
          <a:p>
            <a:r>
              <a:rPr lang="en-US" dirty="0" smtClean="0"/>
              <a:t>Intended as the starting point for application</a:t>
            </a:r>
          </a:p>
          <a:p>
            <a:pPr lvl="1"/>
            <a:r>
              <a:rPr lang="en-US" dirty="0" smtClean="0"/>
              <a:t>1. Sign-In</a:t>
            </a:r>
          </a:p>
          <a:p>
            <a:pPr lvl="1"/>
            <a:r>
              <a:rPr lang="en-US" dirty="0" smtClean="0"/>
              <a:t>2. Get authorized</a:t>
            </a:r>
          </a:p>
          <a:p>
            <a:pPr lvl="1"/>
            <a:r>
              <a:rPr lang="en-US" dirty="0" smtClean="0"/>
              <a:t>3. Discover endpoints for resource</a:t>
            </a:r>
          </a:p>
          <a:p>
            <a:pPr lvl="1"/>
            <a:r>
              <a:rPr lang="en-US" dirty="0" smtClean="0"/>
              <a:t>4. Get</a:t>
            </a:r>
            <a:r>
              <a:rPr lang="en-US" baseline="0" dirty="0" smtClean="0"/>
              <a:t> Token</a:t>
            </a:r>
          </a:p>
          <a:p>
            <a:pPr lvl="1"/>
            <a:r>
              <a:rPr lang="en-US" baseline="0" dirty="0" smtClean="0"/>
              <a:t>5. Access resource</a:t>
            </a:r>
          </a:p>
          <a:p>
            <a:pPr lvl="0"/>
            <a:r>
              <a:rPr lang="en-US" dirty="0" smtClean="0"/>
              <a:t>API</a:t>
            </a:r>
            <a:r>
              <a:rPr lang="en-US" baseline="0" dirty="0" smtClean="0"/>
              <a:t> Libraries simplify necessary code</a:t>
            </a:r>
          </a:p>
        </p:txBody>
      </p:sp>
      <p:sp>
        <p:nvSpPr>
          <p:cNvPr id="2" name="Title 1"/>
          <p:cNvSpPr>
            <a:spLocks noGrp="1"/>
          </p:cNvSpPr>
          <p:nvPr>
            <p:ph type="title"/>
          </p:nvPr>
        </p:nvSpPr>
        <p:spPr/>
        <p:txBody>
          <a:bodyPr/>
          <a:lstStyle/>
          <a:p>
            <a:r>
              <a:rPr lang="en-US" dirty="0" smtClean="0"/>
              <a:t>O365 Discovery Service</a:t>
            </a:r>
            <a:endParaRPr lang="en-US" dirty="0"/>
          </a:p>
        </p:txBody>
      </p:sp>
    </p:spTree>
    <p:extLst>
      <p:ext uri="{BB962C8B-B14F-4D97-AF65-F5344CB8AC3E}">
        <p14:creationId xmlns:p14="http://schemas.microsoft.com/office/powerpoint/2010/main" val="104764900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OFFICE 365 DISCOVERY SERVICE</a:t>
            </a:r>
            <a:endParaRPr lang="en-US" dirty="0"/>
          </a:p>
        </p:txBody>
      </p:sp>
    </p:spTree>
    <p:extLst>
      <p:ext uri="{BB962C8B-B14F-4D97-AF65-F5344CB8AC3E}">
        <p14:creationId xmlns:p14="http://schemas.microsoft.com/office/powerpoint/2010/main" val="929893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sp>
        <p:nvSpPr>
          <p:cNvPr id="7" name="Oval 6"/>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pic>
        <p:nvPicPr>
          <p:cNvPr id="8" name="Picture 7"/>
          <p:cNvPicPr>
            <a:picLocks noChangeAspect="1"/>
          </p:cNvPicPr>
          <p:nvPr/>
        </p:nvPicPr>
        <p:blipFill>
          <a:blip r:embed="rId2">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grpSp>
        <p:nvGrpSpPr>
          <p:cNvPr id="13" name="Group 12"/>
          <p:cNvGrpSpPr/>
          <p:nvPr/>
        </p:nvGrpSpPr>
        <p:grpSpPr>
          <a:xfrm>
            <a:off x="650053" y="4089195"/>
            <a:ext cx="3871059" cy="2124827"/>
            <a:chOff x="-2301875" y="-2038350"/>
            <a:chExt cx="1924050" cy="1055688"/>
          </a:xfrm>
        </p:grpSpPr>
        <p:sp>
          <p:nvSpPr>
            <p:cNvPr id="14"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5"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6"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7"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8"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9"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0"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grpSp>
      <p:sp>
        <p:nvSpPr>
          <p:cNvPr id="5" name="Title 4"/>
          <p:cNvSpPr>
            <a:spLocks noGrp="1"/>
          </p:cNvSpPr>
          <p:nvPr>
            <p:ph type="title" idx="4294967295"/>
          </p:nvPr>
        </p:nvSpPr>
        <p:spPr>
          <a:xfrm>
            <a:off x="987425" y="157163"/>
            <a:ext cx="11201400" cy="1206500"/>
          </a:xfrm>
          <a:prstGeom prst="rect">
            <a:avLst/>
          </a:prstGeom>
        </p:spPr>
        <p:txBody>
          <a:bodyPr/>
          <a:lstStyle/>
          <a:p>
            <a:r>
              <a:rPr lang="en-US" dirty="0" smtClean="0"/>
              <a:t>Recap</a:t>
            </a:r>
            <a:endParaRPr lang="en-US" dirty="0"/>
          </a:p>
        </p:txBody>
      </p:sp>
      <p:graphicFrame>
        <p:nvGraphicFramePr>
          <p:cNvPr id="10" name="Content Placeholder 9"/>
          <p:cNvGraphicFramePr>
            <a:graphicFrameLocks noGrp="1"/>
          </p:cNvGraphicFramePr>
          <p:nvPr>
            <p:ph sz="quarter" idx="4294967295"/>
            <p:extLst>
              <p:ext uri="{D42A27DB-BD31-4B8C-83A1-F6EECF244321}">
                <p14:modId xmlns:p14="http://schemas.microsoft.com/office/powerpoint/2010/main" val="416522938"/>
              </p:ext>
            </p:extLst>
          </p:nvPr>
        </p:nvGraphicFramePr>
        <p:xfrm>
          <a:off x="5689600" y="1357313"/>
          <a:ext cx="5760278" cy="3846147"/>
        </p:xfrm>
        <a:graphic>
          <a:graphicData uri="http://schemas.openxmlformats.org/drawingml/2006/table">
            <a:tbl>
              <a:tblPr firstRow="1" bandRow="1">
                <a:tableStyleId>{5C22544A-7EE6-4342-B048-85BDC9FD1C3A}</a:tableStyleId>
              </a:tblPr>
              <a:tblGrid>
                <a:gridCol w="5760278">
                  <a:extLst>
                    <a:ext uri="{9D8B030D-6E8A-4147-A177-3AD203B41FA5}">
                      <a16:colId xmlns:a16="http://schemas.microsoft.com/office/drawing/2014/main" xmlns="" val="1253488153"/>
                    </a:ext>
                  </a:extLst>
                </a:gridCol>
              </a:tblGrid>
              <a:tr h="730152">
                <a:tc>
                  <a:txBody>
                    <a:bodyPr/>
                    <a:lstStyle/>
                    <a:p>
                      <a:r>
                        <a:rPr lang="en-US" sz="2100" b="1" dirty="0" smtClean="0"/>
                        <a:t>Introduction</a:t>
                      </a:r>
                      <a:r>
                        <a:rPr lang="en-US" sz="2100" b="1" baseline="0" dirty="0" smtClean="0"/>
                        <a:t> to Office 365 development</a:t>
                      </a:r>
                      <a:endParaRPr lang="en-US" sz="2100" b="1" dirty="0"/>
                    </a:p>
                  </a:txBody>
                  <a:tcPr marL="67371" marR="67371" marT="33685" marB="33685" anchor="ctr"/>
                </a:tc>
                <a:extLst>
                  <a:ext uri="{0D108BD9-81ED-4DB2-BD59-A6C34878D82A}">
                    <a16:rowId xmlns:a16="http://schemas.microsoft.com/office/drawing/2014/main" xmlns="" val="829859176"/>
                  </a:ext>
                </a:extLst>
              </a:tr>
              <a:tr h="458282">
                <a:tc>
                  <a:txBody>
                    <a:bodyPr/>
                    <a:lstStyle/>
                    <a:p>
                      <a:r>
                        <a:rPr lang="en-US" sz="1800" b="0" dirty="0" smtClean="0"/>
                        <a:t>Module 1: Introduction</a:t>
                      </a:r>
                      <a:r>
                        <a:rPr lang="en-US" sz="1800" b="0" baseline="0" dirty="0" smtClean="0"/>
                        <a:t> to Office 365 development</a:t>
                      </a:r>
                      <a:endParaRPr lang="en-US" sz="1800" b="0" dirty="0" smtClean="0"/>
                    </a:p>
                  </a:txBody>
                  <a:tcPr marL="67371" marR="67371" marT="33685" marB="33685" anchor="ctr"/>
                </a:tc>
                <a:extLst>
                  <a:ext uri="{0D108BD9-81ED-4DB2-BD59-A6C34878D82A}">
                    <a16:rowId xmlns:a16="http://schemas.microsoft.com/office/drawing/2014/main" xmlns="" val="1946132611"/>
                  </a:ext>
                </a:extLst>
              </a:tr>
              <a:tr h="458282">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Getting started with Apps for</a:t>
                      </a:r>
                      <a:r>
                        <a:rPr lang="en-US" sz="1800" b="0" baseline="0" dirty="0" smtClean="0"/>
                        <a:t> Office</a:t>
                      </a:r>
                      <a:endParaRPr lang="en-US" sz="1800" b="0" dirty="0" smtClean="0"/>
                    </a:p>
                  </a:txBody>
                  <a:tcPr marL="67371" marR="67371" marT="33685" marB="33685" anchor="ctr"/>
                </a:tc>
                <a:extLst>
                  <a:ext uri="{0D108BD9-81ED-4DB2-BD59-A6C34878D82A}">
                    <a16:rowId xmlns:a16="http://schemas.microsoft.com/office/drawing/2014/main" xmlns="" val="3204002662"/>
                  </a:ext>
                </a:extLst>
              </a:tr>
              <a:tr h="45828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Getting started with Apps for SharePoint</a:t>
                      </a:r>
                    </a:p>
                  </a:txBody>
                  <a:tcPr marL="67371" marR="67371" marT="33685" marB="33685" anchor="ctr"/>
                </a:tc>
                <a:extLst>
                  <a:ext uri="{0D108BD9-81ED-4DB2-BD59-A6C34878D82A}">
                    <a16:rowId xmlns:a16="http://schemas.microsoft.com/office/drawing/2014/main" xmlns="" val="3774542436"/>
                  </a:ext>
                </a:extLst>
              </a:tr>
              <a:tr h="82620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Moving Full Trust Code to the Cloud Using </a:t>
                      </a:r>
                      <a:br>
                        <a:rPr lang="en-US" sz="1800" b="0" dirty="0" smtClean="0"/>
                      </a:br>
                      <a:r>
                        <a:rPr lang="en-US" sz="1800" b="0" dirty="0" smtClean="0"/>
                        <a:t>                 Repeatable Patterns and</a:t>
                      </a:r>
                      <a:r>
                        <a:rPr lang="en-US" sz="1800" b="0" baseline="0" dirty="0" smtClean="0"/>
                        <a:t> </a:t>
                      </a:r>
                      <a:r>
                        <a:rPr lang="en-US" sz="1800" b="0" dirty="0" smtClean="0"/>
                        <a:t>Best Practices</a:t>
                      </a:r>
                    </a:p>
                  </a:txBody>
                  <a:tcPr marL="67371" marR="67371" marT="33685" marB="33685" anchor="ctr"/>
                </a:tc>
                <a:extLst>
                  <a:ext uri="{0D108BD9-81ED-4DB2-BD59-A6C34878D82A}">
                    <a16:rowId xmlns:a16="http://schemas.microsoft.com/office/drawing/2014/main" xmlns="" val="4266278162"/>
                  </a:ext>
                </a:extLst>
              </a:tr>
              <a:tr h="91494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5: Getting started with the Office 365 APIs</a:t>
                      </a:r>
                    </a:p>
                  </a:txBody>
                  <a:tcPr marL="67371" marR="67371" marT="33685" marB="33685" anchor="ctr"/>
                </a:tc>
                <a:extLst>
                  <a:ext uri="{0D108BD9-81ED-4DB2-BD59-A6C34878D82A}">
                    <a16:rowId xmlns:a16="http://schemas.microsoft.com/office/drawing/2014/main" xmlns="" val="1208832343"/>
                  </a:ext>
                </a:extLst>
              </a:tr>
            </a:tbl>
          </a:graphicData>
        </a:graphic>
      </p:graphicFrame>
      <p:sp>
        <p:nvSpPr>
          <p:cNvPr id="2" name="TextBox 1"/>
          <p:cNvSpPr txBox="1"/>
          <p:nvPr/>
        </p:nvSpPr>
        <p:spPr>
          <a:xfrm>
            <a:off x="2403537" y="5532266"/>
            <a:ext cx="12188825" cy="553998"/>
          </a:xfrm>
          <a:prstGeom prst="rect">
            <a:avLst/>
          </a:prstGeom>
          <a:noFill/>
        </p:spPr>
        <p:txBody>
          <a:bodyPr wrap="square" lIns="0" tIns="0" rIns="0" bIns="0" rtlCol="0">
            <a:spAutoFit/>
          </a:bodyPr>
          <a:lstStyle/>
          <a:p>
            <a:pPr algn="ctr"/>
            <a:r>
              <a:rPr lang="en-US" sz="3600" spc="-70" dirty="0" smtClean="0"/>
              <a:t>dev.office.com/training</a:t>
            </a:r>
          </a:p>
        </p:txBody>
      </p:sp>
    </p:spTree>
    <p:extLst>
      <p:ext uri="{BB962C8B-B14F-4D97-AF65-F5344CB8AC3E}">
        <p14:creationId xmlns:p14="http://schemas.microsoft.com/office/powerpoint/2010/main" val="2476637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par>
                                <p:cTn id="11" presetID="10" presetClass="entr" presetSubtype="0" fill="hold" nodeType="withEffect">
                                  <p:stCondLst>
                                    <p:cond delay="8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par>
                                <p:cTn id="14" presetID="53" presetClass="entr" presetSubtype="16" fill="hold" grpId="0" nodeType="withEffect">
                                  <p:stCondLst>
                                    <p:cond delay="80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nodeType="withEffect">
                                  <p:stCondLst>
                                    <p:cond delay="120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10" presetClass="entr" presetSubtype="0" fill="hold" nodeType="withEffect">
                                  <p:stCondLst>
                                    <p:cond delay="75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childTnLst>
                                </p:cTn>
                              </p:par>
                              <p:par>
                                <p:cTn id="32" presetID="63" presetClass="path" presetSubtype="0" decel="100000" fill="hold" nodeType="withEffect">
                                  <p:stCondLst>
                                    <p:cond delay="750"/>
                                  </p:stCondLst>
                                  <p:childTnLst>
                                    <p:animMotion origin="layout" path="M -0.0241 2.59259E-6 L 4.92837E-6 2.59259E-6 " pathEditMode="relative" rAng="0" ptsTypes="AA">
                                      <p:cBhvr>
                                        <p:cTn id="33" dur="1000" fill="hold"/>
                                        <p:tgtEl>
                                          <p:spTgt spid="13"/>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How it works</a:t>
            </a:r>
          </a:p>
          <a:p>
            <a:pPr lvl="1"/>
            <a:r>
              <a:rPr lang="en-US" dirty="0" smtClean="0"/>
              <a:t>Mail /</a:t>
            </a:r>
            <a:r>
              <a:rPr lang="en-US" baseline="0" dirty="0" smtClean="0"/>
              <a:t> Calendar / Contacts</a:t>
            </a:r>
            <a:endParaRPr lang="en-US" dirty="0" smtClean="0"/>
          </a:p>
          <a:p>
            <a:pPr lvl="2"/>
            <a:r>
              <a:rPr lang="en-US" dirty="0" smtClean="0"/>
              <a:t>Create a Discovery Context</a:t>
            </a:r>
          </a:p>
          <a:p>
            <a:pPr lvl="2"/>
            <a:r>
              <a:rPr lang="en-US" dirty="0" smtClean="0"/>
              <a:t>Call</a:t>
            </a:r>
            <a:r>
              <a:rPr lang="en-US" baseline="0" dirty="0" smtClean="0"/>
              <a:t> </a:t>
            </a:r>
            <a:r>
              <a:rPr lang="en-US" baseline="0" dirty="0" err="1" smtClean="0"/>
              <a:t>DiscoverResourceAsync</a:t>
            </a:r>
            <a:r>
              <a:rPr lang="en-US" baseline="0" dirty="0" smtClean="0"/>
              <a:t>() method, passing a string that identifies the resource required</a:t>
            </a:r>
          </a:p>
          <a:p>
            <a:pPr lvl="2"/>
            <a:r>
              <a:rPr lang="en-US" baseline="0" dirty="0" smtClean="0"/>
              <a:t>Returns the </a:t>
            </a:r>
            <a:r>
              <a:rPr lang="en-US" baseline="0" dirty="0" err="1" smtClean="0"/>
              <a:t>UserId</a:t>
            </a:r>
            <a:r>
              <a:rPr lang="en-US" baseline="0" dirty="0" smtClean="0"/>
              <a:t> and </a:t>
            </a:r>
            <a:r>
              <a:rPr lang="en-US" baseline="0" dirty="0" err="1" smtClean="0"/>
              <a:t>TenantId</a:t>
            </a:r>
            <a:endParaRPr lang="en-US" baseline="0" dirty="0" smtClean="0"/>
          </a:p>
          <a:p>
            <a:pPr lvl="2"/>
            <a:r>
              <a:rPr lang="en-US" baseline="0" dirty="0" smtClean="0"/>
              <a:t>* Does not return an endpoint, since this a static endpoint (https://outlook.office365.com) *</a:t>
            </a:r>
          </a:p>
          <a:p>
            <a:pPr lvl="1"/>
            <a:endParaRPr lang="en-US" dirty="0"/>
          </a:p>
        </p:txBody>
      </p:sp>
      <p:sp>
        <p:nvSpPr>
          <p:cNvPr id="3" name="Title 2"/>
          <p:cNvSpPr>
            <a:spLocks noGrp="1"/>
          </p:cNvSpPr>
          <p:nvPr>
            <p:ph type="title"/>
          </p:nvPr>
        </p:nvSpPr>
        <p:spPr/>
        <p:txBody>
          <a:bodyPr/>
          <a:lstStyle/>
          <a:p>
            <a:r>
              <a:rPr lang="en-US" dirty="0" smtClean="0"/>
              <a:t>Office 365 API</a:t>
            </a:r>
            <a:r>
              <a:rPr lang="en-US" baseline="0" dirty="0" smtClean="0"/>
              <a:t> Libraries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5" name="Picture 4"/>
          <p:cNvPicPr>
            <a:picLocks noChangeAspect="1"/>
          </p:cNvPicPr>
          <p:nvPr/>
        </p:nvPicPr>
        <p:blipFill>
          <a:blip r:embed="rId3"/>
          <a:stretch>
            <a:fillRect/>
          </a:stretch>
        </p:blipFill>
        <p:spPr>
          <a:xfrm>
            <a:off x="1081386" y="4102361"/>
            <a:ext cx="8641558" cy="2169852"/>
          </a:xfrm>
          <a:prstGeom prst="rect">
            <a:avLst/>
          </a:prstGeom>
          <a:noFill/>
          <a:ln>
            <a:solidFill>
              <a:schemeClr val="accent1"/>
            </a:solidFill>
          </a:ln>
        </p:spPr>
      </p:pic>
    </p:spTree>
    <p:extLst>
      <p:ext uri="{BB962C8B-B14F-4D97-AF65-F5344CB8AC3E}">
        <p14:creationId xmlns:p14="http://schemas.microsoft.com/office/powerpoint/2010/main" val="388370929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How it works</a:t>
            </a:r>
          </a:p>
          <a:p>
            <a:pPr lvl="1"/>
            <a:r>
              <a:rPr lang="en-US" dirty="0" smtClean="0"/>
              <a:t>My Files /</a:t>
            </a:r>
            <a:r>
              <a:rPr lang="en-US" baseline="0" dirty="0" smtClean="0"/>
              <a:t> SharePoint Sites</a:t>
            </a:r>
            <a:endParaRPr lang="en-US" dirty="0" smtClean="0"/>
          </a:p>
          <a:p>
            <a:pPr lvl="2"/>
            <a:r>
              <a:rPr lang="en-US" dirty="0" smtClean="0"/>
              <a:t>Create a Discovery Context</a:t>
            </a:r>
          </a:p>
          <a:p>
            <a:pPr lvl="2"/>
            <a:r>
              <a:rPr lang="en-US" dirty="0" smtClean="0"/>
              <a:t>Call</a:t>
            </a:r>
            <a:r>
              <a:rPr lang="en-US" baseline="0" dirty="0" smtClean="0"/>
              <a:t> </a:t>
            </a:r>
            <a:r>
              <a:rPr lang="en-US" baseline="0" dirty="0" err="1" smtClean="0"/>
              <a:t>DiscoverCapabilityAsync</a:t>
            </a:r>
            <a:r>
              <a:rPr lang="en-US" baseline="0" dirty="0" smtClean="0"/>
              <a:t>() method, passing a string that identifies the resource required</a:t>
            </a:r>
          </a:p>
          <a:p>
            <a:pPr lvl="2"/>
            <a:r>
              <a:rPr lang="en-US" baseline="0" dirty="0" smtClean="0"/>
              <a:t>Returns the </a:t>
            </a:r>
            <a:r>
              <a:rPr lang="en-US" baseline="0" dirty="0" err="1" smtClean="0"/>
              <a:t>UserId</a:t>
            </a:r>
            <a:r>
              <a:rPr lang="en-US" baseline="0" dirty="0" smtClean="0"/>
              <a:t>, </a:t>
            </a:r>
            <a:r>
              <a:rPr lang="en-US" baseline="0" dirty="0" err="1" smtClean="0"/>
              <a:t>TenantId</a:t>
            </a:r>
            <a:r>
              <a:rPr lang="en-US" baseline="0" dirty="0" smtClean="0"/>
              <a:t> and Endpoint</a:t>
            </a:r>
          </a:p>
          <a:p>
            <a:pPr lvl="2"/>
            <a:endParaRPr lang="en-US" baseline="0" dirty="0" smtClean="0"/>
          </a:p>
          <a:p>
            <a:pPr lvl="1"/>
            <a:endParaRPr lang="en-US" dirty="0"/>
          </a:p>
        </p:txBody>
      </p:sp>
      <p:sp>
        <p:nvSpPr>
          <p:cNvPr id="3" name="Title 2"/>
          <p:cNvSpPr>
            <a:spLocks noGrp="1"/>
          </p:cNvSpPr>
          <p:nvPr>
            <p:ph type="title"/>
          </p:nvPr>
        </p:nvSpPr>
        <p:spPr/>
        <p:txBody>
          <a:bodyPr/>
          <a:lstStyle/>
          <a:p>
            <a:r>
              <a:rPr lang="en-US" dirty="0" smtClean="0"/>
              <a:t>Office 365 API</a:t>
            </a:r>
            <a:r>
              <a:rPr lang="en-US" baseline="0" dirty="0" smtClean="0"/>
              <a:t> Libraries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6" name="Picture 5"/>
          <p:cNvPicPr>
            <a:picLocks noChangeAspect="1"/>
          </p:cNvPicPr>
          <p:nvPr/>
        </p:nvPicPr>
        <p:blipFill>
          <a:blip r:embed="rId3"/>
          <a:stretch>
            <a:fillRect/>
          </a:stretch>
        </p:blipFill>
        <p:spPr>
          <a:xfrm>
            <a:off x="1081386" y="3895027"/>
            <a:ext cx="8897665" cy="2234159"/>
          </a:xfrm>
          <a:prstGeom prst="rect">
            <a:avLst/>
          </a:prstGeom>
          <a:ln>
            <a:solidFill>
              <a:schemeClr val="accent1"/>
            </a:solidFill>
          </a:ln>
        </p:spPr>
      </p:pic>
    </p:spTree>
    <p:extLst>
      <p:ext uri="{BB962C8B-B14F-4D97-AF65-F5344CB8AC3E}">
        <p14:creationId xmlns:p14="http://schemas.microsoft.com/office/powerpoint/2010/main" val="279973475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a:t>
            </a:r>
            <a:endParaRPr lang="en-US" dirty="0"/>
          </a:p>
        </p:txBody>
      </p:sp>
    </p:spTree>
    <p:extLst>
      <p:ext uri="{BB962C8B-B14F-4D97-AF65-F5344CB8AC3E}">
        <p14:creationId xmlns:p14="http://schemas.microsoft.com/office/powerpoint/2010/main" val="139850164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Login</a:t>
            </a:r>
            <a:r>
              <a:rPr lang="en-US" baseline="0" dirty="0" smtClean="0"/>
              <a:t> Errors</a:t>
            </a:r>
          </a:p>
          <a:p>
            <a:pPr lvl="1"/>
            <a:r>
              <a:rPr lang="en-US" dirty="0" smtClean="0"/>
              <a:t>Shown on web page</a:t>
            </a:r>
          </a:p>
          <a:p>
            <a:r>
              <a:rPr lang="en-US" dirty="0" smtClean="0"/>
              <a:t>Fiddler</a:t>
            </a:r>
          </a:p>
          <a:p>
            <a:pPr lvl="1"/>
            <a:r>
              <a:rPr lang="en-US" dirty="0" smtClean="0"/>
              <a:t>Shows response</a:t>
            </a:r>
            <a:r>
              <a:rPr lang="en-US" baseline="0" dirty="0" smtClean="0"/>
              <a:t> / request from apps running on local computer</a:t>
            </a:r>
          </a:p>
          <a:p>
            <a:pPr lvl="0"/>
            <a:r>
              <a:rPr lang="en-US" dirty="0" smtClean="0"/>
              <a:t>Review Response as JSON</a:t>
            </a:r>
          </a:p>
          <a:p>
            <a:pPr lvl="1"/>
            <a:r>
              <a:rPr lang="en-US" dirty="0" smtClean="0"/>
              <a:t>Authentication</a:t>
            </a:r>
            <a:r>
              <a:rPr lang="en-US" baseline="0" dirty="0" smtClean="0"/>
              <a:t> errors (invalid values)</a:t>
            </a:r>
          </a:p>
        </p:txBody>
      </p:sp>
      <p:sp>
        <p:nvSpPr>
          <p:cNvPr id="3" name="Title 2"/>
          <p:cNvSpPr>
            <a:spLocks noGrp="1"/>
          </p:cNvSpPr>
          <p:nvPr>
            <p:ph type="title"/>
          </p:nvPr>
        </p:nvSpPr>
        <p:spPr/>
        <p:txBody>
          <a:bodyPr/>
          <a:lstStyle/>
          <a:p>
            <a:r>
              <a:rPr lang="en-US" dirty="0" smtClean="0"/>
              <a:t>Troubleshooting Errors in </a:t>
            </a:r>
            <a:r>
              <a:rPr lang="en-US" dirty="0" err="1" smtClean="0"/>
              <a:t>Auth</a:t>
            </a:r>
            <a:r>
              <a:rPr lang="en-US" dirty="0" smtClean="0"/>
              <a:t> flow</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sp>
        <p:nvSpPr>
          <p:cNvPr id="5" name="Rectangle 4"/>
          <p:cNvSpPr/>
          <p:nvPr/>
        </p:nvSpPr>
        <p:spPr>
          <a:xfrm>
            <a:off x="1081386" y="5172075"/>
            <a:ext cx="9062739" cy="923330"/>
          </a:xfrm>
          <a:prstGeom prst="rect">
            <a:avLst/>
          </a:prstGeom>
        </p:spPr>
        <p:txBody>
          <a:bodyPr wrap="square">
            <a:spAutoFit/>
          </a:bodyPr>
          <a:lstStyle/>
          <a:p>
            <a:r>
              <a:rPr lang="en-US" dirty="0">
                <a:latin typeface="Lucida Console" panose="020B0609040504020204" pitchFamily="49" charset="0"/>
                <a:ea typeface="Calibri" panose="020F0502020204030204" pitchFamily="34" charset="0"/>
                <a:cs typeface="Times New Roman" panose="02020603050405020304" pitchFamily="18" charset="0"/>
              </a:rPr>
              <a:t>{"error":"invalid_grant","error_description":"AADSTS70002: Error validating credentials. AADSTS50011: The reply address 'http://localhost:40298/Home/Discovery' is not valid</a:t>
            </a:r>
            <a:r>
              <a:rPr lang="en-US" dirty="0" smtClean="0">
                <a:latin typeface="Lucida Console" panose="020B0609040504020204" pitchFamily="49"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267521" y="1447799"/>
            <a:ext cx="5124730" cy="1438276"/>
          </a:xfrm>
          <a:prstGeom prst="rect">
            <a:avLst/>
          </a:prstGeom>
          <a:ln>
            <a:solidFill>
              <a:schemeClr val="accent1"/>
            </a:solidFill>
          </a:ln>
        </p:spPr>
      </p:pic>
    </p:spTree>
    <p:extLst>
      <p:ext uri="{BB962C8B-B14F-4D97-AF65-F5344CB8AC3E}">
        <p14:creationId xmlns:p14="http://schemas.microsoft.com/office/powerpoint/2010/main" val="365394773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Fiddler</a:t>
            </a:r>
          </a:p>
          <a:p>
            <a:pPr lvl="1" rtl="0" eaLnBrk="1" fontAlgn="auto" latinLnBrk="0" hangingPunct="1"/>
            <a:r>
              <a:rPr lang="en-US" dirty="0"/>
              <a:t>Extension to view SharePoint 2013 App Tokens</a:t>
            </a:r>
          </a:p>
          <a:p>
            <a:pPr lvl="2" rtl="0" eaLnBrk="1" fontAlgn="auto" latinLnBrk="0" hangingPunct="1"/>
            <a:r>
              <a:rPr lang="en-US" sz="2000" kern="1200" spc="-70" baseline="0" dirty="0" smtClean="0">
                <a:gradFill>
                  <a:gsLst>
                    <a:gs pos="100000">
                      <a:schemeClr val="bg2"/>
                    </a:gs>
                    <a:gs pos="0">
                      <a:schemeClr val="bg2"/>
                    </a:gs>
                  </a:gsLst>
                  <a:lin ang="5400000" scaled="0"/>
                </a:gradFill>
                <a:effectLst/>
                <a:latin typeface="+mj-lt"/>
                <a:ea typeface="+mn-ea"/>
                <a:cs typeface="+mn-cs"/>
                <a:hlinkClick r:id="rId2"/>
              </a:rPr>
              <a:t>http://blogs.msdn.com/b/kaevans/archive/2013/08/25/creating-a-fiddler-extension-for-sharepoint-2013-app-tokens.aspx</a:t>
            </a:r>
            <a:r>
              <a:rPr lang="en-US" sz="2000" kern="1200" spc="-70" baseline="0" dirty="0" smtClean="0">
                <a:gradFill>
                  <a:gsLst>
                    <a:gs pos="100000">
                      <a:schemeClr val="bg2"/>
                    </a:gs>
                    <a:gs pos="0">
                      <a:schemeClr val="bg2"/>
                    </a:gs>
                  </a:gsLst>
                  <a:lin ang="5400000" scaled="0"/>
                </a:gradFill>
                <a:effectLst/>
                <a:latin typeface="+mj-lt"/>
                <a:ea typeface="+mn-ea"/>
                <a:cs typeface="+mn-cs"/>
              </a:rPr>
              <a:t> </a:t>
            </a:r>
            <a:endParaRPr lang="en-US" dirty="0" smtClean="0">
              <a:effectLst/>
            </a:endParaRPr>
          </a:p>
          <a:p>
            <a:pPr lvl="0"/>
            <a:r>
              <a:rPr lang="en-US" dirty="0" smtClean="0"/>
              <a:t>Online</a:t>
            </a:r>
          </a:p>
          <a:p>
            <a:pPr lvl="1"/>
            <a:r>
              <a:rPr lang="en-US" dirty="0" smtClean="0"/>
              <a:t>Paste</a:t>
            </a:r>
            <a:r>
              <a:rPr lang="en-US" baseline="0" dirty="0" smtClean="0"/>
              <a:t> token in web page</a:t>
            </a:r>
          </a:p>
          <a:p>
            <a:pPr marL="231775" marR="0" lvl="2" indent="0" algn="l" defTabSz="914363" rtl="0" eaLnBrk="1" fontAlgn="auto" latinLnBrk="0" hangingPunct="1">
              <a:lnSpc>
                <a:spcPct val="90000"/>
              </a:lnSpc>
              <a:spcBef>
                <a:spcPct val="20000"/>
              </a:spcBef>
              <a:spcAft>
                <a:spcPts val="0"/>
              </a:spcAft>
              <a:buClrTx/>
              <a:buSzPct val="90000"/>
              <a:buFont typeface="Wingdings" pitchFamily="2" charset="2"/>
              <a:buNone/>
              <a:tabLst/>
              <a:defRPr/>
            </a:pPr>
            <a:r>
              <a:rPr lang="en-US" sz="2000" kern="1200" spc="0" baseline="0" dirty="0" smtClean="0">
                <a:gradFill>
                  <a:gsLst>
                    <a:gs pos="100000">
                      <a:schemeClr val="bg2"/>
                    </a:gs>
                    <a:gs pos="0">
                      <a:schemeClr val="bg2"/>
                    </a:gs>
                  </a:gsLst>
                  <a:lin ang="5400000" scaled="0"/>
                </a:gradFill>
                <a:effectLst/>
                <a:latin typeface="+mn-lt"/>
                <a:ea typeface="+mn-ea"/>
                <a:cs typeface="+mn-cs"/>
                <a:hlinkClick r:id="rId3"/>
              </a:rPr>
              <a:t>http://jwt.io/</a:t>
            </a:r>
            <a:r>
              <a:rPr lang="en-US" sz="2000" kern="1200" spc="0" baseline="0" dirty="0" smtClean="0">
                <a:gradFill>
                  <a:gsLst>
                    <a:gs pos="100000">
                      <a:schemeClr val="bg2"/>
                    </a:gs>
                    <a:gs pos="0">
                      <a:schemeClr val="bg2"/>
                    </a:gs>
                  </a:gsLst>
                  <a:lin ang="5400000" scaled="0"/>
                </a:gradFill>
                <a:effectLst/>
                <a:latin typeface="+mn-lt"/>
                <a:ea typeface="+mn-ea"/>
                <a:cs typeface="+mn-cs"/>
              </a:rPr>
              <a:t> </a:t>
            </a:r>
            <a:endParaRPr lang="en-US" dirty="0" smtClean="0">
              <a:effectLst/>
            </a:endParaRPr>
          </a:p>
          <a:p>
            <a:pPr lvl="1"/>
            <a:endParaRPr lang="en-US" dirty="0"/>
          </a:p>
        </p:txBody>
      </p:sp>
      <p:sp>
        <p:nvSpPr>
          <p:cNvPr id="3" name="Title 2"/>
          <p:cNvSpPr>
            <a:spLocks noGrp="1"/>
          </p:cNvSpPr>
          <p:nvPr>
            <p:ph type="title"/>
          </p:nvPr>
        </p:nvSpPr>
        <p:spPr/>
        <p:txBody>
          <a:bodyPr/>
          <a:lstStyle/>
          <a:p>
            <a:r>
              <a:rPr lang="en-US" dirty="0" smtClean="0"/>
              <a:t>Troubleshooting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5" name="Picture 4"/>
          <p:cNvPicPr>
            <a:picLocks noChangeAspect="1"/>
          </p:cNvPicPr>
          <p:nvPr/>
        </p:nvPicPr>
        <p:blipFill>
          <a:blip r:embed="rId4"/>
          <a:stretch>
            <a:fillRect/>
          </a:stretch>
        </p:blipFill>
        <p:spPr>
          <a:xfrm>
            <a:off x="4786313" y="3257526"/>
            <a:ext cx="6881812" cy="2843773"/>
          </a:xfrm>
          <a:prstGeom prst="rect">
            <a:avLst/>
          </a:prstGeom>
        </p:spPr>
      </p:pic>
    </p:spTree>
    <p:extLst>
      <p:ext uri="{BB962C8B-B14F-4D97-AF65-F5344CB8AC3E}">
        <p14:creationId xmlns:p14="http://schemas.microsoft.com/office/powerpoint/2010/main" val="227113000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quare"/>
          <p:cNvSpPr/>
          <p:nvPr/>
        </p:nvSpPr>
        <p:spPr bwMode="auto">
          <a:xfrm>
            <a:off x="4952501" y="992921"/>
            <a:ext cx="2283837" cy="4872189"/>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00241" y="3252"/>
            <a:ext cx="2588349" cy="2283838"/>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00241" y="4570921"/>
            <a:ext cx="2588349" cy="1920066"/>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467716"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439873"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4952501" y="2287086"/>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178607" y="3012211"/>
            <a:ext cx="808675" cy="920436"/>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2"/>
          </a:solidFill>
          <a:ln>
            <a:noFill/>
          </a:ln>
        </p:spPr>
        <p:txBody>
          <a:bodyPr vert="horz" wrap="square" lIns="91267" tIns="45632" rIns="91267" bIns="45632" numCol="1" anchor="t" anchorCtr="0" compatLnSpc="1">
            <a:prstTxWarp prst="textNoShape">
              <a:avLst/>
            </a:prstTxWarp>
          </a:bodyPr>
          <a:lstStyle/>
          <a:p>
            <a:pPr defTabSz="913407"/>
            <a:endParaRPr lang="en-US" sz="1762" dirty="0">
              <a:solidFill>
                <a:srgbClr val="292929"/>
              </a:solidFill>
              <a:latin typeface="Segoe Pro" pitchFamily="34" charset="0"/>
            </a:endParaRPr>
          </a:p>
        </p:txBody>
      </p:sp>
      <p:sp>
        <p:nvSpPr>
          <p:cNvPr id="35" name="Office Logo"/>
          <p:cNvSpPr>
            <a:spLocks/>
          </p:cNvSpPr>
          <p:nvPr/>
        </p:nvSpPr>
        <p:spPr bwMode="auto">
          <a:xfrm>
            <a:off x="5490286" y="2732621"/>
            <a:ext cx="1189055" cy="1421573"/>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913549"/>
            <a:endParaRPr lang="en-US" sz="1762" dirty="0">
              <a:solidFill>
                <a:srgbClr val="FFFFFF"/>
              </a:solidFill>
            </a:endParaRPr>
          </a:p>
        </p:txBody>
      </p:sp>
      <p:sp>
        <p:nvSpPr>
          <p:cNvPr id="6" name="Rectangle 5"/>
          <p:cNvSpPr/>
          <p:nvPr/>
        </p:nvSpPr>
        <p:spPr bwMode="auto">
          <a:xfrm>
            <a:off x="5770" y="3250"/>
            <a:ext cx="12177294" cy="68515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32" tIns="45632" rIns="45632" bIns="45632" numCol="1" spcCol="0" rtlCol="0" fromWordArt="0" anchor="ctr" anchorCtr="0" forceAA="0" compatLnSpc="1">
            <a:prstTxWarp prst="textNoShape">
              <a:avLst/>
            </a:prstTxWarp>
            <a:noAutofit/>
          </a:bodyPr>
          <a:lstStyle/>
          <a:p>
            <a:pPr algn="ctr" defTabSz="912341" fontAlgn="base">
              <a:spcBef>
                <a:spcPct val="0"/>
              </a:spcBef>
              <a:spcAft>
                <a:spcPct val="0"/>
              </a:spcAft>
            </a:pPr>
            <a:endParaRPr lang="en-US" sz="1762" dirty="0">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495550" y="1183923"/>
            <a:ext cx="1891206"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Dev.</a:t>
            </a:r>
            <a:endParaRPr sz="5974" b="0" spc="-160" dirty="0">
              <a:noFill/>
              <a:latin typeface="Segoe Pro Light" pitchFamily="34" charset="0"/>
            </a:endParaRPr>
          </a:p>
        </p:txBody>
      </p:sp>
      <p:sp>
        <p:nvSpPr>
          <p:cNvPr id="90" name="differentiation"/>
          <p:cNvSpPr>
            <a:spLocks noGrp="1"/>
          </p:cNvSpPr>
          <p:nvPr/>
        </p:nvSpPr>
        <p:spPr>
          <a:xfrm>
            <a:off x="6566624" y="1183923"/>
            <a:ext cx="2408885"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13375">
              <a:spcAft>
                <a:spcPts val="588"/>
              </a:spcAft>
            </a:pPr>
            <a:r>
              <a:rPr sz="6465" b="0" dirty="0">
                <a:gradFill>
                  <a:gsLst>
                    <a:gs pos="2917">
                      <a:srgbClr val="FFFFFF"/>
                    </a:gs>
                    <a:gs pos="30000">
                      <a:srgbClr val="FFFFFF"/>
                    </a:gs>
                  </a:gsLst>
                  <a:lin ang="5400000" scaled="0"/>
                </a:gradFill>
              </a:rPr>
              <a:t>.com</a:t>
            </a:r>
          </a:p>
        </p:txBody>
      </p:sp>
      <p:sp>
        <p:nvSpPr>
          <p:cNvPr id="44" name="and"/>
          <p:cNvSpPr>
            <a:spLocks noGrp="1"/>
          </p:cNvSpPr>
          <p:nvPr/>
        </p:nvSpPr>
        <p:spPr>
          <a:xfrm>
            <a:off x="4962268" y="1183923"/>
            <a:ext cx="2409489"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Office</a:t>
            </a:r>
            <a:endParaRPr sz="5974" b="0" spc="-160" dirty="0">
              <a:noFill/>
              <a:latin typeface="Segoe Pro Light" pitchFamily="34" charset="0"/>
            </a:endParaRPr>
          </a:p>
        </p:txBody>
      </p:sp>
      <p:sp>
        <p:nvSpPr>
          <p:cNvPr id="36" name="Globe"/>
          <p:cNvSpPr>
            <a:spLocks noEditPoints="1"/>
          </p:cNvSpPr>
          <p:nvPr/>
        </p:nvSpPr>
        <p:spPr bwMode="auto">
          <a:xfrm>
            <a:off x="3156266" y="3029994"/>
            <a:ext cx="898358" cy="89872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895373"/>
            <a:endParaRPr lang="en-US" sz="1664" dirty="0">
              <a:solidFill>
                <a:srgbClr val="000000"/>
              </a:solidFill>
            </a:endParaRPr>
          </a:p>
        </p:txBody>
      </p:sp>
      <p:sp>
        <p:nvSpPr>
          <p:cNvPr id="37" name="TextBox 36"/>
          <p:cNvSpPr txBox="1"/>
          <p:nvPr/>
        </p:nvSpPr>
        <p:spPr>
          <a:xfrm>
            <a:off x="3246703" y="4774699"/>
            <a:ext cx="6056480" cy="614912"/>
          </a:xfrm>
          <a:prstGeom prst="rect">
            <a:avLst/>
          </a:prstGeom>
          <a:noFill/>
        </p:spPr>
        <p:txBody>
          <a:bodyPr wrap="square" lIns="179114" tIns="143293" rIns="179114" bIns="143293" rtlCol="0">
            <a:spAutoFit/>
          </a:bodyPr>
          <a:lstStyle/>
          <a:p>
            <a:pPr defTabSz="913549">
              <a:lnSpc>
                <a:spcPct val="90000"/>
              </a:lnSpc>
              <a:spcAft>
                <a:spcPts val="588"/>
              </a:spcAft>
            </a:pPr>
            <a:r>
              <a:rPr lang="en-US" sz="2350" b="1" dirty="0">
                <a:gradFill>
                  <a:gsLst>
                    <a:gs pos="2917">
                      <a:srgbClr val="FFFFFF"/>
                    </a:gs>
                    <a:gs pos="30000">
                      <a:srgbClr val="FFFFFF"/>
                    </a:gs>
                  </a:gsLst>
                  <a:lin ang="5400000" scaled="0"/>
                </a:gradFill>
                <a:latin typeface="Segoe UI Light"/>
              </a:rPr>
              <a:t>One stop shop for Office Developer Platform</a:t>
            </a:r>
          </a:p>
        </p:txBody>
      </p:sp>
      <p:grpSp>
        <p:nvGrpSpPr>
          <p:cNvPr id="38" name="Group 37"/>
          <p:cNvGrpSpPr/>
          <p:nvPr/>
        </p:nvGrpSpPr>
        <p:grpSpPr>
          <a:xfrm>
            <a:off x="4904" y="-89063"/>
            <a:ext cx="12179022" cy="7252193"/>
            <a:chOff x="0" y="-93725"/>
            <a:chExt cx="12436475" cy="7402520"/>
          </a:xfrm>
        </p:grpSpPr>
        <p:sp>
          <p:nvSpPr>
            <p:cNvPr id="39" name="Rectangle 38"/>
            <p:cNvSpPr/>
            <p:nvPr/>
          </p:nvSpPr>
          <p:spPr bwMode="auto">
            <a:xfrm>
              <a:off x="0" y="-1"/>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0" y="0"/>
              <a:ext cx="12436475" cy="110013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58" y="-93725"/>
              <a:ext cx="11115965" cy="7402520"/>
            </a:xfrm>
            <a:prstGeom prst="rect">
              <a:avLst/>
            </a:prstGeom>
          </p:spPr>
        </p:pic>
      </p:grpSp>
    </p:spTree>
    <p:extLst>
      <p:ext uri="{BB962C8B-B14F-4D97-AF65-F5344CB8AC3E}">
        <p14:creationId xmlns:p14="http://schemas.microsoft.com/office/powerpoint/2010/main" val="324319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67363E-6 L 0 0.33295 " pathEditMode="relative" rAng="0" ptsTypes="AA">
                                      <p:cBhvr>
                                        <p:cTn id="130" dur="600" fill="hold"/>
                                        <p:tgtEl>
                                          <p:spTgt spid="5"/>
                                        </p:tgtEl>
                                        <p:attrNameLst>
                                          <p:attrName>ppt_x</p:attrName>
                                          <p:attrName>ppt_y</p:attrName>
                                        </p:attrNameLst>
                                      </p:cBhvr>
                                      <p:rCtr x="0" y="16636"/>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par>
                                <p:cTn id="176" presetID="10" presetClass="entr" presetSubtype="0" fill="hold" nodeType="withEffect">
                                  <p:stCondLst>
                                    <p:cond delay="40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1000"/>
                                        <p:tgtEl>
                                          <p:spTgt spid="38"/>
                                        </p:tgtEl>
                                      </p:cBhvr>
                                    </p:animEffect>
                                  </p:childTnLst>
                                </p:cTn>
                              </p:par>
                              <p:par>
                                <p:cTn id="179" presetID="63" presetClass="path" presetSubtype="0" decel="100000" fill="hold" nodeType="withEffect">
                                  <p:stCondLst>
                                    <p:cond delay="400"/>
                                  </p:stCondLst>
                                  <p:childTnLst>
                                    <p:animMotion origin="layout" path="M -0.02409 0 L 0 0 " pathEditMode="relative" rAng="0" ptsTypes="AA">
                                      <p:cBhvr>
                                        <p:cTn id="180" dur="1000" fill="hold"/>
                                        <p:tgtEl>
                                          <p:spTgt spid="38"/>
                                        </p:tgtEl>
                                        <p:attrNameLst>
                                          <p:attrName>ppt_x</p:attrName>
                                          <p:attrName>ppt_y</p:attrName>
                                        </p:attrNameLst>
                                      </p:cBhvr>
                                      <p:rCtr x="1198" y="0"/>
                                    </p:animMotion>
                                  </p:childTnLst>
                                </p:cTn>
                              </p:par>
                              <p:par>
                                <p:cTn id="181" presetID="6" presetClass="emph" presetSubtype="0" accel="100000" autoRev="1" fill="hold" nodeType="withEffect">
                                  <p:stCondLst>
                                    <p:cond delay="0"/>
                                  </p:stCondLst>
                                  <p:childTnLst>
                                    <p:animScale>
                                      <p:cBhvr>
                                        <p:cTn id="182" dur="500" fill="hold"/>
                                        <p:tgtEl>
                                          <p:spTgt spid="38"/>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sp>
        <p:nvSpPr>
          <p:cNvPr id="18" name="Oval 17"/>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sp>
        <p:nvSpPr>
          <p:cNvPr id="23" name="TextBox 22"/>
          <p:cNvSpPr txBox="1"/>
          <p:nvPr/>
        </p:nvSpPr>
        <p:spPr>
          <a:xfrm>
            <a:off x="5049116" y="985164"/>
            <a:ext cx="6936015" cy="1126566"/>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Explore our developer center</a:t>
            </a:r>
          </a:p>
          <a:p>
            <a:pPr marL="51309" lvl="1" defTabSz="565990"/>
            <a:r>
              <a:rPr lang="en-US" sz="1764" dirty="0">
                <a:gradFill>
                  <a:gsLst>
                    <a:gs pos="0">
                      <a:srgbClr val="FFFFFF"/>
                    </a:gs>
                    <a:gs pos="100000">
                      <a:srgbClr val="FFFFFF"/>
                    </a:gs>
                  </a:gsLst>
                  <a:lin ang="5400000" scaled="1"/>
                </a:gradFill>
                <a:cs typeface="Segoe UI" panose="020B0502040204020203" pitchFamily="34" charset="0"/>
              </a:rPr>
              <a:t>http://dev.office.com</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5049116" y="151022"/>
            <a:ext cx="4114451" cy="981514"/>
          </a:xfrm>
          <a:prstGeom prst="rect">
            <a:avLst/>
          </a:prstGeom>
          <a:noFill/>
        </p:spPr>
        <p:txBody>
          <a:bodyPr wrap="none" lIns="179090" tIns="143271" rIns="179090" bIns="143271" rtlCol="0">
            <a:spAutoFit/>
          </a:bodyPr>
          <a:lstStyle/>
          <a:p>
            <a:pPr defTabSz="913375">
              <a:lnSpc>
                <a:spcPct val="90000"/>
              </a:lnSpc>
              <a:spcAft>
                <a:spcPts val="588"/>
              </a:spcAft>
            </a:pPr>
            <a:r>
              <a:rPr lang="en-US" sz="4899" dirty="0">
                <a:gradFill>
                  <a:gsLst>
                    <a:gs pos="2917">
                      <a:srgbClr val="FFFFFF"/>
                    </a:gs>
                    <a:gs pos="30000">
                      <a:srgbClr val="FFFFFF"/>
                    </a:gs>
                  </a:gsLst>
                  <a:lin ang="5400000" scaled="0"/>
                </a:gradFill>
                <a:latin typeface="Segoe UI Light"/>
              </a:rPr>
              <a:t>Calls to action</a:t>
            </a:r>
          </a:p>
        </p:txBody>
      </p:sp>
      <p:sp>
        <p:nvSpPr>
          <p:cNvPr id="14" name="TextBox 13"/>
          <p:cNvSpPr txBox="1"/>
          <p:nvPr/>
        </p:nvSpPr>
        <p:spPr>
          <a:xfrm>
            <a:off x="5049115" y="4886036"/>
            <a:ext cx="6936015" cy="1235323"/>
          </a:xfrm>
          <a:prstGeom prst="rect">
            <a:avLst/>
          </a:prstGeom>
          <a:noFill/>
        </p:spPr>
        <p:txBody>
          <a:bodyPr wrap="square" lIns="179090" tIns="143271" rIns="179090" bIns="146204" rtlCol="0" anchor="t">
            <a:noAutofit/>
          </a:bodyPr>
          <a:lstStyle/>
          <a:p>
            <a:pPr defTabSz="565990">
              <a:spcBef>
                <a:spcPts val="1958"/>
              </a:spcBef>
            </a:pP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Give feedback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Drive our roadmap http://aka.ms/OfficeDevFeedback</a:t>
            </a:r>
            <a:endParaRPr lang="en-US" sz="1960" dirty="0">
              <a:gradFill>
                <a:gsLst>
                  <a:gs pos="0">
                    <a:srgbClr val="FFFFFF"/>
                  </a:gs>
                  <a:gs pos="100000">
                    <a:srgbClr val="FFFFFF"/>
                  </a:gs>
                </a:gsLst>
                <a:lin ang="5400000" scaled="1"/>
              </a:gradFill>
              <a:ea typeface="PMingLiU-ExtB" panose="02020500000000000000" pitchFamily="18" charset="-120"/>
              <a:cs typeface="Segoe UI Light" panose="020B0502040204020203" pitchFamily="34" charset="0"/>
            </a:endParaRPr>
          </a:p>
        </p:txBody>
      </p:sp>
      <p:sp>
        <p:nvSpPr>
          <p:cNvPr id="15" name="TextBox 14"/>
          <p:cNvSpPr txBox="1"/>
          <p:nvPr/>
        </p:nvSpPr>
        <p:spPr>
          <a:xfrm>
            <a:off x="5049115" y="3749836"/>
            <a:ext cx="6936015" cy="1235323"/>
          </a:xfrm>
          <a:prstGeom prst="rect">
            <a:avLst/>
          </a:prstGeom>
          <a:noFill/>
        </p:spPr>
        <p:txBody>
          <a:bodyPr wrap="square" lIns="179090" tIns="143271" rIns="179090" bIns="146204" rtlCol="0" anchor="t">
            <a:noAutofit/>
          </a:bodyPr>
          <a:lstStyle/>
          <a:p>
            <a:pPr marL="0" lvl="1"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Get answers</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http://aka.ms/AskSharePoint</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http://aka.ms/AskOffice</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9" name="TextBox 18"/>
          <p:cNvSpPr txBox="1"/>
          <p:nvPr/>
        </p:nvSpPr>
        <p:spPr>
          <a:xfrm>
            <a:off x="5049115" y="2861039"/>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Play with our code samples</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http://dev.office.com/code-samples</a:t>
            </a:r>
          </a:p>
        </p:txBody>
      </p:sp>
      <p:grpSp>
        <p:nvGrpSpPr>
          <p:cNvPr id="28" name="Group 27"/>
          <p:cNvGrpSpPr/>
          <p:nvPr/>
        </p:nvGrpSpPr>
        <p:grpSpPr>
          <a:xfrm>
            <a:off x="650053" y="4089195"/>
            <a:ext cx="3871059" cy="2124827"/>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grpSp>
      <p:sp>
        <p:nvSpPr>
          <p:cNvPr id="26" name="TextBox 25"/>
          <p:cNvSpPr txBox="1"/>
          <p:nvPr/>
        </p:nvSpPr>
        <p:spPr>
          <a:xfrm>
            <a:off x="5049115" y="1906808"/>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Jumpstart into our training</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http://dev.office.com/training</a:t>
            </a:r>
          </a:p>
        </p:txBody>
      </p:sp>
    </p:spTree>
    <p:extLst>
      <p:ext uri="{BB962C8B-B14F-4D97-AF65-F5344CB8AC3E}">
        <p14:creationId xmlns:p14="http://schemas.microsoft.com/office/powerpoint/2010/main" val="19078764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nodeType="withEffect">
                                  <p:stCondLst>
                                    <p:cond delay="75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childTnLst>
                                </p:cTn>
                              </p:par>
                              <p:par>
                                <p:cTn id="52" presetID="63" presetClass="path" presetSubtype="0" decel="100000" fill="hold" nodeType="withEffect">
                                  <p:stCondLst>
                                    <p:cond delay="750"/>
                                  </p:stCondLst>
                                  <p:childTnLst>
                                    <p:animMotion origin="layout" path="M -0.0241 2.59259E-6 L 4.92837E-6 2.59259E-6 " pathEditMode="relative" rAng="0" ptsTypes="AA">
                                      <p:cBhvr>
                                        <p:cTn id="53" dur="1000" fill="hold"/>
                                        <p:tgtEl>
                                          <p:spTgt spid="28"/>
                                        </p:tgtEl>
                                        <p:attrNameLst>
                                          <p:attrName>ppt_x</p:attrName>
                                          <p:attrName>ppt_y</p:attrName>
                                        </p:attrNameLst>
                                      </p:cBhvr>
                                      <p:rCtr x="1198" y="0"/>
                                    </p:animMotion>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childTnLst>
                                </p:cTn>
                              </p:par>
                              <p:par>
                                <p:cTn id="57" presetID="63" presetClass="path" presetSubtype="0" decel="100000" fill="hold" grpId="1" nodeType="withEffect">
                                  <p:stCondLst>
                                    <p:cond delay="0"/>
                                  </p:stCondLst>
                                  <p:childTnLst>
                                    <p:animMotion origin="layout" path="M -0.02412 2.38765E-6 L -8.88435E-7 2.38765E-6 " pathEditMode="relative" rAng="0" ptsTypes="AA">
                                      <p:cBhvr>
                                        <p:cTn id="58" dur="1000" fill="hold"/>
                                        <p:tgtEl>
                                          <p:spTgt spid="2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6" grpId="0"/>
      <p:bldP spid="26"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93143" y="325619"/>
            <a:ext cx="6193672" cy="5269840"/>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58" dirty="0">
                <a:gradFill>
                  <a:gsLst>
                    <a:gs pos="0">
                      <a:srgbClr val="FFFFFF"/>
                    </a:gs>
                    <a:gs pos="100000">
                      <a:srgbClr val="FFFFFF"/>
                    </a:gs>
                  </a:gsLst>
                  <a:lin ang="5400000" scaled="1"/>
                </a:gradFill>
                <a:cs typeface="Segoe UI" panose="020B0502040204020203" pitchFamily="34" charset="0"/>
              </a:rPr>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Providing App Model Patterns for common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Full Trust Code scenarios</a:t>
            </a:r>
            <a:endParaRPr lang="en-US" sz="2350" b="1"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60+ Visual Studio projects</a:t>
            </a:r>
            <a:b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33"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And much more…</a:t>
            </a:r>
            <a:endParaRPr lang="en-US" sz="2350"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sz="1958" dirty="0">
                <a:gradFill>
                  <a:gsLst>
                    <a:gs pos="0">
                      <a:srgbClr val="FFFFFF"/>
                    </a:gs>
                    <a:gs pos="100000">
                      <a:srgbClr val="FFFFFF"/>
                    </a:gs>
                  </a:gsLst>
                  <a:lin ang="5400000" scaled="1"/>
                </a:gradFill>
                <a:cs typeface="Segoe UI" panose="020B0502040204020203" pitchFamily="34" charset="0"/>
              </a:rPr>
              <a:t>Open source coming soon!</a:t>
            </a: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207386" y="5595458"/>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a:t>
            </a:r>
            <a:r>
              <a:rPr lang="en-US" sz="4899" u="sng" dirty="0" err="1">
                <a:gradFill>
                  <a:gsLst>
                    <a:gs pos="2917">
                      <a:srgbClr val="FFFFFF"/>
                    </a:gs>
                    <a:gs pos="30000">
                      <a:srgbClr val="FFFFFF"/>
                    </a:gs>
                  </a:gsLst>
                  <a:lin ang="5400000" scaled="0"/>
                </a:gradFill>
                <a:latin typeface="Segoe UI Light"/>
              </a:rPr>
              <a:t>OfficeDevPnP</a:t>
            </a:r>
            <a:endParaRPr lang="en-US" sz="4899"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latin typeface="+mj-lt"/>
                </a:rPr>
                <a:t>Developer</a:t>
              </a:r>
            </a:p>
            <a:p>
              <a:r>
                <a:rPr lang="en-US" sz="2744" dirty="0">
                  <a:latin typeface="+mj-l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r="10518"/>
          <a:stretch/>
        </p:blipFill>
        <p:spPr bwMode="auto">
          <a:xfrm>
            <a:off x="-4876219" y="2248732"/>
            <a:ext cx="11053027"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3618814"/>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28974"/>
            <a:ext cx="12188825" cy="747713"/>
          </a:xfrm>
          <a:prstGeom prst="rect">
            <a:avLst/>
          </a:prstGeom>
        </p:spPr>
        <p:txBody>
          <a:bodyPr/>
          <a:lstStyle/>
          <a:p>
            <a:pPr algn="ctr"/>
            <a:r>
              <a:rPr lang="en-US" dirty="0" smtClean="0"/>
              <a:t>Microsoft Virtual Academy courses</a:t>
            </a:r>
            <a:endParaRPr lang="en-US" dirty="0"/>
          </a:p>
        </p:txBody>
      </p:sp>
      <p:grpSp>
        <p:nvGrpSpPr>
          <p:cNvPr id="64" name="Group 63"/>
          <p:cNvGrpSpPr/>
          <p:nvPr/>
        </p:nvGrpSpPr>
        <p:grpSpPr>
          <a:xfrm>
            <a:off x="-104244" y="1296085"/>
            <a:ext cx="12293069" cy="4965055"/>
            <a:chOff x="-106363" y="1321011"/>
            <a:chExt cx="12542837" cy="5065934"/>
          </a:xfrm>
        </p:grpSpPr>
        <p:sp>
          <p:nvSpPr>
            <p:cNvPr id="4" name="Rectangle 3"/>
            <p:cNvSpPr/>
            <p:nvPr/>
          </p:nvSpPr>
          <p:spPr>
            <a:xfrm>
              <a:off x="-106363" y="1972881"/>
              <a:ext cx="8507566" cy="4414038"/>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14" name="Rectangle 13"/>
            <p:cNvSpPr/>
            <p:nvPr/>
          </p:nvSpPr>
          <p:spPr>
            <a:xfrm>
              <a:off x="8450669" y="1972880"/>
              <a:ext cx="3985805" cy="4414065"/>
            </a:xfrm>
            <a:prstGeom prst="rect">
              <a:avLst/>
            </a:prstGeom>
            <a:solidFill>
              <a:srgbClr val="CA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23" name="Rectangle 22"/>
            <p:cNvSpPr/>
            <p:nvPr/>
          </p:nvSpPr>
          <p:spPr>
            <a:xfrm>
              <a:off x="274639" y="5349471"/>
              <a:ext cx="11599101" cy="4572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56"/>
              <a:endParaRPr lang="en-US" sz="1100" dirty="0">
                <a:solidFill>
                  <a:srgbClr val="FF8A00">
                    <a:lumMod val="50000"/>
                  </a:srgbClr>
                </a:solidFill>
                <a:latin typeface="Segoe UI Light"/>
              </a:endParaRPr>
            </a:p>
          </p:txBody>
        </p:sp>
        <p:sp>
          <p:nvSpPr>
            <p:cNvPr id="5" name="TextBox 4"/>
            <p:cNvSpPr txBox="1"/>
            <p:nvPr/>
          </p:nvSpPr>
          <p:spPr>
            <a:xfrm>
              <a:off x="7031123" y="1325713"/>
              <a:ext cx="1301915" cy="815235"/>
            </a:xfrm>
            <a:prstGeom prst="rect">
              <a:avLst/>
            </a:prstGeom>
            <a:noFill/>
          </p:spPr>
          <p:txBody>
            <a:bodyPr wrap="none" lIns="0" tIns="0" rIns="0" bIns="0" rtlCol="0">
              <a:spAutoFit/>
            </a:bodyPr>
            <a:lstStyle/>
            <a:p>
              <a:pPr defTabSz="913156"/>
              <a:r>
                <a:rPr lang="en-US" sz="5192" dirty="0">
                  <a:latin typeface="Segoe UI Light"/>
                </a:rPr>
                <a:t>2014</a:t>
              </a:r>
            </a:p>
          </p:txBody>
        </p:sp>
        <p:sp>
          <p:nvSpPr>
            <p:cNvPr id="6" name="Rectangle 5"/>
            <p:cNvSpPr/>
            <p:nvPr/>
          </p:nvSpPr>
          <p:spPr>
            <a:xfrm>
              <a:off x="554036"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Aug</a:t>
              </a:r>
            </a:p>
          </p:txBody>
        </p:sp>
        <p:sp>
          <p:nvSpPr>
            <p:cNvPr id="7" name="Rectangle 6"/>
            <p:cNvSpPr/>
            <p:nvPr/>
          </p:nvSpPr>
          <p:spPr>
            <a:xfrm>
              <a:off x="2137532"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Sept</a:t>
              </a:r>
            </a:p>
          </p:txBody>
        </p:sp>
        <p:sp>
          <p:nvSpPr>
            <p:cNvPr id="8" name="Rectangle 7"/>
            <p:cNvSpPr/>
            <p:nvPr/>
          </p:nvSpPr>
          <p:spPr>
            <a:xfrm>
              <a:off x="3721028"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Oct</a:t>
              </a:r>
            </a:p>
          </p:txBody>
        </p:sp>
        <p:grpSp>
          <p:nvGrpSpPr>
            <p:cNvPr id="24" name="Group 23"/>
            <p:cNvGrpSpPr/>
            <p:nvPr/>
          </p:nvGrpSpPr>
          <p:grpSpPr>
            <a:xfrm>
              <a:off x="641578" y="4140806"/>
              <a:ext cx="1630188" cy="1286514"/>
              <a:chOff x="641578" y="3447662"/>
              <a:chExt cx="1630188" cy="1286514"/>
            </a:xfrm>
          </p:grpSpPr>
          <p:sp>
            <p:nvSpPr>
              <p:cNvPr id="9" name="Rectangular Callout 8"/>
              <p:cNvSpPr/>
              <p:nvPr/>
            </p:nvSpPr>
            <p:spPr bwMode="auto">
              <a:xfrm>
                <a:off x="769794" y="3605411"/>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Introduction to Office 365 Development </a:t>
                </a:r>
              </a:p>
            </p:txBody>
          </p:sp>
          <p:grpSp>
            <p:nvGrpSpPr>
              <p:cNvPr id="10" name="Group 9"/>
              <p:cNvGrpSpPr/>
              <p:nvPr/>
            </p:nvGrpSpPr>
            <p:grpSpPr>
              <a:xfrm>
                <a:off x="641578" y="3447662"/>
                <a:ext cx="205663" cy="1286514"/>
                <a:chOff x="2115261" y="2675984"/>
                <a:chExt cx="205663" cy="1286514"/>
              </a:xfrm>
              <a:solidFill>
                <a:schemeClr val="accent6"/>
              </a:solidFill>
            </p:grpSpPr>
            <p:cxnSp>
              <p:nvCxnSpPr>
                <p:cNvPr id="11" name="Straight Connector 10"/>
                <p:cNvCxnSpPr>
                  <a:stCxn id="13"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3" name="Oval 12"/>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sp>
          <p:nvSpPr>
            <p:cNvPr id="15" name="TextBox 14"/>
            <p:cNvSpPr txBox="1"/>
            <p:nvPr/>
          </p:nvSpPr>
          <p:spPr>
            <a:xfrm>
              <a:off x="10649630" y="1321011"/>
              <a:ext cx="1292102" cy="815235"/>
            </a:xfrm>
            <a:prstGeom prst="rect">
              <a:avLst/>
            </a:prstGeom>
            <a:noFill/>
          </p:spPr>
          <p:txBody>
            <a:bodyPr wrap="none" lIns="0" tIns="0" rIns="0" bIns="0" rtlCol="0">
              <a:spAutoFit/>
            </a:bodyPr>
            <a:lstStyle/>
            <a:p>
              <a:pPr defTabSz="913156"/>
              <a:r>
                <a:rPr lang="en-US" sz="5192" dirty="0">
                  <a:latin typeface="Segoe UI Light"/>
                </a:rPr>
                <a:t>2015</a:t>
              </a:r>
            </a:p>
          </p:txBody>
        </p:sp>
        <p:sp>
          <p:nvSpPr>
            <p:cNvPr id="16" name="Rectangle 15"/>
            <p:cNvSpPr/>
            <p:nvPr/>
          </p:nvSpPr>
          <p:spPr>
            <a:xfrm>
              <a:off x="8450670" y="5381851"/>
              <a:ext cx="1535276"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Jan</a:t>
              </a:r>
            </a:p>
          </p:txBody>
        </p:sp>
        <p:sp>
          <p:nvSpPr>
            <p:cNvPr id="20" name="Rectangle 19"/>
            <p:cNvSpPr/>
            <p:nvPr/>
          </p:nvSpPr>
          <p:spPr>
            <a:xfrm>
              <a:off x="5304524"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Nov</a:t>
              </a:r>
            </a:p>
          </p:txBody>
        </p:sp>
        <p:sp>
          <p:nvSpPr>
            <p:cNvPr id="21" name="Rectangle 20"/>
            <p:cNvSpPr/>
            <p:nvPr/>
          </p:nvSpPr>
          <p:spPr>
            <a:xfrm>
              <a:off x="6888020"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Dec</a:t>
              </a:r>
            </a:p>
          </p:txBody>
        </p:sp>
        <p:grpSp>
          <p:nvGrpSpPr>
            <p:cNvPr id="19" name="Group 18"/>
            <p:cNvGrpSpPr/>
            <p:nvPr/>
          </p:nvGrpSpPr>
          <p:grpSpPr>
            <a:xfrm>
              <a:off x="2926302" y="4140806"/>
              <a:ext cx="1623066" cy="1286514"/>
              <a:chOff x="2106450" y="3660197"/>
              <a:chExt cx="1623066" cy="1286514"/>
            </a:xfrm>
          </p:grpSpPr>
          <p:sp>
            <p:nvSpPr>
              <p:cNvPr id="26" name="Rectangular Callout 25"/>
              <p:cNvSpPr/>
              <p:nvPr/>
            </p:nvSpPr>
            <p:spPr bwMode="auto">
              <a:xfrm>
                <a:off x="2106450" y="3778348"/>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the Office 365 App Model </a:t>
                </a:r>
              </a:p>
            </p:txBody>
          </p:sp>
          <p:grpSp>
            <p:nvGrpSpPr>
              <p:cNvPr id="27" name="Group 26"/>
              <p:cNvGrpSpPr/>
              <p:nvPr/>
            </p:nvGrpSpPr>
            <p:grpSpPr>
              <a:xfrm>
                <a:off x="3523853" y="3660197"/>
                <a:ext cx="205663" cy="1286514"/>
                <a:chOff x="2115261" y="2675984"/>
                <a:chExt cx="205663" cy="1286514"/>
              </a:xfrm>
              <a:solidFill>
                <a:schemeClr val="accent6"/>
              </a:solidFill>
            </p:grpSpPr>
            <p:cxnSp>
              <p:nvCxnSpPr>
                <p:cNvPr id="28" name="Straight Connector 27"/>
                <p:cNvCxnSpPr>
                  <a:stCxn id="30"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0" name="Oval 29"/>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cxnSp>
          <p:nvCxnSpPr>
            <p:cNvPr id="32" name="Straight Connector 31"/>
            <p:cNvCxnSpPr>
              <a:stCxn id="34" idx="0"/>
              <a:endCxn id="33" idx="0"/>
            </p:cNvCxnSpPr>
            <p:nvPr/>
          </p:nvCxnSpPr>
          <p:spPr>
            <a:xfrm>
              <a:off x="4953200" y="3105548"/>
              <a:ext cx="0" cy="21145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4850368" y="5220087"/>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5" name="Rectangular Callout 34"/>
            <p:cNvSpPr/>
            <p:nvPr/>
          </p:nvSpPr>
          <p:spPr bwMode="auto">
            <a:xfrm>
              <a:off x="2454965" y="3151568"/>
              <a:ext cx="2417342" cy="47155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standalone web application development </a:t>
              </a:r>
            </a:p>
          </p:txBody>
        </p:sp>
        <p:grpSp>
          <p:nvGrpSpPr>
            <p:cNvPr id="57" name="Group 56"/>
            <p:cNvGrpSpPr/>
            <p:nvPr/>
          </p:nvGrpSpPr>
          <p:grpSpPr>
            <a:xfrm>
              <a:off x="4850368" y="2205604"/>
              <a:ext cx="205663" cy="899944"/>
              <a:chOff x="4850368" y="2000742"/>
              <a:chExt cx="205663" cy="899944"/>
            </a:xfrm>
          </p:grpSpPr>
          <p:cxnSp>
            <p:nvCxnSpPr>
              <p:cNvPr id="36" name="Straight Connector 35"/>
              <p:cNvCxnSpPr>
                <a:stCxn id="37" idx="0"/>
                <a:endCxn id="34" idx="0"/>
              </p:cNvCxnSpPr>
              <p:nvPr/>
            </p:nvCxnSpPr>
            <p:spPr>
              <a:xfrm>
                <a:off x="4953200" y="2000742"/>
                <a:ext cx="0" cy="899944"/>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4850368" y="2000742"/>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8" name="Rectangular Callout 37"/>
            <p:cNvSpPr/>
            <p:nvPr/>
          </p:nvSpPr>
          <p:spPr bwMode="auto">
            <a:xfrm>
              <a:off x="2454965" y="2286990"/>
              <a:ext cx="2396221" cy="58637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mobile device development 	</a:t>
              </a:r>
            </a:p>
          </p:txBody>
        </p:sp>
        <p:sp>
          <p:nvSpPr>
            <p:cNvPr id="40" name="Rectangular Callout 39"/>
            <p:cNvSpPr/>
            <p:nvPr/>
          </p:nvSpPr>
          <p:spPr bwMode="auto">
            <a:xfrm>
              <a:off x="8368951" y="4662007"/>
              <a:ext cx="1768612" cy="248908"/>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Shipping your Office 365 App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to the</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Office Store </a:t>
              </a:r>
            </a:p>
          </p:txBody>
        </p:sp>
        <p:sp>
          <p:nvSpPr>
            <p:cNvPr id="45" name="Rectangular Callout 44"/>
            <p:cNvSpPr/>
            <p:nvPr/>
          </p:nvSpPr>
          <p:spPr bwMode="auto">
            <a:xfrm>
              <a:off x="9841662" y="2894411"/>
              <a:ext cx="2001943" cy="22185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the building blocks and services of the SharePoint platform </a:t>
              </a:r>
            </a:p>
          </p:txBody>
        </p:sp>
        <p:grpSp>
          <p:nvGrpSpPr>
            <p:cNvPr id="41" name="Group 40"/>
            <p:cNvGrpSpPr/>
            <p:nvPr/>
          </p:nvGrpSpPr>
          <p:grpSpPr>
            <a:xfrm>
              <a:off x="9641181" y="4130456"/>
              <a:ext cx="205663" cy="1214594"/>
              <a:chOff x="5805212" y="2675984"/>
              <a:chExt cx="205663" cy="1214594"/>
            </a:xfrm>
            <a:solidFill>
              <a:schemeClr val="accent6"/>
            </a:solidFill>
          </p:grpSpPr>
          <p:cxnSp>
            <p:nvCxnSpPr>
              <p:cNvPr id="42" name="Straight Connector 41"/>
              <p:cNvCxnSpPr>
                <a:stCxn id="44" idx="0"/>
              </p:cNvCxnSpPr>
              <p:nvPr/>
            </p:nvCxnSpPr>
            <p:spPr>
              <a:xfrm flipH="1">
                <a:off x="5908043"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5805212"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49" name="Rectangle 48"/>
            <p:cNvSpPr/>
            <p:nvPr/>
          </p:nvSpPr>
          <p:spPr>
            <a:xfrm>
              <a:off x="10030562" y="5381851"/>
              <a:ext cx="1540149"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Feb</a:t>
              </a:r>
            </a:p>
          </p:txBody>
        </p:sp>
        <p:grpSp>
          <p:nvGrpSpPr>
            <p:cNvPr id="50" name="Group 49"/>
            <p:cNvGrpSpPr/>
            <p:nvPr/>
          </p:nvGrpSpPr>
          <p:grpSpPr>
            <a:xfrm>
              <a:off x="10205179" y="4138936"/>
              <a:ext cx="2035464" cy="1286514"/>
              <a:chOff x="1733706" y="3447662"/>
              <a:chExt cx="2035464" cy="1286514"/>
            </a:xfrm>
          </p:grpSpPr>
          <p:sp>
            <p:nvSpPr>
              <p:cNvPr id="51" name="Rectangular Callout 50"/>
              <p:cNvSpPr/>
              <p:nvPr/>
            </p:nvSpPr>
            <p:spPr bwMode="auto">
              <a:xfrm>
                <a:off x="1861921" y="3605411"/>
                <a:ext cx="1907249" cy="437036"/>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Office 365 Development on non-Microsoft Stack	</a:t>
                </a:r>
              </a:p>
            </p:txBody>
          </p:sp>
          <p:grpSp>
            <p:nvGrpSpPr>
              <p:cNvPr id="52" name="Group 51"/>
              <p:cNvGrpSpPr/>
              <p:nvPr/>
            </p:nvGrpSpPr>
            <p:grpSpPr>
              <a:xfrm>
                <a:off x="1733706" y="3447662"/>
                <a:ext cx="205663" cy="1286514"/>
                <a:chOff x="3207389" y="2675984"/>
                <a:chExt cx="205663" cy="1286514"/>
              </a:xfrm>
              <a:solidFill>
                <a:schemeClr val="accent6"/>
              </a:solidFill>
            </p:grpSpPr>
            <p:cxnSp>
              <p:nvCxnSpPr>
                <p:cNvPr id="53" name="Straight Connector 52"/>
                <p:cNvCxnSpPr>
                  <a:stCxn id="55" idx="0"/>
                </p:cNvCxnSpPr>
                <p:nvPr/>
              </p:nvCxnSpPr>
              <p:spPr>
                <a:xfrm flipH="1">
                  <a:off x="3310220"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auto">
                <a:xfrm>
                  <a:off x="3207389"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5" name="Oval 54"/>
                <p:cNvSpPr/>
                <p:nvPr/>
              </p:nvSpPr>
              <p:spPr bwMode="auto">
                <a:xfrm>
                  <a:off x="3207389"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grpSp>
          <p:nvGrpSpPr>
            <p:cNvPr id="63" name="Group 62"/>
            <p:cNvGrpSpPr/>
            <p:nvPr/>
          </p:nvGrpSpPr>
          <p:grpSpPr>
            <a:xfrm>
              <a:off x="9635999" y="2868659"/>
              <a:ext cx="210845" cy="2562227"/>
              <a:chOff x="7525884" y="2868659"/>
              <a:chExt cx="210845" cy="2562227"/>
            </a:xfrm>
          </p:grpSpPr>
          <p:cxnSp>
            <p:nvCxnSpPr>
              <p:cNvPr id="46" name="Straight Connector 45"/>
              <p:cNvCxnSpPr>
                <a:endCxn id="61" idx="4"/>
              </p:cNvCxnSpPr>
              <p:nvPr/>
            </p:nvCxnSpPr>
            <p:spPr>
              <a:xfrm>
                <a:off x="7628718" y="2995447"/>
                <a:ext cx="5180" cy="24354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7" name="Oval 46"/>
              <p:cNvSpPr/>
              <p:nvPr/>
            </p:nvSpPr>
            <p:spPr bwMode="auto">
              <a:xfrm>
                <a:off x="7525884" y="2868659"/>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61" name="Oval 60"/>
              <p:cNvSpPr/>
              <p:nvPr/>
            </p:nvSpPr>
            <p:spPr bwMode="auto">
              <a:xfrm>
                <a:off x="7531066" y="5225223"/>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4" name="Oval 33"/>
            <p:cNvSpPr/>
            <p:nvPr/>
          </p:nvSpPr>
          <p:spPr bwMode="auto">
            <a:xfrm>
              <a:off x="4850368" y="3105548"/>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80317875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8776934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345280618"/>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a16="http://schemas.microsoft.com/office/drawing/2014/main" xmlns="" val="829859176"/>
                  </a:ext>
                </a:extLst>
              </a:tr>
              <a:tr h="417220">
                <a:tc>
                  <a:txBody>
                    <a:bodyPr/>
                    <a:lstStyle/>
                    <a:p>
                      <a:r>
                        <a:rPr lang="en-US" sz="1800" b="1" dirty="0" smtClean="0"/>
                        <a:t>Module 1: Deep Dive into Azure AD with the Office 365 APIs</a:t>
                      </a:r>
                      <a:endParaRPr lang="en-US" sz="1800" b="1" baseline="0" dirty="0" smtClean="0"/>
                    </a:p>
                  </a:txBody>
                  <a:tcPr marL="91403" marR="91403" marT="45701" marB="45701" anchor="ctr"/>
                </a:tc>
                <a:extLst>
                  <a:ext uri="{0D108BD9-81ED-4DB2-BD59-A6C34878D82A}">
                    <a16:rowId xmlns:a16="http://schemas.microsoft.com/office/drawing/2014/main" xmlns=""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into Office 365 APIs for Calendar,</a:t>
                      </a:r>
                      <a:r>
                        <a:rPr lang="en-US" sz="1800" b="0" baseline="0" dirty="0" smtClean="0"/>
                        <a:t> Mail, and Contacts</a:t>
                      </a:r>
                      <a:endParaRPr lang="en-US" sz="1800" b="0" dirty="0" smtClean="0"/>
                    </a:p>
                  </a:txBody>
                  <a:tcPr marL="91403" marR="91403" marT="45701" marB="45701" anchor="ctr"/>
                </a:tc>
                <a:extLst>
                  <a:ext uri="{0D108BD9-81ED-4DB2-BD59-A6C34878D82A}">
                    <a16:rowId xmlns:a16="http://schemas.microsoft.com/office/drawing/2014/main" xmlns=""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Deep Dive into Office 365 APIs for OneDrive for Business</a:t>
                      </a:r>
                    </a:p>
                  </a:txBody>
                  <a:tcPr marL="91403" marR="91403" marT="45701" marB="45701" anchor="ctr"/>
                </a:tc>
                <a:extLst>
                  <a:ext uri="{0D108BD9-81ED-4DB2-BD59-A6C34878D82A}">
                    <a16:rowId xmlns:a16="http://schemas.microsoft.com/office/drawing/2014/main" xmlns=""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into Office 365 APIs for SharePoint Site services</a:t>
                      </a:r>
                      <a:endParaRPr lang="en-US" sz="1800" b="1" dirty="0" smtClean="0"/>
                    </a:p>
                  </a:txBody>
                  <a:tcPr marL="91403" marR="91403" marT="45701" marB="45701" anchor="ctr"/>
                </a:tc>
                <a:extLst>
                  <a:ext uri="{0D108BD9-81ED-4DB2-BD59-A6C34878D82A}">
                    <a16:rowId xmlns:a16="http://schemas.microsoft.com/office/drawing/2014/main" xmlns="" val="2405060554"/>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dirty="0" smtClean="0"/>
                        <a:t>Deep Dive into Office 365 APIs for Yammer services</a:t>
                      </a:r>
                    </a:p>
                  </a:txBody>
                  <a:tcPr marL="91403" marR="91403" marT="45701" marB="45701" anchor="ctr"/>
                </a:tc>
                <a:extLst>
                  <a:ext uri="{0D108BD9-81ED-4DB2-BD59-A6C34878D82A}">
                    <a16:rowId xmlns:a16="http://schemas.microsoft.com/office/drawing/2014/main" xmlns="" val="3069023435"/>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extLst>
                  <a:ext uri="{0D108BD9-81ED-4DB2-BD59-A6C34878D82A}">
                    <a16:rowId xmlns:a16="http://schemas.microsoft.com/office/drawing/2014/main" xmlns="" val="2293274207"/>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Office 365 APIs for OneNote services</a:t>
                      </a:r>
                    </a:p>
                  </a:txBody>
                  <a:tcPr marL="91403" marR="91403" marT="45701" marB="45701" anchor="ctr"/>
                </a:tc>
                <a:extLst>
                  <a:ext uri="{0D108BD9-81ED-4DB2-BD59-A6C34878D82A}">
                    <a16:rowId xmlns:a16="http://schemas.microsoft.com/office/drawing/2014/main" xmlns="" val="4198435309"/>
                  </a:ext>
                </a:extLst>
              </a:tr>
            </a:tbl>
          </a:graphicData>
        </a:graphic>
      </p:graphicFrame>
    </p:spTree>
    <p:extLst>
      <p:ext uri="{BB962C8B-B14F-4D97-AF65-F5344CB8AC3E}">
        <p14:creationId xmlns:p14="http://schemas.microsoft.com/office/powerpoint/2010/main" val="298133771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b="1" dirty="0"/>
              <a:t>Deep Dive into Azure AD with the Office 365 APIs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36327627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6" y="1814048"/>
            <a:ext cx="7346043" cy="2881519"/>
          </a:xfrm>
        </p:spPr>
        <p:txBody>
          <a:bodyPr/>
          <a:lstStyle/>
          <a:p>
            <a:r>
              <a:rPr lang="en-US" dirty="0" smtClean="0"/>
              <a:t>Introduction</a:t>
            </a:r>
          </a:p>
          <a:p>
            <a:r>
              <a:rPr lang="en-US" dirty="0" err="1" smtClean="0"/>
              <a:t>OAuth</a:t>
            </a:r>
            <a:r>
              <a:rPr lang="en-US" dirty="0" smtClean="0"/>
              <a:t> Basics &amp; Authentication Flow</a:t>
            </a:r>
          </a:p>
          <a:p>
            <a:r>
              <a:rPr lang="en-US" dirty="0" smtClean="0"/>
              <a:t>App Registration and Authentication</a:t>
            </a:r>
          </a:p>
          <a:p>
            <a:r>
              <a:rPr lang="en-US" dirty="0" smtClean="0"/>
              <a:t>Office 365 </a:t>
            </a:r>
            <a:r>
              <a:rPr lang="en-US" dirty="0" smtClean="0"/>
              <a:t>Discovery Service</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4086357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040039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a:t>
            </a:r>
            <a:br>
              <a:rPr lang="en-US" dirty="0" smtClean="0"/>
            </a:br>
            <a:r>
              <a:rPr lang="en-US" dirty="0" smtClean="0"/>
              <a:t>Device </a:t>
            </a:r>
            <a:r>
              <a:rPr lang="en-US" dirty="0" smtClean="0"/>
              <a:t>Apps</a:t>
            </a:r>
            <a:endParaRPr lang="en-US" dirty="0"/>
          </a:p>
        </p:txBody>
      </p:sp>
      <p:pic>
        <p:nvPicPr>
          <p:cNvPr id="4" name="Picture 3"/>
          <p:cNvPicPr>
            <a:picLocks noChangeAspect="1"/>
          </p:cNvPicPr>
          <p:nvPr/>
        </p:nvPicPr>
        <p:blipFill rotWithShape="1">
          <a:blip r:embed="rId3"/>
          <a:srcRect l="13975" t="30366" r="63927" b="32367"/>
          <a:stretch/>
        </p:blipFill>
        <p:spPr>
          <a:xfrm>
            <a:off x="1842425" y="1906236"/>
            <a:ext cx="4251193" cy="2016432"/>
          </a:xfrm>
          <a:prstGeom prst="rect">
            <a:avLst/>
          </a:prstGeom>
        </p:spPr>
      </p:pic>
      <p:pic>
        <p:nvPicPr>
          <p:cNvPr id="5" name="Picture 4"/>
          <p:cNvPicPr>
            <a:picLocks noChangeAspect="1"/>
          </p:cNvPicPr>
          <p:nvPr/>
        </p:nvPicPr>
        <p:blipFill rotWithShape="1">
          <a:blip r:embed="rId4"/>
          <a:srcRect l="1653" t="18672" r="83780" b="44074"/>
          <a:stretch/>
        </p:blipFill>
        <p:spPr>
          <a:xfrm>
            <a:off x="6799123" y="482738"/>
            <a:ext cx="3958179" cy="2846997"/>
          </a:xfrm>
          <a:prstGeom prst="rect">
            <a:avLst/>
          </a:prstGeom>
        </p:spPr>
      </p:pic>
      <p:pic>
        <p:nvPicPr>
          <p:cNvPr id="6" name="Picture 5"/>
          <p:cNvPicPr>
            <a:picLocks noChangeAspect="1"/>
          </p:cNvPicPr>
          <p:nvPr/>
        </p:nvPicPr>
        <p:blipFill rotWithShape="1">
          <a:blip r:embed="rId5"/>
          <a:srcRect l="16562" t="30741" r="66771" b="40874"/>
          <a:stretch/>
        </p:blipFill>
        <p:spPr>
          <a:xfrm>
            <a:off x="6634581" y="3653049"/>
            <a:ext cx="4929053" cy="2360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6"/>
          <a:stretch>
            <a:fillRect/>
          </a:stretch>
        </p:blipFill>
        <p:spPr>
          <a:xfrm>
            <a:off x="1319841" y="4204729"/>
            <a:ext cx="4004855" cy="2137790"/>
          </a:xfrm>
          <a:prstGeom prst="rect">
            <a:avLst/>
          </a:prstGeom>
        </p:spPr>
      </p:pic>
    </p:spTree>
    <p:extLst>
      <p:ext uri="{BB962C8B-B14F-4D97-AF65-F5344CB8AC3E}">
        <p14:creationId xmlns:p14="http://schemas.microsoft.com/office/powerpoint/2010/main" val="35589732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Single </a:t>
            </a:r>
            <a:r>
              <a:rPr lang="en-US" dirty="0" err="1" smtClean="0"/>
              <a:t>auth</a:t>
            </a:r>
            <a:r>
              <a:rPr lang="en-US" dirty="0" smtClean="0"/>
              <a:t> flow for </a:t>
            </a:r>
            <a:r>
              <a:rPr lang="en-US" dirty="0" smtClean="0"/>
              <a:t>Office 365</a:t>
            </a:r>
            <a:endParaRPr lang="en-US" dirty="0" smtClean="0"/>
          </a:p>
          <a:p>
            <a:pPr lvl="1"/>
            <a:r>
              <a:rPr lang="en-US" dirty="0" smtClean="0"/>
              <a:t>Azure AD Graph, Exchange, SharePoint</a:t>
            </a:r>
          </a:p>
          <a:p>
            <a:pPr lvl="1"/>
            <a:r>
              <a:rPr lang="en-US" dirty="0" smtClean="0"/>
              <a:t>Device apps and web sites</a:t>
            </a:r>
          </a:p>
          <a:p>
            <a:pPr lvl="1"/>
            <a:r>
              <a:rPr lang="en-US" dirty="0" smtClean="0"/>
              <a:t>Admin and end-user consent</a:t>
            </a:r>
          </a:p>
          <a:p>
            <a:r>
              <a:rPr lang="en-US" dirty="0" smtClean="0"/>
              <a:t>Secure protocol</a:t>
            </a:r>
          </a:p>
          <a:p>
            <a:pPr lvl="1"/>
            <a:r>
              <a:rPr lang="en-US" dirty="0" err="1" smtClean="0"/>
              <a:t>OAuth</a:t>
            </a:r>
            <a:r>
              <a:rPr lang="en-US" dirty="0" smtClean="0"/>
              <a:t> 2.0</a:t>
            </a:r>
          </a:p>
          <a:p>
            <a:pPr lvl="1"/>
            <a:r>
              <a:rPr lang="en-US" dirty="0" smtClean="0"/>
              <a:t>No capturing user credentials</a:t>
            </a:r>
          </a:p>
          <a:p>
            <a:pPr lvl="1"/>
            <a:r>
              <a:rPr lang="en-US" dirty="0" smtClean="0"/>
              <a:t>Fine-grained access scopes</a:t>
            </a:r>
          </a:p>
          <a:p>
            <a:pPr lvl="1"/>
            <a:r>
              <a:rPr lang="en-US" dirty="0" smtClean="0"/>
              <a:t>Supports MFA and federated user sign-in</a:t>
            </a:r>
          </a:p>
          <a:p>
            <a:pPr lvl="1"/>
            <a:r>
              <a:rPr lang="en-US" dirty="0" smtClean="0"/>
              <a:t>Long-term access through refresh tokens</a:t>
            </a:r>
          </a:p>
        </p:txBody>
      </p:sp>
      <p:sp>
        <p:nvSpPr>
          <p:cNvPr id="2" name="Title 1"/>
          <p:cNvSpPr>
            <a:spLocks noGrp="1"/>
          </p:cNvSpPr>
          <p:nvPr>
            <p:ph type="title"/>
          </p:nvPr>
        </p:nvSpPr>
        <p:spPr/>
        <p:txBody>
          <a:bodyPr/>
          <a:lstStyle/>
          <a:p>
            <a:r>
              <a:rPr lang="en-US" sz="4704" dirty="0"/>
              <a:t>Azure AD </a:t>
            </a:r>
            <a:r>
              <a:rPr lang="en-US" sz="4704" dirty="0" err="1"/>
              <a:t>OAuth</a:t>
            </a:r>
            <a:r>
              <a:rPr lang="en-US" sz="4704" dirty="0"/>
              <a:t> in </a:t>
            </a:r>
            <a:r>
              <a:rPr lang="en-US" sz="4704" dirty="0" smtClean="0"/>
              <a:t>Office 365 </a:t>
            </a:r>
            <a:r>
              <a:rPr lang="en-US" sz="4704" dirty="0"/>
              <a:t>Preview</a:t>
            </a:r>
          </a:p>
        </p:txBody>
      </p:sp>
      <p:pic>
        <p:nvPicPr>
          <p:cNvPr id="4" name="Picture 11"/>
          <p:cNvPicPr>
            <a:picLocks noChangeAspect="1"/>
          </p:cNvPicPr>
          <p:nvPr/>
        </p:nvPicPr>
        <p:blipFill rotWithShape="1">
          <a:blip r:embed="rId3"/>
          <a:srcRect l="38956" r="1088" b="17214"/>
          <a:stretch/>
        </p:blipFill>
        <p:spPr>
          <a:xfrm>
            <a:off x="7961477" y="1245607"/>
            <a:ext cx="3924985" cy="4911481"/>
          </a:xfrm>
          <a:prstGeom prst="rect">
            <a:avLst/>
          </a:prstGeom>
          <a:ln w="3175">
            <a:solidFill>
              <a:schemeClr val="tx1"/>
            </a:solidFill>
          </a:ln>
        </p:spPr>
      </p:pic>
    </p:spTree>
    <p:extLst>
      <p:ext uri="{BB962C8B-B14F-4D97-AF65-F5344CB8AC3E}">
        <p14:creationId xmlns:p14="http://schemas.microsoft.com/office/powerpoint/2010/main" val="201242897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Basics and Authentication Flow</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9249546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61B4CFCB5D8D4A8E65D32A29D8DB3E" ma:contentTypeVersion="3" ma:contentTypeDescription="Create a new document." ma:contentTypeScope="" ma:versionID="f0276697cd14aa124c054602ce8fe3c5">
  <xsd:schema xmlns:xsd="http://www.w3.org/2001/XMLSchema" xmlns:xs="http://www.w3.org/2001/XMLSchema" xmlns:p="http://schemas.microsoft.com/office/2006/metadata/properties" xmlns:ns1="http://schemas.microsoft.com/sharepoint/v3" xmlns:ns2="c7dd7a47-5eb0-4219-9c75-8258c822be9e" targetNamespace="http://schemas.microsoft.com/office/2006/metadata/properties" ma:root="true" ma:fieldsID="ce85d22485e5625b9ccd59583b658dde" ns1:_="" ns2:_="">
    <xsd:import namespace="http://schemas.microsoft.com/sharepoint/v3"/>
    <xsd:import namespace="c7dd7a47-5eb0-4219-9c75-8258c822be9e"/>
    <xsd:element name="properties">
      <xsd:complexType>
        <xsd:sequence>
          <xsd:element name="documentManagement">
            <xsd:complexType>
              <xsd:all>
                <xsd:element ref="ns1:Company" minOccurs="0"/>
                <xsd:element ref="ns2:Projec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pany" ma:index="8" nillable="true" ma:displayName="Company" ma:internalName="Compan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dd7a47-5eb0-4219-9c75-8258c822be9e" elementFormDefault="qualified">
    <xsd:import namespace="http://schemas.microsoft.com/office/2006/documentManagement/types"/>
    <xsd:import namespace="http://schemas.microsoft.com/office/infopath/2007/PartnerControls"/>
    <xsd:element name="Project" ma:index="9" nillable="true" ma:displayName="Project" ma:internalName="Projec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mpany xmlns="http://schemas.microsoft.com/sharepoint/v3">Critical Path</Company>
    <Project xmlns="c7dd7a47-5eb0-4219-9c75-8258c822be9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078E1A-D2E2-4564-A309-CC02D4FE5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7dd7a47-5eb0-4219-9c75-8258c822be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purl.org/dc/dcmitype/"/>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http://purl.org/dc/terms/"/>
    <ds:schemaRef ds:uri="http://purl.org/dc/elements/1.1/"/>
    <ds:schemaRef ds:uri="http://schemas.openxmlformats.org/package/2006/metadata/core-properties"/>
    <ds:schemaRef ds:uri="c7dd7a47-5eb0-4219-9c75-8258c822be9e"/>
    <ds:schemaRef ds:uri="http://schemas.microsoft.com/sharepoint/v3"/>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3105</Words>
  <Application>Microsoft Office PowerPoint</Application>
  <PresentationFormat>Custom</PresentationFormat>
  <Paragraphs>265</Paragraphs>
  <Slides>29</Slides>
  <Notes>16</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29</vt:i4>
      </vt:variant>
    </vt:vector>
  </HeadingPairs>
  <TitlesOfParts>
    <vt:vector size="45" baseType="lpstr">
      <vt:lpstr>PMingLiU-ExtB</vt:lpstr>
      <vt:lpstr>Arial</vt:lpstr>
      <vt:lpstr>Calibri</vt:lpstr>
      <vt:lpstr>Consolas</vt:lpstr>
      <vt:lpstr>Courier New</vt:lpstr>
      <vt:lpstr>Lucida Console</vt:lpstr>
      <vt:lpstr>Segoe Pro</vt:lpstr>
      <vt:lpstr>Segoe Pro Light</vt:lpstr>
      <vt:lpstr>Segoe Semibold</vt:lpstr>
      <vt:lpstr>Segoe UI</vt:lpstr>
      <vt:lpstr>Segoe UI Light</vt:lpstr>
      <vt:lpstr>Segoe UI Semibold</vt:lpstr>
      <vt:lpstr>Times New Roman</vt:lpstr>
      <vt:lpstr>Wingdings</vt:lpstr>
      <vt:lpstr>5-30055_Office Template 2012 - 16x9 - White Background</vt:lpstr>
      <vt:lpstr>5-30055_Office Template 2012 - 16x9 - Colored Accent Slides</vt:lpstr>
      <vt:lpstr>Office 365 Development</vt:lpstr>
      <vt:lpstr>Recap</vt:lpstr>
      <vt:lpstr>Course Agenda</vt:lpstr>
      <vt:lpstr>Deep Dive into Azure AD with the Office 365 APIs</vt:lpstr>
      <vt:lpstr>Agenda </vt:lpstr>
      <vt:lpstr>Introduction</vt:lpstr>
      <vt:lpstr>Office 365  Device Apps</vt:lpstr>
      <vt:lpstr>Azure AD OAuth in Office 365 Preview</vt:lpstr>
      <vt:lpstr>OAuth Basics and Authentication Flow</vt:lpstr>
      <vt:lpstr>Authentication to Office 365 APIs using Resource Id</vt:lpstr>
      <vt:lpstr>demo</vt:lpstr>
      <vt:lpstr>App Registration &amp; Authentication</vt:lpstr>
      <vt:lpstr>Azure Active Directory (Azure AD)</vt:lpstr>
      <vt:lpstr>Application Registration</vt:lpstr>
      <vt:lpstr>Custom Application Registration</vt:lpstr>
      <vt:lpstr>Application Authentication</vt:lpstr>
      <vt:lpstr>Office 365 Discovery Service</vt:lpstr>
      <vt:lpstr>O365 Discovery Service</vt:lpstr>
      <vt:lpstr>demo</vt:lpstr>
      <vt:lpstr>Office 365 API Libraries</vt:lpstr>
      <vt:lpstr>Office 365 API Libraries</vt:lpstr>
      <vt:lpstr>Troubleshooting</vt:lpstr>
      <vt:lpstr>Troubleshooting Errors in Auth flow</vt:lpstr>
      <vt:lpstr>Troubleshooting Tokens</vt:lpstr>
      <vt:lpstr>PowerPoint Presentation</vt:lpstr>
      <vt:lpstr>PowerPoint Presentation</vt:lpstr>
      <vt:lpstr>PowerPoint Presentation</vt:lpstr>
      <vt:lpstr>Microsoft Virtual Academy courses</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2014-09-03T01:10:32Z</dcterms:created>
  <dcterms:modified xsi:type="dcterms:W3CDTF">2014-10-06T01:43:39Z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0x0101006D61B4CFCB5D8D4A8E65D32A29D8DB3E</vt:lpwstr>
  </property>
</Properties>
</file>