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44"/>
  </p:notesMasterIdLst>
  <p:handoutMasterIdLst>
    <p:handoutMasterId r:id="rId45"/>
  </p:handoutMasterIdLst>
  <p:sldIdLst>
    <p:sldId id="691" r:id="rId6"/>
    <p:sldId id="695" r:id="rId7"/>
    <p:sldId id="692" r:id="rId8"/>
    <p:sldId id="693" r:id="rId9"/>
    <p:sldId id="656" r:id="rId10"/>
    <p:sldId id="657" r:id="rId11"/>
    <p:sldId id="664" r:id="rId12"/>
    <p:sldId id="666" r:id="rId13"/>
    <p:sldId id="660" r:id="rId14"/>
    <p:sldId id="663" r:id="rId15"/>
    <p:sldId id="667" r:id="rId16"/>
    <p:sldId id="669" r:id="rId17"/>
    <p:sldId id="670" r:id="rId18"/>
    <p:sldId id="671" r:id="rId19"/>
    <p:sldId id="662" r:id="rId20"/>
    <p:sldId id="676" r:id="rId21"/>
    <p:sldId id="673" r:id="rId22"/>
    <p:sldId id="702" r:id="rId23"/>
    <p:sldId id="677" r:id="rId24"/>
    <p:sldId id="678" r:id="rId25"/>
    <p:sldId id="679" r:id="rId26"/>
    <p:sldId id="674" r:id="rId27"/>
    <p:sldId id="701" r:id="rId28"/>
    <p:sldId id="672" r:id="rId29"/>
    <p:sldId id="682" r:id="rId30"/>
    <p:sldId id="683" r:id="rId31"/>
    <p:sldId id="684" r:id="rId32"/>
    <p:sldId id="688" r:id="rId33"/>
    <p:sldId id="685" r:id="rId34"/>
    <p:sldId id="686" r:id="rId35"/>
    <p:sldId id="700" r:id="rId36"/>
    <p:sldId id="703" r:id="rId37"/>
    <p:sldId id="694" r:id="rId38"/>
    <p:sldId id="696" r:id="rId39"/>
    <p:sldId id="697" r:id="rId40"/>
    <p:sldId id="698" r:id="rId41"/>
    <p:sldId id="699" r:id="rId42"/>
    <p:sldId id="654" r:id="rId43"/>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2D82FF"/>
    <a:srgbClr val="0088EE"/>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65517" autoAdjust="0"/>
  </p:normalViewPr>
  <p:slideViewPr>
    <p:cSldViewPr snapToGrid="0">
      <p:cViewPr varScale="1">
        <p:scale>
          <a:sx n="57" d="100"/>
          <a:sy n="57" d="100"/>
        </p:scale>
        <p:origin x="462" y="60"/>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outlineViewPr>
    <p:cViewPr>
      <p:scale>
        <a:sx n="33" d="100"/>
        <a:sy n="33" d="100"/>
      </p:scale>
      <p:origin x="0" y="-25013"/>
    </p:cViewPr>
  </p:outlineViewPr>
  <p:notesTextViewPr>
    <p:cViewPr>
      <p:scale>
        <a:sx n="100" d="100"/>
        <a:sy n="100" d="100"/>
      </p:scale>
      <p:origin x="0" y="0"/>
    </p:cViewPr>
  </p:notesTextViewPr>
  <p:sorterViewPr>
    <p:cViewPr varScale="1">
      <p:scale>
        <a:sx n="1" d="1"/>
        <a:sy n="1" d="1"/>
      </p:scale>
      <p:origin x="0" y="-4282"/>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10/7/2014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10/7/2014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8718585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Documentation http://dev.onenote.com/</a:t>
            </a:r>
            <a:endParaRPr lang="en-US" dirty="0"/>
          </a:p>
        </p:txBody>
      </p:sp>
      <p:sp>
        <p:nvSpPr>
          <p:cNvPr id="4" name="Date Placeholder 3"/>
          <p:cNvSpPr>
            <a:spLocks noGrp="1"/>
          </p:cNvSpPr>
          <p:nvPr>
            <p:ph type="dt" idx="10"/>
          </p:nvPr>
        </p:nvSpPr>
        <p:spPr/>
        <p:txBody>
          <a:bodyPr/>
          <a:lstStyle/>
          <a:p>
            <a:fld id="{D9457FDC-8CBB-442A-9789-D9CBE4FF6CAC}" type="datetime1">
              <a:rPr lang="en-US" smtClean="0"/>
              <a:t>10/7/2014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34387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http://go.microsoft.com/fwlink/?LinkId=193157</a:t>
            </a:r>
          </a:p>
          <a:p>
            <a:r>
              <a:rPr lang="en-US" dirty="0" smtClean="0"/>
              <a:t>http://msdn.microsoft.com/en-us/library/ff751474.aspx</a:t>
            </a:r>
            <a:endParaRPr lang="en-US" dirty="0"/>
          </a:p>
        </p:txBody>
      </p:sp>
      <p:sp>
        <p:nvSpPr>
          <p:cNvPr id="4" name="Date Placeholder 3"/>
          <p:cNvSpPr>
            <a:spLocks noGrp="1"/>
          </p:cNvSpPr>
          <p:nvPr>
            <p:ph type="dt" idx="10"/>
          </p:nvPr>
        </p:nvSpPr>
        <p:spPr/>
        <p:txBody>
          <a:bodyPr/>
          <a:lstStyle/>
          <a:p>
            <a:fld id="{1C57A713-B7BF-46AB-995B-E26ED61D581C}" type="datetime1">
              <a:rPr lang="en-US" smtClean="0"/>
              <a:t>10/7/2014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813713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C23DC68B-26B3-4996-AE84-42AD14AFCDB7}" type="datetime1">
              <a:rPr lang="en-US" smtClean="0"/>
              <a:t>10/7/2014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841685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D7265871-651F-44AE-B535-A861B59C3250}" type="datetime1">
              <a:rPr lang="en-US" smtClean="0"/>
              <a:t>10/7/2014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114066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7152" lvl="1" indent="0">
              <a:buNone/>
            </a:pPr>
            <a:r>
              <a:rPr lang="en-US" dirty="0" smtClean="0"/>
              <a:t>https://apigee.com/onenote/embed/console/onenote/</a:t>
            </a:r>
            <a:endParaRPr lang="en-US" dirty="0"/>
          </a:p>
        </p:txBody>
      </p:sp>
      <p:sp>
        <p:nvSpPr>
          <p:cNvPr id="4" name="Date Placeholder 3"/>
          <p:cNvSpPr>
            <a:spLocks noGrp="1"/>
          </p:cNvSpPr>
          <p:nvPr>
            <p:ph type="dt" idx="10"/>
          </p:nvPr>
        </p:nvSpPr>
        <p:spPr/>
        <p:txBody>
          <a:bodyPr/>
          <a:lstStyle/>
          <a:p>
            <a:fld id="{6B8BF90D-BD61-43D7-93E0-6CBEC8B2313A}" type="datetime1">
              <a:rPr lang="en-US" smtClean="0">
                <a:solidFill>
                  <a:prstClr val="black"/>
                </a:solidFill>
              </a:rPr>
              <a:pPr/>
              <a:t>10/7/2014</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23</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86372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snippet represents a simple text capture.</a:t>
            </a:r>
          </a:p>
          <a:p>
            <a:endParaRPr lang="en-US" baseline="0" dirty="0" smtClean="0"/>
          </a:p>
          <a:p>
            <a:r>
              <a:rPr lang="en-US" baseline="0" dirty="0" smtClean="0"/>
              <a:t>In addition, it provides the basic structure that the following snippets will build upon:</a:t>
            </a:r>
          </a:p>
          <a:p>
            <a:pPr marL="171450" indent="-171450">
              <a:buFontTx/>
              <a:buChar char="-"/>
            </a:pPr>
            <a:r>
              <a:rPr lang="en-US" baseline="0" dirty="0" smtClean="0"/>
              <a:t>Create an </a:t>
            </a:r>
            <a:r>
              <a:rPr lang="en-US" baseline="0" dirty="0" err="1" smtClean="0"/>
              <a:t>HttpClient</a:t>
            </a:r>
            <a:endParaRPr lang="en-US" baseline="0" dirty="0" smtClean="0"/>
          </a:p>
          <a:p>
            <a:pPr marL="171450" indent="-171450">
              <a:buFontTx/>
              <a:buChar char="-"/>
            </a:pPr>
            <a:r>
              <a:rPr lang="en-US" baseline="0" dirty="0" smtClean="0"/>
              <a:t>Set the Headers</a:t>
            </a:r>
          </a:p>
          <a:p>
            <a:pPr marL="171450" indent="-171450">
              <a:buFontTx/>
              <a:buChar char="-"/>
            </a:pPr>
            <a:r>
              <a:rPr lang="en-US" baseline="0" dirty="0" smtClean="0"/>
              <a:t>Build the content for the to-be-created page</a:t>
            </a:r>
          </a:p>
          <a:p>
            <a:pPr marL="171450" indent="-171450">
              <a:buFontTx/>
              <a:buChar char="-"/>
            </a:pPr>
            <a:r>
              <a:rPr lang="en-US" baseline="0" dirty="0" smtClean="0"/>
              <a:t>Post to the endpoint</a:t>
            </a:r>
            <a:endParaRPr lang="en-US" dirty="0"/>
          </a:p>
        </p:txBody>
      </p:sp>
      <p:sp>
        <p:nvSpPr>
          <p:cNvPr id="4" name="Date Placeholder 3"/>
          <p:cNvSpPr>
            <a:spLocks noGrp="1"/>
          </p:cNvSpPr>
          <p:nvPr>
            <p:ph type="dt" idx="10"/>
          </p:nvPr>
        </p:nvSpPr>
        <p:spPr/>
        <p:txBody>
          <a:bodyPr/>
          <a:lstStyle/>
          <a:p>
            <a:fld id="{4AED148B-7CB7-405A-AC08-8A9064AA46CA}" type="datetime1">
              <a:rPr lang="en-US" smtClean="0"/>
              <a:t>10/7/2014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924628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Capturing</a:t>
            </a:r>
            <a:r>
              <a:rPr lang="en-US" baseline="0" dirty="0" smtClean="0"/>
              <a:t> an image requires </a:t>
            </a:r>
            <a:r>
              <a:rPr lang="en-US" baseline="0" dirty="0" err="1" smtClean="0"/>
              <a:t>MultipartFormDataContent</a:t>
            </a:r>
            <a:r>
              <a:rPr lang="en-US" baseline="0" dirty="0" smtClean="0"/>
              <a:t>. The “src” attribute of the&lt;</a:t>
            </a:r>
            <a:r>
              <a:rPr lang="en-US" baseline="0" dirty="0" err="1" smtClean="0"/>
              <a:t>img</a:t>
            </a:r>
            <a:r>
              <a:rPr lang="en-US" baseline="0" dirty="0" smtClean="0"/>
              <a:t>&gt; tag has a specific protocol and value.</a:t>
            </a:r>
          </a:p>
          <a:p>
            <a:endParaRPr lang="en-US" baseline="0" dirty="0" smtClean="0"/>
          </a:p>
          <a:p>
            <a:r>
              <a:rPr lang="en-US" baseline="0" dirty="0" smtClean="0"/>
              <a:t>The protocol “name:” indicates the image is contained in another part of the Form Data with the given name (“image1” in this example).</a:t>
            </a:r>
          </a:p>
          <a:p>
            <a:endParaRPr lang="en-US" baseline="0" dirty="0" smtClean="0"/>
          </a:p>
          <a:p>
            <a:r>
              <a:rPr lang="en-US" baseline="0" dirty="0" smtClean="0"/>
              <a:t>Point out the names of the content in the </a:t>
            </a:r>
            <a:r>
              <a:rPr lang="en-US" baseline="0" dirty="0" err="1" smtClean="0"/>
              <a:t>MultipartFormDataContent</a:t>
            </a:r>
            <a:r>
              <a:rPr lang="en-US" baseline="0" dirty="0" smtClean="0"/>
              <a:t>. The string content (the html) is named “Presentation” and the image bytes are named the same as the value in the src attribute of the &lt;</a:t>
            </a:r>
            <a:r>
              <a:rPr lang="en-US" baseline="0" dirty="0" err="1" smtClean="0"/>
              <a:t>img</a:t>
            </a:r>
            <a:r>
              <a:rPr lang="en-US" baseline="0" dirty="0" smtClean="0"/>
              <a:t>&gt; tag.</a:t>
            </a:r>
          </a:p>
          <a:p>
            <a:endParaRPr lang="en-US" baseline="0" dirty="0" smtClean="0"/>
          </a:p>
          <a:p>
            <a:r>
              <a:rPr lang="en-US" baseline="0" dirty="0" smtClean="0"/>
              <a:t>The name “Presentation” is required – indicates the main part of the capture.</a:t>
            </a:r>
          </a:p>
          <a:p>
            <a:endParaRPr lang="en-US" dirty="0" smtClean="0"/>
          </a:p>
          <a:p>
            <a:endParaRPr lang="en-US" dirty="0"/>
          </a:p>
        </p:txBody>
      </p:sp>
      <p:sp>
        <p:nvSpPr>
          <p:cNvPr id="4" name="Date Placeholder 3"/>
          <p:cNvSpPr>
            <a:spLocks noGrp="1"/>
          </p:cNvSpPr>
          <p:nvPr>
            <p:ph type="dt" idx="10"/>
          </p:nvPr>
        </p:nvSpPr>
        <p:spPr/>
        <p:txBody>
          <a:bodyPr/>
          <a:lstStyle/>
          <a:p>
            <a:fld id="{BAA480A6-A57E-488B-9D67-747E5D1E1440}" type="datetime1">
              <a:rPr lang="en-US" smtClean="0"/>
              <a:t>10/7/2014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974140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method is great for archiving things you see on web sites that change frequently.</a:t>
            </a:r>
          </a:p>
          <a:p>
            <a:endParaRPr lang="en-US" dirty="0" smtClean="0"/>
          </a:p>
          <a:p>
            <a:r>
              <a:rPr lang="en-US" dirty="0" smtClean="0"/>
              <a:t>The second method is useful when the web page is more-complex than the OneNote page can faithfully render, or when the page requires login credentials. It is important to know that the HTML in the non-presentation block cannot use the data-render-src attribute.</a:t>
            </a:r>
          </a:p>
          <a:p>
            <a:endParaRPr lang="en-US" dirty="0" smtClean="0"/>
          </a:p>
        </p:txBody>
      </p:sp>
      <p:sp>
        <p:nvSpPr>
          <p:cNvPr id="4" name="Date Placeholder 3"/>
          <p:cNvSpPr>
            <a:spLocks noGrp="1"/>
          </p:cNvSpPr>
          <p:nvPr>
            <p:ph type="dt" idx="10"/>
          </p:nvPr>
        </p:nvSpPr>
        <p:spPr/>
        <p:txBody>
          <a:bodyPr/>
          <a:lstStyle/>
          <a:p>
            <a:fld id="{83076554-B7F1-4ECF-B249-05F619EE0826}" type="datetime1">
              <a:rPr lang="en-US" smtClean="0"/>
              <a:t>10/7/2014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879507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Demos\</a:t>
            </a:r>
            <a:r>
              <a:rPr lang="en-US" dirty="0" err="1" smtClean="0"/>
              <a:t>OneNoteAPISampleWinStore</a:t>
            </a:r>
            <a:r>
              <a:rPr lang="en-US" baseline="0" dirty="0" smtClean="0"/>
              <a:t> folder:</a:t>
            </a:r>
          </a:p>
          <a:p>
            <a:endParaRPr lang="en-US" baseline="0" dirty="0" smtClean="0"/>
          </a:p>
          <a:p>
            <a:r>
              <a:rPr lang="en-US" baseline="0" dirty="0" smtClean="0"/>
              <a:t>Check authentication status in upper right. Click Authenticate if necessary. In the </a:t>
            </a:r>
            <a:r>
              <a:rPr lang="en-US" baseline="0" dirty="0" err="1" smtClean="0"/>
              <a:t>flyout</a:t>
            </a:r>
            <a:r>
              <a:rPr lang="en-US" baseline="0" dirty="0" smtClean="0"/>
              <a:t>, click Account</a:t>
            </a:r>
          </a:p>
          <a:p>
            <a:r>
              <a:rPr lang="en-US" baseline="0" dirty="0" smtClean="0"/>
              <a:t>In left navigation, select a scenario.</a:t>
            </a:r>
          </a:p>
          <a:p>
            <a:r>
              <a:rPr lang="en-US" baseline="0" dirty="0" smtClean="0"/>
              <a:t>In center, enter a section name. If it does not exist, it will be created.</a:t>
            </a:r>
          </a:p>
          <a:p>
            <a:r>
              <a:rPr lang="en-US" baseline="0" dirty="0" smtClean="0"/>
              <a:t>Click the Create Page button to create the page. Review Response and link boxes.</a:t>
            </a:r>
          </a:p>
          <a:p>
            <a:r>
              <a:rPr lang="en-US" baseline="0" dirty="0" smtClean="0"/>
              <a:t>** Do not click “Step through create page code” button at this time. **</a:t>
            </a:r>
          </a:p>
          <a:p>
            <a:r>
              <a:rPr lang="en-US" baseline="0" dirty="0" smtClean="0"/>
              <a:t>After running a few scenarios, return to the slides to explain the steps.</a:t>
            </a:r>
            <a:endParaRPr lang="en-US" dirty="0"/>
          </a:p>
        </p:txBody>
      </p:sp>
      <p:sp>
        <p:nvSpPr>
          <p:cNvPr id="4" name="Date Placeholder 3"/>
          <p:cNvSpPr>
            <a:spLocks noGrp="1"/>
          </p:cNvSpPr>
          <p:nvPr>
            <p:ph type="dt" idx="10"/>
          </p:nvPr>
        </p:nvSpPr>
        <p:spPr/>
        <p:txBody>
          <a:bodyPr/>
          <a:lstStyle/>
          <a:p>
            <a:fld id="{6B8BF90D-BD61-43D7-93E0-6CBEC8B2313A}" type="datetime1">
              <a:rPr lang="en-US" smtClean="0">
                <a:solidFill>
                  <a:prstClr val="black"/>
                </a:solidFill>
              </a:rPr>
              <a:pPr/>
              <a:t>10/7/2014</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31</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51735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43B71FE5-80AF-4505-81BD-E96F6E90730E}" type="datetime1">
              <a:rPr lang="en-US" smtClean="0"/>
              <a:t>10/7/2014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33744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B62F5349-7E3C-4547-B73A-61A22D60B6C7}" type="datetime1">
              <a:rPr lang="en-US" smtClean="0"/>
              <a:t>10/7/2014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212050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10/7/2014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33</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3940518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C4288E4C-8759-4E7B-86B2-188CDEA78791}" type="datetime1">
              <a:rPr lang="en-US" smtClean="0">
                <a:solidFill>
                  <a:prstClr val="black"/>
                </a:solidFill>
              </a:rPr>
              <a:pPr/>
              <a:t>10/7/2014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35</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210944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10/7/2014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26843966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10/7/2014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38</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10/7/2014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709623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presents the overall</a:t>
            </a:r>
            <a:r>
              <a:rPr lang="en-US" baseline="0" dirty="0" smtClean="0"/>
              <a:t> vision for the OneNote product/service</a:t>
            </a:r>
            <a:endParaRPr lang="en-US" dirty="0"/>
          </a:p>
        </p:txBody>
      </p:sp>
      <p:sp>
        <p:nvSpPr>
          <p:cNvPr id="6" name="Date Placeholder 5"/>
          <p:cNvSpPr>
            <a:spLocks noGrp="1"/>
          </p:cNvSpPr>
          <p:nvPr>
            <p:ph type="dt" idx="12"/>
          </p:nvPr>
        </p:nvSpPr>
        <p:spPr/>
        <p:txBody>
          <a:bodyPr/>
          <a:lstStyle/>
          <a:p>
            <a:fld id="{211D4B0C-B40C-4B38-86E4-2AFA7E194751}" type="datetime1">
              <a:rPr lang="en-US" smtClean="0">
                <a:solidFill>
                  <a:prstClr val="black"/>
                </a:solidFill>
              </a:rPr>
              <a:pPr/>
              <a:t>10/7/2014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20812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Facts and figures about OneNote</a:t>
            </a:r>
            <a:endParaRPr lang="en-US" dirty="0"/>
          </a:p>
        </p:txBody>
      </p:sp>
      <p:sp>
        <p:nvSpPr>
          <p:cNvPr id="4" name="Date Placeholder 3"/>
          <p:cNvSpPr>
            <a:spLocks noGrp="1"/>
          </p:cNvSpPr>
          <p:nvPr>
            <p:ph type="dt" idx="10"/>
          </p:nvPr>
        </p:nvSpPr>
        <p:spPr/>
        <p:txBody>
          <a:bodyPr/>
          <a:lstStyle/>
          <a:p>
            <a:fld id="{74871D00-66CD-407D-8F22-D00C75CBC23A}" type="datetime1">
              <a:rPr lang="en-US" smtClean="0"/>
              <a:t>10/7/2014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53294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9D411708-D367-4C5A-9983-F6101344A5A8}" type="datetime1">
              <a:rPr lang="en-US" smtClean="0"/>
              <a:t>10/7/2014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802928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B39A9A41-7C1A-4478-B25E-FCF894C810B8}" type="datetime1">
              <a:rPr lang="en-US" smtClean="0"/>
              <a:t>10/7/2014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95483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err="1" smtClean="0">
                <a:solidFill>
                  <a:schemeClr val="tx1"/>
                </a:solidFill>
                <a:effectLst/>
                <a:latin typeface="Segoe UI Light" pitchFamily="34" charset="0"/>
                <a:ea typeface="+mn-ea"/>
                <a:cs typeface="+mn-cs"/>
              </a:rPr>
              <a:t>var</a:t>
            </a:r>
            <a:r>
              <a:rPr lang="en-US" dirty="0" smtClean="0"/>
              <a:t> </a:t>
            </a:r>
            <a:r>
              <a:rPr lang="en-US" dirty="0" err="1" smtClean="0"/>
              <a:t>href</a:t>
            </a:r>
            <a:r>
              <a:rPr lang="en-US" dirty="0" smtClean="0"/>
              <a:t> = </a:t>
            </a:r>
            <a:r>
              <a:rPr lang="en-US" sz="900" kern="1200" dirty="0" smtClean="0">
                <a:solidFill>
                  <a:schemeClr val="tx1"/>
                </a:solidFill>
                <a:effectLst/>
                <a:latin typeface="Segoe UI Light" pitchFamily="34" charset="0"/>
                <a:ea typeface="+mn-ea"/>
                <a:cs typeface="+mn-cs"/>
              </a:rPr>
              <a:t>"https://www.onenote.com/clipper/save"</a:t>
            </a:r>
            <a:r>
              <a:rPr lang="en-US" dirty="0" smtClean="0"/>
              <a:t> +  </a:t>
            </a:r>
            <a:r>
              <a:rPr lang="en-US" sz="900" kern="1200" dirty="0" smtClean="0">
                <a:solidFill>
                  <a:schemeClr val="tx1"/>
                </a:solidFill>
                <a:effectLst/>
                <a:latin typeface="Segoe UI Light" pitchFamily="34" charset="0"/>
                <a:ea typeface="+mn-ea"/>
                <a:cs typeface="+mn-cs"/>
              </a:rPr>
              <a:t>"?</a:t>
            </a:r>
            <a:r>
              <a:rPr lang="en-US" sz="900" kern="1200" dirty="0" err="1" smtClean="0">
                <a:solidFill>
                  <a:schemeClr val="tx1"/>
                </a:solidFill>
                <a:effectLst/>
                <a:latin typeface="Segoe UI Light" pitchFamily="34" charset="0"/>
                <a:ea typeface="+mn-ea"/>
                <a:cs typeface="+mn-cs"/>
              </a:rPr>
              <a:t>sourceUrl</a:t>
            </a:r>
            <a:r>
              <a:rPr lang="en-US" sz="900" kern="1200" dirty="0" smtClean="0">
                <a:solidFill>
                  <a:schemeClr val="tx1"/>
                </a:solidFill>
                <a:effectLst/>
                <a:latin typeface="Segoe UI Light" pitchFamily="34" charset="0"/>
                <a:ea typeface="+mn-ea"/>
                <a:cs typeface="+mn-cs"/>
              </a:rPr>
              <a:t>="</a:t>
            </a:r>
            <a:r>
              <a:rPr lang="en-US" dirty="0" smtClean="0"/>
              <a:t> + </a:t>
            </a:r>
            <a:r>
              <a:rPr lang="en-US" dirty="0" err="1" smtClean="0"/>
              <a:t>url</a:t>
            </a:r>
            <a:r>
              <a:rPr lang="en-US" dirty="0" smtClean="0"/>
              <a:t> +  </a:t>
            </a:r>
            <a:r>
              <a:rPr lang="en-US" sz="900" kern="1200" dirty="0" smtClean="0">
                <a:solidFill>
                  <a:schemeClr val="tx1"/>
                </a:solidFill>
                <a:effectLst/>
                <a:latin typeface="Segoe UI Light" pitchFamily="34" charset="0"/>
                <a:ea typeface="+mn-ea"/>
                <a:cs typeface="+mn-cs"/>
              </a:rPr>
              <a:t>"&amp;</a:t>
            </a:r>
            <a:r>
              <a:rPr lang="en-US" sz="900" kern="1200" dirty="0" err="1" smtClean="0">
                <a:solidFill>
                  <a:schemeClr val="tx1"/>
                </a:solidFill>
                <a:effectLst/>
                <a:latin typeface="Segoe UI Light" pitchFamily="34" charset="0"/>
                <a:ea typeface="+mn-ea"/>
                <a:cs typeface="+mn-cs"/>
              </a:rPr>
              <a:t>imgUrl</a:t>
            </a:r>
            <a:r>
              <a:rPr lang="en-US" sz="900" kern="1200" dirty="0" smtClean="0">
                <a:solidFill>
                  <a:schemeClr val="tx1"/>
                </a:solidFill>
                <a:effectLst/>
                <a:latin typeface="Segoe UI Light" pitchFamily="34" charset="0"/>
                <a:ea typeface="+mn-ea"/>
                <a:cs typeface="+mn-cs"/>
              </a:rPr>
              <a:t>="</a:t>
            </a:r>
            <a:r>
              <a:rPr lang="en-US" dirty="0" smtClean="0"/>
              <a:t> + </a:t>
            </a:r>
            <a:r>
              <a:rPr lang="en-US" dirty="0" err="1" smtClean="0"/>
              <a:t>imgUrl</a:t>
            </a:r>
            <a:r>
              <a:rPr lang="en-US" dirty="0" smtClean="0"/>
              <a:t> +  </a:t>
            </a:r>
            <a:r>
              <a:rPr lang="en-US" sz="900" kern="1200" dirty="0" smtClean="0">
                <a:solidFill>
                  <a:schemeClr val="tx1"/>
                </a:solidFill>
                <a:effectLst/>
                <a:latin typeface="Segoe UI Light" pitchFamily="34" charset="0"/>
                <a:ea typeface="+mn-ea"/>
                <a:cs typeface="+mn-cs"/>
              </a:rPr>
              <a:t>"&amp;title="</a:t>
            </a:r>
            <a:r>
              <a:rPr lang="en-US" dirty="0" smtClean="0"/>
              <a:t> + title +  </a:t>
            </a:r>
            <a:r>
              <a:rPr lang="en-US" sz="900" kern="1200" dirty="0" smtClean="0">
                <a:solidFill>
                  <a:schemeClr val="tx1"/>
                </a:solidFill>
                <a:effectLst/>
                <a:latin typeface="Segoe UI Light" pitchFamily="34" charset="0"/>
                <a:ea typeface="+mn-ea"/>
                <a:cs typeface="+mn-cs"/>
              </a:rPr>
              <a:t>"&amp;description="</a:t>
            </a:r>
            <a:r>
              <a:rPr lang="en-US" dirty="0" smtClean="0"/>
              <a:t> + description +  </a:t>
            </a:r>
            <a:r>
              <a:rPr lang="en-US" sz="900" kern="1200" dirty="0" smtClean="0">
                <a:solidFill>
                  <a:schemeClr val="tx1"/>
                </a:solidFill>
                <a:effectLst/>
                <a:latin typeface="Segoe UI Light" pitchFamily="34" charset="0"/>
                <a:ea typeface="+mn-ea"/>
                <a:cs typeface="+mn-cs"/>
              </a:rPr>
              <a:t>"&amp;notes="</a:t>
            </a:r>
            <a:r>
              <a:rPr lang="en-US" dirty="0" smtClean="0"/>
              <a:t> + notes;</a:t>
            </a:r>
            <a:endParaRPr lang="en-US" dirty="0"/>
          </a:p>
        </p:txBody>
      </p:sp>
      <p:sp>
        <p:nvSpPr>
          <p:cNvPr id="4" name="Date Placeholder 3"/>
          <p:cNvSpPr>
            <a:spLocks noGrp="1"/>
          </p:cNvSpPr>
          <p:nvPr>
            <p:ph type="dt" idx="10"/>
          </p:nvPr>
        </p:nvSpPr>
        <p:spPr/>
        <p:txBody>
          <a:bodyPr/>
          <a:lstStyle/>
          <a:p>
            <a:fld id="{C45CE394-BDF4-42B3-A02F-AC542AC28186}" type="datetime1">
              <a:rPr lang="en-US" smtClean="0"/>
              <a:t>10/7/2014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60934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OneNote Clipper: https://www.onenote.com/Clipper/OneNote</a:t>
            </a:r>
          </a:p>
          <a:p>
            <a:endParaRPr lang="en-US" dirty="0" smtClean="0"/>
          </a:p>
          <a:p>
            <a:r>
              <a:rPr lang="en-US" dirty="0" smtClean="0"/>
              <a:t>Demos\</a:t>
            </a:r>
            <a:r>
              <a:rPr lang="en-US" dirty="0" err="1" smtClean="0"/>
              <a:t>OneNoteSaveDialog</a:t>
            </a:r>
            <a:r>
              <a:rPr lang="en-US" baseline="0" dirty="0" smtClean="0"/>
              <a:t> folder: The html page contains two links for the Save Dialog. The first will capture a page from MSDN. The second uses jQuery to dynamically set the page to capture to be the current page. Running the page from http://localhost will cause the capture to omit the picture of the page. This is because the OneNote service cannot access localhost. This is an important distinction that will be discussed later in the module.</a:t>
            </a:r>
            <a:endParaRPr lang="en-US" dirty="0"/>
          </a:p>
        </p:txBody>
      </p:sp>
      <p:sp>
        <p:nvSpPr>
          <p:cNvPr id="4" name="Date Placeholder 3"/>
          <p:cNvSpPr>
            <a:spLocks noGrp="1"/>
          </p:cNvSpPr>
          <p:nvPr>
            <p:ph type="dt" idx="10"/>
          </p:nvPr>
        </p:nvSpPr>
        <p:spPr/>
        <p:txBody>
          <a:bodyPr/>
          <a:lstStyle/>
          <a:p>
            <a:fld id="{6B8BF90D-BD61-43D7-93E0-6CBEC8B2313A}" type="datetime1">
              <a:rPr lang="en-US" smtClean="0"/>
              <a:t>10/7/2014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819286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47738954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p:spPr>
        <p:txBody>
          <a:bodyPr/>
          <a:lstStyle>
            <a:lvl1pPr marL="0" indent="0">
              <a:buNone/>
              <a:defRPr>
                <a:gradFill>
                  <a:gsLst>
                    <a:gs pos="2920">
                      <a:schemeClr val="tx2"/>
                    </a:gs>
                    <a:gs pos="39000">
                      <a:schemeClr val="tx2"/>
                    </a:gs>
                  </a:gsLst>
                  <a:lin ang="5400000" scaled="0"/>
                </a:gradFill>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264545300"/>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473018952"/>
      </p:ext>
    </p:extLst>
  </p:cSld>
  <p:clrMapOvr>
    <a:masterClrMapping/>
  </p:clrMapOvr>
  <p:transition>
    <p:fade/>
  </p:transition>
  <p:timing>
    <p:tnLst>
      <p:par>
        <p:cTn id="1" dur="indefinite" restart="never" nodeType="tmRoot"/>
      </p:par>
    </p:tnLst>
  </p:timing>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2517863722"/>
      </p:ext>
    </p:extLst>
  </p:cSld>
  <p:clrMapOvr>
    <a:masterClrMapping/>
  </p:clrMapOvr>
  <p:transition>
    <p:fade/>
  </p:transition>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8" r:id="rId22"/>
    <p:sldLayoutId id="2147484149" r:id="rId23"/>
    <p:sldLayoutId id="2147484150" r:id="rId24"/>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33.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3.xml"/></Relationships>
</file>

<file path=ppt/slides/_rels/slide3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1.xml"/><Relationship Id="rId1" Type="http://schemas.openxmlformats.org/officeDocument/2006/relationships/slideLayout" Target="../slideLayouts/slideLayout3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3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3.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3" name="Text Placeholder 2"/>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33897339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Create Pages and Sections</a:t>
            </a:r>
          </a:p>
          <a:p>
            <a:pPr lvl="1"/>
            <a:r>
              <a:rPr lang="en-US" dirty="0" smtClean="0"/>
              <a:t>Simple Captures – lightweight</a:t>
            </a:r>
            <a:r>
              <a:rPr lang="en-US" baseline="0" dirty="0" smtClean="0"/>
              <a:t> HTML</a:t>
            </a:r>
          </a:p>
          <a:p>
            <a:pPr lvl="1"/>
            <a:r>
              <a:rPr lang="en-US" baseline="0" dirty="0" smtClean="0"/>
              <a:t>Structured HTML – paragraphs, tables, images</a:t>
            </a:r>
            <a:endParaRPr lang="en-US" dirty="0" smtClean="0"/>
          </a:p>
          <a:p>
            <a:pPr lvl="1"/>
            <a:r>
              <a:rPr lang="en-US" baseline="0" dirty="0" smtClean="0"/>
              <a:t>Capture to specific section</a:t>
            </a:r>
          </a:p>
          <a:p>
            <a:pPr lvl="0"/>
            <a:r>
              <a:rPr lang="en-US" baseline="0" dirty="0" smtClean="0"/>
              <a:t>Capture photos and images</a:t>
            </a:r>
          </a:p>
          <a:p>
            <a:pPr lvl="1"/>
            <a:r>
              <a:rPr lang="en-US" baseline="0" dirty="0" smtClean="0"/>
              <a:t>Reference to an &lt;</a:t>
            </a:r>
            <a:r>
              <a:rPr lang="en-US" baseline="0" dirty="0" err="1" smtClean="0"/>
              <a:t>img</a:t>
            </a:r>
            <a:r>
              <a:rPr lang="en-US" baseline="0" dirty="0" smtClean="0"/>
              <a:t>&gt; on the internet</a:t>
            </a:r>
          </a:p>
          <a:p>
            <a:pPr lvl="1"/>
            <a:r>
              <a:rPr lang="en-US" baseline="0" dirty="0" smtClean="0"/>
              <a:t>Include binary image data</a:t>
            </a:r>
          </a:p>
          <a:p>
            <a:pPr lvl="0"/>
            <a:r>
              <a:rPr lang="en-US" baseline="0" dirty="0" smtClean="0"/>
              <a:t>Capture web page snapshot  </a:t>
            </a:r>
          </a:p>
          <a:p>
            <a:pPr lvl="1"/>
            <a:r>
              <a:rPr lang="en-US" baseline="0" dirty="0" smtClean="0"/>
              <a:t>Provide URL of page – stored as image</a:t>
            </a:r>
          </a:p>
          <a:p>
            <a:pPr lvl="1"/>
            <a:r>
              <a:rPr lang="en-US" baseline="0" dirty="0" smtClean="0"/>
              <a:t>Provide HTML – stored as image</a:t>
            </a:r>
          </a:p>
        </p:txBody>
      </p:sp>
      <p:sp>
        <p:nvSpPr>
          <p:cNvPr id="3" name="Title 2"/>
          <p:cNvSpPr>
            <a:spLocks noGrp="1"/>
          </p:cNvSpPr>
          <p:nvPr>
            <p:ph type="title"/>
          </p:nvPr>
        </p:nvSpPr>
        <p:spPr/>
        <p:txBody>
          <a:bodyPr/>
          <a:lstStyle/>
          <a:p>
            <a:r>
              <a:rPr lang="en-US" dirty="0" smtClean="0"/>
              <a:t>OneNote API</a:t>
            </a:r>
            <a:r>
              <a:rPr lang="en-US" baseline="0" dirty="0" smtClean="0"/>
              <a:t> Scenarios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10</a:t>
            </a:fld>
            <a:endParaRPr lang="en-US" dirty="0"/>
          </a:p>
        </p:txBody>
      </p:sp>
    </p:spTree>
    <p:extLst>
      <p:ext uri="{BB962C8B-B14F-4D97-AF65-F5344CB8AC3E}">
        <p14:creationId xmlns:p14="http://schemas.microsoft.com/office/powerpoint/2010/main" val="355918407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Capture</a:t>
            </a:r>
            <a:r>
              <a:rPr lang="en-US" baseline="0" dirty="0" smtClean="0"/>
              <a:t> embedded files</a:t>
            </a:r>
          </a:p>
          <a:p>
            <a:pPr lvl="1"/>
            <a:r>
              <a:rPr lang="en-US" dirty="0" smtClean="0"/>
              <a:t>Specify</a:t>
            </a:r>
            <a:r>
              <a:rPr lang="en-US" baseline="0" dirty="0" smtClean="0"/>
              <a:t> filename and Mime type</a:t>
            </a:r>
          </a:p>
          <a:p>
            <a:pPr lvl="1"/>
            <a:r>
              <a:rPr lang="en-US" baseline="0" dirty="0" smtClean="0"/>
              <a:t>Include binary data</a:t>
            </a:r>
          </a:p>
          <a:p>
            <a:pPr lvl="1"/>
            <a:r>
              <a:rPr lang="en-US" baseline="0" dirty="0" smtClean="0"/>
              <a:t>Rendered as icon and opens in native application (based on Mime type)</a:t>
            </a:r>
            <a:endParaRPr lang="en-US" dirty="0" smtClean="0"/>
          </a:p>
          <a:p>
            <a:pPr lvl="0"/>
            <a:r>
              <a:rPr lang="en-US" dirty="0" smtClean="0"/>
              <a:t>Capture PDF</a:t>
            </a:r>
          </a:p>
          <a:p>
            <a:pPr lvl="1"/>
            <a:r>
              <a:rPr lang="en-US" dirty="0" smtClean="0"/>
              <a:t>Embed PDF file</a:t>
            </a:r>
          </a:p>
          <a:p>
            <a:pPr lvl="1"/>
            <a:r>
              <a:rPr lang="en-US" dirty="0" smtClean="0"/>
              <a:t>Also</a:t>
            </a:r>
            <a:r>
              <a:rPr lang="en-US" baseline="0" dirty="0" smtClean="0"/>
              <a:t> display each page as an image</a:t>
            </a:r>
            <a:endParaRPr lang="en-US" dirty="0"/>
          </a:p>
        </p:txBody>
      </p:sp>
      <p:sp>
        <p:nvSpPr>
          <p:cNvPr id="3" name="Title 2"/>
          <p:cNvSpPr>
            <a:spLocks noGrp="1"/>
          </p:cNvSpPr>
          <p:nvPr>
            <p:ph type="title"/>
          </p:nvPr>
        </p:nvSpPr>
        <p:spPr/>
        <p:txBody>
          <a:bodyPr/>
          <a:lstStyle/>
          <a:p>
            <a:r>
              <a:rPr lang="en-US" dirty="0" smtClean="0"/>
              <a:t>OneNote</a:t>
            </a:r>
            <a:r>
              <a:rPr lang="en-US" baseline="0" dirty="0" smtClean="0"/>
              <a:t> API Scenarios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11</a:t>
            </a:fld>
            <a:endParaRPr lang="en-US" dirty="0"/>
          </a:p>
        </p:txBody>
      </p:sp>
    </p:spTree>
    <p:extLst>
      <p:ext uri="{BB962C8B-B14F-4D97-AF65-F5344CB8AC3E}">
        <p14:creationId xmlns:p14="http://schemas.microsoft.com/office/powerpoint/2010/main" val="347047129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Do you require editable content or just an image?</a:t>
            </a:r>
          </a:p>
          <a:p>
            <a:r>
              <a:rPr lang="en-US" dirty="0" smtClean="0"/>
              <a:t>Content is “local” or at some URL?</a:t>
            </a:r>
          </a:p>
          <a:p>
            <a:r>
              <a:rPr lang="en-US" dirty="0" smtClean="0"/>
              <a:t>Content is accessible by OneNote service, or requires authentication?</a:t>
            </a:r>
          </a:p>
        </p:txBody>
      </p:sp>
      <p:sp>
        <p:nvSpPr>
          <p:cNvPr id="3" name="Title 2"/>
          <p:cNvSpPr>
            <a:spLocks noGrp="1"/>
          </p:cNvSpPr>
          <p:nvPr>
            <p:ph type="title"/>
          </p:nvPr>
        </p:nvSpPr>
        <p:spPr/>
        <p:txBody>
          <a:bodyPr/>
          <a:lstStyle/>
          <a:p>
            <a:r>
              <a:rPr lang="en-US" dirty="0" smtClean="0"/>
              <a:t>Which Scenario?</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12</a:t>
            </a:fld>
            <a:endParaRPr lang="en-US" dirty="0"/>
          </a:p>
        </p:txBody>
      </p:sp>
    </p:spTree>
    <p:extLst>
      <p:ext uri="{BB962C8B-B14F-4D97-AF65-F5344CB8AC3E}">
        <p14:creationId xmlns:p14="http://schemas.microsoft.com/office/powerpoint/2010/main" val="108885597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Getting Started with the OneNote Service</a:t>
            </a:r>
            <a:endParaRPr lang="en-US" dirty="0"/>
          </a:p>
        </p:txBody>
      </p:sp>
      <p:sp>
        <p:nvSpPr>
          <p:cNvPr id="5" name="Text Placeholder 4"/>
          <p:cNvSpPr>
            <a:spLocks noGrp="1"/>
          </p:cNvSpPr>
          <p:nvPr>
            <p:ph type="body" sz="quarter" idx="12"/>
          </p:nvPr>
        </p:nvSpPr>
        <p:spPr/>
        <p:txBody>
          <a:bodyPr/>
          <a:lstStyle/>
          <a:p>
            <a:endParaRPr lang="en-US"/>
          </a:p>
        </p:txBody>
      </p:sp>
      <p:sp>
        <p:nvSpPr>
          <p:cNvPr id="4" name="Slide Number Placeholder 3"/>
          <p:cNvSpPr>
            <a:spLocks noGrp="1"/>
          </p:cNvSpPr>
          <p:nvPr>
            <p:ph type="sldNum" sz="quarter" idx="4294967295"/>
          </p:nvPr>
        </p:nvSpPr>
        <p:spPr>
          <a:xfrm>
            <a:off x="0" y="6399213"/>
            <a:ext cx="560388" cy="219075"/>
          </a:xfrm>
          <a:prstGeom prst="rect">
            <a:avLst/>
          </a:prstGeom>
        </p:spPr>
        <p:txBody>
          <a:bodyPr/>
          <a:lstStyle/>
          <a:p>
            <a:fld id="{727B4C2D-45E2-4621-8491-2995EB46A674}" type="slidenum">
              <a:rPr lang="en-US" smtClean="0"/>
              <a:pPr/>
              <a:t>13</a:t>
            </a:fld>
            <a:endParaRPr lang="en-US" dirty="0"/>
          </a:p>
        </p:txBody>
      </p:sp>
    </p:spTree>
    <p:extLst>
      <p:ext uri="{BB962C8B-B14F-4D97-AF65-F5344CB8AC3E}">
        <p14:creationId xmlns:p14="http://schemas.microsoft.com/office/powerpoint/2010/main" val="1152194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4372430"/>
          </a:xfrm>
        </p:spPr>
        <p:txBody>
          <a:bodyPr/>
          <a:lstStyle/>
          <a:p>
            <a:r>
              <a:rPr lang="en-US" dirty="0" smtClean="0"/>
              <a:t>“Clipper” – Favorite button for IE on Desktop</a:t>
            </a:r>
          </a:p>
          <a:p>
            <a:pPr lvl="1"/>
            <a:r>
              <a:rPr lang="en-US" dirty="0" smtClean="0"/>
              <a:t>www.onenote.com</a:t>
            </a:r>
          </a:p>
          <a:p>
            <a:r>
              <a:rPr lang="en-US" dirty="0" smtClean="0"/>
              <a:t>OneNote save dialog</a:t>
            </a:r>
          </a:p>
          <a:p>
            <a:pPr lvl="1"/>
            <a:r>
              <a:rPr lang="en-US" dirty="0" smtClean="0"/>
              <a:t>JavaScript snippet</a:t>
            </a:r>
            <a:endParaRPr lang="en-US" dirty="0"/>
          </a:p>
        </p:txBody>
      </p:sp>
      <p:sp>
        <p:nvSpPr>
          <p:cNvPr id="4" name="Title 3"/>
          <p:cNvSpPr>
            <a:spLocks noGrp="1"/>
          </p:cNvSpPr>
          <p:nvPr>
            <p:ph type="title"/>
          </p:nvPr>
        </p:nvSpPr>
        <p:spPr/>
        <p:txBody>
          <a:bodyPr/>
          <a:lstStyle/>
          <a:p>
            <a:r>
              <a:rPr lang="en-US" dirty="0" smtClean="0"/>
              <a:t>One-Click capture</a:t>
            </a:r>
            <a:endParaRPr lang="en-US" dirty="0"/>
          </a:p>
        </p:txBody>
      </p:sp>
    </p:spTree>
    <p:extLst>
      <p:ext uri="{BB962C8B-B14F-4D97-AF65-F5344CB8AC3E}">
        <p14:creationId xmlns:p14="http://schemas.microsoft.com/office/powerpoint/2010/main" val="2562194501"/>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2"/>
          </p:nvPr>
        </p:nvSpPr>
        <p:spPr/>
        <p:txBody>
          <a:bodyPr/>
          <a:lstStyle/>
          <a:p>
            <a:r>
              <a:rPr lang="en-US" dirty="0" smtClean="0"/>
              <a:t>One-Click Capture to OneNote</a:t>
            </a:r>
            <a:endParaRPr lang="en-US" dirty="0"/>
          </a:p>
        </p:txBody>
      </p:sp>
    </p:spTree>
    <p:extLst>
      <p:ext uri="{BB962C8B-B14F-4D97-AF65-F5344CB8AC3E}">
        <p14:creationId xmlns:p14="http://schemas.microsoft.com/office/powerpoint/2010/main" val="35748126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Register your app</a:t>
            </a:r>
          </a:p>
          <a:p>
            <a:pPr lvl="0"/>
            <a:r>
              <a:rPr lang="en-US" dirty="0" smtClean="0"/>
              <a:t>Authenticate the user</a:t>
            </a:r>
          </a:p>
          <a:p>
            <a:pPr lvl="0"/>
            <a:r>
              <a:rPr lang="en-US" dirty="0" smtClean="0"/>
              <a:t>Capture</a:t>
            </a:r>
            <a:r>
              <a:rPr lang="en-US" baseline="0" dirty="0" smtClean="0"/>
              <a:t> Content</a:t>
            </a:r>
          </a:p>
          <a:p>
            <a:pPr lvl="0"/>
            <a:r>
              <a:rPr lang="en-US" baseline="0" dirty="0" smtClean="0"/>
              <a:t>Add to OneNote Service</a:t>
            </a:r>
          </a:p>
        </p:txBody>
      </p:sp>
      <p:sp>
        <p:nvSpPr>
          <p:cNvPr id="3" name="Title 2"/>
          <p:cNvSpPr>
            <a:spLocks noGrp="1"/>
          </p:cNvSpPr>
          <p:nvPr>
            <p:ph type="title"/>
          </p:nvPr>
        </p:nvSpPr>
        <p:spPr/>
        <p:txBody>
          <a:bodyPr/>
          <a:lstStyle/>
          <a:p>
            <a:r>
              <a:rPr lang="en-US" dirty="0" smtClean="0"/>
              <a:t>Getting Started with custom application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16</a:t>
            </a:fld>
            <a:endParaRPr lang="en-US" dirty="0"/>
          </a:p>
        </p:txBody>
      </p:sp>
    </p:spTree>
    <p:extLst>
      <p:ext uri="{BB962C8B-B14F-4D97-AF65-F5344CB8AC3E}">
        <p14:creationId xmlns:p14="http://schemas.microsoft.com/office/powerpoint/2010/main" val="320313872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OneNote uses OneDrive – requires Live Service</a:t>
            </a:r>
          </a:p>
          <a:p>
            <a:pPr lvl="1"/>
            <a:r>
              <a:rPr lang="en-US" dirty="0"/>
              <a:t>https://account.live.com/developers/applications/create</a:t>
            </a:r>
            <a:endParaRPr lang="en-US" dirty="0" smtClean="0"/>
          </a:p>
        </p:txBody>
      </p:sp>
      <p:sp>
        <p:nvSpPr>
          <p:cNvPr id="3" name="Title 2"/>
          <p:cNvSpPr>
            <a:spLocks noGrp="1"/>
          </p:cNvSpPr>
          <p:nvPr>
            <p:ph type="title"/>
          </p:nvPr>
        </p:nvSpPr>
        <p:spPr/>
        <p:txBody>
          <a:bodyPr/>
          <a:lstStyle/>
          <a:p>
            <a:r>
              <a:rPr lang="en-US" dirty="0" smtClean="0"/>
              <a:t>Register with Microsoft Live Service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17</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038032009"/>
              </p:ext>
            </p:extLst>
          </p:nvPr>
        </p:nvGraphicFramePr>
        <p:xfrm>
          <a:off x="519110" y="3077810"/>
          <a:ext cx="11149014" cy="2021840"/>
        </p:xfrm>
        <a:graphic>
          <a:graphicData uri="http://schemas.openxmlformats.org/drawingml/2006/table">
            <a:tbl>
              <a:tblPr firstRow="1" bandRow="1">
                <a:tableStyleId>{5C22544A-7EE6-4342-B048-85BDC9FD1C3A}</a:tableStyleId>
              </a:tblPr>
              <a:tblGrid>
                <a:gridCol w="3716338"/>
                <a:gridCol w="3716338"/>
                <a:gridCol w="3716338"/>
              </a:tblGrid>
              <a:tr h="370840">
                <a:tc>
                  <a:txBody>
                    <a:bodyPr/>
                    <a:lstStyle/>
                    <a:p>
                      <a:r>
                        <a:rPr lang="en-US" dirty="0" smtClean="0"/>
                        <a:t>If you’re developing…</a:t>
                      </a:r>
                      <a:endParaRPr lang="en-US" dirty="0"/>
                    </a:p>
                  </a:txBody>
                  <a:tcPr/>
                </a:tc>
                <a:tc>
                  <a:txBody>
                    <a:bodyPr/>
                    <a:lstStyle/>
                    <a:p>
                      <a:r>
                        <a:rPr lang="en-US" dirty="0" smtClean="0"/>
                        <a:t>You’ll need to have a …</a:t>
                      </a:r>
                      <a:endParaRPr lang="en-US" dirty="0"/>
                    </a:p>
                  </a:txBody>
                  <a:tcPr/>
                </a:tc>
                <a:tc>
                  <a:txBody>
                    <a:bodyPr/>
                    <a:lstStyle/>
                    <a:p>
                      <a:r>
                        <a:rPr lang="en-US" dirty="0" smtClean="0"/>
                        <a:t>So you can get your…</a:t>
                      </a:r>
                      <a:endParaRPr lang="en-US" dirty="0"/>
                    </a:p>
                  </a:txBody>
                  <a:tcPr/>
                </a:tc>
              </a:tr>
              <a:tr h="370840">
                <a:tc>
                  <a:txBody>
                    <a:bodyPr/>
                    <a:lstStyle/>
                    <a:p>
                      <a:r>
                        <a:rPr lang="en-US" dirty="0" smtClean="0"/>
                        <a:t>Android, iOS</a:t>
                      </a:r>
                      <a:r>
                        <a:rPr lang="en-US" baseline="0" dirty="0" smtClean="0"/>
                        <a:t> or Windows Phone</a:t>
                      </a:r>
                      <a:endParaRPr lang="en-US" dirty="0"/>
                    </a:p>
                  </a:txBody>
                  <a:tcPr/>
                </a:tc>
                <a:tc>
                  <a:txBody>
                    <a:bodyPr/>
                    <a:lstStyle/>
                    <a:p>
                      <a:r>
                        <a:rPr lang="en-US" dirty="0" smtClean="0"/>
                        <a:t>Microsoft Account</a:t>
                      </a:r>
                      <a:endParaRPr lang="en-US" dirty="0"/>
                    </a:p>
                  </a:txBody>
                  <a:tcPr/>
                </a:tc>
                <a:tc>
                  <a:txBody>
                    <a:bodyPr/>
                    <a:lstStyle/>
                    <a:p>
                      <a:r>
                        <a:rPr lang="en-US" dirty="0" smtClean="0"/>
                        <a:t>Client ID</a:t>
                      </a:r>
                      <a:endParaRPr lang="en-US" dirty="0"/>
                    </a:p>
                  </a:txBody>
                  <a:tcPr/>
                </a:tc>
              </a:tr>
              <a:tr h="370840">
                <a:tc>
                  <a:txBody>
                    <a:bodyPr/>
                    <a:lstStyle/>
                    <a:p>
                      <a:r>
                        <a:rPr lang="en-US" dirty="0" smtClean="0"/>
                        <a:t>Windows Store apps</a:t>
                      </a:r>
                      <a:endParaRPr lang="en-US" dirty="0"/>
                    </a:p>
                  </a:txBody>
                  <a:tcPr/>
                </a:tc>
                <a:tc>
                  <a:txBody>
                    <a:bodyPr/>
                    <a:lstStyle/>
                    <a:p>
                      <a:r>
                        <a:rPr lang="en-US" dirty="0" smtClean="0"/>
                        <a:t>Microsoft Account</a:t>
                      </a:r>
                      <a:r>
                        <a:rPr lang="en-US" baseline="0" dirty="0" smtClean="0"/>
                        <a:t> registered as a Windows Store developer account</a:t>
                      </a:r>
                      <a:endParaRPr lang="en-US" dirty="0"/>
                    </a:p>
                  </a:txBody>
                  <a:tcPr/>
                </a:tc>
                <a:tc>
                  <a:txBody>
                    <a:bodyPr/>
                    <a:lstStyle/>
                    <a:p>
                      <a:r>
                        <a:rPr lang="en-US" dirty="0" smtClean="0"/>
                        <a:t>Package Identity</a:t>
                      </a:r>
                      <a:endParaRPr lang="en-US" dirty="0"/>
                    </a:p>
                  </a:txBody>
                  <a:tcPr/>
                </a:tc>
              </a:tr>
              <a:tr h="370840">
                <a:tc>
                  <a:txBody>
                    <a:bodyPr/>
                    <a:lstStyle/>
                    <a:p>
                      <a:r>
                        <a:rPr lang="en-US" dirty="0" smtClean="0"/>
                        <a:t>Other types (Win7/Web/Desktop)</a:t>
                      </a:r>
                      <a:endParaRPr lang="en-US" dirty="0"/>
                    </a:p>
                  </a:txBody>
                  <a:tcPr/>
                </a:tc>
                <a:tc>
                  <a:txBody>
                    <a:bodyPr/>
                    <a:lstStyle/>
                    <a:p>
                      <a:r>
                        <a:rPr lang="en-US" dirty="0" smtClean="0"/>
                        <a:t>Microsoft Account</a:t>
                      </a:r>
                      <a:endParaRPr lang="en-US" dirty="0"/>
                    </a:p>
                  </a:txBody>
                  <a:tcPr/>
                </a:tc>
                <a:tc>
                  <a:txBody>
                    <a:bodyPr/>
                    <a:lstStyle/>
                    <a:p>
                      <a:r>
                        <a:rPr lang="en-US" dirty="0" smtClean="0"/>
                        <a:t>Client ID,</a:t>
                      </a:r>
                      <a:r>
                        <a:rPr lang="en-US" baseline="0" dirty="0" smtClean="0"/>
                        <a:t> client secret, redirect domain</a:t>
                      </a:r>
                      <a:endParaRPr lang="en-US" dirty="0"/>
                    </a:p>
                  </a:txBody>
                  <a:tcPr/>
                </a:tc>
              </a:tr>
            </a:tbl>
          </a:graphicData>
        </a:graphic>
      </p:graphicFrame>
    </p:spTree>
    <p:extLst>
      <p:ext uri="{BB962C8B-B14F-4D97-AF65-F5344CB8AC3E}">
        <p14:creationId xmlns:p14="http://schemas.microsoft.com/office/powerpoint/2010/main" val="98585856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Application</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18</a:t>
            </a:fld>
            <a:endParaRPr lang="en-US" dirty="0"/>
          </a:p>
        </p:txBody>
      </p:sp>
      <p:pic>
        <p:nvPicPr>
          <p:cNvPr id="5" name="Picture 4"/>
          <p:cNvPicPr>
            <a:picLocks noChangeAspect="1"/>
          </p:cNvPicPr>
          <p:nvPr/>
        </p:nvPicPr>
        <p:blipFill>
          <a:blip r:embed="rId3"/>
          <a:stretch>
            <a:fillRect/>
          </a:stretch>
        </p:blipFill>
        <p:spPr>
          <a:xfrm>
            <a:off x="1574799" y="1330589"/>
            <a:ext cx="7515225" cy="4714875"/>
          </a:xfrm>
          <a:prstGeom prst="rect">
            <a:avLst/>
          </a:prstGeom>
        </p:spPr>
      </p:pic>
    </p:spTree>
    <p:extLst>
      <p:ext uri="{BB962C8B-B14F-4D97-AF65-F5344CB8AC3E}">
        <p14:creationId xmlns:p14="http://schemas.microsoft.com/office/powerpoint/2010/main" val="299205222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424364"/>
          </a:xfrm>
        </p:spPr>
        <p:txBody>
          <a:bodyPr/>
          <a:lstStyle/>
          <a:p>
            <a:r>
              <a:rPr lang="en-US" dirty="0" smtClean="0"/>
              <a:t>Live SDK</a:t>
            </a:r>
            <a:r>
              <a:rPr lang="en-US" baseline="0" dirty="0" smtClean="0"/>
              <a:t> </a:t>
            </a:r>
          </a:p>
          <a:p>
            <a:pPr lvl="1"/>
            <a:r>
              <a:rPr lang="en-US" dirty="0" smtClean="0"/>
              <a:t>Available via </a:t>
            </a:r>
            <a:r>
              <a:rPr lang="en-US" dirty="0" err="1" smtClean="0"/>
              <a:t>NuGet</a:t>
            </a:r>
            <a:endParaRPr lang="en-US" dirty="0" smtClean="0"/>
          </a:p>
          <a:p>
            <a:pPr lvl="0"/>
            <a:r>
              <a:rPr lang="en-US" dirty="0" err="1" smtClean="0"/>
              <a:t>Microsoft.Live.LiveAuthClient</a:t>
            </a:r>
            <a:r>
              <a:rPr lang="en-US" dirty="0" smtClean="0"/>
              <a:t> class</a:t>
            </a:r>
          </a:p>
          <a:p>
            <a:pPr lvl="1"/>
            <a:r>
              <a:rPr lang="en-US" dirty="0" smtClean="0"/>
              <a:t>Manages Access / Refresh tokens</a:t>
            </a:r>
          </a:p>
          <a:p>
            <a:pPr lvl="0"/>
            <a:r>
              <a:rPr lang="en-US" dirty="0" smtClean="0"/>
              <a:t>Scope</a:t>
            </a:r>
          </a:p>
          <a:p>
            <a:pPr lvl="1"/>
            <a:r>
              <a:rPr lang="en-US" dirty="0" err="1" smtClean="0"/>
              <a:t>Office.OneNote_Create</a:t>
            </a:r>
            <a:endParaRPr lang="en-US" dirty="0" smtClean="0"/>
          </a:p>
          <a:p>
            <a:pPr lvl="1"/>
            <a:r>
              <a:rPr lang="en-US" dirty="0" smtClean="0"/>
              <a:t>(</a:t>
            </a:r>
            <a:r>
              <a:rPr lang="en-US" dirty="0" err="1" smtClean="0"/>
              <a:t>WL.SignIn</a:t>
            </a:r>
            <a:r>
              <a:rPr lang="en-US" dirty="0" smtClean="0"/>
              <a:t> &amp; </a:t>
            </a:r>
            <a:r>
              <a:rPr lang="en-US" dirty="0" err="1" smtClean="0"/>
              <a:t>WL.Offline_Access</a:t>
            </a:r>
            <a:r>
              <a:rPr lang="en-US" dirty="0" smtClean="0"/>
              <a:t> required for using Refresh Token)</a:t>
            </a:r>
          </a:p>
        </p:txBody>
      </p:sp>
      <p:sp>
        <p:nvSpPr>
          <p:cNvPr id="3" name="Title 2"/>
          <p:cNvSpPr>
            <a:spLocks noGrp="1"/>
          </p:cNvSpPr>
          <p:nvPr>
            <p:ph type="title"/>
          </p:nvPr>
        </p:nvSpPr>
        <p:spPr/>
        <p:txBody>
          <a:bodyPr/>
          <a:lstStyle/>
          <a:p>
            <a:r>
              <a:rPr lang="en-US" dirty="0" smtClean="0"/>
              <a:t>Authenticate the User</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19</a:t>
            </a:fld>
            <a:endParaRPr lang="en-US" dirty="0"/>
          </a:p>
        </p:txBody>
      </p:sp>
    </p:spTree>
    <p:extLst>
      <p:ext uri="{BB962C8B-B14F-4D97-AF65-F5344CB8AC3E}">
        <p14:creationId xmlns:p14="http://schemas.microsoft.com/office/powerpoint/2010/main" val="93531410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bwMode="gray">
          <a:xfrm>
            <a:off x="1110331" y="1190089"/>
            <a:ext cx="2071832" cy="20726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defRPr/>
            </a:pPr>
            <a:endParaRPr lang="en-US" sz="1735" dirty="0">
              <a:solidFill>
                <a:srgbClr val="FFFFFF"/>
              </a:solidFill>
            </a:endParaRPr>
          </a:p>
        </p:txBody>
      </p:sp>
      <p:sp>
        <p:nvSpPr>
          <p:cNvPr id="7" name="Oval 6"/>
          <p:cNvSpPr/>
          <p:nvPr/>
        </p:nvSpPr>
        <p:spPr bwMode="gray">
          <a:xfrm>
            <a:off x="1468545" y="1548447"/>
            <a:ext cx="1355404" cy="1355950"/>
          </a:xfrm>
          <a:prstGeom prst="ellipse">
            <a:avLst/>
          </a:prstGeom>
          <a:solidFill>
            <a:srgbClr val="E25D2F"/>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defRPr/>
            </a:pPr>
            <a:endParaRPr lang="en-US" sz="1735" dirty="0">
              <a:solidFill>
                <a:srgbClr val="FFFFFF"/>
              </a:solidFill>
            </a:endParaRPr>
          </a:p>
        </p:txBody>
      </p:sp>
      <p:pic>
        <p:nvPicPr>
          <p:cNvPr id="8" name="Picture 7"/>
          <p:cNvPicPr>
            <a:picLocks noChangeAspect="1"/>
          </p:cNvPicPr>
          <p:nvPr/>
        </p:nvPicPr>
        <p:blipFill>
          <a:blip r:embed="rId2">
            <a:duotone>
              <a:schemeClr val="accent2">
                <a:shade val="45000"/>
                <a:satMod val="135000"/>
              </a:schemeClr>
              <a:prstClr val="white"/>
            </a:duotone>
          </a:blip>
          <a:stretch>
            <a:fillRect/>
          </a:stretch>
        </p:blipFill>
        <p:spPr bwMode="gray">
          <a:xfrm>
            <a:off x="1609504" y="1851384"/>
            <a:ext cx="1062813" cy="662599"/>
          </a:xfrm>
          <a:prstGeom prst="rect">
            <a:avLst/>
          </a:prstGeom>
        </p:spPr>
      </p:pic>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gray">
          <a:xfrm>
            <a:off x="230562" y="3407899"/>
            <a:ext cx="4073104" cy="1482716"/>
          </a:xfrm>
          <a:prstGeom prst="rect">
            <a:avLst/>
          </a:prstGeom>
        </p:spPr>
      </p:pic>
      <p:pic>
        <p:nvPicPr>
          <p:cNvPr id="11" name="Picture 1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290435" y="3051357"/>
            <a:ext cx="3560944" cy="988325"/>
          </a:xfrm>
          <a:prstGeom prst="rect">
            <a:avLst/>
          </a:prstGeom>
        </p:spPr>
      </p:pic>
      <p:pic>
        <p:nvPicPr>
          <p:cNvPr id="12" name="Picture 1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290431" y="2232322"/>
            <a:ext cx="4033661" cy="1743710"/>
          </a:xfrm>
          <a:prstGeom prst="rect">
            <a:avLst/>
          </a:prstGeom>
        </p:spPr>
      </p:pic>
      <p:grpSp>
        <p:nvGrpSpPr>
          <p:cNvPr id="13" name="Group 12"/>
          <p:cNvGrpSpPr/>
          <p:nvPr/>
        </p:nvGrpSpPr>
        <p:grpSpPr>
          <a:xfrm>
            <a:off x="650053" y="4089195"/>
            <a:ext cx="3871059" cy="2124827"/>
            <a:chOff x="-2301875" y="-2038350"/>
            <a:chExt cx="1924050" cy="1055688"/>
          </a:xfrm>
        </p:grpSpPr>
        <p:sp>
          <p:nvSpPr>
            <p:cNvPr id="14" name="Freeform 5"/>
            <p:cNvSpPr>
              <a:spLocks/>
            </p:cNvSpPr>
            <p:nvPr/>
          </p:nvSpPr>
          <p:spPr bwMode="auto">
            <a:xfrm>
              <a:off x="-600075" y="-1092200"/>
              <a:ext cx="222250" cy="10953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defRPr/>
              </a:pPr>
              <a:endParaRPr lang="en-US" sz="1836" dirty="0">
                <a:solidFill>
                  <a:srgbClr val="000000"/>
                </a:solidFill>
              </a:endParaRPr>
            </a:p>
          </p:txBody>
        </p:sp>
        <p:sp>
          <p:nvSpPr>
            <p:cNvPr id="15" name="Freeform 6"/>
            <p:cNvSpPr>
              <a:spLocks/>
            </p:cNvSpPr>
            <p:nvPr/>
          </p:nvSpPr>
          <p:spPr bwMode="auto">
            <a:xfrm>
              <a:off x="-1009650" y="-1089025"/>
              <a:ext cx="473075" cy="60325"/>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000000"/>
            </a:solidFill>
            <a:ln w="9525">
              <a:noFill/>
              <a:round/>
              <a:headEnd/>
              <a:tailEnd/>
            </a:ln>
            <a:extLst/>
          </p:spPr>
          <p:txBody>
            <a:bodyPr vert="horz" wrap="square" lIns="93223" tIns="46611" rIns="93223" bIns="46611" numCol="1" anchor="t" anchorCtr="0" compatLnSpc="1">
              <a:prstTxWarp prst="textNoShape">
                <a:avLst/>
              </a:prstTxWarp>
            </a:bodyPr>
            <a:lstStyle/>
            <a:p>
              <a:pPr defTabSz="914001">
                <a:defRPr/>
              </a:pPr>
              <a:endParaRPr lang="en-US" sz="1836" dirty="0">
                <a:solidFill>
                  <a:srgbClr val="000000"/>
                </a:solidFill>
              </a:endParaRPr>
            </a:p>
          </p:txBody>
        </p:sp>
        <p:sp>
          <p:nvSpPr>
            <p:cNvPr id="16" name="Oval 7"/>
            <p:cNvSpPr>
              <a:spLocks noChangeArrowheads="1"/>
            </p:cNvSpPr>
            <p:nvPr/>
          </p:nvSpPr>
          <p:spPr bwMode="auto">
            <a:xfrm>
              <a:off x="-1808163" y="-1262063"/>
              <a:ext cx="493713" cy="10318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defRPr/>
              </a:pPr>
              <a:endParaRPr lang="en-US" sz="1836" dirty="0">
                <a:solidFill>
                  <a:srgbClr val="000000"/>
                </a:solidFill>
              </a:endParaRPr>
            </a:p>
          </p:txBody>
        </p:sp>
        <p:sp>
          <p:nvSpPr>
            <p:cNvPr id="17" name="Freeform 8"/>
            <p:cNvSpPr>
              <a:spLocks/>
            </p:cNvSpPr>
            <p:nvPr/>
          </p:nvSpPr>
          <p:spPr bwMode="auto">
            <a:xfrm>
              <a:off x="-2168525" y="-2038350"/>
              <a:ext cx="1193800" cy="828675"/>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defRPr/>
              </a:pPr>
              <a:endParaRPr lang="en-US" sz="1836" dirty="0">
                <a:solidFill>
                  <a:srgbClr val="000000"/>
                </a:solidFill>
              </a:endParaRPr>
            </a:p>
          </p:txBody>
        </p:sp>
        <p:sp>
          <p:nvSpPr>
            <p:cNvPr id="18" name="Rectangle 9"/>
            <p:cNvSpPr>
              <a:spLocks noChangeArrowheads="1"/>
            </p:cNvSpPr>
            <p:nvPr/>
          </p:nvSpPr>
          <p:spPr bwMode="auto">
            <a:xfrm>
              <a:off x="-2130425" y="-2000250"/>
              <a:ext cx="1117600" cy="6334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defRPr/>
              </a:pPr>
              <a:endParaRPr lang="en-US" sz="1836" dirty="0">
                <a:solidFill>
                  <a:srgbClr val="000000"/>
                </a:solidFill>
              </a:endParaRPr>
            </a:p>
          </p:txBody>
        </p:sp>
        <p:sp>
          <p:nvSpPr>
            <p:cNvPr id="19" name="Rectangle 10"/>
            <p:cNvSpPr>
              <a:spLocks noChangeArrowheads="1"/>
            </p:cNvSpPr>
            <p:nvPr/>
          </p:nvSpPr>
          <p:spPr bwMode="auto">
            <a:xfrm>
              <a:off x="-2301875" y="-1039813"/>
              <a:ext cx="1477963" cy="555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defRPr/>
              </a:pPr>
              <a:endParaRPr lang="en-US" sz="1836" dirty="0">
                <a:solidFill>
                  <a:srgbClr val="000000"/>
                </a:solidFill>
              </a:endParaRPr>
            </a:p>
          </p:txBody>
        </p:sp>
        <p:sp>
          <p:nvSpPr>
            <p:cNvPr id="20" name="Freeform 11"/>
            <p:cNvSpPr>
              <a:spLocks/>
            </p:cNvSpPr>
            <p:nvPr/>
          </p:nvSpPr>
          <p:spPr bwMode="auto">
            <a:xfrm>
              <a:off x="-2301875" y="-1106488"/>
              <a:ext cx="1477963" cy="66675"/>
            </a:xfrm>
            <a:custGeom>
              <a:avLst/>
              <a:gdLst>
                <a:gd name="T0" fmla="*/ 931 w 931"/>
                <a:gd name="T1" fmla="*/ 42 h 42"/>
                <a:gd name="T2" fmla="*/ 0 w 931"/>
                <a:gd name="T3" fmla="*/ 42 h 42"/>
                <a:gd name="T4" fmla="*/ 59 w 931"/>
                <a:gd name="T5" fmla="*/ 0 h 42"/>
                <a:gd name="T6" fmla="*/ 874 w 931"/>
                <a:gd name="T7" fmla="*/ 0 h 42"/>
                <a:gd name="T8" fmla="*/ 931 w 931"/>
                <a:gd name="T9" fmla="*/ 42 h 42"/>
              </a:gdLst>
              <a:ahLst/>
              <a:cxnLst>
                <a:cxn ang="0">
                  <a:pos x="T0" y="T1"/>
                </a:cxn>
                <a:cxn ang="0">
                  <a:pos x="T2" y="T3"/>
                </a:cxn>
                <a:cxn ang="0">
                  <a:pos x="T4" y="T5"/>
                </a:cxn>
                <a:cxn ang="0">
                  <a:pos x="T6" y="T7"/>
                </a:cxn>
                <a:cxn ang="0">
                  <a:pos x="T8" y="T9"/>
                </a:cxn>
              </a:cxnLst>
              <a:rect l="0" t="0" r="r" b="b"/>
              <a:pathLst>
                <a:path w="931" h="42">
                  <a:moveTo>
                    <a:pt x="931" y="42"/>
                  </a:moveTo>
                  <a:lnTo>
                    <a:pt x="0" y="42"/>
                  </a:lnTo>
                  <a:lnTo>
                    <a:pt x="59" y="0"/>
                  </a:lnTo>
                  <a:lnTo>
                    <a:pt x="874" y="0"/>
                  </a:lnTo>
                  <a:lnTo>
                    <a:pt x="93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defRPr/>
              </a:pPr>
              <a:endParaRPr lang="en-US" sz="1836" dirty="0">
                <a:solidFill>
                  <a:srgbClr val="000000"/>
                </a:solidFill>
              </a:endParaRPr>
            </a:p>
          </p:txBody>
        </p:sp>
      </p:grpSp>
      <p:sp>
        <p:nvSpPr>
          <p:cNvPr id="5" name="Title 4"/>
          <p:cNvSpPr>
            <a:spLocks noGrp="1"/>
          </p:cNvSpPr>
          <p:nvPr>
            <p:ph type="title" idx="4294967295"/>
          </p:nvPr>
        </p:nvSpPr>
        <p:spPr>
          <a:xfrm>
            <a:off x="987425" y="157163"/>
            <a:ext cx="11201400" cy="1206500"/>
          </a:xfrm>
          <a:prstGeom prst="rect">
            <a:avLst/>
          </a:prstGeom>
        </p:spPr>
        <p:txBody>
          <a:bodyPr/>
          <a:lstStyle/>
          <a:p>
            <a:r>
              <a:rPr lang="en-US" dirty="0" smtClean="0"/>
              <a:t>Recap</a:t>
            </a:r>
            <a:endParaRPr lang="en-US" dirty="0"/>
          </a:p>
        </p:txBody>
      </p:sp>
      <p:graphicFrame>
        <p:nvGraphicFramePr>
          <p:cNvPr id="10" name="Content Placeholder 9"/>
          <p:cNvGraphicFramePr>
            <a:graphicFrameLocks noGrp="1"/>
          </p:cNvGraphicFramePr>
          <p:nvPr>
            <p:ph sz="quarter" idx="4294967295"/>
            <p:extLst/>
          </p:nvPr>
        </p:nvGraphicFramePr>
        <p:xfrm>
          <a:off x="5689600" y="1357313"/>
          <a:ext cx="5760278" cy="3846147"/>
        </p:xfrm>
        <a:graphic>
          <a:graphicData uri="http://schemas.openxmlformats.org/drawingml/2006/table">
            <a:tbl>
              <a:tblPr firstRow="1" bandRow="1">
                <a:tableStyleId>{5C22544A-7EE6-4342-B048-85BDC9FD1C3A}</a:tableStyleId>
              </a:tblPr>
              <a:tblGrid>
                <a:gridCol w="5760278">
                  <a:extLst>
                    <a:ext uri="{9D8B030D-6E8A-4147-A177-3AD203B41FA5}">
                      <a16:colId xmlns:a16="http://schemas.microsoft.com/office/drawing/2014/main" xmlns="" val="1253488153"/>
                    </a:ext>
                  </a:extLst>
                </a:gridCol>
              </a:tblGrid>
              <a:tr h="730152">
                <a:tc>
                  <a:txBody>
                    <a:bodyPr/>
                    <a:lstStyle/>
                    <a:p>
                      <a:r>
                        <a:rPr lang="en-US" sz="2100" b="1" dirty="0" smtClean="0"/>
                        <a:t>Introduction</a:t>
                      </a:r>
                      <a:r>
                        <a:rPr lang="en-US" sz="2100" b="1" baseline="0" dirty="0" smtClean="0"/>
                        <a:t> to Office 365 development</a:t>
                      </a:r>
                      <a:endParaRPr lang="en-US" sz="2100" b="1" dirty="0"/>
                    </a:p>
                  </a:txBody>
                  <a:tcPr marL="67371" marR="67371" marT="33685" marB="33685" anchor="ctr"/>
                </a:tc>
                <a:extLst>
                  <a:ext uri="{0D108BD9-81ED-4DB2-BD59-A6C34878D82A}">
                    <a16:rowId xmlns:a16="http://schemas.microsoft.com/office/drawing/2014/main" xmlns="" val="829859176"/>
                  </a:ext>
                </a:extLst>
              </a:tr>
              <a:tr h="458282">
                <a:tc>
                  <a:txBody>
                    <a:bodyPr/>
                    <a:lstStyle/>
                    <a:p>
                      <a:r>
                        <a:rPr lang="en-US" sz="1800" b="0" dirty="0" smtClean="0"/>
                        <a:t>Module 1: Introduction</a:t>
                      </a:r>
                      <a:r>
                        <a:rPr lang="en-US" sz="1800" b="0" baseline="0" dirty="0" smtClean="0"/>
                        <a:t> to Office 365 development</a:t>
                      </a:r>
                      <a:endParaRPr lang="en-US" sz="1800" b="0" dirty="0" smtClean="0"/>
                    </a:p>
                  </a:txBody>
                  <a:tcPr marL="67371" marR="67371" marT="33685" marB="33685" anchor="ctr"/>
                </a:tc>
                <a:extLst>
                  <a:ext uri="{0D108BD9-81ED-4DB2-BD59-A6C34878D82A}">
                    <a16:rowId xmlns:a16="http://schemas.microsoft.com/office/drawing/2014/main" xmlns="" val="1946132611"/>
                  </a:ext>
                </a:extLst>
              </a:tr>
              <a:tr h="458282">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Getting started with Apps for</a:t>
                      </a:r>
                      <a:r>
                        <a:rPr lang="en-US" sz="1800" b="0" baseline="0" dirty="0" smtClean="0"/>
                        <a:t> Office</a:t>
                      </a:r>
                      <a:endParaRPr lang="en-US" sz="1800" b="0" dirty="0" smtClean="0"/>
                    </a:p>
                  </a:txBody>
                  <a:tcPr marL="67371" marR="67371" marT="33685" marB="33685" anchor="ctr"/>
                </a:tc>
                <a:extLst>
                  <a:ext uri="{0D108BD9-81ED-4DB2-BD59-A6C34878D82A}">
                    <a16:rowId xmlns:a16="http://schemas.microsoft.com/office/drawing/2014/main" xmlns="" val="3204002662"/>
                  </a:ext>
                </a:extLst>
              </a:tr>
              <a:tr h="458282">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3: Getting started with Apps for SharePoint</a:t>
                      </a:r>
                    </a:p>
                  </a:txBody>
                  <a:tcPr marL="67371" marR="67371" marT="33685" marB="33685" anchor="ctr"/>
                </a:tc>
                <a:extLst>
                  <a:ext uri="{0D108BD9-81ED-4DB2-BD59-A6C34878D82A}">
                    <a16:rowId xmlns:a16="http://schemas.microsoft.com/office/drawing/2014/main" xmlns="" val="3774542436"/>
                  </a:ext>
                </a:extLst>
              </a:tr>
              <a:tr h="826207">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Moving Full Trust Code to the Cloud Using </a:t>
                      </a:r>
                      <a:br>
                        <a:rPr lang="en-US" sz="1800" b="0" dirty="0" smtClean="0"/>
                      </a:br>
                      <a:r>
                        <a:rPr lang="en-US" sz="1800" b="0" dirty="0" smtClean="0"/>
                        <a:t>                 Repeatable Patterns and</a:t>
                      </a:r>
                      <a:r>
                        <a:rPr lang="en-US" sz="1800" b="0" baseline="0" dirty="0" smtClean="0"/>
                        <a:t> </a:t>
                      </a:r>
                      <a:r>
                        <a:rPr lang="en-US" sz="1800" b="0" dirty="0" smtClean="0"/>
                        <a:t>Best Practices</a:t>
                      </a:r>
                    </a:p>
                  </a:txBody>
                  <a:tcPr marL="67371" marR="67371" marT="33685" marB="33685" anchor="ctr"/>
                </a:tc>
                <a:extLst>
                  <a:ext uri="{0D108BD9-81ED-4DB2-BD59-A6C34878D82A}">
                    <a16:rowId xmlns:a16="http://schemas.microsoft.com/office/drawing/2014/main" xmlns="" val="4266278162"/>
                  </a:ext>
                </a:extLst>
              </a:tr>
              <a:tr h="914942">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smtClean="0"/>
                        <a:t>Module 5: Getting started with the Office 365 APIs</a:t>
                      </a:r>
                    </a:p>
                  </a:txBody>
                  <a:tcPr marL="67371" marR="67371" marT="33685" marB="33685" anchor="ctr"/>
                </a:tc>
                <a:extLst>
                  <a:ext uri="{0D108BD9-81ED-4DB2-BD59-A6C34878D82A}">
                    <a16:rowId xmlns:a16="http://schemas.microsoft.com/office/drawing/2014/main" xmlns="" val="1208832343"/>
                  </a:ext>
                </a:extLst>
              </a:tr>
            </a:tbl>
          </a:graphicData>
        </a:graphic>
      </p:graphicFrame>
      <p:sp>
        <p:nvSpPr>
          <p:cNvPr id="2" name="TextBox 1"/>
          <p:cNvSpPr txBox="1"/>
          <p:nvPr/>
        </p:nvSpPr>
        <p:spPr>
          <a:xfrm>
            <a:off x="2403537" y="5532266"/>
            <a:ext cx="12188825" cy="553998"/>
          </a:xfrm>
          <a:prstGeom prst="rect">
            <a:avLst/>
          </a:prstGeom>
          <a:noFill/>
        </p:spPr>
        <p:txBody>
          <a:bodyPr wrap="square" lIns="0" tIns="0" rIns="0" bIns="0" rtlCol="0">
            <a:spAutoFit/>
          </a:bodyPr>
          <a:lstStyle/>
          <a:p>
            <a:pPr algn="ctr">
              <a:defRPr/>
            </a:pPr>
            <a:r>
              <a:rPr lang="en-US" sz="3600" spc="-70" dirty="0" smtClean="0">
                <a:solidFill>
                  <a:srgbClr val="FFFFFF"/>
                </a:solidFill>
              </a:rPr>
              <a:t>dev.office.com/training</a:t>
            </a:r>
          </a:p>
        </p:txBody>
      </p:sp>
    </p:spTree>
    <p:extLst>
      <p:ext uri="{BB962C8B-B14F-4D97-AF65-F5344CB8AC3E}">
        <p14:creationId xmlns:p14="http://schemas.microsoft.com/office/powerpoint/2010/main" val="11185902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5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par>
                                <p:cTn id="8" presetID="10" presetClass="entr" presetSubtype="0" fill="hold" nodeType="withEffect">
                                  <p:stCondLst>
                                    <p:cond delay="4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000"/>
                                        <p:tgtEl>
                                          <p:spTgt spid="12"/>
                                        </p:tgtEl>
                                      </p:cBhvr>
                                    </p:animEffect>
                                  </p:childTnLst>
                                </p:cTn>
                              </p:par>
                              <p:par>
                                <p:cTn id="11" presetID="10" presetClass="entr" presetSubtype="0" fill="hold" nodeType="withEffect">
                                  <p:stCondLst>
                                    <p:cond delay="80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2000"/>
                                        <p:tgtEl>
                                          <p:spTgt spid="11"/>
                                        </p:tgtEl>
                                      </p:cBhvr>
                                    </p:animEffect>
                                  </p:childTnLst>
                                </p:cTn>
                              </p:par>
                              <p:par>
                                <p:cTn id="14" presetID="53" presetClass="entr" presetSubtype="16" fill="hold" grpId="0" nodeType="withEffect">
                                  <p:stCondLst>
                                    <p:cond delay="80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Effect transition="in" filter="fade">
                                      <p:cBhvr>
                                        <p:cTn id="18" dur="500"/>
                                        <p:tgtEl>
                                          <p:spTgt spid="6"/>
                                        </p:tgtEl>
                                      </p:cBhvr>
                                    </p:animEffect>
                                  </p:childTnLst>
                                </p:cTn>
                              </p:par>
                              <p:par>
                                <p:cTn id="19" presetID="53" presetClass="entr" presetSubtype="16" fill="hold" grpId="0" nodeType="withEffect">
                                  <p:stCondLst>
                                    <p:cond delay="100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par>
                                <p:cTn id="24" presetID="53" presetClass="entr" presetSubtype="16" fill="hold" nodeType="withEffect">
                                  <p:stCondLst>
                                    <p:cond delay="1200"/>
                                  </p:stCondLst>
                                  <p:childTnLst>
                                    <p:set>
                                      <p:cBhvr>
                                        <p:cTn id="25" dur="1" fill="hold">
                                          <p:stCondLst>
                                            <p:cond delay="0"/>
                                          </p:stCondLst>
                                        </p:cTn>
                                        <p:tgtEl>
                                          <p:spTgt spid="8"/>
                                        </p:tgtEl>
                                        <p:attrNameLst>
                                          <p:attrName>style.visibility</p:attrName>
                                        </p:attrNameLst>
                                      </p:cBhvr>
                                      <p:to>
                                        <p:strVal val="visible"/>
                                      </p:to>
                                    </p:set>
                                    <p:anim calcmode="lin" valueType="num">
                                      <p:cBhvr>
                                        <p:cTn id="26" dur="500" fill="hold"/>
                                        <p:tgtEl>
                                          <p:spTgt spid="8"/>
                                        </p:tgtEl>
                                        <p:attrNameLst>
                                          <p:attrName>ppt_w</p:attrName>
                                        </p:attrNameLst>
                                      </p:cBhvr>
                                      <p:tavLst>
                                        <p:tav tm="0">
                                          <p:val>
                                            <p:fltVal val="0"/>
                                          </p:val>
                                        </p:tav>
                                        <p:tav tm="100000">
                                          <p:val>
                                            <p:strVal val="#ppt_w"/>
                                          </p:val>
                                        </p:tav>
                                      </p:tavLst>
                                    </p:anim>
                                    <p:anim calcmode="lin" valueType="num">
                                      <p:cBhvr>
                                        <p:cTn id="27" dur="500" fill="hold"/>
                                        <p:tgtEl>
                                          <p:spTgt spid="8"/>
                                        </p:tgtEl>
                                        <p:attrNameLst>
                                          <p:attrName>ppt_h</p:attrName>
                                        </p:attrNameLst>
                                      </p:cBhvr>
                                      <p:tavLst>
                                        <p:tav tm="0">
                                          <p:val>
                                            <p:fltVal val="0"/>
                                          </p:val>
                                        </p:tav>
                                        <p:tav tm="100000">
                                          <p:val>
                                            <p:strVal val="#ppt_h"/>
                                          </p:val>
                                        </p:tav>
                                      </p:tavLst>
                                    </p:anim>
                                    <p:animEffect transition="in" filter="fade">
                                      <p:cBhvr>
                                        <p:cTn id="28" dur="500"/>
                                        <p:tgtEl>
                                          <p:spTgt spid="8"/>
                                        </p:tgtEl>
                                      </p:cBhvr>
                                    </p:animEffect>
                                  </p:childTnLst>
                                </p:cTn>
                              </p:par>
                              <p:par>
                                <p:cTn id="29" presetID="10" presetClass="entr" presetSubtype="0" fill="hold" nodeType="withEffect">
                                  <p:stCondLst>
                                    <p:cond delay="75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1000"/>
                                        <p:tgtEl>
                                          <p:spTgt spid="13"/>
                                        </p:tgtEl>
                                      </p:cBhvr>
                                    </p:animEffect>
                                  </p:childTnLst>
                                </p:cTn>
                              </p:par>
                              <p:par>
                                <p:cTn id="32" presetID="63" presetClass="path" presetSubtype="0" decel="100000" fill="hold" nodeType="withEffect">
                                  <p:stCondLst>
                                    <p:cond delay="750"/>
                                  </p:stCondLst>
                                  <p:childTnLst>
                                    <p:animMotion origin="layout" path="M -0.0241 2.59259E-6 L 4.92837E-6 2.59259E-6 " pathEditMode="relative" rAng="0" ptsTypes="AA">
                                      <p:cBhvr>
                                        <p:cTn id="33" dur="1000" fill="hold"/>
                                        <p:tgtEl>
                                          <p:spTgt spid="13"/>
                                        </p:tgtEl>
                                        <p:attrNameLst>
                                          <p:attrName>ppt_x</p:attrName>
                                          <p:attrName>ppt_y</p:attrName>
                                        </p:attrNameLst>
                                      </p:cBhvr>
                                      <p:rCtr x="119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lvl="0"/>
            <a:r>
              <a:rPr lang="en-US" dirty="0" smtClean="0"/>
              <a:t>HTML</a:t>
            </a:r>
          </a:p>
          <a:p>
            <a:pPr lvl="0"/>
            <a:r>
              <a:rPr lang="en-US" dirty="0" smtClean="0"/>
              <a:t>Image</a:t>
            </a:r>
          </a:p>
          <a:p>
            <a:pPr lvl="0"/>
            <a:r>
              <a:rPr lang="en-US" sz="4000" kern="1200" spc="-70" baseline="0" dirty="0" smtClean="0">
                <a:gradFill>
                  <a:gsLst>
                    <a:gs pos="100000">
                      <a:schemeClr val="tx2"/>
                    </a:gs>
                    <a:gs pos="0">
                      <a:schemeClr val="tx2"/>
                    </a:gs>
                  </a:gsLst>
                  <a:lin ang="5400000" scaled="0"/>
                </a:gradFill>
                <a:effectLst/>
                <a:latin typeface="+mj-lt"/>
                <a:ea typeface="+mn-ea"/>
                <a:cs typeface="+mn-cs"/>
              </a:rPr>
              <a:t>Embedded File</a:t>
            </a:r>
          </a:p>
        </p:txBody>
      </p:sp>
      <p:sp>
        <p:nvSpPr>
          <p:cNvPr id="3" name="Title 2"/>
          <p:cNvSpPr>
            <a:spLocks noGrp="1"/>
          </p:cNvSpPr>
          <p:nvPr>
            <p:ph type="title"/>
          </p:nvPr>
        </p:nvSpPr>
        <p:spPr/>
        <p:txBody>
          <a:bodyPr/>
          <a:lstStyle/>
          <a:p>
            <a:r>
              <a:rPr lang="en-US" dirty="0" smtClean="0"/>
              <a:t>Capture Content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20</a:t>
            </a:fld>
            <a:endParaRPr lang="en-US" dirty="0"/>
          </a:p>
        </p:txBody>
      </p:sp>
      <p:pic>
        <p:nvPicPr>
          <p:cNvPr id="8" name="Picture 7"/>
          <p:cNvPicPr>
            <a:picLocks noChangeAspect="1"/>
          </p:cNvPicPr>
          <p:nvPr/>
        </p:nvPicPr>
        <p:blipFill>
          <a:blip r:embed="rId3"/>
          <a:stretch>
            <a:fillRect/>
          </a:stretch>
        </p:blipFill>
        <p:spPr>
          <a:xfrm>
            <a:off x="7839246" y="228600"/>
            <a:ext cx="3276429" cy="5900537"/>
          </a:xfrm>
          <a:prstGeom prst="rect">
            <a:avLst/>
          </a:prstGeom>
          <a:ln>
            <a:solidFill>
              <a:schemeClr val="accent1"/>
            </a:solidFill>
          </a:ln>
        </p:spPr>
      </p:pic>
    </p:spTree>
    <p:extLst>
      <p:ext uri="{BB962C8B-B14F-4D97-AF65-F5344CB8AC3E}">
        <p14:creationId xmlns:p14="http://schemas.microsoft.com/office/powerpoint/2010/main" val="294401632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951758"/>
          </a:xfrm>
        </p:spPr>
        <p:txBody>
          <a:bodyPr/>
          <a:lstStyle/>
          <a:p>
            <a:r>
              <a:rPr lang="en-US" dirty="0" err="1" smtClean="0"/>
              <a:t>RESTful</a:t>
            </a:r>
            <a:r>
              <a:rPr lang="en-US" baseline="0" dirty="0" smtClean="0"/>
              <a:t> API</a:t>
            </a:r>
          </a:p>
          <a:p>
            <a:pPr lvl="1"/>
            <a:r>
              <a:rPr lang="en-US" dirty="0"/>
              <a:t>http://dev.onenote.com/</a:t>
            </a:r>
            <a:endParaRPr lang="en-US" baseline="0" dirty="0" smtClean="0"/>
          </a:p>
          <a:p>
            <a:r>
              <a:rPr lang="en-US" dirty="0" err="1" smtClean="0"/>
              <a:t>OAuth</a:t>
            </a:r>
            <a:r>
              <a:rPr lang="en-US" dirty="0" smtClean="0"/>
              <a:t> token in header</a:t>
            </a:r>
          </a:p>
          <a:p>
            <a:r>
              <a:rPr lang="en-US" dirty="0" smtClean="0"/>
              <a:t>Content in POST body</a:t>
            </a:r>
          </a:p>
          <a:p>
            <a:pPr lvl="1"/>
            <a:r>
              <a:rPr lang="en-US" dirty="0" smtClean="0"/>
              <a:t>UTF-8 encoding</a:t>
            </a:r>
          </a:p>
          <a:p>
            <a:pPr lvl="1"/>
            <a:r>
              <a:rPr lang="en-US" dirty="0" smtClean="0"/>
              <a:t>HTML must be well-formed </a:t>
            </a:r>
          </a:p>
          <a:p>
            <a:r>
              <a:rPr lang="en-US" dirty="0" smtClean="0"/>
              <a:t>Try it out</a:t>
            </a:r>
          </a:p>
          <a:p>
            <a:pPr lvl="1"/>
            <a:r>
              <a:rPr lang="en-US" dirty="0" smtClean="0"/>
              <a:t>https://apigee.com/onenote/embed/console/onenote/</a:t>
            </a:r>
            <a:endParaRPr lang="en-US" dirty="0"/>
          </a:p>
        </p:txBody>
      </p:sp>
      <p:sp>
        <p:nvSpPr>
          <p:cNvPr id="3" name="Title 2"/>
          <p:cNvSpPr>
            <a:spLocks noGrp="1"/>
          </p:cNvSpPr>
          <p:nvPr>
            <p:ph type="title"/>
          </p:nvPr>
        </p:nvSpPr>
        <p:spPr/>
        <p:txBody>
          <a:bodyPr/>
          <a:lstStyle/>
          <a:p>
            <a:r>
              <a:rPr lang="en-US" dirty="0" smtClean="0"/>
              <a:t>Add to OneNote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21</a:t>
            </a:fld>
            <a:endParaRPr lang="en-US" dirty="0"/>
          </a:p>
        </p:txBody>
      </p:sp>
      <p:pic>
        <p:nvPicPr>
          <p:cNvPr id="7" name="Picture 6"/>
          <p:cNvPicPr>
            <a:picLocks noChangeAspect="1"/>
          </p:cNvPicPr>
          <p:nvPr/>
        </p:nvPicPr>
        <p:blipFill>
          <a:blip r:embed="rId2"/>
          <a:stretch>
            <a:fillRect/>
          </a:stretch>
        </p:blipFill>
        <p:spPr>
          <a:xfrm>
            <a:off x="6018405" y="1218904"/>
            <a:ext cx="5864034" cy="2853034"/>
          </a:xfrm>
          <a:prstGeom prst="rect">
            <a:avLst/>
          </a:prstGeom>
        </p:spPr>
      </p:pic>
    </p:spTree>
    <p:extLst>
      <p:ext uri="{BB962C8B-B14F-4D97-AF65-F5344CB8AC3E}">
        <p14:creationId xmlns:p14="http://schemas.microsoft.com/office/powerpoint/2010/main" val="359452787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OneNote REST Interface</a:t>
            </a:r>
            <a:endParaRPr lang="en-US" dirty="0"/>
          </a:p>
        </p:txBody>
      </p:sp>
      <p:sp>
        <p:nvSpPr>
          <p:cNvPr id="2" name="Text Placeholder 1"/>
          <p:cNvSpPr>
            <a:spLocks noGrp="1"/>
          </p:cNvSpPr>
          <p:nvPr>
            <p:ph type="body" sz="quarter" idx="11"/>
          </p:nvPr>
        </p:nvSpPr>
        <p:spPr>
          <a:xfrm>
            <a:off x="520699" y="1447800"/>
            <a:ext cx="6437313" cy="4681538"/>
          </a:xfrm>
        </p:spPr>
        <p:txBody>
          <a:bodyPr>
            <a:noAutofit/>
          </a:bodyPr>
          <a:lstStyle/>
          <a:p>
            <a:r>
              <a:rPr lang="en-US" dirty="0" smtClean="0"/>
              <a:t>GET</a:t>
            </a:r>
          </a:p>
          <a:p>
            <a:pPr lvl="1"/>
            <a:r>
              <a:rPr lang="en-US" dirty="0" smtClean="0"/>
              <a:t>Pages</a:t>
            </a:r>
          </a:p>
          <a:p>
            <a:pPr lvl="1"/>
            <a:r>
              <a:rPr lang="en-US" dirty="0" smtClean="0"/>
              <a:t>Sections</a:t>
            </a:r>
          </a:p>
          <a:p>
            <a:pPr lvl="1"/>
            <a:r>
              <a:rPr lang="en-US" dirty="0" err="1" smtClean="0"/>
              <a:t>SectionGroups</a:t>
            </a:r>
            <a:endParaRPr lang="en-US" dirty="0" smtClean="0"/>
          </a:p>
          <a:p>
            <a:pPr lvl="1"/>
            <a:r>
              <a:rPr lang="en-US" dirty="0" smtClean="0"/>
              <a:t>Notebooks</a:t>
            </a:r>
          </a:p>
          <a:p>
            <a:pPr lvl="0"/>
            <a:r>
              <a:rPr lang="en-US" dirty="0" smtClean="0"/>
              <a:t>POST</a:t>
            </a:r>
          </a:p>
          <a:p>
            <a:pPr lvl="1"/>
            <a:r>
              <a:rPr lang="en-US" dirty="0" smtClean="0"/>
              <a:t>Pages</a:t>
            </a:r>
          </a:p>
          <a:p>
            <a:pPr lvl="1"/>
            <a:r>
              <a:rPr lang="en-US" dirty="0" smtClean="0"/>
              <a:t>Sections</a:t>
            </a:r>
          </a:p>
          <a:p>
            <a:pPr lvl="1"/>
            <a:r>
              <a:rPr lang="en-US" dirty="0" smtClean="0"/>
              <a:t>Notebooks</a:t>
            </a:r>
          </a:p>
          <a:p>
            <a:pPr lvl="0"/>
            <a:r>
              <a:rPr lang="en-US" dirty="0" smtClean="0"/>
              <a:t>No updates to existing pages</a:t>
            </a:r>
            <a:endParaRPr lang="en-US" dirty="0"/>
          </a:p>
        </p:txBody>
      </p:sp>
      <p:sp>
        <p:nvSpPr>
          <p:cNvPr id="6" name="Text Placeholder 5"/>
          <p:cNvSpPr>
            <a:spLocks noGrp="1"/>
          </p:cNvSpPr>
          <p:nvPr>
            <p:ph type="body" sz="quarter" idx="12"/>
          </p:nvPr>
        </p:nvSpPr>
        <p:spPr/>
        <p:txBody>
          <a:bodyPr/>
          <a:lstStyle/>
          <a:p>
            <a:r>
              <a:rPr lang="en-US" dirty="0" smtClean="0"/>
              <a:t>Root URI</a:t>
            </a:r>
          </a:p>
          <a:p>
            <a:pPr marL="3175" marR="0" lvl="1" indent="0" algn="l" defTabSz="914363" rtl="0" eaLnBrk="1" fontAlgn="auto" latinLnBrk="0" hangingPunct="1">
              <a:lnSpc>
                <a:spcPct val="90000"/>
              </a:lnSpc>
              <a:spcBef>
                <a:spcPts val="1200"/>
              </a:spcBef>
              <a:spcAft>
                <a:spcPts val="0"/>
              </a:spcAft>
              <a:buClrTx/>
              <a:buSzPct val="80000"/>
              <a:buFont typeface="Arial" pitchFamily="34" charset="0"/>
              <a:buNone/>
              <a:tabLst/>
              <a:defRPr/>
            </a:pPr>
            <a:r>
              <a:rPr lang="en-US" sz="2400" kern="1200" spc="-70" baseline="0" dirty="0" smtClean="0">
                <a:solidFill>
                  <a:schemeClr val="tx1"/>
                </a:solidFill>
                <a:effectLst/>
                <a:latin typeface="Consolas" panose="020B0609020204030204" pitchFamily="49" charset="0"/>
                <a:cs typeface="Consolas" panose="020B0609020204030204" pitchFamily="49" charset="0"/>
              </a:rPr>
              <a:t>https://www.onenote.com/api/v1.0/</a:t>
            </a:r>
            <a:endParaRPr lang="en-US" sz="2400" dirty="0" smtClean="0">
              <a:solidFill>
                <a:schemeClr val="tx1"/>
              </a:solidFill>
              <a:effectLst/>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3"/>
          </p:nvPr>
        </p:nvSpPr>
        <p:spPr/>
        <p:txBody>
          <a:bodyPr/>
          <a:lstStyle/>
          <a:p>
            <a:fld id="{727B4C2D-45E2-4621-8491-2995EB46A674}" type="slidenum">
              <a:rPr lang="en-US" smtClean="0"/>
              <a:pPr/>
              <a:t>22</a:t>
            </a:fld>
            <a:endParaRPr lang="en-US" dirty="0"/>
          </a:p>
        </p:txBody>
      </p:sp>
    </p:spTree>
    <p:extLst>
      <p:ext uri="{BB962C8B-B14F-4D97-AF65-F5344CB8AC3E}">
        <p14:creationId xmlns:p14="http://schemas.microsoft.com/office/powerpoint/2010/main" val="84205268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2"/>
          </p:nvPr>
        </p:nvSpPr>
        <p:spPr/>
        <p:txBody>
          <a:bodyPr/>
          <a:lstStyle/>
          <a:p>
            <a:r>
              <a:rPr lang="en-US" dirty="0" smtClean="0"/>
              <a:t>Explore the REST API using </a:t>
            </a:r>
            <a:r>
              <a:rPr lang="en-US" dirty="0" err="1" smtClean="0"/>
              <a:t>apigee</a:t>
            </a:r>
            <a:endParaRPr lang="en-US" dirty="0"/>
          </a:p>
        </p:txBody>
      </p:sp>
    </p:spTree>
    <p:extLst>
      <p:ext uri="{BB962C8B-B14F-4D97-AF65-F5344CB8AC3E}">
        <p14:creationId xmlns:p14="http://schemas.microsoft.com/office/powerpoint/2010/main" val="2462464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Content Capture in Depth</a:t>
            </a:r>
            <a:endParaRPr lang="en-US" dirty="0"/>
          </a:p>
        </p:txBody>
      </p:sp>
      <p:sp>
        <p:nvSpPr>
          <p:cNvPr id="5" name="Text Placeholder 4"/>
          <p:cNvSpPr>
            <a:spLocks noGrp="1"/>
          </p:cNvSpPr>
          <p:nvPr>
            <p:ph type="body" sz="quarter" idx="12"/>
          </p:nvPr>
        </p:nvSpPr>
        <p:spPr/>
        <p:txBody>
          <a:bodyPr/>
          <a:lstStyle/>
          <a:p>
            <a:endParaRPr lang="en-US"/>
          </a:p>
        </p:txBody>
      </p:sp>
      <p:sp>
        <p:nvSpPr>
          <p:cNvPr id="4" name="Slide Number Placeholder 3"/>
          <p:cNvSpPr>
            <a:spLocks noGrp="1"/>
          </p:cNvSpPr>
          <p:nvPr>
            <p:ph type="sldNum" sz="quarter" idx="4294967295"/>
          </p:nvPr>
        </p:nvSpPr>
        <p:spPr>
          <a:xfrm>
            <a:off x="0" y="6399213"/>
            <a:ext cx="560388" cy="219075"/>
          </a:xfrm>
          <a:prstGeom prst="rect">
            <a:avLst/>
          </a:prstGeom>
        </p:spPr>
        <p:txBody>
          <a:bodyPr/>
          <a:lstStyle/>
          <a:p>
            <a:fld id="{727B4C2D-45E2-4621-8491-2995EB46A674}" type="slidenum">
              <a:rPr lang="en-US" smtClean="0"/>
              <a:pPr/>
              <a:t>24</a:t>
            </a:fld>
            <a:endParaRPr lang="en-US" dirty="0"/>
          </a:p>
        </p:txBody>
      </p:sp>
    </p:spTree>
    <p:extLst>
      <p:ext uri="{BB962C8B-B14F-4D97-AF65-F5344CB8AC3E}">
        <p14:creationId xmlns:p14="http://schemas.microsoft.com/office/powerpoint/2010/main" val="29186912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8"/>
            <a:ext cx="11413244" cy="4727223"/>
          </a:xfrm>
        </p:spPr>
        <p:txBody>
          <a:bodyPr/>
          <a:lstStyle/>
          <a:p>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client =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HttpClient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err="1" smtClean="0">
                <a:solidFill>
                  <a:srgbClr val="000000"/>
                </a:solidFill>
                <a:highlight>
                  <a:srgbClr val="FFFFFF"/>
                </a:highlight>
                <a:latin typeface="Consolas" panose="020B0609020204030204" pitchFamily="49" charset="0"/>
              </a:rPr>
              <a:t>client.DefaultRequestHeaders.Accept.Add</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MediaTypeWithQualityHeaderValue</a:t>
            </a:r>
            <a:r>
              <a:rPr lang="en-US" sz="1800" dirty="0">
                <a:solidFill>
                  <a:srgbClr val="000000"/>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"application/</a:t>
            </a:r>
            <a:r>
              <a:rPr lang="en-US" sz="1800" dirty="0" err="1">
                <a:solidFill>
                  <a:srgbClr val="A31515"/>
                </a:solidFill>
                <a:highlight>
                  <a:srgbClr val="FFFFFF"/>
                </a:highlight>
                <a:latin typeface="Consolas" panose="020B0609020204030204" pitchFamily="49" charset="0"/>
              </a:rPr>
              <a:t>json</a:t>
            </a:r>
            <a:r>
              <a:rPr lang="en-US" sz="1800" dirty="0" smtClean="0">
                <a:solidFill>
                  <a:srgbClr val="A31515"/>
                </a:solidFill>
                <a:highlight>
                  <a:srgbClr val="FFFFFF"/>
                </a:highlight>
                <a:latin typeface="Consolas" panose="020B0609020204030204" pitchFamily="49" charset="0"/>
              </a:rPr>
              <a: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err="1" smtClean="0">
                <a:solidFill>
                  <a:srgbClr val="000000"/>
                </a:solidFill>
                <a:highlight>
                  <a:srgbClr val="FFFFFF"/>
                </a:highlight>
                <a:latin typeface="Consolas" panose="020B0609020204030204" pitchFamily="49" charset="0"/>
              </a:rPr>
              <a:t>client.DefaultRequestHeaders.Authorization</a:t>
            </a:r>
            <a:r>
              <a:rPr lang="en-US" sz="1800" dirty="0" smtClean="0">
                <a:solidFill>
                  <a:srgbClr val="0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a:solidFill>
                  <a:srgbClr val="000000"/>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AuthenticationHeaderValue</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A31515"/>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Bearer"</a:t>
            </a:r>
            <a:r>
              <a:rPr lang="en-US" sz="1800" dirty="0">
                <a:solidFill>
                  <a:srgbClr val="000000"/>
                </a:solidFill>
                <a:highlight>
                  <a:srgbClr val="FFFFFF"/>
                </a:highlight>
                <a:latin typeface="Consolas" panose="020B0609020204030204" pitchFamily="49" charset="0"/>
              </a:rPr>
              <a:t>, _</a:t>
            </a:r>
            <a:r>
              <a:rPr lang="en-US" sz="1800" dirty="0" err="1">
                <a:solidFill>
                  <a:srgbClr val="000000"/>
                </a:solidFill>
                <a:highlight>
                  <a:srgbClr val="FFFFFF"/>
                </a:highlight>
                <a:latin typeface="Consolas" panose="020B0609020204030204" pitchFamily="49" charset="0"/>
              </a:rPr>
              <a:t>authClient.Session.AccessToken</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FF"/>
                </a:solidFill>
                <a:highlight>
                  <a:srgbClr val="FFFFFF"/>
                </a:highlight>
                <a:latin typeface="Consolas" panose="020B0609020204030204" pitchFamily="49" charset="0"/>
              </a:rPr>
              <a:t>string</a:t>
            </a:r>
            <a:r>
              <a:rPr lang="en-US" sz="1800" dirty="0" smtClean="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simpleHtml</a:t>
            </a:r>
            <a:r>
              <a:rPr lang="en-US" sz="1800" dirty="0">
                <a:solidFill>
                  <a:srgbClr val="000000"/>
                </a:solidFill>
                <a:highlight>
                  <a:srgbClr val="FFFFFF"/>
                </a:highlight>
                <a:latin typeface="Consolas" panose="020B0609020204030204" pitchFamily="49" charset="0"/>
              </a:rPr>
              <a:t> = </a:t>
            </a: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"&lt;</a:t>
            </a:r>
            <a:r>
              <a:rPr lang="en-US" sz="1800" dirty="0">
                <a:solidFill>
                  <a:srgbClr val="A31515"/>
                </a:solidFill>
                <a:highlight>
                  <a:srgbClr val="FFFFFF"/>
                </a:highlight>
                <a:latin typeface="Consolas" panose="020B0609020204030204" pitchFamily="49" charset="0"/>
              </a:rPr>
              <a:t>html</a:t>
            </a:r>
            <a:r>
              <a:rPr lang="en-US" sz="1800" dirty="0" smtClean="0">
                <a:solidFill>
                  <a:srgbClr val="A31515"/>
                </a:solidFill>
                <a:highlight>
                  <a:srgbClr val="FFFFFF"/>
                </a:highlight>
                <a:latin typeface="Consolas" panose="020B0609020204030204" pitchFamily="49" charset="0"/>
              </a:rPr>
              <a:t>&gt;&lt;</a:t>
            </a:r>
            <a:r>
              <a:rPr lang="en-US" sz="1800" dirty="0">
                <a:solidFill>
                  <a:srgbClr val="A31515"/>
                </a:solidFill>
                <a:highlight>
                  <a:srgbClr val="FFFFFF"/>
                </a:highlight>
                <a:latin typeface="Consolas" panose="020B0609020204030204" pitchFamily="49" charset="0"/>
              </a:rPr>
              <a:t>head</a:t>
            </a:r>
            <a:r>
              <a:rPr lang="en-US" sz="1800" dirty="0" smtClean="0">
                <a:solidFill>
                  <a:srgbClr val="A31515"/>
                </a:solidFill>
                <a:highlight>
                  <a:srgbClr val="FFFFFF"/>
                </a:highlight>
                <a:latin typeface="Consolas" panose="020B0609020204030204" pitchFamily="49" charset="0"/>
              </a:rPr>
              <a:t>&gt;" +</a:t>
            </a:r>
            <a:br>
              <a:rPr lang="en-US" sz="1800" dirty="0" smtClean="0">
                <a:solidFill>
                  <a:srgbClr val="A31515"/>
                </a:solidFill>
                <a:highlight>
                  <a:srgbClr val="FFFFFF"/>
                </a:highlight>
                <a:latin typeface="Consolas" panose="020B0609020204030204" pitchFamily="49" charset="0"/>
              </a:rPr>
            </a:br>
            <a:r>
              <a:rPr lang="en-US" sz="1800" dirty="0" smtClean="0">
                <a:solidFill>
                  <a:srgbClr val="A31515"/>
                </a:solidFill>
                <a:highlight>
                  <a:srgbClr val="FFFFFF"/>
                </a:highlight>
                <a:latin typeface="Consolas" panose="020B0609020204030204" pitchFamily="49" charset="0"/>
              </a:rPr>
              <a:t>     "&lt;</a:t>
            </a:r>
            <a:r>
              <a:rPr lang="en-US" sz="1800" dirty="0">
                <a:solidFill>
                  <a:srgbClr val="A31515"/>
                </a:solidFill>
                <a:highlight>
                  <a:srgbClr val="FFFFFF"/>
                </a:highlight>
                <a:latin typeface="Consolas" panose="020B0609020204030204" pitchFamily="49" charset="0"/>
              </a:rPr>
              <a:t>title&gt;A simple page created from basic HTML-formatted text on Windows 8&lt;/title&gt;"</a:t>
            </a:r>
            <a:r>
              <a:rPr lang="en-US" sz="1800" dirty="0">
                <a:solidFill>
                  <a:srgbClr val="000000"/>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"&lt;meta name=\"created\" content=\""</a:t>
            </a:r>
            <a:r>
              <a:rPr lang="en-US" sz="1800" dirty="0" smtClean="0">
                <a:solidFill>
                  <a:srgbClr val="000000"/>
                </a:solidFill>
                <a:highlight>
                  <a:srgbClr val="FFFFFF"/>
                </a:highlight>
                <a:latin typeface="Consolas" panose="020B0609020204030204" pitchFamily="49" charset="0"/>
              </a:rPr>
              <a:t> + </a:t>
            </a:r>
            <a:r>
              <a:rPr lang="en-US" sz="1800" dirty="0" err="1">
                <a:solidFill>
                  <a:srgbClr val="2B91AF"/>
                </a:solidFill>
                <a:highlight>
                  <a:srgbClr val="FFFFFF"/>
                </a:highlight>
                <a:latin typeface="Consolas" panose="020B0609020204030204" pitchFamily="49" charset="0"/>
              </a:rPr>
              <a:t>DateTime</a:t>
            </a:r>
            <a:r>
              <a:rPr lang="en-US" sz="1800" dirty="0" err="1">
                <a:solidFill>
                  <a:srgbClr val="000000"/>
                </a:solidFill>
                <a:highlight>
                  <a:srgbClr val="FFFFFF"/>
                </a:highlight>
                <a:latin typeface="Consolas" panose="020B0609020204030204" pitchFamily="49" charset="0"/>
              </a:rPr>
              <a:t>.Now.ToString</a:t>
            </a:r>
            <a:r>
              <a:rPr lang="en-US" sz="1800" dirty="0">
                <a:solidFill>
                  <a:srgbClr val="000000"/>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"o</a:t>
            </a:r>
            <a:r>
              <a:rPr lang="en-US" sz="1800" dirty="0" smtClean="0">
                <a:solidFill>
                  <a:srgbClr val="A31515"/>
                </a:solidFill>
                <a:highlight>
                  <a:srgbClr val="FFFFFF"/>
                </a:highlight>
                <a:latin typeface="Consolas" panose="020B0609020204030204" pitchFamily="49" charset="0"/>
              </a:rPr>
              <a:t>"</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A31515"/>
                </a:solidFill>
                <a:highlight>
                  <a:srgbClr val="FFFFFF"/>
                </a:highlight>
                <a:latin typeface="Consolas" panose="020B0609020204030204" pitchFamily="49" charset="0"/>
              </a:rPr>
              <a:t>"\" /&gt;&lt;/</a:t>
            </a:r>
            <a:r>
              <a:rPr lang="en-US" sz="1800" dirty="0">
                <a:solidFill>
                  <a:srgbClr val="A31515"/>
                </a:solidFill>
                <a:highlight>
                  <a:srgbClr val="FFFFFF"/>
                </a:highlight>
                <a:latin typeface="Consolas" panose="020B0609020204030204" pitchFamily="49" charset="0"/>
              </a:rPr>
              <a:t>head&gt;"</a:t>
            </a:r>
            <a:r>
              <a:rPr lang="en-US" sz="1800" dirty="0">
                <a:solidFill>
                  <a:srgbClr val="000000"/>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"&lt;</a:t>
            </a:r>
            <a:r>
              <a:rPr lang="en-US" sz="1800" dirty="0">
                <a:solidFill>
                  <a:srgbClr val="A31515"/>
                </a:solidFill>
                <a:highlight>
                  <a:srgbClr val="FFFFFF"/>
                </a:highlight>
                <a:latin typeface="Consolas" panose="020B0609020204030204" pitchFamily="49" charset="0"/>
              </a:rPr>
              <a:t>body</a:t>
            </a:r>
            <a:r>
              <a:rPr lang="en-US" sz="1800" dirty="0" smtClean="0">
                <a:solidFill>
                  <a:srgbClr val="A31515"/>
                </a:solidFill>
                <a:highlight>
                  <a:srgbClr val="FFFFFF"/>
                </a:highlight>
                <a:latin typeface="Consolas" panose="020B0609020204030204" pitchFamily="49" charset="0"/>
              </a:rPr>
              <a:t>&gt;&lt;</a:t>
            </a:r>
            <a:r>
              <a:rPr lang="en-US" sz="1800" dirty="0">
                <a:solidFill>
                  <a:srgbClr val="A31515"/>
                </a:solidFill>
                <a:highlight>
                  <a:srgbClr val="FFFFFF"/>
                </a:highlight>
                <a:latin typeface="Consolas" panose="020B0609020204030204" pitchFamily="49" charset="0"/>
              </a:rPr>
              <a:t>p&gt;This is a page that </a:t>
            </a:r>
            <a:r>
              <a:rPr lang="en-US" sz="1800" dirty="0" smtClean="0">
                <a:solidFill>
                  <a:srgbClr val="A31515"/>
                </a:solidFill>
                <a:highlight>
                  <a:srgbClr val="FFFFFF"/>
                </a:highlight>
                <a:latin typeface="Consolas" panose="020B0609020204030204" pitchFamily="49" charset="0"/>
              </a:rPr>
              <a:t>contains </a:t>
            </a:r>
            <a:r>
              <a:rPr lang="en-US" sz="1800" dirty="0">
                <a:solidFill>
                  <a:srgbClr val="A31515"/>
                </a:solidFill>
                <a:highlight>
                  <a:srgbClr val="FFFFFF"/>
                </a:highlight>
                <a:latin typeface="Consolas" panose="020B0609020204030204" pitchFamily="49" charset="0"/>
              </a:rPr>
              <a:t>some simple &lt;</a:t>
            </a:r>
            <a:r>
              <a:rPr lang="en-US" sz="1800" dirty="0" err="1">
                <a:solidFill>
                  <a:srgbClr val="A31515"/>
                </a:solidFill>
                <a:highlight>
                  <a:srgbClr val="FFFFFF"/>
                </a:highlight>
                <a:latin typeface="Consolas" panose="020B0609020204030204" pitchFamily="49" charset="0"/>
              </a:rPr>
              <a:t>i</a:t>
            </a:r>
            <a:r>
              <a:rPr lang="en-US" sz="1800" dirty="0">
                <a:solidFill>
                  <a:srgbClr val="A31515"/>
                </a:solidFill>
                <a:highlight>
                  <a:srgbClr val="FFFFFF"/>
                </a:highlight>
                <a:latin typeface="Consolas" panose="020B0609020204030204" pitchFamily="49" charset="0"/>
              </a:rPr>
              <a:t>&gt;formatted&lt;/</a:t>
            </a:r>
            <a:r>
              <a:rPr lang="en-US" sz="1800" dirty="0" err="1">
                <a:solidFill>
                  <a:srgbClr val="A31515"/>
                </a:solidFill>
                <a:highlight>
                  <a:srgbClr val="FFFFFF"/>
                </a:highlight>
                <a:latin typeface="Consolas" panose="020B0609020204030204" pitchFamily="49" charset="0"/>
              </a:rPr>
              <a:t>i</a:t>
            </a:r>
            <a:r>
              <a:rPr lang="en-US" sz="1800" dirty="0">
                <a:solidFill>
                  <a:srgbClr val="A31515"/>
                </a:solidFill>
                <a:highlight>
                  <a:srgbClr val="FFFFFF"/>
                </a:highlight>
                <a:latin typeface="Consolas" panose="020B0609020204030204" pitchFamily="49" charset="0"/>
              </a:rPr>
              <a:t>&gt; &lt;b&gt;text&lt;/b&gt;&lt;/p&gt;"</a:t>
            </a:r>
            <a:r>
              <a:rPr lang="en-US" sz="1800" dirty="0">
                <a:solidFill>
                  <a:srgbClr val="000000"/>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"&lt;p&gt;Here is a &lt;a </a:t>
            </a:r>
            <a:r>
              <a:rPr lang="en-US" sz="1800" dirty="0" err="1" smtClean="0">
                <a:solidFill>
                  <a:srgbClr val="A31515"/>
                </a:solidFill>
                <a:highlight>
                  <a:srgbClr val="FFFFFF"/>
                </a:highlight>
                <a:latin typeface="Consolas" panose="020B0609020204030204" pitchFamily="49" charset="0"/>
              </a:rPr>
              <a:t>href</a:t>
            </a:r>
            <a:r>
              <a:rPr lang="en-US" sz="1800" dirty="0" smtClean="0">
                <a:solidFill>
                  <a:srgbClr val="A31515"/>
                </a:solidFill>
                <a:highlight>
                  <a:srgbClr val="FFFFFF"/>
                </a:highlight>
                <a:latin typeface="Consolas" panose="020B0609020204030204" pitchFamily="49" charset="0"/>
              </a:rPr>
              <a:t>=\"http://www.microsoft.com\"&gt;link&lt;/a&gt;&lt;/p&gt;&lt;/</a:t>
            </a:r>
            <a:r>
              <a:rPr lang="en-US" sz="1800" dirty="0">
                <a:solidFill>
                  <a:srgbClr val="A31515"/>
                </a:solidFill>
                <a:highlight>
                  <a:srgbClr val="FFFFFF"/>
                </a:highlight>
                <a:latin typeface="Consolas" panose="020B0609020204030204" pitchFamily="49" charset="0"/>
              </a:rPr>
              <a:t>body</a:t>
            </a:r>
            <a:r>
              <a:rPr lang="en-US" sz="1800" dirty="0" smtClean="0">
                <a:solidFill>
                  <a:srgbClr val="A31515"/>
                </a:solidFill>
                <a:highlight>
                  <a:srgbClr val="FFFFFF"/>
                </a:highlight>
                <a:latin typeface="Consolas" panose="020B0609020204030204" pitchFamily="49" charset="0"/>
              </a:rPr>
              <a:t>&gt;&lt;/</a:t>
            </a:r>
            <a:r>
              <a:rPr lang="en-US" sz="1800" dirty="0">
                <a:solidFill>
                  <a:srgbClr val="A31515"/>
                </a:solidFill>
                <a:highlight>
                  <a:srgbClr val="FFFFFF"/>
                </a:highlight>
                <a:latin typeface="Consolas" panose="020B0609020204030204" pitchFamily="49" charset="0"/>
              </a:rPr>
              <a:t>html</a:t>
            </a:r>
            <a:r>
              <a:rPr lang="en-US" sz="1800" dirty="0" smtClean="0">
                <a:solidFill>
                  <a:srgbClr val="A31515"/>
                </a:solidFill>
                <a:highlight>
                  <a:srgbClr val="FFFFFF"/>
                </a:highlight>
                <a:latin typeface="Consolas" panose="020B0609020204030204" pitchFamily="49" charset="0"/>
              </a:rPr>
              <a:t>&gt;"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err="1">
                <a:solidFill>
                  <a:srgbClr val="0000FF"/>
                </a:solidFill>
                <a:highlight>
                  <a:srgbClr val="FFFFFF"/>
                </a:highlight>
                <a:latin typeface="Consolas" panose="020B0609020204030204" pitchFamily="49" charset="0"/>
              </a:rPr>
              <a:t>var</a:t>
            </a:r>
            <a:r>
              <a:rPr lang="en-US" sz="1800" dirty="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endPoint</a:t>
            </a:r>
            <a:r>
              <a:rPr lang="en-US" sz="1800" dirty="0" smtClean="0">
                <a:solidFill>
                  <a:srgbClr val="0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a:solidFill>
                  <a:srgbClr val="2B91AF"/>
                </a:solidFill>
                <a:highlight>
                  <a:srgbClr val="FFFFFF"/>
                </a:highlight>
                <a:latin typeface="Consolas" panose="020B0609020204030204" pitchFamily="49" charset="0"/>
              </a:rPr>
              <a:t>Uri(</a:t>
            </a:r>
            <a:r>
              <a:rPr lang="en-US" sz="1800" dirty="0">
                <a:solidFill>
                  <a:srgbClr val="A31515"/>
                </a:solidFill>
                <a:highlight>
                  <a:srgbClr val="FFFFFF"/>
                </a:highlight>
                <a:latin typeface="Consolas" panose="020B0609020204030204" pitchFamily="49" charset="0"/>
              </a:rPr>
              <a:t>"https://www.onenote.com/api/v1.0/pages</a:t>
            </a:r>
            <a:r>
              <a:rPr lang="en-US" sz="1800" dirty="0" smtClean="0">
                <a:solidFill>
                  <a:srgbClr val="A31515"/>
                </a:solidFill>
                <a:highlight>
                  <a:srgbClr val="FFFFFF"/>
                </a:highlight>
                <a:latin typeface="Consolas" panose="020B0609020204030204" pitchFamily="49" charset="0"/>
              </a:rPr>
              <a: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createMessage</a:t>
            </a:r>
            <a:r>
              <a:rPr lang="en-US" sz="1800" dirty="0">
                <a:solidFill>
                  <a:srgbClr val="000000"/>
                </a:solidFill>
                <a:highlight>
                  <a:srgbClr val="FFFFFF"/>
                </a:highlight>
                <a:latin typeface="Consolas" panose="020B0609020204030204" pitchFamily="49" charset="0"/>
              </a:rPr>
              <a:t> =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HttpRequestMessage</a:t>
            </a:r>
            <a:r>
              <a:rPr lang="en-US" sz="1800" dirty="0">
                <a:solidFill>
                  <a:srgbClr val="000000"/>
                </a:solidFill>
                <a:highlight>
                  <a:srgbClr val="FFFFFF"/>
                </a:highlight>
                <a:latin typeface="Consolas" panose="020B0609020204030204" pitchFamily="49" charset="0"/>
              </a:rPr>
              <a:t>(</a:t>
            </a:r>
            <a:r>
              <a:rPr lang="en-US" sz="1800" dirty="0" err="1">
                <a:solidFill>
                  <a:srgbClr val="2B91AF"/>
                </a:solidFill>
                <a:highlight>
                  <a:srgbClr val="FFFFFF"/>
                </a:highlight>
                <a:latin typeface="Consolas" panose="020B0609020204030204" pitchFamily="49" charset="0"/>
              </a:rPr>
              <a:t>HttpMethod</a:t>
            </a:r>
            <a:r>
              <a:rPr lang="en-US" sz="1800" dirty="0" err="1">
                <a:solidFill>
                  <a:srgbClr val="000000"/>
                </a:solidFill>
                <a:highlight>
                  <a:srgbClr val="FFFFFF"/>
                </a:highlight>
                <a:latin typeface="Consolas" panose="020B0609020204030204" pitchFamily="49" charset="0"/>
              </a:rPr>
              <a:t>.Post</a:t>
            </a:r>
            <a:r>
              <a:rPr lang="en-US" sz="1800" dirty="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endPoint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Content </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StringContent</a:t>
            </a:r>
            <a:r>
              <a:rPr lang="en-US" sz="1800" dirty="0">
                <a:solidFill>
                  <a:srgbClr val="000000"/>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simpleHtml</a:t>
            </a:r>
            <a:r>
              <a:rPr lang="en-US" sz="1800" dirty="0">
                <a:solidFill>
                  <a:srgbClr val="000000"/>
                </a:solidFill>
                <a:highlight>
                  <a:srgbClr val="FFFFFF"/>
                </a:highlight>
                <a:latin typeface="Consolas" panose="020B0609020204030204" pitchFamily="49" charset="0"/>
              </a:rPr>
              <a:t>, System.Text.</a:t>
            </a:r>
            <a:r>
              <a:rPr lang="en-US" sz="1800" dirty="0">
                <a:solidFill>
                  <a:srgbClr val="2B91AF"/>
                </a:solidFill>
                <a:highlight>
                  <a:srgbClr val="FFFFFF"/>
                </a:highlight>
                <a:latin typeface="Consolas" panose="020B0609020204030204" pitchFamily="49" charset="0"/>
              </a:rPr>
              <a:t>Encoding</a:t>
            </a:r>
            <a:r>
              <a:rPr lang="en-US" sz="1800" dirty="0">
                <a:solidFill>
                  <a:srgbClr val="000000"/>
                </a:solidFill>
                <a:highlight>
                  <a:srgbClr val="FFFFFF"/>
                </a:highlight>
                <a:latin typeface="Consolas" panose="020B0609020204030204" pitchFamily="49" charset="0"/>
              </a:rPr>
              <a:t>.UTF8, </a:t>
            </a:r>
            <a:r>
              <a:rPr lang="en-US" sz="1800" dirty="0">
                <a:solidFill>
                  <a:srgbClr val="A31515"/>
                </a:solidFill>
                <a:highlight>
                  <a:srgbClr val="FFFFFF"/>
                </a:highlight>
                <a:latin typeface="Consolas" panose="020B0609020204030204" pitchFamily="49" charset="0"/>
              </a:rPr>
              <a:t>"text/html</a:t>
            </a:r>
            <a:r>
              <a:rPr lang="en-US" sz="1800" dirty="0" smtClean="0">
                <a:solidFill>
                  <a:srgbClr val="A31515"/>
                </a:solidFill>
                <a:highlight>
                  <a:srgbClr val="FFFFFF"/>
                </a:highlight>
                <a:latin typeface="Consolas" panose="020B0609020204030204" pitchFamily="49" charset="0"/>
              </a:rPr>
              <a: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err="1" smtClean="0">
                <a:solidFill>
                  <a:srgbClr val="2B91AF"/>
                </a:solidFill>
                <a:highlight>
                  <a:srgbClr val="FFFFFF"/>
                </a:highlight>
                <a:latin typeface="Consolas" panose="020B0609020204030204" pitchFamily="49" charset="0"/>
              </a:rPr>
              <a:t>HttpResponseMessage</a:t>
            </a:r>
            <a:r>
              <a:rPr lang="en-US" sz="1800" dirty="0" smtClean="0">
                <a:solidFill>
                  <a:srgbClr val="0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response = </a:t>
            </a:r>
            <a:r>
              <a:rPr lang="en-US" sz="1800" dirty="0">
                <a:solidFill>
                  <a:srgbClr val="0000FF"/>
                </a:solidFill>
                <a:highlight>
                  <a:srgbClr val="FFFFFF"/>
                </a:highlight>
                <a:latin typeface="Consolas" panose="020B0609020204030204" pitchFamily="49" charset="0"/>
              </a:rPr>
              <a:t>await</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client.SendAsync</a:t>
            </a:r>
            <a:r>
              <a:rPr lang="en-US" sz="1800" dirty="0">
                <a:solidFill>
                  <a:srgbClr val="000000"/>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createMessage</a:t>
            </a:r>
            <a:r>
              <a:rPr lang="en-US" sz="1800" dirty="0">
                <a:solidFill>
                  <a:srgbClr val="000000"/>
                </a:solidFill>
                <a:highlight>
                  <a:srgbClr val="FFFFFF"/>
                </a:highlight>
                <a:latin typeface="Consolas" panose="020B0609020204030204" pitchFamily="49" charset="0"/>
              </a:rPr>
              <a:t>);</a:t>
            </a:r>
            <a:endParaRPr lang="en-US" sz="1800" dirty="0"/>
          </a:p>
        </p:txBody>
      </p:sp>
      <p:sp>
        <p:nvSpPr>
          <p:cNvPr id="4" name="Title 3"/>
          <p:cNvSpPr>
            <a:spLocks noGrp="1"/>
          </p:cNvSpPr>
          <p:nvPr>
            <p:ph type="title"/>
          </p:nvPr>
        </p:nvSpPr>
        <p:spPr/>
        <p:txBody>
          <a:bodyPr/>
          <a:lstStyle/>
          <a:p>
            <a:r>
              <a:rPr lang="en-US" dirty="0" smtClean="0"/>
              <a:t>Capture Text</a:t>
            </a:r>
            <a:endParaRPr lang="en-US" dirty="0"/>
          </a:p>
        </p:txBody>
      </p:sp>
    </p:spTree>
    <p:extLst>
      <p:ext uri="{BB962C8B-B14F-4D97-AF65-F5344CB8AC3E}">
        <p14:creationId xmlns:p14="http://schemas.microsoft.com/office/powerpoint/2010/main" val="4122274205"/>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131710"/>
            <a:ext cx="11334221" cy="5020734"/>
          </a:xfrm>
        </p:spPr>
        <p:txBody>
          <a:bodyPr/>
          <a:lstStyle/>
          <a:p>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client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HttpClient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a:solidFill>
                  <a:srgbClr val="008000"/>
                </a:solidFill>
                <a:highlight>
                  <a:srgbClr val="FFFFFF"/>
                </a:highlight>
                <a:latin typeface="Consolas" panose="020B0609020204030204" pitchFamily="49" charset="0"/>
              </a:rPr>
              <a:t>// </a:t>
            </a:r>
            <a:r>
              <a:rPr lang="en-US" sz="1800" dirty="0" smtClean="0">
                <a:solidFill>
                  <a:srgbClr val="008000"/>
                </a:solidFill>
                <a:highlight>
                  <a:srgbClr val="FFFFFF"/>
                </a:highlight>
                <a:latin typeface="Consolas" panose="020B0609020204030204" pitchFamily="49" charset="0"/>
              </a:rPr>
              <a:t>[set Accept and Authorization headers as previous </a:t>
            </a:r>
            <a:r>
              <a:rPr lang="en-US" sz="1800" dirty="0">
                <a:solidFill>
                  <a:srgbClr val="008000"/>
                </a:solidFill>
                <a:highlight>
                  <a:srgbClr val="FFFFFF"/>
                </a:highlight>
                <a:latin typeface="Consolas" panose="020B0609020204030204" pitchFamily="49" charset="0"/>
              </a:rPr>
              <a:t>example]</a:t>
            </a:r>
            <a:br>
              <a:rPr lang="en-US" sz="1800" dirty="0">
                <a:solidFill>
                  <a:srgbClr val="008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FF"/>
                </a:solidFill>
                <a:highlight>
                  <a:srgbClr val="FFFFFF"/>
                </a:highlight>
                <a:latin typeface="Consolas" panose="020B0609020204030204" pitchFamily="49" charset="0"/>
              </a:rPr>
              <a:t>string</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simpleHtml</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8000"/>
                </a:solidFill>
                <a:highlight>
                  <a:srgbClr val="FFFFFF"/>
                </a:highlight>
                <a:latin typeface="Consolas" panose="020B0609020204030204" pitchFamily="49" charset="0"/>
              </a:rPr>
              <a:t>// [similar to previous example]</a:t>
            </a:r>
            <a:br>
              <a:rPr lang="en-US" sz="1800" dirty="0" smtClean="0">
                <a:solidFill>
                  <a:srgbClr val="008000"/>
                </a:solidFill>
                <a:highlight>
                  <a:srgbClr val="FFFFFF"/>
                </a:highlight>
                <a:latin typeface="Consolas" panose="020B0609020204030204" pitchFamily="49" charset="0"/>
              </a:rPr>
            </a:br>
            <a:r>
              <a:rPr lang="en-US" sz="1800" dirty="0" smtClean="0">
                <a:solidFill>
                  <a:srgbClr val="008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"&lt;</a:t>
            </a:r>
            <a:r>
              <a:rPr lang="en-US" sz="1800" dirty="0" err="1">
                <a:solidFill>
                  <a:srgbClr val="A31515"/>
                </a:solidFill>
                <a:highlight>
                  <a:srgbClr val="FFFFFF"/>
                </a:highlight>
                <a:latin typeface="Consolas" panose="020B0609020204030204" pitchFamily="49" charset="0"/>
              </a:rPr>
              <a:t>img</a:t>
            </a:r>
            <a:r>
              <a:rPr lang="en-US" sz="1800" dirty="0">
                <a:solidFill>
                  <a:srgbClr val="A31515"/>
                </a:solidFill>
                <a:highlight>
                  <a:srgbClr val="FFFFFF"/>
                </a:highlight>
                <a:latin typeface="Consolas" panose="020B0609020204030204" pitchFamily="49" charset="0"/>
              </a:rPr>
              <a:t> src=\"</a:t>
            </a:r>
            <a:r>
              <a:rPr lang="en-US" sz="1800" dirty="0" smtClean="0">
                <a:solidFill>
                  <a:srgbClr val="A31515"/>
                </a:solidFill>
                <a:highlight>
                  <a:srgbClr val="FFFFFF"/>
                </a:highlight>
                <a:latin typeface="Consolas" panose="020B0609020204030204" pitchFamily="49" charset="0"/>
              </a:rPr>
              <a:t>name:image1\" width</a:t>
            </a:r>
            <a:r>
              <a:rPr lang="en-US" sz="1800" dirty="0">
                <a:solidFill>
                  <a:srgbClr val="A31515"/>
                </a:solidFill>
                <a:highlight>
                  <a:srgbClr val="FFFFFF"/>
                </a:highlight>
                <a:latin typeface="Consolas" panose="020B0609020204030204" pitchFamily="49" charset="0"/>
              </a:rPr>
              <a:t>=\"426\" height=\"68\" </a:t>
            </a:r>
            <a:r>
              <a:rPr lang="en-US" sz="1800" dirty="0" smtClean="0">
                <a:solidFill>
                  <a:srgbClr val="A31515"/>
                </a:solidFill>
                <a:highlight>
                  <a:srgbClr val="FFFFFF"/>
                </a:highlight>
                <a:latin typeface="Consolas" panose="020B0609020204030204" pitchFamily="49" charset="0"/>
              </a:rPr>
              <a:t>/&gt;"</a:t>
            </a:r>
            <a:br>
              <a:rPr lang="en-US" sz="1800" dirty="0" smtClean="0">
                <a:solidFill>
                  <a:srgbClr val="A31515"/>
                </a:solidFill>
                <a:highlight>
                  <a:srgbClr val="FFFFFF"/>
                </a:highlight>
                <a:latin typeface="Consolas" panose="020B0609020204030204" pitchFamily="49" charset="0"/>
              </a:rPr>
            </a:br>
            <a:r>
              <a:rPr lang="en-US" sz="1800" dirty="0" smtClean="0">
                <a:solidFill>
                  <a:srgbClr val="008000"/>
                </a:solidFill>
                <a:highlight>
                  <a:srgbClr val="FFFFFF"/>
                </a:highlight>
                <a:latin typeface="Consolas" panose="020B0609020204030204" pitchFamily="49" charset="0"/>
              </a:rPr>
              <a:t/>
            </a:r>
            <a:br>
              <a:rPr lang="en-US" sz="1800" dirty="0" smtClean="0">
                <a:solidFill>
                  <a:srgbClr val="008000"/>
                </a:solidFill>
                <a:highlight>
                  <a:srgbClr val="FFFFFF"/>
                </a:highlight>
                <a:latin typeface="Consolas" panose="020B0609020204030204" pitchFamily="49" charset="0"/>
              </a:rPr>
            </a:br>
            <a:r>
              <a:rPr lang="en-US" sz="1800" dirty="0" smtClean="0">
                <a:solidFill>
                  <a:srgbClr val="0000FF"/>
                </a:solidFill>
                <a:highlight>
                  <a:srgbClr val="FFFFFF"/>
                </a:highlight>
                <a:latin typeface="Consolas" panose="020B0609020204030204" pitchFamily="49" charset="0"/>
              </a:rPr>
              <a:t>using</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imageContent</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StreamContent</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0000FF"/>
                </a:solidFill>
                <a:highlight>
                  <a:srgbClr val="FFFFFF"/>
                </a:highlight>
                <a:latin typeface="Consolas" panose="020B0609020204030204" pitchFamily="49" charset="0"/>
              </a:rPr>
              <a:t>await</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GetBinaryStream</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A31515"/>
                </a:solidFill>
                <a:highlight>
                  <a:srgbClr val="FFFFFF"/>
                </a:highlight>
                <a:latin typeface="Consolas" panose="020B0609020204030204" pitchFamily="49" charset="0"/>
              </a:rPr>
              <a:t>"assets\\Logo.jpg"</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imageContent.Headers.ContentType</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MediaTypeHeaderValue</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A31515"/>
                </a:solidFill>
                <a:highlight>
                  <a:srgbClr val="FFFFFF"/>
                </a:highlight>
                <a:latin typeface="Consolas" panose="020B0609020204030204" pitchFamily="49" charset="0"/>
              </a:rPr>
              <a:t>"image/jpeg"</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endPoint</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smtClean="0">
                <a:solidFill>
                  <a:srgbClr val="2B91AF"/>
                </a:solidFill>
                <a:highlight>
                  <a:srgbClr val="FFFFFF"/>
                </a:highlight>
                <a:latin typeface="Consolas" panose="020B0609020204030204" pitchFamily="49" charset="0"/>
              </a:rPr>
              <a:t>Uri(</a:t>
            </a:r>
            <a:r>
              <a:rPr lang="en-US" sz="1800" dirty="0" smtClean="0">
                <a:solidFill>
                  <a:srgbClr val="A31515"/>
                </a:solidFill>
                <a:highlight>
                  <a:srgbClr val="FFFFFF"/>
                </a:highlight>
                <a:latin typeface="Consolas" panose="020B0609020204030204" pitchFamily="49" charset="0"/>
              </a:rPr>
              <a:t>"https://www.onenote.com/api/v1.0/pages"</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createMessage</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HttpRequestMessage</a:t>
            </a:r>
            <a:r>
              <a:rPr lang="en-US" sz="1800" dirty="0" smtClean="0">
                <a:solidFill>
                  <a:srgbClr val="000000"/>
                </a:solidFill>
                <a:highlight>
                  <a:srgbClr val="FFFFFF"/>
                </a:highlight>
                <a:latin typeface="Consolas" panose="020B0609020204030204" pitchFamily="49" charset="0"/>
              </a:rPr>
              <a:t>(</a:t>
            </a:r>
            <a:r>
              <a:rPr lang="en-US" sz="1800" dirty="0" err="1" smtClean="0">
                <a:solidFill>
                  <a:srgbClr val="2B91AF"/>
                </a:solidFill>
                <a:highlight>
                  <a:srgbClr val="FFFFFF"/>
                </a:highlight>
                <a:latin typeface="Consolas" panose="020B0609020204030204" pitchFamily="49" charset="0"/>
              </a:rPr>
              <a:t>HttpMethod</a:t>
            </a:r>
            <a:r>
              <a:rPr lang="en-US" sz="1800" dirty="0" err="1" smtClean="0">
                <a:solidFill>
                  <a:srgbClr val="000000"/>
                </a:solidFill>
                <a:highlight>
                  <a:srgbClr val="FFFFFF"/>
                </a:highlight>
                <a:latin typeface="Consolas" panose="020B0609020204030204" pitchFamily="49" charset="0"/>
              </a:rPr>
              <a:t>.Post</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endPoint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createMessage.Content</a:t>
            </a:r>
            <a:r>
              <a:rPr lang="en-US" sz="1800" dirty="0" smtClean="0">
                <a:solidFill>
                  <a:srgbClr val="000000"/>
                </a:solidFill>
                <a:highlight>
                  <a:srgbClr val="FFFFFF"/>
                </a:highlight>
                <a:latin typeface="Consolas" panose="020B0609020204030204" pitchFamily="49" charset="0"/>
              </a:rPr>
              <a:t> =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MultipartFormDataContent</a:t>
            </a:r>
            <a:r>
              <a:rPr lang="en-US" sz="1800" dirty="0" smtClean="0">
                <a:solidFill>
                  <a:srgbClr val="2B91AF"/>
                </a:solidFill>
                <a:highlight>
                  <a:srgbClr val="FFFFFF"/>
                </a:highlight>
                <a:latin typeface="Consolas" panose="020B0609020204030204" pitchFamily="49" charset="0"/>
              </a:rPr>
              <a:t/>
            </a:r>
            <a:br>
              <a:rPr lang="en-US" sz="1800" dirty="0" smtClean="0">
                <a:solidFill>
                  <a:srgbClr val="2B91AF"/>
                </a:solidFill>
                <a:highlight>
                  <a:srgbClr val="FFFFFF"/>
                </a:highlight>
                <a:latin typeface="Consolas" panose="020B0609020204030204" pitchFamily="49" charset="0"/>
              </a:rPr>
            </a:br>
            <a:r>
              <a:rPr lang="en-US" sz="1800" dirty="0" smtClean="0">
                <a:solidFill>
                  <a:srgbClr val="2B91AF"/>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2B91AF"/>
                </a:solidFill>
                <a:highlight>
                  <a:srgbClr val="FFFFFF"/>
                </a:highlight>
                <a:latin typeface="Consolas" panose="020B0609020204030204" pitchFamily="49" charset="0"/>
              </a:rPr>
              <a:t/>
            </a:r>
            <a:br>
              <a:rPr lang="en-US" sz="1800" dirty="0" smtClean="0">
                <a:solidFill>
                  <a:srgbClr val="2B91AF"/>
                </a:solidFill>
                <a:highlight>
                  <a:srgbClr val="FFFFFF"/>
                </a:highlight>
                <a:latin typeface="Consolas" panose="020B0609020204030204" pitchFamily="49" charset="0"/>
              </a:rPr>
            </a:br>
            <a:r>
              <a:rPr lang="en-US" sz="1800" dirty="0" smtClean="0">
                <a:solidFill>
                  <a:srgbClr val="2B91AF"/>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StringContent</a:t>
            </a:r>
            <a:r>
              <a:rPr lang="en-US" sz="1800" dirty="0">
                <a:solidFill>
                  <a:srgbClr val="000000"/>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simpleHtml</a:t>
            </a:r>
            <a:r>
              <a:rPr lang="en-US" sz="1800" dirty="0">
                <a:solidFill>
                  <a:srgbClr val="000000"/>
                </a:solidFill>
                <a:highlight>
                  <a:srgbClr val="FFFFFF"/>
                </a:highlight>
                <a:latin typeface="Consolas" panose="020B0609020204030204" pitchFamily="49" charset="0"/>
              </a:rPr>
              <a:t>, System.Text.</a:t>
            </a:r>
            <a:r>
              <a:rPr lang="en-US" sz="1800" dirty="0">
                <a:solidFill>
                  <a:srgbClr val="2B91AF"/>
                </a:solidFill>
                <a:highlight>
                  <a:srgbClr val="FFFFFF"/>
                </a:highlight>
                <a:latin typeface="Consolas" panose="020B0609020204030204" pitchFamily="49" charset="0"/>
              </a:rPr>
              <a:t>Encoding</a:t>
            </a:r>
            <a:r>
              <a:rPr lang="en-US" sz="1800" dirty="0">
                <a:solidFill>
                  <a:srgbClr val="000000"/>
                </a:solidFill>
                <a:highlight>
                  <a:srgbClr val="FFFFFF"/>
                </a:highlight>
                <a:latin typeface="Consolas" panose="020B0609020204030204" pitchFamily="49" charset="0"/>
              </a:rPr>
              <a:t>.UTF8, </a:t>
            </a:r>
            <a:r>
              <a:rPr lang="en-US" sz="1800" dirty="0">
                <a:solidFill>
                  <a:srgbClr val="A31515"/>
                </a:solidFill>
                <a:highlight>
                  <a:srgbClr val="FFFFFF"/>
                </a:highlight>
                <a:latin typeface="Consolas" panose="020B0609020204030204" pitchFamily="49" charset="0"/>
              </a:rPr>
              <a:t>"text/html"</a:t>
            </a:r>
            <a:r>
              <a:rPr lang="en-US" sz="1800" dirty="0">
                <a:solidFill>
                  <a:srgbClr val="000000"/>
                </a:solidFill>
                <a:highlight>
                  <a:srgbClr val="FFFFFF"/>
                </a:highlight>
                <a:latin typeface="Consolas" panose="020B0609020204030204" pitchFamily="49" charset="0"/>
              </a:rPr>
              <a:t>), </a:t>
            </a:r>
            <a:r>
              <a:rPr lang="en-US" sz="1800" dirty="0">
                <a:solidFill>
                  <a:srgbClr val="A31515"/>
                </a:solidFill>
                <a:highlight>
                  <a:srgbClr val="FFFFFF"/>
                </a:highlight>
                <a:latin typeface="Consolas" panose="020B0609020204030204" pitchFamily="49" charset="0"/>
              </a:rPr>
              <a:t>"Presentation</a:t>
            </a:r>
            <a:r>
              <a:rPr lang="en-US" sz="1800" dirty="0" smtClean="0">
                <a:solidFill>
                  <a:srgbClr val="A31515"/>
                </a:solidFill>
                <a:highlight>
                  <a:srgbClr val="FFFFFF"/>
                </a:highlight>
                <a:latin typeface="Consolas" panose="020B0609020204030204" pitchFamily="49" charset="0"/>
              </a:rPr>
              <a: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imageContent</a:t>
            </a:r>
            <a:r>
              <a:rPr lang="en-US" sz="1800" dirty="0">
                <a:solidFill>
                  <a:srgbClr val="000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"image1" </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
            </a:r>
            <a:br>
              <a:rPr lang="en-US" sz="1800" dirty="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a:t>
            </a:r>
            <a:r>
              <a:rPr lang="en-US" sz="1800" dirty="0">
                <a:solidFill>
                  <a:srgbClr val="000000"/>
                </a:solidFill>
                <a:highlight>
                  <a:srgbClr val="FFFFFF"/>
                </a:highlight>
                <a:latin typeface="Consolas" panose="020B0609020204030204" pitchFamily="49" charset="0"/>
              </a:rPr>
              <a:t/>
            </a:r>
            <a:br>
              <a:rPr lang="en-US" sz="1800" dirty="0">
                <a:solidFill>
                  <a:srgbClr val="000000"/>
                </a:solidFill>
                <a:highlight>
                  <a:srgbClr val="FFFFFF"/>
                </a:highlight>
                <a:latin typeface="Consolas" panose="020B0609020204030204" pitchFamily="49" charset="0"/>
              </a:rPr>
            </a:br>
            <a:r>
              <a:rPr lang="en-US" sz="1800" dirty="0" err="1" smtClean="0">
                <a:solidFill>
                  <a:srgbClr val="2B91AF"/>
                </a:solidFill>
                <a:highlight>
                  <a:srgbClr val="FFFFFF"/>
                </a:highlight>
                <a:latin typeface="Consolas" panose="020B0609020204030204" pitchFamily="49" charset="0"/>
              </a:rPr>
              <a:t>HttpResponseMessage</a:t>
            </a:r>
            <a:r>
              <a:rPr lang="en-US" sz="1800" dirty="0" smtClean="0">
                <a:solidFill>
                  <a:srgbClr val="000000"/>
                </a:solidFill>
                <a:highlight>
                  <a:srgbClr val="FFFFFF"/>
                </a:highlight>
                <a:latin typeface="Consolas" panose="020B0609020204030204" pitchFamily="49" charset="0"/>
              </a:rPr>
              <a:t> response = </a:t>
            </a:r>
            <a:r>
              <a:rPr lang="en-US" sz="1800" dirty="0" smtClean="0">
                <a:solidFill>
                  <a:srgbClr val="0000FF"/>
                </a:solidFill>
                <a:highlight>
                  <a:srgbClr val="FFFFFF"/>
                </a:highlight>
                <a:latin typeface="Consolas" panose="020B0609020204030204" pitchFamily="49" charset="0"/>
              </a:rPr>
              <a:t>await</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client.SendAsync</a:t>
            </a:r>
            <a:r>
              <a:rPr lang="en-US" sz="1800" dirty="0" smtClean="0">
                <a:solidFill>
                  <a:srgbClr val="000000"/>
                </a:solidFill>
                <a:highlight>
                  <a:srgbClr val="FFFFFF"/>
                </a:highlight>
                <a:latin typeface="Consolas" panose="020B0609020204030204" pitchFamily="49" charset="0"/>
              </a:rPr>
              <a:t>(</a:t>
            </a:r>
            <a:r>
              <a:rPr lang="en-US" sz="1800" dirty="0" err="1" smtClean="0">
                <a:solidFill>
                  <a:srgbClr val="000000"/>
                </a:solidFill>
                <a:highlight>
                  <a:srgbClr val="FFFFFF"/>
                </a:highlight>
                <a:latin typeface="Consolas" panose="020B0609020204030204" pitchFamily="49" charset="0"/>
              </a:rPr>
              <a:t>createMessage</a:t>
            </a:r>
            <a:r>
              <a:rPr lang="en-US" sz="1800" dirty="0" smtClean="0">
                <a:solidFill>
                  <a:srgbClr val="000000"/>
                </a:solidFill>
                <a:highlight>
                  <a:srgbClr val="FFFFFF"/>
                </a:highlight>
                <a:latin typeface="Consolas" panose="020B0609020204030204" pitchFamily="49" charset="0"/>
              </a:rPr>
              <a:t>);</a:t>
            </a:r>
            <a:endParaRPr lang="en-US" sz="1800" dirty="0" smtClean="0">
              <a:gradFill>
                <a:gsLst>
                  <a:gs pos="100000">
                    <a:srgbClr val="DC3C00"/>
                  </a:gs>
                  <a:gs pos="0">
                    <a:srgbClr val="DC3C00"/>
                  </a:gs>
                </a:gsLst>
                <a:lin ang="5400000" scaled="0"/>
              </a:gradFill>
            </a:endParaRPr>
          </a:p>
        </p:txBody>
      </p:sp>
      <p:sp>
        <p:nvSpPr>
          <p:cNvPr id="3" name="Title 2"/>
          <p:cNvSpPr>
            <a:spLocks noGrp="1"/>
          </p:cNvSpPr>
          <p:nvPr>
            <p:ph type="title"/>
          </p:nvPr>
        </p:nvSpPr>
        <p:spPr/>
        <p:txBody>
          <a:bodyPr/>
          <a:lstStyle/>
          <a:p>
            <a:r>
              <a:rPr lang="en-US" dirty="0" smtClean="0"/>
              <a:t>Capture Image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26</a:t>
            </a:fld>
            <a:endParaRPr lang="en-US" dirty="0"/>
          </a:p>
        </p:txBody>
      </p:sp>
    </p:spTree>
    <p:extLst>
      <p:ext uri="{BB962C8B-B14F-4D97-AF65-F5344CB8AC3E}">
        <p14:creationId xmlns:p14="http://schemas.microsoft.com/office/powerpoint/2010/main" val="1441483006"/>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109129"/>
            <a:ext cx="11356799" cy="4951758"/>
          </a:xfrm>
        </p:spPr>
        <p:txBody>
          <a:bodyPr/>
          <a:lstStyle/>
          <a:p>
            <a:pPr lvl="0"/>
            <a:r>
              <a:rPr lang="en-US" sz="1800" dirty="0" err="1">
                <a:solidFill>
                  <a:srgbClr val="0000FF"/>
                </a:solidFill>
                <a:highlight>
                  <a:srgbClr val="FFFFFF"/>
                </a:highlight>
                <a:latin typeface="Consolas" panose="020B0609020204030204" pitchFamily="49" charset="0"/>
              </a:rPr>
              <a:t>var</a:t>
            </a:r>
            <a:r>
              <a:rPr lang="en-US" sz="1800" dirty="0">
                <a:solidFill>
                  <a:srgbClr val="000000"/>
                </a:solidFill>
                <a:highlight>
                  <a:srgbClr val="FFFFFF"/>
                </a:highlight>
                <a:latin typeface="Consolas" panose="020B0609020204030204" pitchFamily="49" charset="0"/>
              </a:rPr>
              <a:t> client =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HttpClient</a:t>
            </a:r>
            <a:r>
              <a:rPr lang="en-US" sz="1800" dirty="0">
                <a:solidFill>
                  <a:srgbClr val="000000"/>
                </a:solidFill>
                <a:highlight>
                  <a:srgbClr val="FFFFFF"/>
                </a:highlight>
                <a:latin typeface="Consolas" panose="020B0609020204030204" pitchFamily="49" charset="0"/>
              </a:rPr>
              <a:t>();</a:t>
            </a:r>
            <a:br>
              <a:rPr lang="en-US" sz="1800" dirty="0">
                <a:solidFill>
                  <a:srgbClr val="000000"/>
                </a:solidFill>
                <a:highlight>
                  <a:srgbClr val="FFFFFF"/>
                </a:highlight>
                <a:latin typeface="Consolas" panose="020B0609020204030204" pitchFamily="49" charset="0"/>
              </a:rPr>
            </a:br>
            <a:r>
              <a:rPr lang="en-US" sz="1800" dirty="0">
                <a:solidFill>
                  <a:srgbClr val="008000"/>
                </a:solidFill>
                <a:highlight>
                  <a:srgbClr val="FFFFFF"/>
                </a:highlight>
                <a:latin typeface="Consolas" panose="020B0609020204030204" pitchFamily="49" charset="0"/>
              </a:rPr>
              <a:t>// [set Accept and Authorization headers as previous example]</a:t>
            </a:r>
            <a:br>
              <a:rPr lang="en-US" sz="1800" dirty="0">
                <a:solidFill>
                  <a:srgbClr val="008000"/>
                </a:solidFill>
                <a:highlight>
                  <a:srgbClr val="FFFFFF"/>
                </a:highlight>
                <a:latin typeface="Consolas" panose="020B0609020204030204" pitchFamily="49" charset="0"/>
              </a:rPr>
            </a:br>
            <a:r>
              <a:rPr lang="en-US" sz="1800" dirty="0">
                <a:solidFill>
                  <a:srgbClr val="000000"/>
                </a:solidFill>
                <a:highlight>
                  <a:srgbClr val="FFFFFF"/>
                </a:highlight>
                <a:latin typeface="Consolas" panose="020B0609020204030204" pitchFamily="49" charset="0"/>
              </a:rPr>
              <a:t/>
            </a:r>
            <a:br>
              <a:rPr lang="en-US" sz="1800" dirty="0">
                <a:solidFill>
                  <a:srgbClr val="000000"/>
                </a:solidFill>
                <a:highlight>
                  <a:srgbClr val="FFFFFF"/>
                </a:highlight>
                <a:latin typeface="Consolas" panose="020B0609020204030204" pitchFamily="49" charset="0"/>
              </a:rPr>
            </a:br>
            <a:r>
              <a:rPr lang="en-US" sz="1800" dirty="0" smtClean="0">
                <a:solidFill>
                  <a:srgbClr val="0000FF"/>
                </a:solidFill>
                <a:highlight>
                  <a:srgbClr val="FFFFFF"/>
                </a:highlight>
                <a:latin typeface="Consolas" panose="020B0609020204030204" pitchFamily="49" charset="0"/>
              </a:rPr>
              <a:t>string</a:t>
            </a:r>
            <a:r>
              <a:rPr lang="en-US" sz="1800" dirty="0" smtClean="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simpleHtml</a:t>
            </a:r>
            <a:r>
              <a:rPr lang="en-US" sz="1800" dirty="0">
                <a:solidFill>
                  <a:srgbClr val="000000"/>
                </a:solidFill>
                <a:highlight>
                  <a:srgbClr val="FFFFFF"/>
                </a:highlight>
                <a:latin typeface="Consolas" panose="020B0609020204030204" pitchFamily="49" charset="0"/>
              </a:rPr>
              <a:t> = </a:t>
            </a:r>
            <a:r>
              <a:rPr lang="en-US" sz="1800" dirty="0">
                <a:solidFill>
                  <a:srgbClr val="008000"/>
                </a:solidFill>
                <a:highlight>
                  <a:srgbClr val="FFFFFF"/>
                </a:highlight>
                <a:latin typeface="Consolas" panose="020B0609020204030204" pitchFamily="49" charset="0"/>
              </a:rPr>
              <a:t>// [similar to previous example]</a:t>
            </a:r>
            <a:br>
              <a:rPr lang="en-US" sz="1800" dirty="0">
                <a:solidFill>
                  <a:srgbClr val="008000"/>
                </a:solidFill>
                <a:highlight>
                  <a:srgbClr val="FFFFFF"/>
                </a:highlight>
                <a:latin typeface="Consolas" panose="020B0609020204030204" pitchFamily="49" charset="0"/>
              </a:rPr>
            </a:br>
            <a:r>
              <a:rPr lang="en-US" sz="1800" dirty="0">
                <a:solidFill>
                  <a:srgbClr val="008000"/>
                </a:solidFill>
                <a:highlight>
                  <a:srgbClr val="FFFFFF"/>
                </a:highlight>
                <a:latin typeface="Consolas" panose="020B0609020204030204" pitchFamily="49" charset="0"/>
              </a:rPr>
              <a:t>                    </a:t>
            </a:r>
            <a:r>
              <a:rPr lang="en-US" sz="1800" dirty="0">
                <a:solidFill>
                  <a:srgbClr val="A31515"/>
                </a:solidFill>
                <a:highlight>
                  <a:srgbClr val="FFFFFF"/>
                </a:highlight>
                <a:latin typeface="Consolas" panose="020B0609020204030204" pitchFamily="49" charset="0"/>
              </a:rPr>
              <a:t>"&lt;</a:t>
            </a:r>
            <a:r>
              <a:rPr lang="en-US" sz="1800" dirty="0" err="1">
                <a:solidFill>
                  <a:srgbClr val="A31515"/>
                </a:solidFill>
                <a:highlight>
                  <a:srgbClr val="FFFFFF"/>
                </a:highlight>
                <a:latin typeface="Consolas" panose="020B0609020204030204" pitchFamily="49" charset="0"/>
              </a:rPr>
              <a:t>img</a:t>
            </a:r>
            <a:r>
              <a:rPr lang="en-US" sz="1800" dirty="0">
                <a:solidFill>
                  <a:srgbClr val="A31515"/>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data-render-src=\"http://www.onenote.com\" /&gt;"</a:t>
            </a:r>
            <a:r>
              <a:rPr lang="en-US" sz="1800" dirty="0">
                <a:solidFill>
                  <a:srgbClr val="A31515"/>
                </a:solidFill>
                <a:highlight>
                  <a:srgbClr val="FFFFFF"/>
                </a:highlight>
                <a:latin typeface="Consolas" panose="020B0609020204030204" pitchFamily="49" charset="0"/>
              </a:rPr>
              <a:t/>
            </a:r>
            <a:br>
              <a:rPr lang="en-US" sz="1800" dirty="0">
                <a:solidFill>
                  <a:srgbClr val="A31515"/>
                </a:solidFill>
                <a:highlight>
                  <a:srgbClr val="FFFFFF"/>
                </a:highlight>
                <a:latin typeface="Consolas" panose="020B0609020204030204" pitchFamily="49" charset="0"/>
              </a:rPr>
            </a:br>
            <a:r>
              <a:rPr lang="en-US" sz="1800" dirty="0">
                <a:solidFill>
                  <a:srgbClr val="008000"/>
                </a:solidFill>
                <a:highlight>
                  <a:srgbClr val="FFFFFF"/>
                </a:highlight>
                <a:latin typeface="Consolas" panose="020B0609020204030204" pitchFamily="49" charset="0"/>
              </a:rPr>
              <a:t/>
            </a:r>
            <a:br>
              <a:rPr lang="en-US" sz="1800" dirty="0">
                <a:solidFill>
                  <a:srgbClr val="008000"/>
                </a:solidFill>
                <a:highlight>
                  <a:srgbClr val="FFFFFF"/>
                </a:highlight>
                <a:latin typeface="Consolas" panose="020B0609020204030204" pitchFamily="49" charset="0"/>
              </a:rPr>
            </a:br>
            <a:r>
              <a:rPr lang="en-US" sz="1800" dirty="0" err="1">
                <a:solidFill>
                  <a:srgbClr val="0000FF"/>
                </a:solidFill>
                <a:highlight>
                  <a:srgbClr val="FFFFFF"/>
                </a:highlight>
                <a:latin typeface="Consolas" panose="020B0609020204030204" pitchFamily="49" charset="0"/>
              </a:rPr>
              <a:t>var</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endPoint</a:t>
            </a:r>
            <a:r>
              <a:rPr lang="en-US" sz="1800" dirty="0">
                <a:solidFill>
                  <a:srgbClr val="000000"/>
                </a:solidFill>
                <a:highlight>
                  <a:srgbClr val="FFFFFF"/>
                </a:highlight>
                <a:latin typeface="Consolas" panose="020B0609020204030204" pitchFamily="49" charset="0"/>
              </a:rPr>
              <a:t> =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a:solidFill>
                  <a:srgbClr val="2B91AF"/>
                </a:solidFill>
                <a:highlight>
                  <a:srgbClr val="FFFFFF"/>
                </a:highlight>
                <a:latin typeface="Consolas" panose="020B0609020204030204" pitchFamily="49" charset="0"/>
              </a:rPr>
              <a:t>Uri(</a:t>
            </a:r>
            <a:r>
              <a:rPr lang="en-US" sz="1800" dirty="0">
                <a:solidFill>
                  <a:srgbClr val="A31515"/>
                </a:solidFill>
                <a:highlight>
                  <a:srgbClr val="FFFFFF"/>
                </a:highlight>
                <a:latin typeface="Consolas" panose="020B0609020204030204" pitchFamily="49" charset="0"/>
              </a:rPr>
              <a:t>"https://www.onenote.com/api/v1.0/pages"</a:t>
            </a:r>
            <a:r>
              <a:rPr lang="en-US" sz="1800" dirty="0">
                <a:solidFill>
                  <a:srgbClr val="000000"/>
                </a:solidFill>
                <a:highlight>
                  <a:srgbClr val="FFFFFF"/>
                </a:highlight>
                <a:latin typeface="Consolas" panose="020B0609020204030204" pitchFamily="49" charset="0"/>
              </a:rPr>
              <a:t>);</a:t>
            </a:r>
            <a:br>
              <a:rPr lang="en-US" sz="1800" dirty="0">
                <a:solidFill>
                  <a:srgbClr val="000000"/>
                </a:solidFill>
                <a:highlight>
                  <a:srgbClr val="FFFFFF"/>
                </a:highlight>
                <a:latin typeface="Consolas" panose="020B0609020204030204" pitchFamily="49" charset="0"/>
              </a:rPr>
            </a:br>
            <a:r>
              <a:rPr lang="en-US" sz="1800" dirty="0" err="1">
                <a:solidFill>
                  <a:srgbClr val="0000FF"/>
                </a:solidFill>
                <a:highlight>
                  <a:srgbClr val="FFFFFF"/>
                </a:highlight>
                <a:latin typeface="Consolas" panose="020B0609020204030204" pitchFamily="49" charset="0"/>
              </a:rPr>
              <a:t>var</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createMessage</a:t>
            </a:r>
            <a:r>
              <a:rPr lang="en-US" sz="1800" dirty="0">
                <a:solidFill>
                  <a:srgbClr val="000000"/>
                </a:solidFill>
                <a:highlight>
                  <a:srgbClr val="FFFFFF"/>
                </a:highlight>
                <a:latin typeface="Consolas" panose="020B0609020204030204" pitchFamily="49" charset="0"/>
              </a:rPr>
              <a:t> =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HttpRequestMessage</a:t>
            </a:r>
            <a:r>
              <a:rPr lang="en-US" sz="1800" dirty="0">
                <a:solidFill>
                  <a:srgbClr val="000000"/>
                </a:solidFill>
                <a:highlight>
                  <a:srgbClr val="FFFFFF"/>
                </a:highlight>
                <a:latin typeface="Consolas" panose="020B0609020204030204" pitchFamily="49" charset="0"/>
              </a:rPr>
              <a:t>(</a:t>
            </a:r>
            <a:r>
              <a:rPr lang="en-US" sz="1800" dirty="0" err="1">
                <a:solidFill>
                  <a:srgbClr val="2B91AF"/>
                </a:solidFill>
                <a:highlight>
                  <a:srgbClr val="FFFFFF"/>
                </a:highlight>
                <a:latin typeface="Consolas" panose="020B0609020204030204" pitchFamily="49" charset="0"/>
              </a:rPr>
              <a:t>HttpMethod</a:t>
            </a:r>
            <a:r>
              <a:rPr lang="en-US" sz="1800" dirty="0" err="1">
                <a:solidFill>
                  <a:srgbClr val="000000"/>
                </a:solidFill>
                <a:highlight>
                  <a:srgbClr val="FFFFFF"/>
                </a:highlight>
                <a:latin typeface="Consolas" panose="020B0609020204030204" pitchFamily="49" charset="0"/>
              </a:rPr>
              <a:t>.Post</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endPoint</a:t>
            </a:r>
            <a:r>
              <a:rPr lang="en-US" sz="1800" dirty="0">
                <a:solidFill>
                  <a:srgbClr val="000000"/>
                </a:solidFill>
                <a:highlight>
                  <a:srgbClr val="FFFFFF"/>
                </a:highlight>
                <a:latin typeface="Consolas" panose="020B0609020204030204" pitchFamily="49" charset="0"/>
              </a:rPr>
              <a:t>)</a:t>
            </a:r>
            <a:br>
              <a:rPr lang="en-US" sz="1800" dirty="0">
                <a:solidFill>
                  <a:srgbClr val="000000"/>
                </a:solidFill>
                <a:highlight>
                  <a:srgbClr val="FFFFFF"/>
                </a:highlight>
                <a:latin typeface="Consolas" panose="020B0609020204030204" pitchFamily="49" charset="0"/>
              </a:rPr>
            </a:br>
            <a:r>
              <a:rPr lang="en-US" sz="1800" dirty="0">
                <a:solidFill>
                  <a:srgbClr val="000000"/>
                </a:solidFill>
                <a:highlight>
                  <a:srgbClr val="FFFFFF"/>
                </a:highlight>
                <a:latin typeface="Consolas" panose="020B0609020204030204" pitchFamily="49" charset="0"/>
              </a:rPr>
              <a:t>                {</a:t>
            </a:r>
            <a:br>
              <a:rPr lang="en-US" sz="1800" dirty="0">
                <a:solidFill>
                  <a:srgbClr val="000000"/>
                </a:solidFill>
                <a:highlight>
                  <a:srgbClr val="FFFFFF"/>
                </a:highlight>
                <a:latin typeface="Consolas" panose="020B0609020204030204" pitchFamily="49" charset="0"/>
              </a:rPr>
            </a:br>
            <a:r>
              <a:rPr lang="en-US" sz="1800" dirty="0">
                <a:solidFill>
                  <a:srgbClr val="000000"/>
                </a:solidFill>
                <a:highlight>
                  <a:srgbClr val="FFFFFF"/>
                </a:highlight>
                <a:latin typeface="Consolas" panose="020B0609020204030204" pitchFamily="49" charset="0"/>
              </a:rPr>
              <a:t>                  Content =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StringContent</a:t>
            </a:r>
            <a:r>
              <a:rPr lang="en-US" sz="1800" dirty="0">
                <a:solidFill>
                  <a:srgbClr val="000000"/>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simpleHtml</a:t>
            </a:r>
            <a:r>
              <a:rPr lang="en-US" sz="1800" dirty="0">
                <a:solidFill>
                  <a:srgbClr val="000000"/>
                </a:solidFill>
                <a:highlight>
                  <a:srgbClr val="FFFFFF"/>
                </a:highlight>
                <a:latin typeface="Consolas" panose="020B0609020204030204" pitchFamily="49" charset="0"/>
              </a:rPr>
              <a:t>, System.Text.</a:t>
            </a:r>
            <a:r>
              <a:rPr lang="en-US" sz="1800" dirty="0">
                <a:solidFill>
                  <a:srgbClr val="2B91AF"/>
                </a:solidFill>
                <a:highlight>
                  <a:srgbClr val="FFFFFF"/>
                </a:highlight>
                <a:latin typeface="Consolas" panose="020B0609020204030204" pitchFamily="49" charset="0"/>
              </a:rPr>
              <a:t>Encoding</a:t>
            </a:r>
            <a:r>
              <a:rPr lang="en-US" sz="1800" dirty="0">
                <a:solidFill>
                  <a:srgbClr val="000000"/>
                </a:solidFill>
                <a:highlight>
                  <a:srgbClr val="FFFFFF"/>
                </a:highlight>
                <a:latin typeface="Consolas" panose="020B0609020204030204" pitchFamily="49" charset="0"/>
              </a:rPr>
              <a:t>.UTF8, </a:t>
            </a:r>
            <a:r>
              <a:rPr lang="en-US" sz="1800" dirty="0">
                <a:solidFill>
                  <a:srgbClr val="A31515"/>
                </a:solidFill>
                <a:highlight>
                  <a:srgbClr val="FFFFFF"/>
                </a:highlight>
                <a:latin typeface="Consolas" panose="020B0609020204030204" pitchFamily="49" charset="0"/>
              </a:rPr>
              <a:t>"text/html"</a:t>
            </a:r>
            <a:r>
              <a:rPr lang="en-US" sz="1800" dirty="0">
                <a:solidFill>
                  <a:srgbClr val="000000"/>
                </a:solidFill>
                <a:highlight>
                  <a:srgbClr val="FFFFFF"/>
                </a:highlight>
                <a:latin typeface="Consolas" panose="020B0609020204030204" pitchFamily="49" charset="0"/>
              </a:rPr>
              <a:t>)</a:t>
            </a:r>
            <a:br>
              <a:rPr lang="en-US" sz="1800" dirty="0">
                <a:solidFill>
                  <a:srgbClr val="000000"/>
                </a:solidFill>
                <a:highlight>
                  <a:srgbClr val="FFFFFF"/>
                </a:highlight>
                <a:latin typeface="Consolas" panose="020B0609020204030204" pitchFamily="49" charset="0"/>
              </a:rPr>
            </a:br>
            <a:r>
              <a:rPr lang="en-US" sz="1800" dirty="0">
                <a:solidFill>
                  <a:srgbClr val="000000"/>
                </a:solidFill>
                <a:highlight>
                  <a:srgbClr val="FFFFFF"/>
                </a:highlight>
                <a:latin typeface="Consolas" panose="020B0609020204030204" pitchFamily="49" charset="0"/>
              </a:rPr>
              <a:t>                };</a:t>
            </a:r>
            <a:br>
              <a:rPr lang="en-US" sz="1800" dirty="0">
                <a:solidFill>
                  <a:srgbClr val="000000"/>
                </a:solidFill>
                <a:highlight>
                  <a:srgbClr val="FFFFFF"/>
                </a:highlight>
                <a:latin typeface="Consolas" panose="020B0609020204030204" pitchFamily="49" charset="0"/>
              </a:rPr>
            </a:br>
            <a:r>
              <a:rPr lang="en-US" sz="1800" dirty="0">
                <a:solidFill>
                  <a:srgbClr val="000000"/>
                </a:solidFill>
                <a:highlight>
                  <a:srgbClr val="FFFFFF"/>
                </a:highlight>
                <a:latin typeface="Consolas" panose="020B0609020204030204" pitchFamily="49" charset="0"/>
              </a:rPr>
              <a:t/>
            </a:r>
            <a:br>
              <a:rPr lang="en-US" sz="1800" dirty="0">
                <a:solidFill>
                  <a:srgbClr val="000000"/>
                </a:solidFill>
                <a:highlight>
                  <a:srgbClr val="FFFFFF"/>
                </a:highlight>
                <a:latin typeface="Consolas" panose="020B0609020204030204" pitchFamily="49" charset="0"/>
              </a:rPr>
            </a:br>
            <a:r>
              <a:rPr lang="en-US" sz="1800" dirty="0" err="1">
                <a:solidFill>
                  <a:srgbClr val="2B91AF"/>
                </a:solidFill>
                <a:highlight>
                  <a:srgbClr val="FFFFFF"/>
                </a:highlight>
                <a:latin typeface="Consolas" panose="020B0609020204030204" pitchFamily="49" charset="0"/>
              </a:rPr>
              <a:t>HttpResponseMessage</a:t>
            </a:r>
            <a:r>
              <a:rPr lang="en-US" sz="1800" dirty="0">
                <a:solidFill>
                  <a:srgbClr val="000000"/>
                </a:solidFill>
                <a:highlight>
                  <a:srgbClr val="FFFFFF"/>
                </a:highlight>
                <a:latin typeface="Consolas" panose="020B0609020204030204" pitchFamily="49" charset="0"/>
              </a:rPr>
              <a:t> response = </a:t>
            </a:r>
            <a:r>
              <a:rPr lang="en-US" sz="1800" dirty="0">
                <a:solidFill>
                  <a:srgbClr val="0000FF"/>
                </a:solidFill>
                <a:highlight>
                  <a:srgbClr val="FFFFFF"/>
                </a:highlight>
                <a:latin typeface="Consolas" panose="020B0609020204030204" pitchFamily="49" charset="0"/>
              </a:rPr>
              <a:t>await</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client.SendAsync</a:t>
            </a:r>
            <a:r>
              <a:rPr lang="en-US" sz="1800" dirty="0">
                <a:solidFill>
                  <a:srgbClr val="000000"/>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createMessage</a:t>
            </a:r>
            <a:r>
              <a:rPr lang="en-US" sz="1800" dirty="0">
                <a:solidFill>
                  <a:srgbClr val="000000"/>
                </a:solidFill>
                <a:highlight>
                  <a:srgbClr val="FFFFFF"/>
                </a:highlight>
                <a:latin typeface="Consolas" panose="020B0609020204030204" pitchFamily="49" charset="0"/>
              </a:rPr>
              <a:t>);</a:t>
            </a:r>
            <a:endParaRPr lang="en-US" sz="1800" dirty="0">
              <a:gradFill>
                <a:gsLst>
                  <a:gs pos="100000">
                    <a:srgbClr val="DC3C00"/>
                  </a:gs>
                  <a:gs pos="0">
                    <a:srgbClr val="DC3C00"/>
                  </a:gs>
                </a:gsLst>
                <a:lin ang="5400000" scaled="0"/>
              </a:gradFill>
            </a:endParaRPr>
          </a:p>
          <a:p>
            <a:endParaRPr lang="en-US" dirty="0"/>
          </a:p>
        </p:txBody>
      </p:sp>
      <p:sp>
        <p:nvSpPr>
          <p:cNvPr id="3" name="Title 2"/>
          <p:cNvSpPr>
            <a:spLocks noGrp="1"/>
          </p:cNvSpPr>
          <p:nvPr>
            <p:ph type="title"/>
          </p:nvPr>
        </p:nvSpPr>
        <p:spPr/>
        <p:txBody>
          <a:bodyPr/>
          <a:lstStyle/>
          <a:p>
            <a:r>
              <a:rPr lang="en-US" dirty="0" smtClean="0"/>
              <a:t>Capture Web Page</a:t>
            </a:r>
            <a:r>
              <a:rPr lang="en-US" baseline="0" dirty="0" smtClean="0"/>
              <a:t> Snapshot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27</a:t>
            </a:fld>
            <a:endParaRPr lang="en-US" dirty="0"/>
          </a:p>
        </p:txBody>
      </p:sp>
    </p:spTree>
    <p:extLst>
      <p:ext uri="{BB962C8B-B14F-4D97-AF65-F5344CB8AC3E}">
        <p14:creationId xmlns:p14="http://schemas.microsoft.com/office/powerpoint/2010/main" val="3928531937"/>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265952"/>
            <a:ext cx="11531374" cy="4648201"/>
          </a:xfrm>
        </p:spPr>
        <p:txBody>
          <a:bodyPr/>
          <a:lstStyle/>
          <a:p>
            <a:r>
              <a:rPr lang="en-US" dirty="0" smtClean="0"/>
              <a:t>&lt;</a:t>
            </a:r>
            <a:r>
              <a:rPr lang="en-US" dirty="0" err="1" smtClean="0"/>
              <a:t>img</a:t>
            </a:r>
            <a:r>
              <a:rPr lang="en-US" dirty="0" smtClean="0"/>
              <a:t> data-render-src="http://.onenote.com" ... /&gt;</a:t>
            </a:r>
          </a:p>
          <a:p>
            <a:pPr lvl="1"/>
            <a:r>
              <a:rPr lang="en-US" dirty="0" smtClean="0"/>
              <a:t>The URL can be either a web page or an image</a:t>
            </a:r>
          </a:p>
          <a:p>
            <a:pPr lvl="1"/>
            <a:r>
              <a:rPr lang="en-US" dirty="0" smtClean="0"/>
              <a:t>Must be publicly available without a password.</a:t>
            </a:r>
          </a:p>
          <a:p>
            <a:pPr lvl="0"/>
            <a:r>
              <a:rPr lang="en-US" dirty="0" smtClean="0"/>
              <a:t>&lt;</a:t>
            </a:r>
            <a:r>
              <a:rPr lang="en-US" dirty="0" err="1" smtClean="0"/>
              <a:t>img</a:t>
            </a:r>
            <a:r>
              <a:rPr lang="en-US" dirty="0" smtClean="0"/>
              <a:t> data-render-src="</a:t>
            </a:r>
            <a:r>
              <a:rPr lang="en-US" dirty="0" err="1" smtClean="0"/>
              <a:t>name:MultiPartBlockName</a:t>
            </a:r>
            <a:r>
              <a:rPr lang="en-US" dirty="0" smtClean="0"/>
              <a:t>" ... /&gt;</a:t>
            </a:r>
          </a:p>
          <a:p>
            <a:pPr lvl="1"/>
            <a:r>
              <a:rPr lang="en-US" dirty="0" smtClean="0"/>
              <a:t>The content-type of that named block controls the API handling of content.</a:t>
            </a:r>
          </a:p>
          <a:p>
            <a:pPr lvl="2"/>
            <a:r>
              <a:rPr lang="en-US" dirty="0" smtClean="0"/>
              <a:t>A block of HTML to render in a browser (content-type=text/html)</a:t>
            </a:r>
          </a:p>
          <a:p>
            <a:pPr lvl="2"/>
            <a:r>
              <a:rPr lang="en-US" dirty="0" smtClean="0"/>
              <a:t>An image (content-type=image/jpeg or similar). </a:t>
            </a:r>
          </a:p>
          <a:p>
            <a:pPr lvl="1"/>
            <a:r>
              <a:rPr lang="en-US" dirty="0" smtClean="0"/>
              <a:t/>
            </a:r>
            <a:br>
              <a:rPr lang="en-US" dirty="0" smtClean="0"/>
            </a:br>
            <a:r>
              <a:rPr lang="en-US" dirty="0" smtClean="0"/>
              <a:t>The HTML rendering engine used to create the image has no ability to log in a user, and does not include plug-ins (Adobe Flash, Apple QuickTime, etc.). </a:t>
            </a:r>
            <a:br>
              <a:rPr lang="en-US" dirty="0" smtClean="0"/>
            </a:br>
            <a:endParaRPr lang="en-US" dirty="0" smtClean="0"/>
          </a:p>
          <a:p>
            <a:pPr lvl="1"/>
            <a:r>
              <a:rPr lang="en-US" dirty="0" smtClean="0"/>
              <a:t>Dynamically-loaded content, (AJAX), won't appear credentials or cookies are required.</a:t>
            </a:r>
          </a:p>
        </p:txBody>
      </p:sp>
      <p:sp>
        <p:nvSpPr>
          <p:cNvPr id="3" name="Title 2"/>
          <p:cNvSpPr>
            <a:spLocks noGrp="1"/>
          </p:cNvSpPr>
          <p:nvPr>
            <p:ph type="title"/>
          </p:nvPr>
        </p:nvSpPr>
        <p:spPr/>
        <p:txBody>
          <a:bodyPr/>
          <a:lstStyle/>
          <a:p>
            <a:r>
              <a:rPr lang="en-US" dirty="0" smtClean="0"/>
              <a:t>Capture</a:t>
            </a:r>
            <a:r>
              <a:rPr lang="en-US" baseline="0" dirty="0" smtClean="0"/>
              <a:t> Web Page Snapshot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28</a:t>
            </a:fld>
            <a:endParaRPr lang="en-US" dirty="0"/>
          </a:p>
        </p:txBody>
      </p:sp>
    </p:spTree>
    <p:extLst>
      <p:ext uri="{BB962C8B-B14F-4D97-AF65-F5344CB8AC3E}">
        <p14:creationId xmlns:p14="http://schemas.microsoft.com/office/powerpoint/2010/main" val="291058229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Capture Embedded File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29</a:t>
            </a:fld>
            <a:endParaRPr lang="en-US" dirty="0"/>
          </a:p>
        </p:txBody>
      </p:sp>
      <p:sp>
        <p:nvSpPr>
          <p:cNvPr id="5" name="Text Placeholder 1"/>
          <p:cNvSpPr>
            <a:spLocks noGrp="1"/>
          </p:cNvSpPr>
          <p:nvPr>
            <p:ph type="body" sz="quarter" idx="10"/>
          </p:nvPr>
        </p:nvSpPr>
        <p:spPr>
          <a:xfrm>
            <a:off x="519111" y="1132112"/>
            <a:ext cx="11466059" cy="5257801"/>
          </a:xfrm>
        </p:spPr>
        <p:txBody>
          <a:bodyPr/>
          <a:lstStyle/>
          <a:p>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client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HttpClient</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008000"/>
                </a:solidFill>
                <a:highlight>
                  <a:srgbClr val="FFFFFF"/>
                </a:highlight>
                <a:latin typeface="Consolas" panose="020B0609020204030204" pitchFamily="49" charset="0"/>
              </a:rPr>
              <a:t>// [set Accept and Authorization headers as previous </a:t>
            </a:r>
            <a:r>
              <a:rPr lang="en-US" sz="1800" dirty="0">
                <a:solidFill>
                  <a:srgbClr val="008000"/>
                </a:solidFill>
                <a:highlight>
                  <a:srgbClr val="FFFFFF"/>
                </a:highlight>
                <a:latin typeface="Consolas" panose="020B0609020204030204" pitchFamily="49" charset="0"/>
              </a:rPr>
              <a:t>example]</a:t>
            </a:r>
            <a:br>
              <a:rPr lang="en-US" sz="1800" dirty="0">
                <a:solidFill>
                  <a:srgbClr val="008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FF"/>
                </a:solidFill>
                <a:highlight>
                  <a:srgbClr val="FFFFFF"/>
                </a:highlight>
                <a:latin typeface="Consolas" panose="020B0609020204030204" pitchFamily="49" charset="0"/>
              </a:rPr>
              <a:t>string</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simpleHtml</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8000"/>
                </a:solidFill>
                <a:highlight>
                  <a:srgbClr val="FFFFFF"/>
                </a:highlight>
                <a:latin typeface="Consolas" panose="020B0609020204030204" pitchFamily="49" charset="0"/>
              </a:rPr>
              <a:t>// [similar to previous example]</a:t>
            </a:r>
            <a:br>
              <a:rPr lang="en-US" sz="1800" dirty="0" smtClean="0">
                <a:solidFill>
                  <a:srgbClr val="008000"/>
                </a:solidFill>
                <a:highlight>
                  <a:srgbClr val="FFFFFF"/>
                </a:highlight>
                <a:latin typeface="Consolas" panose="020B0609020204030204" pitchFamily="49" charset="0"/>
              </a:rPr>
            </a:br>
            <a:r>
              <a:rPr lang="en-US" sz="1800" dirty="0" smtClean="0">
                <a:solidFill>
                  <a:srgbClr val="008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"&lt;object data=\"name:file1\" data-attachment=\"file1.docx\" </a:t>
            </a:r>
            <a:br>
              <a:rPr lang="en-US" sz="1800" dirty="0" smtClean="0">
                <a:solidFill>
                  <a:srgbClr val="A31515"/>
                </a:solidFill>
                <a:highlight>
                  <a:srgbClr val="FFFFFF"/>
                </a:highlight>
                <a:latin typeface="Consolas" panose="020B0609020204030204" pitchFamily="49" charset="0"/>
              </a:rPr>
            </a:br>
            <a:r>
              <a:rPr lang="en-US" sz="1800" dirty="0" smtClean="0">
                <a:solidFill>
                  <a:srgbClr val="A31515"/>
                </a:solidFill>
                <a:highlight>
                  <a:srgbClr val="FFFFFF"/>
                </a:highlight>
                <a:latin typeface="Consolas" panose="020B0609020204030204" pitchFamily="49" charset="0"/>
              </a:rPr>
              <a:t>           type=\"application/</a:t>
            </a:r>
            <a:r>
              <a:rPr lang="en-US" sz="1800" dirty="0" err="1" smtClean="0">
                <a:solidFill>
                  <a:srgbClr val="A31515"/>
                </a:solidFill>
                <a:highlight>
                  <a:srgbClr val="FFFFFF"/>
                </a:highlight>
                <a:latin typeface="Consolas" panose="020B0609020204030204" pitchFamily="49" charset="0"/>
              </a:rPr>
              <a:t>vnd.openxmlformats-officedocument.wordprocessingml.document</a:t>
            </a:r>
            <a:r>
              <a:rPr lang="en-US" sz="1800" dirty="0" smtClean="0">
                <a:solidFill>
                  <a:srgbClr val="A31515"/>
                </a:solidFill>
                <a:highlight>
                  <a:srgbClr val="FFFFFF"/>
                </a:highlight>
                <a:latin typeface="Consolas" panose="020B0609020204030204" pitchFamily="49" charset="0"/>
              </a:rPr>
              <a:t>\" /&gt;"</a:t>
            </a:r>
            <a:br>
              <a:rPr lang="en-US" sz="1800" dirty="0" smtClean="0">
                <a:solidFill>
                  <a:srgbClr val="A31515"/>
                </a:solidFill>
                <a:highlight>
                  <a:srgbClr val="FFFFFF"/>
                </a:highlight>
                <a:latin typeface="Consolas" panose="020B0609020204030204" pitchFamily="49" charset="0"/>
              </a:rPr>
            </a:br>
            <a:r>
              <a:rPr lang="en-US" sz="1800" dirty="0" smtClean="0">
                <a:solidFill>
                  <a:srgbClr val="008000"/>
                </a:solidFill>
                <a:highlight>
                  <a:srgbClr val="FFFFFF"/>
                </a:highlight>
                <a:latin typeface="Consolas" panose="020B0609020204030204" pitchFamily="49" charset="0"/>
              </a:rPr>
              <a:t/>
            </a:r>
            <a:br>
              <a:rPr lang="en-US" sz="1800" dirty="0" smtClean="0">
                <a:solidFill>
                  <a:srgbClr val="008000"/>
                </a:solidFill>
                <a:highlight>
                  <a:srgbClr val="FFFFFF"/>
                </a:highlight>
                <a:latin typeface="Consolas" panose="020B0609020204030204" pitchFamily="49" charset="0"/>
              </a:rPr>
            </a:br>
            <a:r>
              <a:rPr lang="en-US" sz="1800" dirty="0" smtClean="0">
                <a:solidFill>
                  <a:srgbClr val="0000FF"/>
                </a:solidFill>
                <a:highlight>
                  <a:srgbClr val="FFFFFF"/>
                </a:highlight>
                <a:latin typeface="Consolas" panose="020B0609020204030204" pitchFamily="49" charset="0"/>
              </a:rPr>
              <a:t>using</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fileContent</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StreamContent</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0000FF"/>
                </a:solidFill>
                <a:highlight>
                  <a:srgbClr val="FFFFFF"/>
                </a:highlight>
                <a:latin typeface="Consolas" panose="020B0609020204030204" pitchFamily="49" charset="0"/>
              </a:rPr>
              <a:t>await</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GetBinaryStream</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A31515"/>
                </a:solidFill>
                <a:highlight>
                  <a:srgbClr val="FFFFFF"/>
                </a:highlight>
                <a:latin typeface="Consolas" panose="020B0609020204030204" pitchFamily="49" charset="0"/>
              </a:rPr>
              <a:t>"assets\\file1.docx"</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fileContent.Headers.ContentType</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MediaTypeHeaderValue</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"application/</a:t>
            </a:r>
            <a:r>
              <a:rPr lang="en-US" sz="1800" dirty="0" err="1" smtClean="0">
                <a:solidFill>
                  <a:srgbClr val="A31515"/>
                </a:solidFill>
                <a:highlight>
                  <a:srgbClr val="FFFFFF"/>
                </a:highlight>
                <a:latin typeface="Consolas" panose="020B0609020204030204" pitchFamily="49" charset="0"/>
              </a:rPr>
              <a:t>vnd.openxmlformats-officedocument.wordprocessingml.document</a:t>
            </a:r>
            <a:r>
              <a:rPr lang="en-US" sz="1800" dirty="0" smtClean="0">
                <a:solidFill>
                  <a:srgbClr val="A31515"/>
                </a:solidFill>
                <a:highlight>
                  <a:srgbClr val="FFFFFF"/>
                </a:highlight>
                <a:latin typeface="Consolas" panose="020B0609020204030204" pitchFamily="49" charset="0"/>
              </a:rPr>
              <a: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endPoint</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smtClean="0">
                <a:solidFill>
                  <a:srgbClr val="2B91AF"/>
                </a:solidFill>
                <a:highlight>
                  <a:srgbClr val="FFFFFF"/>
                </a:highlight>
                <a:latin typeface="Consolas" panose="020B0609020204030204" pitchFamily="49" charset="0"/>
              </a:rPr>
              <a:t>Uri(</a:t>
            </a:r>
            <a:r>
              <a:rPr lang="en-US" sz="1800" dirty="0" smtClean="0">
                <a:solidFill>
                  <a:srgbClr val="A31515"/>
                </a:solidFill>
                <a:highlight>
                  <a:srgbClr val="FFFFFF"/>
                </a:highlight>
                <a:latin typeface="Consolas" panose="020B0609020204030204" pitchFamily="49" charset="0"/>
              </a:rPr>
              <a:t>"https://www.onenote.com/api/v1.0/pages"</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createMessage</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HttpRequestMessage</a:t>
            </a:r>
            <a:r>
              <a:rPr lang="en-US" sz="1800" dirty="0" smtClean="0">
                <a:solidFill>
                  <a:srgbClr val="000000"/>
                </a:solidFill>
                <a:highlight>
                  <a:srgbClr val="FFFFFF"/>
                </a:highlight>
                <a:latin typeface="Consolas" panose="020B0609020204030204" pitchFamily="49" charset="0"/>
              </a:rPr>
              <a:t>(</a:t>
            </a:r>
            <a:r>
              <a:rPr lang="en-US" sz="1800" dirty="0" err="1" smtClean="0">
                <a:solidFill>
                  <a:srgbClr val="2B91AF"/>
                </a:solidFill>
                <a:highlight>
                  <a:srgbClr val="FFFFFF"/>
                </a:highlight>
                <a:latin typeface="Consolas" panose="020B0609020204030204" pitchFamily="49" charset="0"/>
              </a:rPr>
              <a:t>HttpMethod</a:t>
            </a:r>
            <a:r>
              <a:rPr lang="en-US" sz="1800" dirty="0" err="1" smtClean="0">
                <a:solidFill>
                  <a:srgbClr val="000000"/>
                </a:solidFill>
                <a:highlight>
                  <a:srgbClr val="FFFFFF"/>
                </a:highlight>
                <a:latin typeface="Consolas" panose="020B0609020204030204" pitchFamily="49" charset="0"/>
              </a:rPr>
              <a:t>.Post</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endPoint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createMessage.Content</a:t>
            </a:r>
            <a:r>
              <a:rPr lang="en-US" sz="1800" dirty="0" smtClean="0">
                <a:solidFill>
                  <a:srgbClr val="000000"/>
                </a:solidFill>
                <a:highlight>
                  <a:srgbClr val="FFFFFF"/>
                </a:highlight>
                <a:latin typeface="Consolas" panose="020B0609020204030204" pitchFamily="49" charset="0"/>
              </a:rPr>
              <a:t> =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MultipartFormDataContent</a:t>
            </a:r>
            <a:r>
              <a:rPr lang="en-US" sz="1800" dirty="0" smtClean="0">
                <a:solidFill>
                  <a:srgbClr val="2B91AF"/>
                </a:solidFill>
                <a:highlight>
                  <a:srgbClr val="FFFFFF"/>
                </a:highlight>
                <a:latin typeface="Consolas" panose="020B0609020204030204" pitchFamily="49" charset="0"/>
              </a:rPr>
              <a:t/>
            </a:r>
            <a:br>
              <a:rPr lang="en-US" sz="1800" dirty="0" smtClean="0">
                <a:solidFill>
                  <a:srgbClr val="2B91AF"/>
                </a:solidFill>
                <a:highlight>
                  <a:srgbClr val="FFFFFF"/>
                </a:highlight>
                <a:latin typeface="Consolas" panose="020B0609020204030204" pitchFamily="49" charset="0"/>
              </a:rPr>
            </a:br>
            <a:r>
              <a:rPr lang="en-US" sz="1800" dirty="0" smtClean="0">
                <a:solidFill>
                  <a:srgbClr val="2B91AF"/>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2B91AF"/>
                </a:solidFill>
                <a:highlight>
                  <a:srgbClr val="FFFFFF"/>
                </a:highlight>
                <a:latin typeface="Consolas" panose="020B0609020204030204" pitchFamily="49" charset="0"/>
              </a:rPr>
              <a:t/>
            </a:r>
            <a:br>
              <a:rPr lang="en-US" sz="1800" dirty="0" smtClean="0">
                <a:solidFill>
                  <a:srgbClr val="2B91AF"/>
                </a:solidFill>
                <a:highlight>
                  <a:srgbClr val="FFFFFF"/>
                </a:highlight>
                <a:latin typeface="Consolas" panose="020B0609020204030204" pitchFamily="49" charset="0"/>
              </a:rPr>
            </a:br>
            <a:r>
              <a:rPr lang="en-US" sz="1800" dirty="0" smtClean="0">
                <a:solidFill>
                  <a:srgbClr val="2B91AF"/>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StringContent</a:t>
            </a:r>
            <a:r>
              <a:rPr lang="en-US" sz="1800" dirty="0">
                <a:solidFill>
                  <a:srgbClr val="000000"/>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simpleHtml</a:t>
            </a:r>
            <a:r>
              <a:rPr lang="en-US" sz="1800" dirty="0">
                <a:solidFill>
                  <a:srgbClr val="000000"/>
                </a:solidFill>
                <a:highlight>
                  <a:srgbClr val="FFFFFF"/>
                </a:highlight>
                <a:latin typeface="Consolas" panose="020B0609020204030204" pitchFamily="49" charset="0"/>
              </a:rPr>
              <a:t>, System.Text.</a:t>
            </a:r>
            <a:r>
              <a:rPr lang="en-US" sz="1800" dirty="0">
                <a:solidFill>
                  <a:srgbClr val="2B91AF"/>
                </a:solidFill>
                <a:highlight>
                  <a:srgbClr val="FFFFFF"/>
                </a:highlight>
                <a:latin typeface="Consolas" panose="020B0609020204030204" pitchFamily="49" charset="0"/>
              </a:rPr>
              <a:t>Encoding</a:t>
            </a:r>
            <a:r>
              <a:rPr lang="en-US" sz="1800" dirty="0">
                <a:solidFill>
                  <a:srgbClr val="000000"/>
                </a:solidFill>
                <a:highlight>
                  <a:srgbClr val="FFFFFF"/>
                </a:highlight>
                <a:latin typeface="Consolas" panose="020B0609020204030204" pitchFamily="49" charset="0"/>
              </a:rPr>
              <a:t>.UTF8, </a:t>
            </a:r>
            <a:r>
              <a:rPr lang="en-US" sz="1800" dirty="0">
                <a:solidFill>
                  <a:srgbClr val="A31515"/>
                </a:solidFill>
                <a:highlight>
                  <a:srgbClr val="FFFFFF"/>
                </a:highlight>
                <a:latin typeface="Consolas" panose="020B0609020204030204" pitchFamily="49" charset="0"/>
              </a:rPr>
              <a:t>"text/html"</a:t>
            </a:r>
            <a:r>
              <a:rPr lang="en-US" sz="1800" dirty="0">
                <a:solidFill>
                  <a:srgbClr val="000000"/>
                </a:solidFill>
                <a:highlight>
                  <a:srgbClr val="FFFFFF"/>
                </a:highlight>
                <a:latin typeface="Consolas" panose="020B0609020204030204" pitchFamily="49" charset="0"/>
              </a:rPr>
              <a:t>), </a:t>
            </a:r>
            <a:r>
              <a:rPr lang="en-US" sz="1800" dirty="0">
                <a:solidFill>
                  <a:srgbClr val="A31515"/>
                </a:solidFill>
                <a:highlight>
                  <a:srgbClr val="FFFFFF"/>
                </a:highlight>
                <a:latin typeface="Consolas" panose="020B0609020204030204" pitchFamily="49" charset="0"/>
              </a:rPr>
              <a:t>"Presentation</a:t>
            </a:r>
            <a:r>
              <a:rPr lang="en-US" sz="1800" dirty="0" smtClean="0">
                <a:solidFill>
                  <a:srgbClr val="A31515"/>
                </a:solidFill>
                <a:highlight>
                  <a:srgbClr val="FFFFFF"/>
                </a:highlight>
                <a:latin typeface="Consolas" panose="020B0609020204030204" pitchFamily="49" charset="0"/>
              </a:rPr>
              <a: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fileContent</a:t>
            </a:r>
            <a:r>
              <a:rPr lang="en-US" sz="1800" dirty="0">
                <a:solidFill>
                  <a:srgbClr val="000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"file1" </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
            </a:r>
            <a:br>
              <a:rPr lang="en-US" sz="1800" dirty="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a:t>
            </a:r>
            <a:r>
              <a:rPr lang="en-US" sz="1800" dirty="0">
                <a:solidFill>
                  <a:srgbClr val="000000"/>
                </a:solidFill>
                <a:highlight>
                  <a:srgbClr val="FFFFFF"/>
                </a:highlight>
                <a:latin typeface="Consolas" panose="020B0609020204030204" pitchFamily="49" charset="0"/>
              </a:rPr>
              <a:t/>
            </a:r>
            <a:br>
              <a:rPr lang="en-US" sz="1800" dirty="0">
                <a:solidFill>
                  <a:srgbClr val="000000"/>
                </a:solidFill>
                <a:highlight>
                  <a:srgbClr val="FFFFFF"/>
                </a:highlight>
                <a:latin typeface="Consolas" panose="020B0609020204030204" pitchFamily="49" charset="0"/>
              </a:rPr>
            </a:br>
            <a:r>
              <a:rPr lang="en-US" sz="1800" dirty="0" err="1" smtClean="0">
                <a:solidFill>
                  <a:srgbClr val="2B91AF"/>
                </a:solidFill>
                <a:highlight>
                  <a:srgbClr val="FFFFFF"/>
                </a:highlight>
                <a:latin typeface="Consolas" panose="020B0609020204030204" pitchFamily="49" charset="0"/>
              </a:rPr>
              <a:t>HttpResponseMessage</a:t>
            </a:r>
            <a:r>
              <a:rPr lang="en-US" sz="1800" dirty="0" smtClean="0">
                <a:solidFill>
                  <a:srgbClr val="000000"/>
                </a:solidFill>
                <a:highlight>
                  <a:srgbClr val="FFFFFF"/>
                </a:highlight>
                <a:latin typeface="Consolas" panose="020B0609020204030204" pitchFamily="49" charset="0"/>
              </a:rPr>
              <a:t> response = </a:t>
            </a:r>
            <a:r>
              <a:rPr lang="en-US" sz="1800" dirty="0" smtClean="0">
                <a:solidFill>
                  <a:srgbClr val="0000FF"/>
                </a:solidFill>
                <a:highlight>
                  <a:srgbClr val="FFFFFF"/>
                </a:highlight>
                <a:latin typeface="Consolas" panose="020B0609020204030204" pitchFamily="49" charset="0"/>
              </a:rPr>
              <a:t>await</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client.SendAsync</a:t>
            </a:r>
            <a:r>
              <a:rPr lang="en-US" sz="1800" dirty="0" smtClean="0">
                <a:solidFill>
                  <a:srgbClr val="000000"/>
                </a:solidFill>
                <a:highlight>
                  <a:srgbClr val="FFFFFF"/>
                </a:highlight>
                <a:latin typeface="Consolas" panose="020B0609020204030204" pitchFamily="49" charset="0"/>
              </a:rPr>
              <a:t>(</a:t>
            </a:r>
            <a:r>
              <a:rPr lang="en-US" sz="1800" dirty="0" err="1" smtClean="0">
                <a:solidFill>
                  <a:srgbClr val="000000"/>
                </a:solidFill>
                <a:highlight>
                  <a:srgbClr val="FFFFFF"/>
                </a:highlight>
                <a:latin typeface="Consolas" panose="020B0609020204030204" pitchFamily="49" charset="0"/>
              </a:rPr>
              <a:t>createMessage</a:t>
            </a:r>
            <a:r>
              <a:rPr lang="en-US" sz="1800" dirty="0" smtClean="0">
                <a:solidFill>
                  <a:srgbClr val="000000"/>
                </a:solidFill>
                <a:highlight>
                  <a:srgbClr val="FFFFFF"/>
                </a:highlight>
                <a:latin typeface="Consolas" panose="020B0609020204030204" pitchFamily="49" charset="0"/>
              </a:rPr>
              <a:t>);</a:t>
            </a:r>
            <a:endParaRPr lang="en-US" sz="1800" dirty="0" smtClean="0">
              <a:gradFill>
                <a:gsLst>
                  <a:gs pos="100000">
                    <a:srgbClr val="DC3C00"/>
                  </a:gs>
                  <a:gs pos="0">
                    <a:srgbClr val="DC3C00"/>
                  </a:gs>
                </a:gsLst>
                <a:lin ang="5400000" scaled="0"/>
              </a:gradFill>
            </a:endParaRPr>
          </a:p>
        </p:txBody>
      </p:sp>
    </p:spTree>
    <p:extLst>
      <p:ext uri="{BB962C8B-B14F-4D97-AF65-F5344CB8AC3E}">
        <p14:creationId xmlns:p14="http://schemas.microsoft.com/office/powerpoint/2010/main" val="326083847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3030143784"/>
              </p:ext>
            </p:extLst>
          </p:nvPr>
        </p:nvGraphicFramePr>
        <p:xfrm>
          <a:off x="438838" y="1244303"/>
          <a:ext cx="11225057" cy="4093821"/>
        </p:xfrm>
        <a:graphic>
          <a:graphicData uri="http://schemas.openxmlformats.org/drawingml/2006/table">
            <a:tbl>
              <a:tblPr firstRow="1" bandRow="1">
                <a:tableStyleId>{5C22544A-7EE6-4342-B048-85BDC9FD1C3A}</a:tableStyleId>
              </a:tblPr>
              <a:tblGrid>
                <a:gridCol w="11225057">
                  <a:extLst>
                    <a:ext uri="{9D8B030D-6E8A-4147-A177-3AD203B41FA5}">
                      <a16:colId xmlns="" xmlns:a16="http://schemas.microsoft.com/office/drawing/2014/main" val="1253488153"/>
                    </a:ext>
                  </a:extLst>
                </a:gridCol>
              </a:tblGrid>
              <a:tr h="1106101">
                <a:tc>
                  <a:txBody>
                    <a:bodyPr/>
                    <a:lstStyle/>
                    <a:p>
                      <a:r>
                        <a:rPr lang="en-US" sz="2400" dirty="0" smtClean="0"/>
                        <a:t>Deep Dive into Integrating Office 365 APIs with Web Applications</a:t>
                      </a:r>
                      <a:endParaRPr lang="en-US" sz="2400" dirty="0"/>
                    </a:p>
                  </a:txBody>
                  <a:tcPr marL="91403" marR="91403" marT="45701" marB="45701" anchor="ctr"/>
                </a:tc>
                <a:extLst>
                  <a:ext uri="{0D108BD9-81ED-4DB2-BD59-A6C34878D82A}">
                    <a16:rowId xmlns="" xmlns:a16="http://schemas.microsoft.com/office/drawing/2014/main" val="829859176"/>
                  </a:ext>
                </a:extLst>
              </a:tr>
              <a:tr h="417220">
                <a:tc>
                  <a:txBody>
                    <a:bodyPr/>
                    <a:lstStyle/>
                    <a:p>
                      <a:r>
                        <a:rPr lang="en-US" sz="1800" b="0" dirty="0" smtClean="0"/>
                        <a:t>Module 1: Deep Dive into Azure AD with the Office 365 APIs</a:t>
                      </a:r>
                      <a:endParaRPr lang="en-US" sz="1800" b="0" baseline="0" dirty="0" smtClean="0"/>
                    </a:p>
                  </a:txBody>
                  <a:tcPr marL="91403" marR="91403" marT="45701" marB="45701" anchor="ctr"/>
                </a:tc>
                <a:extLst>
                  <a:ext uri="{0D108BD9-81ED-4DB2-BD59-A6C34878D82A}">
                    <a16:rowId xmlns="" xmlns:a16="http://schemas.microsoft.com/office/drawing/2014/main" val="1946132611"/>
                  </a:ext>
                </a:extLst>
              </a:tr>
              <a:tr h="41722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Deep Dive into Office 365 APIs for Calendar,</a:t>
                      </a:r>
                      <a:r>
                        <a:rPr lang="en-US" sz="1800" b="0" baseline="0" dirty="0" smtClean="0"/>
                        <a:t> Mail, and Contacts</a:t>
                      </a:r>
                      <a:endParaRPr lang="en-US" sz="1800" b="0" dirty="0" smtClean="0"/>
                    </a:p>
                  </a:txBody>
                  <a:tcPr marL="91403" marR="91403" marT="45701" marB="45701" anchor="ctr"/>
                </a:tc>
                <a:extLst>
                  <a:ext uri="{0D108BD9-81ED-4DB2-BD59-A6C34878D82A}">
                    <a16:rowId xmlns="" xmlns:a16="http://schemas.microsoft.com/office/drawing/2014/main" val="3204002662"/>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3: Deep Dive into Office 365 APIs for OneDrive for Business</a:t>
                      </a:r>
                    </a:p>
                  </a:txBody>
                  <a:tcPr marL="91403" marR="91403" marT="45701" marB="45701" anchor="ctr"/>
                </a:tc>
                <a:extLst>
                  <a:ext uri="{0D108BD9-81ED-4DB2-BD59-A6C34878D82A}">
                    <a16:rowId xmlns="" xmlns:a16="http://schemas.microsoft.com/office/drawing/2014/main" val="4266278162"/>
                  </a:ext>
                </a:extLst>
              </a:tr>
              <a:tr h="48440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Deep Dive into Office 365 APIs for SharePoint Site services</a:t>
                      </a:r>
                    </a:p>
                  </a:txBody>
                  <a:tcPr marL="91403" marR="91403" marT="45701" marB="45701" anchor="ctr"/>
                </a:tc>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a:t>
                      </a:r>
                      <a:r>
                        <a:rPr lang="en-US" sz="1800" b="0" baseline="0" dirty="0" smtClean="0"/>
                        <a:t> </a:t>
                      </a:r>
                      <a:r>
                        <a:rPr lang="en-US" sz="1800" b="0" dirty="0" smtClean="0"/>
                        <a:t>Deep Dive into Office 365 APIs for Yammer services</a:t>
                      </a:r>
                    </a:p>
                  </a:txBody>
                  <a:tcPr marL="91403" marR="91403" marT="45701" marB="45701" anchor="ctr"/>
                </a:tc>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6: Deep Dive into Office 365 APIs for Office Graph</a:t>
                      </a:r>
                    </a:p>
                  </a:txBody>
                  <a:tcPr marL="91403" marR="91403" marT="45701" marB="45701" anchor="ctr"/>
                </a:tc>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1" dirty="0" smtClean="0"/>
                        <a:t>Module 7: Deep Dive into Office 365 APIs for OneNote services</a:t>
                      </a:r>
                    </a:p>
                  </a:txBody>
                  <a:tcPr marL="91403" marR="91403" marT="45701" marB="45701" anchor="ctr"/>
                </a:tc>
              </a:tr>
            </a:tbl>
          </a:graphicData>
        </a:graphic>
      </p:graphicFrame>
    </p:spTree>
    <p:extLst>
      <p:ext uri="{BB962C8B-B14F-4D97-AF65-F5344CB8AC3E}">
        <p14:creationId xmlns:p14="http://schemas.microsoft.com/office/powerpoint/2010/main" val="3965707072"/>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Capture PDF</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30</a:t>
            </a:fld>
            <a:endParaRPr lang="en-US" dirty="0"/>
          </a:p>
        </p:txBody>
      </p:sp>
      <p:sp>
        <p:nvSpPr>
          <p:cNvPr id="5" name="Text Placeholder 1"/>
          <p:cNvSpPr>
            <a:spLocks noGrp="1"/>
          </p:cNvSpPr>
          <p:nvPr>
            <p:ph type="body" sz="quarter" idx="10"/>
          </p:nvPr>
        </p:nvSpPr>
        <p:spPr>
          <a:xfrm>
            <a:off x="519112" y="1338939"/>
            <a:ext cx="11400745" cy="5290458"/>
          </a:xfrm>
        </p:spPr>
        <p:txBody>
          <a:bodyPr/>
          <a:lstStyle/>
          <a:p>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client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HttpClient</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008000"/>
                </a:solidFill>
                <a:highlight>
                  <a:srgbClr val="FFFFFF"/>
                </a:highlight>
                <a:latin typeface="Consolas" panose="020B0609020204030204" pitchFamily="49" charset="0"/>
              </a:rPr>
              <a:t>// [set Accept and Authorization headers as previous </a:t>
            </a:r>
            <a:r>
              <a:rPr lang="en-US" sz="1800" dirty="0">
                <a:solidFill>
                  <a:srgbClr val="008000"/>
                </a:solidFill>
                <a:highlight>
                  <a:srgbClr val="FFFFFF"/>
                </a:highlight>
                <a:latin typeface="Consolas" panose="020B0609020204030204" pitchFamily="49" charset="0"/>
              </a:rPr>
              <a:t>example]</a:t>
            </a:r>
            <a:br>
              <a:rPr lang="en-US" sz="1800" dirty="0">
                <a:solidFill>
                  <a:srgbClr val="008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FF"/>
                </a:solidFill>
                <a:highlight>
                  <a:srgbClr val="FFFFFF"/>
                </a:highlight>
                <a:latin typeface="Consolas" panose="020B0609020204030204" pitchFamily="49" charset="0"/>
              </a:rPr>
              <a:t>string</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simpleHtml</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8000"/>
                </a:solidFill>
                <a:highlight>
                  <a:srgbClr val="FFFFFF"/>
                </a:highlight>
                <a:latin typeface="Consolas" panose="020B0609020204030204" pitchFamily="49" charset="0"/>
              </a:rPr>
              <a:t>// [include both &lt;object&gt; and &lt;</a:t>
            </a:r>
            <a:r>
              <a:rPr lang="en-US" sz="1800" dirty="0" err="1" smtClean="0">
                <a:solidFill>
                  <a:srgbClr val="008000"/>
                </a:solidFill>
                <a:highlight>
                  <a:srgbClr val="FFFFFF"/>
                </a:highlight>
                <a:latin typeface="Consolas" panose="020B0609020204030204" pitchFamily="49" charset="0"/>
              </a:rPr>
              <a:t>img</a:t>
            </a:r>
            <a:r>
              <a:rPr lang="en-US" sz="1800" dirty="0">
                <a:solidFill>
                  <a:srgbClr val="008000"/>
                </a:solidFill>
                <a:highlight>
                  <a:srgbClr val="FFFFFF"/>
                </a:highlight>
                <a:latin typeface="Consolas" panose="020B0609020204030204" pitchFamily="49" charset="0"/>
              </a:rPr>
              <a:t>&gt;</a:t>
            </a:r>
            <a:r>
              <a:rPr lang="en-US" sz="1800" dirty="0" smtClean="0">
                <a:solidFill>
                  <a:srgbClr val="008000"/>
                </a:solidFill>
                <a:highlight>
                  <a:srgbClr val="FFFFFF"/>
                </a:highlight>
                <a:latin typeface="Consolas" panose="020B0609020204030204" pitchFamily="49" charset="0"/>
              </a:rPr>
              <a:t>]</a:t>
            </a:r>
            <a:br>
              <a:rPr lang="en-US" sz="1800" dirty="0" smtClean="0">
                <a:solidFill>
                  <a:srgbClr val="008000"/>
                </a:solidFill>
                <a:highlight>
                  <a:srgbClr val="FFFFFF"/>
                </a:highlight>
                <a:latin typeface="Consolas" panose="020B0609020204030204" pitchFamily="49" charset="0"/>
              </a:rPr>
            </a:br>
            <a:r>
              <a:rPr lang="en-US" sz="1800" dirty="0" smtClean="0">
                <a:solidFill>
                  <a:srgbClr val="008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"&lt;object data=\"</a:t>
            </a:r>
            <a:r>
              <a:rPr lang="en-US" sz="1800" dirty="0" err="1" smtClean="0">
                <a:solidFill>
                  <a:srgbClr val="A31515"/>
                </a:solidFill>
                <a:highlight>
                  <a:srgbClr val="FFFFFF"/>
                </a:highlight>
                <a:latin typeface="Consolas" panose="020B0609020204030204" pitchFamily="49" charset="0"/>
              </a:rPr>
              <a:t>name:pdf</a:t>
            </a:r>
            <a:r>
              <a:rPr lang="en-US" sz="1800" dirty="0" smtClean="0">
                <a:solidFill>
                  <a:srgbClr val="A31515"/>
                </a:solidFill>
                <a:highlight>
                  <a:srgbClr val="FFFFFF"/>
                </a:highlight>
                <a:latin typeface="Consolas" panose="020B0609020204030204" pitchFamily="49" charset="0"/>
              </a:rPr>
              <a:t>\" data-attachment=\"file1.pdf\" type=\"application/pdf\" /&gt;“</a:t>
            </a:r>
            <a:br>
              <a:rPr lang="en-US" sz="1800" dirty="0" smtClean="0">
                <a:solidFill>
                  <a:srgbClr val="A31515"/>
                </a:solidFill>
                <a:highlight>
                  <a:srgbClr val="FFFFFF"/>
                </a:highlight>
                <a:latin typeface="Consolas" panose="020B0609020204030204" pitchFamily="49" charset="0"/>
              </a:rPr>
            </a:br>
            <a:r>
              <a:rPr lang="en-US" sz="1800" dirty="0" smtClean="0">
                <a:solidFill>
                  <a:srgbClr val="A31515"/>
                </a:solidFill>
                <a:highlight>
                  <a:srgbClr val="FFFFFF"/>
                </a:highlight>
                <a:latin typeface="Consolas" panose="020B0609020204030204" pitchFamily="49" charset="0"/>
              </a:rPr>
              <a:t>  "&lt;</a:t>
            </a:r>
            <a:r>
              <a:rPr lang="en-US" sz="1800" dirty="0" err="1">
                <a:solidFill>
                  <a:srgbClr val="A31515"/>
                </a:solidFill>
                <a:highlight>
                  <a:srgbClr val="FFFFFF"/>
                </a:highlight>
                <a:latin typeface="Consolas" panose="020B0609020204030204" pitchFamily="49" charset="0"/>
              </a:rPr>
              <a:t>img</a:t>
            </a:r>
            <a:r>
              <a:rPr lang="en-US" sz="1800" dirty="0">
                <a:solidFill>
                  <a:srgbClr val="A31515"/>
                </a:solidFill>
                <a:highlight>
                  <a:srgbClr val="FFFFFF"/>
                </a:highlight>
                <a:latin typeface="Consolas" panose="020B0609020204030204" pitchFamily="49" charset="0"/>
              </a:rPr>
              <a:t> src=\"</a:t>
            </a:r>
            <a:r>
              <a:rPr lang="en-US" sz="1800" dirty="0" err="1" smtClean="0">
                <a:solidFill>
                  <a:srgbClr val="A31515"/>
                </a:solidFill>
                <a:highlight>
                  <a:srgbClr val="FFFFFF"/>
                </a:highlight>
                <a:latin typeface="Consolas" panose="020B0609020204030204" pitchFamily="49" charset="0"/>
              </a:rPr>
              <a:t>name:pdf</a:t>
            </a:r>
            <a:r>
              <a:rPr lang="en-US" sz="1800" dirty="0" smtClean="0">
                <a:solidFill>
                  <a:srgbClr val="A31515"/>
                </a:solidFill>
                <a:highlight>
                  <a:srgbClr val="FFFFFF"/>
                </a:highlight>
                <a:latin typeface="Consolas" panose="020B0609020204030204" pitchFamily="49" charset="0"/>
              </a:rPr>
              <a:t>\" /&gt;"</a:t>
            </a:r>
            <a:br>
              <a:rPr lang="en-US" sz="1800" dirty="0" smtClean="0">
                <a:solidFill>
                  <a:srgbClr val="A31515"/>
                </a:solidFill>
                <a:highlight>
                  <a:srgbClr val="FFFFFF"/>
                </a:highlight>
                <a:latin typeface="Consolas" panose="020B0609020204030204" pitchFamily="49" charset="0"/>
              </a:rPr>
            </a:br>
            <a:r>
              <a:rPr lang="en-US" sz="1800" dirty="0" smtClean="0">
                <a:solidFill>
                  <a:srgbClr val="008000"/>
                </a:solidFill>
                <a:highlight>
                  <a:srgbClr val="FFFFFF"/>
                </a:highlight>
                <a:latin typeface="Consolas" panose="020B0609020204030204" pitchFamily="49" charset="0"/>
              </a:rPr>
              <a:t/>
            </a:r>
            <a:br>
              <a:rPr lang="en-US" sz="1800" dirty="0" smtClean="0">
                <a:solidFill>
                  <a:srgbClr val="008000"/>
                </a:solidFill>
                <a:highlight>
                  <a:srgbClr val="FFFFFF"/>
                </a:highlight>
                <a:latin typeface="Consolas" panose="020B0609020204030204" pitchFamily="49" charset="0"/>
              </a:rPr>
            </a:br>
            <a:r>
              <a:rPr lang="en-US" sz="1800" dirty="0" smtClean="0">
                <a:solidFill>
                  <a:srgbClr val="0000FF"/>
                </a:solidFill>
                <a:highlight>
                  <a:srgbClr val="FFFFFF"/>
                </a:highlight>
                <a:latin typeface="Consolas" panose="020B0609020204030204" pitchFamily="49" charset="0"/>
              </a:rPr>
              <a:t>using</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pdfContent</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StreamContent</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0000FF"/>
                </a:solidFill>
                <a:highlight>
                  <a:srgbClr val="FFFFFF"/>
                </a:highlight>
                <a:latin typeface="Consolas" panose="020B0609020204030204" pitchFamily="49" charset="0"/>
              </a:rPr>
              <a:t>await</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GetBinaryStream</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A31515"/>
                </a:solidFill>
                <a:highlight>
                  <a:srgbClr val="FFFFFF"/>
                </a:highlight>
                <a:latin typeface="Consolas" panose="020B0609020204030204" pitchFamily="49" charset="0"/>
              </a:rPr>
              <a:t>"assets\\file1.pdf"</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fileContent.Headers.ContentType</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MediaTypeHeaderValue</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A31515"/>
                </a:solidFill>
                <a:highlight>
                  <a:srgbClr val="FFFFFF"/>
                </a:highlight>
                <a:latin typeface="Consolas" panose="020B0609020204030204" pitchFamily="49" charset="0"/>
              </a:rPr>
              <a:t>"application/pdf"</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endPoint</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smtClean="0">
                <a:solidFill>
                  <a:srgbClr val="2B91AF"/>
                </a:solidFill>
                <a:highlight>
                  <a:srgbClr val="FFFFFF"/>
                </a:highlight>
                <a:latin typeface="Consolas" panose="020B0609020204030204" pitchFamily="49" charset="0"/>
              </a:rPr>
              <a:t>Uri(</a:t>
            </a:r>
            <a:r>
              <a:rPr lang="en-US" sz="1800" dirty="0" smtClean="0">
                <a:solidFill>
                  <a:srgbClr val="A31515"/>
                </a:solidFill>
                <a:highlight>
                  <a:srgbClr val="FFFFFF"/>
                </a:highlight>
                <a:latin typeface="Consolas" panose="020B0609020204030204" pitchFamily="49" charset="0"/>
              </a:rPr>
              <a:t>"https://www.onenote.com/api/v1.0/pages"</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createMessage</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HttpRequestMessage</a:t>
            </a:r>
            <a:r>
              <a:rPr lang="en-US" sz="1800" dirty="0" smtClean="0">
                <a:solidFill>
                  <a:srgbClr val="000000"/>
                </a:solidFill>
                <a:highlight>
                  <a:srgbClr val="FFFFFF"/>
                </a:highlight>
                <a:latin typeface="Consolas" panose="020B0609020204030204" pitchFamily="49" charset="0"/>
              </a:rPr>
              <a:t>(</a:t>
            </a:r>
            <a:r>
              <a:rPr lang="en-US" sz="1800" dirty="0" err="1" smtClean="0">
                <a:solidFill>
                  <a:srgbClr val="2B91AF"/>
                </a:solidFill>
                <a:highlight>
                  <a:srgbClr val="FFFFFF"/>
                </a:highlight>
                <a:latin typeface="Consolas" panose="020B0609020204030204" pitchFamily="49" charset="0"/>
              </a:rPr>
              <a:t>HttpMethod</a:t>
            </a:r>
            <a:r>
              <a:rPr lang="en-US" sz="1800" dirty="0" err="1" smtClean="0">
                <a:solidFill>
                  <a:srgbClr val="000000"/>
                </a:solidFill>
                <a:highlight>
                  <a:srgbClr val="FFFFFF"/>
                </a:highlight>
                <a:latin typeface="Consolas" panose="020B0609020204030204" pitchFamily="49" charset="0"/>
              </a:rPr>
              <a:t>.Post</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endPoint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createMessage.Content</a:t>
            </a:r>
            <a:r>
              <a:rPr lang="en-US" sz="1800" dirty="0" smtClean="0">
                <a:solidFill>
                  <a:srgbClr val="000000"/>
                </a:solidFill>
                <a:highlight>
                  <a:srgbClr val="FFFFFF"/>
                </a:highlight>
                <a:latin typeface="Consolas" panose="020B0609020204030204" pitchFamily="49" charset="0"/>
              </a:rPr>
              <a:t> =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MultipartFormDataContent</a:t>
            </a:r>
            <a:r>
              <a:rPr lang="en-US" sz="1800" dirty="0" smtClean="0">
                <a:solidFill>
                  <a:srgbClr val="2B91AF"/>
                </a:solidFill>
                <a:highlight>
                  <a:srgbClr val="FFFFFF"/>
                </a:highlight>
                <a:latin typeface="Consolas" panose="020B0609020204030204" pitchFamily="49" charset="0"/>
              </a:rPr>
              <a:t/>
            </a:r>
            <a:br>
              <a:rPr lang="en-US" sz="1800" dirty="0" smtClean="0">
                <a:solidFill>
                  <a:srgbClr val="2B91AF"/>
                </a:solidFill>
                <a:highlight>
                  <a:srgbClr val="FFFFFF"/>
                </a:highlight>
                <a:latin typeface="Consolas" panose="020B0609020204030204" pitchFamily="49" charset="0"/>
              </a:rPr>
            </a:br>
            <a:r>
              <a:rPr lang="en-US" sz="1800" dirty="0" smtClean="0">
                <a:solidFill>
                  <a:srgbClr val="2B91AF"/>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2B91AF"/>
                </a:solidFill>
                <a:highlight>
                  <a:srgbClr val="FFFFFF"/>
                </a:highlight>
                <a:latin typeface="Consolas" panose="020B0609020204030204" pitchFamily="49" charset="0"/>
              </a:rPr>
              <a:t/>
            </a:r>
            <a:br>
              <a:rPr lang="en-US" sz="1800" dirty="0" smtClean="0">
                <a:solidFill>
                  <a:srgbClr val="2B91AF"/>
                </a:solidFill>
                <a:highlight>
                  <a:srgbClr val="FFFFFF"/>
                </a:highlight>
                <a:latin typeface="Consolas" panose="020B0609020204030204" pitchFamily="49" charset="0"/>
              </a:rPr>
            </a:br>
            <a:r>
              <a:rPr lang="en-US" sz="1800" dirty="0" smtClean="0">
                <a:solidFill>
                  <a:srgbClr val="2B91AF"/>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StringContent</a:t>
            </a:r>
            <a:r>
              <a:rPr lang="en-US" sz="1800" dirty="0">
                <a:solidFill>
                  <a:srgbClr val="000000"/>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simpleHtml</a:t>
            </a:r>
            <a:r>
              <a:rPr lang="en-US" sz="1800" dirty="0">
                <a:solidFill>
                  <a:srgbClr val="000000"/>
                </a:solidFill>
                <a:highlight>
                  <a:srgbClr val="FFFFFF"/>
                </a:highlight>
                <a:latin typeface="Consolas" panose="020B0609020204030204" pitchFamily="49" charset="0"/>
              </a:rPr>
              <a:t>, System.Text.</a:t>
            </a:r>
            <a:r>
              <a:rPr lang="en-US" sz="1800" dirty="0">
                <a:solidFill>
                  <a:srgbClr val="2B91AF"/>
                </a:solidFill>
                <a:highlight>
                  <a:srgbClr val="FFFFFF"/>
                </a:highlight>
                <a:latin typeface="Consolas" panose="020B0609020204030204" pitchFamily="49" charset="0"/>
              </a:rPr>
              <a:t>Encoding</a:t>
            </a:r>
            <a:r>
              <a:rPr lang="en-US" sz="1800" dirty="0">
                <a:solidFill>
                  <a:srgbClr val="000000"/>
                </a:solidFill>
                <a:highlight>
                  <a:srgbClr val="FFFFFF"/>
                </a:highlight>
                <a:latin typeface="Consolas" panose="020B0609020204030204" pitchFamily="49" charset="0"/>
              </a:rPr>
              <a:t>.UTF8, </a:t>
            </a:r>
            <a:r>
              <a:rPr lang="en-US" sz="1800" dirty="0">
                <a:solidFill>
                  <a:srgbClr val="A31515"/>
                </a:solidFill>
                <a:highlight>
                  <a:srgbClr val="FFFFFF"/>
                </a:highlight>
                <a:latin typeface="Consolas" panose="020B0609020204030204" pitchFamily="49" charset="0"/>
              </a:rPr>
              <a:t>"text/html"</a:t>
            </a:r>
            <a:r>
              <a:rPr lang="en-US" sz="1800" dirty="0">
                <a:solidFill>
                  <a:srgbClr val="000000"/>
                </a:solidFill>
                <a:highlight>
                  <a:srgbClr val="FFFFFF"/>
                </a:highlight>
                <a:latin typeface="Consolas" panose="020B0609020204030204" pitchFamily="49" charset="0"/>
              </a:rPr>
              <a:t>), </a:t>
            </a:r>
            <a:r>
              <a:rPr lang="en-US" sz="1800" dirty="0">
                <a:solidFill>
                  <a:srgbClr val="A31515"/>
                </a:solidFill>
                <a:highlight>
                  <a:srgbClr val="FFFFFF"/>
                </a:highlight>
                <a:latin typeface="Consolas" panose="020B0609020204030204" pitchFamily="49" charset="0"/>
              </a:rPr>
              <a:t>"Presentation</a:t>
            </a:r>
            <a:r>
              <a:rPr lang="en-US" sz="1800" dirty="0" smtClean="0">
                <a:solidFill>
                  <a:srgbClr val="A31515"/>
                </a:solidFill>
                <a:highlight>
                  <a:srgbClr val="FFFFFF"/>
                </a:highlight>
                <a:latin typeface="Consolas" panose="020B0609020204030204" pitchFamily="49" charset="0"/>
              </a:rPr>
              <a: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pdfContent</a:t>
            </a:r>
            <a:r>
              <a:rPr lang="en-US" sz="1800" dirty="0">
                <a:solidFill>
                  <a:srgbClr val="000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"pdf" </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
            </a:r>
            <a:br>
              <a:rPr lang="en-US" sz="1800" dirty="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a:t>
            </a:r>
            <a:r>
              <a:rPr lang="en-US" sz="1800" dirty="0">
                <a:solidFill>
                  <a:srgbClr val="000000"/>
                </a:solidFill>
                <a:highlight>
                  <a:srgbClr val="FFFFFF"/>
                </a:highlight>
                <a:latin typeface="Consolas" panose="020B0609020204030204" pitchFamily="49" charset="0"/>
              </a:rPr>
              <a:t/>
            </a:r>
            <a:br>
              <a:rPr lang="en-US" sz="1800" dirty="0">
                <a:solidFill>
                  <a:srgbClr val="000000"/>
                </a:solidFill>
                <a:highlight>
                  <a:srgbClr val="FFFFFF"/>
                </a:highlight>
                <a:latin typeface="Consolas" panose="020B0609020204030204" pitchFamily="49" charset="0"/>
              </a:rPr>
            </a:br>
            <a:r>
              <a:rPr lang="en-US" sz="1800" dirty="0" err="1" smtClean="0">
                <a:solidFill>
                  <a:srgbClr val="2B91AF"/>
                </a:solidFill>
                <a:highlight>
                  <a:srgbClr val="FFFFFF"/>
                </a:highlight>
                <a:latin typeface="Consolas" panose="020B0609020204030204" pitchFamily="49" charset="0"/>
              </a:rPr>
              <a:t>HttpResponseMessage</a:t>
            </a:r>
            <a:r>
              <a:rPr lang="en-US" sz="1800" dirty="0" smtClean="0">
                <a:solidFill>
                  <a:srgbClr val="000000"/>
                </a:solidFill>
                <a:highlight>
                  <a:srgbClr val="FFFFFF"/>
                </a:highlight>
                <a:latin typeface="Consolas" panose="020B0609020204030204" pitchFamily="49" charset="0"/>
              </a:rPr>
              <a:t> response = </a:t>
            </a:r>
            <a:r>
              <a:rPr lang="en-US" sz="1800" dirty="0" smtClean="0">
                <a:solidFill>
                  <a:srgbClr val="0000FF"/>
                </a:solidFill>
                <a:highlight>
                  <a:srgbClr val="FFFFFF"/>
                </a:highlight>
                <a:latin typeface="Consolas" panose="020B0609020204030204" pitchFamily="49" charset="0"/>
              </a:rPr>
              <a:t>await</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client.SendAsync</a:t>
            </a:r>
            <a:r>
              <a:rPr lang="en-US" sz="1800" dirty="0" smtClean="0">
                <a:solidFill>
                  <a:srgbClr val="000000"/>
                </a:solidFill>
                <a:highlight>
                  <a:srgbClr val="FFFFFF"/>
                </a:highlight>
                <a:latin typeface="Consolas" panose="020B0609020204030204" pitchFamily="49" charset="0"/>
              </a:rPr>
              <a:t>(</a:t>
            </a:r>
            <a:r>
              <a:rPr lang="en-US" sz="1800" dirty="0" err="1" smtClean="0">
                <a:solidFill>
                  <a:srgbClr val="000000"/>
                </a:solidFill>
                <a:highlight>
                  <a:srgbClr val="FFFFFF"/>
                </a:highlight>
                <a:latin typeface="Consolas" panose="020B0609020204030204" pitchFamily="49" charset="0"/>
              </a:rPr>
              <a:t>createMessage</a:t>
            </a:r>
            <a:r>
              <a:rPr lang="en-US" sz="1800" dirty="0" smtClean="0">
                <a:solidFill>
                  <a:srgbClr val="000000"/>
                </a:solidFill>
                <a:highlight>
                  <a:srgbClr val="FFFFFF"/>
                </a:highlight>
                <a:latin typeface="Consolas" panose="020B0609020204030204" pitchFamily="49" charset="0"/>
              </a:rPr>
              <a:t>);</a:t>
            </a:r>
            <a:endParaRPr lang="en-US" sz="1800" dirty="0" smtClean="0">
              <a:gradFill>
                <a:gsLst>
                  <a:gs pos="100000">
                    <a:srgbClr val="DC3C00"/>
                  </a:gs>
                  <a:gs pos="0">
                    <a:srgbClr val="DC3C00"/>
                  </a:gs>
                </a:gsLst>
                <a:lin ang="5400000" scaled="0"/>
              </a:gradFill>
            </a:endParaRPr>
          </a:p>
        </p:txBody>
      </p:sp>
    </p:spTree>
    <p:extLst>
      <p:ext uri="{BB962C8B-B14F-4D97-AF65-F5344CB8AC3E}">
        <p14:creationId xmlns:p14="http://schemas.microsoft.com/office/powerpoint/2010/main" val="261984414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2"/>
          </p:nvPr>
        </p:nvSpPr>
        <p:spPr/>
        <p:txBody>
          <a:bodyPr/>
          <a:lstStyle/>
          <a:p>
            <a:r>
              <a:rPr lang="en-US" dirty="0" smtClean="0"/>
              <a:t>Creating Content from Windows Store App</a:t>
            </a:r>
            <a:endParaRPr lang="en-US" dirty="0"/>
          </a:p>
        </p:txBody>
      </p:sp>
    </p:spTree>
    <p:extLst>
      <p:ext uri="{BB962C8B-B14F-4D97-AF65-F5344CB8AC3E}">
        <p14:creationId xmlns:p14="http://schemas.microsoft.com/office/powerpoint/2010/main" val="5498306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099084"/>
            <a:ext cx="11149013" cy="5758916"/>
          </a:xfrm>
        </p:spPr>
        <p:txBody>
          <a:bodyPr/>
          <a:lstStyle/>
          <a:p>
            <a:r>
              <a:rPr lang="en-US" dirty="0" smtClean="0"/>
              <a:t>OneNote</a:t>
            </a:r>
          </a:p>
          <a:p>
            <a:pPr lvl="1"/>
            <a:r>
              <a:rPr lang="en-US" dirty="0" smtClean="0"/>
              <a:t>https</a:t>
            </a:r>
            <a:r>
              <a:rPr lang="en-US" dirty="0"/>
              <a:t>://</a:t>
            </a:r>
            <a:r>
              <a:rPr lang="en-US" dirty="0" smtClean="0"/>
              <a:t>www.onenote.com</a:t>
            </a:r>
          </a:p>
          <a:p>
            <a:r>
              <a:rPr lang="en-US" dirty="0" smtClean="0"/>
              <a:t>API Documentation</a:t>
            </a:r>
          </a:p>
          <a:p>
            <a:pPr lvl="1"/>
            <a:r>
              <a:rPr lang="en-US" dirty="0" smtClean="0"/>
              <a:t>http</a:t>
            </a:r>
            <a:r>
              <a:rPr lang="en-US" dirty="0"/>
              <a:t>://</a:t>
            </a:r>
            <a:r>
              <a:rPr lang="en-US" dirty="0" smtClean="0"/>
              <a:t>dev.onenote.com</a:t>
            </a:r>
          </a:p>
          <a:p>
            <a:r>
              <a:rPr lang="en-US" dirty="0" smtClean="0"/>
              <a:t>Clipper</a:t>
            </a:r>
          </a:p>
          <a:p>
            <a:pPr lvl="1"/>
            <a:r>
              <a:rPr lang="en-US" dirty="0" smtClean="0"/>
              <a:t>https</a:t>
            </a:r>
            <a:r>
              <a:rPr lang="en-US" dirty="0"/>
              <a:t>://</a:t>
            </a:r>
            <a:r>
              <a:rPr lang="en-US" dirty="0" smtClean="0"/>
              <a:t>www.onenote.com/Clipper/OneNote</a:t>
            </a:r>
          </a:p>
          <a:p>
            <a:r>
              <a:rPr lang="en-US" dirty="0" smtClean="0"/>
              <a:t>App Registration</a:t>
            </a:r>
          </a:p>
          <a:p>
            <a:pPr lvl="1"/>
            <a:r>
              <a:rPr lang="en-US" dirty="0" smtClean="0"/>
              <a:t>http</a:t>
            </a:r>
            <a:r>
              <a:rPr lang="en-US" dirty="0"/>
              <a:t>://</a:t>
            </a:r>
            <a:r>
              <a:rPr lang="en-US" dirty="0" smtClean="0"/>
              <a:t>msdn.microsoft.com/en-us/library/ff751474.aspx</a:t>
            </a:r>
          </a:p>
          <a:p>
            <a:r>
              <a:rPr lang="en-US" dirty="0" smtClean="0"/>
              <a:t>Test Console</a:t>
            </a:r>
          </a:p>
          <a:p>
            <a:pPr lvl="1"/>
            <a:r>
              <a:rPr lang="en-US" dirty="0" smtClean="0"/>
              <a:t>https</a:t>
            </a:r>
            <a:r>
              <a:rPr lang="en-US" dirty="0"/>
              <a:t>://</a:t>
            </a:r>
            <a:r>
              <a:rPr lang="en-US" dirty="0" smtClean="0"/>
              <a:t>apigee.com/onenote/embed/console/onenote</a:t>
            </a:r>
          </a:p>
          <a:p>
            <a:endParaRPr lang="en-US" dirty="0"/>
          </a:p>
          <a:p>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Key Links</a:t>
            </a:r>
            <a:endParaRPr lang="en-US" dirty="0"/>
          </a:p>
        </p:txBody>
      </p:sp>
    </p:spTree>
    <p:extLst>
      <p:ext uri="{BB962C8B-B14F-4D97-AF65-F5344CB8AC3E}">
        <p14:creationId xmlns:p14="http://schemas.microsoft.com/office/powerpoint/2010/main" val="12424902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6" y="1814048"/>
            <a:ext cx="7346043" cy="2881519"/>
          </a:xfrm>
        </p:spPr>
        <p:txBody>
          <a:bodyPr/>
          <a:lstStyle/>
          <a:p>
            <a:r>
              <a:rPr lang="en-US" dirty="0" smtClean="0"/>
              <a:t>Introduction</a:t>
            </a:r>
          </a:p>
          <a:p>
            <a:r>
              <a:rPr lang="en-US" dirty="0" smtClean="0"/>
              <a:t>One</a:t>
            </a:r>
            <a:r>
              <a:rPr lang="en-US" baseline="0" dirty="0" smtClean="0"/>
              <a:t>Note API Scenarios</a:t>
            </a:r>
            <a:endParaRPr lang="en-US" dirty="0" smtClean="0"/>
          </a:p>
          <a:p>
            <a:r>
              <a:rPr lang="en-US" dirty="0" smtClean="0"/>
              <a:t>Get</a:t>
            </a:r>
            <a:r>
              <a:rPr lang="en-US" baseline="0" dirty="0" smtClean="0"/>
              <a:t> Started with the OneNote service</a:t>
            </a:r>
            <a:endParaRPr lang="en-US" dirty="0" smtClean="0"/>
          </a:p>
          <a:p>
            <a:r>
              <a:rPr lang="en-US" dirty="0" smtClean="0"/>
              <a:t>Deep Dive into the </a:t>
            </a:r>
            <a:r>
              <a:rPr lang="en-US" baseline="0" dirty="0" smtClean="0"/>
              <a:t>OneNote service </a:t>
            </a:r>
            <a:endParaRPr lang="en-US" dirty="0" smtClean="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smtClean="0"/>
              <a:t>Summary</a:t>
            </a:r>
            <a:r>
              <a:rPr lang="en-US" dirty="0" smtClean="0"/>
              <a:t/>
            </a:r>
            <a:br>
              <a:rPr lang="en-US" dirty="0" smtClean="0"/>
            </a:br>
            <a:endParaRPr lang="en-US" dirty="0"/>
          </a:p>
        </p:txBody>
      </p:sp>
    </p:spTree>
    <p:extLst>
      <p:ext uri="{BB962C8B-B14F-4D97-AF65-F5344CB8AC3E}">
        <p14:creationId xmlns:p14="http://schemas.microsoft.com/office/powerpoint/2010/main" val="2928129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quare"/>
          <p:cNvSpPr/>
          <p:nvPr/>
        </p:nvSpPr>
        <p:spPr bwMode="auto">
          <a:xfrm>
            <a:off x="4952501" y="992921"/>
            <a:ext cx="2283837" cy="4872189"/>
          </a:xfrm>
          <a:prstGeom prst="rect">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useBgFill="1">
        <p:nvSpPr>
          <p:cNvPr id="4" name="TopMask"/>
          <p:cNvSpPr/>
          <p:nvPr/>
        </p:nvSpPr>
        <p:spPr bwMode="auto">
          <a:xfrm>
            <a:off x="4800241" y="3252"/>
            <a:ext cx="2588349" cy="2283838"/>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265" tIns="45632" rIns="91265" bIns="45632" numCol="1" rtlCol="0" anchor="ctr" anchorCtr="0" compatLnSpc="1">
            <a:prstTxWarp prst="textNoShape">
              <a:avLst/>
            </a:prstTxWarp>
          </a:bodyPr>
          <a:lstStyle/>
          <a:p>
            <a:pPr algn="ctr" defTabSz="912341" fontAlgn="base">
              <a:spcBef>
                <a:spcPct val="0"/>
              </a:spcBef>
              <a:spcAft>
                <a:spcPct val="0"/>
              </a:spcAft>
            </a:pPr>
            <a:endParaRPr lang="en-US" sz="2154" dirty="0">
              <a:gradFill>
                <a:gsLst>
                  <a:gs pos="0">
                    <a:srgbClr val="FFFFFF"/>
                  </a:gs>
                  <a:gs pos="100000">
                    <a:srgbClr val="FFFFFF"/>
                  </a:gs>
                </a:gsLst>
                <a:lin ang="5400000" scaled="0"/>
              </a:gradFill>
              <a:latin typeface="Segoe Pro" pitchFamily="34" charset="0"/>
            </a:endParaRPr>
          </a:p>
        </p:txBody>
      </p:sp>
      <p:sp useBgFill="1">
        <p:nvSpPr>
          <p:cNvPr id="5" name="Bottom Mask"/>
          <p:cNvSpPr/>
          <p:nvPr/>
        </p:nvSpPr>
        <p:spPr bwMode="auto">
          <a:xfrm>
            <a:off x="4800241" y="4570921"/>
            <a:ext cx="2588349" cy="1920066"/>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265" tIns="45632" rIns="91265" bIns="45632" numCol="1" rtlCol="0" anchor="ctr" anchorCtr="0" compatLnSpc="1">
            <a:prstTxWarp prst="textNoShape">
              <a:avLst/>
            </a:prstTxWarp>
          </a:bodyPr>
          <a:lstStyle/>
          <a:p>
            <a:pPr algn="ctr" defTabSz="912341" fontAlgn="base">
              <a:spcBef>
                <a:spcPct val="0"/>
              </a:spcBef>
              <a:spcAft>
                <a:spcPct val="0"/>
              </a:spcAft>
            </a:pPr>
            <a:endParaRPr lang="en-US" sz="2154" dirty="0">
              <a:gradFill>
                <a:gsLst>
                  <a:gs pos="0">
                    <a:srgbClr val="FFFFFF"/>
                  </a:gs>
                  <a:gs pos="100000">
                    <a:srgbClr val="FFFFFF"/>
                  </a:gs>
                </a:gsLst>
                <a:lin ang="5400000" scaled="0"/>
              </a:gradFill>
              <a:latin typeface="Segoe Pro" pitchFamily="34" charset="0"/>
            </a:endParaRPr>
          </a:p>
        </p:txBody>
      </p:sp>
      <p:sp>
        <p:nvSpPr>
          <p:cNvPr id="50" name="Rectangle 49"/>
          <p:cNvSpPr/>
          <p:nvPr/>
        </p:nvSpPr>
        <p:spPr bwMode="auto">
          <a:xfrm>
            <a:off x="2467716" y="2285160"/>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51" name="Rectangle 50"/>
          <p:cNvSpPr/>
          <p:nvPr/>
        </p:nvSpPr>
        <p:spPr bwMode="auto">
          <a:xfrm>
            <a:off x="7439873" y="2285160"/>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49" name="Rectangle 48"/>
          <p:cNvSpPr/>
          <p:nvPr/>
        </p:nvSpPr>
        <p:spPr bwMode="auto">
          <a:xfrm>
            <a:off x="4952501" y="2287086"/>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61" name="Freeform 73"/>
          <p:cNvSpPr>
            <a:spLocks noEditPoints="1"/>
          </p:cNvSpPr>
          <p:nvPr/>
        </p:nvSpPr>
        <p:spPr bwMode="auto">
          <a:xfrm>
            <a:off x="8178607" y="3012211"/>
            <a:ext cx="808675" cy="920436"/>
          </a:xfrm>
          <a:custGeom>
            <a:avLst/>
            <a:gdLst>
              <a:gd name="T0" fmla="*/ 64 w 64"/>
              <a:gd name="T1" fmla="*/ 32 h 73"/>
              <a:gd name="T2" fmla="*/ 32 w 64"/>
              <a:gd name="T3" fmla="*/ 0 h 73"/>
              <a:gd name="T4" fmla="*/ 0 w 64"/>
              <a:gd name="T5" fmla="*/ 32 h 73"/>
              <a:gd name="T6" fmla="*/ 32 w 64"/>
              <a:gd name="T7" fmla="*/ 64 h 73"/>
              <a:gd name="T8" fmla="*/ 38 w 64"/>
              <a:gd name="T9" fmla="*/ 63 h 73"/>
              <a:gd name="T10" fmla="*/ 57 w 64"/>
              <a:gd name="T11" fmla="*/ 73 h 73"/>
              <a:gd name="T12" fmla="*/ 52 w 64"/>
              <a:gd name="T13" fmla="*/ 57 h 73"/>
              <a:gd name="T14" fmla="*/ 64 w 64"/>
              <a:gd name="T15" fmla="*/ 32 h 73"/>
              <a:gd name="T16" fmla="*/ 32 w 64"/>
              <a:gd name="T17" fmla="*/ 47 h 73"/>
              <a:gd name="T18" fmla="*/ 17 w 64"/>
              <a:gd name="T19" fmla="*/ 47 h 73"/>
              <a:gd name="T20" fmla="*/ 17 w 64"/>
              <a:gd name="T21" fmla="*/ 41 h 73"/>
              <a:gd name="T22" fmla="*/ 32 w 64"/>
              <a:gd name="T23" fmla="*/ 41 h 73"/>
              <a:gd name="T24" fmla="*/ 32 w 64"/>
              <a:gd name="T25" fmla="*/ 47 h 73"/>
              <a:gd name="T26" fmla="*/ 48 w 64"/>
              <a:gd name="T27" fmla="*/ 36 h 73"/>
              <a:gd name="T28" fmla="*/ 17 w 64"/>
              <a:gd name="T29" fmla="*/ 36 h 73"/>
              <a:gd name="T30" fmla="*/ 17 w 64"/>
              <a:gd name="T31" fmla="*/ 30 h 73"/>
              <a:gd name="T32" fmla="*/ 48 w 64"/>
              <a:gd name="T33" fmla="*/ 30 h 73"/>
              <a:gd name="T34" fmla="*/ 48 w 64"/>
              <a:gd name="T35" fmla="*/ 36 h 73"/>
              <a:gd name="T36" fmla="*/ 48 w 64"/>
              <a:gd name="T37" fmla="*/ 25 h 73"/>
              <a:gd name="T38" fmla="*/ 17 w 64"/>
              <a:gd name="T39" fmla="*/ 25 h 73"/>
              <a:gd name="T40" fmla="*/ 17 w 64"/>
              <a:gd name="T41" fmla="*/ 19 h 73"/>
              <a:gd name="T42" fmla="*/ 48 w 64"/>
              <a:gd name="T43" fmla="*/ 19 h 73"/>
              <a:gd name="T44" fmla="*/ 48 w 64"/>
              <a:gd name="T45" fmla="*/ 2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73">
                <a:moveTo>
                  <a:pt x="64" y="32"/>
                </a:moveTo>
                <a:cubicBezTo>
                  <a:pt x="64" y="14"/>
                  <a:pt x="50" y="0"/>
                  <a:pt x="32" y="0"/>
                </a:cubicBezTo>
                <a:cubicBezTo>
                  <a:pt x="15" y="0"/>
                  <a:pt x="0" y="14"/>
                  <a:pt x="0" y="32"/>
                </a:cubicBezTo>
                <a:cubicBezTo>
                  <a:pt x="0" y="50"/>
                  <a:pt x="15" y="64"/>
                  <a:pt x="32" y="64"/>
                </a:cubicBezTo>
                <a:cubicBezTo>
                  <a:pt x="34" y="64"/>
                  <a:pt x="36" y="64"/>
                  <a:pt x="38" y="63"/>
                </a:cubicBezTo>
                <a:cubicBezTo>
                  <a:pt x="57" y="73"/>
                  <a:pt x="57" y="73"/>
                  <a:pt x="57" y="73"/>
                </a:cubicBezTo>
                <a:cubicBezTo>
                  <a:pt x="52" y="57"/>
                  <a:pt x="52" y="57"/>
                  <a:pt x="52" y="57"/>
                </a:cubicBezTo>
                <a:cubicBezTo>
                  <a:pt x="60" y="51"/>
                  <a:pt x="64" y="42"/>
                  <a:pt x="64" y="32"/>
                </a:cubicBezTo>
                <a:close/>
                <a:moveTo>
                  <a:pt x="32" y="47"/>
                </a:moveTo>
                <a:cubicBezTo>
                  <a:pt x="17" y="47"/>
                  <a:pt x="17" y="47"/>
                  <a:pt x="17" y="47"/>
                </a:cubicBezTo>
                <a:cubicBezTo>
                  <a:pt x="17" y="41"/>
                  <a:pt x="17" y="41"/>
                  <a:pt x="17" y="41"/>
                </a:cubicBezTo>
                <a:cubicBezTo>
                  <a:pt x="32" y="41"/>
                  <a:pt x="32" y="41"/>
                  <a:pt x="32" y="41"/>
                </a:cubicBezTo>
                <a:lnTo>
                  <a:pt x="32" y="47"/>
                </a:lnTo>
                <a:close/>
                <a:moveTo>
                  <a:pt x="48" y="36"/>
                </a:moveTo>
                <a:cubicBezTo>
                  <a:pt x="17" y="36"/>
                  <a:pt x="17" y="36"/>
                  <a:pt x="17" y="36"/>
                </a:cubicBezTo>
                <a:cubicBezTo>
                  <a:pt x="17" y="30"/>
                  <a:pt x="17" y="30"/>
                  <a:pt x="17" y="30"/>
                </a:cubicBezTo>
                <a:cubicBezTo>
                  <a:pt x="48" y="30"/>
                  <a:pt x="48" y="30"/>
                  <a:pt x="48" y="30"/>
                </a:cubicBezTo>
                <a:lnTo>
                  <a:pt x="48" y="36"/>
                </a:lnTo>
                <a:close/>
                <a:moveTo>
                  <a:pt x="48" y="25"/>
                </a:moveTo>
                <a:cubicBezTo>
                  <a:pt x="17" y="25"/>
                  <a:pt x="17" y="25"/>
                  <a:pt x="17" y="25"/>
                </a:cubicBezTo>
                <a:cubicBezTo>
                  <a:pt x="17" y="19"/>
                  <a:pt x="17" y="19"/>
                  <a:pt x="17" y="19"/>
                </a:cubicBezTo>
                <a:cubicBezTo>
                  <a:pt x="48" y="19"/>
                  <a:pt x="48" y="19"/>
                  <a:pt x="48" y="19"/>
                </a:cubicBezTo>
                <a:lnTo>
                  <a:pt x="48" y="25"/>
                </a:lnTo>
                <a:close/>
              </a:path>
            </a:pathLst>
          </a:custGeom>
          <a:solidFill>
            <a:schemeClr val="accent2"/>
          </a:solidFill>
          <a:ln>
            <a:noFill/>
          </a:ln>
        </p:spPr>
        <p:txBody>
          <a:bodyPr vert="horz" wrap="square" lIns="91267" tIns="45632" rIns="91267" bIns="45632" numCol="1" anchor="t" anchorCtr="0" compatLnSpc="1">
            <a:prstTxWarp prst="textNoShape">
              <a:avLst/>
            </a:prstTxWarp>
          </a:bodyPr>
          <a:lstStyle/>
          <a:p>
            <a:pPr defTabSz="913407"/>
            <a:endParaRPr lang="en-US" sz="1762" dirty="0">
              <a:solidFill>
                <a:srgbClr val="292929"/>
              </a:solidFill>
              <a:latin typeface="Segoe Pro" pitchFamily="34" charset="0"/>
            </a:endParaRPr>
          </a:p>
        </p:txBody>
      </p:sp>
      <p:sp>
        <p:nvSpPr>
          <p:cNvPr id="35" name="Office Logo"/>
          <p:cNvSpPr>
            <a:spLocks/>
          </p:cNvSpPr>
          <p:nvPr/>
        </p:nvSpPr>
        <p:spPr bwMode="auto">
          <a:xfrm>
            <a:off x="5490286" y="2732621"/>
            <a:ext cx="1189055" cy="1421573"/>
          </a:xfrm>
          <a:custGeom>
            <a:avLst/>
            <a:gdLst>
              <a:gd name="T0" fmla="*/ 0 w 446"/>
              <a:gd name="T1" fmla="*/ 107 h 533"/>
              <a:gd name="T2" fmla="*/ 285 w 446"/>
              <a:gd name="T3" fmla="*/ 0 h 533"/>
              <a:gd name="T4" fmla="*/ 446 w 446"/>
              <a:gd name="T5" fmla="*/ 45 h 533"/>
              <a:gd name="T6" fmla="*/ 446 w 446"/>
              <a:gd name="T7" fmla="*/ 485 h 533"/>
              <a:gd name="T8" fmla="*/ 288 w 446"/>
              <a:gd name="T9" fmla="*/ 533 h 533"/>
              <a:gd name="T10" fmla="*/ 0 w 446"/>
              <a:gd name="T11" fmla="*/ 428 h 533"/>
              <a:gd name="T12" fmla="*/ 285 w 446"/>
              <a:gd name="T13" fmla="*/ 466 h 533"/>
              <a:gd name="T14" fmla="*/ 285 w 446"/>
              <a:gd name="T15" fmla="*/ 81 h 533"/>
              <a:gd name="T16" fmla="*/ 96 w 446"/>
              <a:gd name="T17" fmla="*/ 129 h 533"/>
              <a:gd name="T18" fmla="*/ 96 w 446"/>
              <a:gd name="T19" fmla="*/ 387 h 533"/>
              <a:gd name="T20" fmla="*/ 0 w 446"/>
              <a:gd name="T21" fmla="*/ 421 h 533"/>
              <a:gd name="T22" fmla="*/ 0 w 446"/>
              <a:gd name="T23" fmla="*/ 10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6" h="533">
                <a:moveTo>
                  <a:pt x="0" y="107"/>
                </a:moveTo>
                <a:lnTo>
                  <a:pt x="285" y="0"/>
                </a:lnTo>
                <a:lnTo>
                  <a:pt x="446" y="45"/>
                </a:lnTo>
                <a:lnTo>
                  <a:pt x="446" y="485"/>
                </a:lnTo>
                <a:lnTo>
                  <a:pt x="288" y="533"/>
                </a:lnTo>
                <a:lnTo>
                  <a:pt x="0" y="428"/>
                </a:lnTo>
                <a:lnTo>
                  <a:pt x="285" y="466"/>
                </a:lnTo>
                <a:lnTo>
                  <a:pt x="285" y="81"/>
                </a:lnTo>
                <a:lnTo>
                  <a:pt x="96" y="129"/>
                </a:lnTo>
                <a:lnTo>
                  <a:pt x="96" y="387"/>
                </a:lnTo>
                <a:lnTo>
                  <a:pt x="0" y="421"/>
                </a:lnTo>
                <a:lnTo>
                  <a:pt x="0" y="107"/>
                </a:lnTo>
                <a:close/>
              </a:path>
            </a:pathLst>
          </a:custGeom>
          <a:solidFill>
            <a:schemeClr val="accent2"/>
          </a:solidFill>
          <a:ln>
            <a:noFill/>
          </a:ln>
          <a:extLst/>
        </p:spPr>
        <p:txBody>
          <a:bodyPr vert="horz" wrap="square" lIns="89557" tIns="44779" rIns="89557" bIns="44779" numCol="1" anchor="t" anchorCtr="0" compatLnSpc="1">
            <a:prstTxWarp prst="textNoShape">
              <a:avLst/>
            </a:prstTxWarp>
          </a:bodyPr>
          <a:lstStyle/>
          <a:p>
            <a:pPr defTabSz="913549"/>
            <a:endParaRPr lang="en-US" sz="1762" dirty="0">
              <a:solidFill>
                <a:srgbClr val="FFFFFF"/>
              </a:solidFill>
            </a:endParaRPr>
          </a:p>
        </p:txBody>
      </p:sp>
      <p:sp>
        <p:nvSpPr>
          <p:cNvPr id="6" name="Rectangle 5"/>
          <p:cNvSpPr/>
          <p:nvPr/>
        </p:nvSpPr>
        <p:spPr bwMode="auto">
          <a:xfrm>
            <a:off x="5770" y="3250"/>
            <a:ext cx="12177294" cy="68515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32" tIns="45632" rIns="45632" bIns="45632" numCol="1" spcCol="0" rtlCol="0" fromWordArt="0" anchor="ctr" anchorCtr="0" forceAA="0" compatLnSpc="1">
            <a:prstTxWarp prst="textNoShape">
              <a:avLst/>
            </a:prstTxWarp>
            <a:noAutofit/>
          </a:bodyPr>
          <a:lstStyle/>
          <a:p>
            <a:pPr algn="ctr" defTabSz="912341" fontAlgn="base">
              <a:spcBef>
                <a:spcPct val="0"/>
              </a:spcBef>
              <a:spcAft>
                <a:spcPct val="0"/>
              </a:spcAft>
            </a:pPr>
            <a:endParaRPr lang="en-US" sz="1762" dirty="0">
              <a:gradFill>
                <a:gsLst>
                  <a:gs pos="0">
                    <a:srgbClr val="FFFFFF"/>
                  </a:gs>
                  <a:gs pos="100000">
                    <a:srgbClr val="FFFFFF"/>
                  </a:gs>
                </a:gsLst>
                <a:lin ang="5400000" scaled="0"/>
              </a:gradFill>
              <a:latin typeface="Segoe Pro" pitchFamily="34" charset="0"/>
              <a:ea typeface="Segoe UI" pitchFamily="34" charset="0"/>
              <a:cs typeface="Segoe UI" pitchFamily="34" charset="0"/>
            </a:endParaRPr>
          </a:p>
        </p:txBody>
      </p:sp>
      <p:sp>
        <p:nvSpPr>
          <p:cNvPr id="89" name="innovation"/>
          <p:cNvSpPr>
            <a:spLocks noGrp="1"/>
          </p:cNvSpPr>
          <p:nvPr/>
        </p:nvSpPr>
        <p:spPr>
          <a:xfrm>
            <a:off x="3495550" y="1183923"/>
            <a:ext cx="1891206"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defTabSz="912642">
              <a:tabLst>
                <a:tab pos="3018378" algn="l"/>
                <a:tab pos="3828030" algn="l"/>
              </a:tabLst>
            </a:pPr>
            <a:r>
              <a:rPr sz="6465" b="0">
                <a:gradFill>
                  <a:gsLst>
                    <a:gs pos="2917">
                      <a:srgbClr val="FFFFFF"/>
                    </a:gs>
                    <a:gs pos="30000">
                      <a:srgbClr val="FFFFFF"/>
                    </a:gs>
                  </a:gsLst>
                  <a:lin ang="5400000" scaled="0"/>
                </a:gradFill>
              </a:rPr>
              <a:t>Dev.</a:t>
            </a:r>
            <a:endParaRPr sz="5974" b="0" spc="-160">
              <a:noFill/>
              <a:latin typeface="Segoe Pro Light" pitchFamily="34" charset="0"/>
            </a:endParaRPr>
          </a:p>
        </p:txBody>
      </p:sp>
      <p:sp>
        <p:nvSpPr>
          <p:cNvPr id="90" name="differentiation"/>
          <p:cNvSpPr>
            <a:spLocks noGrp="1"/>
          </p:cNvSpPr>
          <p:nvPr/>
        </p:nvSpPr>
        <p:spPr>
          <a:xfrm>
            <a:off x="6566624" y="1183923"/>
            <a:ext cx="2408885"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defTabSz="913375">
              <a:spcAft>
                <a:spcPts val="588"/>
              </a:spcAft>
            </a:pPr>
            <a:r>
              <a:rPr sz="6465" b="0">
                <a:gradFill>
                  <a:gsLst>
                    <a:gs pos="2917">
                      <a:srgbClr val="FFFFFF"/>
                    </a:gs>
                    <a:gs pos="30000">
                      <a:srgbClr val="FFFFFF"/>
                    </a:gs>
                  </a:gsLst>
                  <a:lin ang="5400000" scaled="0"/>
                </a:gradFill>
              </a:rPr>
              <a:t>.com</a:t>
            </a:r>
          </a:p>
        </p:txBody>
      </p:sp>
      <p:sp>
        <p:nvSpPr>
          <p:cNvPr id="44" name="and"/>
          <p:cNvSpPr>
            <a:spLocks noGrp="1"/>
          </p:cNvSpPr>
          <p:nvPr/>
        </p:nvSpPr>
        <p:spPr>
          <a:xfrm>
            <a:off x="4962268" y="1183923"/>
            <a:ext cx="2409489"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defTabSz="912642">
              <a:tabLst>
                <a:tab pos="3018378" algn="l"/>
                <a:tab pos="3828030" algn="l"/>
              </a:tabLst>
            </a:pPr>
            <a:r>
              <a:rPr sz="6465" b="0">
                <a:gradFill>
                  <a:gsLst>
                    <a:gs pos="2917">
                      <a:srgbClr val="FFFFFF"/>
                    </a:gs>
                    <a:gs pos="30000">
                      <a:srgbClr val="FFFFFF"/>
                    </a:gs>
                  </a:gsLst>
                  <a:lin ang="5400000" scaled="0"/>
                </a:gradFill>
              </a:rPr>
              <a:t>Office</a:t>
            </a:r>
            <a:endParaRPr sz="5974" b="0" spc="-160">
              <a:noFill/>
              <a:latin typeface="Segoe Pro Light" pitchFamily="34" charset="0"/>
            </a:endParaRPr>
          </a:p>
        </p:txBody>
      </p:sp>
      <p:sp>
        <p:nvSpPr>
          <p:cNvPr id="36" name="Globe"/>
          <p:cNvSpPr>
            <a:spLocks noEditPoints="1"/>
          </p:cNvSpPr>
          <p:nvPr/>
        </p:nvSpPr>
        <p:spPr bwMode="auto">
          <a:xfrm>
            <a:off x="3156266" y="3029994"/>
            <a:ext cx="898358" cy="898720"/>
          </a:xfrm>
          <a:custGeom>
            <a:avLst/>
            <a:gdLst>
              <a:gd name="T0" fmla="*/ 207 w 207"/>
              <a:gd name="T1" fmla="*/ 104 h 207"/>
              <a:gd name="T2" fmla="*/ 176 w 207"/>
              <a:gd name="T3" fmla="*/ 53 h 207"/>
              <a:gd name="T4" fmla="*/ 178 w 207"/>
              <a:gd name="T5" fmla="*/ 82 h 207"/>
              <a:gd name="T6" fmla="*/ 163 w 207"/>
              <a:gd name="T7" fmla="*/ 97 h 207"/>
              <a:gd name="T8" fmla="*/ 162 w 207"/>
              <a:gd name="T9" fmla="*/ 118 h 207"/>
              <a:gd name="T10" fmla="*/ 147 w 207"/>
              <a:gd name="T11" fmla="*/ 149 h 207"/>
              <a:gd name="T12" fmla="*/ 168 w 207"/>
              <a:gd name="T13" fmla="*/ 178 h 207"/>
              <a:gd name="T14" fmla="*/ 115 w 207"/>
              <a:gd name="T15" fmla="*/ 187 h 207"/>
              <a:gd name="T16" fmla="*/ 90 w 207"/>
              <a:gd name="T17" fmla="*/ 153 h 207"/>
              <a:gd name="T18" fmla="*/ 59 w 207"/>
              <a:gd name="T19" fmla="*/ 145 h 207"/>
              <a:gd name="T20" fmla="*/ 50 w 207"/>
              <a:gd name="T21" fmla="*/ 141 h 207"/>
              <a:gd name="T22" fmla="*/ 65 w 207"/>
              <a:gd name="T23" fmla="*/ 126 h 207"/>
              <a:gd name="T24" fmla="*/ 79 w 207"/>
              <a:gd name="T25" fmla="*/ 106 h 207"/>
              <a:gd name="T26" fmla="*/ 96 w 207"/>
              <a:gd name="T27" fmla="*/ 100 h 207"/>
              <a:gd name="T28" fmla="*/ 99 w 207"/>
              <a:gd name="T29" fmla="*/ 110 h 207"/>
              <a:gd name="T30" fmla="*/ 99 w 207"/>
              <a:gd name="T31" fmla="*/ 115 h 207"/>
              <a:gd name="T32" fmla="*/ 116 w 207"/>
              <a:gd name="T33" fmla="*/ 118 h 207"/>
              <a:gd name="T34" fmla="*/ 113 w 207"/>
              <a:gd name="T35" fmla="*/ 102 h 207"/>
              <a:gd name="T36" fmla="*/ 96 w 207"/>
              <a:gd name="T37" fmla="*/ 81 h 207"/>
              <a:gd name="T38" fmla="*/ 70 w 207"/>
              <a:gd name="T39" fmla="*/ 63 h 207"/>
              <a:gd name="T40" fmla="*/ 64 w 207"/>
              <a:gd name="T41" fmla="*/ 82 h 207"/>
              <a:gd name="T42" fmla="*/ 67 w 207"/>
              <a:gd name="T43" fmla="*/ 61 h 207"/>
              <a:gd name="T44" fmla="*/ 60 w 207"/>
              <a:gd name="T45" fmla="*/ 50 h 207"/>
              <a:gd name="T46" fmla="*/ 55 w 207"/>
              <a:gd name="T47" fmla="*/ 39 h 207"/>
              <a:gd name="T48" fmla="*/ 46 w 207"/>
              <a:gd name="T49" fmla="*/ 52 h 207"/>
              <a:gd name="T50" fmla="*/ 46 w 207"/>
              <a:gd name="T51" fmla="*/ 36 h 207"/>
              <a:gd name="T52" fmla="*/ 31 w 207"/>
              <a:gd name="T53" fmla="*/ 45 h 207"/>
              <a:gd name="T54" fmla="*/ 39 w 207"/>
              <a:gd name="T55" fmla="*/ 54 h 207"/>
              <a:gd name="T56" fmla="*/ 17 w 207"/>
              <a:gd name="T57" fmla="*/ 56 h 207"/>
              <a:gd name="T58" fmla="*/ 74 w 207"/>
              <a:gd name="T59" fmla="*/ 23 h 207"/>
              <a:gd name="T60" fmla="*/ 93 w 207"/>
              <a:gd name="T61" fmla="*/ 7 h 207"/>
              <a:gd name="T62" fmla="*/ 81 w 207"/>
              <a:gd name="T63" fmla="*/ 17 h 207"/>
              <a:gd name="T64" fmla="*/ 98 w 207"/>
              <a:gd name="T65" fmla="*/ 36 h 207"/>
              <a:gd name="T66" fmla="*/ 101 w 207"/>
              <a:gd name="T67" fmla="*/ 43 h 207"/>
              <a:gd name="T68" fmla="*/ 105 w 207"/>
              <a:gd name="T69" fmla="*/ 57 h 207"/>
              <a:gd name="T70" fmla="*/ 128 w 207"/>
              <a:gd name="T71" fmla="*/ 48 h 207"/>
              <a:gd name="T72" fmla="*/ 140 w 207"/>
              <a:gd name="T73" fmla="*/ 28 h 207"/>
              <a:gd name="T74" fmla="*/ 141 w 207"/>
              <a:gd name="T75" fmla="*/ 22 h 207"/>
              <a:gd name="T76" fmla="*/ 170 w 207"/>
              <a:gd name="T77" fmla="*/ 32 h 207"/>
              <a:gd name="T78" fmla="*/ 7 w 207"/>
              <a:gd name="T79" fmla="*/ 85 h 207"/>
              <a:gd name="T80" fmla="*/ 18 w 207"/>
              <a:gd name="T81" fmla="*/ 94 h 207"/>
              <a:gd name="T82" fmla="*/ 30 w 207"/>
              <a:gd name="T83" fmla="*/ 125 h 207"/>
              <a:gd name="T84" fmla="*/ 68 w 207"/>
              <a:gd name="T85" fmla="*/ 169 h 207"/>
              <a:gd name="T86" fmla="*/ 7 w 207"/>
              <a:gd name="T87" fmla="*/ 85 h 207"/>
              <a:gd name="T88" fmla="*/ 100 w 207"/>
              <a:gd name="T89" fmla="*/ 99 h 207"/>
              <a:gd name="T90" fmla="*/ 100 w 207"/>
              <a:gd name="T91" fmla="*/ 99 h 207"/>
              <a:gd name="T92" fmla="*/ 86 w 207"/>
              <a:gd name="T93" fmla="*/ 93 h 207"/>
              <a:gd name="T94" fmla="*/ 87 w 207"/>
              <a:gd name="T95" fmla="*/ 95 h 207"/>
              <a:gd name="T96" fmla="*/ 132 w 207"/>
              <a:gd name="T97" fmla="*/ 10 h 207"/>
              <a:gd name="T98" fmla="*/ 127 w 207"/>
              <a:gd name="T99" fmla="*/ 8 h 207"/>
              <a:gd name="T100" fmla="*/ 67 w 207"/>
              <a:gd name="T101" fmla="*/ 1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7" h="207">
                <a:moveTo>
                  <a:pt x="103" y="0"/>
                </a:moveTo>
                <a:cubicBezTo>
                  <a:pt x="46" y="0"/>
                  <a:pt x="0" y="47"/>
                  <a:pt x="0" y="104"/>
                </a:cubicBezTo>
                <a:cubicBezTo>
                  <a:pt x="0" y="161"/>
                  <a:pt x="46" y="207"/>
                  <a:pt x="103" y="207"/>
                </a:cubicBezTo>
                <a:cubicBezTo>
                  <a:pt x="161" y="207"/>
                  <a:pt x="207" y="161"/>
                  <a:pt x="207" y="104"/>
                </a:cubicBezTo>
                <a:cubicBezTo>
                  <a:pt x="207" y="47"/>
                  <a:pt x="161" y="0"/>
                  <a:pt x="103" y="0"/>
                </a:cubicBezTo>
                <a:close/>
                <a:moveTo>
                  <a:pt x="182" y="50"/>
                </a:moveTo>
                <a:cubicBezTo>
                  <a:pt x="181" y="50"/>
                  <a:pt x="181" y="51"/>
                  <a:pt x="180" y="52"/>
                </a:cubicBezTo>
                <a:cubicBezTo>
                  <a:pt x="179" y="49"/>
                  <a:pt x="177" y="51"/>
                  <a:pt x="176" y="53"/>
                </a:cubicBezTo>
                <a:cubicBezTo>
                  <a:pt x="178" y="59"/>
                  <a:pt x="175" y="65"/>
                  <a:pt x="171" y="68"/>
                </a:cubicBezTo>
                <a:cubicBezTo>
                  <a:pt x="171" y="72"/>
                  <a:pt x="172" y="74"/>
                  <a:pt x="173" y="77"/>
                </a:cubicBezTo>
                <a:cubicBezTo>
                  <a:pt x="175" y="77"/>
                  <a:pt x="176" y="76"/>
                  <a:pt x="177" y="77"/>
                </a:cubicBezTo>
                <a:cubicBezTo>
                  <a:pt x="178" y="78"/>
                  <a:pt x="180" y="80"/>
                  <a:pt x="178" y="82"/>
                </a:cubicBezTo>
                <a:cubicBezTo>
                  <a:pt x="178" y="81"/>
                  <a:pt x="178" y="79"/>
                  <a:pt x="177" y="78"/>
                </a:cubicBezTo>
                <a:cubicBezTo>
                  <a:pt x="174" y="79"/>
                  <a:pt x="175" y="84"/>
                  <a:pt x="176" y="86"/>
                </a:cubicBezTo>
                <a:cubicBezTo>
                  <a:pt x="172" y="87"/>
                  <a:pt x="171" y="91"/>
                  <a:pt x="169" y="93"/>
                </a:cubicBezTo>
                <a:cubicBezTo>
                  <a:pt x="167" y="94"/>
                  <a:pt x="164" y="94"/>
                  <a:pt x="163" y="97"/>
                </a:cubicBezTo>
                <a:cubicBezTo>
                  <a:pt x="165" y="98"/>
                  <a:pt x="167" y="100"/>
                  <a:pt x="167" y="104"/>
                </a:cubicBezTo>
                <a:cubicBezTo>
                  <a:pt x="166" y="106"/>
                  <a:pt x="162" y="104"/>
                  <a:pt x="160" y="104"/>
                </a:cubicBezTo>
                <a:cubicBezTo>
                  <a:pt x="157" y="105"/>
                  <a:pt x="159" y="113"/>
                  <a:pt x="158" y="115"/>
                </a:cubicBezTo>
                <a:cubicBezTo>
                  <a:pt x="159" y="116"/>
                  <a:pt x="161" y="116"/>
                  <a:pt x="162" y="118"/>
                </a:cubicBezTo>
                <a:cubicBezTo>
                  <a:pt x="160" y="121"/>
                  <a:pt x="156" y="122"/>
                  <a:pt x="157" y="127"/>
                </a:cubicBezTo>
                <a:cubicBezTo>
                  <a:pt x="154" y="129"/>
                  <a:pt x="149" y="132"/>
                  <a:pt x="148" y="137"/>
                </a:cubicBezTo>
                <a:cubicBezTo>
                  <a:pt x="148" y="139"/>
                  <a:pt x="149" y="141"/>
                  <a:pt x="149" y="143"/>
                </a:cubicBezTo>
                <a:cubicBezTo>
                  <a:pt x="149" y="146"/>
                  <a:pt x="147" y="147"/>
                  <a:pt x="147" y="149"/>
                </a:cubicBezTo>
                <a:cubicBezTo>
                  <a:pt x="148" y="152"/>
                  <a:pt x="154" y="157"/>
                  <a:pt x="157" y="158"/>
                </a:cubicBezTo>
                <a:cubicBezTo>
                  <a:pt x="162" y="156"/>
                  <a:pt x="167" y="153"/>
                  <a:pt x="172" y="155"/>
                </a:cubicBezTo>
                <a:cubicBezTo>
                  <a:pt x="173" y="157"/>
                  <a:pt x="171" y="157"/>
                  <a:pt x="171" y="159"/>
                </a:cubicBezTo>
                <a:cubicBezTo>
                  <a:pt x="175" y="167"/>
                  <a:pt x="167" y="170"/>
                  <a:pt x="168" y="178"/>
                </a:cubicBezTo>
                <a:cubicBezTo>
                  <a:pt x="151" y="193"/>
                  <a:pt x="128" y="202"/>
                  <a:pt x="103" y="202"/>
                </a:cubicBezTo>
                <a:cubicBezTo>
                  <a:pt x="99" y="202"/>
                  <a:pt x="94" y="202"/>
                  <a:pt x="90" y="201"/>
                </a:cubicBezTo>
                <a:cubicBezTo>
                  <a:pt x="96" y="197"/>
                  <a:pt x="105" y="197"/>
                  <a:pt x="108" y="189"/>
                </a:cubicBezTo>
                <a:cubicBezTo>
                  <a:pt x="110" y="189"/>
                  <a:pt x="112" y="187"/>
                  <a:pt x="115" y="187"/>
                </a:cubicBezTo>
                <a:cubicBezTo>
                  <a:pt x="117" y="186"/>
                  <a:pt x="119" y="183"/>
                  <a:pt x="119" y="179"/>
                </a:cubicBezTo>
                <a:cubicBezTo>
                  <a:pt x="121" y="176"/>
                  <a:pt x="125" y="176"/>
                  <a:pt x="125" y="171"/>
                </a:cubicBezTo>
                <a:cubicBezTo>
                  <a:pt x="120" y="168"/>
                  <a:pt x="112" y="167"/>
                  <a:pt x="106" y="165"/>
                </a:cubicBezTo>
                <a:cubicBezTo>
                  <a:pt x="105" y="156"/>
                  <a:pt x="93" y="159"/>
                  <a:pt x="90" y="153"/>
                </a:cubicBezTo>
                <a:cubicBezTo>
                  <a:pt x="85" y="154"/>
                  <a:pt x="82" y="151"/>
                  <a:pt x="78" y="150"/>
                </a:cubicBezTo>
                <a:cubicBezTo>
                  <a:pt x="76" y="151"/>
                  <a:pt x="74" y="153"/>
                  <a:pt x="71" y="154"/>
                </a:cubicBezTo>
                <a:cubicBezTo>
                  <a:pt x="70" y="152"/>
                  <a:pt x="65" y="154"/>
                  <a:pt x="64" y="152"/>
                </a:cubicBezTo>
                <a:cubicBezTo>
                  <a:pt x="66" y="146"/>
                  <a:pt x="63" y="145"/>
                  <a:pt x="59" y="145"/>
                </a:cubicBezTo>
                <a:cubicBezTo>
                  <a:pt x="58" y="142"/>
                  <a:pt x="59" y="141"/>
                  <a:pt x="59" y="139"/>
                </a:cubicBezTo>
                <a:cubicBezTo>
                  <a:pt x="59" y="138"/>
                  <a:pt x="57" y="138"/>
                  <a:pt x="56" y="138"/>
                </a:cubicBezTo>
                <a:cubicBezTo>
                  <a:pt x="54" y="139"/>
                  <a:pt x="54" y="141"/>
                  <a:pt x="53" y="141"/>
                </a:cubicBezTo>
                <a:cubicBezTo>
                  <a:pt x="52" y="141"/>
                  <a:pt x="51" y="141"/>
                  <a:pt x="50" y="141"/>
                </a:cubicBezTo>
                <a:cubicBezTo>
                  <a:pt x="47" y="140"/>
                  <a:pt x="45" y="129"/>
                  <a:pt x="50" y="127"/>
                </a:cubicBezTo>
                <a:cubicBezTo>
                  <a:pt x="55" y="129"/>
                  <a:pt x="56" y="126"/>
                  <a:pt x="62" y="127"/>
                </a:cubicBezTo>
                <a:cubicBezTo>
                  <a:pt x="64" y="129"/>
                  <a:pt x="63" y="134"/>
                  <a:pt x="67" y="134"/>
                </a:cubicBezTo>
                <a:cubicBezTo>
                  <a:pt x="69" y="131"/>
                  <a:pt x="65" y="128"/>
                  <a:pt x="65" y="126"/>
                </a:cubicBezTo>
                <a:cubicBezTo>
                  <a:pt x="66" y="123"/>
                  <a:pt x="70" y="123"/>
                  <a:pt x="71" y="120"/>
                </a:cubicBezTo>
                <a:cubicBezTo>
                  <a:pt x="74" y="117"/>
                  <a:pt x="73" y="114"/>
                  <a:pt x="74" y="111"/>
                </a:cubicBezTo>
                <a:cubicBezTo>
                  <a:pt x="76" y="110"/>
                  <a:pt x="77" y="109"/>
                  <a:pt x="79" y="109"/>
                </a:cubicBezTo>
                <a:cubicBezTo>
                  <a:pt x="79" y="108"/>
                  <a:pt x="79" y="107"/>
                  <a:pt x="79" y="106"/>
                </a:cubicBezTo>
                <a:cubicBezTo>
                  <a:pt x="80" y="104"/>
                  <a:pt x="83" y="103"/>
                  <a:pt x="84" y="102"/>
                </a:cubicBezTo>
                <a:cubicBezTo>
                  <a:pt x="87" y="103"/>
                  <a:pt x="83" y="104"/>
                  <a:pt x="84" y="105"/>
                </a:cubicBezTo>
                <a:cubicBezTo>
                  <a:pt x="88" y="104"/>
                  <a:pt x="92" y="103"/>
                  <a:pt x="93" y="100"/>
                </a:cubicBezTo>
                <a:cubicBezTo>
                  <a:pt x="94" y="100"/>
                  <a:pt x="95" y="100"/>
                  <a:pt x="96" y="100"/>
                </a:cubicBezTo>
                <a:cubicBezTo>
                  <a:pt x="97" y="101"/>
                  <a:pt x="97" y="101"/>
                  <a:pt x="97" y="102"/>
                </a:cubicBezTo>
                <a:cubicBezTo>
                  <a:pt x="97" y="102"/>
                  <a:pt x="97" y="102"/>
                  <a:pt x="97" y="102"/>
                </a:cubicBezTo>
                <a:cubicBezTo>
                  <a:pt x="96" y="102"/>
                  <a:pt x="95" y="102"/>
                  <a:pt x="96" y="103"/>
                </a:cubicBezTo>
                <a:cubicBezTo>
                  <a:pt x="97" y="105"/>
                  <a:pt x="98" y="108"/>
                  <a:pt x="99" y="110"/>
                </a:cubicBezTo>
                <a:cubicBezTo>
                  <a:pt x="100" y="110"/>
                  <a:pt x="101" y="109"/>
                  <a:pt x="101" y="109"/>
                </a:cubicBezTo>
                <a:cubicBezTo>
                  <a:pt x="101" y="110"/>
                  <a:pt x="101" y="111"/>
                  <a:pt x="101" y="112"/>
                </a:cubicBezTo>
                <a:cubicBezTo>
                  <a:pt x="100" y="112"/>
                  <a:pt x="100" y="112"/>
                  <a:pt x="99" y="112"/>
                </a:cubicBezTo>
                <a:cubicBezTo>
                  <a:pt x="99" y="113"/>
                  <a:pt x="99" y="114"/>
                  <a:pt x="99" y="115"/>
                </a:cubicBezTo>
                <a:cubicBezTo>
                  <a:pt x="101" y="116"/>
                  <a:pt x="103" y="115"/>
                  <a:pt x="104" y="114"/>
                </a:cubicBezTo>
                <a:cubicBezTo>
                  <a:pt x="106" y="117"/>
                  <a:pt x="110" y="121"/>
                  <a:pt x="114" y="121"/>
                </a:cubicBezTo>
                <a:cubicBezTo>
                  <a:pt x="115" y="119"/>
                  <a:pt x="111" y="118"/>
                  <a:pt x="112" y="117"/>
                </a:cubicBezTo>
                <a:cubicBezTo>
                  <a:pt x="114" y="117"/>
                  <a:pt x="114" y="118"/>
                  <a:pt x="116" y="118"/>
                </a:cubicBezTo>
                <a:cubicBezTo>
                  <a:pt x="119" y="113"/>
                  <a:pt x="111" y="113"/>
                  <a:pt x="113" y="109"/>
                </a:cubicBezTo>
                <a:cubicBezTo>
                  <a:pt x="115" y="109"/>
                  <a:pt x="115" y="113"/>
                  <a:pt x="117" y="112"/>
                </a:cubicBezTo>
                <a:cubicBezTo>
                  <a:pt x="119" y="111"/>
                  <a:pt x="120" y="109"/>
                  <a:pt x="120" y="107"/>
                </a:cubicBezTo>
                <a:cubicBezTo>
                  <a:pt x="117" y="106"/>
                  <a:pt x="116" y="103"/>
                  <a:pt x="113" y="102"/>
                </a:cubicBezTo>
                <a:cubicBezTo>
                  <a:pt x="115" y="102"/>
                  <a:pt x="114" y="100"/>
                  <a:pt x="114" y="98"/>
                </a:cubicBezTo>
                <a:cubicBezTo>
                  <a:pt x="111" y="94"/>
                  <a:pt x="104" y="94"/>
                  <a:pt x="103" y="87"/>
                </a:cubicBezTo>
                <a:cubicBezTo>
                  <a:pt x="102" y="87"/>
                  <a:pt x="100" y="87"/>
                  <a:pt x="99" y="87"/>
                </a:cubicBezTo>
                <a:cubicBezTo>
                  <a:pt x="98" y="85"/>
                  <a:pt x="97" y="83"/>
                  <a:pt x="96" y="81"/>
                </a:cubicBezTo>
                <a:cubicBezTo>
                  <a:pt x="88" y="81"/>
                  <a:pt x="92" y="71"/>
                  <a:pt x="86" y="68"/>
                </a:cubicBezTo>
                <a:cubicBezTo>
                  <a:pt x="85" y="70"/>
                  <a:pt x="85" y="72"/>
                  <a:pt x="84" y="73"/>
                </a:cubicBezTo>
                <a:cubicBezTo>
                  <a:pt x="82" y="73"/>
                  <a:pt x="82" y="72"/>
                  <a:pt x="80" y="72"/>
                </a:cubicBezTo>
                <a:cubicBezTo>
                  <a:pt x="83" y="67"/>
                  <a:pt x="77" y="62"/>
                  <a:pt x="70" y="63"/>
                </a:cubicBezTo>
                <a:cubicBezTo>
                  <a:pt x="70" y="67"/>
                  <a:pt x="71" y="71"/>
                  <a:pt x="69" y="72"/>
                </a:cubicBezTo>
                <a:cubicBezTo>
                  <a:pt x="71" y="76"/>
                  <a:pt x="71" y="81"/>
                  <a:pt x="67" y="83"/>
                </a:cubicBezTo>
                <a:cubicBezTo>
                  <a:pt x="67" y="85"/>
                  <a:pt x="69" y="87"/>
                  <a:pt x="68" y="89"/>
                </a:cubicBezTo>
                <a:cubicBezTo>
                  <a:pt x="65" y="90"/>
                  <a:pt x="64" y="86"/>
                  <a:pt x="64" y="82"/>
                </a:cubicBezTo>
                <a:cubicBezTo>
                  <a:pt x="60" y="80"/>
                  <a:pt x="53" y="78"/>
                  <a:pt x="50" y="73"/>
                </a:cubicBezTo>
                <a:cubicBezTo>
                  <a:pt x="50" y="65"/>
                  <a:pt x="57" y="63"/>
                  <a:pt x="60" y="58"/>
                </a:cubicBezTo>
                <a:cubicBezTo>
                  <a:pt x="61" y="57"/>
                  <a:pt x="60" y="60"/>
                  <a:pt x="59" y="61"/>
                </a:cubicBezTo>
                <a:cubicBezTo>
                  <a:pt x="61" y="64"/>
                  <a:pt x="65" y="60"/>
                  <a:pt x="67" y="61"/>
                </a:cubicBezTo>
                <a:cubicBezTo>
                  <a:pt x="65" y="57"/>
                  <a:pt x="63" y="53"/>
                  <a:pt x="68" y="51"/>
                </a:cubicBezTo>
                <a:cubicBezTo>
                  <a:pt x="67" y="50"/>
                  <a:pt x="67" y="46"/>
                  <a:pt x="68" y="45"/>
                </a:cubicBezTo>
                <a:cubicBezTo>
                  <a:pt x="67" y="44"/>
                  <a:pt x="65" y="44"/>
                  <a:pt x="64" y="44"/>
                </a:cubicBezTo>
                <a:cubicBezTo>
                  <a:pt x="62" y="46"/>
                  <a:pt x="62" y="49"/>
                  <a:pt x="60" y="50"/>
                </a:cubicBezTo>
                <a:cubicBezTo>
                  <a:pt x="60" y="48"/>
                  <a:pt x="61" y="47"/>
                  <a:pt x="60" y="46"/>
                </a:cubicBezTo>
                <a:cubicBezTo>
                  <a:pt x="59" y="47"/>
                  <a:pt x="59" y="47"/>
                  <a:pt x="59" y="46"/>
                </a:cubicBezTo>
                <a:cubicBezTo>
                  <a:pt x="58" y="46"/>
                  <a:pt x="58" y="47"/>
                  <a:pt x="58" y="48"/>
                </a:cubicBezTo>
                <a:cubicBezTo>
                  <a:pt x="55" y="45"/>
                  <a:pt x="57" y="42"/>
                  <a:pt x="55" y="39"/>
                </a:cubicBezTo>
                <a:cubicBezTo>
                  <a:pt x="55" y="40"/>
                  <a:pt x="54" y="40"/>
                  <a:pt x="54" y="39"/>
                </a:cubicBezTo>
                <a:cubicBezTo>
                  <a:pt x="52" y="39"/>
                  <a:pt x="50" y="45"/>
                  <a:pt x="53" y="46"/>
                </a:cubicBezTo>
                <a:cubicBezTo>
                  <a:pt x="52" y="47"/>
                  <a:pt x="50" y="46"/>
                  <a:pt x="50" y="46"/>
                </a:cubicBezTo>
                <a:cubicBezTo>
                  <a:pt x="48" y="47"/>
                  <a:pt x="48" y="50"/>
                  <a:pt x="46" y="52"/>
                </a:cubicBezTo>
                <a:cubicBezTo>
                  <a:pt x="45" y="52"/>
                  <a:pt x="43" y="51"/>
                  <a:pt x="43" y="51"/>
                </a:cubicBezTo>
                <a:cubicBezTo>
                  <a:pt x="45" y="50"/>
                  <a:pt x="46" y="48"/>
                  <a:pt x="47" y="45"/>
                </a:cubicBezTo>
                <a:cubicBezTo>
                  <a:pt x="47" y="44"/>
                  <a:pt x="45" y="44"/>
                  <a:pt x="44" y="43"/>
                </a:cubicBezTo>
                <a:cubicBezTo>
                  <a:pt x="44" y="39"/>
                  <a:pt x="46" y="39"/>
                  <a:pt x="46" y="36"/>
                </a:cubicBezTo>
                <a:cubicBezTo>
                  <a:pt x="43" y="35"/>
                  <a:pt x="42" y="38"/>
                  <a:pt x="42" y="41"/>
                </a:cubicBezTo>
                <a:cubicBezTo>
                  <a:pt x="39" y="42"/>
                  <a:pt x="38" y="38"/>
                  <a:pt x="36" y="38"/>
                </a:cubicBezTo>
                <a:cubicBezTo>
                  <a:pt x="31" y="37"/>
                  <a:pt x="29" y="42"/>
                  <a:pt x="28" y="47"/>
                </a:cubicBezTo>
                <a:cubicBezTo>
                  <a:pt x="30" y="47"/>
                  <a:pt x="31" y="46"/>
                  <a:pt x="31" y="45"/>
                </a:cubicBezTo>
                <a:cubicBezTo>
                  <a:pt x="33" y="47"/>
                  <a:pt x="33" y="48"/>
                  <a:pt x="36" y="47"/>
                </a:cubicBezTo>
                <a:cubicBezTo>
                  <a:pt x="36" y="48"/>
                  <a:pt x="32" y="47"/>
                  <a:pt x="32" y="49"/>
                </a:cubicBezTo>
                <a:cubicBezTo>
                  <a:pt x="34" y="51"/>
                  <a:pt x="36" y="53"/>
                  <a:pt x="38" y="52"/>
                </a:cubicBezTo>
                <a:cubicBezTo>
                  <a:pt x="38" y="52"/>
                  <a:pt x="39" y="53"/>
                  <a:pt x="39" y="54"/>
                </a:cubicBezTo>
                <a:cubicBezTo>
                  <a:pt x="37" y="53"/>
                  <a:pt x="35" y="53"/>
                  <a:pt x="33" y="54"/>
                </a:cubicBezTo>
                <a:cubicBezTo>
                  <a:pt x="33" y="53"/>
                  <a:pt x="34" y="53"/>
                  <a:pt x="34" y="52"/>
                </a:cubicBezTo>
                <a:cubicBezTo>
                  <a:pt x="29" y="50"/>
                  <a:pt x="21" y="51"/>
                  <a:pt x="20" y="56"/>
                </a:cubicBezTo>
                <a:cubicBezTo>
                  <a:pt x="19" y="56"/>
                  <a:pt x="18" y="56"/>
                  <a:pt x="17" y="56"/>
                </a:cubicBezTo>
                <a:cubicBezTo>
                  <a:pt x="27" y="38"/>
                  <a:pt x="43" y="23"/>
                  <a:pt x="62" y="15"/>
                </a:cubicBezTo>
                <a:cubicBezTo>
                  <a:pt x="60" y="17"/>
                  <a:pt x="60" y="20"/>
                  <a:pt x="64" y="20"/>
                </a:cubicBezTo>
                <a:cubicBezTo>
                  <a:pt x="65" y="22"/>
                  <a:pt x="63" y="22"/>
                  <a:pt x="63" y="23"/>
                </a:cubicBezTo>
                <a:cubicBezTo>
                  <a:pt x="66" y="26"/>
                  <a:pt x="71" y="23"/>
                  <a:pt x="74" y="23"/>
                </a:cubicBezTo>
                <a:cubicBezTo>
                  <a:pt x="75" y="22"/>
                  <a:pt x="74" y="21"/>
                  <a:pt x="75" y="19"/>
                </a:cubicBezTo>
                <a:cubicBezTo>
                  <a:pt x="78" y="18"/>
                  <a:pt x="79" y="15"/>
                  <a:pt x="81" y="13"/>
                </a:cubicBezTo>
                <a:cubicBezTo>
                  <a:pt x="83" y="11"/>
                  <a:pt x="87" y="11"/>
                  <a:pt x="88" y="7"/>
                </a:cubicBezTo>
                <a:cubicBezTo>
                  <a:pt x="90" y="7"/>
                  <a:pt x="91" y="6"/>
                  <a:pt x="93" y="7"/>
                </a:cubicBezTo>
                <a:cubicBezTo>
                  <a:pt x="92" y="8"/>
                  <a:pt x="89" y="8"/>
                  <a:pt x="88" y="10"/>
                </a:cubicBezTo>
                <a:cubicBezTo>
                  <a:pt x="87" y="11"/>
                  <a:pt x="89" y="10"/>
                  <a:pt x="89" y="11"/>
                </a:cubicBezTo>
                <a:cubicBezTo>
                  <a:pt x="88" y="13"/>
                  <a:pt x="83" y="13"/>
                  <a:pt x="81" y="15"/>
                </a:cubicBezTo>
                <a:cubicBezTo>
                  <a:pt x="81" y="16"/>
                  <a:pt x="81" y="16"/>
                  <a:pt x="81" y="17"/>
                </a:cubicBezTo>
                <a:cubicBezTo>
                  <a:pt x="82" y="19"/>
                  <a:pt x="87" y="16"/>
                  <a:pt x="88" y="18"/>
                </a:cubicBezTo>
                <a:cubicBezTo>
                  <a:pt x="85" y="19"/>
                  <a:pt x="83" y="17"/>
                  <a:pt x="82" y="19"/>
                </a:cubicBezTo>
                <a:cubicBezTo>
                  <a:pt x="82" y="21"/>
                  <a:pt x="84" y="20"/>
                  <a:pt x="84" y="23"/>
                </a:cubicBezTo>
                <a:cubicBezTo>
                  <a:pt x="95" y="19"/>
                  <a:pt x="101" y="29"/>
                  <a:pt x="98" y="36"/>
                </a:cubicBezTo>
                <a:cubicBezTo>
                  <a:pt x="100" y="38"/>
                  <a:pt x="101" y="36"/>
                  <a:pt x="103" y="36"/>
                </a:cubicBezTo>
                <a:cubicBezTo>
                  <a:pt x="103" y="37"/>
                  <a:pt x="103" y="38"/>
                  <a:pt x="104" y="38"/>
                </a:cubicBezTo>
                <a:cubicBezTo>
                  <a:pt x="104" y="39"/>
                  <a:pt x="101" y="37"/>
                  <a:pt x="100" y="39"/>
                </a:cubicBezTo>
                <a:cubicBezTo>
                  <a:pt x="100" y="41"/>
                  <a:pt x="100" y="42"/>
                  <a:pt x="101" y="43"/>
                </a:cubicBezTo>
                <a:cubicBezTo>
                  <a:pt x="104" y="44"/>
                  <a:pt x="104" y="42"/>
                  <a:pt x="105" y="42"/>
                </a:cubicBezTo>
                <a:cubicBezTo>
                  <a:pt x="105" y="45"/>
                  <a:pt x="102" y="44"/>
                  <a:pt x="101" y="46"/>
                </a:cubicBezTo>
                <a:cubicBezTo>
                  <a:pt x="100" y="51"/>
                  <a:pt x="103" y="53"/>
                  <a:pt x="103" y="57"/>
                </a:cubicBezTo>
                <a:cubicBezTo>
                  <a:pt x="104" y="58"/>
                  <a:pt x="104" y="57"/>
                  <a:pt x="105" y="57"/>
                </a:cubicBezTo>
                <a:cubicBezTo>
                  <a:pt x="103" y="63"/>
                  <a:pt x="110" y="68"/>
                  <a:pt x="114" y="69"/>
                </a:cubicBezTo>
                <a:cubicBezTo>
                  <a:pt x="118" y="68"/>
                  <a:pt x="116" y="62"/>
                  <a:pt x="118" y="60"/>
                </a:cubicBezTo>
                <a:cubicBezTo>
                  <a:pt x="118" y="57"/>
                  <a:pt x="119" y="56"/>
                  <a:pt x="120" y="54"/>
                </a:cubicBezTo>
                <a:cubicBezTo>
                  <a:pt x="124" y="54"/>
                  <a:pt x="127" y="52"/>
                  <a:pt x="128" y="48"/>
                </a:cubicBezTo>
                <a:cubicBezTo>
                  <a:pt x="133" y="47"/>
                  <a:pt x="140" y="46"/>
                  <a:pt x="141" y="42"/>
                </a:cubicBezTo>
                <a:cubicBezTo>
                  <a:pt x="141" y="39"/>
                  <a:pt x="138" y="37"/>
                  <a:pt x="139" y="33"/>
                </a:cubicBezTo>
                <a:cubicBezTo>
                  <a:pt x="140" y="33"/>
                  <a:pt x="140" y="31"/>
                  <a:pt x="141" y="30"/>
                </a:cubicBezTo>
                <a:cubicBezTo>
                  <a:pt x="141" y="29"/>
                  <a:pt x="141" y="29"/>
                  <a:pt x="140" y="28"/>
                </a:cubicBezTo>
                <a:cubicBezTo>
                  <a:pt x="141" y="27"/>
                  <a:pt x="141" y="30"/>
                  <a:pt x="142" y="29"/>
                </a:cubicBezTo>
                <a:cubicBezTo>
                  <a:pt x="142" y="29"/>
                  <a:pt x="143" y="28"/>
                  <a:pt x="143" y="28"/>
                </a:cubicBezTo>
                <a:cubicBezTo>
                  <a:pt x="142" y="26"/>
                  <a:pt x="139" y="25"/>
                  <a:pt x="138" y="23"/>
                </a:cubicBezTo>
                <a:cubicBezTo>
                  <a:pt x="138" y="22"/>
                  <a:pt x="140" y="23"/>
                  <a:pt x="141" y="22"/>
                </a:cubicBezTo>
                <a:cubicBezTo>
                  <a:pt x="140" y="20"/>
                  <a:pt x="138" y="20"/>
                  <a:pt x="137" y="18"/>
                </a:cubicBezTo>
                <a:cubicBezTo>
                  <a:pt x="136" y="15"/>
                  <a:pt x="139" y="14"/>
                  <a:pt x="139" y="12"/>
                </a:cubicBezTo>
                <a:cubicBezTo>
                  <a:pt x="148" y="15"/>
                  <a:pt x="156" y="20"/>
                  <a:pt x="163" y="25"/>
                </a:cubicBezTo>
                <a:cubicBezTo>
                  <a:pt x="165" y="28"/>
                  <a:pt x="168" y="30"/>
                  <a:pt x="170" y="32"/>
                </a:cubicBezTo>
                <a:cubicBezTo>
                  <a:pt x="170" y="32"/>
                  <a:pt x="170" y="31"/>
                  <a:pt x="170" y="31"/>
                </a:cubicBezTo>
                <a:cubicBezTo>
                  <a:pt x="179" y="39"/>
                  <a:pt x="186" y="49"/>
                  <a:pt x="192" y="60"/>
                </a:cubicBezTo>
                <a:cubicBezTo>
                  <a:pt x="189" y="56"/>
                  <a:pt x="187" y="52"/>
                  <a:pt x="182" y="50"/>
                </a:cubicBezTo>
                <a:close/>
                <a:moveTo>
                  <a:pt x="7" y="85"/>
                </a:moveTo>
                <a:cubicBezTo>
                  <a:pt x="8" y="82"/>
                  <a:pt x="8" y="78"/>
                  <a:pt x="12" y="77"/>
                </a:cubicBezTo>
                <a:cubicBezTo>
                  <a:pt x="14" y="80"/>
                  <a:pt x="13" y="85"/>
                  <a:pt x="16" y="86"/>
                </a:cubicBezTo>
                <a:cubicBezTo>
                  <a:pt x="16" y="88"/>
                  <a:pt x="17" y="89"/>
                  <a:pt x="18" y="91"/>
                </a:cubicBezTo>
                <a:cubicBezTo>
                  <a:pt x="18" y="92"/>
                  <a:pt x="18" y="93"/>
                  <a:pt x="18" y="94"/>
                </a:cubicBezTo>
                <a:cubicBezTo>
                  <a:pt x="19" y="96"/>
                  <a:pt x="20" y="99"/>
                  <a:pt x="21" y="100"/>
                </a:cubicBezTo>
                <a:cubicBezTo>
                  <a:pt x="17" y="110"/>
                  <a:pt x="23" y="115"/>
                  <a:pt x="26" y="121"/>
                </a:cubicBezTo>
                <a:cubicBezTo>
                  <a:pt x="29" y="126"/>
                  <a:pt x="30" y="134"/>
                  <a:pt x="35" y="135"/>
                </a:cubicBezTo>
                <a:cubicBezTo>
                  <a:pt x="35" y="131"/>
                  <a:pt x="31" y="128"/>
                  <a:pt x="30" y="125"/>
                </a:cubicBezTo>
                <a:cubicBezTo>
                  <a:pt x="37" y="130"/>
                  <a:pt x="38" y="145"/>
                  <a:pt x="51" y="145"/>
                </a:cubicBezTo>
                <a:cubicBezTo>
                  <a:pt x="53" y="147"/>
                  <a:pt x="57" y="148"/>
                  <a:pt x="59" y="150"/>
                </a:cubicBezTo>
                <a:cubicBezTo>
                  <a:pt x="61" y="154"/>
                  <a:pt x="65" y="156"/>
                  <a:pt x="70" y="156"/>
                </a:cubicBezTo>
                <a:cubicBezTo>
                  <a:pt x="73" y="161"/>
                  <a:pt x="67" y="163"/>
                  <a:pt x="68" y="169"/>
                </a:cubicBezTo>
                <a:cubicBezTo>
                  <a:pt x="69" y="174"/>
                  <a:pt x="78" y="181"/>
                  <a:pt x="82" y="183"/>
                </a:cubicBezTo>
                <a:cubicBezTo>
                  <a:pt x="83" y="191"/>
                  <a:pt x="81" y="196"/>
                  <a:pt x="82" y="200"/>
                </a:cubicBezTo>
                <a:cubicBezTo>
                  <a:pt x="38" y="190"/>
                  <a:pt x="5" y="151"/>
                  <a:pt x="5" y="104"/>
                </a:cubicBezTo>
                <a:cubicBezTo>
                  <a:pt x="5" y="97"/>
                  <a:pt x="5" y="91"/>
                  <a:pt x="7" y="85"/>
                </a:cubicBezTo>
                <a:close/>
                <a:moveTo>
                  <a:pt x="80" y="96"/>
                </a:moveTo>
                <a:cubicBezTo>
                  <a:pt x="81" y="96"/>
                  <a:pt x="79" y="98"/>
                  <a:pt x="79" y="98"/>
                </a:cubicBezTo>
                <a:cubicBezTo>
                  <a:pt x="78" y="98"/>
                  <a:pt x="80" y="97"/>
                  <a:pt x="80" y="96"/>
                </a:cubicBezTo>
                <a:close/>
                <a:moveTo>
                  <a:pt x="100" y="99"/>
                </a:moveTo>
                <a:cubicBezTo>
                  <a:pt x="100" y="99"/>
                  <a:pt x="100" y="99"/>
                  <a:pt x="100" y="100"/>
                </a:cubicBezTo>
                <a:cubicBezTo>
                  <a:pt x="100" y="100"/>
                  <a:pt x="100" y="100"/>
                  <a:pt x="99" y="100"/>
                </a:cubicBezTo>
                <a:cubicBezTo>
                  <a:pt x="99" y="100"/>
                  <a:pt x="99" y="99"/>
                  <a:pt x="99" y="99"/>
                </a:cubicBezTo>
                <a:cubicBezTo>
                  <a:pt x="99" y="99"/>
                  <a:pt x="99" y="99"/>
                  <a:pt x="100" y="99"/>
                </a:cubicBezTo>
                <a:close/>
                <a:moveTo>
                  <a:pt x="89" y="97"/>
                </a:moveTo>
                <a:cubicBezTo>
                  <a:pt x="89" y="97"/>
                  <a:pt x="88" y="97"/>
                  <a:pt x="88" y="98"/>
                </a:cubicBezTo>
                <a:cubicBezTo>
                  <a:pt x="88" y="98"/>
                  <a:pt x="87" y="98"/>
                  <a:pt x="87" y="98"/>
                </a:cubicBezTo>
                <a:cubicBezTo>
                  <a:pt x="86" y="96"/>
                  <a:pt x="88" y="94"/>
                  <a:pt x="86" y="93"/>
                </a:cubicBezTo>
                <a:cubicBezTo>
                  <a:pt x="83" y="93"/>
                  <a:pt x="83" y="95"/>
                  <a:pt x="80" y="96"/>
                </a:cubicBezTo>
                <a:cubicBezTo>
                  <a:pt x="81" y="93"/>
                  <a:pt x="84" y="93"/>
                  <a:pt x="86" y="92"/>
                </a:cubicBezTo>
                <a:cubicBezTo>
                  <a:pt x="86" y="93"/>
                  <a:pt x="87" y="93"/>
                  <a:pt x="87" y="94"/>
                </a:cubicBezTo>
                <a:cubicBezTo>
                  <a:pt x="87" y="94"/>
                  <a:pt x="87" y="95"/>
                  <a:pt x="87" y="95"/>
                </a:cubicBezTo>
                <a:cubicBezTo>
                  <a:pt x="87" y="96"/>
                  <a:pt x="89" y="95"/>
                  <a:pt x="89" y="97"/>
                </a:cubicBezTo>
                <a:close/>
                <a:moveTo>
                  <a:pt x="131" y="9"/>
                </a:moveTo>
                <a:cubicBezTo>
                  <a:pt x="132" y="9"/>
                  <a:pt x="132" y="9"/>
                  <a:pt x="132" y="9"/>
                </a:cubicBezTo>
                <a:cubicBezTo>
                  <a:pt x="132" y="10"/>
                  <a:pt x="132" y="10"/>
                  <a:pt x="132" y="10"/>
                </a:cubicBezTo>
                <a:cubicBezTo>
                  <a:pt x="131" y="10"/>
                  <a:pt x="131" y="9"/>
                  <a:pt x="131" y="9"/>
                </a:cubicBezTo>
                <a:close/>
                <a:moveTo>
                  <a:pt x="128" y="8"/>
                </a:moveTo>
                <a:cubicBezTo>
                  <a:pt x="128" y="8"/>
                  <a:pt x="128" y="8"/>
                  <a:pt x="128" y="8"/>
                </a:cubicBezTo>
                <a:cubicBezTo>
                  <a:pt x="128" y="8"/>
                  <a:pt x="128" y="8"/>
                  <a:pt x="127" y="8"/>
                </a:cubicBezTo>
                <a:cubicBezTo>
                  <a:pt x="128" y="8"/>
                  <a:pt x="128" y="8"/>
                  <a:pt x="128" y="8"/>
                </a:cubicBezTo>
                <a:close/>
                <a:moveTo>
                  <a:pt x="68" y="12"/>
                </a:moveTo>
                <a:cubicBezTo>
                  <a:pt x="68" y="12"/>
                  <a:pt x="68" y="12"/>
                  <a:pt x="68" y="12"/>
                </a:cubicBezTo>
                <a:cubicBezTo>
                  <a:pt x="68" y="12"/>
                  <a:pt x="67" y="12"/>
                  <a:pt x="67" y="12"/>
                </a:cubicBezTo>
                <a:cubicBezTo>
                  <a:pt x="67" y="12"/>
                  <a:pt x="67" y="12"/>
                  <a:pt x="68" y="12"/>
                </a:cubicBezTo>
                <a:close/>
              </a:path>
            </a:pathLst>
          </a:custGeom>
          <a:solidFill>
            <a:schemeClr val="accent2"/>
          </a:solidFill>
          <a:ln>
            <a:noFill/>
          </a:ln>
          <a:extLst/>
        </p:spPr>
        <p:txBody>
          <a:bodyPr vert="horz" wrap="square" lIns="89557" tIns="44779" rIns="89557" bIns="44779" numCol="1" anchor="t" anchorCtr="0" compatLnSpc="1">
            <a:prstTxWarp prst="textNoShape">
              <a:avLst/>
            </a:prstTxWarp>
          </a:bodyPr>
          <a:lstStyle/>
          <a:p>
            <a:pPr defTabSz="895373"/>
            <a:endParaRPr lang="en-US" sz="1664" dirty="0">
              <a:solidFill>
                <a:srgbClr val="000000"/>
              </a:solidFill>
            </a:endParaRPr>
          </a:p>
        </p:txBody>
      </p:sp>
      <p:sp>
        <p:nvSpPr>
          <p:cNvPr id="37" name="TextBox 36"/>
          <p:cNvSpPr txBox="1"/>
          <p:nvPr/>
        </p:nvSpPr>
        <p:spPr>
          <a:xfrm>
            <a:off x="3246703" y="4774699"/>
            <a:ext cx="6056480" cy="614912"/>
          </a:xfrm>
          <a:prstGeom prst="rect">
            <a:avLst/>
          </a:prstGeom>
          <a:noFill/>
        </p:spPr>
        <p:txBody>
          <a:bodyPr wrap="square" lIns="179114" tIns="143293" rIns="179114" bIns="143293" rtlCol="0">
            <a:spAutoFit/>
          </a:bodyPr>
          <a:lstStyle/>
          <a:p>
            <a:pPr defTabSz="913549">
              <a:lnSpc>
                <a:spcPct val="90000"/>
              </a:lnSpc>
              <a:spcAft>
                <a:spcPts val="588"/>
              </a:spcAft>
            </a:pPr>
            <a:r>
              <a:rPr lang="en-US" sz="2350" b="1" dirty="0">
                <a:gradFill>
                  <a:gsLst>
                    <a:gs pos="2917">
                      <a:srgbClr val="FFFFFF"/>
                    </a:gs>
                    <a:gs pos="30000">
                      <a:srgbClr val="FFFFFF"/>
                    </a:gs>
                  </a:gsLst>
                  <a:lin ang="5400000" scaled="0"/>
                </a:gradFill>
                <a:latin typeface="Segoe UI Light"/>
              </a:rPr>
              <a:t>One stop shop for Office Developer Platform</a:t>
            </a:r>
          </a:p>
        </p:txBody>
      </p:sp>
      <p:grpSp>
        <p:nvGrpSpPr>
          <p:cNvPr id="38" name="Group 37"/>
          <p:cNvGrpSpPr/>
          <p:nvPr/>
        </p:nvGrpSpPr>
        <p:grpSpPr>
          <a:xfrm>
            <a:off x="4904" y="-89063"/>
            <a:ext cx="12179022" cy="7252193"/>
            <a:chOff x="0" y="-93725"/>
            <a:chExt cx="12436475" cy="7402520"/>
          </a:xfrm>
        </p:grpSpPr>
        <p:sp>
          <p:nvSpPr>
            <p:cNvPr id="39" name="Rectangle 38"/>
            <p:cNvSpPr/>
            <p:nvPr/>
          </p:nvSpPr>
          <p:spPr bwMode="auto">
            <a:xfrm>
              <a:off x="0" y="-1"/>
              <a:ext cx="12436475" cy="699452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32" tIns="146187" rIns="182732" bIns="146187"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0" y="0"/>
              <a:ext cx="12436475" cy="1100138"/>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32" tIns="146187" rIns="182732" bIns="146187"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158" y="-93725"/>
              <a:ext cx="11115965" cy="7402520"/>
            </a:xfrm>
            <a:prstGeom prst="rect">
              <a:avLst/>
            </a:prstGeom>
          </p:spPr>
        </p:pic>
      </p:grpSp>
    </p:spTree>
    <p:extLst>
      <p:ext uri="{BB962C8B-B14F-4D97-AF65-F5344CB8AC3E}">
        <p14:creationId xmlns:p14="http://schemas.microsoft.com/office/powerpoint/2010/main" val="1303029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par>
                                <p:cTn id="9" presetID="10" presetClass="entr" presetSubtype="0" fill="hold" grpId="0" nodeType="withEffect">
                                  <p:stCondLst>
                                    <p:cond delay="250"/>
                                  </p:stCondLst>
                                  <p:childTnLst>
                                    <p:set>
                                      <p:cBhvr>
                                        <p:cTn id="10" dur="1" fill="hold">
                                          <p:stCondLst>
                                            <p:cond delay="0"/>
                                          </p:stCondLst>
                                        </p:cTn>
                                        <p:tgtEl>
                                          <p:spTgt spid="89"/>
                                        </p:tgtEl>
                                        <p:attrNameLst>
                                          <p:attrName>style.visibility</p:attrName>
                                        </p:attrNameLst>
                                      </p:cBhvr>
                                      <p:to>
                                        <p:strVal val="visible"/>
                                      </p:to>
                                    </p:set>
                                    <p:animEffect transition="in" filter="fade">
                                      <p:cBhvr>
                                        <p:cTn id="11" dur="950"/>
                                        <p:tgtEl>
                                          <p:spTgt spid="89"/>
                                        </p:tgtEl>
                                      </p:cBhvr>
                                    </p:animEffect>
                                  </p:childTnLst>
                                </p:cTn>
                              </p:par>
                              <p:par>
                                <p:cTn id="12" presetID="63" presetClass="path" presetSubtype="0" decel="100000" fill="hold" grpId="1" nodeType="withEffect">
                                  <p:stCondLst>
                                    <p:cond delay="250"/>
                                  </p:stCondLst>
                                  <p:childTnLst>
                                    <p:animMotion origin="layout" path="M -0.02412 -5.03858E-7 L -1.77176E-6 -5.03858E-7 " pathEditMode="relative" rAng="0" ptsTypes="AA">
                                      <p:cBhvr>
                                        <p:cTn id="13" dur="950" fill="hold"/>
                                        <p:tgtEl>
                                          <p:spTgt spid="89"/>
                                        </p:tgtEl>
                                        <p:attrNameLst>
                                          <p:attrName>ppt_x</p:attrName>
                                          <p:attrName>ppt_y</p:attrName>
                                        </p:attrNameLst>
                                      </p:cBhvr>
                                      <p:rCtr x="1200" y="0"/>
                                    </p:animMotion>
                                  </p:childTnLst>
                                </p:cTn>
                              </p:par>
                              <p:par>
                                <p:cTn id="14" presetID="10" presetClass="entr" presetSubtype="0" fill="hold" grpId="0" nodeType="withEffect">
                                  <p:stCondLst>
                                    <p:cond delay="35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950"/>
                                        <p:tgtEl>
                                          <p:spTgt spid="44"/>
                                        </p:tgtEl>
                                      </p:cBhvr>
                                    </p:animEffect>
                                  </p:childTnLst>
                                </p:cTn>
                              </p:par>
                              <p:par>
                                <p:cTn id="17" presetID="63" presetClass="path" presetSubtype="0" decel="100000" fill="hold" grpId="1" nodeType="withEffect">
                                  <p:stCondLst>
                                    <p:cond delay="350"/>
                                  </p:stCondLst>
                                  <p:childTnLst>
                                    <p:animMotion origin="layout" path="M -0.02413 -5.03858E-7 L 5.10595E-7 -5.03858E-7 " pathEditMode="relative" rAng="0" ptsTypes="AA">
                                      <p:cBhvr>
                                        <p:cTn id="18" dur="950" fill="hold"/>
                                        <p:tgtEl>
                                          <p:spTgt spid="44"/>
                                        </p:tgtEl>
                                        <p:attrNameLst>
                                          <p:attrName>ppt_x</p:attrName>
                                          <p:attrName>ppt_y</p:attrName>
                                        </p:attrNameLst>
                                      </p:cBhvr>
                                      <p:rCtr x="1200" y="0"/>
                                    </p:animMotion>
                                  </p:childTnLst>
                                </p:cTn>
                              </p:par>
                              <p:par>
                                <p:cTn id="19" presetID="10" presetClass="entr" presetSubtype="0" fill="hold" grpId="0" nodeType="withEffect">
                                  <p:stCondLst>
                                    <p:cond delay="450"/>
                                  </p:stCondLst>
                                  <p:childTnLst>
                                    <p:set>
                                      <p:cBhvr>
                                        <p:cTn id="20" dur="1" fill="hold">
                                          <p:stCondLst>
                                            <p:cond delay="0"/>
                                          </p:stCondLst>
                                        </p:cTn>
                                        <p:tgtEl>
                                          <p:spTgt spid="90"/>
                                        </p:tgtEl>
                                        <p:attrNameLst>
                                          <p:attrName>style.visibility</p:attrName>
                                        </p:attrNameLst>
                                      </p:cBhvr>
                                      <p:to>
                                        <p:strVal val="visible"/>
                                      </p:to>
                                    </p:set>
                                    <p:animEffect transition="in" filter="fade">
                                      <p:cBhvr>
                                        <p:cTn id="21" dur="950"/>
                                        <p:tgtEl>
                                          <p:spTgt spid="90"/>
                                        </p:tgtEl>
                                      </p:cBhvr>
                                    </p:animEffect>
                                  </p:childTnLst>
                                </p:cTn>
                              </p:par>
                              <p:par>
                                <p:cTn id="22" presetID="63" presetClass="path" presetSubtype="0" decel="100000" fill="hold" grpId="1" nodeType="withEffect">
                                  <p:stCondLst>
                                    <p:cond delay="450"/>
                                  </p:stCondLst>
                                  <p:childTnLst>
                                    <p:animMotion origin="layout" path="M -0.02413 -5.03858E-7 L 4.68981E-6 -5.03858E-7 " pathEditMode="relative" rAng="0" ptsTypes="AA">
                                      <p:cBhvr>
                                        <p:cTn id="23" dur="950" fill="hold"/>
                                        <p:tgtEl>
                                          <p:spTgt spid="90"/>
                                        </p:tgtEl>
                                        <p:attrNameLst>
                                          <p:attrName>ppt_x</p:attrName>
                                          <p:attrName>ppt_y</p:attrName>
                                        </p:attrNameLst>
                                      </p:cBhvr>
                                      <p:rCtr x="1200" y="0"/>
                                    </p:animMotion>
                                  </p:childTnLst>
                                </p:cTn>
                              </p:par>
                              <p:par>
                                <p:cTn id="24" presetID="10" presetClass="entr" presetSubtype="0" fill="hold" grpId="0" nodeType="withEffect">
                                  <p:stCondLst>
                                    <p:cond delay="45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1000"/>
                                        <p:tgtEl>
                                          <p:spTgt spid="37"/>
                                        </p:tgtEl>
                                      </p:cBhvr>
                                    </p:animEffect>
                                  </p:childTnLst>
                                </p:cTn>
                              </p:par>
                              <p:par>
                                <p:cTn id="27" presetID="63" presetClass="path" presetSubtype="0" decel="100000" fill="hold" grpId="1" nodeType="withEffect">
                                  <p:stCondLst>
                                    <p:cond delay="450"/>
                                  </p:stCondLst>
                                  <p:childTnLst>
                                    <p:animMotion origin="layout" path="M -0.02412 -2.35588E-6 L -2.84146E-6 -2.35588E-6 " pathEditMode="relative" rAng="0" ptsTypes="AA">
                                      <p:cBhvr>
                                        <p:cTn id="28" dur="1000" fill="hold"/>
                                        <p:tgtEl>
                                          <p:spTgt spid="37"/>
                                        </p:tgtEl>
                                        <p:attrNameLst>
                                          <p:attrName>ppt_x</p:attrName>
                                          <p:attrName>ppt_y</p:attrName>
                                        </p:attrNameLst>
                                      </p:cBhvr>
                                      <p:rCtr x="1200" y="0"/>
                                    </p:animMotion>
                                  </p:childTnLst>
                                </p:cTn>
                              </p:par>
                              <p:par>
                                <p:cTn id="29" presetID="6" presetClass="emph" presetSubtype="0" accel="100000" autoRev="1" fill="hold" grpId="2" nodeType="withEffect">
                                  <p:stCondLst>
                                    <p:cond delay="50"/>
                                  </p:stCondLst>
                                  <p:childTnLst>
                                    <p:animScale>
                                      <p:cBhvr>
                                        <p:cTn id="30" dur="500" fill="hold"/>
                                        <p:tgtEl>
                                          <p:spTgt spid="37"/>
                                        </p:tgtEl>
                                      </p:cBhvr>
                                      <p:by x="92000" y="92000"/>
                                    </p:animScale>
                                  </p:childTnLst>
                                </p:cTn>
                              </p:par>
                              <p:par>
                                <p:cTn id="31" presetID="10" presetClass="entr" presetSubtype="0" fill="hold" grpId="4" nodeType="withEffect">
                                  <p:stCondLst>
                                    <p:cond delay="100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300"/>
                                        <p:tgtEl>
                                          <p:spTgt spid="50"/>
                                        </p:tgtEl>
                                      </p:cBhvr>
                                    </p:animEffect>
                                  </p:childTnLst>
                                </p:cTn>
                              </p:par>
                              <p:par>
                                <p:cTn id="34" presetID="10" presetClass="entr" presetSubtype="0" fill="hold" grpId="0" nodeType="withEffect">
                                  <p:stCondLst>
                                    <p:cond delay="100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300"/>
                                        <p:tgtEl>
                                          <p:spTgt spid="36"/>
                                        </p:tgtEl>
                                      </p:cBhvr>
                                    </p:animEffect>
                                  </p:childTnLst>
                                </p:cTn>
                              </p:par>
                              <p:par>
                                <p:cTn id="37" presetID="6" presetClass="emph" presetSubtype="0" accel="100000" autoRev="1" fill="hold" grpId="1" nodeType="withEffect">
                                  <p:stCondLst>
                                    <p:cond delay="0"/>
                                  </p:stCondLst>
                                  <p:childTnLst>
                                    <p:animScale>
                                      <p:cBhvr>
                                        <p:cTn id="38" dur="750" fill="hold"/>
                                        <p:tgtEl>
                                          <p:spTgt spid="36"/>
                                        </p:tgtEl>
                                      </p:cBhvr>
                                      <p:by x="0" y="0"/>
                                    </p:animScale>
                                  </p:childTnLst>
                                </p:cTn>
                              </p:par>
                              <p:par>
                                <p:cTn id="39" presetID="6" presetClass="emph" presetSubtype="0" accel="100000" autoRev="1" fill="hold" grpId="3" nodeType="withEffect">
                                  <p:stCondLst>
                                    <p:cond delay="0"/>
                                  </p:stCondLst>
                                  <p:childTnLst>
                                    <p:animScale>
                                      <p:cBhvr>
                                        <p:cTn id="40" dur="750" fill="hold"/>
                                        <p:tgtEl>
                                          <p:spTgt spid="50"/>
                                        </p:tgtEl>
                                      </p:cBhvr>
                                      <p:by x="0" y="0"/>
                                    </p:animScale>
                                  </p:childTnLst>
                                </p:cTn>
                              </p:par>
                              <p:par>
                                <p:cTn id="41" presetID="10" presetClass="entr" presetSubtype="0" fill="hold" grpId="1" nodeType="withEffect">
                                  <p:stCondLst>
                                    <p:cond delay="1050"/>
                                  </p:stCondLst>
                                  <p:childTnLst>
                                    <p:set>
                                      <p:cBhvr>
                                        <p:cTn id="42" dur="1" fill="hold">
                                          <p:stCondLst>
                                            <p:cond delay="0"/>
                                          </p:stCondLst>
                                        </p:cTn>
                                        <p:tgtEl>
                                          <p:spTgt spid="49"/>
                                        </p:tgtEl>
                                        <p:attrNameLst>
                                          <p:attrName>style.visibility</p:attrName>
                                        </p:attrNameLst>
                                      </p:cBhvr>
                                      <p:to>
                                        <p:strVal val="visible"/>
                                      </p:to>
                                    </p:set>
                                    <p:animEffect transition="in" filter="fade">
                                      <p:cBhvr>
                                        <p:cTn id="43" dur="300"/>
                                        <p:tgtEl>
                                          <p:spTgt spid="49"/>
                                        </p:tgtEl>
                                      </p:cBhvr>
                                    </p:animEffect>
                                  </p:childTnLst>
                                </p:cTn>
                              </p:par>
                              <p:par>
                                <p:cTn id="44" presetID="10" presetClass="entr" presetSubtype="0" fill="hold" grpId="0" nodeType="withEffect">
                                  <p:stCondLst>
                                    <p:cond delay="105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300"/>
                                        <p:tgtEl>
                                          <p:spTgt spid="35"/>
                                        </p:tgtEl>
                                      </p:cBhvr>
                                    </p:animEffect>
                                  </p:childTnLst>
                                </p:cTn>
                              </p:par>
                              <p:par>
                                <p:cTn id="47" presetID="6" presetClass="emph" presetSubtype="0" accel="100000" autoRev="1" fill="hold" grpId="0" nodeType="withEffect">
                                  <p:stCondLst>
                                    <p:cond delay="50"/>
                                  </p:stCondLst>
                                  <p:childTnLst>
                                    <p:animScale>
                                      <p:cBhvr>
                                        <p:cTn id="48" dur="750" fill="hold"/>
                                        <p:tgtEl>
                                          <p:spTgt spid="49"/>
                                        </p:tgtEl>
                                      </p:cBhvr>
                                      <p:by x="0" y="0"/>
                                    </p:animScale>
                                  </p:childTnLst>
                                </p:cTn>
                              </p:par>
                              <p:par>
                                <p:cTn id="49" presetID="6" presetClass="emph" presetSubtype="0" accel="100000" autoRev="1" fill="hold" grpId="1" nodeType="withEffect">
                                  <p:stCondLst>
                                    <p:cond delay="50"/>
                                  </p:stCondLst>
                                  <p:childTnLst>
                                    <p:animScale>
                                      <p:cBhvr>
                                        <p:cTn id="50" dur="750" fill="hold"/>
                                        <p:tgtEl>
                                          <p:spTgt spid="35"/>
                                        </p:tgtEl>
                                      </p:cBhvr>
                                      <p:by x="0" y="0"/>
                                    </p:animScale>
                                  </p:childTnLst>
                                </p:cTn>
                              </p:par>
                              <p:par>
                                <p:cTn id="51" presetID="10" presetClass="entr" presetSubtype="0" fill="hold" grpId="5" nodeType="withEffect">
                                  <p:stCondLst>
                                    <p:cond delay="1100"/>
                                  </p:stCondLst>
                                  <p:childTnLst>
                                    <p:set>
                                      <p:cBhvr>
                                        <p:cTn id="52" dur="1" fill="hold">
                                          <p:stCondLst>
                                            <p:cond delay="0"/>
                                          </p:stCondLst>
                                        </p:cTn>
                                        <p:tgtEl>
                                          <p:spTgt spid="51"/>
                                        </p:tgtEl>
                                        <p:attrNameLst>
                                          <p:attrName>style.visibility</p:attrName>
                                        </p:attrNameLst>
                                      </p:cBhvr>
                                      <p:to>
                                        <p:strVal val="visible"/>
                                      </p:to>
                                    </p:set>
                                    <p:animEffect transition="in" filter="fade">
                                      <p:cBhvr>
                                        <p:cTn id="53" dur="300"/>
                                        <p:tgtEl>
                                          <p:spTgt spid="51"/>
                                        </p:tgtEl>
                                      </p:cBhvr>
                                    </p:animEffect>
                                  </p:childTnLst>
                                </p:cTn>
                              </p:par>
                              <p:par>
                                <p:cTn id="54" presetID="10" presetClass="entr" presetSubtype="0" fill="hold" grpId="4" nodeType="withEffect">
                                  <p:stCondLst>
                                    <p:cond delay="1100"/>
                                  </p:stCondLst>
                                  <p:childTnLst>
                                    <p:set>
                                      <p:cBhvr>
                                        <p:cTn id="55" dur="1" fill="hold">
                                          <p:stCondLst>
                                            <p:cond delay="0"/>
                                          </p:stCondLst>
                                        </p:cTn>
                                        <p:tgtEl>
                                          <p:spTgt spid="61"/>
                                        </p:tgtEl>
                                        <p:attrNameLst>
                                          <p:attrName>style.visibility</p:attrName>
                                        </p:attrNameLst>
                                      </p:cBhvr>
                                      <p:to>
                                        <p:strVal val="visible"/>
                                      </p:to>
                                    </p:set>
                                    <p:animEffect transition="in" filter="fade">
                                      <p:cBhvr>
                                        <p:cTn id="56" dur="300"/>
                                        <p:tgtEl>
                                          <p:spTgt spid="61"/>
                                        </p:tgtEl>
                                      </p:cBhvr>
                                    </p:animEffect>
                                  </p:childTnLst>
                                </p:cTn>
                              </p:par>
                              <p:par>
                                <p:cTn id="57" presetID="6" presetClass="emph" presetSubtype="0" accel="100000" autoRev="1" fill="hold" grpId="4" nodeType="withEffect">
                                  <p:stCondLst>
                                    <p:cond delay="100"/>
                                  </p:stCondLst>
                                  <p:childTnLst>
                                    <p:animScale>
                                      <p:cBhvr>
                                        <p:cTn id="58" dur="750" fill="hold"/>
                                        <p:tgtEl>
                                          <p:spTgt spid="51"/>
                                        </p:tgtEl>
                                      </p:cBhvr>
                                      <p:by x="0" y="0"/>
                                    </p:animScale>
                                  </p:childTnLst>
                                </p:cTn>
                              </p:par>
                              <p:par>
                                <p:cTn id="59" presetID="6" presetClass="emph" presetSubtype="0" accel="100000" autoRev="1" fill="hold" grpId="5" nodeType="withEffect">
                                  <p:stCondLst>
                                    <p:cond delay="100"/>
                                  </p:stCondLst>
                                  <p:childTnLst>
                                    <p:animScale>
                                      <p:cBhvr>
                                        <p:cTn id="60" dur="750" fill="hold"/>
                                        <p:tgtEl>
                                          <p:spTgt spid="61"/>
                                        </p:tgtEl>
                                      </p:cBhvr>
                                      <p:by x="0" y="0"/>
                                    </p:animScale>
                                  </p:childTnLst>
                                </p:cTn>
                              </p:par>
                              <p:par>
                                <p:cTn id="61" presetID="1" presetClass="entr" presetSubtype="0" fill="hold" grpId="2"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xit" presetSubtype="0" fill="hold" grpId="3" nodeType="withEffect">
                                  <p:stCondLst>
                                    <p:cond delay="0"/>
                                  </p:stCondLst>
                                  <p:childTnLst>
                                    <p:set>
                                      <p:cBhvr>
                                        <p:cTn id="64" dur="1" fill="hold">
                                          <p:stCondLst>
                                            <p:cond delay="0"/>
                                          </p:stCondLst>
                                        </p:cTn>
                                        <p:tgtEl>
                                          <p:spTgt spid="35"/>
                                        </p:tgtEl>
                                        <p:attrNameLst>
                                          <p:attrName>style.visibility</p:attrName>
                                        </p:attrNameLst>
                                      </p:cBhvr>
                                      <p:to>
                                        <p:strVal val="hidden"/>
                                      </p:to>
                                    </p:set>
                                  </p:childTnLst>
                                </p:cTn>
                              </p:par>
                              <p:par>
                                <p:cTn id="65" presetID="6" presetClass="emph" presetSubtype="0" fill="hold" grpId="4" nodeType="withEffect">
                                  <p:stCondLst>
                                    <p:cond delay="0"/>
                                  </p:stCondLst>
                                  <p:childTnLst>
                                    <p:animScale>
                                      <p:cBhvr>
                                        <p:cTn id="66" dur="10" fill="hold"/>
                                        <p:tgtEl>
                                          <p:spTgt spid="35"/>
                                        </p:tgtEl>
                                      </p:cBhvr>
                                      <p:by x="80000" y="80000"/>
                                    </p:animScale>
                                  </p:childTnLst>
                                </p:cTn>
                              </p:par>
                              <p:par>
                                <p:cTn id="67" presetID="2" presetClass="entr" presetSubtype="4" decel="100000" fill="hold" grpId="2" nodeType="withEffect">
                                  <p:stCondLst>
                                    <p:cond delay="0"/>
                                  </p:stCondLst>
                                  <p:childTnLst>
                                    <p:set>
                                      <p:cBhvr>
                                        <p:cTn id="68" dur="1" fill="hold">
                                          <p:stCondLst>
                                            <p:cond delay="0"/>
                                          </p:stCondLst>
                                        </p:cTn>
                                        <p:tgtEl>
                                          <p:spTgt spid="36"/>
                                        </p:tgtEl>
                                        <p:attrNameLst>
                                          <p:attrName>style.visibility</p:attrName>
                                        </p:attrNameLst>
                                      </p:cBhvr>
                                      <p:to>
                                        <p:strVal val="visible"/>
                                      </p:to>
                                    </p:set>
                                    <p:anim calcmode="lin" valueType="num">
                                      <p:cBhvr additive="base">
                                        <p:cTn id="69" dur="500" fill="hold"/>
                                        <p:tgtEl>
                                          <p:spTgt spid="36"/>
                                        </p:tgtEl>
                                        <p:attrNameLst>
                                          <p:attrName>ppt_x</p:attrName>
                                        </p:attrNameLst>
                                      </p:cBhvr>
                                      <p:tavLst>
                                        <p:tav tm="0">
                                          <p:val>
                                            <p:strVal val="#ppt_x"/>
                                          </p:val>
                                        </p:tav>
                                        <p:tav tm="100000">
                                          <p:val>
                                            <p:strVal val="#ppt_x"/>
                                          </p:val>
                                        </p:tav>
                                      </p:tavLst>
                                    </p:anim>
                                    <p:anim calcmode="lin" valueType="num">
                                      <p:cBhvr additive="base">
                                        <p:cTn id="70" dur="500" fill="hold"/>
                                        <p:tgtEl>
                                          <p:spTgt spid="36"/>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5" nodeType="withEffect">
                                  <p:stCondLst>
                                    <p:cond delay="10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decel="100000" fill="hold" grpId="3" nodeType="withEffect">
                                  <p:stCondLst>
                                    <p:cond delay="200"/>
                                  </p:stCondLst>
                                  <p:childTnLst>
                                    <p:set>
                                      <p:cBhvr>
                                        <p:cTn id="76" dur="1" fill="hold">
                                          <p:stCondLst>
                                            <p:cond delay="0"/>
                                          </p:stCondLst>
                                        </p:cTn>
                                        <p:tgtEl>
                                          <p:spTgt spid="61"/>
                                        </p:tgtEl>
                                        <p:attrNameLst>
                                          <p:attrName>style.visibility</p:attrName>
                                        </p:attrNameLst>
                                      </p:cBhvr>
                                      <p:to>
                                        <p:strVal val="visible"/>
                                      </p:to>
                                    </p:set>
                                    <p:anim calcmode="lin" valueType="num">
                                      <p:cBhvr additive="base">
                                        <p:cTn id="77" dur="500" fill="hold"/>
                                        <p:tgtEl>
                                          <p:spTgt spid="61"/>
                                        </p:tgtEl>
                                        <p:attrNameLst>
                                          <p:attrName>ppt_x</p:attrName>
                                        </p:attrNameLst>
                                      </p:cBhvr>
                                      <p:tavLst>
                                        <p:tav tm="0">
                                          <p:val>
                                            <p:strVal val="#ppt_x"/>
                                          </p:val>
                                        </p:tav>
                                        <p:tav tm="100000">
                                          <p:val>
                                            <p:strVal val="#ppt_x"/>
                                          </p:val>
                                        </p:tav>
                                      </p:tavLst>
                                    </p:anim>
                                    <p:anim calcmode="lin" valueType="num">
                                      <p:cBhvr additive="base">
                                        <p:cTn id="7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3" nodeType="clickEffect">
                                  <p:stCondLst>
                                    <p:cond delay="0"/>
                                  </p:stCondLst>
                                  <p:childTnLst>
                                    <p:animEffect transition="out" filter="fade">
                                      <p:cBhvr>
                                        <p:cTn id="82" dur="250"/>
                                        <p:tgtEl>
                                          <p:spTgt spid="36"/>
                                        </p:tgtEl>
                                      </p:cBhvr>
                                    </p:animEffect>
                                    <p:set>
                                      <p:cBhvr>
                                        <p:cTn id="83" dur="1" fill="hold">
                                          <p:stCondLst>
                                            <p:cond delay="249"/>
                                          </p:stCondLst>
                                        </p:cTn>
                                        <p:tgtEl>
                                          <p:spTgt spid="36"/>
                                        </p:tgtEl>
                                        <p:attrNameLst>
                                          <p:attrName>style.visibility</p:attrName>
                                        </p:attrNameLst>
                                      </p:cBhvr>
                                      <p:to>
                                        <p:strVal val="hidden"/>
                                      </p:to>
                                    </p:set>
                                  </p:childTnLst>
                                </p:cTn>
                              </p:par>
                              <p:par>
                                <p:cTn id="84" presetID="10" presetClass="exit" presetSubtype="0" fill="hold" grpId="3" nodeType="withEffect">
                                  <p:stCondLst>
                                    <p:cond delay="0"/>
                                  </p:stCondLst>
                                  <p:childTnLst>
                                    <p:animEffect transition="out" filter="fade">
                                      <p:cBhvr>
                                        <p:cTn id="85" dur="250"/>
                                        <p:tgtEl>
                                          <p:spTgt spid="37"/>
                                        </p:tgtEl>
                                      </p:cBhvr>
                                    </p:animEffect>
                                    <p:set>
                                      <p:cBhvr>
                                        <p:cTn id="86" dur="1" fill="hold">
                                          <p:stCondLst>
                                            <p:cond delay="249"/>
                                          </p:stCondLst>
                                        </p:cTn>
                                        <p:tgtEl>
                                          <p:spTgt spid="37"/>
                                        </p:tgtEl>
                                        <p:attrNameLst>
                                          <p:attrName>style.visibility</p:attrName>
                                        </p:attrNameLst>
                                      </p:cBhvr>
                                      <p:to>
                                        <p:strVal val="hidden"/>
                                      </p:to>
                                    </p:set>
                                  </p:childTnLst>
                                </p:cTn>
                              </p:par>
                              <p:par>
                                <p:cTn id="87" presetID="6" presetClass="emph" presetSubtype="0" decel="100000" fill="hold" grpId="4" nodeType="withEffect">
                                  <p:stCondLst>
                                    <p:cond delay="0"/>
                                  </p:stCondLst>
                                  <p:childTnLst>
                                    <p:animScale>
                                      <p:cBhvr>
                                        <p:cTn id="88" dur="500" fill="hold"/>
                                        <p:tgtEl>
                                          <p:spTgt spid="36"/>
                                        </p:tgtEl>
                                      </p:cBhvr>
                                      <p:by x="80000" y="80000"/>
                                    </p:animScale>
                                  </p:childTnLst>
                                </p:cTn>
                              </p:par>
                              <p:par>
                                <p:cTn id="89" presetID="42" presetClass="path" presetSubtype="0" decel="100000" fill="hold" grpId="5" nodeType="withEffect">
                                  <p:stCondLst>
                                    <p:cond delay="0"/>
                                  </p:stCondLst>
                                  <p:childTnLst>
                                    <p:animMotion origin="layout" path="M -4.41409E-6 -2.82342E-6 L 0.03013 -2.82342E-6 " pathEditMode="relative" rAng="0" ptsTypes="AA">
                                      <p:cBhvr>
                                        <p:cTn id="90" dur="500" fill="hold"/>
                                        <p:tgtEl>
                                          <p:spTgt spid="36"/>
                                        </p:tgtEl>
                                        <p:attrNameLst>
                                          <p:attrName>ppt_x</p:attrName>
                                          <p:attrName>ppt_y</p:attrName>
                                        </p:attrNameLst>
                                      </p:cBhvr>
                                      <p:rCtr x="1506" y="0"/>
                                    </p:animMotion>
                                  </p:childTnLst>
                                </p:cTn>
                              </p:par>
                              <p:par>
                                <p:cTn id="91" presetID="10" presetClass="exit" presetSubtype="0" fill="hold" grpId="0" nodeType="withEffect">
                                  <p:stCondLst>
                                    <p:cond delay="0"/>
                                  </p:stCondLst>
                                  <p:childTnLst>
                                    <p:animEffect transition="out" filter="fade">
                                      <p:cBhvr>
                                        <p:cTn id="92" dur="250"/>
                                        <p:tgtEl>
                                          <p:spTgt spid="61"/>
                                        </p:tgtEl>
                                      </p:cBhvr>
                                    </p:animEffect>
                                    <p:set>
                                      <p:cBhvr>
                                        <p:cTn id="93" dur="1" fill="hold">
                                          <p:stCondLst>
                                            <p:cond delay="249"/>
                                          </p:stCondLst>
                                        </p:cTn>
                                        <p:tgtEl>
                                          <p:spTgt spid="61"/>
                                        </p:tgtEl>
                                        <p:attrNameLst>
                                          <p:attrName>style.visibility</p:attrName>
                                        </p:attrNameLst>
                                      </p:cBhvr>
                                      <p:to>
                                        <p:strVal val="hidden"/>
                                      </p:to>
                                    </p:set>
                                  </p:childTnLst>
                                </p:cTn>
                              </p:par>
                              <p:par>
                                <p:cTn id="94" presetID="6" presetClass="emph" presetSubtype="0" decel="100000" fill="hold" grpId="1" nodeType="withEffect">
                                  <p:stCondLst>
                                    <p:cond delay="0"/>
                                  </p:stCondLst>
                                  <p:childTnLst>
                                    <p:animScale>
                                      <p:cBhvr>
                                        <p:cTn id="95" dur="500" fill="hold"/>
                                        <p:tgtEl>
                                          <p:spTgt spid="61"/>
                                        </p:tgtEl>
                                      </p:cBhvr>
                                      <p:by x="80000" y="80000"/>
                                    </p:animScale>
                                  </p:childTnLst>
                                </p:cTn>
                              </p:par>
                              <p:par>
                                <p:cTn id="96" presetID="42" presetClass="path" presetSubtype="0" decel="100000" fill="hold" grpId="2" nodeType="withEffect">
                                  <p:stCondLst>
                                    <p:cond delay="0"/>
                                  </p:stCondLst>
                                  <p:childTnLst>
                                    <p:animMotion origin="layout" path="M 4.41409E-6 -4.97049E-6 L -0.02885 -4.97049E-6 " pathEditMode="relative" rAng="0" ptsTypes="AA">
                                      <p:cBhvr>
                                        <p:cTn id="97" dur="500" fill="hold"/>
                                        <p:tgtEl>
                                          <p:spTgt spid="61"/>
                                        </p:tgtEl>
                                        <p:attrNameLst>
                                          <p:attrName>ppt_x</p:attrName>
                                          <p:attrName>ppt_y</p:attrName>
                                        </p:attrNameLst>
                                      </p:cBhvr>
                                      <p:rCtr x="-1442" y="0"/>
                                    </p:animMotion>
                                  </p:childTnLst>
                                </p:cTn>
                              </p:par>
                              <p:par>
                                <p:cTn id="98" presetID="10" presetClass="exit" presetSubtype="0" fill="hold" grpId="3" nodeType="withEffect">
                                  <p:stCondLst>
                                    <p:cond delay="0"/>
                                  </p:stCondLst>
                                  <p:childTnLst>
                                    <p:animEffect transition="out" filter="fade">
                                      <p:cBhvr>
                                        <p:cTn id="99" dur="250"/>
                                        <p:tgtEl>
                                          <p:spTgt spid="44"/>
                                        </p:tgtEl>
                                      </p:cBhvr>
                                    </p:animEffect>
                                    <p:set>
                                      <p:cBhvr>
                                        <p:cTn id="100" dur="1" fill="hold">
                                          <p:stCondLst>
                                            <p:cond delay="249"/>
                                          </p:stCondLst>
                                        </p:cTn>
                                        <p:tgtEl>
                                          <p:spTgt spid="44"/>
                                        </p:tgtEl>
                                        <p:attrNameLst>
                                          <p:attrName>style.visibility</p:attrName>
                                        </p:attrNameLst>
                                      </p:cBhvr>
                                      <p:to>
                                        <p:strVal val="hidden"/>
                                      </p:to>
                                    </p:set>
                                  </p:childTnLst>
                                </p:cTn>
                              </p:par>
                              <p:par>
                                <p:cTn id="101" presetID="6" presetClass="emph" presetSubtype="0" decel="100000" fill="hold" grpId="2" nodeType="withEffect">
                                  <p:stCondLst>
                                    <p:cond delay="0"/>
                                  </p:stCondLst>
                                  <p:childTnLst>
                                    <p:animScale>
                                      <p:cBhvr>
                                        <p:cTn id="102" dur="1000" fill="hold"/>
                                        <p:tgtEl>
                                          <p:spTgt spid="44"/>
                                        </p:tgtEl>
                                      </p:cBhvr>
                                      <p:by x="0" y="0"/>
                                    </p:animScale>
                                  </p:childTnLst>
                                </p:cTn>
                              </p:par>
                              <p:par>
                                <p:cTn id="103" presetID="42" presetClass="path" presetSubtype="0" decel="100000" fill="hold" grpId="4" nodeType="withEffect">
                                  <p:stCondLst>
                                    <p:cond delay="0"/>
                                  </p:stCondLst>
                                  <p:childTnLst>
                                    <p:animMotion origin="layout" path="M 5.10595E-7 -5.03858E-7 L 5.10595E-7 0.27871 " pathEditMode="relative" rAng="0" ptsTypes="AA">
                                      <p:cBhvr>
                                        <p:cTn id="104" dur="1000" fill="hold"/>
                                        <p:tgtEl>
                                          <p:spTgt spid="44"/>
                                        </p:tgtEl>
                                        <p:attrNameLst>
                                          <p:attrName>ppt_x</p:attrName>
                                          <p:attrName>ppt_y</p:attrName>
                                        </p:attrNameLst>
                                      </p:cBhvr>
                                      <p:rCtr x="0" y="13936"/>
                                    </p:animMotion>
                                  </p:childTnLst>
                                </p:cTn>
                              </p:par>
                              <p:par>
                                <p:cTn id="105" presetID="10" presetClass="exit" presetSubtype="0" fill="hold" grpId="3" nodeType="withEffect">
                                  <p:stCondLst>
                                    <p:cond delay="0"/>
                                  </p:stCondLst>
                                  <p:childTnLst>
                                    <p:animEffect transition="out" filter="fade">
                                      <p:cBhvr>
                                        <p:cTn id="106" dur="250"/>
                                        <p:tgtEl>
                                          <p:spTgt spid="89"/>
                                        </p:tgtEl>
                                      </p:cBhvr>
                                    </p:animEffect>
                                    <p:set>
                                      <p:cBhvr>
                                        <p:cTn id="107" dur="1" fill="hold">
                                          <p:stCondLst>
                                            <p:cond delay="249"/>
                                          </p:stCondLst>
                                        </p:cTn>
                                        <p:tgtEl>
                                          <p:spTgt spid="89"/>
                                        </p:tgtEl>
                                        <p:attrNameLst>
                                          <p:attrName>style.visibility</p:attrName>
                                        </p:attrNameLst>
                                      </p:cBhvr>
                                      <p:to>
                                        <p:strVal val="hidden"/>
                                      </p:to>
                                    </p:set>
                                  </p:childTnLst>
                                </p:cTn>
                              </p:par>
                              <p:par>
                                <p:cTn id="108" presetID="6" presetClass="emph" presetSubtype="0" decel="100000" fill="hold" grpId="2" nodeType="withEffect">
                                  <p:stCondLst>
                                    <p:cond delay="0"/>
                                  </p:stCondLst>
                                  <p:childTnLst>
                                    <p:animScale>
                                      <p:cBhvr>
                                        <p:cTn id="109" dur="1000" fill="hold"/>
                                        <p:tgtEl>
                                          <p:spTgt spid="89"/>
                                        </p:tgtEl>
                                      </p:cBhvr>
                                      <p:by x="0" y="0"/>
                                    </p:animScale>
                                  </p:childTnLst>
                                </p:cTn>
                              </p:par>
                              <p:par>
                                <p:cTn id="110" presetID="42" presetClass="path" presetSubtype="0" decel="100000" fill="hold" grpId="4" nodeType="withEffect">
                                  <p:stCondLst>
                                    <p:cond delay="0"/>
                                  </p:stCondLst>
                                  <p:childTnLst>
                                    <p:animMotion origin="layout" path="M -1.77176E-6 -5.03858E-7 L -1.77176E-6 0.27871 " pathEditMode="relative" rAng="0" ptsTypes="AA">
                                      <p:cBhvr>
                                        <p:cTn id="111" dur="1000" fill="hold"/>
                                        <p:tgtEl>
                                          <p:spTgt spid="89"/>
                                        </p:tgtEl>
                                        <p:attrNameLst>
                                          <p:attrName>ppt_x</p:attrName>
                                          <p:attrName>ppt_y</p:attrName>
                                        </p:attrNameLst>
                                      </p:cBhvr>
                                      <p:rCtr x="0" y="13936"/>
                                    </p:animMotion>
                                  </p:childTnLst>
                                </p:cTn>
                              </p:par>
                              <p:par>
                                <p:cTn id="112" presetID="10" presetClass="exit" presetSubtype="0" fill="hold" grpId="3" nodeType="withEffect">
                                  <p:stCondLst>
                                    <p:cond delay="0"/>
                                  </p:stCondLst>
                                  <p:childTnLst>
                                    <p:animEffect transition="out" filter="fade">
                                      <p:cBhvr>
                                        <p:cTn id="113" dur="250"/>
                                        <p:tgtEl>
                                          <p:spTgt spid="90"/>
                                        </p:tgtEl>
                                      </p:cBhvr>
                                    </p:animEffect>
                                    <p:set>
                                      <p:cBhvr>
                                        <p:cTn id="114" dur="1" fill="hold">
                                          <p:stCondLst>
                                            <p:cond delay="249"/>
                                          </p:stCondLst>
                                        </p:cTn>
                                        <p:tgtEl>
                                          <p:spTgt spid="90"/>
                                        </p:tgtEl>
                                        <p:attrNameLst>
                                          <p:attrName>style.visibility</p:attrName>
                                        </p:attrNameLst>
                                      </p:cBhvr>
                                      <p:to>
                                        <p:strVal val="hidden"/>
                                      </p:to>
                                    </p:set>
                                  </p:childTnLst>
                                </p:cTn>
                              </p:par>
                              <p:par>
                                <p:cTn id="115" presetID="6" presetClass="emph" presetSubtype="0" decel="100000" fill="hold" grpId="2" nodeType="withEffect">
                                  <p:stCondLst>
                                    <p:cond delay="0"/>
                                  </p:stCondLst>
                                  <p:childTnLst>
                                    <p:animScale>
                                      <p:cBhvr>
                                        <p:cTn id="116" dur="1000" fill="hold"/>
                                        <p:tgtEl>
                                          <p:spTgt spid="90"/>
                                        </p:tgtEl>
                                      </p:cBhvr>
                                      <p:by x="0" y="0"/>
                                    </p:animScale>
                                  </p:childTnLst>
                                </p:cTn>
                              </p:par>
                              <p:par>
                                <p:cTn id="117" presetID="42" presetClass="path" presetSubtype="0" decel="100000" fill="hold" grpId="4" nodeType="withEffect">
                                  <p:stCondLst>
                                    <p:cond delay="0"/>
                                  </p:stCondLst>
                                  <p:childTnLst>
                                    <p:animMotion origin="layout" path="M 4.68981E-6 -5.03858E-7 L 4.68981E-6 0.27871 " pathEditMode="relative" rAng="0" ptsTypes="AA">
                                      <p:cBhvr>
                                        <p:cTn id="118" dur="1000" fill="hold"/>
                                        <p:tgtEl>
                                          <p:spTgt spid="90"/>
                                        </p:tgtEl>
                                        <p:attrNameLst>
                                          <p:attrName>ppt_x</p:attrName>
                                          <p:attrName>ppt_y</p:attrName>
                                        </p:attrNameLst>
                                      </p:cBhvr>
                                      <p:rCtr x="0" y="13936"/>
                                    </p:animMotion>
                                  </p:childTnLst>
                                </p:cTn>
                              </p:par>
                              <p:par>
                                <p:cTn id="119" presetID="1" presetClass="entr" presetSubtype="0" fill="hold" grpId="4" nodeType="withEffect">
                                  <p:stCondLst>
                                    <p:cond delay="0"/>
                                  </p:stCondLst>
                                  <p:childTnLst>
                                    <p:set>
                                      <p:cBhvr>
                                        <p:cTn id="120" dur="1" fill="hold">
                                          <p:stCondLst>
                                            <p:cond delay="0"/>
                                          </p:stCondLst>
                                        </p:cTn>
                                        <p:tgtEl>
                                          <p:spTgt spid="3"/>
                                        </p:tgtEl>
                                        <p:attrNameLst>
                                          <p:attrName>style.visibility</p:attrName>
                                        </p:attrNameLst>
                                      </p:cBhvr>
                                      <p:to>
                                        <p:strVal val="visible"/>
                                      </p:to>
                                    </p:set>
                                  </p:childTnLst>
                                </p:cTn>
                              </p:par>
                              <p:par>
                                <p:cTn id="121" presetID="6" presetClass="emph" presetSubtype="0" accel="36000" decel="64000" autoRev="1" fill="hold" grpId="3" nodeType="withEffect">
                                  <p:stCondLst>
                                    <p:cond delay="0"/>
                                  </p:stCondLst>
                                  <p:childTnLst>
                                    <p:animScale>
                                      <p:cBhvr>
                                        <p:cTn id="122" dur="250" fill="hold"/>
                                        <p:tgtEl>
                                          <p:spTgt spid="3"/>
                                        </p:tgtEl>
                                      </p:cBhvr>
                                      <p:by x="0" y="100000"/>
                                    </p:animScale>
                                  </p:childTnLst>
                                </p:cTn>
                              </p:par>
                              <p:par>
                                <p:cTn id="123" presetID="6" presetClass="emph" presetSubtype="0" accel="24000" decel="76000" fill="hold" grpId="0" nodeType="withEffect">
                                  <p:stCondLst>
                                    <p:cond delay="0"/>
                                  </p:stCondLst>
                                  <p:childTnLst>
                                    <p:animScale>
                                      <p:cBhvr>
                                        <p:cTn id="124" dur="600" fill="hold"/>
                                        <p:tgtEl>
                                          <p:spTgt spid="3"/>
                                        </p:tgtEl>
                                      </p:cBhvr>
                                      <p:by x="100000" y="300000"/>
                                    </p:animScale>
                                  </p:childTnLst>
                                </p:cTn>
                              </p:par>
                              <p:par>
                                <p:cTn id="125" presetID="6" presetClass="emph" presetSubtype="0" accel="24000" decel="76000" fill="hold" grpId="1" nodeType="withEffect">
                                  <p:stCondLst>
                                    <p:cond delay="0"/>
                                  </p:stCondLst>
                                  <p:childTnLst>
                                    <p:animScale>
                                      <p:cBhvr>
                                        <p:cTn id="126" dur="600" fill="hold"/>
                                        <p:tgtEl>
                                          <p:spTgt spid="3"/>
                                        </p:tgtEl>
                                      </p:cBhvr>
                                      <p:by x="533200" y="100000"/>
                                    </p:animScale>
                                  </p:childTnLst>
                                </p:cTn>
                              </p:par>
                              <p:par>
                                <p:cTn id="127" presetID="42" presetClass="path" presetSubtype="0" accel="50667" decel="49333" fill="hold" grpId="4" nodeType="withEffect">
                                  <p:stCondLst>
                                    <p:cond delay="0"/>
                                  </p:stCondLst>
                                  <p:childTnLst>
                                    <p:animMotion origin="layout" path="M 0 -1.01226E-6 L 0 -0.33295 " pathEditMode="relative" rAng="0" ptsTypes="AA">
                                      <p:cBhvr>
                                        <p:cTn id="128" dur="600" fill="hold"/>
                                        <p:tgtEl>
                                          <p:spTgt spid="4"/>
                                        </p:tgtEl>
                                        <p:attrNameLst>
                                          <p:attrName>ppt_x</p:attrName>
                                          <p:attrName>ppt_y</p:attrName>
                                        </p:attrNameLst>
                                      </p:cBhvr>
                                      <p:rCtr x="0" y="-16659"/>
                                    </p:animMotion>
                                  </p:childTnLst>
                                </p:cTn>
                              </p:par>
                              <p:par>
                                <p:cTn id="129" presetID="42" presetClass="path" presetSubtype="0" accel="50667" decel="49333" fill="hold" grpId="4" nodeType="withEffect">
                                  <p:stCondLst>
                                    <p:cond delay="0"/>
                                  </p:stCondLst>
                                  <p:childTnLst>
                                    <p:animMotion origin="layout" path="M 0 2.67363E-6 L 0 0.33295 " pathEditMode="relative" rAng="0" ptsTypes="AA">
                                      <p:cBhvr>
                                        <p:cTn id="130" dur="600" fill="hold"/>
                                        <p:tgtEl>
                                          <p:spTgt spid="5"/>
                                        </p:tgtEl>
                                        <p:attrNameLst>
                                          <p:attrName>ppt_x</p:attrName>
                                          <p:attrName>ppt_y</p:attrName>
                                        </p:attrNameLst>
                                      </p:cBhvr>
                                      <p:rCtr x="0" y="16636"/>
                                    </p:animMotion>
                                  </p:childTnLst>
                                </p:cTn>
                              </p:par>
                              <p:par>
                                <p:cTn id="131" presetID="6" presetClass="emph" presetSubtype="0" accel="100000" fill="hold" grpId="0" nodeType="withEffect">
                                  <p:stCondLst>
                                    <p:cond delay="0"/>
                                  </p:stCondLst>
                                  <p:childTnLst>
                                    <p:animScale>
                                      <p:cBhvr>
                                        <p:cTn id="132" dur="250" fill="hold"/>
                                        <p:tgtEl>
                                          <p:spTgt spid="4"/>
                                        </p:tgtEl>
                                      </p:cBhvr>
                                      <p:by x="533200" y="100000"/>
                                    </p:animScale>
                                  </p:childTnLst>
                                </p:cTn>
                              </p:par>
                              <p:par>
                                <p:cTn id="133" presetID="8" presetClass="emph" presetSubtype="0" accel="100000" fill="hold" grpId="1" nodeType="withEffect">
                                  <p:stCondLst>
                                    <p:cond delay="0"/>
                                  </p:stCondLst>
                                  <p:childTnLst>
                                    <p:animRot by="2400000">
                                      <p:cBhvr>
                                        <p:cTn id="134" dur="250" fill="hold"/>
                                        <p:tgtEl>
                                          <p:spTgt spid="4"/>
                                        </p:tgtEl>
                                        <p:attrNameLst>
                                          <p:attrName>r</p:attrName>
                                        </p:attrNameLst>
                                      </p:cBhvr>
                                    </p:animRot>
                                  </p:childTnLst>
                                </p:cTn>
                              </p:par>
                              <p:par>
                                <p:cTn id="135" presetID="8" presetClass="emph" presetSubtype="0" fill="hold" grpId="2" nodeType="withEffect">
                                  <p:stCondLst>
                                    <p:cond delay="250"/>
                                  </p:stCondLst>
                                  <p:childTnLst>
                                    <p:animRot by="-3600000">
                                      <p:cBhvr>
                                        <p:cTn id="136" dur="10" fill="hold"/>
                                        <p:tgtEl>
                                          <p:spTgt spid="4"/>
                                        </p:tgtEl>
                                        <p:attrNameLst>
                                          <p:attrName>r</p:attrName>
                                        </p:attrNameLst>
                                      </p:cBhvr>
                                    </p:animRot>
                                  </p:childTnLst>
                                </p:cTn>
                              </p:par>
                              <p:par>
                                <p:cTn id="137" presetID="19" presetClass="emph" presetSubtype="0" fill="hold" grpId="2" nodeType="withEffect">
                                  <p:stCondLst>
                                    <p:cond delay="250"/>
                                  </p:stCondLst>
                                  <p:childTnLst>
                                    <p:animClr clrSpc="rgb" dir="cw">
                                      <p:cBhvr override="childStyle">
                                        <p:cTn id="138" dur="10" fill="hold"/>
                                        <p:tgtEl>
                                          <p:spTgt spid="3"/>
                                        </p:tgtEl>
                                        <p:attrNameLst>
                                          <p:attrName>style.color</p:attrName>
                                        </p:attrNameLst>
                                      </p:cBhvr>
                                      <p:to>
                                        <a:srgbClr val="FFFFFF"/>
                                      </p:to>
                                    </p:animClr>
                                    <p:animClr clrSpc="rgb" dir="cw">
                                      <p:cBhvr>
                                        <p:cTn id="139" dur="10" fill="hold"/>
                                        <p:tgtEl>
                                          <p:spTgt spid="3"/>
                                        </p:tgtEl>
                                        <p:attrNameLst>
                                          <p:attrName>fillcolor</p:attrName>
                                        </p:attrNameLst>
                                      </p:cBhvr>
                                      <p:to>
                                        <a:srgbClr val="FFFFFF"/>
                                      </p:to>
                                    </p:animClr>
                                    <p:set>
                                      <p:cBhvr>
                                        <p:cTn id="140" dur="10" fill="hold"/>
                                        <p:tgtEl>
                                          <p:spTgt spid="3"/>
                                        </p:tgtEl>
                                        <p:attrNameLst>
                                          <p:attrName>fill.type</p:attrName>
                                        </p:attrNameLst>
                                      </p:cBhvr>
                                      <p:to>
                                        <p:strVal val="solid"/>
                                      </p:to>
                                    </p:set>
                                    <p:set>
                                      <p:cBhvr>
                                        <p:cTn id="141" dur="10" fill="hold"/>
                                        <p:tgtEl>
                                          <p:spTgt spid="3"/>
                                        </p:tgtEl>
                                        <p:attrNameLst>
                                          <p:attrName>fill.on</p:attrName>
                                        </p:attrNameLst>
                                      </p:cBhvr>
                                      <p:to>
                                        <p:strVal val="true"/>
                                      </p:to>
                                    </p:set>
                                  </p:childTnLst>
                                </p:cTn>
                              </p:par>
                              <p:par>
                                <p:cTn id="142" presetID="8" presetClass="emph" presetSubtype="0" decel="100000" fill="hold" grpId="3" nodeType="withEffect">
                                  <p:stCondLst>
                                    <p:cond delay="260"/>
                                  </p:stCondLst>
                                  <p:childTnLst>
                                    <p:animRot by="1200000">
                                      <p:cBhvr>
                                        <p:cTn id="143" dur="400" fill="hold"/>
                                        <p:tgtEl>
                                          <p:spTgt spid="4"/>
                                        </p:tgtEl>
                                        <p:attrNameLst>
                                          <p:attrName>r</p:attrName>
                                        </p:attrNameLst>
                                      </p:cBhvr>
                                    </p:animRot>
                                  </p:childTnLst>
                                </p:cTn>
                              </p:par>
                              <p:par>
                                <p:cTn id="144" presetID="6" presetClass="emph" presetSubtype="0" accel="100000" fill="hold" grpId="0" nodeType="withEffect">
                                  <p:stCondLst>
                                    <p:cond delay="0"/>
                                  </p:stCondLst>
                                  <p:childTnLst>
                                    <p:animScale>
                                      <p:cBhvr>
                                        <p:cTn id="145" dur="250" fill="hold"/>
                                        <p:tgtEl>
                                          <p:spTgt spid="5"/>
                                        </p:tgtEl>
                                      </p:cBhvr>
                                      <p:by x="533200" y="100000"/>
                                    </p:animScale>
                                  </p:childTnLst>
                                </p:cTn>
                              </p:par>
                              <p:par>
                                <p:cTn id="146" presetID="8" presetClass="emph" presetSubtype="0" accel="100000" fill="hold" grpId="1" nodeType="withEffect">
                                  <p:stCondLst>
                                    <p:cond delay="0"/>
                                  </p:stCondLst>
                                  <p:childTnLst>
                                    <p:animRot by="-2400000">
                                      <p:cBhvr>
                                        <p:cTn id="147" dur="250" fill="hold"/>
                                        <p:tgtEl>
                                          <p:spTgt spid="5"/>
                                        </p:tgtEl>
                                        <p:attrNameLst>
                                          <p:attrName>r</p:attrName>
                                        </p:attrNameLst>
                                      </p:cBhvr>
                                    </p:animRot>
                                  </p:childTnLst>
                                </p:cTn>
                              </p:par>
                              <p:par>
                                <p:cTn id="148" presetID="8" presetClass="emph" presetSubtype="0" fill="hold" grpId="2" nodeType="withEffect">
                                  <p:stCondLst>
                                    <p:cond delay="250"/>
                                  </p:stCondLst>
                                  <p:childTnLst>
                                    <p:animRot by="3600000">
                                      <p:cBhvr>
                                        <p:cTn id="149" dur="10" fill="hold"/>
                                        <p:tgtEl>
                                          <p:spTgt spid="5"/>
                                        </p:tgtEl>
                                        <p:attrNameLst>
                                          <p:attrName>r</p:attrName>
                                        </p:attrNameLst>
                                      </p:cBhvr>
                                    </p:animRot>
                                  </p:childTnLst>
                                </p:cTn>
                              </p:par>
                              <p:par>
                                <p:cTn id="150" presetID="8" presetClass="emph" presetSubtype="0" decel="100000" fill="hold" grpId="3" nodeType="withEffect">
                                  <p:stCondLst>
                                    <p:cond delay="260"/>
                                  </p:stCondLst>
                                  <p:childTnLst>
                                    <p:animRot by="-1200000">
                                      <p:cBhvr>
                                        <p:cTn id="151" dur="400" fill="hold"/>
                                        <p:tgtEl>
                                          <p:spTgt spid="5"/>
                                        </p:tgtEl>
                                        <p:attrNameLst>
                                          <p:attrName>r</p:attrName>
                                        </p:attrNameLst>
                                      </p:cBhvr>
                                    </p:animRot>
                                  </p:childTnLst>
                                </p:cTn>
                              </p:par>
                              <p:par>
                                <p:cTn id="152" presetID="10" presetClass="exit" presetSubtype="0" fill="hold" grpId="0" nodeType="withEffect">
                                  <p:stCondLst>
                                    <p:cond delay="0"/>
                                  </p:stCondLst>
                                  <p:childTnLst>
                                    <p:animEffect transition="out" filter="fade">
                                      <p:cBhvr>
                                        <p:cTn id="153" dur="250"/>
                                        <p:tgtEl>
                                          <p:spTgt spid="50"/>
                                        </p:tgtEl>
                                      </p:cBhvr>
                                    </p:animEffect>
                                    <p:set>
                                      <p:cBhvr>
                                        <p:cTn id="154" dur="1" fill="hold">
                                          <p:stCondLst>
                                            <p:cond delay="249"/>
                                          </p:stCondLst>
                                        </p:cTn>
                                        <p:tgtEl>
                                          <p:spTgt spid="50"/>
                                        </p:tgtEl>
                                        <p:attrNameLst>
                                          <p:attrName>style.visibility</p:attrName>
                                        </p:attrNameLst>
                                      </p:cBhvr>
                                      <p:to>
                                        <p:strVal val="hidden"/>
                                      </p:to>
                                    </p:set>
                                  </p:childTnLst>
                                </p:cTn>
                              </p:par>
                              <p:par>
                                <p:cTn id="155" presetID="6" presetClass="emph" presetSubtype="0" decel="100000" fill="hold" grpId="1" nodeType="withEffect">
                                  <p:stCondLst>
                                    <p:cond delay="0"/>
                                  </p:stCondLst>
                                  <p:childTnLst>
                                    <p:animScale>
                                      <p:cBhvr>
                                        <p:cTn id="156" dur="500" fill="hold"/>
                                        <p:tgtEl>
                                          <p:spTgt spid="50"/>
                                        </p:tgtEl>
                                      </p:cBhvr>
                                      <p:by x="80000" y="80000"/>
                                    </p:animScale>
                                  </p:childTnLst>
                                </p:cTn>
                              </p:par>
                              <p:par>
                                <p:cTn id="157" presetID="42" presetClass="path" presetSubtype="0" decel="100000" fill="hold" grpId="2" nodeType="withEffect">
                                  <p:stCondLst>
                                    <p:cond delay="0"/>
                                  </p:stCondLst>
                                  <p:childTnLst>
                                    <p:animMotion origin="layout" path="M 3.87261E-6 1.48148E-6 L 0.03009 1.48148E-6 " pathEditMode="relative" rAng="0" ptsTypes="AA">
                                      <p:cBhvr>
                                        <p:cTn id="158" dur="500" fill="hold"/>
                                        <p:tgtEl>
                                          <p:spTgt spid="50"/>
                                        </p:tgtEl>
                                        <p:attrNameLst>
                                          <p:attrName>ppt_x</p:attrName>
                                          <p:attrName>ppt_y</p:attrName>
                                        </p:attrNameLst>
                                      </p:cBhvr>
                                      <p:rCtr x="1498" y="0"/>
                                    </p:animMotion>
                                  </p:childTnLst>
                                </p:cTn>
                              </p:par>
                              <p:par>
                                <p:cTn id="159" presetID="2" presetClass="entr" presetSubtype="4" decel="100000" fill="hold" grpId="0" nodeType="withEffect">
                                  <p:stCondLst>
                                    <p:cond delay="0"/>
                                  </p:stCondLst>
                                  <p:childTnLst>
                                    <p:set>
                                      <p:cBhvr>
                                        <p:cTn id="160" dur="1" fill="hold">
                                          <p:stCondLst>
                                            <p:cond delay="0"/>
                                          </p:stCondLst>
                                        </p:cTn>
                                        <p:tgtEl>
                                          <p:spTgt spid="51"/>
                                        </p:tgtEl>
                                        <p:attrNameLst>
                                          <p:attrName>style.visibility</p:attrName>
                                        </p:attrNameLst>
                                      </p:cBhvr>
                                      <p:to>
                                        <p:strVal val="visible"/>
                                      </p:to>
                                    </p:set>
                                    <p:anim calcmode="lin" valueType="num">
                                      <p:cBhvr additive="base">
                                        <p:cTn id="161" dur="500" fill="hold"/>
                                        <p:tgtEl>
                                          <p:spTgt spid="51"/>
                                        </p:tgtEl>
                                        <p:attrNameLst>
                                          <p:attrName>ppt_x</p:attrName>
                                        </p:attrNameLst>
                                      </p:cBhvr>
                                      <p:tavLst>
                                        <p:tav tm="0">
                                          <p:val>
                                            <p:strVal val="#ppt_x"/>
                                          </p:val>
                                        </p:tav>
                                        <p:tav tm="100000">
                                          <p:val>
                                            <p:strVal val="#ppt_x"/>
                                          </p:val>
                                        </p:tav>
                                      </p:tavLst>
                                    </p:anim>
                                    <p:anim calcmode="lin" valueType="num">
                                      <p:cBhvr additive="base">
                                        <p:cTn id="162" dur="500" fill="hold"/>
                                        <p:tgtEl>
                                          <p:spTgt spid="51"/>
                                        </p:tgtEl>
                                        <p:attrNameLst>
                                          <p:attrName>ppt_y</p:attrName>
                                        </p:attrNameLst>
                                      </p:cBhvr>
                                      <p:tavLst>
                                        <p:tav tm="0">
                                          <p:val>
                                            <p:strVal val="1+#ppt_h/2"/>
                                          </p:val>
                                        </p:tav>
                                        <p:tav tm="100000">
                                          <p:val>
                                            <p:strVal val="#ppt_y"/>
                                          </p:val>
                                        </p:tav>
                                      </p:tavLst>
                                    </p:anim>
                                  </p:childTnLst>
                                </p:cTn>
                              </p:par>
                              <p:par>
                                <p:cTn id="163" presetID="10" presetClass="exit" presetSubtype="0" fill="hold" grpId="1" nodeType="withEffect">
                                  <p:stCondLst>
                                    <p:cond delay="0"/>
                                  </p:stCondLst>
                                  <p:childTnLst>
                                    <p:animEffect transition="out" filter="fade">
                                      <p:cBhvr>
                                        <p:cTn id="164" dur="250"/>
                                        <p:tgtEl>
                                          <p:spTgt spid="51"/>
                                        </p:tgtEl>
                                      </p:cBhvr>
                                    </p:animEffect>
                                    <p:set>
                                      <p:cBhvr>
                                        <p:cTn id="165" dur="1" fill="hold">
                                          <p:stCondLst>
                                            <p:cond delay="249"/>
                                          </p:stCondLst>
                                        </p:cTn>
                                        <p:tgtEl>
                                          <p:spTgt spid="51"/>
                                        </p:tgtEl>
                                        <p:attrNameLst>
                                          <p:attrName>style.visibility</p:attrName>
                                        </p:attrNameLst>
                                      </p:cBhvr>
                                      <p:to>
                                        <p:strVal val="hidden"/>
                                      </p:to>
                                    </p:set>
                                  </p:childTnLst>
                                </p:cTn>
                              </p:par>
                              <p:par>
                                <p:cTn id="166" presetID="6" presetClass="emph" presetSubtype="0" decel="100000" fill="hold" grpId="2" nodeType="withEffect">
                                  <p:stCondLst>
                                    <p:cond delay="0"/>
                                  </p:stCondLst>
                                  <p:childTnLst>
                                    <p:animScale>
                                      <p:cBhvr>
                                        <p:cTn id="167" dur="500" fill="hold"/>
                                        <p:tgtEl>
                                          <p:spTgt spid="51"/>
                                        </p:tgtEl>
                                      </p:cBhvr>
                                      <p:by x="80000" y="80000"/>
                                    </p:animScale>
                                  </p:childTnLst>
                                </p:cTn>
                              </p:par>
                              <p:par>
                                <p:cTn id="168" presetID="42" presetClass="path" presetSubtype="0" decel="100000" fill="hold" grpId="3" nodeType="withEffect">
                                  <p:stCondLst>
                                    <p:cond delay="0"/>
                                  </p:stCondLst>
                                  <p:childTnLst>
                                    <p:animMotion origin="layout" path="M -0.02878 -4.44444E-6 L 2.03282E-6 -4.44444E-6 " pathEditMode="relative" rAng="0" ptsTypes="AA">
                                      <p:cBhvr>
                                        <p:cTn id="169" dur="500" spd="-100000" fill="hold"/>
                                        <p:tgtEl>
                                          <p:spTgt spid="51"/>
                                        </p:tgtEl>
                                        <p:attrNameLst>
                                          <p:attrName>ppt_x</p:attrName>
                                          <p:attrName>ppt_y</p:attrName>
                                        </p:attrNameLst>
                                      </p:cBhvr>
                                      <p:rCtr x="1432" y="0"/>
                                    </p:animMotion>
                                  </p:childTnLst>
                                </p:cTn>
                              </p:par>
                              <p:par>
                                <p:cTn id="170" presetID="1" presetClass="exit" presetSubtype="0" fill="hold" grpId="2" nodeType="withEffect">
                                  <p:stCondLst>
                                    <p:cond delay="0"/>
                                  </p:stCondLst>
                                  <p:childTnLst>
                                    <p:set>
                                      <p:cBhvr>
                                        <p:cTn id="171" dur="1" fill="hold">
                                          <p:stCondLst>
                                            <p:cond delay="0"/>
                                          </p:stCondLst>
                                        </p:cTn>
                                        <p:tgtEl>
                                          <p:spTgt spid="49"/>
                                        </p:tgtEl>
                                        <p:attrNameLst>
                                          <p:attrName>style.visibility</p:attrName>
                                        </p:attrNameLst>
                                      </p:cBhvr>
                                      <p:to>
                                        <p:strVal val="hidden"/>
                                      </p:to>
                                    </p:set>
                                  </p:childTnLst>
                                </p:cTn>
                              </p:par>
                              <p:par>
                                <p:cTn id="172" presetID="6" presetClass="emph" presetSubtype="0" accel="50000" decel="50000" fill="hold" grpId="6" nodeType="withEffect">
                                  <p:stCondLst>
                                    <p:cond delay="0"/>
                                  </p:stCondLst>
                                  <p:childTnLst>
                                    <p:animScale>
                                      <p:cBhvr>
                                        <p:cTn id="173" dur="200" fill="hold"/>
                                        <p:tgtEl>
                                          <p:spTgt spid="35"/>
                                        </p:tgtEl>
                                      </p:cBhvr>
                                      <p:by x="0" y="100000"/>
                                    </p:animScale>
                                  </p:childTnLst>
                                </p:cTn>
                              </p:par>
                              <p:par>
                                <p:cTn id="174" presetID="6" presetClass="emph" presetSubtype="0" accel="50000" decel="50000" fill="hold" grpId="7" nodeType="withEffect">
                                  <p:stCondLst>
                                    <p:cond delay="0"/>
                                  </p:stCondLst>
                                  <p:childTnLst>
                                    <p:animScale>
                                      <p:cBhvr>
                                        <p:cTn id="175" dur="200" fill="hold"/>
                                        <p:tgtEl>
                                          <p:spTgt spid="35"/>
                                        </p:tgtEl>
                                      </p:cBhvr>
                                      <p:by x="126000" y="126000"/>
                                    </p:animScale>
                                  </p:childTnLst>
                                </p:cTn>
                              </p:par>
                              <p:par>
                                <p:cTn id="176" presetID="10" presetClass="entr" presetSubtype="0" fill="hold" nodeType="withEffect">
                                  <p:stCondLst>
                                    <p:cond delay="400"/>
                                  </p:stCondLst>
                                  <p:childTnLst>
                                    <p:set>
                                      <p:cBhvr>
                                        <p:cTn id="177" dur="1" fill="hold">
                                          <p:stCondLst>
                                            <p:cond delay="0"/>
                                          </p:stCondLst>
                                        </p:cTn>
                                        <p:tgtEl>
                                          <p:spTgt spid="38"/>
                                        </p:tgtEl>
                                        <p:attrNameLst>
                                          <p:attrName>style.visibility</p:attrName>
                                        </p:attrNameLst>
                                      </p:cBhvr>
                                      <p:to>
                                        <p:strVal val="visible"/>
                                      </p:to>
                                    </p:set>
                                    <p:animEffect transition="in" filter="fade">
                                      <p:cBhvr>
                                        <p:cTn id="178" dur="1000"/>
                                        <p:tgtEl>
                                          <p:spTgt spid="38"/>
                                        </p:tgtEl>
                                      </p:cBhvr>
                                    </p:animEffect>
                                  </p:childTnLst>
                                </p:cTn>
                              </p:par>
                              <p:par>
                                <p:cTn id="179" presetID="63" presetClass="path" presetSubtype="0" decel="100000" fill="hold" nodeType="withEffect">
                                  <p:stCondLst>
                                    <p:cond delay="400"/>
                                  </p:stCondLst>
                                  <p:childTnLst>
                                    <p:animMotion origin="layout" path="M -0.02409 0 L 0 0 " pathEditMode="relative" rAng="0" ptsTypes="AA">
                                      <p:cBhvr>
                                        <p:cTn id="180" dur="1000" fill="hold"/>
                                        <p:tgtEl>
                                          <p:spTgt spid="38"/>
                                        </p:tgtEl>
                                        <p:attrNameLst>
                                          <p:attrName>ppt_x</p:attrName>
                                          <p:attrName>ppt_y</p:attrName>
                                        </p:attrNameLst>
                                      </p:cBhvr>
                                      <p:rCtr x="1198" y="0"/>
                                    </p:animMotion>
                                  </p:childTnLst>
                                </p:cTn>
                              </p:par>
                              <p:par>
                                <p:cTn id="181" presetID="6" presetClass="emph" presetSubtype="0" accel="100000" autoRev="1" fill="hold" nodeType="withEffect">
                                  <p:stCondLst>
                                    <p:cond delay="0"/>
                                  </p:stCondLst>
                                  <p:childTnLst>
                                    <p:animScale>
                                      <p:cBhvr>
                                        <p:cTn id="182" dur="500" fill="hold"/>
                                        <p:tgtEl>
                                          <p:spTgt spid="38"/>
                                        </p:tgtEl>
                                      </p:cBhvr>
                                      <p:by x="92000" y="92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3" grpId="3" animBg="1"/>
      <p:bldP spid="3" grpId="4" animBg="1"/>
      <p:bldP spid="4" grpId="0" animBg="1"/>
      <p:bldP spid="4" grpId="1" animBg="1"/>
      <p:bldP spid="4" grpId="2" animBg="1"/>
      <p:bldP spid="4" grpId="3" animBg="1"/>
      <p:bldP spid="4" grpId="4" animBg="1"/>
      <p:bldP spid="5" grpId="0" animBg="1"/>
      <p:bldP spid="5" grpId="1" animBg="1"/>
      <p:bldP spid="5" grpId="2" animBg="1"/>
      <p:bldP spid="5" grpId="3" animBg="1"/>
      <p:bldP spid="5" grpId="4" animBg="1"/>
      <p:bldP spid="50" grpId="0" animBg="1"/>
      <p:bldP spid="50" grpId="1" animBg="1"/>
      <p:bldP spid="50" grpId="2" animBg="1"/>
      <p:bldP spid="50" grpId="3" animBg="1"/>
      <p:bldP spid="50" grpId="4" animBg="1"/>
      <p:bldP spid="51" grpId="0" animBg="1"/>
      <p:bldP spid="51" grpId="1" animBg="1"/>
      <p:bldP spid="51" grpId="2" animBg="1"/>
      <p:bldP spid="51" grpId="3" animBg="1"/>
      <p:bldP spid="51" grpId="4" animBg="1"/>
      <p:bldP spid="51" grpId="5" animBg="1"/>
      <p:bldP spid="49" grpId="0" animBg="1"/>
      <p:bldP spid="49" grpId="1" animBg="1"/>
      <p:bldP spid="49" grpId="2" animBg="1"/>
      <p:bldP spid="61" grpId="0" animBg="1"/>
      <p:bldP spid="61" grpId="1" animBg="1"/>
      <p:bldP spid="61" grpId="2" animBg="1"/>
      <p:bldP spid="61" grpId="3" animBg="1"/>
      <p:bldP spid="61" grpId="4" animBg="1"/>
      <p:bldP spid="61" grpId="5" animBg="1"/>
      <p:bldP spid="35" grpId="0" animBg="1"/>
      <p:bldP spid="35" grpId="1" animBg="1"/>
      <p:bldP spid="35" grpId="2" animBg="1"/>
      <p:bldP spid="35" grpId="3" animBg="1"/>
      <p:bldP spid="35" grpId="4" animBg="1"/>
      <p:bldP spid="35" grpId="5" animBg="1"/>
      <p:bldP spid="35" grpId="6" animBg="1"/>
      <p:bldP spid="35" grpId="7" animBg="1"/>
      <p:bldP spid="6" grpId="0" animBg="1"/>
      <p:bldP spid="6" grpId="1" animBg="1"/>
      <p:bldP spid="89" grpId="0"/>
      <p:bldP spid="89" grpId="1"/>
      <p:bldP spid="89" grpId="2"/>
      <p:bldP spid="89" grpId="3"/>
      <p:bldP spid="89" grpId="4"/>
      <p:bldP spid="90" grpId="0"/>
      <p:bldP spid="90" grpId="1"/>
      <p:bldP spid="90" grpId="2"/>
      <p:bldP spid="90" grpId="3"/>
      <p:bldP spid="90" grpId="4"/>
      <p:bldP spid="44" grpId="0"/>
      <p:bldP spid="44" grpId="1"/>
      <p:bldP spid="44" grpId="2"/>
      <p:bldP spid="44" grpId="3"/>
      <p:bldP spid="44" grpId="4"/>
      <p:bldP spid="36" grpId="0" animBg="1"/>
      <p:bldP spid="36" grpId="1" animBg="1"/>
      <p:bldP spid="36" grpId="2" animBg="1"/>
      <p:bldP spid="36" grpId="3" animBg="1"/>
      <p:bldP spid="36" grpId="4" animBg="1"/>
      <p:bldP spid="36" grpId="5" animBg="1"/>
      <p:bldP spid="37" grpId="0"/>
      <p:bldP spid="37" grpId="1"/>
      <p:bldP spid="37" grpId="2"/>
      <p:bldP spid="37" grpId="3"/>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bwMode="gray">
          <a:xfrm>
            <a:off x="1110331" y="1190089"/>
            <a:ext cx="2071832" cy="20726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endParaRPr lang="en-US" sz="1735" dirty="0">
              <a:solidFill>
                <a:srgbClr val="FFFFFF"/>
              </a:solidFill>
            </a:endParaRPr>
          </a:p>
        </p:txBody>
      </p:sp>
      <p:sp>
        <p:nvSpPr>
          <p:cNvPr id="18" name="Oval 17"/>
          <p:cNvSpPr/>
          <p:nvPr/>
        </p:nvSpPr>
        <p:spPr bwMode="gray">
          <a:xfrm>
            <a:off x="1468545" y="1548447"/>
            <a:ext cx="1355404" cy="1355950"/>
          </a:xfrm>
          <a:prstGeom prst="ellipse">
            <a:avLst/>
          </a:prstGeom>
          <a:solidFill>
            <a:srgbClr val="E25D2F"/>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endParaRPr lang="en-US" sz="1735" dirty="0">
              <a:solidFill>
                <a:srgbClr val="FFFFFF"/>
              </a:solidFill>
            </a:endParaRPr>
          </a:p>
        </p:txBody>
      </p:sp>
      <p:pic>
        <p:nvPicPr>
          <p:cNvPr id="16" name="Picture 15"/>
          <p:cNvPicPr>
            <a:picLocks noChangeAspect="1"/>
          </p:cNvPicPr>
          <p:nvPr/>
        </p:nvPicPr>
        <p:blipFill>
          <a:blip r:embed="rId3">
            <a:duotone>
              <a:schemeClr val="accent2">
                <a:shade val="45000"/>
                <a:satMod val="135000"/>
              </a:schemeClr>
              <a:prstClr val="white"/>
            </a:duotone>
          </a:blip>
          <a:stretch>
            <a:fillRect/>
          </a:stretch>
        </p:blipFill>
        <p:spPr bwMode="gray">
          <a:xfrm>
            <a:off x="1609504" y="1851384"/>
            <a:ext cx="1062813" cy="662599"/>
          </a:xfrm>
          <a:prstGeom prst="rect">
            <a:avLst/>
          </a:prstGeom>
        </p:spPr>
      </p:pic>
      <p:pic>
        <p:nvPicPr>
          <p:cNvPr id="4" name="Picture 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230562" y="3407899"/>
            <a:ext cx="4073104" cy="1482716"/>
          </a:xfrm>
          <a:prstGeom prst="rect">
            <a:avLst/>
          </a:prstGeom>
        </p:spPr>
      </p:pic>
      <p:pic>
        <p:nvPicPr>
          <p:cNvPr id="5" name="Picture 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290435" y="3051357"/>
            <a:ext cx="3560944" cy="988325"/>
          </a:xfrm>
          <a:prstGeom prst="rect">
            <a:avLst/>
          </a:prstGeom>
        </p:spPr>
      </p:pic>
      <p:pic>
        <p:nvPicPr>
          <p:cNvPr id="6" name="Picture 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290431" y="2232322"/>
            <a:ext cx="4033661" cy="1743710"/>
          </a:xfrm>
          <a:prstGeom prst="rect">
            <a:avLst/>
          </a:prstGeom>
        </p:spPr>
      </p:pic>
      <p:sp>
        <p:nvSpPr>
          <p:cNvPr id="23" name="TextBox 22"/>
          <p:cNvSpPr txBox="1"/>
          <p:nvPr/>
        </p:nvSpPr>
        <p:spPr>
          <a:xfrm>
            <a:off x="5049116" y="985164"/>
            <a:ext cx="6936015" cy="1126566"/>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Explore our developer center</a:t>
            </a:r>
          </a:p>
          <a:p>
            <a:pPr marL="51309" lvl="1" defTabSz="565990"/>
            <a:r>
              <a:rPr lang="en-US" sz="1764" dirty="0">
                <a:gradFill>
                  <a:gsLst>
                    <a:gs pos="0">
                      <a:srgbClr val="FFFFFF"/>
                    </a:gs>
                    <a:gs pos="100000">
                      <a:srgbClr val="FFFFFF"/>
                    </a:gs>
                  </a:gsLst>
                  <a:lin ang="5400000" scaled="1"/>
                </a:gradFill>
                <a:cs typeface="Segoe UI" panose="020B0502040204020203" pitchFamily="34" charset="0"/>
              </a:rPr>
              <a:t>http://dev.office.com</a:t>
            </a:r>
            <a:endPar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3" name="TextBox 2"/>
          <p:cNvSpPr txBox="1"/>
          <p:nvPr/>
        </p:nvSpPr>
        <p:spPr>
          <a:xfrm>
            <a:off x="5049116" y="151022"/>
            <a:ext cx="4114451" cy="981514"/>
          </a:xfrm>
          <a:prstGeom prst="rect">
            <a:avLst/>
          </a:prstGeom>
          <a:noFill/>
        </p:spPr>
        <p:txBody>
          <a:bodyPr wrap="none" lIns="179090" tIns="143271" rIns="179090" bIns="143271" rtlCol="0">
            <a:spAutoFit/>
          </a:bodyPr>
          <a:lstStyle/>
          <a:p>
            <a:pPr defTabSz="913375">
              <a:lnSpc>
                <a:spcPct val="90000"/>
              </a:lnSpc>
              <a:spcAft>
                <a:spcPts val="588"/>
              </a:spcAft>
            </a:pPr>
            <a:r>
              <a:rPr lang="en-US" sz="4899" dirty="0">
                <a:gradFill>
                  <a:gsLst>
                    <a:gs pos="2917">
                      <a:srgbClr val="FFFFFF"/>
                    </a:gs>
                    <a:gs pos="30000">
                      <a:srgbClr val="FFFFFF"/>
                    </a:gs>
                  </a:gsLst>
                  <a:lin ang="5400000" scaled="0"/>
                </a:gradFill>
                <a:latin typeface="Segoe UI Light"/>
              </a:rPr>
              <a:t>Calls to action</a:t>
            </a:r>
          </a:p>
        </p:txBody>
      </p:sp>
      <p:sp>
        <p:nvSpPr>
          <p:cNvPr id="14" name="TextBox 13"/>
          <p:cNvSpPr txBox="1"/>
          <p:nvPr/>
        </p:nvSpPr>
        <p:spPr>
          <a:xfrm>
            <a:off x="5049115" y="4886036"/>
            <a:ext cx="6936015" cy="1235323"/>
          </a:xfrm>
          <a:prstGeom prst="rect">
            <a:avLst/>
          </a:prstGeom>
          <a:noFill/>
        </p:spPr>
        <p:txBody>
          <a:bodyPr wrap="square" lIns="179090" tIns="143271" rIns="179090" bIns="146204" rtlCol="0" anchor="t">
            <a:noAutofit/>
          </a:bodyPr>
          <a:lstStyle/>
          <a:p>
            <a:pPr defTabSz="565990">
              <a:spcBef>
                <a:spcPts val="1958"/>
              </a:spcBef>
            </a:pPr>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Give feedback </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Drive our roadmap http://aka.ms/OfficeDevFeedback</a:t>
            </a:r>
            <a:endParaRPr lang="en-US" sz="1960" dirty="0">
              <a:gradFill>
                <a:gsLst>
                  <a:gs pos="0">
                    <a:srgbClr val="FFFFFF"/>
                  </a:gs>
                  <a:gs pos="100000">
                    <a:srgbClr val="FFFFFF"/>
                  </a:gs>
                </a:gsLst>
                <a:lin ang="5400000" scaled="1"/>
              </a:gradFill>
              <a:ea typeface="PMingLiU-ExtB" panose="02020500000000000000" pitchFamily="18" charset="-120"/>
              <a:cs typeface="Segoe UI Light" panose="020B0502040204020203" pitchFamily="34" charset="0"/>
            </a:endParaRPr>
          </a:p>
        </p:txBody>
      </p:sp>
      <p:sp>
        <p:nvSpPr>
          <p:cNvPr id="15" name="TextBox 14"/>
          <p:cNvSpPr txBox="1"/>
          <p:nvPr/>
        </p:nvSpPr>
        <p:spPr>
          <a:xfrm>
            <a:off x="5049115" y="3749836"/>
            <a:ext cx="6936015" cy="1235323"/>
          </a:xfrm>
          <a:prstGeom prst="rect">
            <a:avLst/>
          </a:prstGeom>
          <a:noFill/>
        </p:spPr>
        <p:txBody>
          <a:bodyPr wrap="square" lIns="179090" tIns="143271" rIns="179090" bIns="146204" rtlCol="0" anchor="t">
            <a:noAutofit/>
          </a:bodyPr>
          <a:lstStyle/>
          <a:p>
            <a:pPr marL="0" lvl="1"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Get answers</a:t>
            </a:r>
          </a:p>
          <a:p>
            <a:pPr marL="0" lvl="1" defTabSz="565990"/>
            <a:r>
              <a:rPr lang="en-US" sz="1764" dirty="0">
                <a:gradFill>
                  <a:gsLst>
                    <a:gs pos="0">
                      <a:srgbClr val="FFFFFF"/>
                    </a:gs>
                    <a:gs pos="100000">
                      <a:srgbClr val="FFFFFF"/>
                    </a:gs>
                  </a:gsLst>
                  <a:lin ang="5400000" scaled="1"/>
                </a:gradFill>
                <a:cs typeface="Segoe UI" panose="020B0502040204020203" pitchFamily="34" charset="0"/>
              </a:rPr>
              <a:t>http://aka.ms/AskSharePoint</a:t>
            </a:r>
          </a:p>
          <a:p>
            <a:pPr marL="0" lvl="1" defTabSz="565990"/>
            <a:r>
              <a:rPr lang="en-US" sz="1764" dirty="0">
                <a:gradFill>
                  <a:gsLst>
                    <a:gs pos="0">
                      <a:srgbClr val="FFFFFF"/>
                    </a:gs>
                    <a:gs pos="100000">
                      <a:srgbClr val="FFFFFF"/>
                    </a:gs>
                  </a:gsLst>
                  <a:lin ang="5400000" scaled="1"/>
                </a:gradFill>
                <a:cs typeface="Segoe UI" panose="020B0502040204020203" pitchFamily="34" charset="0"/>
              </a:rPr>
              <a:t>http://aka.ms/AskOffice</a:t>
            </a:r>
            <a:endPar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19" name="TextBox 18"/>
          <p:cNvSpPr txBox="1"/>
          <p:nvPr/>
        </p:nvSpPr>
        <p:spPr>
          <a:xfrm>
            <a:off x="5049115" y="2861039"/>
            <a:ext cx="6936015" cy="1093719"/>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Play with our code samples</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http://dev.office.com/code-samples</a:t>
            </a:r>
          </a:p>
        </p:txBody>
      </p:sp>
      <p:grpSp>
        <p:nvGrpSpPr>
          <p:cNvPr id="28" name="Group 27"/>
          <p:cNvGrpSpPr/>
          <p:nvPr/>
        </p:nvGrpSpPr>
        <p:grpSpPr>
          <a:xfrm>
            <a:off x="650053" y="4089195"/>
            <a:ext cx="3871059" cy="2124827"/>
            <a:chOff x="-2301875" y="-2038350"/>
            <a:chExt cx="1924050" cy="1055688"/>
          </a:xfrm>
        </p:grpSpPr>
        <p:sp>
          <p:nvSpPr>
            <p:cNvPr id="10" name="Freeform 5"/>
            <p:cNvSpPr>
              <a:spLocks/>
            </p:cNvSpPr>
            <p:nvPr/>
          </p:nvSpPr>
          <p:spPr bwMode="auto">
            <a:xfrm>
              <a:off x="-600075" y="-1092200"/>
              <a:ext cx="222250" cy="10953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1" name="Freeform 6"/>
            <p:cNvSpPr>
              <a:spLocks/>
            </p:cNvSpPr>
            <p:nvPr/>
          </p:nvSpPr>
          <p:spPr bwMode="auto">
            <a:xfrm>
              <a:off x="-1009650" y="-1089025"/>
              <a:ext cx="473075" cy="60325"/>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000000"/>
            </a:solidFill>
            <a:ln w="9525">
              <a:noFill/>
              <a:round/>
              <a:headEnd/>
              <a:tailEnd/>
            </a:ln>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2" name="Oval 7"/>
            <p:cNvSpPr>
              <a:spLocks noChangeArrowheads="1"/>
            </p:cNvSpPr>
            <p:nvPr/>
          </p:nvSpPr>
          <p:spPr bwMode="auto">
            <a:xfrm>
              <a:off x="-1808163" y="-1262063"/>
              <a:ext cx="493713" cy="10318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3" name="Freeform 8"/>
            <p:cNvSpPr>
              <a:spLocks/>
            </p:cNvSpPr>
            <p:nvPr/>
          </p:nvSpPr>
          <p:spPr bwMode="auto">
            <a:xfrm>
              <a:off x="-2168525" y="-2038350"/>
              <a:ext cx="1193800" cy="828675"/>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2" name="Rectangle 9"/>
            <p:cNvSpPr>
              <a:spLocks noChangeArrowheads="1"/>
            </p:cNvSpPr>
            <p:nvPr/>
          </p:nvSpPr>
          <p:spPr bwMode="auto">
            <a:xfrm>
              <a:off x="-2130425" y="-2000250"/>
              <a:ext cx="1117600" cy="6334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4" name="Rectangle 10"/>
            <p:cNvSpPr>
              <a:spLocks noChangeArrowheads="1"/>
            </p:cNvSpPr>
            <p:nvPr/>
          </p:nvSpPr>
          <p:spPr bwMode="auto">
            <a:xfrm>
              <a:off x="-2301875" y="-1039813"/>
              <a:ext cx="1477963" cy="555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5" name="Freeform 11"/>
            <p:cNvSpPr>
              <a:spLocks/>
            </p:cNvSpPr>
            <p:nvPr/>
          </p:nvSpPr>
          <p:spPr bwMode="auto">
            <a:xfrm>
              <a:off x="-2301875" y="-1106488"/>
              <a:ext cx="1477963" cy="66675"/>
            </a:xfrm>
            <a:custGeom>
              <a:avLst/>
              <a:gdLst>
                <a:gd name="T0" fmla="*/ 931 w 931"/>
                <a:gd name="T1" fmla="*/ 42 h 42"/>
                <a:gd name="T2" fmla="*/ 0 w 931"/>
                <a:gd name="T3" fmla="*/ 42 h 42"/>
                <a:gd name="T4" fmla="*/ 59 w 931"/>
                <a:gd name="T5" fmla="*/ 0 h 42"/>
                <a:gd name="T6" fmla="*/ 874 w 931"/>
                <a:gd name="T7" fmla="*/ 0 h 42"/>
                <a:gd name="T8" fmla="*/ 931 w 931"/>
                <a:gd name="T9" fmla="*/ 42 h 42"/>
              </a:gdLst>
              <a:ahLst/>
              <a:cxnLst>
                <a:cxn ang="0">
                  <a:pos x="T0" y="T1"/>
                </a:cxn>
                <a:cxn ang="0">
                  <a:pos x="T2" y="T3"/>
                </a:cxn>
                <a:cxn ang="0">
                  <a:pos x="T4" y="T5"/>
                </a:cxn>
                <a:cxn ang="0">
                  <a:pos x="T6" y="T7"/>
                </a:cxn>
                <a:cxn ang="0">
                  <a:pos x="T8" y="T9"/>
                </a:cxn>
              </a:cxnLst>
              <a:rect l="0" t="0" r="r" b="b"/>
              <a:pathLst>
                <a:path w="931" h="42">
                  <a:moveTo>
                    <a:pt x="931" y="42"/>
                  </a:moveTo>
                  <a:lnTo>
                    <a:pt x="0" y="42"/>
                  </a:lnTo>
                  <a:lnTo>
                    <a:pt x="59" y="0"/>
                  </a:lnTo>
                  <a:lnTo>
                    <a:pt x="874" y="0"/>
                  </a:lnTo>
                  <a:lnTo>
                    <a:pt x="93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grpSp>
      <p:sp>
        <p:nvSpPr>
          <p:cNvPr id="26" name="TextBox 25"/>
          <p:cNvSpPr txBox="1"/>
          <p:nvPr/>
        </p:nvSpPr>
        <p:spPr>
          <a:xfrm>
            <a:off x="5049115" y="1906808"/>
            <a:ext cx="6936015" cy="1093719"/>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Jumpstart into our training</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http://dev.office.com/training</a:t>
            </a:r>
          </a:p>
        </p:txBody>
      </p:sp>
    </p:spTree>
    <p:extLst>
      <p:ext uri="{BB962C8B-B14F-4D97-AF65-F5344CB8AC3E}">
        <p14:creationId xmlns:p14="http://schemas.microsoft.com/office/powerpoint/2010/main" val="57071590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childTnLst>
                                </p:cTn>
                              </p:par>
                              <p:par>
                                <p:cTn id="8" presetID="63" presetClass="path" presetSubtype="0" decel="100000" fill="hold" grpId="1" nodeType="withEffect">
                                  <p:stCondLst>
                                    <p:cond delay="0"/>
                                  </p:stCondLst>
                                  <p:childTnLst>
                                    <p:animMotion origin="layout" path="M -0.02412 -9.98638E-8 L -8.88435E-7 -9.98638E-8 " pathEditMode="relative" rAng="0" ptsTypes="AA">
                                      <p:cBhvr>
                                        <p:cTn id="9" dur="1000" fill="hold"/>
                                        <p:tgtEl>
                                          <p:spTgt spid="23"/>
                                        </p:tgtEl>
                                        <p:attrNameLst>
                                          <p:attrName>ppt_x</p:attrName>
                                          <p:attrName>ppt_y</p:attrName>
                                        </p:attrNameLst>
                                      </p:cBhvr>
                                      <p:rCtr x="1200" y="0"/>
                                    </p:animMotion>
                                  </p:childTnLst>
                                </p:cTn>
                              </p:par>
                              <p:par>
                                <p:cTn id="10" presetID="10" presetClass="entr" presetSubtype="0" fill="hold" grpId="0" nodeType="withEffect">
                                  <p:stCondLst>
                                    <p:cond delay="25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childTnLst>
                                </p:cTn>
                              </p:par>
                              <p:par>
                                <p:cTn id="13" presetID="63" presetClass="path" presetSubtype="0" decel="100000" fill="hold" grpId="1" nodeType="withEffect">
                                  <p:stCondLst>
                                    <p:cond delay="250"/>
                                  </p:stCondLst>
                                  <p:childTnLst>
                                    <p:animMotion origin="layout" path="M -0.02412 3.9537E-6 L -8.88435E-7 3.9537E-6 " pathEditMode="relative" rAng="0" ptsTypes="AA">
                                      <p:cBhvr>
                                        <p:cTn id="14" dur="1000" fill="hold"/>
                                        <p:tgtEl>
                                          <p:spTgt spid="14"/>
                                        </p:tgtEl>
                                        <p:attrNameLst>
                                          <p:attrName>ppt_x</p:attrName>
                                          <p:attrName>ppt_y</p:attrName>
                                        </p:attrNameLst>
                                      </p:cBhvr>
                                      <p:rCtr x="1200" y="0"/>
                                    </p:animMotion>
                                  </p:childTnLst>
                                </p:cTn>
                              </p:par>
                              <p:par>
                                <p:cTn id="15" presetID="10" presetClass="entr" presetSubtype="0" fill="hold" nodeType="withEffect">
                                  <p:stCondLst>
                                    <p:cond delay="75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2000"/>
                                        <p:tgtEl>
                                          <p:spTgt spid="4"/>
                                        </p:tgtEl>
                                      </p:cBhvr>
                                    </p:animEffect>
                                  </p:childTnLst>
                                </p:cTn>
                              </p:par>
                              <p:par>
                                <p:cTn id="18" presetID="10" presetClass="entr" presetSubtype="0" fill="hold" nodeType="withEffect">
                                  <p:stCondLst>
                                    <p:cond delay="40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2000"/>
                                        <p:tgtEl>
                                          <p:spTgt spid="6"/>
                                        </p:tgtEl>
                                      </p:cBhvr>
                                    </p:animEffect>
                                  </p:childTnLst>
                                </p:cTn>
                              </p:par>
                              <p:par>
                                <p:cTn id="21" presetID="10" presetClass="entr" presetSubtype="0" fill="hold" nodeType="withEffect">
                                  <p:stCondLst>
                                    <p:cond delay="80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2000"/>
                                        <p:tgtEl>
                                          <p:spTgt spid="5"/>
                                        </p:tgtEl>
                                      </p:cBhvr>
                                    </p:animEffect>
                                  </p:childTnLst>
                                </p:cTn>
                              </p:par>
                              <p:par>
                                <p:cTn id="24" presetID="53" presetClass="entr" presetSubtype="16" fill="hold" grpId="0" nodeType="withEffect">
                                  <p:stCondLst>
                                    <p:cond delay="800"/>
                                  </p:stCondLst>
                                  <p:childTnLst>
                                    <p:set>
                                      <p:cBhvr>
                                        <p:cTn id="25" dur="1" fill="hold">
                                          <p:stCondLst>
                                            <p:cond delay="0"/>
                                          </p:stCondLst>
                                        </p:cTn>
                                        <p:tgtEl>
                                          <p:spTgt spid="17"/>
                                        </p:tgtEl>
                                        <p:attrNameLst>
                                          <p:attrName>style.visibility</p:attrName>
                                        </p:attrNameLst>
                                      </p:cBhvr>
                                      <p:to>
                                        <p:strVal val="visible"/>
                                      </p:to>
                                    </p:set>
                                    <p:anim calcmode="lin" valueType="num">
                                      <p:cBhvr>
                                        <p:cTn id="26" dur="500" fill="hold"/>
                                        <p:tgtEl>
                                          <p:spTgt spid="17"/>
                                        </p:tgtEl>
                                        <p:attrNameLst>
                                          <p:attrName>ppt_w</p:attrName>
                                        </p:attrNameLst>
                                      </p:cBhvr>
                                      <p:tavLst>
                                        <p:tav tm="0">
                                          <p:val>
                                            <p:fltVal val="0"/>
                                          </p:val>
                                        </p:tav>
                                        <p:tav tm="100000">
                                          <p:val>
                                            <p:strVal val="#ppt_w"/>
                                          </p:val>
                                        </p:tav>
                                      </p:tavLst>
                                    </p:anim>
                                    <p:anim calcmode="lin" valueType="num">
                                      <p:cBhvr>
                                        <p:cTn id="27" dur="500" fill="hold"/>
                                        <p:tgtEl>
                                          <p:spTgt spid="17"/>
                                        </p:tgtEl>
                                        <p:attrNameLst>
                                          <p:attrName>ppt_h</p:attrName>
                                        </p:attrNameLst>
                                      </p:cBhvr>
                                      <p:tavLst>
                                        <p:tav tm="0">
                                          <p:val>
                                            <p:fltVal val="0"/>
                                          </p:val>
                                        </p:tav>
                                        <p:tav tm="100000">
                                          <p:val>
                                            <p:strVal val="#ppt_h"/>
                                          </p:val>
                                        </p:tav>
                                      </p:tavLst>
                                    </p:anim>
                                    <p:animEffect transition="in" filter="fade">
                                      <p:cBhvr>
                                        <p:cTn id="28" dur="500"/>
                                        <p:tgtEl>
                                          <p:spTgt spid="17"/>
                                        </p:tgtEl>
                                      </p:cBhvr>
                                    </p:animEffect>
                                  </p:childTnLst>
                                </p:cTn>
                              </p:par>
                              <p:par>
                                <p:cTn id="29" presetID="53" presetClass="entr" presetSubtype="16" fill="hold" grpId="0" nodeType="withEffect">
                                  <p:stCondLst>
                                    <p:cond delay="100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par>
                                <p:cTn id="34" presetID="53" presetClass="entr" presetSubtype="16" fill="hold" nodeType="withEffect">
                                  <p:stCondLst>
                                    <p:cond delay="1200"/>
                                  </p:stCondLst>
                                  <p:childTnLst>
                                    <p:set>
                                      <p:cBhvr>
                                        <p:cTn id="35" dur="1" fill="hold">
                                          <p:stCondLst>
                                            <p:cond delay="0"/>
                                          </p:stCondLst>
                                        </p:cTn>
                                        <p:tgtEl>
                                          <p:spTgt spid="16"/>
                                        </p:tgtEl>
                                        <p:attrNameLst>
                                          <p:attrName>style.visibility</p:attrName>
                                        </p:attrNameLst>
                                      </p:cBhvr>
                                      <p:to>
                                        <p:strVal val="visible"/>
                                      </p:to>
                                    </p:set>
                                    <p:anim calcmode="lin" valueType="num">
                                      <p:cBhvr>
                                        <p:cTn id="36" dur="500" fill="hold"/>
                                        <p:tgtEl>
                                          <p:spTgt spid="16"/>
                                        </p:tgtEl>
                                        <p:attrNameLst>
                                          <p:attrName>ppt_w</p:attrName>
                                        </p:attrNameLst>
                                      </p:cBhvr>
                                      <p:tavLst>
                                        <p:tav tm="0">
                                          <p:val>
                                            <p:fltVal val="0"/>
                                          </p:val>
                                        </p:tav>
                                        <p:tav tm="100000">
                                          <p:val>
                                            <p:strVal val="#ppt_w"/>
                                          </p:val>
                                        </p:tav>
                                      </p:tavLst>
                                    </p:anim>
                                    <p:anim calcmode="lin" valueType="num">
                                      <p:cBhvr>
                                        <p:cTn id="37" dur="500" fill="hold"/>
                                        <p:tgtEl>
                                          <p:spTgt spid="16"/>
                                        </p:tgtEl>
                                        <p:attrNameLst>
                                          <p:attrName>ppt_h</p:attrName>
                                        </p:attrNameLst>
                                      </p:cBhvr>
                                      <p:tavLst>
                                        <p:tav tm="0">
                                          <p:val>
                                            <p:fltVal val="0"/>
                                          </p:val>
                                        </p:tav>
                                        <p:tav tm="100000">
                                          <p:val>
                                            <p:strVal val="#ppt_h"/>
                                          </p:val>
                                        </p:tav>
                                      </p:tavLst>
                                    </p:anim>
                                    <p:animEffect transition="in" filter="fade">
                                      <p:cBhvr>
                                        <p:cTn id="38" dur="500"/>
                                        <p:tgtEl>
                                          <p:spTgt spid="16"/>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1000"/>
                                        <p:tgtEl>
                                          <p:spTgt spid="15"/>
                                        </p:tgtEl>
                                      </p:cBhvr>
                                    </p:animEffect>
                                  </p:childTnLst>
                                </p:cTn>
                              </p:par>
                              <p:par>
                                <p:cTn id="42" presetID="63" presetClass="path" presetSubtype="0" decel="100000" fill="hold" grpId="1" nodeType="withEffect">
                                  <p:stCondLst>
                                    <p:cond delay="250"/>
                                  </p:stCondLst>
                                  <p:childTnLst>
                                    <p:animMotion origin="layout" path="M -0.02412 -3.68134E-6 L -8.88435E-7 -3.68134E-6 " pathEditMode="relative" rAng="0" ptsTypes="AA">
                                      <p:cBhvr>
                                        <p:cTn id="43" dur="1000" fill="hold"/>
                                        <p:tgtEl>
                                          <p:spTgt spid="15"/>
                                        </p:tgtEl>
                                        <p:attrNameLst>
                                          <p:attrName>ppt_x</p:attrName>
                                          <p:attrName>ppt_y</p:attrName>
                                        </p:attrNameLst>
                                      </p:cBhvr>
                                      <p:rCtr x="1200" y="0"/>
                                    </p:animMotion>
                                  </p:childTnLst>
                                </p:cTn>
                              </p:par>
                              <p:par>
                                <p:cTn id="44" presetID="10"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1000"/>
                                        <p:tgtEl>
                                          <p:spTgt spid="19"/>
                                        </p:tgtEl>
                                      </p:cBhvr>
                                    </p:animEffect>
                                  </p:childTnLst>
                                </p:cTn>
                              </p:par>
                              <p:par>
                                <p:cTn id="47" presetID="63" presetClass="path" presetSubtype="0" decel="100000" fill="hold" grpId="1" nodeType="withEffect">
                                  <p:stCondLst>
                                    <p:cond delay="0"/>
                                  </p:stCondLst>
                                  <p:childTnLst>
                                    <p:animMotion origin="layout" path="M -0.02412 2.38765E-6 L -8.88435E-7 2.38765E-6 " pathEditMode="relative" rAng="0" ptsTypes="AA">
                                      <p:cBhvr>
                                        <p:cTn id="48" dur="1000" fill="hold"/>
                                        <p:tgtEl>
                                          <p:spTgt spid="19"/>
                                        </p:tgtEl>
                                        <p:attrNameLst>
                                          <p:attrName>ppt_x</p:attrName>
                                          <p:attrName>ppt_y</p:attrName>
                                        </p:attrNameLst>
                                      </p:cBhvr>
                                      <p:rCtr x="1200" y="0"/>
                                    </p:animMotion>
                                  </p:childTnLst>
                                </p:cTn>
                              </p:par>
                              <p:par>
                                <p:cTn id="49" presetID="10" presetClass="entr" presetSubtype="0" fill="hold" nodeType="withEffect">
                                  <p:stCondLst>
                                    <p:cond delay="75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1000"/>
                                        <p:tgtEl>
                                          <p:spTgt spid="28"/>
                                        </p:tgtEl>
                                      </p:cBhvr>
                                    </p:animEffect>
                                  </p:childTnLst>
                                </p:cTn>
                              </p:par>
                              <p:par>
                                <p:cTn id="52" presetID="63" presetClass="path" presetSubtype="0" decel="100000" fill="hold" nodeType="withEffect">
                                  <p:stCondLst>
                                    <p:cond delay="750"/>
                                  </p:stCondLst>
                                  <p:childTnLst>
                                    <p:animMotion origin="layout" path="M -0.0241 2.59259E-6 L 4.92837E-6 2.59259E-6 " pathEditMode="relative" rAng="0" ptsTypes="AA">
                                      <p:cBhvr>
                                        <p:cTn id="53" dur="1000" fill="hold"/>
                                        <p:tgtEl>
                                          <p:spTgt spid="28"/>
                                        </p:tgtEl>
                                        <p:attrNameLst>
                                          <p:attrName>ppt_x</p:attrName>
                                          <p:attrName>ppt_y</p:attrName>
                                        </p:attrNameLst>
                                      </p:cBhvr>
                                      <p:rCtr x="1198" y="0"/>
                                    </p:animMotion>
                                  </p:childTnLst>
                                </p:cTn>
                              </p:par>
                              <p:par>
                                <p:cTn id="54" presetID="10" presetClass="entr" presetSubtype="0"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1000"/>
                                        <p:tgtEl>
                                          <p:spTgt spid="26"/>
                                        </p:tgtEl>
                                      </p:cBhvr>
                                    </p:animEffect>
                                  </p:childTnLst>
                                </p:cTn>
                              </p:par>
                              <p:par>
                                <p:cTn id="57" presetID="63" presetClass="path" presetSubtype="0" decel="100000" fill="hold" grpId="1" nodeType="withEffect">
                                  <p:stCondLst>
                                    <p:cond delay="0"/>
                                  </p:stCondLst>
                                  <p:childTnLst>
                                    <p:animMotion origin="layout" path="M -0.02412 2.38765E-6 L -8.88435E-7 2.38765E-6 " pathEditMode="relative" rAng="0" ptsTypes="AA">
                                      <p:cBhvr>
                                        <p:cTn id="58" dur="1000" fill="hold"/>
                                        <p:tgtEl>
                                          <p:spTgt spid="26"/>
                                        </p:tgtEl>
                                        <p:attrNameLst>
                                          <p:attrName>ppt_x</p:attrName>
                                          <p:attrName>ppt_y</p:attrName>
                                        </p:attrNameLst>
                                      </p:cBhvr>
                                      <p:rCtr x="12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3" grpId="0"/>
      <p:bldP spid="23" grpId="1"/>
      <p:bldP spid="14" grpId="0"/>
      <p:bldP spid="14" grpId="1"/>
      <p:bldP spid="15" grpId="0"/>
      <p:bldP spid="15" grpId="1"/>
      <p:bldP spid="19" grpId="0"/>
      <p:bldP spid="19" grpId="1"/>
      <p:bldP spid="26" grpId="0"/>
      <p:bldP spid="26"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93143" y="325619"/>
            <a:ext cx="6193672" cy="5269840"/>
          </a:xfrm>
          <a:prstGeom prst="rect">
            <a:avLst/>
          </a:prstGeom>
          <a:noFill/>
        </p:spPr>
        <p:txBody>
          <a:bodyPr wrap="square" lIns="179114" tIns="143293" rIns="179114" bIns="143293" rtlCol="0">
            <a:spAutoFit/>
          </a:bodyPr>
          <a:lstStyle/>
          <a:p>
            <a:pPr marL="0" lvl="1" defTabSz="565990">
              <a:lnSpc>
                <a:spcPct val="90000"/>
              </a:lnSpc>
              <a:spcBef>
                <a:spcPts val="588"/>
              </a:spcBef>
              <a:spcAft>
                <a:spcPts val="980"/>
              </a:spcAft>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Transform your code</a:t>
            </a:r>
            <a:r>
              <a:rPr lang="en-US" sz="1958" dirty="0">
                <a:gradFill>
                  <a:gsLst>
                    <a:gs pos="0">
                      <a:srgbClr val="FFFFFF"/>
                    </a:gs>
                    <a:gs pos="100000">
                      <a:srgbClr val="FFFFFF"/>
                    </a:gs>
                  </a:gsLst>
                  <a:lin ang="5400000" scaled="1"/>
                </a:gradFill>
                <a:cs typeface="Segoe UI" panose="020B0502040204020203" pitchFamily="34" charset="0"/>
              </a:rPr>
              <a:t/>
            </a:r>
            <a:br>
              <a:rPr lang="en-US" sz="1958" dirty="0">
                <a:gradFill>
                  <a:gsLst>
                    <a:gs pos="0">
                      <a:srgbClr val="FFFFFF"/>
                    </a:gs>
                    <a:gs pos="100000">
                      <a:srgbClr val="FFFFFF"/>
                    </a:gs>
                  </a:gsLst>
                  <a:lin ang="5400000" scaled="1"/>
                </a:gradFill>
                <a:cs typeface="Segoe UI" panose="020B0502040204020203" pitchFamily="34" charset="0"/>
              </a:rPr>
            </a:br>
            <a:r>
              <a:rPr lang="en-US" sz="1958" dirty="0">
                <a:gradFill>
                  <a:gsLst>
                    <a:gs pos="0">
                      <a:srgbClr val="FFFFFF"/>
                    </a:gs>
                    <a:gs pos="100000">
                      <a:srgbClr val="FFFFFF"/>
                    </a:gs>
                  </a:gsLst>
                  <a:lin ang="5400000" scaled="1"/>
                </a:gradFill>
                <a:cs typeface="Segoe UI" panose="020B0502040204020203" pitchFamily="34" charset="0"/>
              </a:rPr>
              <a:t>Providing App Model Patterns for common </a:t>
            </a:r>
            <a:br>
              <a:rPr lang="en-US" sz="1958" dirty="0">
                <a:gradFill>
                  <a:gsLst>
                    <a:gs pos="0">
                      <a:srgbClr val="FFFFFF"/>
                    </a:gs>
                    <a:gs pos="100000">
                      <a:srgbClr val="FFFFFF"/>
                    </a:gs>
                  </a:gsLst>
                  <a:lin ang="5400000" scaled="1"/>
                </a:gradFill>
                <a:cs typeface="Segoe UI" panose="020B0502040204020203" pitchFamily="34" charset="0"/>
              </a:rPr>
            </a:br>
            <a:r>
              <a:rPr lang="en-US" sz="1958" dirty="0">
                <a:gradFill>
                  <a:gsLst>
                    <a:gs pos="0">
                      <a:srgbClr val="FFFFFF"/>
                    </a:gs>
                    <a:gs pos="100000">
                      <a:srgbClr val="FFFFFF"/>
                    </a:gs>
                  </a:gsLst>
                  <a:lin ang="5400000" scaled="1"/>
                </a:gradFill>
                <a:cs typeface="Segoe UI" panose="020B0502040204020203" pitchFamily="34" charset="0"/>
              </a:rPr>
              <a:t>Full Trust Code scenarios</a:t>
            </a:r>
            <a:endParaRPr lang="en-US" sz="2350" b="1" dirty="0">
              <a:gradFill>
                <a:gsLst>
                  <a:gs pos="0">
                    <a:srgbClr val="FFFFFF"/>
                  </a:gs>
                  <a:gs pos="100000">
                    <a:srgbClr val="FFFFFF"/>
                  </a:gs>
                </a:gsLst>
                <a:lin ang="5400000" scaled="1"/>
              </a:gradFill>
            </a:endParaRPr>
          </a:p>
          <a:p>
            <a:pPr defTabSz="913549">
              <a:lnSpc>
                <a:spcPct val="90000"/>
              </a:lnSpc>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60+ Visual Studio projects</a:t>
            </a:r>
            <a:b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3133"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Common scenarios</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Branding</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Site provisioning</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Remote event receivers </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Large file support</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Taxonomy driven navigation</a:t>
            </a:r>
          </a:p>
          <a:p>
            <a:pPr marL="230115" lvl="1" indent="-230115" defTabSz="565990">
              <a:lnSpc>
                <a:spcPct val="90000"/>
              </a:lnSpc>
              <a:spcBef>
                <a:spcPts val="294"/>
              </a:spcBef>
              <a:spcAft>
                <a:spcPts val="980"/>
              </a:spcAft>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And much more…</a:t>
            </a:r>
            <a:endParaRPr lang="en-US" sz="2350" dirty="0">
              <a:gradFill>
                <a:gsLst>
                  <a:gs pos="0">
                    <a:srgbClr val="FFFFFF"/>
                  </a:gs>
                  <a:gs pos="100000">
                    <a:srgbClr val="FFFFFF"/>
                  </a:gs>
                </a:gsLst>
                <a:lin ang="5400000" scaled="1"/>
              </a:gradFill>
            </a:endParaRPr>
          </a:p>
          <a:p>
            <a:pPr defTabSz="913549">
              <a:lnSpc>
                <a:spcPct val="90000"/>
              </a:lnSpc>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Contribute</a:t>
            </a:r>
          </a:p>
          <a:p>
            <a:pPr marL="0" lvl="1" defTabSz="565990">
              <a:lnSpc>
                <a:spcPct val="90000"/>
              </a:lnSpc>
            </a:pPr>
            <a:r>
              <a:rPr lang="en-US" sz="1958" dirty="0">
                <a:gradFill>
                  <a:gsLst>
                    <a:gs pos="0">
                      <a:srgbClr val="FFFFFF"/>
                    </a:gs>
                    <a:gs pos="100000">
                      <a:srgbClr val="FFFFFF"/>
                    </a:gs>
                  </a:gsLst>
                  <a:lin ang="5400000" scaled="1"/>
                </a:gradFill>
                <a:cs typeface="Segoe UI" panose="020B0502040204020203" pitchFamily="34" charset="0"/>
              </a:rPr>
              <a:t>Open source coming soon!</a:t>
            </a:r>
          </a:p>
        </p:txBody>
      </p:sp>
      <p:sp>
        <p:nvSpPr>
          <p:cNvPr id="10" name="Rectangle 9" hidden="1"/>
          <p:cNvSpPr/>
          <p:nvPr/>
        </p:nvSpPr>
        <p:spPr bwMode="auto">
          <a:xfrm>
            <a:off x="4902" y="1336106"/>
            <a:ext cx="6171906" cy="551914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14" tIns="143293" rIns="179114" bIns="143293"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6207386" y="5595458"/>
            <a:ext cx="5981439" cy="967797"/>
          </a:xfrm>
          <a:prstGeom prst="rect">
            <a:avLst/>
          </a:prstGeom>
          <a:noFill/>
        </p:spPr>
        <p:txBody>
          <a:bodyPr wrap="none" lIns="179090" tIns="143271" rIns="179090" bIns="143271" rtlCol="0">
            <a:spAutoFit/>
          </a:bodyPr>
          <a:lstStyle/>
          <a:p>
            <a:pPr defTabSz="913375">
              <a:lnSpc>
                <a:spcPct val="90000"/>
              </a:lnSpc>
              <a:spcAft>
                <a:spcPts val="588"/>
              </a:spcAft>
            </a:pPr>
            <a:r>
              <a:rPr lang="en-US" sz="4899" u="sng" dirty="0">
                <a:gradFill>
                  <a:gsLst>
                    <a:gs pos="2917">
                      <a:srgbClr val="FFFFFF"/>
                    </a:gs>
                    <a:gs pos="30000">
                      <a:srgbClr val="FFFFFF"/>
                    </a:gs>
                  </a:gsLst>
                  <a:lin ang="5400000" scaled="0"/>
                </a:gradFill>
                <a:latin typeface="Segoe UI Light"/>
              </a:rPr>
              <a:t>aka.ms/</a:t>
            </a:r>
            <a:r>
              <a:rPr lang="en-US" sz="4899" u="sng" dirty="0" err="1">
                <a:gradFill>
                  <a:gsLst>
                    <a:gs pos="2917">
                      <a:srgbClr val="FFFFFF"/>
                    </a:gs>
                    <a:gs pos="30000">
                      <a:srgbClr val="FFFFFF"/>
                    </a:gs>
                  </a:gsLst>
                  <a:lin ang="5400000" scaled="0"/>
                </a:gradFill>
                <a:latin typeface="Segoe UI Light"/>
              </a:rPr>
              <a:t>OfficeDevPnP</a:t>
            </a:r>
            <a:endParaRPr lang="en-US" sz="4899" u="sng" dirty="0">
              <a:gradFill>
                <a:gsLst>
                  <a:gs pos="2917">
                    <a:srgbClr val="FFFFFF"/>
                  </a:gs>
                  <a:gs pos="30000">
                    <a:srgbClr val="FFFFFF"/>
                  </a:gs>
                </a:gsLst>
                <a:lin ang="5400000" scaled="0"/>
              </a:gradFill>
              <a:latin typeface="Segoe UI Light"/>
            </a:endParaRPr>
          </a:p>
        </p:txBody>
      </p:sp>
      <p:grpSp>
        <p:nvGrpSpPr>
          <p:cNvPr id="13" name="Group 12"/>
          <p:cNvGrpSpPr/>
          <p:nvPr/>
        </p:nvGrpSpPr>
        <p:grpSpPr>
          <a:xfrm>
            <a:off x="343851" y="-220605"/>
            <a:ext cx="5643508" cy="2295452"/>
            <a:chOff x="477350" y="330556"/>
            <a:chExt cx="5758172" cy="2342091"/>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350" y="330556"/>
              <a:ext cx="5758172" cy="1993396"/>
            </a:xfrm>
            <a:prstGeom prst="rect">
              <a:avLst/>
            </a:prstGeom>
          </p:spPr>
        </p:pic>
        <p:sp>
          <p:nvSpPr>
            <p:cNvPr id="15" name="TextBox 14"/>
            <p:cNvSpPr txBox="1"/>
            <p:nvPr/>
          </p:nvSpPr>
          <p:spPr>
            <a:xfrm>
              <a:off x="2159093" y="1810873"/>
              <a:ext cx="2958246" cy="861774"/>
            </a:xfrm>
            <a:prstGeom prst="rect">
              <a:avLst/>
            </a:prstGeom>
            <a:noFill/>
          </p:spPr>
          <p:txBody>
            <a:bodyPr wrap="none" lIns="0" tIns="0" rIns="0" bIns="0" rtlCol="0">
              <a:spAutoFit/>
            </a:bodyPr>
            <a:lstStyle/>
            <a:p>
              <a:r>
                <a:rPr lang="en-US" sz="2744" dirty="0">
                  <a:solidFill>
                    <a:srgbClr val="FFFFFF"/>
                  </a:solidFill>
                  <a:latin typeface="Segoe UI Light"/>
                </a:rPr>
                <a:t>Developer</a:t>
              </a:r>
            </a:p>
            <a:p>
              <a:r>
                <a:rPr lang="en-US" sz="2744" dirty="0">
                  <a:solidFill>
                    <a:srgbClr val="FFFFFF"/>
                  </a:solidFill>
                  <a:latin typeface="Segoe UI Light"/>
                </a:rPr>
                <a:t>Patterns &amp; Practices</a:t>
              </a:r>
            </a:p>
          </p:txBody>
        </p:sp>
      </p:grpSp>
      <p:pic>
        <p:nvPicPr>
          <p:cNvPr id="1026" name="Picture 2" descr="http://officedevcenter-msprod.azurewebsites.net/Media/Default/Slider/image3.jpg"/>
          <p:cNvPicPr>
            <a:picLocks noChangeAspect="1" noChangeArrowheads="1"/>
          </p:cNvPicPr>
          <p:nvPr/>
        </p:nvPicPr>
        <p:blipFill rotWithShape="1">
          <a:blip r:embed="rId3">
            <a:extLst>
              <a:ext uri="{28A0092B-C50C-407E-A947-70E740481C1C}">
                <a14:useLocalDpi xmlns:a14="http://schemas.microsoft.com/office/drawing/2010/main" val="0"/>
              </a:ext>
            </a:extLst>
          </a:blip>
          <a:srcRect r="10518"/>
          <a:stretch/>
        </p:blipFill>
        <p:spPr bwMode="auto">
          <a:xfrm>
            <a:off x="-4876219" y="2248732"/>
            <a:ext cx="11053027" cy="4117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1163131"/>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randombar(horizontal)">
                                      <p:cBhvr>
                                        <p:cTn id="11" dur="500"/>
                                        <p:tgtEl>
                                          <p:spTgt spid="1026"/>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228974"/>
            <a:ext cx="12188825" cy="747713"/>
          </a:xfrm>
          <a:prstGeom prst="rect">
            <a:avLst/>
          </a:prstGeom>
        </p:spPr>
        <p:txBody>
          <a:bodyPr/>
          <a:lstStyle/>
          <a:p>
            <a:pPr algn="ctr"/>
            <a:r>
              <a:rPr lang="en-US" dirty="0" smtClean="0"/>
              <a:t>Microsoft Virtual Academy courses</a:t>
            </a:r>
            <a:endParaRPr lang="en-US" dirty="0"/>
          </a:p>
        </p:txBody>
      </p:sp>
      <p:grpSp>
        <p:nvGrpSpPr>
          <p:cNvPr id="64" name="Group 63"/>
          <p:cNvGrpSpPr/>
          <p:nvPr/>
        </p:nvGrpSpPr>
        <p:grpSpPr>
          <a:xfrm>
            <a:off x="-104244" y="1296085"/>
            <a:ext cx="12293069" cy="4965055"/>
            <a:chOff x="-106363" y="1321011"/>
            <a:chExt cx="12542837" cy="5065934"/>
          </a:xfrm>
        </p:grpSpPr>
        <p:sp>
          <p:nvSpPr>
            <p:cNvPr id="4" name="Rectangle 3"/>
            <p:cNvSpPr/>
            <p:nvPr/>
          </p:nvSpPr>
          <p:spPr>
            <a:xfrm>
              <a:off x="-106363" y="1972881"/>
              <a:ext cx="8507566" cy="4414038"/>
            </a:xfrm>
            <a:prstGeom prst="rect">
              <a:avLst/>
            </a:prstGeom>
            <a:solidFill>
              <a:schemeClr val="bg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01"/>
              <a:endParaRPr lang="en-US" sz="1798" dirty="0">
                <a:solidFill>
                  <a:srgbClr val="FFFFFF"/>
                </a:solidFill>
              </a:endParaRPr>
            </a:p>
          </p:txBody>
        </p:sp>
        <p:sp>
          <p:nvSpPr>
            <p:cNvPr id="14" name="Rectangle 13"/>
            <p:cNvSpPr/>
            <p:nvPr/>
          </p:nvSpPr>
          <p:spPr>
            <a:xfrm>
              <a:off x="8450669" y="1972880"/>
              <a:ext cx="3985805" cy="4414065"/>
            </a:xfrm>
            <a:prstGeom prst="rect">
              <a:avLst/>
            </a:prstGeom>
            <a:solidFill>
              <a:srgbClr val="CA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01"/>
              <a:endParaRPr lang="en-US" sz="1798" dirty="0">
                <a:solidFill>
                  <a:srgbClr val="FFFFFF"/>
                </a:solidFill>
              </a:endParaRPr>
            </a:p>
          </p:txBody>
        </p:sp>
        <p:sp>
          <p:nvSpPr>
            <p:cNvPr id="23" name="Rectangle 22"/>
            <p:cNvSpPr/>
            <p:nvPr/>
          </p:nvSpPr>
          <p:spPr>
            <a:xfrm>
              <a:off x="274639" y="5349471"/>
              <a:ext cx="11599101" cy="4572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156"/>
              <a:endParaRPr lang="en-US" sz="1100" dirty="0">
                <a:solidFill>
                  <a:srgbClr val="FF8A00">
                    <a:lumMod val="50000"/>
                  </a:srgbClr>
                </a:solidFill>
                <a:latin typeface="Segoe UI Light"/>
              </a:endParaRPr>
            </a:p>
          </p:txBody>
        </p:sp>
        <p:sp>
          <p:nvSpPr>
            <p:cNvPr id="5" name="TextBox 4"/>
            <p:cNvSpPr txBox="1"/>
            <p:nvPr/>
          </p:nvSpPr>
          <p:spPr>
            <a:xfrm>
              <a:off x="7031123" y="1325713"/>
              <a:ext cx="1301915" cy="815235"/>
            </a:xfrm>
            <a:prstGeom prst="rect">
              <a:avLst/>
            </a:prstGeom>
            <a:noFill/>
          </p:spPr>
          <p:txBody>
            <a:bodyPr wrap="none" lIns="0" tIns="0" rIns="0" bIns="0" rtlCol="0">
              <a:spAutoFit/>
            </a:bodyPr>
            <a:lstStyle/>
            <a:p>
              <a:pPr defTabSz="913156"/>
              <a:r>
                <a:rPr lang="en-US" sz="5192" dirty="0">
                  <a:solidFill>
                    <a:srgbClr val="FFFFFF"/>
                  </a:solidFill>
                  <a:latin typeface="Segoe UI Light"/>
                </a:rPr>
                <a:t>2014</a:t>
              </a:r>
            </a:p>
          </p:txBody>
        </p:sp>
        <p:sp>
          <p:nvSpPr>
            <p:cNvPr id="6" name="Rectangle 5"/>
            <p:cNvSpPr/>
            <p:nvPr/>
          </p:nvSpPr>
          <p:spPr>
            <a:xfrm>
              <a:off x="554036" y="5383693"/>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rgbClr val="FFFFFF"/>
                      </a:gs>
                      <a:gs pos="100000">
                        <a:srgbClr val="FFFFFF"/>
                      </a:gs>
                    </a:gsLst>
                    <a:lin ang="5400000" scaled="0"/>
                  </a:gradFill>
                  <a:cs typeface="Segoe UI" panose="020B0502040204020203" pitchFamily="34" charset="0"/>
                </a:rPr>
                <a:t>Aug</a:t>
              </a:r>
            </a:p>
          </p:txBody>
        </p:sp>
        <p:sp>
          <p:nvSpPr>
            <p:cNvPr id="7" name="Rectangle 6"/>
            <p:cNvSpPr/>
            <p:nvPr/>
          </p:nvSpPr>
          <p:spPr>
            <a:xfrm>
              <a:off x="2137532"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rgbClr val="FFFFFF"/>
                      </a:gs>
                      <a:gs pos="100000">
                        <a:srgbClr val="FFFFFF"/>
                      </a:gs>
                    </a:gsLst>
                    <a:lin ang="5400000" scaled="0"/>
                  </a:gradFill>
                  <a:cs typeface="Segoe UI" panose="020B0502040204020203" pitchFamily="34" charset="0"/>
                </a:rPr>
                <a:t>Sept</a:t>
              </a:r>
            </a:p>
          </p:txBody>
        </p:sp>
        <p:sp>
          <p:nvSpPr>
            <p:cNvPr id="8" name="Rectangle 7"/>
            <p:cNvSpPr/>
            <p:nvPr/>
          </p:nvSpPr>
          <p:spPr>
            <a:xfrm>
              <a:off x="3721028"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rgbClr val="FFFFFF"/>
                      </a:gs>
                      <a:gs pos="100000">
                        <a:srgbClr val="FFFFFF"/>
                      </a:gs>
                    </a:gsLst>
                    <a:lin ang="5400000" scaled="0"/>
                  </a:gradFill>
                  <a:cs typeface="Segoe UI" panose="020B0502040204020203" pitchFamily="34" charset="0"/>
                </a:rPr>
                <a:t>Oct</a:t>
              </a:r>
            </a:p>
          </p:txBody>
        </p:sp>
        <p:grpSp>
          <p:nvGrpSpPr>
            <p:cNvPr id="24" name="Group 23"/>
            <p:cNvGrpSpPr/>
            <p:nvPr/>
          </p:nvGrpSpPr>
          <p:grpSpPr>
            <a:xfrm>
              <a:off x="641578" y="4140806"/>
              <a:ext cx="1630188" cy="1286514"/>
              <a:chOff x="641578" y="3447662"/>
              <a:chExt cx="1630188" cy="1286514"/>
            </a:xfrm>
          </p:grpSpPr>
          <p:sp>
            <p:nvSpPr>
              <p:cNvPr id="9" name="Rectangular Callout 8"/>
              <p:cNvSpPr/>
              <p:nvPr/>
            </p:nvSpPr>
            <p:spPr bwMode="auto">
              <a:xfrm>
                <a:off x="769794" y="3605411"/>
                <a:ext cx="1501972" cy="34232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rgbClr val="505050"/>
                    </a:solidFill>
                    <a:latin typeface="Segoe UI Semibold" panose="020B0702040204020203" pitchFamily="34" charset="0"/>
                    <a:ea typeface="Segoe UI" panose="020B0502040204020203" pitchFamily="34" charset="0"/>
                    <a:cs typeface="Segoe UI Semibold" panose="020B0702040204020203" pitchFamily="34" charset="0"/>
                  </a:rPr>
                  <a:t>Introduction to Office 365 Development </a:t>
                </a:r>
              </a:p>
            </p:txBody>
          </p:sp>
          <p:grpSp>
            <p:nvGrpSpPr>
              <p:cNvPr id="10" name="Group 9"/>
              <p:cNvGrpSpPr/>
              <p:nvPr/>
            </p:nvGrpSpPr>
            <p:grpSpPr>
              <a:xfrm>
                <a:off x="641578" y="3447662"/>
                <a:ext cx="205663" cy="1286514"/>
                <a:chOff x="2115261" y="2675984"/>
                <a:chExt cx="205663" cy="1286514"/>
              </a:xfrm>
              <a:solidFill>
                <a:schemeClr val="accent6"/>
              </a:solidFill>
            </p:grpSpPr>
            <p:cxnSp>
              <p:nvCxnSpPr>
                <p:cNvPr id="11" name="Straight Connector 10"/>
                <p:cNvCxnSpPr>
                  <a:stCxn id="13" idx="0"/>
                </p:cNvCxnSpPr>
                <p:nvPr/>
              </p:nvCxnSpPr>
              <p:spPr>
                <a:xfrm flipH="1">
                  <a:off x="2218092"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12" name="Oval 11"/>
                <p:cNvSpPr/>
                <p:nvPr/>
              </p:nvSpPr>
              <p:spPr bwMode="auto">
                <a:xfrm>
                  <a:off x="2115261"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13" name="Oval 12"/>
                <p:cNvSpPr/>
                <p:nvPr/>
              </p:nvSpPr>
              <p:spPr bwMode="auto">
                <a:xfrm>
                  <a:off x="2115261"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grpSp>
        <p:sp>
          <p:nvSpPr>
            <p:cNvPr id="15" name="TextBox 14"/>
            <p:cNvSpPr txBox="1"/>
            <p:nvPr/>
          </p:nvSpPr>
          <p:spPr>
            <a:xfrm>
              <a:off x="10649630" y="1321011"/>
              <a:ext cx="1292102" cy="815235"/>
            </a:xfrm>
            <a:prstGeom prst="rect">
              <a:avLst/>
            </a:prstGeom>
            <a:noFill/>
          </p:spPr>
          <p:txBody>
            <a:bodyPr wrap="none" lIns="0" tIns="0" rIns="0" bIns="0" rtlCol="0">
              <a:spAutoFit/>
            </a:bodyPr>
            <a:lstStyle/>
            <a:p>
              <a:pPr defTabSz="913156"/>
              <a:r>
                <a:rPr lang="en-US" sz="5192" dirty="0">
                  <a:solidFill>
                    <a:srgbClr val="FFFFFF"/>
                  </a:solidFill>
                  <a:latin typeface="Segoe UI Light"/>
                </a:rPr>
                <a:t>2015</a:t>
              </a:r>
            </a:p>
          </p:txBody>
        </p:sp>
        <p:sp>
          <p:nvSpPr>
            <p:cNvPr id="16" name="Rectangle 15"/>
            <p:cNvSpPr/>
            <p:nvPr/>
          </p:nvSpPr>
          <p:spPr>
            <a:xfrm>
              <a:off x="8450670" y="5381851"/>
              <a:ext cx="1535276" cy="391387"/>
            </a:xfrm>
            <a:prstGeom prst="rect">
              <a:avLst/>
            </a:prstGeom>
            <a:solidFill>
              <a:schemeClr val="accent1"/>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rgbClr val="FFFFFF"/>
                      </a:gs>
                      <a:gs pos="100000">
                        <a:srgbClr val="FFFFFF"/>
                      </a:gs>
                    </a:gsLst>
                    <a:lin ang="5400000" scaled="0"/>
                  </a:gradFill>
                  <a:cs typeface="Segoe UI" panose="020B0502040204020203" pitchFamily="34" charset="0"/>
                </a:rPr>
                <a:t>Jan</a:t>
              </a:r>
            </a:p>
          </p:txBody>
        </p:sp>
        <p:sp>
          <p:nvSpPr>
            <p:cNvPr id="20" name="Rectangle 19"/>
            <p:cNvSpPr/>
            <p:nvPr/>
          </p:nvSpPr>
          <p:spPr>
            <a:xfrm>
              <a:off x="5304524" y="5383693"/>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rgbClr val="FFFFFF"/>
                      </a:gs>
                      <a:gs pos="100000">
                        <a:srgbClr val="FFFFFF"/>
                      </a:gs>
                    </a:gsLst>
                    <a:lin ang="5400000" scaled="0"/>
                  </a:gradFill>
                  <a:cs typeface="Segoe UI" panose="020B0502040204020203" pitchFamily="34" charset="0"/>
                </a:rPr>
                <a:t>Nov</a:t>
              </a:r>
            </a:p>
          </p:txBody>
        </p:sp>
        <p:sp>
          <p:nvSpPr>
            <p:cNvPr id="21" name="Rectangle 20"/>
            <p:cNvSpPr/>
            <p:nvPr/>
          </p:nvSpPr>
          <p:spPr>
            <a:xfrm>
              <a:off x="6888020"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rgbClr val="FFFFFF"/>
                      </a:gs>
                      <a:gs pos="100000">
                        <a:srgbClr val="FFFFFF"/>
                      </a:gs>
                    </a:gsLst>
                    <a:lin ang="5400000" scaled="0"/>
                  </a:gradFill>
                  <a:cs typeface="Segoe UI" panose="020B0502040204020203" pitchFamily="34" charset="0"/>
                </a:rPr>
                <a:t>Dec</a:t>
              </a:r>
            </a:p>
          </p:txBody>
        </p:sp>
        <p:grpSp>
          <p:nvGrpSpPr>
            <p:cNvPr id="19" name="Group 18"/>
            <p:cNvGrpSpPr/>
            <p:nvPr/>
          </p:nvGrpSpPr>
          <p:grpSpPr>
            <a:xfrm>
              <a:off x="2926302" y="4140806"/>
              <a:ext cx="1623066" cy="1286514"/>
              <a:chOff x="2106450" y="3660197"/>
              <a:chExt cx="1623066" cy="1286514"/>
            </a:xfrm>
          </p:grpSpPr>
          <p:sp>
            <p:nvSpPr>
              <p:cNvPr id="26" name="Rectangular Callout 25"/>
              <p:cNvSpPr/>
              <p:nvPr/>
            </p:nvSpPr>
            <p:spPr bwMode="auto">
              <a:xfrm>
                <a:off x="2106450" y="3778348"/>
                <a:ext cx="1501972" cy="34232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rgbClr val="505050"/>
                    </a:solidFill>
                    <a:latin typeface="Segoe UI Semibold" panose="020B0702040204020203" pitchFamily="34" charset="0"/>
                    <a:ea typeface="Segoe UI" panose="020B0502040204020203" pitchFamily="34" charset="0"/>
                    <a:cs typeface="Segoe UI Semibold" panose="020B0702040204020203" pitchFamily="34" charset="0"/>
                  </a:rPr>
                  <a:t>Deep Dive into the Office 365 App Model </a:t>
                </a:r>
              </a:p>
            </p:txBody>
          </p:sp>
          <p:grpSp>
            <p:nvGrpSpPr>
              <p:cNvPr id="27" name="Group 26"/>
              <p:cNvGrpSpPr/>
              <p:nvPr/>
            </p:nvGrpSpPr>
            <p:grpSpPr>
              <a:xfrm>
                <a:off x="3523853" y="3660197"/>
                <a:ext cx="205663" cy="1286514"/>
                <a:chOff x="2115261" y="2675984"/>
                <a:chExt cx="205663" cy="1286514"/>
              </a:xfrm>
              <a:solidFill>
                <a:schemeClr val="accent6"/>
              </a:solidFill>
            </p:grpSpPr>
            <p:cxnSp>
              <p:nvCxnSpPr>
                <p:cNvPr id="28" name="Straight Connector 27"/>
                <p:cNvCxnSpPr>
                  <a:stCxn id="30" idx="0"/>
                </p:cNvCxnSpPr>
                <p:nvPr/>
              </p:nvCxnSpPr>
              <p:spPr>
                <a:xfrm flipH="1">
                  <a:off x="2218092"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29" name="Oval 28"/>
                <p:cNvSpPr/>
                <p:nvPr/>
              </p:nvSpPr>
              <p:spPr bwMode="auto">
                <a:xfrm>
                  <a:off x="2115261"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30" name="Oval 29"/>
                <p:cNvSpPr/>
                <p:nvPr/>
              </p:nvSpPr>
              <p:spPr bwMode="auto">
                <a:xfrm>
                  <a:off x="2115261"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grpSp>
        <p:cxnSp>
          <p:nvCxnSpPr>
            <p:cNvPr id="32" name="Straight Connector 31"/>
            <p:cNvCxnSpPr>
              <a:stCxn id="34" idx="0"/>
              <a:endCxn id="33" idx="0"/>
            </p:cNvCxnSpPr>
            <p:nvPr/>
          </p:nvCxnSpPr>
          <p:spPr>
            <a:xfrm>
              <a:off x="4953200" y="3105548"/>
              <a:ext cx="0" cy="2114539"/>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3" name="Oval 32"/>
            <p:cNvSpPr/>
            <p:nvPr/>
          </p:nvSpPr>
          <p:spPr bwMode="auto">
            <a:xfrm>
              <a:off x="4850368" y="5220087"/>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35" name="Rectangular Callout 34"/>
            <p:cNvSpPr/>
            <p:nvPr/>
          </p:nvSpPr>
          <p:spPr bwMode="auto">
            <a:xfrm>
              <a:off x="2454965" y="3151568"/>
              <a:ext cx="2417342" cy="471553"/>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rgbClr val="505050"/>
                  </a:solidFill>
                  <a:latin typeface="Segoe UI Semibold" panose="020B0702040204020203" pitchFamily="34" charset="0"/>
                  <a:ea typeface="Segoe UI" panose="020B0502040204020203" pitchFamily="34" charset="0"/>
                  <a:cs typeface="Segoe UI Semibold" panose="020B0702040204020203" pitchFamily="34" charset="0"/>
                </a:rPr>
                <a:t>Deep Dive into integrating Office 365 APIs with your standalone web application development </a:t>
              </a:r>
            </a:p>
          </p:txBody>
        </p:sp>
        <p:grpSp>
          <p:nvGrpSpPr>
            <p:cNvPr id="57" name="Group 56"/>
            <p:cNvGrpSpPr/>
            <p:nvPr/>
          </p:nvGrpSpPr>
          <p:grpSpPr>
            <a:xfrm>
              <a:off x="4850368" y="2205604"/>
              <a:ext cx="205663" cy="899944"/>
              <a:chOff x="4850368" y="2000742"/>
              <a:chExt cx="205663" cy="899944"/>
            </a:xfrm>
          </p:grpSpPr>
          <p:cxnSp>
            <p:nvCxnSpPr>
              <p:cNvPr id="36" name="Straight Connector 35"/>
              <p:cNvCxnSpPr>
                <a:stCxn id="37" idx="0"/>
                <a:endCxn id="34" idx="0"/>
              </p:cNvCxnSpPr>
              <p:nvPr/>
            </p:nvCxnSpPr>
            <p:spPr>
              <a:xfrm>
                <a:off x="4953200" y="2000742"/>
                <a:ext cx="0" cy="899944"/>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7" name="Oval 36"/>
              <p:cNvSpPr/>
              <p:nvPr/>
            </p:nvSpPr>
            <p:spPr bwMode="auto">
              <a:xfrm>
                <a:off x="4850368" y="2000742"/>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
          <p:nvSpPr>
            <p:cNvPr id="38" name="Rectangular Callout 37"/>
            <p:cNvSpPr/>
            <p:nvPr/>
          </p:nvSpPr>
          <p:spPr bwMode="auto">
            <a:xfrm>
              <a:off x="2454965" y="2286990"/>
              <a:ext cx="2396221" cy="586373"/>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rgbClr val="505050"/>
                  </a:solidFill>
                  <a:latin typeface="Segoe UI Semibold" panose="020B0702040204020203" pitchFamily="34" charset="0"/>
                  <a:ea typeface="Segoe UI" panose="020B0502040204020203" pitchFamily="34" charset="0"/>
                  <a:cs typeface="Segoe UI Semibold" panose="020B0702040204020203" pitchFamily="34" charset="0"/>
                </a:rPr>
                <a:t>Deep Dive into integrating Office 365 APIs with your mobile device development 	</a:t>
              </a:r>
            </a:p>
          </p:txBody>
        </p:sp>
        <p:sp>
          <p:nvSpPr>
            <p:cNvPr id="40" name="Rectangular Callout 39"/>
            <p:cNvSpPr/>
            <p:nvPr/>
          </p:nvSpPr>
          <p:spPr bwMode="auto">
            <a:xfrm>
              <a:off x="8368951" y="4662007"/>
              <a:ext cx="1768612" cy="248908"/>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rgbClr val="505050"/>
                  </a:solidFill>
                  <a:latin typeface="Segoe UI Semibold" panose="020B0702040204020203" pitchFamily="34" charset="0"/>
                  <a:ea typeface="Segoe UI" panose="020B0502040204020203" pitchFamily="34" charset="0"/>
                  <a:cs typeface="Segoe UI Semibold" panose="020B0702040204020203" pitchFamily="34" charset="0"/>
                </a:rPr>
                <a:t>Shipping your Office 365 App </a:t>
              </a:r>
              <a:br>
                <a:rPr lang="en-US" sz="1372" dirty="0">
                  <a:solidFill>
                    <a:srgbClr val="505050"/>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rgbClr val="505050"/>
                  </a:solidFill>
                  <a:latin typeface="Segoe UI Semibold" panose="020B0702040204020203" pitchFamily="34" charset="0"/>
                  <a:ea typeface="Segoe UI" panose="020B0502040204020203" pitchFamily="34" charset="0"/>
                  <a:cs typeface="Segoe UI Semibold" panose="020B0702040204020203" pitchFamily="34" charset="0"/>
                </a:rPr>
                <a:t>to the</a:t>
              </a:r>
              <a:br>
                <a:rPr lang="en-US" sz="1372" dirty="0">
                  <a:solidFill>
                    <a:srgbClr val="505050"/>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rgbClr val="505050"/>
                  </a:solidFill>
                  <a:latin typeface="Segoe UI Semibold" panose="020B0702040204020203" pitchFamily="34" charset="0"/>
                  <a:ea typeface="Segoe UI" panose="020B0502040204020203" pitchFamily="34" charset="0"/>
                  <a:cs typeface="Segoe UI Semibold" panose="020B0702040204020203" pitchFamily="34" charset="0"/>
                </a:rPr>
                <a:t>Office Store </a:t>
              </a:r>
            </a:p>
          </p:txBody>
        </p:sp>
        <p:sp>
          <p:nvSpPr>
            <p:cNvPr id="45" name="Rectangular Callout 44"/>
            <p:cNvSpPr/>
            <p:nvPr/>
          </p:nvSpPr>
          <p:spPr bwMode="auto">
            <a:xfrm>
              <a:off x="9841662" y="2894411"/>
              <a:ext cx="2001943" cy="22185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rgbClr val="505050"/>
                  </a:solidFill>
                  <a:latin typeface="Segoe UI Semibold" panose="020B0702040204020203" pitchFamily="34" charset="0"/>
                  <a:ea typeface="Segoe UI" panose="020B0502040204020203" pitchFamily="34" charset="0"/>
                  <a:cs typeface="Segoe UI Semibold" panose="020B0702040204020203" pitchFamily="34" charset="0"/>
                </a:rPr>
                <a:t>Deep dive into </a:t>
              </a:r>
              <a:br>
                <a:rPr lang="en-US" sz="1372" dirty="0">
                  <a:solidFill>
                    <a:srgbClr val="505050"/>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rgbClr val="505050"/>
                  </a:solidFill>
                  <a:latin typeface="Segoe UI Semibold" panose="020B0702040204020203" pitchFamily="34" charset="0"/>
                  <a:ea typeface="Segoe UI" panose="020B0502040204020203" pitchFamily="34" charset="0"/>
                  <a:cs typeface="Segoe UI Semibold" panose="020B0702040204020203" pitchFamily="34" charset="0"/>
                </a:rPr>
                <a:t>the building blocks and services of the SharePoint platform </a:t>
              </a:r>
            </a:p>
          </p:txBody>
        </p:sp>
        <p:grpSp>
          <p:nvGrpSpPr>
            <p:cNvPr id="41" name="Group 40"/>
            <p:cNvGrpSpPr/>
            <p:nvPr/>
          </p:nvGrpSpPr>
          <p:grpSpPr>
            <a:xfrm>
              <a:off x="9641181" y="4130456"/>
              <a:ext cx="205663" cy="1214594"/>
              <a:chOff x="5805212" y="2675984"/>
              <a:chExt cx="205663" cy="1214594"/>
            </a:xfrm>
            <a:solidFill>
              <a:schemeClr val="accent6"/>
            </a:solidFill>
          </p:grpSpPr>
          <p:cxnSp>
            <p:nvCxnSpPr>
              <p:cNvPr id="42" name="Straight Connector 41"/>
              <p:cNvCxnSpPr>
                <a:stCxn id="44" idx="0"/>
              </p:cNvCxnSpPr>
              <p:nvPr/>
            </p:nvCxnSpPr>
            <p:spPr>
              <a:xfrm flipH="1">
                <a:off x="5908043"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44" name="Oval 43"/>
              <p:cNvSpPr/>
              <p:nvPr/>
            </p:nvSpPr>
            <p:spPr bwMode="auto">
              <a:xfrm>
                <a:off x="5805212"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
          <p:nvSpPr>
            <p:cNvPr id="49" name="Rectangle 48"/>
            <p:cNvSpPr/>
            <p:nvPr/>
          </p:nvSpPr>
          <p:spPr>
            <a:xfrm>
              <a:off x="10030562" y="5381851"/>
              <a:ext cx="1540149" cy="391387"/>
            </a:xfrm>
            <a:prstGeom prst="rect">
              <a:avLst/>
            </a:prstGeom>
            <a:solidFill>
              <a:schemeClr val="accent1"/>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rgbClr val="FFFFFF"/>
                      </a:gs>
                      <a:gs pos="100000">
                        <a:srgbClr val="FFFFFF"/>
                      </a:gs>
                    </a:gsLst>
                    <a:lin ang="5400000" scaled="0"/>
                  </a:gradFill>
                  <a:cs typeface="Segoe UI" panose="020B0502040204020203" pitchFamily="34" charset="0"/>
                </a:rPr>
                <a:t>Feb</a:t>
              </a:r>
            </a:p>
          </p:txBody>
        </p:sp>
        <p:grpSp>
          <p:nvGrpSpPr>
            <p:cNvPr id="50" name="Group 49"/>
            <p:cNvGrpSpPr/>
            <p:nvPr/>
          </p:nvGrpSpPr>
          <p:grpSpPr>
            <a:xfrm>
              <a:off x="10205179" y="4138936"/>
              <a:ext cx="2035464" cy="1286514"/>
              <a:chOff x="1733706" y="3447662"/>
              <a:chExt cx="2035464" cy="1286514"/>
            </a:xfrm>
          </p:grpSpPr>
          <p:sp>
            <p:nvSpPr>
              <p:cNvPr id="51" name="Rectangular Callout 50"/>
              <p:cNvSpPr/>
              <p:nvPr/>
            </p:nvSpPr>
            <p:spPr bwMode="auto">
              <a:xfrm>
                <a:off x="1861921" y="3605411"/>
                <a:ext cx="1907249" cy="437036"/>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rgbClr val="505050"/>
                    </a:solidFill>
                    <a:latin typeface="Segoe UI Semibold" panose="020B0702040204020203" pitchFamily="34" charset="0"/>
                    <a:ea typeface="Segoe UI" panose="020B0502040204020203" pitchFamily="34" charset="0"/>
                    <a:cs typeface="Segoe UI Semibold" panose="020B0702040204020203" pitchFamily="34" charset="0"/>
                  </a:rPr>
                  <a:t>Deep Dive into Office 365 Development on non-Microsoft Stack	</a:t>
                </a:r>
              </a:p>
            </p:txBody>
          </p:sp>
          <p:grpSp>
            <p:nvGrpSpPr>
              <p:cNvPr id="52" name="Group 51"/>
              <p:cNvGrpSpPr/>
              <p:nvPr/>
            </p:nvGrpSpPr>
            <p:grpSpPr>
              <a:xfrm>
                <a:off x="1733706" y="3447662"/>
                <a:ext cx="205663" cy="1286514"/>
                <a:chOff x="3207389" y="2675984"/>
                <a:chExt cx="205663" cy="1286514"/>
              </a:xfrm>
              <a:solidFill>
                <a:schemeClr val="accent6"/>
              </a:solidFill>
            </p:grpSpPr>
            <p:cxnSp>
              <p:nvCxnSpPr>
                <p:cNvPr id="53" name="Straight Connector 52"/>
                <p:cNvCxnSpPr>
                  <a:stCxn id="55" idx="0"/>
                </p:cNvCxnSpPr>
                <p:nvPr/>
              </p:nvCxnSpPr>
              <p:spPr>
                <a:xfrm flipH="1">
                  <a:off x="3310220"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54" name="Oval 53"/>
                <p:cNvSpPr/>
                <p:nvPr/>
              </p:nvSpPr>
              <p:spPr bwMode="auto">
                <a:xfrm>
                  <a:off x="3207389"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55" name="Oval 54"/>
                <p:cNvSpPr/>
                <p:nvPr/>
              </p:nvSpPr>
              <p:spPr bwMode="auto">
                <a:xfrm>
                  <a:off x="3207389"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grpSp>
        <p:grpSp>
          <p:nvGrpSpPr>
            <p:cNvPr id="63" name="Group 62"/>
            <p:cNvGrpSpPr/>
            <p:nvPr/>
          </p:nvGrpSpPr>
          <p:grpSpPr>
            <a:xfrm>
              <a:off x="9635999" y="2868659"/>
              <a:ext cx="210845" cy="2562227"/>
              <a:chOff x="7525884" y="2868659"/>
              <a:chExt cx="210845" cy="2562227"/>
            </a:xfrm>
          </p:grpSpPr>
          <p:cxnSp>
            <p:nvCxnSpPr>
              <p:cNvPr id="46" name="Straight Connector 45"/>
              <p:cNvCxnSpPr>
                <a:endCxn id="61" idx="4"/>
              </p:cNvCxnSpPr>
              <p:nvPr/>
            </p:nvCxnSpPr>
            <p:spPr>
              <a:xfrm>
                <a:off x="7628718" y="2995447"/>
                <a:ext cx="5180" cy="2435439"/>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47" name="Oval 46"/>
              <p:cNvSpPr/>
              <p:nvPr/>
            </p:nvSpPr>
            <p:spPr bwMode="auto">
              <a:xfrm>
                <a:off x="7525884" y="2868659"/>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61" name="Oval 60"/>
              <p:cNvSpPr/>
              <p:nvPr/>
            </p:nvSpPr>
            <p:spPr bwMode="auto">
              <a:xfrm>
                <a:off x="7531066" y="5225223"/>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
          <p:nvSpPr>
            <p:cNvPr id="34" name="Oval 33"/>
            <p:cNvSpPr/>
            <p:nvPr/>
          </p:nvSpPr>
          <p:spPr bwMode="auto">
            <a:xfrm>
              <a:off x="4850368" y="3105548"/>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2863450107"/>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O3653-4 Deep Dive into Office 365 APIs for </a:t>
            </a:r>
            <a:r>
              <a:rPr lang="en-US" dirty="0" smtClean="0"/>
              <a:t>OneNote services</a:t>
            </a:r>
            <a:endParaRPr lang="en-US" dirty="0"/>
          </a:p>
        </p:txBody>
      </p:sp>
      <p:sp>
        <p:nvSpPr>
          <p:cNvPr id="5" name="Subtitle 4"/>
          <p:cNvSpPr>
            <a:spLocks noGrp="1"/>
          </p:cNvSpPr>
          <p:nvPr>
            <p:ph type="subTitle" idx="1"/>
          </p:nvPr>
        </p:nvSpPr>
        <p:spPr>
          <a:xfrm>
            <a:off x="532265" y="4735249"/>
            <a:ext cx="7640611" cy="1878025"/>
          </a:xfrm>
        </p:spPr>
        <p:txBody>
          <a:bodyPr/>
          <a:lstStyle/>
          <a:p>
            <a:r>
              <a:rPr lang="en-US" dirty="0" smtClean="0"/>
              <a:t>Scot Hillier</a:t>
            </a:r>
          </a:p>
          <a:p>
            <a:endParaRPr lang="en-US" dirty="0" smtClean="0"/>
          </a:p>
          <a:p>
            <a:r>
              <a:rPr lang="en-US" dirty="0" smtClean="0"/>
              <a:t>Jeremy Thake</a:t>
            </a:r>
            <a:endParaRPr lang="en-US" dirty="0"/>
          </a:p>
        </p:txBody>
      </p:sp>
    </p:spTree>
    <p:extLst>
      <p:ext uri="{BB962C8B-B14F-4D97-AF65-F5344CB8AC3E}">
        <p14:creationId xmlns:p14="http://schemas.microsoft.com/office/powerpoint/2010/main" val="102949138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6" y="1814048"/>
            <a:ext cx="7346043" cy="2881519"/>
          </a:xfrm>
        </p:spPr>
        <p:txBody>
          <a:bodyPr/>
          <a:lstStyle/>
          <a:p>
            <a:r>
              <a:rPr lang="en-US" dirty="0" smtClean="0"/>
              <a:t>Introduction</a:t>
            </a:r>
          </a:p>
          <a:p>
            <a:r>
              <a:rPr lang="en-US" dirty="0" smtClean="0"/>
              <a:t>One</a:t>
            </a:r>
            <a:r>
              <a:rPr lang="en-US" baseline="0" dirty="0" smtClean="0"/>
              <a:t>Note API Scenarios</a:t>
            </a:r>
            <a:endParaRPr lang="en-US" dirty="0" smtClean="0"/>
          </a:p>
          <a:p>
            <a:r>
              <a:rPr lang="en-US" dirty="0" smtClean="0"/>
              <a:t>Get</a:t>
            </a:r>
            <a:r>
              <a:rPr lang="en-US" baseline="0" dirty="0" smtClean="0"/>
              <a:t> Started with the OneNote service</a:t>
            </a:r>
            <a:endParaRPr lang="en-US" dirty="0" smtClean="0"/>
          </a:p>
          <a:p>
            <a:r>
              <a:rPr lang="en-US" dirty="0" smtClean="0"/>
              <a:t>Deep Dive into the </a:t>
            </a:r>
            <a:r>
              <a:rPr lang="en-US" baseline="0" dirty="0" smtClean="0"/>
              <a:t>OneNote service </a:t>
            </a:r>
            <a:endParaRPr lang="en-US" dirty="0" smtClean="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4011232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Text Placeholder 2"/>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0653655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Fast, simple, available anywhere</a:t>
            </a:r>
          </a:p>
          <a:p>
            <a:pPr lvl="1"/>
            <a:r>
              <a:rPr lang="en-US" dirty="0" err="1" smtClean="0"/>
              <a:t>RESTful</a:t>
            </a:r>
            <a:r>
              <a:rPr lang="en-US" dirty="0"/>
              <a:t>. Built on OData, JSON and </a:t>
            </a:r>
            <a:r>
              <a:rPr lang="en-US" dirty="0" smtClean="0"/>
              <a:t>HTML</a:t>
            </a:r>
            <a:endParaRPr lang="en-US" dirty="0"/>
          </a:p>
          <a:p>
            <a:pPr lvl="1"/>
            <a:r>
              <a:rPr lang="en-US" dirty="0" smtClean="0"/>
              <a:t>CRUD API for Notes </a:t>
            </a:r>
          </a:p>
          <a:p>
            <a:pPr lvl="1"/>
            <a:r>
              <a:rPr lang="en-US" dirty="0" smtClean="0"/>
              <a:t>CRUD API for Common entity types (Recipes, Movies, Books, Restaurants, Tasks, …)</a:t>
            </a:r>
          </a:p>
          <a:p>
            <a:r>
              <a:rPr lang="en-US" dirty="0" smtClean="0"/>
              <a:t>Find anything quickly</a:t>
            </a:r>
          </a:p>
          <a:p>
            <a:pPr marL="0" lvl="1"/>
            <a:r>
              <a:rPr lang="en-US" dirty="0"/>
              <a:t>Entity </a:t>
            </a:r>
            <a:r>
              <a:rPr lang="en-US" dirty="0" smtClean="0"/>
              <a:t>recognition, image processing, schematized content, and tags</a:t>
            </a:r>
          </a:p>
          <a:p>
            <a:pPr marL="0" lvl="1"/>
            <a:r>
              <a:rPr lang="en-US" dirty="0" smtClean="0"/>
              <a:t>Full text search and structured queries</a:t>
            </a:r>
          </a:p>
          <a:p>
            <a:r>
              <a:rPr lang="en-US" dirty="0" smtClean="0"/>
              <a:t>Your digital memory store in the cloud</a:t>
            </a:r>
            <a:endParaRPr lang="en-US" dirty="0"/>
          </a:p>
          <a:p>
            <a:pPr lvl="1"/>
            <a:r>
              <a:rPr lang="en-US" dirty="0" smtClean="0"/>
              <a:t>One place </a:t>
            </a:r>
            <a:r>
              <a:rPr lang="en-US" dirty="0"/>
              <a:t>for all your memories. Never forget anything again.</a:t>
            </a:r>
          </a:p>
          <a:p>
            <a:pPr lvl="1"/>
            <a:r>
              <a:rPr lang="en-US" dirty="0"/>
              <a:t>Evoke your ideas whenever you need </a:t>
            </a:r>
            <a:r>
              <a:rPr lang="en-US" dirty="0" smtClean="0"/>
              <a:t>them with natural language search</a:t>
            </a:r>
          </a:p>
          <a:p>
            <a:pPr lvl="1"/>
            <a:r>
              <a:rPr lang="en-US" dirty="0" smtClean="0"/>
              <a:t>Enable more personalized devices, apps, and smarter digital assistants</a:t>
            </a:r>
          </a:p>
        </p:txBody>
      </p:sp>
      <p:sp>
        <p:nvSpPr>
          <p:cNvPr id="17" name="Title 16"/>
          <p:cNvSpPr>
            <a:spLocks noGrp="1"/>
          </p:cNvSpPr>
          <p:nvPr>
            <p:ph type="title"/>
          </p:nvPr>
        </p:nvSpPr>
        <p:spPr/>
        <p:txBody>
          <a:bodyPr/>
          <a:lstStyle/>
          <a:p>
            <a:r>
              <a:rPr lang="en-US" dirty="0" smtClean="0"/>
              <a:t>OneNote API Vision</a:t>
            </a:r>
            <a:endParaRPr lang="en-US" dirty="0"/>
          </a:p>
        </p:txBody>
      </p:sp>
    </p:spTree>
    <p:extLst>
      <p:ext uri="{BB962C8B-B14F-4D97-AF65-F5344CB8AC3E}">
        <p14:creationId xmlns:p14="http://schemas.microsoft.com/office/powerpoint/2010/main" val="1588507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57387" y="228600"/>
            <a:ext cx="9710738" cy="747897"/>
          </a:xfrm>
        </p:spPr>
        <p:txBody>
          <a:bodyPr/>
          <a:lstStyle/>
          <a:p>
            <a:r>
              <a:rPr lang="en-US" dirty="0" smtClean="0"/>
              <a:t>Pre-installed on every new Windows Device</a:t>
            </a:r>
            <a:endParaRPr lang="en-US" dirty="0"/>
          </a:p>
        </p:txBody>
      </p:sp>
      <p:sp>
        <p:nvSpPr>
          <p:cNvPr id="2" name="Text Placeholder 1"/>
          <p:cNvSpPr>
            <a:spLocks noGrp="1"/>
          </p:cNvSpPr>
          <p:nvPr>
            <p:ph type="body" sz="quarter" idx="11"/>
          </p:nvPr>
        </p:nvSpPr>
        <p:spPr>
          <a:xfrm>
            <a:off x="1957387" y="2148494"/>
            <a:ext cx="4582701" cy="2462213"/>
          </a:xfrm>
        </p:spPr>
        <p:txBody>
          <a:bodyPr/>
          <a:lstStyle/>
          <a:p>
            <a:r>
              <a:rPr lang="en-US" dirty="0" smtClean="0"/>
              <a:t>Free on all platforms</a:t>
            </a:r>
          </a:p>
          <a:p>
            <a:pPr lvl="1"/>
            <a:r>
              <a:rPr lang="en-US" dirty="0" smtClean="0"/>
              <a:t>Windows 8.1</a:t>
            </a:r>
          </a:p>
          <a:p>
            <a:pPr lvl="1"/>
            <a:r>
              <a:rPr lang="en-US" dirty="0"/>
              <a:t>Windows Phone</a:t>
            </a:r>
          </a:p>
          <a:p>
            <a:pPr lvl="1"/>
            <a:r>
              <a:rPr lang="en-US" dirty="0"/>
              <a:t>Mac</a:t>
            </a:r>
          </a:p>
          <a:p>
            <a:pPr lvl="1"/>
            <a:r>
              <a:rPr lang="en-US" dirty="0"/>
              <a:t>iOS</a:t>
            </a:r>
          </a:p>
          <a:p>
            <a:pPr lvl="1"/>
            <a:r>
              <a:rPr lang="en-US" dirty="0"/>
              <a:t>Android</a:t>
            </a:r>
          </a:p>
          <a:p>
            <a:pPr lvl="1"/>
            <a:r>
              <a:rPr lang="en-US" dirty="0"/>
              <a:t>And on the web with OneNote </a:t>
            </a:r>
            <a:r>
              <a:rPr lang="en-US" dirty="0" smtClean="0"/>
              <a:t>Online</a:t>
            </a:r>
            <a:endParaRPr lang="en-US" dirty="0"/>
          </a:p>
        </p:txBody>
      </p:sp>
      <p:sp>
        <p:nvSpPr>
          <p:cNvPr id="5" name="Text Placeholder 4"/>
          <p:cNvSpPr>
            <a:spLocks noGrp="1"/>
          </p:cNvSpPr>
          <p:nvPr>
            <p:ph type="body" sz="quarter" idx="12"/>
          </p:nvPr>
        </p:nvSpPr>
        <p:spPr>
          <a:xfrm>
            <a:off x="6996112" y="2148493"/>
            <a:ext cx="4672013" cy="2462213"/>
          </a:xfrm>
        </p:spPr>
        <p:txBody>
          <a:bodyPr/>
          <a:lstStyle/>
          <a:p>
            <a:pPr lvl="0"/>
            <a:r>
              <a:rPr lang="en-US" dirty="0"/>
              <a:t>New 1st party capture experiences</a:t>
            </a:r>
          </a:p>
          <a:p>
            <a:pPr lvl="1"/>
            <a:r>
              <a:rPr lang="en-US" dirty="0"/>
              <a:t>Office Lens for WP: Your pocket scanner. Fixes, enhances, and makes pictures readable</a:t>
            </a:r>
          </a:p>
          <a:p>
            <a:pPr lvl="1"/>
            <a:r>
              <a:rPr lang="en-US" dirty="0"/>
              <a:t>OneNote Clipper: Clip the web using your favorite browser</a:t>
            </a:r>
          </a:p>
          <a:p>
            <a:pPr lvl="1"/>
            <a:r>
              <a:rPr lang="en-US" dirty="0"/>
              <a:t>me@onenote.com: Email and save to OneNote</a:t>
            </a:r>
          </a:p>
        </p:txBody>
      </p:sp>
      <p:sp>
        <p:nvSpPr>
          <p:cNvPr id="4" name="Slide Number Placeholder 3"/>
          <p:cNvSpPr>
            <a:spLocks noGrp="1"/>
          </p:cNvSpPr>
          <p:nvPr>
            <p:ph type="sldNum" sz="quarter" idx="13"/>
          </p:nvPr>
        </p:nvSpPr>
        <p:spPr/>
        <p:txBody>
          <a:bodyPr/>
          <a:lstStyle/>
          <a:p>
            <a:fld id="{727B4C2D-45E2-4621-8491-2995EB46A674}" type="slidenum">
              <a:rPr lang="en-US" smtClean="0"/>
              <a:pPr/>
              <a:t>8</a:t>
            </a:fld>
            <a:endParaRPr lang="en-US" dirty="0"/>
          </a:p>
        </p:txBody>
      </p:sp>
      <p:sp>
        <p:nvSpPr>
          <p:cNvPr id="6" name="TextBox 5"/>
          <p:cNvSpPr txBox="1"/>
          <p:nvPr/>
        </p:nvSpPr>
        <p:spPr>
          <a:xfrm>
            <a:off x="1957387" y="5074816"/>
            <a:ext cx="7447552" cy="1415772"/>
          </a:xfrm>
          <a:prstGeom prst="rect">
            <a:avLst/>
          </a:prstGeom>
          <a:noFill/>
        </p:spPr>
        <p:txBody>
          <a:bodyPr wrap="none" lIns="0" tIns="0" rIns="0" bIns="0" rtlCol="0">
            <a:spAutoFit/>
          </a:bodyPr>
          <a:lstStyle/>
          <a:p>
            <a:pPr lvl="0">
              <a:lnSpc>
                <a:spcPct val="90000"/>
              </a:lnSpc>
              <a:spcBef>
                <a:spcPts val="2400"/>
              </a:spcBef>
              <a:buSzPct val="80000"/>
            </a:pPr>
            <a:r>
              <a:rPr lang="en-US" sz="4000" spc="-70" dirty="0" smtClean="0">
                <a:gradFill>
                  <a:gsLst>
                    <a:gs pos="100000">
                      <a:srgbClr val="DC3C00"/>
                    </a:gs>
                    <a:gs pos="0">
                      <a:srgbClr val="DC3C00"/>
                    </a:gs>
                  </a:gsLst>
                  <a:lin ang="5400000" scaled="0"/>
                </a:gradFill>
                <a:latin typeface="Segoe UI Light"/>
              </a:rPr>
              <a:t>100+ million users</a:t>
            </a:r>
          </a:p>
          <a:p>
            <a:pPr lvl="0">
              <a:lnSpc>
                <a:spcPct val="90000"/>
              </a:lnSpc>
              <a:spcBef>
                <a:spcPts val="2400"/>
              </a:spcBef>
              <a:buSzPct val="80000"/>
            </a:pPr>
            <a:r>
              <a:rPr lang="en-US" sz="4000" spc="-70" dirty="0" smtClean="0">
                <a:gradFill>
                  <a:gsLst>
                    <a:gs pos="100000">
                      <a:srgbClr val="DC3C00"/>
                    </a:gs>
                    <a:gs pos="0">
                      <a:srgbClr val="DC3C00"/>
                    </a:gs>
                  </a:gsLst>
                  <a:lin ang="5400000" scaled="0"/>
                </a:gradFill>
                <a:latin typeface="Segoe UI Light"/>
              </a:rPr>
              <a:t>15 GB of free storage with OneDrive</a:t>
            </a:r>
            <a:endParaRPr lang="en-US" sz="4000" spc="-70" dirty="0">
              <a:gradFill>
                <a:gsLst>
                  <a:gs pos="100000">
                    <a:srgbClr val="DC3C00"/>
                  </a:gs>
                  <a:gs pos="0">
                    <a:srgbClr val="DC3C00"/>
                  </a:gs>
                </a:gsLst>
                <a:lin ang="5400000" scaled="0"/>
              </a:gradFill>
              <a:latin typeface="Segoe UI Light"/>
            </a:endParaRPr>
          </a:p>
        </p:txBody>
      </p:sp>
      <p:grpSp>
        <p:nvGrpSpPr>
          <p:cNvPr id="10" name="Group 9"/>
          <p:cNvGrpSpPr/>
          <p:nvPr/>
        </p:nvGrpSpPr>
        <p:grpSpPr>
          <a:xfrm>
            <a:off x="1" y="1380"/>
            <a:ext cx="1613504" cy="6855242"/>
            <a:chOff x="1" y="1380"/>
            <a:chExt cx="1613504" cy="6855242"/>
          </a:xfrm>
        </p:grpSpPr>
        <p:sp>
          <p:nvSpPr>
            <p:cNvPr id="8" name="Rectangle 7"/>
            <p:cNvSpPr/>
            <p:nvPr/>
          </p:nvSpPr>
          <p:spPr bwMode="auto">
            <a:xfrm>
              <a:off x="1" y="1380"/>
              <a:ext cx="1613504" cy="6855242"/>
            </a:xfrm>
            <a:prstGeom prst="rect">
              <a:avLst/>
            </a:prstGeom>
            <a:solidFill>
              <a:srgbClr val="80397B"/>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r="61852"/>
            <a:stretch/>
          </p:blipFill>
          <p:spPr>
            <a:xfrm>
              <a:off x="1" y="1380"/>
              <a:ext cx="1528762" cy="1593030"/>
            </a:xfrm>
            <a:prstGeom prst="rect">
              <a:avLst/>
            </a:prstGeom>
          </p:spPr>
        </p:pic>
      </p:grpSp>
    </p:spTree>
    <p:extLst>
      <p:ext uri="{BB962C8B-B14F-4D97-AF65-F5344CB8AC3E}">
        <p14:creationId xmlns:p14="http://schemas.microsoft.com/office/powerpoint/2010/main" val="271974349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OneNote API Scenarios</a:t>
            </a:r>
            <a:endParaRPr lang="en-US" dirty="0"/>
          </a:p>
        </p:txBody>
      </p:sp>
      <p:sp>
        <p:nvSpPr>
          <p:cNvPr id="3" name="Text Placeholder 2"/>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0939721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Company xmlns="http://schemas.microsoft.com/sharepoint/v3">Critical Path</Company>
    <Project xmlns="c7dd7a47-5eb0-4219-9c75-8258c822be9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D61B4CFCB5D8D4A8E65D32A29D8DB3E" ma:contentTypeVersion="3" ma:contentTypeDescription="Create a new document." ma:contentTypeScope="" ma:versionID="f0276697cd14aa124c054602ce8fe3c5">
  <xsd:schema xmlns:xsd="http://www.w3.org/2001/XMLSchema" xmlns:xs="http://www.w3.org/2001/XMLSchema" xmlns:p="http://schemas.microsoft.com/office/2006/metadata/properties" xmlns:ns1="http://schemas.microsoft.com/sharepoint/v3" xmlns:ns2="c7dd7a47-5eb0-4219-9c75-8258c822be9e" targetNamespace="http://schemas.microsoft.com/office/2006/metadata/properties" ma:root="true" ma:fieldsID="ce85d22485e5625b9ccd59583b658dde" ns1:_="" ns2:_="">
    <xsd:import namespace="http://schemas.microsoft.com/sharepoint/v3"/>
    <xsd:import namespace="c7dd7a47-5eb0-4219-9c75-8258c822be9e"/>
    <xsd:element name="properties">
      <xsd:complexType>
        <xsd:sequence>
          <xsd:element name="documentManagement">
            <xsd:complexType>
              <xsd:all>
                <xsd:element ref="ns1:Company" minOccurs="0"/>
                <xsd:element ref="ns2:Projec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ompany" ma:index="8" nillable="true" ma:displayName="Company" ma:internalName="Company">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7dd7a47-5eb0-4219-9c75-8258c822be9e" elementFormDefault="qualified">
    <xsd:import namespace="http://schemas.microsoft.com/office/2006/documentManagement/types"/>
    <xsd:import namespace="http://schemas.microsoft.com/office/infopath/2007/PartnerControls"/>
    <xsd:element name="Project" ma:index="9" nillable="true" ma:displayName="Project" ma:internalName="Projec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2.xml><?xml version="1.0" encoding="utf-8"?>
<ds:datastoreItem xmlns:ds="http://schemas.openxmlformats.org/officeDocument/2006/customXml" ds:itemID="{DA593625-DB14-4FB0-B5A9-3269FA9C120B}">
  <ds:schemaRefs>
    <ds:schemaRef ds:uri="http://schemas.microsoft.com/office/2006/metadata/properties"/>
    <ds:schemaRef ds:uri="http://schemas.microsoft.com/office/2006/documentManagement/types"/>
    <ds:schemaRef ds:uri="http://purl.org/dc/terms/"/>
    <ds:schemaRef ds:uri="http://purl.org/dc/elements/1.1/"/>
    <ds:schemaRef ds:uri="http://purl.org/dc/dcmitype/"/>
    <ds:schemaRef ds:uri="http://www.w3.org/XML/1998/namespace"/>
    <ds:schemaRef ds:uri="http://schemas.microsoft.com/office/infopath/2007/PartnerControls"/>
    <ds:schemaRef ds:uri="http://schemas.openxmlformats.org/package/2006/metadata/core-properties"/>
    <ds:schemaRef ds:uri="c7dd7a47-5eb0-4219-9c75-8258c822be9e"/>
    <ds:schemaRef ds:uri="http://schemas.microsoft.com/sharepoint/v3"/>
  </ds:schemaRefs>
</ds:datastoreItem>
</file>

<file path=customXml/itemProps3.xml><?xml version="1.0" encoding="utf-8"?>
<ds:datastoreItem xmlns:ds="http://schemas.openxmlformats.org/officeDocument/2006/customXml" ds:itemID="{68E324C1-CE8D-4EC4-8ED1-D3EE4E50AB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7dd7a47-5eb0-4219-9c75-8258c822be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4202</Words>
  <Application>Microsoft Office PowerPoint</Application>
  <PresentationFormat>Custom</PresentationFormat>
  <Paragraphs>384</Paragraphs>
  <Slides>38</Slides>
  <Notes>23</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38</vt:i4>
      </vt:variant>
    </vt:vector>
  </HeadingPairs>
  <TitlesOfParts>
    <vt:vector size="52" baseType="lpstr">
      <vt:lpstr>PMingLiU-ExtB</vt:lpstr>
      <vt:lpstr>Arial</vt:lpstr>
      <vt:lpstr>Calibri</vt:lpstr>
      <vt:lpstr>Consolas</vt:lpstr>
      <vt:lpstr>Courier New</vt:lpstr>
      <vt:lpstr>Segoe Pro</vt:lpstr>
      <vt:lpstr>Segoe Pro Light</vt:lpstr>
      <vt:lpstr>Segoe Semibold</vt:lpstr>
      <vt:lpstr>Segoe UI</vt:lpstr>
      <vt:lpstr>Segoe UI Light</vt:lpstr>
      <vt:lpstr>Segoe UI Semibold</vt:lpstr>
      <vt:lpstr>Wingdings</vt:lpstr>
      <vt:lpstr>5-30055_Office Template 2012 - 16x9 - White Background</vt:lpstr>
      <vt:lpstr>5-30055_Office Template 2012 - 16x9 - Colored Accent Slides</vt:lpstr>
      <vt:lpstr>Office 365 Development</vt:lpstr>
      <vt:lpstr>Recap</vt:lpstr>
      <vt:lpstr>Course Agenda</vt:lpstr>
      <vt:lpstr>O3653-4 Deep Dive into Office 365 APIs for OneNote services</vt:lpstr>
      <vt:lpstr>Agenda </vt:lpstr>
      <vt:lpstr>Introduction</vt:lpstr>
      <vt:lpstr>OneNote API Vision</vt:lpstr>
      <vt:lpstr>Pre-installed on every new Windows Device</vt:lpstr>
      <vt:lpstr>OneNote API Scenarios</vt:lpstr>
      <vt:lpstr>OneNote API Scenarios</vt:lpstr>
      <vt:lpstr>OneNote API Scenarios</vt:lpstr>
      <vt:lpstr>Which Scenario?</vt:lpstr>
      <vt:lpstr>Getting Started with the OneNote Service</vt:lpstr>
      <vt:lpstr>One-Click capture</vt:lpstr>
      <vt:lpstr>demo</vt:lpstr>
      <vt:lpstr>Getting Started with custom application</vt:lpstr>
      <vt:lpstr>Register with Microsoft Live Service</vt:lpstr>
      <vt:lpstr>Register Application</vt:lpstr>
      <vt:lpstr>Authenticate the User</vt:lpstr>
      <vt:lpstr>Capture Content</vt:lpstr>
      <vt:lpstr>Add to OneNote</vt:lpstr>
      <vt:lpstr>OneNote REST Interface</vt:lpstr>
      <vt:lpstr>demo</vt:lpstr>
      <vt:lpstr>Content Capture in Depth</vt:lpstr>
      <vt:lpstr>Capture Text</vt:lpstr>
      <vt:lpstr>Capture Image</vt:lpstr>
      <vt:lpstr>Capture Web Page Snapshot</vt:lpstr>
      <vt:lpstr>Capture Web Page Snapshot</vt:lpstr>
      <vt:lpstr>Capture Embedded File</vt:lpstr>
      <vt:lpstr>Capture PDF</vt:lpstr>
      <vt:lpstr>demo</vt:lpstr>
      <vt:lpstr>Key Links</vt:lpstr>
      <vt:lpstr>Summary </vt:lpstr>
      <vt:lpstr>PowerPoint Presentation</vt:lpstr>
      <vt:lpstr>PowerPoint Presentation</vt:lpstr>
      <vt:lpstr>PowerPoint Presentation</vt:lpstr>
      <vt:lpstr>Microsoft Virtual Academy courses</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2014-09-17T03:48:06Z</dcterms:created>
  <dcterms:modified xsi:type="dcterms:W3CDTF">2014-10-07T22:31:31Z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0x0101006D61B4CFCB5D8D4A8E65D32A29D8DB3E</vt:lpwstr>
  </property>
</Properties>
</file>