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7"/>
  </p:notesMasterIdLst>
  <p:handoutMasterIdLst>
    <p:handoutMasterId r:id="rId38"/>
  </p:handoutMasterIdLst>
  <p:sldIdLst>
    <p:sldId id="681" r:id="rId6"/>
    <p:sldId id="689" r:id="rId7"/>
    <p:sldId id="682" r:id="rId8"/>
    <p:sldId id="683" r:id="rId9"/>
    <p:sldId id="658" r:id="rId10"/>
    <p:sldId id="659" r:id="rId11"/>
    <p:sldId id="660" r:id="rId12"/>
    <p:sldId id="663" r:id="rId13"/>
    <p:sldId id="662" r:id="rId14"/>
    <p:sldId id="664" r:id="rId15"/>
    <p:sldId id="665" r:id="rId16"/>
    <p:sldId id="668" r:id="rId17"/>
    <p:sldId id="666" r:id="rId18"/>
    <p:sldId id="661" r:id="rId19"/>
    <p:sldId id="669" r:id="rId20"/>
    <p:sldId id="670" r:id="rId21"/>
    <p:sldId id="677" r:id="rId22"/>
    <p:sldId id="678" r:id="rId23"/>
    <p:sldId id="676" r:id="rId24"/>
    <p:sldId id="671" r:id="rId25"/>
    <p:sldId id="673" r:id="rId26"/>
    <p:sldId id="679" r:id="rId27"/>
    <p:sldId id="672" r:id="rId28"/>
    <p:sldId id="680" r:id="rId29"/>
    <p:sldId id="674" r:id="rId30"/>
    <p:sldId id="690" r:id="rId31"/>
    <p:sldId id="684" r:id="rId32"/>
    <p:sldId id="685" r:id="rId33"/>
    <p:sldId id="686" r:id="rId34"/>
    <p:sldId id="687" r:id="rId35"/>
    <p:sldId id="654"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6364" autoAdjust="0"/>
  </p:normalViewPr>
  <p:slideViewPr>
    <p:cSldViewPr snapToGrid="0">
      <p:cViewPr varScale="1">
        <p:scale>
          <a:sx n="64" d="100"/>
          <a:sy n="64" d="100"/>
        </p:scale>
        <p:origin x="102" y="12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724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159776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10/3/2014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https://dev.windows.com/en-us/develop/Building-universal-Windows-apps</a:t>
            </a:r>
          </a:p>
          <a:p>
            <a:endParaRPr lang="en-US" dirty="0" smtClean="0"/>
          </a:p>
          <a:p>
            <a:r>
              <a:rPr lang="en-US" dirty="0" smtClean="0"/>
              <a:t>The Windows App Certification</a:t>
            </a:r>
            <a:r>
              <a:rPr lang="en-US" baseline="0" dirty="0" smtClean="0"/>
              <a:t> Kit has been extended to Phone apps. This allows 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a:t>
            </a:r>
            <a:r>
              <a:rPr lang="en-US" baseline="0" dirty="0" err="1" smtClean="0"/>
              <a:t>HubApp</a:t>
            </a:r>
            <a:r>
              <a:rPr lang="en-US" baseline="0" dirty="0" smtClean="0"/>
              <a:t> project. Show the sample data and </a:t>
            </a:r>
            <a:r>
              <a:rPr lang="en-US" baseline="0" dirty="0" err="1" smtClean="0"/>
              <a:t>datasource</a:t>
            </a:r>
            <a:endParaRPr lang="en-US" baseline="0" dirty="0" smtClean="0"/>
          </a:p>
          <a:p>
            <a:endParaRPr lang="en-US" baseline="0" dirty="0" smtClean="0"/>
          </a:p>
          <a:p>
            <a:r>
              <a:rPr lang="en-US" baseline="0" dirty="0" smtClean="0"/>
              <a:t>Right-click on windows app, set as startup project. Then open code-behind of </a:t>
            </a:r>
            <a:r>
              <a:rPr lang="en-US" baseline="0" dirty="0" err="1" smtClean="0"/>
              <a:t>HubPage</a:t>
            </a:r>
            <a:r>
              <a:rPr lang="en-US" baseline="0" dirty="0" smtClean="0"/>
              <a:t> and show the </a:t>
            </a:r>
            <a:r>
              <a:rPr lang="en-US" baseline="0" dirty="0" err="1" smtClean="0"/>
              <a:t>NavigationHelper_LoadState</a:t>
            </a:r>
            <a:r>
              <a:rPr lang="en-US" baseline="0" dirty="0" smtClean="0"/>
              <a:t> method. Point out the call to the sample data source. Run the project (F5)</a:t>
            </a:r>
          </a:p>
          <a:p>
            <a:endParaRPr lang="en-US" baseline="0" dirty="0" smtClean="0"/>
          </a:p>
          <a:p>
            <a:r>
              <a:rPr lang="en-US" baseline="0" dirty="0" smtClean="0"/>
              <a:t>Right-click on phone app, set as startup project. Again, show code behind of </a:t>
            </a:r>
            <a:r>
              <a:rPr lang="en-US" baseline="0" dirty="0" err="1" smtClean="0"/>
              <a:t>HubPage</a:t>
            </a:r>
            <a:r>
              <a:rPr lang="en-US" baseline="0" dirty="0" smtClean="0"/>
              <a:t>, pointing out the similarities. The same method loads the same sample data. Run the project (F5)</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10/3/2014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806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9151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3368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72927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85815824"/>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86891382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9285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8399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2987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935862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2228441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
        <p:nvSpPr>
          <p:cNvPr id="5" name="Text Placeholder 4"/>
          <p:cNvSpPr>
            <a:spLocks noGrp="1"/>
          </p:cNvSpPr>
          <p:nvPr>
            <p:ph type="body" sz="quarter" idx="10"/>
          </p:nvPr>
        </p:nvSpPr>
        <p:spPr/>
        <p:txBody>
          <a:bodyPr/>
          <a:lstStyle/>
          <a:p>
            <a:r>
              <a:rPr lang="en-US" dirty="0" smtClean="0"/>
              <a:t>C</a:t>
            </a:r>
            <a:r>
              <a:rPr lang="en-US" baseline="0" dirty="0" smtClean="0"/>
              <a:t>ontains sample data in Shared project</a:t>
            </a:r>
          </a:p>
          <a:p>
            <a:pPr lvl="1"/>
            <a:r>
              <a:rPr lang="en-US" dirty="0" err="1" smtClean="0"/>
              <a:t>SampleData.json</a:t>
            </a:r>
            <a:endParaRPr lang="en-US" dirty="0" smtClean="0"/>
          </a:p>
          <a:p>
            <a:pPr lvl="0"/>
            <a:r>
              <a:rPr lang="en-US" dirty="0" smtClean="0"/>
              <a:t>Phone app</a:t>
            </a:r>
            <a:r>
              <a:rPr lang="en-US" baseline="0" dirty="0" smtClean="0"/>
              <a:t> is completely data-bound</a:t>
            </a:r>
          </a:p>
          <a:p>
            <a:pPr lvl="0"/>
            <a:r>
              <a:rPr lang="en-US" baseline="0" dirty="0" smtClean="0"/>
              <a:t>Windows app only binds “Section 3”</a:t>
            </a:r>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Universal</a:t>
            </a:r>
            <a:r>
              <a:rPr lang="en-US" baseline="0" dirty="0" smtClean="0"/>
              <a:t> App template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Office 365</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7796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dirty="0" smtClean="0"/>
              <a:t>Add Connected Service</a:t>
            </a:r>
          </a:p>
          <a:p>
            <a:pPr lvl="1"/>
            <a:r>
              <a:rPr lang="en-US" dirty="0" smtClean="0"/>
              <a:t>Need to add</a:t>
            </a:r>
            <a:r>
              <a:rPr lang="en-US" baseline="0" dirty="0" smtClean="0"/>
              <a:t> to both Windows and Phone projects</a:t>
            </a:r>
          </a:p>
          <a:p>
            <a:pPr lvl="2"/>
            <a:r>
              <a:rPr lang="en-US" dirty="0" smtClean="0"/>
              <a:t>As of September</a:t>
            </a:r>
            <a:r>
              <a:rPr lang="en-US" baseline="0" dirty="0" smtClean="0"/>
              <a:t> 2014, Office 365 libraries not compatible for Phone projects</a:t>
            </a:r>
          </a:p>
          <a:p>
            <a:pPr lvl="0"/>
            <a:r>
              <a:rPr lang="en-US" dirty="0" smtClean="0"/>
              <a:t>Create a data source</a:t>
            </a:r>
          </a:p>
          <a:p>
            <a:pPr lvl="1"/>
            <a:r>
              <a:rPr lang="en-US" dirty="0" smtClean="0"/>
              <a:t>XAML makes heavy use of data binding, embrace that paradigm</a:t>
            </a:r>
          </a:p>
          <a:p>
            <a:pPr lvl="0"/>
            <a:r>
              <a:rPr lang="en-US" dirty="0" err="1" smtClean="0"/>
              <a:t>Stateful</a:t>
            </a:r>
            <a:r>
              <a:rPr lang="en-US" dirty="0" smtClean="0"/>
              <a:t> client</a:t>
            </a:r>
          </a:p>
          <a:p>
            <a:pPr lvl="1"/>
            <a:r>
              <a:rPr lang="en-US" dirty="0" smtClean="0"/>
              <a:t>Initiate</a:t>
            </a:r>
            <a:r>
              <a:rPr lang="en-US" baseline="0" dirty="0" smtClean="0"/>
              <a:t> login/consent and store Discovery Context</a:t>
            </a:r>
            <a:endParaRPr lang="en-US" dirty="0"/>
          </a:p>
        </p:txBody>
      </p:sp>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Tree>
    <p:extLst>
      <p:ext uri="{BB962C8B-B14F-4D97-AF65-F5344CB8AC3E}">
        <p14:creationId xmlns:p14="http://schemas.microsoft.com/office/powerpoint/2010/main" val="175696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17</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Register your app</a:t>
            </a:r>
          </a:p>
        </p:txBody>
      </p:sp>
      <p:pic>
        <p:nvPicPr>
          <p:cNvPr id="13" name="Picture 2" descr="C:\Users\Paul\AppData\Local\Temp\SNAGHTML2dc24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427" y="1338560"/>
            <a:ext cx="5883986" cy="314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667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18</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1852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Installs </a:t>
            </a:r>
            <a:r>
              <a:rPr lang="en-US" dirty="0" err="1" smtClean="0"/>
              <a:t>NuGet</a:t>
            </a:r>
            <a:r>
              <a:rPr lang="en-US" dirty="0" smtClean="0"/>
              <a:t> Packages for Office 365 and dependencies</a:t>
            </a:r>
            <a:endParaRPr lang="en-US" dirty="0"/>
          </a:p>
        </p:txBody>
      </p:sp>
      <p:sp>
        <p:nvSpPr>
          <p:cNvPr id="3" name="Title 2"/>
          <p:cNvSpPr>
            <a:spLocks noGrp="1"/>
          </p:cNvSpPr>
          <p:nvPr>
            <p:ph type="title"/>
          </p:nvPr>
        </p:nvSpPr>
        <p:spPr/>
        <p:txBody>
          <a:bodyPr/>
          <a:lstStyle/>
          <a:p>
            <a:r>
              <a:rPr lang="en-US" dirty="0" smtClean="0"/>
              <a:t>Add Connected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8" name="Picture 7"/>
          <p:cNvPicPr>
            <a:picLocks noChangeAspect="1"/>
          </p:cNvPicPr>
          <p:nvPr/>
        </p:nvPicPr>
        <p:blipFill>
          <a:blip r:embed="rId2"/>
          <a:stretch>
            <a:fillRect/>
          </a:stretch>
        </p:blipFill>
        <p:spPr>
          <a:xfrm>
            <a:off x="1675114" y="2960871"/>
            <a:ext cx="7582290" cy="3067208"/>
          </a:xfrm>
          <a:prstGeom prst="rect">
            <a:avLst/>
          </a:prstGeom>
        </p:spPr>
      </p:pic>
    </p:spTree>
    <p:extLst>
      <p:ext uri="{BB962C8B-B14F-4D97-AF65-F5344CB8AC3E}">
        <p14:creationId xmlns:p14="http://schemas.microsoft.com/office/powerpoint/2010/main" val="10266774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3245" y="5752989"/>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graphicFrame>
        <p:nvGraphicFramePr>
          <p:cNvPr id="21" name="Content Placeholder 9"/>
          <p:cNvGraphicFramePr>
            <a:graphicFrameLocks/>
          </p:cNvGraphicFramePr>
          <p:nvPr>
            <p:extLst/>
          </p:nvPr>
        </p:nvGraphicFramePr>
        <p:xfrm>
          <a:off x="4521112"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312685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94413"/>
          </a:xfrm>
        </p:spPr>
        <p:txBody>
          <a:bodyPr/>
          <a:lstStyle/>
          <a:p>
            <a:r>
              <a:rPr lang="en-US" dirty="0" smtClean="0"/>
              <a:t>Web-based</a:t>
            </a:r>
            <a:r>
              <a:rPr lang="en-US" baseline="0" dirty="0" smtClean="0"/>
              <a:t> apps use passive authentication</a:t>
            </a:r>
          </a:p>
          <a:p>
            <a:pPr lvl="1"/>
            <a:r>
              <a:rPr lang="en-US" dirty="0" smtClean="0"/>
              <a:t>Accomplished via browser</a:t>
            </a:r>
            <a:r>
              <a:rPr lang="en-US" baseline="0" dirty="0" smtClean="0"/>
              <a:t> redirects</a:t>
            </a:r>
          </a:p>
          <a:p>
            <a:pPr lvl="0"/>
            <a:r>
              <a:rPr lang="en-US" dirty="0" smtClean="0"/>
              <a:t>Universal Apps use active authentication</a:t>
            </a:r>
          </a:p>
          <a:p>
            <a:pPr lvl="1"/>
            <a:r>
              <a:rPr lang="en-US" dirty="0" smtClean="0"/>
              <a:t>App code (or library code) initiates call to authentication</a:t>
            </a:r>
            <a:r>
              <a:rPr lang="en-US" baseline="0" dirty="0" smtClean="0"/>
              <a:t> source</a:t>
            </a:r>
            <a:endParaRPr lang="en-US" dirty="0" smtClean="0"/>
          </a:p>
          <a:p>
            <a:pPr lvl="0"/>
            <a:r>
              <a:rPr lang="en-US" dirty="0" smtClean="0"/>
              <a:t>The “Connected Service” wizard adds the appropriate library</a:t>
            </a:r>
          </a:p>
          <a:p>
            <a:pPr lvl="1"/>
            <a:r>
              <a:rPr lang="en-US" dirty="0" smtClean="0"/>
              <a:t>Microsoft.Office365.OAuth.Web.dll for web projects</a:t>
            </a:r>
          </a:p>
          <a:p>
            <a:pPr lvl="1"/>
            <a:r>
              <a:rPr lang="en-US" dirty="0" smtClean="0"/>
              <a:t>Microsoft.Office365.OAuth.WindowsStore.dll for native projects</a:t>
            </a:r>
          </a:p>
        </p:txBody>
      </p:sp>
      <p:sp>
        <p:nvSpPr>
          <p:cNvPr id="3" name="Title 2"/>
          <p:cNvSpPr>
            <a:spLocks noGrp="1"/>
          </p:cNvSpPr>
          <p:nvPr>
            <p:ph type="title"/>
          </p:nvPr>
        </p:nvSpPr>
        <p:spPr/>
        <p:txBody>
          <a:bodyPr/>
          <a:lstStyle/>
          <a:p>
            <a:r>
              <a:rPr lang="en-US" dirty="0" err="1" smtClean="0"/>
              <a:t>OAuth</a:t>
            </a:r>
            <a:r>
              <a:rPr lang="en-US" dirty="0" smtClean="0"/>
              <a:t> Implementation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8219608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Create a </a:t>
            </a:r>
            <a:r>
              <a:rPr lang="en-US" dirty="0" err="1" smtClean="0"/>
              <a:t>DiscoveryContext</a:t>
            </a:r>
            <a:endParaRPr lang="en-US" dirty="0" smtClean="0"/>
          </a:p>
          <a:p>
            <a:pPr lvl="2"/>
            <a:r>
              <a:rPr lang="en-US" dirty="0" err="1" smtClean="0"/>
              <a:t>DiscoveryContext</a:t>
            </a:r>
            <a:r>
              <a:rPr lang="en-US" dirty="0" smtClean="0"/>
              <a:t> will invoke </a:t>
            </a:r>
            <a:r>
              <a:rPr lang="en-US" dirty="0" err="1" smtClean="0"/>
              <a:t>WebAuthenticationBroker</a:t>
            </a:r>
            <a:r>
              <a:rPr lang="en-US" dirty="0" smtClean="0"/>
              <a:t> (WAB)</a:t>
            </a:r>
          </a:p>
          <a:p>
            <a:pPr lvl="2"/>
            <a:r>
              <a:rPr lang="en-US" dirty="0" smtClean="0"/>
              <a:t>WAB will display logon</a:t>
            </a:r>
            <a:r>
              <a:rPr lang="en-US" baseline="0" dirty="0" smtClean="0"/>
              <a:t> form and common consent form</a:t>
            </a:r>
            <a:br>
              <a:rPr lang="en-US" baseline="0" dirty="0" smtClean="0"/>
            </a:br>
            <a:endParaRPr lang="en-US" dirty="0" smtClean="0"/>
          </a:p>
        </p:txBody>
      </p:sp>
      <p:sp>
        <p:nvSpPr>
          <p:cNvPr id="3" name="Title 2"/>
          <p:cNvSpPr>
            <a:spLocks noGrp="1"/>
          </p:cNvSpPr>
          <p:nvPr>
            <p:ph type="title"/>
          </p:nvPr>
        </p:nvSpPr>
        <p:spPr/>
        <p:txBody>
          <a:bodyPr/>
          <a:lstStyle/>
          <a:p>
            <a:r>
              <a:rPr lang="en-US" dirty="0" smtClean="0"/>
              <a:t>Authentication in O365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
        <p:nvSpPr>
          <p:cNvPr id="6" name="TextBox 5"/>
          <p:cNvSpPr txBox="1"/>
          <p:nvPr/>
        </p:nvSpPr>
        <p:spPr>
          <a:xfrm>
            <a:off x="920562" y="3801036"/>
            <a:ext cx="10346112" cy="1846659"/>
          </a:xfrm>
          <a:prstGeom prst="rect">
            <a:avLst/>
          </a:prstGeom>
          <a:noFill/>
        </p:spPr>
        <p:txBody>
          <a:bodyPr wrap="square" lIns="0" tIns="0" rIns="0" bIns="0" rtlCol="0">
            <a:spAutoFit/>
          </a:bodyPr>
          <a:lstStyle/>
          <a:p>
            <a:r>
              <a:rPr lang="en-US" sz="2400" dirty="0">
                <a:solidFill>
                  <a:srgbClr val="0000FF"/>
                </a:solidFill>
                <a:highlight>
                  <a:srgbClr val="FFFFFF"/>
                </a:highlight>
                <a:latin typeface="Consolas" panose="020B0609020204030204" pitchFamily="49" charset="0"/>
              </a:rPr>
              <a:t>if</a:t>
            </a:r>
            <a:r>
              <a:rPr lang="en-US" sz="2400" dirty="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null</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DiscoveryContext</a:t>
            </a:r>
            <a:r>
              <a:rPr lang="en-US" sz="2400" dirty="0" err="1">
                <a:solidFill>
                  <a:srgbClr val="000000"/>
                </a:solidFill>
                <a:highlight>
                  <a:srgbClr val="FFFFFF"/>
                </a:highlight>
                <a:latin typeface="Consolas" panose="020B0609020204030204" pitchFamily="49" charset="0"/>
              </a:rPr>
              <a:t>.CreateAsync</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630874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Authentication UI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3967" b="28268"/>
          <a:stretch/>
        </p:blipFill>
        <p:spPr>
          <a:xfrm>
            <a:off x="519112" y="1447799"/>
            <a:ext cx="7647735" cy="405653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3797" b="25380"/>
          <a:stretch/>
        </p:blipFill>
        <p:spPr>
          <a:xfrm>
            <a:off x="4428565" y="1921013"/>
            <a:ext cx="7664824" cy="4219810"/>
          </a:xfrm>
          <a:prstGeom prst="rect">
            <a:avLst/>
          </a:prstGeom>
        </p:spPr>
      </p:pic>
    </p:spTree>
    <p:extLst>
      <p:ext uri="{BB962C8B-B14F-4D97-AF65-F5344CB8AC3E}">
        <p14:creationId xmlns:p14="http://schemas.microsoft.com/office/powerpoint/2010/main" val="42030334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 objects for each service</a:t>
            </a:r>
          </a:p>
          <a:p>
            <a:pPr lvl="1"/>
            <a:r>
              <a:rPr lang="en-US" dirty="0" err="1" smtClean="0"/>
              <a:t>ExchangeClient</a:t>
            </a:r>
            <a:endParaRPr lang="en-US" dirty="0" smtClean="0"/>
          </a:p>
          <a:p>
            <a:pPr lvl="1"/>
            <a:r>
              <a:rPr lang="en-US" dirty="0" err="1" smtClean="0"/>
              <a:t>SharePointClient</a:t>
            </a:r>
            <a:endParaRPr lang="en-US" dirty="0" smtClean="0"/>
          </a:p>
          <a:p>
            <a:pPr lvl="0"/>
            <a:r>
              <a:rPr lang="en-US" dirty="0" smtClean="0"/>
              <a:t>Constructor takes</a:t>
            </a:r>
            <a:r>
              <a:rPr lang="en-US" baseline="0" dirty="0" smtClean="0"/>
              <a:t> a “token getter” function</a:t>
            </a:r>
          </a:p>
          <a:p>
            <a:pPr lvl="1"/>
            <a:r>
              <a:rPr lang="en-US" dirty="0" err="1" smtClean="0"/>
              <a:t>DiscoveryContext</a:t>
            </a:r>
            <a:r>
              <a:rPr lang="en-US" dirty="0" smtClean="0"/>
              <a:t> wraps an </a:t>
            </a:r>
            <a:r>
              <a:rPr lang="en-US" dirty="0" err="1" smtClean="0"/>
              <a:t>AuthenticationContext</a:t>
            </a:r>
            <a:endParaRPr lang="en-US" dirty="0" smtClean="0"/>
          </a:p>
          <a:p>
            <a:pPr lvl="1"/>
            <a:r>
              <a:rPr lang="en-US" dirty="0" err="1" smtClean="0"/>
              <a:t>AuthenticationContext</a:t>
            </a:r>
            <a:r>
              <a:rPr lang="en-US" baseline="0" dirty="0" smtClean="0"/>
              <a:t> has methods for getting tokens</a:t>
            </a:r>
            <a:endParaRPr lang="en-US" dirty="0" smtClean="0"/>
          </a:p>
        </p:txBody>
      </p:sp>
      <p:sp>
        <p:nvSpPr>
          <p:cNvPr id="3" name="Title 2"/>
          <p:cNvSpPr>
            <a:spLocks noGrp="1"/>
          </p:cNvSpPr>
          <p:nvPr>
            <p:ph type="title"/>
          </p:nvPr>
        </p:nvSpPr>
        <p:spPr/>
        <p:txBody>
          <a:bodyPr/>
          <a:lstStyle/>
          <a:p>
            <a:r>
              <a:rPr lang="en-US" dirty="0" smtClean="0"/>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1189471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object constructor example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
        <p:nvSpPr>
          <p:cNvPr id="5" name="TextBox 4"/>
          <p:cNvSpPr txBox="1"/>
          <p:nvPr/>
        </p:nvSpPr>
        <p:spPr>
          <a:xfrm>
            <a:off x="456359" y="1287370"/>
            <a:ext cx="11574276" cy="4801314"/>
          </a:xfrm>
          <a:prstGeom prst="rect">
            <a:avLst/>
          </a:prstGeom>
          <a:noFill/>
        </p:spPr>
        <p:txBody>
          <a:bodyPr wrap="square" lIns="0" tIns="0" rIns="0" bIns="0" rtlCol="0">
            <a:spAutoFit/>
          </a:bodyPr>
          <a:lstStyle/>
          <a:p>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ExchangeClient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ExchangeServiceEndpointUri</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async</a:t>
            </a:r>
            <a:r>
              <a:rPr lang="en-US" sz="2400" dirty="0">
                <a:solidFill>
                  <a:srgbClr val="000000"/>
                </a:solidFill>
                <a:highlight>
                  <a:srgbClr val="FFFFFF"/>
                </a:highlight>
                <a:latin typeface="Consolas" panose="020B0609020204030204" pitchFamily="49" charset="0"/>
              </a:rPr>
              <a:t> () =&gt;</a:t>
            </a:r>
          </a:p>
          <a:p>
            <a:r>
              <a:rPr lang="en-US" sz="2400" dirty="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_</a:t>
            </a:r>
            <a:r>
              <a:rPr lang="en-US" sz="2400" dirty="0" err="1" smtClean="0">
                <a:solidFill>
                  <a:srgbClr val="000000"/>
                </a:solidFill>
                <a:highlight>
                  <a:srgbClr val="FFFFFF"/>
                </a:highlight>
                <a:latin typeface="Consolas" panose="020B0609020204030204" pitchFamily="49" charset="0"/>
              </a:rPr>
              <a:t>discoveryContext.AuthenticationContext</a:t>
            </a:r>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AcquireTokenSilentAsync</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ExchangeServiceResourceId</a:t>
            </a:r>
            <a:r>
              <a:rPr lang="en-US" sz="2400" dirty="0">
                <a:solidFill>
                  <a:srgbClr val="000000"/>
                </a:solidFill>
                <a:highlight>
                  <a:srgbClr val="FFFFFF"/>
                </a:highlight>
                <a:latin typeface="Consolas" panose="020B0609020204030204" pitchFamily="49" charset="0"/>
              </a:rPr>
              <a:t>, </a:t>
            </a:r>
          </a:p>
          <a:p>
            <a:r>
              <a:rPr lang="en-US" sz="2400" dirty="0" smtClean="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discoveryContext.AppIdentity.ClientId</a:t>
            </a:r>
            <a:r>
              <a:rPr lang="en-US" sz="2400" dirty="0">
                <a:solidFill>
                  <a:srgbClr val="000000"/>
                </a:solidFill>
                <a:highlight>
                  <a:srgbClr val="FFFFFF"/>
                </a:highlight>
                <a:latin typeface="Consolas" panose="020B0609020204030204" pitchFamily="49" charset="0"/>
              </a:rPr>
              <a:t>, </a:t>
            </a:r>
          </a:p>
          <a:p>
            <a:r>
              <a:rPr lang="en-US" sz="2400" dirty="0" smtClean="0">
                <a:solidFill>
                  <a:srgbClr val="0000FF"/>
                </a:solidFill>
                <a:highlight>
                  <a:srgbClr val="FFFFFF"/>
                </a:highlight>
                <a:latin typeface="Consolas" panose="020B0609020204030204" pitchFamily="49" charset="0"/>
              </a:rPr>
              <a:t>                     new</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ActiveDirectory.</a:t>
            </a:r>
            <a:r>
              <a:rPr lang="en-US" sz="2400" dirty="0" err="1" smtClean="0">
                <a:solidFill>
                  <a:srgbClr val="2B91AF"/>
                </a:solidFill>
                <a:highlight>
                  <a:srgbClr val="FFFFFF"/>
                </a:highlight>
                <a:latin typeface="Consolas" panose="020B0609020204030204" pitchFamily="49" charset="0"/>
              </a:rPr>
              <a:t>UserIdentifier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dcr.UserId</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UserIdentifierType</a:t>
            </a:r>
            <a:r>
              <a:rPr lang="en-US" sz="2400" dirty="0" err="1" smtClean="0">
                <a:solidFill>
                  <a:srgbClr val="000000"/>
                </a:solidFill>
                <a:highlight>
                  <a:srgbClr val="FFFFFF"/>
                </a:highlight>
                <a:latin typeface="Consolas" panose="020B0609020204030204" pitchFamily="49" charset="0"/>
              </a:rPr>
              <a:t>.UniqueId</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AccessToken</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05983103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949359" cy="4699148"/>
          </a:xfrm>
        </p:spPr>
        <p:txBody>
          <a:bodyPr/>
          <a:lstStyle/>
          <a:p>
            <a:r>
              <a:rPr lang="en-US" dirty="0" smtClean="0"/>
              <a:t>Client Object exposes properties</a:t>
            </a:r>
          </a:p>
          <a:p>
            <a:pPr lvl="1"/>
            <a:r>
              <a:rPr lang="en-US" dirty="0" smtClean="0"/>
              <a:t>Most are </a:t>
            </a:r>
            <a:r>
              <a:rPr lang="en-US" dirty="0" err="1" smtClean="0"/>
              <a:t>IEnumerable</a:t>
            </a:r>
            <a:r>
              <a:rPr lang="en-US" dirty="0" smtClean="0"/>
              <a:t>&lt;T&gt; collections</a:t>
            </a:r>
          </a:p>
          <a:p>
            <a:pPr lvl="0"/>
            <a:r>
              <a:rPr lang="en-US" dirty="0" smtClean="0"/>
              <a:t>Designed much like Entity Framework</a:t>
            </a:r>
          </a:p>
          <a:p>
            <a:pPr lvl="1"/>
            <a:r>
              <a:rPr lang="en-US" dirty="0" smtClean="0"/>
              <a:t>Client == </a:t>
            </a:r>
            <a:r>
              <a:rPr lang="en-US" dirty="0" err="1" smtClean="0"/>
              <a:t>DataContext</a:t>
            </a:r>
            <a:endParaRPr lang="en-US" dirty="0" smtClean="0"/>
          </a:p>
          <a:p>
            <a:pPr lvl="1"/>
            <a:r>
              <a:rPr lang="en-US" dirty="0" err="1" smtClean="0"/>
              <a:t>IEnumerable</a:t>
            </a:r>
            <a:r>
              <a:rPr lang="en-US" dirty="0" smtClean="0"/>
              <a:t>&lt;T&gt; entities</a:t>
            </a:r>
          </a:p>
          <a:p>
            <a:pPr lvl="0"/>
            <a:r>
              <a:rPr lang="en-US" dirty="0" smtClean="0"/>
              <a:t>Includes</a:t>
            </a:r>
            <a:r>
              <a:rPr lang="en-US" baseline="0" dirty="0" smtClean="0"/>
              <a:t> common CRUD operations</a:t>
            </a:r>
            <a:endParaRPr lang="en-US" dirty="0"/>
          </a:p>
        </p:txBody>
      </p:sp>
      <p:sp>
        <p:nvSpPr>
          <p:cNvPr id="3" name="Title 2"/>
          <p:cNvSpPr>
            <a:spLocks noGrp="1"/>
          </p:cNvSpPr>
          <p:nvPr>
            <p:ph type="title"/>
          </p:nvPr>
        </p:nvSpPr>
        <p:spPr/>
        <p:txBody>
          <a:bodyPr/>
          <a:lstStyle/>
          <a:p>
            <a:r>
              <a: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rPr>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grpSp>
        <p:nvGrpSpPr>
          <p:cNvPr id="9" name="Group 8"/>
          <p:cNvGrpSpPr/>
          <p:nvPr/>
        </p:nvGrpSpPr>
        <p:grpSpPr>
          <a:xfrm>
            <a:off x="5751275" y="1362742"/>
            <a:ext cx="2952750" cy="3488624"/>
            <a:chOff x="4618037" y="1497713"/>
            <a:chExt cx="2952750" cy="3488624"/>
          </a:xfrm>
        </p:grpSpPr>
        <p:pic>
          <p:nvPicPr>
            <p:cNvPr id="10" name="Picture 9"/>
            <p:cNvPicPr>
              <a:picLocks noChangeAspect="1"/>
            </p:cNvPicPr>
            <p:nvPr/>
          </p:nvPicPr>
          <p:blipFill>
            <a:blip r:embed="rId2"/>
            <a:stretch>
              <a:fillRect/>
            </a:stretch>
          </p:blipFill>
          <p:spPr>
            <a:xfrm>
              <a:off x="4618037" y="1871662"/>
              <a:ext cx="2952750" cy="3114675"/>
            </a:xfrm>
            <a:prstGeom prst="rect">
              <a:avLst/>
            </a:prstGeom>
            <a:ln>
              <a:solidFill>
                <a:schemeClr val="bg1">
                  <a:lumMod val="50000"/>
                </a:schemeClr>
              </a:solidFill>
            </a:ln>
          </p:spPr>
        </p:pic>
        <p:sp>
          <p:nvSpPr>
            <p:cNvPr id="11" name="Rectangle 10"/>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7666148" y="2416873"/>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8" name="Rectangle 7"/>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96595139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749387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048274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40593740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6546220"/>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t>
            </a:r>
            <a:r>
              <a:rPr lang="en-US" dirty="0" smtClean="0"/>
              <a:t>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6228065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mobile device development</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1:</a:t>
                      </a:r>
                      <a:r>
                        <a:rPr lang="en-US" sz="1800" b="1" baseline="0" dirty="0" smtClean="0"/>
                        <a:t> </a:t>
                      </a:r>
                      <a:r>
                        <a:rPr lang="en-US" b="1" dirty="0" smtClean="0"/>
                        <a:t>Universal Windows App Development with Office 365 APIs in Visual Studio 2013</a:t>
                      </a:r>
                      <a:endParaRPr lang="en-US" sz="1800" b="1"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kern="1200" dirty="0" smtClean="0">
                          <a:solidFill>
                            <a:schemeClr val="dk1"/>
                          </a:solidFill>
                          <a:effectLst/>
                          <a:latin typeface="+mn-lt"/>
                          <a:ea typeface="+mn-ea"/>
                          <a:cs typeface="+mn-cs"/>
                        </a:rPr>
                        <a:t>Cordova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kern="1200" dirty="0" smtClean="0">
                          <a:solidFill>
                            <a:schemeClr val="dk1"/>
                          </a:solidFill>
                          <a:effectLst/>
                          <a:latin typeface="+mn-lt"/>
                          <a:ea typeface="+mn-ea"/>
                          <a:cs typeface="+mn-cs"/>
                        </a:rPr>
                        <a:t>Xamarin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extLst>
                  <a:ext uri="{0D108BD9-81ED-4DB2-BD59-A6C34878D82A}">
                    <a16:rowId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261991003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543674621"/>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664923458"/>
                  </a:ext>
                </a:extLst>
              </a:tr>
            </a:tbl>
          </a:graphicData>
        </a:graphic>
      </p:graphicFrame>
    </p:spTree>
    <p:extLst>
      <p:ext uri="{BB962C8B-B14F-4D97-AF65-F5344CB8AC3E}">
        <p14:creationId xmlns:p14="http://schemas.microsoft.com/office/powerpoint/2010/main" val="38310599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77876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dirty="0"/>
              <a:t>Universal Windows App Development with Office 365 </a:t>
            </a:r>
            <a:r>
              <a:rPr lang="en-US" dirty="0" smtClean="0"/>
              <a:t>APIs in Visual Studio 2013</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385380183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App</a:t>
            </a:r>
            <a:r>
              <a:rPr lang="en-US" baseline="0" dirty="0" smtClean="0"/>
              <a:t> Project</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sharepoint/v3"/>
    <ds:schemaRef ds:uri="http://purl.org/dc/terms/"/>
    <ds:schemaRef ds:uri="http://schemas.microsoft.com/office/2006/documentManagement/types"/>
    <ds:schemaRef ds:uri="http://purl.org/dc/dcmitype/"/>
    <ds:schemaRef ds:uri="http://schemas.microsoft.com/office/infopath/2007/PartnerControls"/>
    <ds:schemaRef ds:uri="c7dd7a47-5eb0-4219-9c75-8258c822be9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2026</Words>
  <Application>Microsoft Office PowerPoint</Application>
  <PresentationFormat>Custom</PresentationFormat>
  <Paragraphs>238</Paragraphs>
  <Slides>31</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31</vt:i4>
      </vt:variant>
    </vt:vector>
  </HeadingPairs>
  <TitlesOfParts>
    <vt:vector size="44"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This Course Agenda</vt:lpstr>
      <vt:lpstr>Universal Windows App Development with Office 365 APIs in Visual Studio 2013</vt:lpstr>
      <vt:lpstr>Agenda</vt:lpstr>
      <vt:lpstr>Introduction</vt:lpstr>
      <vt:lpstr>Universal Windows Apps</vt:lpstr>
      <vt:lpstr>Universal App Project</vt:lpstr>
      <vt:lpstr>Visual Studio support</vt:lpstr>
      <vt:lpstr>Universal App project template</vt:lpstr>
      <vt:lpstr>Universal App project template</vt:lpstr>
      <vt:lpstr>Universal App project template</vt:lpstr>
      <vt:lpstr>Universal App project template</vt:lpstr>
      <vt:lpstr>demo</vt:lpstr>
      <vt:lpstr>Integrating Office 365</vt:lpstr>
      <vt:lpstr>Add Office 365 to Universal App</vt:lpstr>
      <vt:lpstr>Adding Connected Services</vt:lpstr>
      <vt:lpstr>Connected Services Permissions</vt:lpstr>
      <vt:lpstr>Add Connected Service</vt:lpstr>
      <vt:lpstr>OAuth Implementation</vt:lpstr>
      <vt:lpstr>Authentication in O365 API Libraries</vt:lpstr>
      <vt:lpstr>Authentication UI</vt:lpstr>
      <vt:lpstr>Office 365 Service Communication</vt:lpstr>
      <vt:lpstr>“Client” object constructor example</vt:lpstr>
      <vt:lpstr>Office 365 Service Communication</vt:lpstr>
      <vt:lpstr>Summary</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2014-10-03T22:25:43Z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