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0"/>
  </p:notesMasterIdLst>
  <p:handoutMasterIdLst>
    <p:handoutMasterId r:id="rId31"/>
  </p:handoutMasterIdLst>
  <p:sldIdLst>
    <p:sldId id="778" r:id="rId6"/>
    <p:sldId id="779" r:id="rId7"/>
    <p:sldId id="780" r:id="rId8"/>
    <p:sldId id="788" r:id="rId9"/>
    <p:sldId id="783" r:id="rId10"/>
    <p:sldId id="856" r:id="rId11"/>
    <p:sldId id="854" r:id="rId12"/>
    <p:sldId id="855" r:id="rId13"/>
    <p:sldId id="857" r:id="rId14"/>
    <p:sldId id="858" r:id="rId15"/>
    <p:sldId id="859" r:id="rId16"/>
    <p:sldId id="860" r:id="rId17"/>
    <p:sldId id="861" r:id="rId18"/>
    <p:sldId id="852" r:id="rId19"/>
    <p:sldId id="862" r:id="rId20"/>
    <p:sldId id="864" r:id="rId21"/>
    <p:sldId id="865" r:id="rId22"/>
    <p:sldId id="866" r:id="rId23"/>
    <p:sldId id="867" r:id="rId24"/>
    <p:sldId id="868" r:id="rId25"/>
    <p:sldId id="869" r:id="rId26"/>
    <p:sldId id="863" r:id="rId27"/>
    <p:sldId id="853" r:id="rId28"/>
    <p:sldId id="654" r:id="rId2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73188" autoAdjust="0"/>
  </p:normalViewPr>
  <p:slideViewPr>
    <p:cSldViewPr snapToGrid="0">
      <p:cViewPr varScale="1">
        <p:scale>
          <a:sx n="67" d="100"/>
          <a:sy n="67" d="100"/>
        </p:scale>
        <p:origin x="1398"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F7E60F4-189A-4BBA-9241-67BC4E24C198}" type="datetime1">
              <a:rPr lang="en-US" smtClean="0"/>
              <a:t>11/6/2014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497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Tenant</a:t>
            </a:r>
          </a:p>
          <a:p>
            <a:r>
              <a:rPr lang="en-US" dirty="0" smtClean="0"/>
              <a:t>SSA</a:t>
            </a:r>
          </a:p>
          <a:p>
            <a:r>
              <a:rPr lang="en-US" dirty="0" smtClean="0"/>
              <a:t>Site </a:t>
            </a:r>
            <a:r>
              <a:rPr lang="en-US" smtClean="0"/>
              <a:t>Collection level</a:t>
            </a:r>
            <a:endParaRPr lang="en-US"/>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C2B674C9-7F3C-4582-A04B-09475544A7E6}" type="datetime1">
              <a:rPr lang="en-US" smtClean="0"/>
              <a:t>11/6/2014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513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DECEBFE-EDEC-4F0D-A312-443A340CC100}" type="datetime1">
              <a:rPr lang="en-US" smtClean="0"/>
              <a:t>11/6/2014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332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9692CF6-E80F-4A9D-B5F7-2A8E0A97B798}" type="datetime1">
              <a:rPr lang="en-US" smtClean="0"/>
              <a:t>11/6/2014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220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11/6/2014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600"/>
            </a:lvl2pPr>
            <a:lvl3pPr marL="188252" indent="0">
              <a:buNone/>
              <a:defRPr/>
            </a:lvl3pPr>
            <a:lvl4pPr marL="376504" indent="0">
              <a:buNone/>
              <a:defRPr/>
            </a:lvl4pPr>
            <a:lvl5pPr marL="56475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07305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281489"/>
          </a:xfrm>
        </p:spPr>
        <p:txBody>
          <a:bodyPr/>
          <a:lstStyle/>
          <a:p>
            <a:r>
              <a:rPr lang="en-US" dirty="0"/>
              <a:t>Applied to a given Result Source</a:t>
            </a:r>
          </a:p>
          <a:p>
            <a:r>
              <a:rPr lang="en-US" dirty="0"/>
              <a:t>Processed under specified conditions</a:t>
            </a:r>
          </a:p>
          <a:p>
            <a:pPr lvl="1"/>
            <a:r>
              <a:rPr lang="en-US" dirty="0"/>
              <a:t>Keyword match</a:t>
            </a:r>
          </a:p>
          <a:p>
            <a:pPr lvl="1"/>
            <a:r>
              <a:rPr lang="en-US" dirty="0"/>
              <a:t>Topic category match</a:t>
            </a:r>
          </a:p>
          <a:p>
            <a:r>
              <a:rPr lang="en-US" dirty="0"/>
              <a:t>Affects the query results</a:t>
            </a:r>
          </a:p>
          <a:p>
            <a:pPr lvl="1"/>
            <a:r>
              <a:rPr lang="en-US" dirty="0"/>
              <a:t>Alter the user’s query</a:t>
            </a:r>
          </a:p>
          <a:p>
            <a:pPr lvl="1"/>
            <a:r>
              <a:rPr lang="en-US" dirty="0"/>
              <a:t>Generate a Result Block</a:t>
            </a:r>
          </a:p>
          <a:p>
            <a:endParaRPr lang="en-US" dirty="0"/>
          </a:p>
        </p:txBody>
      </p:sp>
      <p:sp>
        <p:nvSpPr>
          <p:cNvPr id="3" name="Title 2"/>
          <p:cNvSpPr>
            <a:spLocks noGrp="1"/>
          </p:cNvSpPr>
          <p:nvPr>
            <p:ph type="title"/>
          </p:nvPr>
        </p:nvSpPr>
        <p:spPr/>
        <p:txBody>
          <a:bodyPr/>
          <a:lstStyle/>
          <a:p>
            <a:r>
              <a:rPr lang="en-US" dirty="0" smtClean="0"/>
              <a:t>Query Rules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2022828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67226"/>
          </a:xfrm>
        </p:spPr>
        <p:txBody>
          <a:bodyPr/>
          <a:lstStyle/>
          <a:p>
            <a:r>
              <a:rPr lang="en-US" dirty="0"/>
              <a:t>Bound to a given Result Source</a:t>
            </a:r>
          </a:p>
          <a:p>
            <a:r>
              <a:rPr lang="en-US" dirty="0"/>
              <a:t>Defined by a rule</a:t>
            </a:r>
          </a:p>
          <a:p>
            <a:r>
              <a:rPr lang="en-US" dirty="0"/>
              <a:t>Associated with a template for display</a:t>
            </a:r>
          </a:p>
          <a:p>
            <a:pPr lvl="1"/>
            <a:r>
              <a:rPr lang="en-US" dirty="0"/>
              <a:t>Determines how Result Type appears</a:t>
            </a:r>
          </a:p>
          <a:p>
            <a:pPr lvl="1"/>
            <a:r>
              <a:rPr lang="en-US" dirty="0"/>
              <a:t>Created as an HTML file referencing Managed Properties</a:t>
            </a:r>
          </a:p>
          <a:p>
            <a:endParaRPr lang="en-US" dirty="0"/>
          </a:p>
        </p:txBody>
      </p:sp>
      <p:sp>
        <p:nvSpPr>
          <p:cNvPr id="3" name="Title 2"/>
          <p:cNvSpPr>
            <a:spLocks noGrp="1"/>
          </p:cNvSpPr>
          <p:nvPr>
            <p:ph type="title"/>
          </p:nvPr>
        </p:nvSpPr>
        <p:spPr/>
        <p:txBody>
          <a:bodyPr/>
          <a:lstStyle/>
          <a:p>
            <a:r>
              <a:rPr lang="en-US" dirty="0" smtClean="0"/>
              <a:t>Result Types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29662451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881064"/>
          </a:xfrm>
        </p:spPr>
        <p:txBody>
          <a:bodyPr/>
          <a:lstStyle/>
          <a:p>
            <a:r>
              <a:rPr lang="en-US" dirty="0"/>
              <a:t>Provides navigation across pages in Search </a:t>
            </a:r>
            <a:r>
              <a:rPr lang="en-US" dirty="0" smtClean="0"/>
              <a:t>Center</a:t>
            </a:r>
            <a:endParaRPr lang="en-US" dirty="0"/>
          </a:p>
        </p:txBody>
      </p:sp>
      <p:sp>
        <p:nvSpPr>
          <p:cNvPr id="3" name="Title 2"/>
          <p:cNvSpPr>
            <a:spLocks noGrp="1"/>
          </p:cNvSpPr>
          <p:nvPr>
            <p:ph type="title"/>
          </p:nvPr>
        </p:nvSpPr>
        <p:spPr/>
        <p:txBody>
          <a:bodyPr/>
          <a:lstStyle/>
          <a:p>
            <a:r>
              <a:rPr lang="en-US" dirty="0" smtClean="0"/>
              <a:t>Search Navigation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0654756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52951"/>
          </a:xfrm>
        </p:spPr>
        <p:txBody>
          <a:bodyPr/>
          <a:lstStyle/>
          <a:p>
            <a:r>
              <a:rPr lang="en-US" dirty="0"/>
              <a:t>Configuration export</a:t>
            </a:r>
          </a:p>
          <a:p>
            <a:pPr lvl="1"/>
            <a:r>
              <a:rPr lang="en-US" dirty="0"/>
              <a:t>SearchConfiguration.xml</a:t>
            </a:r>
          </a:p>
          <a:p>
            <a:pPr lvl="1"/>
            <a:r>
              <a:rPr lang="en-US" dirty="0"/>
              <a:t>Handles rules, sources, managed properties, etc.</a:t>
            </a:r>
          </a:p>
          <a:p>
            <a:pPr lvl="1"/>
            <a:r>
              <a:rPr lang="en-US" dirty="0"/>
              <a:t>Does not handle master pages, templates, and web parts</a:t>
            </a:r>
          </a:p>
          <a:p>
            <a:r>
              <a:rPr lang="en-US" dirty="0"/>
              <a:t>Configuration import</a:t>
            </a:r>
          </a:p>
          <a:p>
            <a:pPr lvl="1"/>
            <a:r>
              <a:rPr lang="en-US" dirty="0"/>
              <a:t>Import into site, site collection, tenancy</a:t>
            </a:r>
          </a:p>
          <a:p>
            <a:pPr lvl="1"/>
            <a:r>
              <a:rPr lang="en-US" dirty="0"/>
              <a:t>Programmatically import with app</a:t>
            </a:r>
          </a:p>
          <a:p>
            <a:endParaRPr lang="en-US" dirty="0"/>
          </a:p>
        </p:txBody>
      </p:sp>
      <p:sp>
        <p:nvSpPr>
          <p:cNvPr id="3" name="Title 2"/>
          <p:cNvSpPr>
            <a:spLocks noGrp="1"/>
          </p:cNvSpPr>
          <p:nvPr>
            <p:ph type="title"/>
          </p:nvPr>
        </p:nvSpPr>
        <p:spPr/>
        <p:txBody>
          <a:bodyPr/>
          <a:lstStyle/>
          <a:p>
            <a:r>
              <a:rPr lang="en-US" dirty="0" smtClean="0"/>
              <a:t>Export/Import Search Settings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6904998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Extending Search Center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Search-Based Apps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046431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Endpoint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sp>
        <p:nvSpPr>
          <p:cNvPr id="4" name="TextBox 3"/>
          <p:cNvSpPr txBox="1"/>
          <p:nvPr/>
        </p:nvSpPr>
        <p:spPr>
          <a:xfrm>
            <a:off x="128588" y="1362075"/>
            <a:ext cx="12188825" cy="3218489"/>
          </a:xfrm>
          <a:prstGeom prst="rect">
            <a:avLst/>
          </a:prstGeom>
          <a:noFill/>
        </p:spPr>
        <p:txBody>
          <a:bodyPr wrap="square" lIns="150602" tIns="120481" rIns="150602" bIns="120481" rtlCol="0">
            <a:spAutoFit/>
          </a:bodyPr>
          <a:lstStyle/>
          <a:p>
            <a:pPr algn="l">
              <a:spcAft>
                <a:spcPts val="494"/>
              </a:spcAft>
            </a:pPr>
            <a:r>
              <a:rPr lang="en-US" dirty="0">
                <a:solidFill>
                  <a:sysClr val="windowText" lastClr="000000"/>
                </a:solidFill>
              </a:rPr>
              <a:t>Keywords</a:t>
            </a:r>
          </a:p>
          <a:p>
            <a:pPr algn="l">
              <a:spcAft>
                <a:spcPts val="494"/>
              </a:spcAft>
            </a:pPr>
            <a:r>
              <a:rPr lang="en-US" b="1" dirty="0" smtClean="0">
                <a:solidFill>
                  <a:sysClr val="windowText" lastClr="000000"/>
                </a:solidFill>
                <a:latin typeface="Consolas" pitchFamily="49" charset="0"/>
                <a:cs typeface="Consolas" pitchFamily="49" charset="0"/>
              </a:rPr>
              <a:t>https://tenant/site/_</a:t>
            </a:r>
            <a:r>
              <a:rPr lang="en-US" b="1" dirty="0">
                <a:solidFill>
                  <a:sysClr val="windowText" lastClr="000000"/>
                </a:solidFill>
                <a:latin typeface="Consolas" pitchFamily="49" charset="0"/>
                <a:cs typeface="Consolas" pitchFamily="49" charset="0"/>
              </a:rPr>
              <a:t>api/search/query?</a:t>
            </a:r>
            <a:r>
              <a:rPr lang="en-US" dirty="0">
                <a:solidFill>
                  <a:srgbClr val="C00000"/>
                </a:solidFill>
                <a:latin typeface="Consolas" pitchFamily="49" charset="0"/>
                <a:cs typeface="Consolas" pitchFamily="49" charset="0"/>
              </a:rPr>
              <a:t>querytext='{KQL Query}'</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Selecting Properties</a:t>
            </a:r>
          </a:p>
          <a:p>
            <a:pPr algn="l">
              <a:spcAft>
                <a:spcPts val="494"/>
              </a:spcAft>
            </a:pPr>
            <a:r>
              <a:rPr lang="en-US" b="1" dirty="0" smtClean="0">
                <a:solidFill>
                  <a:sysClr val="windowText" lastClr="000000"/>
                </a:solidFill>
                <a:latin typeface="Consolas" pitchFamily="49" charset="0"/>
                <a:cs typeface="Consolas" pitchFamily="49" charset="0"/>
              </a:rPr>
              <a:t>https://</a:t>
            </a:r>
            <a:r>
              <a:rPr lang="en-US" b="1" dirty="0" smtClean="0">
                <a:solidFill>
                  <a:sysClr val="windowText" lastClr="000000"/>
                </a:solidFill>
                <a:latin typeface="Consolas" pitchFamily="49" charset="0"/>
                <a:cs typeface="Consolas" pitchFamily="49" charset="0"/>
              </a:rPr>
              <a:t>tenant</a:t>
            </a:r>
            <a:r>
              <a:rPr lang="en-US" b="1" dirty="0" smtClean="0">
                <a:solidFill>
                  <a:sysClr val="windowText" lastClr="000000"/>
                </a:solidFill>
                <a:latin typeface="Consolas" pitchFamily="49" charset="0"/>
                <a:cs typeface="Consolas" pitchFamily="49" charset="0"/>
              </a:rPr>
              <a:t>/site</a:t>
            </a:r>
            <a:r>
              <a:rPr lang="en-US" b="1" dirty="0">
                <a:solidFill>
                  <a:sysClr val="windowText" lastClr="000000"/>
                </a:solidFill>
                <a:latin typeface="Consolas" pitchFamily="49" charset="0"/>
                <a:cs typeface="Consolas" pitchFamily="49" charset="0"/>
              </a:rPr>
              <a:t>/_api/search/query?</a:t>
            </a:r>
            <a:r>
              <a:rPr lang="en-US" dirty="0">
                <a:solidFill>
                  <a:srgbClr val="C00000"/>
                </a:solidFill>
              </a:rPr>
              <a:t>querytext='test'&amp;selectproperties='Title,Rank'</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Sorting</a:t>
            </a:r>
          </a:p>
          <a:p>
            <a:pPr algn="l">
              <a:spcAft>
                <a:spcPts val="494"/>
              </a:spcAft>
            </a:pPr>
            <a:r>
              <a:rPr lang="en-US" b="1" dirty="0" smtClean="0">
                <a:solidFill>
                  <a:sysClr val="windowText" lastClr="000000"/>
                </a:solidFill>
                <a:latin typeface="Consolas" pitchFamily="49" charset="0"/>
                <a:cs typeface="Consolas" pitchFamily="49" charset="0"/>
              </a:rPr>
              <a:t>https://tenant/site</a:t>
            </a:r>
            <a:r>
              <a:rPr lang="en-US" b="1" dirty="0">
                <a:solidFill>
                  <a:sysClr val="windowText" lastClr="000000"/>
                </a:solidFill>
                <a:latin typeface="Consolas" pitchFamily="49" charset="0"/>
                <a:cs typeface="Consolas" pitchFamily="49" charset="0"/>
              </a:rPr>
              <a:t>/_api/search/query?</a:t>
            </a:r>
            <a:r>
              <a:rPr lang="en-US" dirty="0">
                <a:solidFill>
                  <a:srgbClr val="C00000"/>
                </a:solidFill>
                <a:latin typeface="Consolas" pitchFamily="49" charset="0"/>
                <a:cs typeface="Consolas" pitchFamily="49" charset="0"/>
              </a:rPr>
              <a:t>querytext='test'&amp;sortlist='LastModifiedTime:descending'</a:t>
            </a:r>
          </a:p>
          <a:p>
            <a:pPr algn="l">
              <a:spcAft>
                <a:spcPts val="494"/>
              </a:spcAft>
            </a:pPr>
            <a:endParaRPr lang="en-US" sz="1600" dirty="0" err="1">
              <a:solidFill>
                <a:sysClr val="windowText" lastClr="000000"/>
              </a:solidFill>
            </a:endParaRPr>
          </a:p>
        </p:txBody>
      </p:sp>
    </p:spTree>
    <p:extLst>
      <p:ext uri="{BB962C8B-B14F-4D97-AF65-F5344CB8AC3E}">
        <p14:creationId xmlns:p14="http://schemas.microsoft.com/office/powerpoint/2010/main" val="3348623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sp>
        <p:nvSpPr>
          <p:cNvPr id="5" name="TextBox 4"/>
          <p:cNvSpPr txBox="1"/>
          <p:nvPr/>
        </p:nvSpPr>
        <p:spPr>
          <a:xfrm>
            <a:off x="801043" y="1428750"/>
            <a:ext cx="7775743"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ajax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url: </a:t>
            </a:r>
            <a:r>
              <a:rPr lang="en-US" dirty="0" smtClean="0">
                <a:solidFill>
                  <a:srgbClr val="C00000"/>
                </a:solidFill>
                <a:latin typeface="Consolas" pitchFamily="49" charset="0"/>
                <a:cs typeface="Consolas" pitchFamily="49" charset="0"/>
              </a:rPr>
              <a:t>"</a:t>
            </a:r>
            <a:r>
              <a:rPr lang="pt-BR" dirty="0" smtClean="0">
                <a:solidFill>
                  <a:srgbClr val="C00000"/>
                </a:solidFill>
                <a:latin typeface="Consolas" pitchFamily="49" charset="0"/>
                <a:cs typeface="Consolas" pitchFamily="49" charset="0"/>
              </a:rPr>
              <a:t>http://site</a:t>
            </a:r>
            <a:r>
              <a:rPr lang="pt-BR" dirty="0">
                <a:solidFill>
                  <a:srgbClr val="C00000"/>
                </a:solidFill>
                <a:latin typeface="Consolas" pitchFamily="49" charset="0"/>
                <a:cs typeface="Consolas" pitchFamily="49" charset="0"/>
              </a:rPr>
              <a:t>/_api/search</a:t>
            </a:r>
            <a:r>
              <a:rPr lang="pt-BR" dirty="0" smtClean="0">
                <a:solidFill>
                  <a:srgbClr val="C00000"/>
                </a:solidFill>
                <a:latin typeface="Consolas" pitchFamily="49" charset="0"/>
                <a:cs typeface="Consolas" pitchFamily="49" charset="0"/>
              </a:rPr>
              <a:t>/" +</a:t>
            </a:r>
          </a:p>
          <a:p>
            <a:pPr defTabSz="914400" fontAlgn="base">
              <a:lnSpc>
                <a:spcPct val="90000"/>
              </a:lnSpc>
              <a:spcBef>
                <a:spcPct val="0"/>
              </a:spcBef>
              <a:spcAft>
                <a:spcPts val="494"/>
              </a:spcAft>
            </a:pPr>
            <a:r>
              <a:rPr lang="pt-BR" dirty="0">
                <a:solidFill>
                  <a:srgbClr val="C00000"/>
                </a:solidFill>
                <a:latin typeface="Consolas" pitchFamily="49" charset="0"/>
                <a:cs typeface="Consolas" pitchFamily="49" charset="0"/>
              </a:rPr>
              <a:t> </a:t>
            </a:r>
            <a:r>
              <a:rPr lang="pt-BR" dirty="0" smtClean="0">
                <a:solidFill>
                  <a:srgbClr val="C00000"/>
                </a:solidFill>
                <a:latin typeface="Consolas" pitchFamily="49" charset="0"/>
                <a:cs typeface="Consolas" pitchFamily="49" charset="0"/>
              </a:rPr>
              <a:t>                "query?querytext</a:t>
            </a:r>
            <a:r>
              <a:rPr lang="pt-BR" dirty="0">
                <a:solidFill>
                  <a:srgbClr val="C00000"/>
                </a:solidFill>
                <a:latin typeface="Consolas" pitchFamily="49" charset="0"/>
                <a:cs typeface="Consolas" pitchFamily="49" charset="0"/>
              </a:rPr>
              <a:t>='{KQL Query</a:t>
            </a:r>
            <a:r>
              <a:rPr lang="pt-BR"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method: </a:t>
            </a:r>
            <a:r>
              <a:rPr lang="en-US" dirty="0">
                <a:solidFill>
                  <a:srgbClr val="C00000"/>
                </a:solidFill>
                <a:latin typeface="Consolas" pitchFamily="49" charset="0"/>
                <a:cs typeface="Consolas" pitchFamily="49" charset="0"/>
              </a:rPr>
              <a:t>"GET"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headers: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"accept"</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"application/</a:t>
            </a:r>
            <a:r>
              <a:rPr lang="en-US" dirty="0" err="1">
                <a:solidFill>
                  <a:srgbClr val="C00000"/>
                </a:solidFill>
                <a:latin typeface="Consolas" pitchFamily="49" charset="0"/>
                <a:cs typeface="Consolas" pitchFamily="49" charset="0"/>
              </a:rPr>
              <a:t>json;odata</a:t>
            </a:r>
            <a:r>
              <a:rPr lang="en-US" dirty="0">
                <a:solidFill>
                  <a:srgbClr val="C00000"/>
                </a:solidFill>
                <a:latin typeface="Consolas" pitchFamily="49" charset="0"/>
                <a:cs typeface="Consolas" pitchFamily="49" charset="0"/>
              </a:rPr>
              <a:t>=verbose"</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success: </a:t>
            </a:r>
            <a:r>
              <a:rPr lang="en-US" dirty="0" err="1" smtClean="0">
                <a:solidFill>
                  <a:sysClr val="windowText" lastClr="000000"/>
                </a:solidFill>
                <a:latin typeface="Consolas" pitchFamily="49" charset="0"/>
                <a:cs typeface="Consolas" pitchFamily="49" charset="0"/>
              </a:rPr>
              <a:t>onSuccess</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error: </a:t>
            </a:r>
            <a:r>
              <a:rPr lang="en-US" dirty="0" err="1" smtClean="0">
                <a:solidFill>
                  <a:sysClr val="windowText" lastClr="000000"/>
                </a:solidFill>
                <a:latin typeface="Consolas" pitchFamily="49" charset="0"/>
                <a:cs typeface="Consolas" pitchFamily="49" charset="0"/>
              </a:rPr>
              <a:t>onError</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p:txBody>
      </p:sp>
    </p:spTree>
    <p:extLst>
      <p:ext uri="{BB962C8B-B14F-4D97-AF65-F5344CB8AC3E}">
        <p14:creationId xmlns:p14="http://schemas.microsoft.com/office/powerpoint/2010/main" val="34127663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sp>
        <p:nvSpPr>
          <p:cNvPr id="5" name="TextBox 4"/>
          <p:cNvSpPr txBox="1"/>
          <p:nvPr/>
        </p:nvSpPr>
        <p:spPr>
          <a:xfrm>
            <a:off x="652463" y="1304500"/>
            <a:ext cx="11015662" cy="4253644"/>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context = </a:t>
            </a:r>
            <a:r>
              <a:rPr lang="en-US" dirty="0" err="1">
                <a:solidFill>
                  <a:srgbClr val="1F497D"/>
                </a:solidFill>
                <a:latin typeface="Consolas" pitchFamily="49" charset="0"/>
                <a:cs typeface="Consolas" pitchFamily="49" charset="0"/>
              </a:rPr>
              <a:t>SP.ClientContext</a:t>
            </a:r>
            <a:r>
              <a:rPr lang="en-US" dirty="0" err="1">
                <a:solidFill>
                  <a:sysClr val="windowText" lastClr="000000"/>
                </a:solidFill>
                <a:latin typeface="Consolas" pitchFamily="49" charset="0"/>
                <a:cs typeface="Consolas" pitchFamily="49" charset="0"/>
              </a:rPr>
              <a:t>.get_current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Microsoft.SharePoint.Client.Search.Query.KeywordQuery</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keywordQuery.set_queryText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a:solidFill>
                  <a:srgbClr val="C00000"/>
                </a:solidFill>
                <a:latin typeface="Consolas" pitchFamily="49" charset="0"/>
                <a:cs typeface="Consolas" pitchFamily="49" charset="0"/>
              </a:rPr>
              <a: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Microsoft.SharePoint.Client.Search.Query.SearchExecutor</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results = </a:t>
            </a:r>
            <a:r>
              <a:rPr lang="en-US" dirty="0" err="1">
                <a:solidFill>
                  <a:sysClr val="windowText" lastClr="000000"/>
                </a:solidFill>
                <a:latin typeface="Consolas" pitchFamily="49" charset="0"/>
                <a:cs typeface="Consolas" pitchFamily="49" charset="0"/>
              </a:rPr>
              <a:t>searchExecutor.executeQuery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context.executeQueryAsync</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onGetEventsSuccess</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onGetEventsFail</a:t>
            </a:r>
            <a:r>
              <a:rPr lang="en-US" dirty="0">
                <a:solidFill>
                  <a:sysClr val="windowText" lastClr="000000"/>
                </a:solidFill>
                <a:latin typeface="Consolas" pitchFamily="49" charset="0"/>
                <a:cs typeface="Consolas" pitchFamily="49" charset="0"/>
              </a:rPr>
              <a:t>);</a:t>
            </a:r>
          </a:p>
        </p:txBody>
      </p:sp>
    </p:spTree>
    <p:extLst>
      <p:ext uri="{BB962C8B-B14F-4D97-AF65-F5344CB8AC3E}">
        <p14:creationId xmlns:p14="http://schemas.microsoft.com/office/powerpoint/2010/main" val="18966666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sp>
        <p:nvSpPr>
          <p:cNvPr id="4" name="TextBox 3"/>
          <p:cNvSpPr txBox="1"/>
          <p:nvPr/>
        </p:nvSpPr>
        <p:spPr>
          <a:xfrm>
            <a:off x="652463" y="1792367"/>
            <a:ext cx="11068311"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solidFill>
                  <a:srgbClr val="0070C0"/>
                </a:solidFill>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a:t>
            </a:r>
            <a:r>
              <a:rPr lang="en-US" dirty="0" err="1">
                <a:latin typeface="Consolas" pitchFamily="49" charset="0"/>
                <a:cs typeface="Consolas" pitchFamily="49" charset="0"/>
              </a:rPr>
              <a:t>HttpContext</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latin typeface="Consolas" pitchFamily="49" charset="0"/>
                <a:cs typeface="Consolas" pitchFamily="49" charset="0"/>
              </a:rPr>
              <a:t> </a:t>
            </a:r>
            <a:r>
              <a:rPr lang="en-US" dirty="0" err="1" smtClean="0">
                <a:latin typeface="Consolas" pitchFamily="49" charset="0"/>
                <a:cs typeface="Consolas" pitchFamily="49" charset="0"/>
              </a:rPr>
              <a:t>accessToken</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smtClean="0">
                <a:latin typeface="Consolas" pitchFamily="49" charset="0"/>
                <a:cs typeface="Consolas" pitchFamily="49" charset="0"/>
              </a:rPr>
              <a:t>spContext.UserAccessTokenForSPAppWeb</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endParaRPr lang="en-US" dirty="0" smtClean="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url</a:t>
            </a:r>
            <a:r>
              <a:rPr lang="en-US" dirty="0">
                <a:solidFill>
                  <a:sysClr val="windowText" lastClr="000000"/>
                </a:solidFill>
                <a:latin typeface="Consolas" pitchFamily="49" charset="0"/>
                <a:cs typeface="Consolas" pitchFamily="49" charset="0"/>
              </a:rPr>
              <a:t> = </a:t>
            </a:r>
            <a:r>
              <a:rPr lang="en-US" dirty="0">
                <a:solidFill>
                  <a:srgbClr val="C00000"/>
                </a:solidFill>
                <a:latin typeface="Consolas" pitchFamily="49" charset="0"/>
                <a:cs typeface="Consolas" pitchFamily="49" charset="0"/>
              </a:rPr>
              <a:t>"http://site/_</a:t>
            </a:r>
            <a:r>
              <a:rPr lang="en-US" dirty="0" err="1">
                <a:solidFill>
                  <a:srgbClr val="C00000"/>
                </a:solidFill>
                <a:latin typeface="Consolas" pitchFamily="49" charset="0"/>
                <a:cs typeface="Consolas" pitchFamily="49" charset="0"/>
              </a:rPr>
              <a:t>api</a:t>
            </a:r>
            <a:r>
              <a:rPr lang="en-US" dirty="0">
                <a:solidFill>
                  <a:srgbClr val="C00000"/>
                </a:solidFill>
                <a:latin typeface="Consolas" pitchFamily="49" charset="0"/>
                <a:cs typeface="Consolas" pitchFamily="49" charset="0"/>
              </a:rPr>
              <a:t>/search/</a:t>
            </a:r>
            <a:r>
              <a:rPr lang="en-US" dirty="0" err="1">
                <a:solidFill>
                  <a:srgbClr val="C00000"/>
                </a:solidFill>
                <a:latin typeface="Consolas" pitchFamily="49" charset="0"/>
                <a:cs typeface="Consolas" pitchFamily="49" charset="0"/>
              </a:rPr>
              <a:t>query?querytext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HttpClient</a:t>
            </a:r>
            <a:r>
              <a:rPr lang="en-US" dirty="0" smtClean="0">
                <a:latin typeface="Consolas" pitchFamily="49" charset="0"/>
                <a:cs typeface="Consolas" pitchFamily="49" charset="0"/>
              </a:rPr>
              <a:t> </a:t>
            </a:r>
            <a:r>
              <a:rPr lang="en-US" dirty="0">
                <a:latin typeface="Consolas" pitchFamily="49" charset="0"/>
                <a:cs typeface="Consolas" pitchFamily="49" charset="0"/>
              </a:rPr>
              <a:t>client = </a:t>
            </a:r>
            <a:r>
              <a:rPr lang="en-US" dirty="0">
                <a:solidFill>
                  <a:srgbClr val="0070C0"/>
                </a:solidFill>
                <a:latin typeface="Consolas" pitchFamily="49" charset="0"/>
                <a:cs typeface="Consolas" pitchFamily="49" charset="0"/>
              </a:rPr>
              <a:t>new</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HttpClient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HttpRequestMessage</a:t>
            </a:r>
            <a:r>
              <a:rPr lang="en-US" dirty="0" smtClean="0">
                <a:latin typeface="Consolas" pitchFamily="49" charset="0"/>
                <a:cs typeface="Consolas" pitchFamily="49" charset="0"/>
              </a:rPr>
              <a:t> </a:t>
            </a:r>
            <a:r>
              <a:rPr lang="en-US" dirty="0">
                <a:latin typeface="Consolas" pitchFamily="49" charset="0"/>
                <a:cs typeface="Consolas" pitchFamily="49" charset="0"/>
              </a:rPr>
              <a:t>request = new </a:t>
            </a:r>
            <a:r>
              <a:rPr lang="en-US" dirty="0" err="1">
                <a:solidFill>
                  <a:srgbClr val="0070C0"/>
                </a:solidFill>
                <a:latin typeface="Consolas" pitchFamily="49" charset="0"/>
                <a:cs typeface="Consolas" pitchFamily="49" charset="0"/>
              </a:rPr>
              <a:t>HttpRequestMessage</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HttpMethod</a:t>
            </a:r>
            <a:r>
              <a:rPr lang="en-US" dirty="0" err="1">
                <a:latin typeface="Consolas" pitchFamily="49" charset="0"/>
                <a:cs typeface="Consolas" pitchFamily="49" charset="0"/>
              </a:rPr>
              <a:t>.Get</a:t>
            </a:r>
            <a:r>
              <a:rPr lang="en-US" dirty="0">
                <a:latin typeface="Consolas" pitchFamily="49" charset="0"/>
                <a:cs typeface="Consolas" pitchFamily="49" charset="0"/>
              </a:rPr>
              <a:t>, </a:t>
            </a:r>
            <a:r>
              <a:rPr lang="en-US" dirty="0" err="1" smtClean="0">
                <a:latin typeface="Consolas" pitchFamily="49" charset="0"/>
                <a:cs typeface="Consolas" pitchFamily="49" charset="0"/>
              </a:rPr>
              <a:t>url</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request.Headers.Accept.Add</a:t>
            </a:r>
            <a:r>
              <a:rPr lang="en-US" dirty="0" smtClean="0">
                <a:latin typeface="Consolas" pitchFamily="49" charset="0"/>
                <a:cs typeface="Consolas" pitchFamily="49" charset="0"/>
              </a:rPr>
              <a:t>(</a:t>
            </a:r>
            <a:r>
              <a:rPr lang="en-US" dirty="0">
                <a:solidFill>
                  <a:srgbClr val="0070C0"/>
                </a:solidFill>
                <a:latin typeface="Consolas" pitchFamily="49" charset="0"/>
                <a:cs typeface="Consolas" pitchFamily="49" charset="0"/>
              </a:rPr>
              <a:t>new</a:t>
            </a:r>
            <a:r>
              <a:rPr lang="en-US" dirty="0" smtClean="0">
                <a:latin typeface="Consolas" pitchFamily="49" charset="0"/>
                <a:cs typeface="Consolas" pitchFamily="49" charset="0"/>
              </a:rPr>
              <a:t> </a:t>
            </a:r>
            <a:r>
              <a:rPr lang="en-US" dirty="0" err="1">
                <a:solidFill>
                  <a:srgbClr val="0070C0"/>
                </a:solidFill>
                <a:latin typeface="Consolas" pitchFamily="49" charset="0"/>
                <a:cs typeface="Consolas" pitchFamily="49" charset="0"/>
              </a:rPr>
              <a:t>MediaTypeWithQualityHeaderValue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"application/xml"</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request.Headers.Authorization</a:t>
            </a:r>
            <a:r>
              <a:rPr lang="en-US" dirty="0" smtClean="0">
                <a:latin typeface="Consolas" pitchFamily="49" charset="0"/>
                <a:cs typeface="Consolas" pitchFamily="49" charset="0"/>
              </a:rPr>
              <a:t> </a:t>
            </a:r>
            <a:r>
              <a:rPr lang="en-US" dirty="0">
                <a:latin typeface="Consolas" pitchFamily="49" charset="0"/>
                <a:cs typeface="Consolas" pitchFamily="49" charset="0"/>
              </a:rPr>
              <a:t>= new </a:t>
            </a:r>
            <a:r>
              <a:rPr lang="en-US" dirty="0" err="1">
                <a:solidFill>
                  <a:srgbClr val="0070C0"/>
                </a:solidFill>
                <a:latin typeface="Consolas" pitchFamily="49" charset="0"/>
                <a:cs typeface="Consolas" pitchFamily="49" charset="0"/>
              </a:rPr>
              <a:t>AuthenticationHeaderValue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"Bearer"</a:t>
            </a:r>
            <a:r>
              <a:rPr lang="en-US" dirty="0">
                <a:latin typeface="Consolas" pitchFamily="49" charset="0"/>
                <a:cs typeface="Consolas" pitchFamily="49" charset="0"/>
              </a:rPr>
              <a:t>, </a:t>
            </a:r>
            <a:r>
              <a:rPr lang="en-US" dirty="0" err="1">
                <a:latin typeface="Consolas" pitchFamily="49" charset="0"/>
                <a:cs typeface="Consolas" pitchFamily="49" charset="0"/>
              </a:rPr>
              <a:t>accessToken</a:t>
            </a:r>
            <a:r>
              <a:rPr lang="en-US" dirty="0">
                <a:latin typeface="Consolas" pitchFamily="49" charset="0"/>
                <a:cs typeface="Consolas" pitchFamily="49" charset="0"/>
              </a:rPr>
              <a: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HttpResponseMessage</a:t>
            </a:r>
            <a:r>
              <a:rPr lang="en-US" dirty="0" smtClean="0">
                <a:latin typeface="Consolas" pitchFamily="49" charset="0"/>
                <a:cs typeface="Consolas" pitchFamily="49" charset="0"/>
              </a:rPr>
              <a:t> </a:t>
            </a:r>
            <a:r>
              <a:rPr lang="en-US" dirty="0">
                <a:latin typeface="Consolas" pitchFamily="49" charset="0"/>
                <a:cs typeface="Consolas" pitchFamily="49" charset="0"/>
              </a:rPr>
              <a:t>response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client.SendAsync</a:t>
            </a:r>
            <a:r>
              <a:rPr lang="en-US" dirty="0">
                <a:latin typeface="Consolas" pitchFamily="49" charset="0"/>
                <a:cs typeface="Consolas" pitchFamily="49" charset="0"/>
              </a:rPr>
              <a:t>(request);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smtClean="0">
                <a:latin typeface="Consolas" pitchFamily="49" charset="0"/>
                <a:cs typeface="Consolas" pitchFamily="49" charset="0"/>
              </a:rPr>
              <a:t> </a:t>
            </a:r>
            <a:r>
              <a:rPr lang="en-US" dirty="0" err="1">
                <a:latin typeface="Consolas" pitchFamily="49" charset="0"/>
                <a:cs typeface="Consolas" pitchFamily="49" charset="0"/>
              </a:rPr>
              <a:t>responseString</a:t>
            </a:r>
            <a:r>
              <a:rPr lang="en-US" dirty="0">
                <a:latin typeface="Consolas" pitchFamily="49" charset="0"/>
                <a:cs typeface="Consolas" pitchFamily="49" charset="0"/>
              </a:rPr>
              <a:t>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response.Content.ReadAsStringAsync</a:t>
            </a: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225133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7254933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Deep Dive into the Building Blocks and Services of the SharePoint Platform</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a:t>
                      </a:r>
                      <a:r>
                        <a:rPr lang="en-US" sz="1800" b="0" dirty="0" smtClean="0"/>
                        <a:t>Developing Advanced Workflow Scenarios in Office 365</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t>
                      </a:r>
                      <a:r>
                        <a:rPr lang="en-US" sz="1800" b="0" dirty="0" smtClean="0"/>
                        <a:t>into SharePoint Lists for Data Storage</a:t>
                      </a:r>
                      <a:endParaRPr lang="en-US" sz="1800" b="0" dirty="0" smtClean="0"/>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into SharePoint Lists with REST APIs</a:t>
                      </a:r>
                      <a:endParaRPr lang="en-US" sz="1800" b="0" dirty="0" smtClean="0"/>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a:t>
                      </a:r>
                      <a:r>
                        <a:rPr lang="en-US" sz="1800" b="0" dirty="0" smtClean="0"/>
                        <a:t>Deep Dive into SharePoint Lists with CSOM APIs</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baseline="0" dirty="0" smtClean="0"/>
                        <a:t>SharePoint 2013 Remote Event Receivers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a:t>
                      </a:r>
                      <a:r>
                        <a:rPr lang="en-US" sz="1800" b="1" dirty="0" smtClean="0"/>
                        <a:t>Search Scenarios in Office 365</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a:t>
                      </a:r>
                      <a:r>
                        <a:rPr lang="en-US" sz="1800" b="0" dirty="0" smtClean="0"/>
                        <a:t>Business Connectivity Services in Office 365</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t>
                      </a:r>
                      <a:r>
                        <a:rPr lang="en-US" sz="1800" b="0" dirty="0" smtClean="0"/>
                        <a:t>Developing Advanced Taxonomy Scenarios in Office 365</a:t>
                      </a: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sp>
        <p:nvSpPr>
          <p:cNvPr id="5" name="TextBox 4"/>
          <p:cNvSpPr txBox="1"/>
          <p:nvPr/>
        </p:nvSpPr>
        <p:spPr>
          <a:xfrm>
            <a:off x="380999" y="1599453"/>
            <a:ext cx="11287125" cy="3313386"/>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(Context);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using</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var</a:t>
            </a:r>
            <a:r>
              <a:rPr lang="en-US" dirty="0">
                <a:latin typeface="Consolas" pitchFamily="49" charset="0"/>
                <a:cs typeface="Consolas" pitchFamily="49" charset="0"/>
              </a:rPr>
              <a:t> </a:t>
            </a:r>
            <a:r>
              <a:rPr lang="en-US" dirty="0" err="1" smtClean="0">
                <a:latin typeface="Consolas" pitchFamily="49" charset="0"/>
                <a:cs typeface="Consolas" pitchFamily="49" charset="0"/>
              </a:rPr>
              <a:t>cctx</a:t>
            </a:r>
            <a:r>
              <a:rPr lang="en-US" dirty="0" smtClean="0">
                <a:latin typeface="Consolas" pitchFamily="49" charset="0"/>
                <a:cs typeface="Consolas" pitchFamily="49" charset="0"/>
              </a:rPr>
              <a:t> = </a:t>
            </a:r>
            <a:r>
              <a:rPr lang="en-US" dirty="0" err="1">
                <a:latin typeface="Consolas" pitchFamily="49" charset="0"/>
                <a:cs typeface="Consolas" pitchFamily="49" charset="0"/>
              </a:rPr>
              <a:t>spContext.CreateUserClientContextForSPHost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KeywordQuery</a:t>
            </a:r>
            <a:r>
              <a:rPr lang="en-US" dirty="0" smtClean="0">
                <a:solidFill>
                  <a:srgbClr val="0070C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query = new </a:t>
            </a:r>
            <a:r>
              <a:rPr lang="en-US" dirty="0" err="1">
                <a:solidFill>
                  <a:srgbClr val="0070C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query.QueryText</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"{KQL</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SearchExecutor</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executor = new </a:t>
            </a:r>
            <a:r>
              <a:rPr lang="en-US" dirty="0" err="1">
                <a:solidFill>
                  <a:srgbClr val="0070C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ClientResult</a:t>
            </a:r>
            <a:r>
              <a:rPr lang="en-US" dirty="0" smtClean="0">
                <a:solidFill>
                  <a:sysClr val="windowText" lastClr="000000"/>
                </a:solidFill>
                <a:latin typeface="Consolas" pitchFamily="49" charset="0"/>
                <a:cs typeface="Consolas" pitchFamily="49" charset="0"/>
              </a:rPr>
              <a:t>&lt;</a:t>
            </a:r>
            <a:r>
              <a:rPr lang="en-US" dirty="0" err="1" smtClean="0">
                <a:solidFill>
                  <a:srgbClr val="0070C0"/>
                </a:solidFill>
                <a:latin typeface="Consolas" pitchFamily="49" charset="0"/>
                <a:cs typeface="Consolas" pitchFamily="49" charset="0"/>
              </a:rPr>
              <a:t>ResultTableCollection</a:t>
            </a:r>
            <a:r>
              <a:rPr lang="en-US" dirty="0">
                <a:solidFill>
                  <a:sysClr val="windowText" lastClr="000000"/>
                </a:solidFill>
                <a:latin typeface="Consolas" pitchFamily="49" charset="0"/>
                <a:cs typeface="Consolas" pitchFamily="49" charset="0"/>
              </a:rPr>
              <a:t>&gt; results = </a:t>
            </a:r>
            <a:r>
              <a:rPr lang="en-US" dirty="0" err="1">
                <a:solidFill>
                  <a:sysClr val="windowText" lastClr="000000"/>
                </a:solidFill>
                <a:latin typeface="Consolas" pitchFamily="49" charset="0"/>
                <a:cs typeface="Consolas" pitchFamily="49" charset="0"/>
              </a:rPr>
              <a:t>executor.ExecuteQuery</a:t>
            </a:r>
            <a:r>
              <a:rPr lang="en-US" dirty="0">
                <a:solidFill>
                  <a:sysClr val="windowText" lastClr="000000"/>
                </a:solidFill>
                <a:latin typeface="Consolas" pitchFamily="49" charset="0"/>
                <a:cs typeface="Consolas" pitchFamily="49" charset="0"/>
              </a:rPr>
              <a:t>(query);</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cctx.ExecuteQuery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2083690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Permissions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sp>
        <p:nvSpPr>
          <p:cNvPr id="4" name="Text Placeholder 2"/>
          <p:cNvSpPr txBox="1">
            <a:spLocks/>
          </p:cNvSpPr>
          <p:nvPr/>
        </p:nvSpPr>
        <p:spPr>
          <a:xfrm>
            <a:off x="519112" y="1285875"/>
            <a:ext cx="11310938" cy="1810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3200" dirty="0" smtClean="0"/>
              <a:t>&lt;</a:t>
            </a:r>
            <a:r>
              <a:rPr lang="fr-FR" sz="3200" dirty="0" err="1" smtClean="0"/>
              <a:t>AppPermissionRequest</a:t>
            </a:r>
            <a:r>
              <a:rPr lang="fr-FR" sz="3200" dirty="0" smtClean="0"/>
              <a:t> Scope=http://sharepoint/search</a:t>
            </a:r>
          </a:p>
          <a:p>
            <a:pPr marL="0" indent="0">
              <a:buNone/>
            </a:pPr>
            <a:r>
              <a:rPr lang="fr-FR" sz="3200" dirty="0" smtClean="0"/>
              <a:t>                                       Right="</a:t>
            </a:r>
            <a:r>
              <a:rPr lang="fr-FR" sz="3200" dirty="0" err="1" smtClean="0"/>
              <a:t>QueryAsUserIgnoreAppPrincipal</a:t>
            </a:r>
            <a:r>
              <a:rPr lang="fr-FR" sz="3200" dirty="0" smtClean="0"/>
              <a:t>" /&gt;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3" y="3096489"/>
            <a:ext cx="6756170" cy="2356251"/>
          </a:xfrm>
          <a:prstGeom prst="rect">
            <a:avLst/>
          </a:prstGeom>
          <a:ln>
            <a:solidFill>
              <a:schemeClr val="bg2"/>
            </a:solidFill>
          </a:ln>
        </p:spPr>
      </p:pic>
    </p:spTree>
    <p:extLst>
      <p:ext uri="{BB962C8B-B14F-4D97-AF65-F5344CB8AC3E}">
        <p14:creationId xmlns:p14="http://schemas.microsoft.com/office/powerpoint/2010/main" val="28584841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Search-Based Apps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978833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smtClean="0"/>
              <a:t>Search Building Blocks</a:t>
            </a:r>
          </a:p>
          <a:p>
            <a:r>
              <a:rPr lang="en-US" dirty="0" smtClean="0"/>
              <a:t>Search-Based Apps</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Search Scenarios in 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Search Building Blocks</a:t>
            </a:r>
          </a:p>
          <a:p>
            <a:r>
              <a:rPr lang="en-US" dirty="0" smtClean="0"/>
              <a:t>Search-Based Apps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Search Building Blocks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0114"/>
          </a:xfrm>
        </p:spPr>
        <p:txBody>
          <a:bodyPr/>
          <a:lstStyle/>
          <a:p>
            <a:r>
              <a:rPr lang="en-US" dirty="0" smtClean="0"/>
              <a:t>Managed Properties</a:t>
            </a:r>
          </a:p>
          <a:p>
            <a:r>
              <a:rPr lang="en-US" dirty="0" smtClean="0"/>
              <a:t>Result </a:t>
            </a:r>
            <a:r>
              <a:rPr lang="en-US" dirty="0"/>
              <a:t>Sources</a:t>
            </a:r>
          </a:p>
          <a:p>
            <a:r>
              <a:rPr lang="en-US" dirty="0" smtClean="0"/>
              <a:t>Query </a:t>
            </a:r>
            <a:r>
              <a:rPr lang="en-US" dirty="0"/>
              <a:t>Rules</a:t>
            </a:r>
          </a:p>
          <a:p>
            <a:r>
              <a:rPr lang="en-US" dirty="0" smtClean="0"/>
              <a:t>Result </a:t>
            </a:r>
            <a:r>
              <a:rPr lang="en-US" dirty="0"/>
              <a:t>Types</a:t>
            </a:r>
          </a:p>
          <a:p>
            <a:r>
              <a:rPr lang="en-US" dirty="0" smtClean="0"/>
              <a:t>Search </a:t>
            </a:r>
            <a:r>
              <a:rPr lang="en-US" dirty="0"/>
              <a:t>Navigation</a:t>
            </a:r>
          </a:p>
          <a:p>
            <a:pPr lvl="1"/>
            <a:endParaRPr lang="en-US" dirty="0"/>
          </a:p>
          <a:p>
            <a:endParaRPr lang="en-US" dirty="0"/>
          </a:p>
        </p:txBody>
      </p:sp>
      <p:sp>
        <p:nvSpPr>
          <p:cNvPr id="3" name="Title 2"/>
          <p:cNvSpPr>
            <a:spLocks noGrp="1"/>
          </p:cNvSpPr>
          <p:nvPr>
            <p:ph type="title"/>
          </p:nvPr>
        </p:nvSpPr>
        <p:spPr/>
        <p:txBody>
          <a:bodyPr/>
          <a:lstStyle/>
          <a:p>
            <a:r>
              <a:rPr lang="en-US" dirty="0" smtClean="0"/>
              <a:t>Building Blocks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6793401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95726"/>
          </a:xfrm>
        </p:spPr>
        <p:txBody>
          <a:bodyPr/>
          <a:lstStyle/>
          <a:p>
            <a:r>
              <a:rPr lang="en-US" dirty="0"/>
              <a:t>Mapped to Crawled Properties</a:t>
            </a:r>
          </a:p>
          <a:p>
            <a:pPr lvl="1"/>
            <a:r>
              <a:rPr lang="en-US" dirty="0" smtClean="0"/>
              <a:t>Tenancy level</a:t>
            </a:r>
            <a:endParaRPr lang="en-US" dirty="0"/>
          </a:p>
          <a:p>
            <a:pPr lvl="1"/>
            <a:r>
              <a:rPr lang="en-US" dirty="0"/>
              <a:t>Site </a:t>
            </a:r>
            <a:r>
              <a:rPr lang="en-US" dirty="0" smtClean="0"/>
              <a:t>Collection level</a:t>
            </a:r>
            <a:endParaRPr lang="en-US" dirty="0"/>
          </a:p>
          <a:p>
            <a:r>
              <a:rPr lang="en-US" dirty="0"/>
              <a:t>Site Columns Become Managed Properties</a:t>
            </a:r>
          </a:p>
          <a:p>
            <a:pPr lvl="1"/>
            <a:r>
              <a:rPr lang="en-US" dirty="0"/>
              <a:t>Publishing and Multiple Lines prefixed with </a:t>
            </a:r>
            <a:r>
              <a:rPr lang="en-US" dirty="0" err="1"/>
              <a:t>ows_r</a:t>
            </a:r>
            <a:r>
              <a:rPr lang="en-US" dirty="0"/>
              <a:t>_&lt;four-letter-code&gt;</a:t>
            </a:r>
          </a:p>
          <a:p>
            <a:pPr lvl="1"/>
            <a:r>
              <a:rPr lang="en-US" dirty="0"/>
              <a:t>Managed Metadata prefixed with </a:t>
            </a:r>
            <a:r>
              <a:rPr lang="en-US" dirty="0" err="1"/>
              <a:t>ows_taxId</a:t>
            </a:r>
            <a:endParaRPr lang="en-US" dirty="0"/>
          </a:p>
          <a:p>
            <a:pPr lvl="1"/>
            <a:r>
              <a:rPr lang="en-US" dirty="0"/>
              <a:t>All others prefixed with </a:t>
            </a:r>
            <a:r>
              <a:rPr lang="en-US" dirty="0" err="1"/>
              <a:t>ows_q</a:t>
            </a:r>
            <a:r>
              <a:rPr lang="en-US" dirty="0"/>
              <a:t>_&lt;four-letter-code&gt;</a:t>
            </a:r>
          </a:p>
          <a:p>
            <a:endParaRPr lang="en-US" dirty="0"/>
          </a:p>
        </p:txBody>
      </p:sp>
      <p:sp>
        <p:nvSpPr>
          <p:cNvPr id="3" name="Title 2"/>
          <p:cNvSpPr>
            <a:spLocks noGrp="1"/>
          </p:cNvSpPr>
          <p:nvPr>
            <p:ph type="title"/>
          </p:nvPr>
        </p:nvSpPr>
        <p:spPr/>
        <p:txBody>
          <a:bodyPr/>
          <a:lstStyle/>
          <a:p>
            <a:r>
              <a:rPr lang="en-US" dirty="0" smtClean="0"/>
              <a:t>Managed 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29721342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19542706"/>
              </p:ext>
            </p:extLst>
          </p:nvPr>
        </p:nvGraphicFramePr>
        <p:xfrm>
          <a:off x="703263" y="1404938"/>
          <a:ext cx="10583863" cy="4858960"/>
        </p:xfrm>
        <a:graphic>
          <a:graphicData uri="http://schemas.openxmlformats.org/drawingml/2006/table">
            <a:tbl>
              <a:tblPr firstRow="1" bandRow="1">
                <a:tableStyleId>{5C22544A-7EE6-4342-B048-85BDC9FD1C3A}</a:tableStyleId>
              </a:tblPr>
              <a:tblGrid>
                <a:gridCol w="2033337"/>
                <a:gridCol w="8550526"/>
              </a:tblGrid>
              <a:tr h="388506">
                <a:tc>
                  <a:txBody>
                    <a:bodyPr/>
                    <a:lstStyle/>
                    <a:p>
                      <a:r>
                        <a:rPr lang="en-US" sz="2000" dirty="0" smtClean="0"/>
                        <a:t>Property</a:t>
                      </a:r>
                      <a:endParaRPr lang="en-US" sz="2000" dirty="0"/>
                    </a:p>
                  </a:txBody>
                  <a:tcPr marL="67232" marR="67232" marT="44828" marB="44828"/>
                </a:tc>
                <a:tc>
                  <a:txBody>
                    <a:bodyPr/>
                    <a:lstStyle/>
                    <a:p>
                      <a:r>
                        <a:rPr lang="en-US" sz="2000" dirty="0" smtClean="0"/>
                        <a:t>Description</a:t>
                      </a:r>
                      <a:endParaRPr lang="en-US" sz="2000" dirty="0"/>
                    </a:p>
                  </a:txBody>
                  <a:tcPr marL="67232" marR="67232" marT="44828" marB="44828"/>
                </a:tc>
              </a:tr>
              <a:tr h="448276">
                <a:tc>
                  <a:txBody>
                    <a:bodyPr/>
                    <a:lstStyle/>
                    <a:p>
                      <a:r>
                        <a:rPr lang="en-US" sz="2400" dirty="0" err="1" smtClean="0"/>
                        <a:t>Queryable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in property-based searches</a:t>
                      </a:r>
                    </a:p>
                  </a:txBody>
                  <a:tcPr marL="67232" marR="67232" marT="44828" marB="44828"/>
                </a:tc>
              </a:tr>
              <a:tr h="448276">
                <a:tc>
                  <a:txBody>
                    <a:bodyPr/>
                    <a:lstStyle/>
                    <a:p>
                      <a:r>
                        <a:rPr lang="en-US" sz="2400" dirty="0" err="1" smtClean="0"/>
                        <a:t>Refinable</a:t>
                      </a:r>
                      <a:endParaRPr lang="en-US" sz="2400" dirty="0"/>
                    </a:p>
                  </a:txBody>
                  <a:tcPr marL="67232" marR="67232" marT="44828" marB="44828"/>
                </a:tc>
                <a:tc>
                  <a:txBody>
                    <a:bodyPr/>
                    <a:lstStyle/>
                    <a:p>
                      <a:r>
                        <a:rPr lang="en-US" sz="2400" dirty="0" smtClean="0"/>
                        <a:t>Managed Property can be used as a refiner</a:t>
                      </a:r>
                      <a:endParaRPr lang="en-US" sz="2400" dirty="0"/>
                    </a:p>
                  </a:txBody>
                  <a:tcPr marL="67232" marR="67232" marT="44828" marB="44828"/>
                </a:tc>
              </a:tr>
              <a:tr h="448276">
                <a:tc>
                  <a:txBody>
                    <a:bodyPr/>
                    <a:lstStyle/>
                    <a:p>
                      <a:r>
                        <a:rPr lang="en-US" sz="2400" dirty="0" smtClean="0"/>
                        <a:t>Retrievable</a:t>
                      </a:r>
                      <a:endParaRPr lang="en-US" sz="2400" dirty="0"/>
                    </a:p>
                  </a:txBody>
                  <a:tcPr marL="67232" marR="67232" marT="44828" marB="44828"/>
                </a:tc>
                <a:tc>
                  <a:txBody>
                    <a:bodyPr/>
                    <a:lstStyle/>
                    <a:p>
                      <a:r>
                        <a:rPr lang="en-US" sz="2400" dirty="0" smtClean="0"/>
                        <a:t>Managed Property can be returned in the results</a:t>
                      </a:r>
                      <a:endParaRPr lang="en-US" sz="2400" dirty="0"/>
                    </a:p>
                  </a:txBody>
                  <a:tcPr marL="67232" marR="67232" marT="44828" marB="44828"/>
                </a:tc>
              </a:tr>
              <a:tr h="448276">
                <a:tc>
                  <a:txBody>
                    <a:bodyPr/>
                    <a:lstStyle/>
                    <a:p>
                      <a:r>
                        <a:rPr lang="en-US" sz="2400" dirty="0" smtClean="0"/>
                        <a:t>Searchable</a:t>
                      </a:r>
                      <a:endParaRPr lang="en-US" sz="2400" dirty="0"/>
                    </a:p>
                  </a:txBody>
                  <a:tcPr marL="67232" marR="67232" marT="44828" marB="44828"/>
                </a:tc>
                <a:tc>
                  <a:txBody>
                    <a:bodyPr/>
                    <a:lstStyle/>
                    <a:p>
                      <a:r>
                        <a:rPr lang="en-US" sz="2400" dirty="0" smtClean="0"/>
                        <a:t>Includes the value of the Managed Property in the Search Index</a:t>
                      </a:r>
                      <a:endParaRPr lang="en-US" sz="2400" dirty="0"/>
                    </a:p>
                  </a:txBody>
                  <a:tcPr marL="67232" marR="67232" marT="44828" marB="44828"/>
                </a:tc>
              </a:tr>
              <a:tr h="448276">
                <a:tc>
                  <a:txBody>
                    <a:bodyPr/>
                    <a:lstStyle/>
                    <a:p>
                      <a:r>
                        <a:rPr lang="en-US" sz="2400" dirty="0" smtClean="0"/>
                        <a:t>Sortable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for sorting results</a:t>
                      </a:r>
                    </a:p>
                  </a:txBody>
                  <a:tcPr marL="67232" marR="67232" marT="44828" marB="44828"/>
                </a:tc>
              </a:tr>
              <a:tr h="448276">
                <a:tc>
                  <a:txBody>
                    <a:bodyPr/>
                    <a:lstStyle/>
                    <a:p>
                      <a:r>
                        <a:rPr lang="en-US" sz="2400" dirty="0" smtClean="0"/>
                        <a:t>Type</a:t>
                      </a:r>
                      <a:endParaRPr lang="en-US" sz="2400" dirty="0"/>
                    </a:p>
                  </a:txBody>
                  <a:tcPr marL="67232" marR="67232" marT="44828" marB="44828"/>
                </a:tc>
                <a:tc>
                  <a:txBody>
                    <a:bodyPr/>
                    <a:lstStyle/>
                    <a:p>
                      <a:r>
                        <a:rPr lang="en-US" sz="2400" dirty="0" smtClean="0"/>
                        <a:t>The data type of the Managed Property</a:t>
                      </a:r>
                      <a:endParaRPr lang="en-US" sz="2400" dirty="0"/>
                    </a:p>
                  </a:txBody>
                  <a:tcPr marL="67232" marR="67232" marT="44828" marB="44828"/>
                </a:tc>
              </a:tr>
              <a:tr h="448276">
                <a:tc>
                  <a:txBody>
                    <a:bodyPr/>
                    <a:lstStyle/>
                    <a:p>
                      <a:r>
                        <a:rPr lang="en-US" sz="2400" dirty="0" smtClean="0"/>
                        <a:t>Safe</a:t>
                      </a:r>
                      <a:endParaRPr lang="en-US" sz="2400" dirty="0"/>
                    </a:p>
                  </a:txBody>
                  <a:tcPr marL="67232" marR="67232" marT="44828" marB="44828"/>
                </a:tc>
                <a:tc>
                  <a:txBody>
                    <a:bodyPr/>
                    <a:lstStyle/>
                    <a:p>
                      <a:r>
                        <a:rPr lang="en-US" sz="2400" dirty="0" smtClean="0"/>
                        <a:t>Can be returned to anonymous users</a:t>
                      </a:r>
                    </a:p>
                  </a:txBody>
                  <a:tcPr marL="67232" marR="67232" marT="44828" marB="44828"/>
                </a:tc>
              </a:tr>
              <a:tr h="448276">
                <a:tc>
                  <a:txBody>
                    <a:bodyPr/>
                    <a:lstStyle/>
                    <a:p>
                      <a:r>
                        <a:rPr lang="en-US" sz="2400" dirty="0" smtClean="0"/>
                        <a:t>Alias</a:t>
                      </a:r>
                      <a:endParaRPr lang="en-US" sz="2400" dirty="0"/>
                    </a:p>
                  </a:txBody>
                  <a:tcPr marL="67232" marR="67232" marT="44828" marB="44828"/>
                </a:tc>
                <a:tc>
                  <a:txBody>
                    <a:bodyPr/>
                    <a:lstStyle/>
                    <a:p>
                      <a:r>
                        <a:rPr lang="en-US" sz="2400" dirty="0" smtClean="0"/>
                        <a:t>Friendly names</a:t>
                      </a:r>
                      <a:endParaRPr lang="en-US" sz="2400" dirty="0"/>
                    </a:p>
                  </a:txBody>
                  <a:tcPr marL="67232" marR="67232" marT="44828" marB="44828"/>
                </a:tc>
              </a:tr>
              <a:tr h="448276">
                <a:tc>
                  <a:txBody>
                    <a:bodyPr/>
                    <a:lstStyle/>
                    <a:p>
                      <a:r>
                        <a:rPr lang="en-US" sz="2400" dirty="0" smtClean="0"/>
                        <a:t>Multi-valued</a:t>
                      </a:r>
                      <a:endParaRPr lang="en-US" sz="2400" dirty="0"/>
                    </a:p>
                  </a:txBody>
                  <a:tcPr marL="67232" marR="67232" marT="44828" marB="44828"/>
                </a:tc>
                <a:tc>
                  <a:txBody>
                    <a:bodyPr/>
                    <a:lstStyle/>
                    <a:p>
                      <a:r>
                        <a:rPr lang="en-US" sz="2400" dirty="0" smtClean="0"/>
                        <a:t>Managed Property can have multiple values</a:t>
                      </a:r>
                      <a:endParaRPr lang="en-US" sz="2400" dirty="0"/>
                    </a:p>
                  </a:txBody>
                  <a:tcPr marL="67232" marR="67232" marT="44828" marB="44828"/>
                </a:tc>
              </a:tr>
            </a:tbl>
          </a:graphicData>
        </a:graphic>
      </p:graphicFrame>
    </p:spTree>
    <p:extLst>
      <p:ext uri="{BB962C8B-B14F-4D97-AF65-F5344CB8AC3E}">
        <p14:creationId xmlns:p14="http://schemas.microsoft.com/office/powerpoint/2010/main" val="19789055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95814"/>
          </a:xfrm>
        </p:spPr>
        <p:txBody>
          <a:bodyPr/>
          <a:lstStyle/>
          <a:p>
            <a:r>
              <a:rPr lang="en-US" dirty="0"/>
              <a:t>Select a Source</a:t>
            </a:r>
          </a:p>
          <a:p>
            <a:pPr lvl="1"/>
            <a:r>
              <a:rPr lang="en-US" dirty="0"/>
              <a:t>Local SharePoint Index</a:t>
            </a:r>
          </a:p>
          <a:p>
            <a:pPr lvl="1"/>
            <a:r>
              <a:rPr lang="en-US" dirty="0"/>
              <a:t>Remote SharePoint Index</a:t>
            </a:r>
          </a:p>
          <a:p>
            <a:pPr lvl="1"/>
            <a:r>
              <a:rPr lang="en-US" dirty="0"/>
              <a:t>OpenSearch</a:t>
            </a:r>
          </a:p>
          <a:p>
            <a:pPr lvl="1"/>
            <a:r>
              <a:rPr lang="en-US" dirty="0"/>
              <a:t>Exchange</a:t>
            </a:r>
          </a:p>
          <a:p>
            <a:r>
              <a:rPr lang="en-US" dirty="0"/>
              <a:t>Apply a Query Transformation</a:t>
            </a:r>
          </a:p>
          <a:p>
            <a:pPr lvl="1"/>
            <a:r>
              <a:rPr lang="en-US" dirty="0"/>
              <a:t>Defines a subset of the source</a:t>
            </a:r>
          </a:p>
          <a:p>
            <a:endParaRPr lang="en-US" dirty="0"/>
          </a:p>
        </p:txBody>
      </p:sp>
      <p:sp>
        <p:nvSpPr>
          <p:cNvPr id="3" name="Title 2"/>
          <p:cNvSpPr>
            <a:spLocks noGrp="1"/>
          </p:cNvSpPr>
          <p:nvPr>
            <p:ph type="title"/>
          </p:nvPr>
        </p:nvSpPr>
        <p:spPr/>
        <p:txBody>
          <a:bodyPr/>
          <a:lstStyle/>
          <a:p>
            <a:r>
              <a:rPr lang="en-US" dirty="0" smtClean="0"/>
              <a:t>Result Sources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2827818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1475</Words>
  <Application>Microsoft Office PowerPoint</Application>
  <PresentationFormat>Custom</PresentationFormat>
  <Paragraphs>205</Paragraphs>
  <Slides>24</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Search Scenarios in Office 365</vt:lpstr>
      <vt:lpstr>Agenda </vt:lpstr>
      <vt:lpstr>Search Building Blocks</vt:lpstr>
      <vt:lpstr>Building Blocks</vt:lpstr>
      <vt:lpstr>Managed Properties</vt:lpstr>
      <vt:lpstr>Managed Properties</vt:lpstr>
      <vt:lpstr>Result Sources</vt:lpstr>
      <vt:lpstr>Query Rules</vt:lpstr>
      <vt:lpstr>Result Types</vt:lpstr>
      <vt:lpstr>Search Navigation</vt:lpstr>
      <vt:lpstr>Export/Import Search Settings</vt:lpstr>
      <vt:lpstr>PowerPoint Presentation</vt:lpstr>
      <vt:lpstr>Search-Based Apps</vt:lpstr>
      <vt:lpstr>REST Endpoint</vt:lpstr>
      <vt:lpstr>JavaScript and REST</vt:lpstr>
      <vt:lpstr>JavaScript and CSOM</vt:lpstr>
      <vt:lpstr>C# and REST</vt:lpstr>
      <vt:lpstr>C# and CSOM</vt:lpstr>
      <vt:lpstr>App Permissions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2014-11-06T15:17:31Z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