
<file path=[Content_Types].xml><?xml version="1.0" encoding="utf-8"?>
<Types xmlns="http://schemas.openxmlformats.org/package/2006/content-types">
  <Default Extension="tmp" ContentType="image/png"/>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4"/>
  </p:notesMasterIdLst>
  <p:handoutMasterIdLst>
    <p:handoutMasterId r:id="rId15"/>
  </p:handoutMasterIdLst>
  <p:sldIdLst>
    <p:sldId id="257" r:id="rId2"/>
    <p:sldId id="306" r:id="rId3"/>
    <p:sldId id="294" r:id="rId4"/>
    <p:sldId id="309" r:id="rId5"/>
    <p:sldId id="293" r:id="rId6"/>
    <p:sldId id="310" r:id="rId7"/>
    <p:sldId id="313" r:id="rId8"/>
    <p:sldId id="314" r:id="rId9"/>
    <p:sldId id="265" r:id="rId10"/>
    <p:sldId id="307" r:id="rId11"/>
    <p:sldId id="261" r:id="rId12"/>
    <p:sldId id="260"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aptive Cards &amp; Actionable Messages" id="{7E829F76-CD83-44A3-B3F7-007301260BD8}">
          <p14:sldIdLst>
            <p14:sldId id="257"/>
            <p14:sldId id="306"/>
            <p14:sldId id="294"/>
            <p14:sldId id="309"/>
            <p14:sldId id="293"/>
            <p14:sldId id="310"/>
            <p14:sldId id="313"/>
            <p14:sldId id="314"/>
            <p14:sldId id="265"/>
          </p14:sldIdLst>
        </p14:section>
        <p14:section name="Summary" id="{0515D85C-C91E-4BDB-B673-651C2D8A364D}">
          <p14:sldIdLst>
            <p14:sldId id="307"/>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EEF"/>
    <a:srgbClr val="EEE9F8"/>
    <a:srgbClr val="E3008C"/>
    <a:srgbClr val="2F2F2F"/>
    <a:srgbClr val="787878"/>
    <a:srgbClr val="595959"/>
    <a:srgbClr val="A6A6A6"/>
    <a:srgbClr val="7F7F7F"/>
    <a:srgbClr val="00BC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1492" autoAdjust="0"/>
  </p:normalViewPr>
  <p:slideViewPr>
    <p:cSldViewPr snapToGrid="0">
      <p:cViewPr varScale="1">
        <p:scale>
          <a:sx n="80" d="100"/>
          <a:sy n="80" d="100"/>
        </p:scale>
        <p:origin x="45" y="4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3957"/>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3/14/2019 3:57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3/14/2019 3:56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3/14/2019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150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3/14/2019 3:56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04163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dirty="0" err="1"/>
              <a:t>MessageCard</a:t>
            </a:r>
            <a:r>
              <a:rPr lang="en-US" dirty="0"/>
              <a:t> Playground to view samples and design your own cards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3/14/2019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50462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text fields in the card support markdown.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3/14/2019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1694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Adaptive Card Designer to create and view samples in the various host applications (from Microsoft)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3/14/2019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14307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3/14/2019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3/14/2019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3/14/2019 3:56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237901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A6282E-6995-4D31-9F13-33CAAA811FDA}"/>
              </a:ext>
            </a:extLst>
          </p:cNvPr>
          <p:cNvPicPr>
            <a:picLocks noChangeAspect="1"/>
          </p:cNvPicPr>
          <p:nvPr userDrawn="1"/>
        </p:nvPicPr>
        <p:blipFill rotWithShape="1">
          <a:blip r:embed="rId2"/>
          <a:srcRect l="10868" r="12305"/>
          <a:stretch/>
        </p:blipFill>
        <p:spPr>
          <a:xfrm>
            <a:off x="4373880" y="0"/>
            <a:ext cx="8062596" cy="6994525"/>
          </a:xfrm>
          <a:prstGeom prst="rect">
            <a:avLst/>
          </a:prstGeom>
        </p:spPr>
      </p:pic>
      <p:pic>
        <p:nvPicPr>
          <p:cNvPr id="13" name="Picture 12">
            <a:extLst>
              <a:ext uri="{FF2B5EF4-FFF2-40B4-BE49-F238E27FC236}">
                <a16:creationId xmlns:a16="http://schemas.microsoft.com/office/drawing/2014/main" id="{32E43986-EE7F-4CA0-98AB-7AAEDFB1960F}"/>
              </a:ext>
            </a:extLst>
          </p:cNvPr>
          <p:cNvPicPr>
            <a:picLocks noChangeAspect="1"/>
          </p:cNvPicPr>
          <p:nvPr userDrawn="1"/>
        </p:nvPicPr>
        <p:blipFill rotWithShape="1">
          <a:blip r:embed="rId2"/>
          <a:srcRect l="18280" r="58127"/>
          <a:stretch/>
        </p:blipFill>
        <p:spPr>
          <a:xfrm flipH="1">
            <a:off x="1906056" y="0"/>
            <a:ext cx="2476119"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06056" y="0"/>
            <a:ext cx="6597864" cy="6994525"/>
          </a:xfrm>
          <a:prstGeom prst="rect">
            <a:avLst/>
          </a:prstGeom>
          <a:gradFill flip="none" rotWithShape="1">
            <a:gsLst>
              <a:gs pos="61000">
                <a:srgbClr val="FFFFFF">
                  <a:alpha val="72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3883948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74"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540" r:id="rId14"/>
    <p:sldLayoutId id="2147484541" r:id="rId15"/>
    <p:sldLayoutId id="2147484542" r:id="rId16"/>
    <p:sldLayoutId id="2147484543" r:id="rId17"/>
    <p:sldLayoutId id="2147484544" r:id="rId18"/>
    <p:sldLayoutId id="2147484545" r:id="rId19"/>
    <p:sldLayoutId id="2147484546" r:id="rId20"/>
    <p:sldLayoutId id="2147484299"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7.tm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8.tmp"/></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Adaptive Cards</a:t>
            </a:r>
          </a:p>
        </p:txBody>
      </p:sp>
      <p:sp>
        <p:nvSpPr>
          <p:cNvPr id="5" name="Text Placeholder 4"/>
          <p:cNvSpPr>
            <a:spLocks noGrp="1"/>
          </p:cNvSpPr>
          <p:nvPr>
            <p:ph type="body" sz="quarter" idx="12"/>
          </p:nvPr>
        </p:nvSpPr>
        <p:spPr/>
        <p:txBody>
          <a:bodyPr/>
          <a:lstStyle/>
          <a:p>
            <a:r>
              <a:rPr lang="en-US" dirty="0"/>
              <a:t>Adaptive Cards &amp; Actionable Messages</a:t>
            </a:r>
          </a:p>
        </p:txBody>
      </p:sp>
    </p:spTree>
    <p:extLst>
      <p:ext uri="{BB962C8B-B14F-4D97-AF65-F5344CB8AC3E}">
        <p14:creationId xmlns:p14="http://schemas.microsoft.com/office/powerpoint/2010/main" val="205332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215EA7-7174-487D-949C-048DC5016E4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7426" r="10166"/>
          <a:stretch/>
        </p:blipFill>
        <p:spPr>
          <a:xfrm>
            <a:off x="5887091" y="0"/>
            <a:ext cx="6549384" cy="6994525"/>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54864"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221599"/>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endParaRPr lang="en-US" sz="1600" b="0" dirty="0">
              <a:solidFill>
                <a:srgbClr val="2F2F2F"/>
              </a:solidFill>
              <a:latin typeface="Segoe UI Semibold"/>
            </a:endParaRPr>
          </a:p>
        </p:txBody>
      </p:sp>
    </p:spTree>
    <p:extLst>
      <p:ext uri="{BB962C8B-B14F-4D97-AF65-F5344CB8AC3E}">
        <p14:creationId xmlns:p14="http://schemas.microsoft.com/office/powerpoint/2010/main" val="36516727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5B3B3-801E-4407-B62A-116965BB253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102" r="9751"/>
          <a:stretch/>
        </p:blipFill>
        <p:spPr>
          <a:xfrm flipH="1">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Adaptive Card Overview</a:t>
            </a:r>
          </a:p>
          <a:p>
            <a:pPr lvl="0">
              <a:spcBef>
                <a:spcPts val="1200"/>
              </a:spcBef>
            </a:pPr>
            <a:r>
              <a:rPr lang="en-US" sz="2000" dirty="0">
                <a:solidFill>
                  <a:srgbClr val="D83B01"/>
                </a:solidFill>
              </a:rPr>
              <a:t>Card Reference and Visualizer</a:t>
            </a:r>
          </a:p>
          <a:p>
            <a:pPr lvl="0">
              <a:spcBef>
                <a:spcPts val="1200"/>
              </a:spcBef>
            </a:pPr>
            <a:r>
              <a:rPr lang="en-US" sz="2000" dirty="0">
                <a:solidFill>
                  <a:srgbClr val="D83B01"/>
                </a:solidFill>
              </a:rPr>
              <a:t>Actionable Messages with Adaptive Cards </a:t>
            </a: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Adaptive Cards &amp; Actionable Messages</a:t>
            </a:r>
            <a:endParaRPr kumimoji="0" lang="en-US" sz="2800" b="0" i="0" u="none" strike="noStrike" kern="1200" cap="none" spc="-50" normalizeH="0" baseline="0" noProof="0" dirty="0">
              <a:ln w="3175">
                <a:noFill/>
              </a:ln>
              <a:solidFill>
                <a:srgbClr val="2F2F2F"/>
              </a:soli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E1C281-BC82-476A-8C1F-0A97CA0544E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446551"/>
            <a:ext cx="9071649" cy="5547974"/>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35F5DC4F-8CE5-44E6-ABCA-A9BCCA7CB07E}"/>
              </a:ext>
            </a:extLst>
          </p:cNvPr>
          <p:cNvPicPr>
            <a:picLocks noChangeAspect="1"/>
          </p:cNvPicPr>
          <p:nvPr/>
        </p:nvPicPr>
        <p:blipFill>
          <a:blip r:embed="rId4"/>
          <a:stretch>
            <a:fillRect/>
          </a:stretch>
        </p:blipFill>
        <p:spPr>
          <a:xfrm>
            <a:off x="1944524" y="1677999"/>
            <a:ext cx="8466146" cy="4423167"/>
          </a:xfrm>
          <a:prstGeom prst="rect">
            <a:avLst/>
          </a:prstGeom>
        </p:spPr>
      </p:pic>
      <p:sp>
        <p:nvSpPr>
          <p:cNvPr id="3" name="Title 2">
            <a:extLst>
              <a:ext uri="{FF2B5EF4-FFF2-40B4-BE49-F238E27FC236}">
                <a16:creationId xmlns:a16="http://schemas.microsoft.com/office/drawing/2014/main" id="{BE3B50F5-BC03-4396-8B44-491614DA0FC2}"/>
              </a:ext>
            </a:extLst>
          </p:cNvPr>
          <p:cNvSpPr>
            <a:spLocks noGrp="1"/>
          </p:cNvSpPr>
          <p:nvPr>
            <p:ph type="title"/>
          </p:nvPr>
        </p:nvSpPr>
        <p:spPr/>
        <p:txBody>
          <a:bodyPr/>
          <a:lstStyle/>
          <a:p>
            <a:r>
              <a:rPr lang="en-US" dirty="0"/>
              <a:t>Adaptive Cards</a:t>
            </a:r>
          </a:p>
        </p:txBody>
      </p:sp>
      <p:sp>
        <p:nvSpPr>
          <p:cNvPr id="8" name="Rectangle 7">
            <a:extLst>
              <a:ext uri="{FF2B5EF4-FFF2-40B4-BE49-F238E27FC236}">
                <a16:creationId xmlns:a16="http://schemas.microsoft.com/office/drawing/2014/main" id="{44D7ACC9-55DB-4C3E-8156-6A9C43A20713}"/>
              </a:ext>
            </a:extLst>
          </p:cNvPr>
          <p:cNvSpPr/>
          <p:nvPr/>
        </p:nvSpPr>
        <p:spPr bwMode="auto">
          <a:xfrm>
            <a:off x="1944524" y="6101165"/>
            <a:ext cx="8466146" cy="2605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2AD0359A-6BD6-43CB-81D9-EC0A6779E6E1}"/>
              </a:ext>
            </a:extLst>
          </p:cNvPr>
          <p:cNvSpPr/>
          <p:nvPr/>
        </p:nvSpPr>
        <p:spPr>
          <a:xfrm>
            <a:off x="4940929" y="6046790"/>
            <a:ext cx="2581604" cy="369332"/>
          </a:xfrm>
          <a:prstGeom prst="rect">
            <a:avLst/>
          </a:prstGeom>
        </p:spPr>
        <p:txBody>
          <a:bodyPr wrap="none">
            <a:spAutoFit/>
          </a:bodyPr>
          <a:lstStyle/>
          <a:p>
            <a:r>
              <a:rPr lang="en-US" dirty="0">
                <a:solidFill>
                  <a:schemeClr val="bg2"/>
                </a:solidFill>
              </a:rPr>
              <a:t>https://adaptivecards.io</a:t>
            </a:r>
          </a:p>
        </p:txBody>
      </p:sp>
    </p:spTree>
    <p:extLst>
      <p:ext uri="{BB962C8B-B14F-4D97-AF65-F5344CB8AC3E}">
        <p14:creationId xmlns:p14="http://schemas.microsoft.com/office/powerpoint/2010/main" val="28004173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CCC8A-E59F-48B7-B0F3-996EF59DA491}"/>
              </a:ext>
            </a:extLst>
          </p:cNvPr>
          <p:cNvSpPr>
            <a:spLocks noGrp="1"/>
          </p:cNvSpPr>
          <p:nvPr>
            <p:ph type="title"/>
          </p:nvPr>
        </p:nvSpPr>
        <p:spPr/>
        <p:txBody>
          <a:bodyPr/>
          <a:lstStyle/>
          <a:p>
            <a:r>
              <a:rPr lang="en-US" dirty="0"/>
              <a:t>Adaptive Cards</a:t>
            </a:r>
          </a:p>
        </p:txBody>
      </p:sp>
      <p:sp>
        <p:nvSpPr>
          <p:cNvPr id="3" name="Text Placeholder 2">
            <a:extLst>
              <a:ext uri="{FF2B5EF4-FFF2-40B4-BE49-F238E27FC236}">
                <a16:creationId xmlns:a16="http://schemas.microsoft.com/office/drawing/2014/main" id="{6121A4EC-5852-4224-B48B-09A3B1C750C0}"/>
              </a:ext>
            </a:extLst>
          </p:cNvPr>
          <p:cNvSpPr>
            <a:spLocks noGrp="1"/>
          </p:cNvSpPr>
          <p:nvPr>
            <p:ph type="body" sz="quarter" idx="10"/>
          </p:nvPr>
        </p:nvSpPr>
        <p:spPr>
          <a:xfrm>
            <a:off x="465138" y="1919804"/>
            <a:ext cx="11533187" cy="307777"/>
          </a:xfrm>
        </p:spPr>
        <p:txBody>
          <a:bodyPr/>
          <a:lstStyle/>
          <a:p>
            <a:r>
              <a:rPr lang="en-US" b="1" dirty="0">
                <a:solidFill>
                  <a:schemeClr val="accent1"/>
                </a:solidFill>
              </a:rPr>
              <a:t>Goals</a:t>
            </a:r>
          </a:p>
        </p:txBody>
      </p:sp>
      <p:sp>
        <p:nvSpPr>
          <p:cNvPr id="4" name="Text Placeholder 3">
            <a:extLst>
              <a:ext uri="{FF2B5EF4-FFF2-40B4-BE49-F238E27FC236}">
                <a16:creationId xmlns:a16="http://schemas.microsoft.com/office/drawing/2014/main" id="{D4122A50-6CC4-4BE6-A9F2-FCB44B7B878A}"/>
              </a:ext>
            </a:extLst>
          </p:cNvPr>
          <p:cNvSpPr>
            <a:spLocks noGrp="1"/>
          </p:cNvSpPr>
          <p:nvPr>
            <p:ph type="body" sz="quarter" idx="11"/>
          </p:nvPr>
        </p:nvSpPr>
        <p:spPr>
          <a:xfrm>
            <a:off x="465138" y="2434636"/>
            <a:ext cx="11533187" cy="2752933"/>
          </a:xfrm>
        </p:spPr>
        <p:txBody>
          <a:bodyPr/>
          <a:lstStyle/>
          <a:p>
            <a:r>
              <a:rPr lang="en-US" dirty="0"/>
              <a:t>Portable</a:t>
            </a:r>
            <a:r>
              <a:rPr lang="en-US" b="0" dirty="0"/>
              <a:t> - To any app, device, and UI framework</a:t>
            </a:r>
          </a:p>
          <a:p>
            <a:endParaRPr lang="en-US" b="0" dirty="0"/>
          </a:p>
          <a:p>
            <a:r>
              <a:rPr lang="en-US" dirty="0"/>
              <a:t>Open</a:t>
            </a:r>
            <a:r>
              <a:rPr lang="en-US" b="0" dirty="0"/>
              <a:t> - Libraries and schema are open source and shared</a:t>
            </a:r>
          </a:p>
          <a:p>
            <a:endParaRPr lang="en-US" dirty="0"/>
          </a:p>
          <a:p>
            <a:r>
              <a:rPr lang="en-US" dirty="0"/>
              <a:t>Low cost</a:t>
            </a:r>
            <a:r>
              <a:rPr lang="en-US" b="0" dirty="0"/>
              <a:t> - Easy to define, easy to consume</a:t>
            </a:r>
          </a:p>
          <a:p>
            <a:endParaRPr lang="en-US" dirty="0"/>
          </a:p>
          <a:p>
            <a:r>
              <a:rPr lang="en-US" dirty="0"/>
              <a:t>Expressive</a:t>
            </a:r>
            <a:r>
              <a:rPr lang="en-US" b="0" dirty="0"/>
              <a:t> - Targeted at the long tail of content that developers want to produce</a:t>
            </a:r>
          </a:p>
          <a:p>
            <a:endParaRPr lang="en-US" dirty="0"/>
          </a:p>
          <a:p>
            <a:r>
              <a:rPr lang="en-US" dirty="0"/>
              <a:t>Purely declarative</a:t>
            </a:r>
            <a:r>
              <a:rPr lang="en-US" b="0" dirty="0"/>
              <a:t> - No code is needed or allowed</a:t>
            </a:r>
          </a:p>
          <a:p>
            <a:endParaRPr lang="en-US" dirty="0"/>
          </a:p>
          <a:p>
            <a:r>
              <a:rPr lang="en-US" dirty="0"/>
              <a:t>Automatically styled</a:t>
            </a:r>
            <a:r>
              <a:rPr lang="en-US" b="0" dirty="0"/>
              <a:t> - To the Host application UX and brand guidelines</a:t>
            </a:r>
          </a:p>
          <a:p>
            <a:endParaRPr lang="en-US" dirty="0"/>
          </a:p>
        </p:txBody>
      </p:sp>
    </p:spTree>
    <p:extLst>
      <p:ext uri="{BB962C8B-B14F-4D97-AF65-F5344CB8AC3E}">
        <p14:creationId xmlns:p14="http://schemas.microsoft.com/office/powerpoint/2010/main" val="376054405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Card schema</a:t>
            </a:r>
          </a:p>
        </p:txBody>
      </p:sp>
      <p:graphicFrame>
        <p:nvGraphicFramePr>
          <p:cNvPr id="5" name="Table Placeholder 13">
            <a:extLst>
              <a:ext uri="{FF2B5EF4-FFF2-40B4-BE49-F238E27FC236}">
                <a16:creationId xmlns:a16="http://schemas.microsoft.com/office/drawing/2014/main" id="{A88FDFDD-0800-4D30-89D6-115EE758A3CD}"/>
              </a:ext>
            </a:extLst>
          </p:cNvPr>
          <p:cNvGraphicFramePr>
            <a:graphicFrameLocks/>
          </p:cNvGraphicFramePr>
          <p:nvPr>
            <p:extLst>
              <p:ext uri="{D42A27DB-BD31-4B8C-83A1-F6EECF244321}">
                <p14:modId xmlns:p14="http://schemas.microsoft.com/office/powerpoint/2010/main" val="507404188"/>
              </p:ext>
            </p:extLst>
          </p:nvPr>
        </p:nvGraphicFramePr>
        <p:xfrm>
          <a:off x="465138" y="1278477"/>
          <a:ext cx="10808452" cy="4590172"/>
        </p:xfrm>
        <a:graphic>
          <a:graphicData uri="http://schemas.openxmlformats.org/drawingml/2006/table">
            <a:tbl>
              <a:tblPr firstRow="1" bandRow="1">
                <a:tableStyleId>{5C22544A-7EE6-4342-B048-85BDC9FD1C3A}</a:tableStyleId>
              </a:tblPr>
              <a:tblGrid>
                <a:gridCol w="4442528">
                  <a:extLst>
                    <a:ext uri="{9D8B030D-6E8A-4147-A177-3AD203B41FA5}">
                      <a16:colId xmlns:a16="http://schemas.microsoft.com/office/drawing/2014/main" val="2037588904"/>
                    </a:ext>
                  </a:extLst>
                </a:gridCol>
                <a:gridCol w="6365924">
                  <a:extLst>
                    <a:ext uri="{9D8B030D-6E8A-4147-A177-3AD203B41FA5}">
                      <a16:colId xmlns:a16="http://schemas.microsoft.com/office/drawing/2014/main" val="200505750"/>
                    </a:ext>
                  </a:extLst>
                </a:gridCol>
              </a:tblGrid>
              <a:tr h="951142">
                <a:tc>
                  <a:txBody>
                    <a:bodyPr/>
                    <a:lstStyle/>
                    <a:p>
                      <a:pPr>
                        <a:lnSpc>
                          <a:spcPct val="100000"/>
                        </a:lnSpc>
                      </a:pPr>
                      <a:r>
                        <a:rPr lang="en-US" sz="2400" b="0" dirty="0">
                          <a:solidFill>
                            <a:schemeClr val="bg2"/>
                          </a:solidFill>
                          <a:latin typeface="+mj-lt"/>
                        </a:rPr>
                        <a:t>Property</a:t>
                      </a:r>
                      <a:endParaRPr lang="en-US" sz="1800" b="0" dirty="0">
                        <a:solidFill>
                          <a:schemeClr val="bg2"/>
                        </a:solidFill>
                        <a:latin typeface="+mj-lt"/>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00000"/>
                        </a:lnSpc>
                      </a:pPr>
                      <a:r>
                        <a:rPr lang="en-US" sz="2000" b="0" dirty="0">
                          <a:solidFill>
                            <a:schemeClr val="bg2"/>
                          </a:solidFill>
                          <a:latin typeface="+mj-lt"/>
                        </a:rPr>
                        <a:t>Examples</a:t>
                      </a:r>
                      <a:endParaRPr lang="en-US" sz="1800" b="0" dirty="0">
                        <a:solidFill>
                          <a:schemeClr val="bg2"/>
                        </a:solidFill>
                        <a:latin typeface="+mj-lt"/>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34266737"/>
                  </a:ext>
                </a:extLst>
              </a:tr>
              <a:tr h="727806">
                <a:tc>
                  <a:txBody>
                    <a:bodyPr/>
                    <a:lstStyle/>
                    <a:p>
                      <a:pPr>
                        <a:lnSpc>
                          <a:spcPts val="1600"/>
                        </a:lnSpc>
                      </a:pPr>
                      <a:r>
                        <a:rPr lang="en-US" sz="2000" b="0" i="0" dirty="0">
                          <a:latin typeface="+mj-lt"/>
                        </a:rPr>
                        <a:t>Cards</a:t>
                      </a:r>
                      <a:endParaRPr lang="en-US" sz="1400" b="0" i="0" dirty="0">
                        <a:latin typeface="+mj-lt"/>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n-lt"/>
                          <a:ea typeface="+mn-ea"/>
                          <a:cs typeface="+mn-cs"/>
                        </a:rPr>
                        <a:t>Adaptive Cards</a:t>
                      </a: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23557"/>
                  </a:ext>
                </a:extLst>
              </a:tr>
              <a:tr h="727806">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j-lt"/>
                          <a:ea typeface="+mn-ea"/>
                          <a:cs typeface="+mn-cs"/>
                        </a:rPr>
                        <a:t>Card Elements</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2F2F2F"/>
                          </a:solidFill>
                          <a:effectLst/>
                          <a:uLnTx/>
                          <a:uFillTx/>
                          <a:latin typeface="+mn-lt"/>
                          <a:ea typeface="+mn-ea"/>
                          <a:cs typeface="+mn-cs"/>
                        </a:rPr>
                        <a:t>TextBlock</a:t>
                      </a:r>
                      <a:r>
                        <a:rPr kumimoji="0" lang="en-US" sz="2000" b="0" i="0" u="none" strike="noStrike" kern="1200" cap="none" spc="0" normalizeH="0" baseline="0" noProof="0" dirty="0">
                          <a:ln>
                            <a:noFill/>
                          </a:ln>
                          <a:solidFill>
                            <a:srgbClr val="2F2F2F"/>
                          </a:solidFill>
                          <a:effectLst/>
                          <a:uLnTx/>
                          <a:uFillTx/>
                          <a:latin typeface="+mn-lt"/>
                          <a:ea typeface="+mn-ea"/>
                          <a:cs typeface="+mn-cs"/>
                        </a:rPr>
                        <a:t>, Image</a:t>
                      </a: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1507760"/>
                  </a:ext>
                </a:extLst>
              </a:tr>
              <a:tr h="727806">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j-lt"/>
                          <a:ea typeface="+mn-ea"/>
                          <a:cs typeface="+mn-cs"/>
                        </a:rPr>
                        <a:t>Containers</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2F2F2F"/>
                          </a:solidFill>
                          <a:effectLst/>
                          <a:uLnTx/>
                          <a:uFillTx/>
                          <a:latin typeface="+mn-lt"/>
                          <a:ea typeface="+mn-ea"/>
                          <a:cs typeface="+mn-cs"/>
                        </a:rPr>
                        <a:t>ColumnSet</a:t>
                      </a:r>
                      <a:r>
                        <a:rPr kumimoji="0" lang="en-US" sz="2000" b="0" i="0" u="none" strike="noStrike" kern="1200" cap="none" spc="0" normalizeH="0" baseline="0" noProof="0" dirty="0">
                          <a:ln>
                            <a:noFill/>
                          </a:ln>
                          <a:solidFill>
                            <a:srgbClr val="2F2F2F"/>
                          </a:solidFill>
                          <a:effectLst/>
                          <a:uLnTx/>
                          <a:uFillTx/>
                          <a:latin typeface="+mn-lt"/>
                          <a:ea typeface="+mn-ea"/>
                          <a:cs typeface="+mn-cs"/>
                        </a:rPr>
                        <a:t>, FactSet, </a:t>
                      </a:r>
                      <a:r>
                        <a:rPr kumimoji="0" lang="en-US" sz="2000" b="0" i="0" u="none" strike="noStrike" kern="1200" cap="none" spc="0" normalizeH="0" baseline="0" noProof="0" dirty="0" err="1">
                          <a:ln>
                            <a:noFill/>
                          </a:ln>
                          <a:solidFill>
                            <a:srgbClr val="2F2F2F"/>
                          </a:solidFill>
                          <a:effectLst/>
                          <a:uLnTx/>
                          <a:uFillTx/>
                          <a:latin typeface="+mn-lt"/>
                          <a:ea typeface="+mn-ea"/>
                          <a:cs typeface="+mn-cs"/>
                        </a:rPr>
                        <a:t>ImageSet</a:t>
                      </a: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5213843"/>
                  </a:ext>
                </a:extLst>
              </a:tr>
              <a:tr h="727806">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j-lt"/>
                          <a:ea typeface="+mn-ea"/>
                          <a:cs typeface="+mn-cs"/>
                        </a:rPr>
                        <a:t>Actions</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2F2F2F"/>
                          </a:solidFill>
                          <a:effectLst/>
                          <a:uLnTx/>
                          <a:uFillTx/>
                          <a:latin typeface="+mn-lt"/>
                          <a:ea typeface="+mn-ea"/>
                          <a:cs typeface="+mn-cs"/>
                        </a:rPr>
                        <a:t>OpenUrl</a:t>
                      </a:r>
                      <a:r>
                        <a:rPr kumimoji="0" lang="en-US" sz="2000" b="0" i="0" u="none" strike="noStrike" kern="1200" cap="none" spc="0" normalizeH="0" baseline="0" noProof="0" dirty="0">
                          <a:ln>
                            <a:noFill/>
                          </a:ln>
                          <a:solidFill>
                            <a:srgbClr val="2F2F2F"/>
                          </a:solidFill>
                          <a:effectLst/>
                          <a:uLnTx/>
                          <a:uFillTx/>
                          <a:latin typeface="+mn-lt"/>
                          <a:ea typeface="+mn-ea"/>
                          <a:cs typeface="+mn-cs"/>
                        </a:rPr>
                        <a:t>, Submit, </a:t>
                      </a:r>
                      <a:r>
                        <a:rPr kumimoji="0" lang="en-US" sz="2000" b="0" i="0" u="none" strike="noStrike" kern="1200" cap="none" spc="0" normalizeH="0" baseline="0" noProof="0" dirty="0" err="1">
                          <a:ln>
                            <a:noFill/>
                          </a:ln>
                          <a:solidFill>
                            <a:srgbClr val="2F2F2F"/>
                          </a:solidFill>
                          <a:effectLst/>
                          <a:uLnTx/>
                          <a:uFillTx/>
                          <a:latin typeface="+mn-lt"/>
                          <a:ea typeface="+mn-ea"/>
                          <a:cs typeface="+mn-cs"/>
                        </a:rPr>
                        <a:t>ShowCard</a:t>
                      </a: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7081525"/>
                  </a:ext>
                </a:extLst>
              </a:tr>
              <a:tr h="727806">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j-lt"/>
                          <a:ea typeface="+mn-ea"/>
                          <a:cs typeface="+mn-cs"/>
                        </a:rPr>
                        <a:t>Inputs</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F2F"/>
                          </a:solidFill>
                          <a:effectLst/>
                          <a:uLnTx/>
                          <a:uFillTx/>
                          <a:latin typeface="+mn-lt"/>
                          <a:ea typeface="+mn-ea"/>
                          <a:cs typeface="+mn-cs"/>
                        </a:rPr>
                        <a:t>Text, Number, Date/Time, Toggle, Choice</a:t>
                      </a: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639596"/>
                  </a:ext>
                </a:extLst>
              </a:tr>
            </a:tbl>
          </a:graphicData>
        </a:graphic>
      </p:graphicFrame>
    </p:spTree>
    <p:extLst>
      <p:ext uri="{BB962C8B-B14F-4D97-AF65-F5344CB8AC3E}">
        <p14:creationId xmlns:p14="http://schemas.microsoft.com/office/powerpoint/2010/main" val="8414934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E1C281-BC82-476A-8C1F-0A97CA0544E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309719"/>
            <a:ext cx="9071649" cy="5684806"/>
          </a:xfrm>
          <a:prstGeom prst="rect">
            <a:avLst/>
          </a:prstGeom>
        </p:spPr>
      </p:pic>
      <p:pic>
        <p:nvPicPr>
          <p:cNvPr id="4" name="Picture 3">
            <a:extLst>
              <a:ext uri="{FF2B5EF4-FFF2-40B4-BE49-F238E27FC236}">
                <a16:creationId xmlns:a16="http://schemas.microsoft.com/office/drawing/2014/main" id="{FD903C16-242F-468C-82C7-568B54F8723F}"/>
              </a:ext>
            </a:extLst>
          </p:cNvPr>
          <p:cNvPicPr>
            <a:picLocks noChangeAspect="1"/>
          </p:cNvPicPr>
          <p:nvPr/>
        </p:nvPicPr>
        <p:blipFill rotWithShape="1">
          <a:blip r:embed="rId4"/>
          <a:srcRect b="15562"/>
          <a:stretch/>
        </p:blipFill>
        <p:spPr>
          <a:xfrm>
            <a:off x="1989079" y="1602749"/>
            <a:ext cx="8440205" cy="4432291"/>
          </a:xfrm>
          <a:prstGeom prst="rect">
            <a:avLst/>
          </a:prstGeom>
        </p:spPr>
      </p:pic>
      <p:sp>
        <p:nvSpPr>
          <p:cNvPr id="8" name="Rectangle 7">
            <a:extLst>
              <a:ext uri="{FF2B5EF4-FFF2-40B4-BE49-F238E27FC236}">
                <a16:creationId xmlns:a16="http://schemas.microsoft.com/office/drawing/2014/main" id="{44D7ACC9-55DB-4C3E-8156-6A9C43A20713}"/>
              </a:ext>
            </a:extLst>
          </p:cNvPr>
          <p:cNvSpPr/>
          <p:nvPr/>
        </p:nvSpPr>
        <p:spPr bwMode="auto">
          <a:xfrm>
            <a:off x="1935481" y="5712579"/>
            <a:ext cx="8534400" cy="6250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BE3B50F5-BC03-4396-8B44-491614DA0FC2}"/>
              </a:ext>
            </a:extLst>
          </p:cNvPr>
          <p:cNvSpPr>
            <a:spLocks noGrp="1"/>
          </p:cNvSpPr>
          <p:nvPr>
            <p:ph type="title"/>
          </p:nvPr>
        </p:nvSpPr>
        <p:spPr/>
        <p:txBody>
          <a:bodyPr/>
          <a:lstStyle/>
          <a:p>
            <a:r>
              <a:rPr lang="en-US" dirty="0"/>
              <a:t>Adaptive Card Designer</a:t>
            </a:r>
          </a:p>
        </p:txBody>
      </p:sp>
      <p:sp>
        <p:nvSpPr>
          <p:cNvPr id="5" name="Rectangle 4">
            <a:extLst>
              <a:ext uri="{FF2B5EF4-FFF2-40B4-BE49-F238E27FC236}">
                <a16:creationId xmlns:a16="http://schemas.microsoft.com/office/drawing/2014/main" id="{2AD0359A-6BD6-43CB-81D9-EC0A6779E6E1}"/>
              </a:ext>
            </a:extLst>
          </p:cNvPr>
          <p:cNvSpPr/>
          <p:nvPr/>
        </p:nvSpPr>
        <p:spPr>
          <a:xfrm>
            <a:off x="4418481" y="5864686"/>
            <a:ext cx="3548215" cy="369332"/>
          </a:xfrm>
          <a:prstGeom prst="rect">
            <a:avLst/>
          </a:prstGeom>
        </p:spPr>
        <p:txBody>
          <a:bodyPr wrap="none">
            <a:spAutoFit/>
          </a:bodyPr>
          <a:lstStyle/>
          <a:p>
            <a:r>
              <a:rPr lang="en-US" dirty="0">
                <a:solidFill>
                  <a:schemeClr val="bg2"/>
                </a:solidFill>
              </a:rPr>
              <a:t>https://adaptivecards.io/designer</a:t>
            </a:r>
          </a:p>
        </p:txBody>
      </p:sp>
    </p:spTree>
    <p:extLst>
      <p:ext uri="{BB962C8B-B14F-4D97-AF65-F5344CB8AC3E}">
        <p14:creationId xmlns:p14="http://schemas.microsoft.com/office/powerpoint/2010/main" val="7320604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6814-FC7B-428D-ABD1-F9538F8F20FB}"/>
              </a:ext>
            </a:extLst>
          </p:cNvPr>
          <p:cNvSpPr>
            <a:spLocks noGrp="1"/>
          </p:cNvSpPr>
          <p:nvPr>
            <p:ph type="title"/>
          </p:nvPr>
        </p:nvSpPr>
        <p:spPr/>
        <p:txBody>
          <a:bodyPr/>
          <a:lstStyle/>
          <a:p>
            <a:r>
              <a:rPr lang="en-US" dirty="0"/>
              <a:t>Actionable Messages with Adaptive Cards </a:t>
            </a:r>
          </a:p>
        </p:txBody>
      </p:sp>
      <p:sp>
        <p:nvSpPr>
          <p:cNvPr id="3" name="Text Placeholder 2">
            <a:extLst>
              <a:ext uri="{FF2B5EF4-FFF2-40B4-BE49-F238E27FC236}">
                <a16:creationId xmlns:a16="http://schemas.microsoft.com/office/drawing/2014/main" id="{E43A4018-E554-448E-A570-2E5F9E6A5CA6}"/>
              </a:ext>
            </a:extLst>
          </p:cNvPr>
          <p:cNvSpPr>
            <a:spLocks noGrp="1"/>
          </p:cNvSpPr>
          <p:nvPr>
            <p:ph type="body" sz="quarter" idx="10"/>
          </p:nvPr>
        </p:nvSpPr>
        <p:spPr>
          <a:xfrm>
            <a:off x="465138" y="1548725"/>
            <a:ext cx="11533187" cy="585097"/>
          </a:xfrm>
          <a:solidFill>
            <a:srgbClr val="EEE9F8"/>
          </a:solidFill>
        </p:spPr>
        <p:txBody>
          <a:bodyPr/>
          <a:lstStyle/>
          <a:p>
            <a:pPr marL="548640"/>
            <a:r>
              <a:rPr lang="en-US" sz="1400" dirty="0"/>
              <a:t>You can send actionable messages to yourself using the Office 365 SMTP server or the Microsoft Graph. You will be unable to send actionable messages to any other user until you have registered using the actionable messages developer dashboard.</a:t>
            </a:r>
          </a:p>
        </p:txBody>
      </p:sp>
      <p:sp>
        <p:nvSpPr>
          <p:cNvPr id="6" name="Text Placeholder 5">
            <a:extLst>
              <a:ext uri="{FF2B5EF4-FFF2-40B4-BE49-F238E27FC236}">
                <a16:creationId xmlns:a16="http://schemas.microsoft.com/office/drawing/2014/main" id="{A3B7CCA7-FCC3-4D89-9A50-F502AE772104}"/>
              </a:ext>
            </a:extLst>
          </p:cNvPr>
          <p:cNvSpPr>
            <a:spLocks noGrp="1"/>
          </p:cNvSpPr>
          <p:nvPr>
            <p:ph type="body" sz="quarter" idx="11"/>
          </p:nvPr>
        </p:nvSpPr>
        <p:spPr>
          <a:xfrm>
            <a:off x="465138" y="3214124"/>
            <a:ext cx="3690937" cy="1829603"/>
          </a:xfrm>
        </p:spPr>
        <p:txBody>
          <a:bodyPr/>
          <a:lstStyle/>
          <a:p>
            <a:r>
              <a:rPr lang="en-US" sz="1800" dirty="0"/>
              <a:t>Set </a:t>
            </a:r>
            <a:r>
              <a:rPr lang="en-US" sz="1800" dirty="0" err="1">
                <a:latin typeface="Consolas" panose="020B0609020204030204" pitchFamily="49" charset="0"/>
              </a:rPr>
              <a:t>hideOriginalBody</a:t>
            </a:r>
            <a:r>
              <a:rPr lang="en-US" sz="1800" dirty="0"/>
              <a:t> property</a:t>
            </a:r>
          </a:p>
          <a:p>
            <a:r>
              <a:rPr lang="en-US" b="0" dirty="0">
                <a:solidFill>
                  <a:schemeClr val="tx1"/>
                </a:solidFill>
              </a:rPr>
              <a:t>The message body should be added, but hidden if the card contains all the information the user needs. Body is shown if host does not support cards.</a:t>
            </a:r>
          </a:p>
          <a:p>
            <a:r>
              <a:rPr lang="en-US" b="0" dirty="0">
                <a:solidFill>
                  <a:schemeClr val="tx1"/>
                </a:solidFill>
              </a:rPr>
              <a:t>Cards are not included in replies or forwards of email.</a:t>
            </a:r>
          </a:p>
        </p:txBody>
      </p:sp>
      <p:sp>
        <p:nvSpPr>
          <p:cNvPr id="7" name="Text Placeholder 6">
            <a:extLst>
              <a:ext uri="{FF2B5EF4-FFF2-40B4-BE49-F238E27FC236}">
                <a16:creationId xmlns:a16="http://schemas.microsoft.com/office/drawing/2014/main" id="{A4625064-A526-4857-B402-56BD84CB9FD9}"/>
              </a:ext>
            </a:extLst>
          </p:cNvPr>
          <p:cNvSpPr>
            <a:spLocks noGrp="1"/>
          </p:cNvSpPr>
          <p:nvPr>
            <p:ph type="body" sz="quarter" idx="12"/>
          </p:nvPr>
        </p:nvSpPr>
        <p:spPr>
          <a:xfrm>
            <a:off x="4399597" y="3223704"/>
            <a:ext cx="3669666" cy="1523366"/>
          </a:xfrm>
        </p:spPr>
        <p:txBody>
          <a:bodyPr/>
          <a:lstStyle/>
          <a:p>
            <a:r>
              <a:rPr lang="en-US" sz="1800" dirty="0"/>
              <a:t>Card (json) is wrapped in &lt;script&gt;</a:t>
            </a:r>
          </a:p>
          <a:p>
            <a:r>
              <a:rPr lang="en-US" b="0" dirty="0">
                <a:solidFill>
                  <a:schemeClr val="tx1"/>
                </a:solidFill>
              </a:rPr>
              <a:t>Script tag must have type:</a:t>
            </a:r>
          </a:p>
          <a:p>
            <a:pPr marL="171450" lvl="2"/>
            <a:r>
              <a:rPr lang="en-US" sz="1600" b="0" dirty="0">
                <a:solidFill>
                  <a:schemeClr val="tx1"/>
                </a:solidFill>
                <a:latin typeface="Consolas" panose="020B0609020204030204" pitchFamily="49" charset="0"/>
              </a:rPr>
              <a:t>application/</a:t>
            </a:r>
            <a:r>
              <a:rPr lang="en-US" sz="1600" b="0" dirty="0" err="1">
                <a:solidFill>
                  <a:schemeClr val="tx1"/>
                </a:solidFill>
                <a:latin typeface="Consolas" panose="020B0609020204030204" pitchFamily="49" charset="0"/>
              </a:rPr>
              <a:t>adaptivecard+json</a:t>
            </a:r>
            <a:endParaRPr lang="en-US" sz="1600" b="0" dirty="0">
              <a:solidFill>
                <a:schemeClr val="tx1"/>
              </a:solidFill>
              <a:latin typeface="Consolas" panose="020B0609020204030204" pitchFamily="49" charset="0"/>
            </a:endParaRPr>
          </a:p>
          <a:p>
            <a:endParaRPr lang="en-US" b="0" dirty="0">
              <a:solidFill>
                <a:schemeClr val="tx1"/>
              </a:solidFill>
            </a:endParaRPr>
          </a:p>
          <a:p>
            <a:endParaRPr lang="en-US" b="0" dirty="0">
              <a:solidFill>
                <a:schemeClr val="tx1"/>
              </a:solidFill>
            </a:endParaRPr>
          </a:p>
        </p:txBody>
      </p:sp>
      <p:sp>
        <p:nvSpPr>
          <p:cNvPr id="8" name="Text Placeholder 7">
            <a:extLst>
              <a:ext uri="{FF2B5EF4-FFF2-40B4-BE49-F238E27FC236}">
                <a16:creationId xmlns:a16="http://schemas.microsoft.com/office/drawing/2014/main" id="{2D616C2B-3200-427C-B994-B761B3974AEE}"/>
              </a:ext>
            </a:extLst>
          </p:cNvPr>
          <p:cNvSpPr>
            <a:spLocks noGrp="1"/>
          </p:cNvSpPr>
          <p:nvPr>
            <p:ph type="body" sz="quarter" idx="13"/>
          </p:nvPr>
        </p:nvSpPr>
        <p:spPr>
          <a:xfrm>
            <a:off x="8303577" y="3214124"/>
            <a:ext cx="3694748" cy="1598771"/>
          </a:xfrm>
        </p:spPr>
        <p:txBody>
          <a:bodyPr/>
          <a:lstStyle/>
          <a:p>
            <a:r>
              <a:rPr lang="en-US" sz="1800" dirty="0"/>
              <a:t>&lt;script&gt; is added to &lt;head&gt;</a:t>
            </a:r>
          </a:p>
          <a:p>
            <a:r>
              <a:rPr lang="en-US" b="0" dirty="0">
                <a:solidFill>
                  <a:schemeClr val="tx1"/>
                </a:solidFill>
              </a:rPr>
              <a:t>Message body is an HTML document.</a:t>
            </a:r>
          </a:p>
          <a:p>
            <a:r>
              <a:rPr lang="en-US" b="0" dirty="0">
                <a:solidFill>
                  <a:schemeClr val="tx1"/>
                </a:solidFill>
              </a:rPr>
              <a:t>Adaptive card is in </a:t>
            </a:r>
            <a:r>
              <a:rPr lang="en-US" b="0" dirty="0">
                <a:solidFill>
                  <a:schemeClr val="tx1"/>
                </a:solidFill>
                <a:latin typeface="Consolas" panose="020B0609020204030204" pitchFamily="49" charset="0"/>
              </a:rPr>
              <a:t>&lt;</a:t>
            </a:r>
            <a:r>
              <a:rPr lang="en-US" b="0">
                <a:solidFill>
                  <a:schemeClr val="tx1"/>
                </a:solidFill>
                <a:latin typeface="Consolas" panose="020B0609020204030204" pitchFamily="49" charset="0"/>
              </a:rPr>
              <a:t>head&gt;</a:t>
            </a:r>
            <a:r>
              <a:rPr lang="en-US" b="0">
                <a:solidFill>
                  <a:schemeClr val="tx1"/>
                </a:solidFill>
              </a:rPr>
              <a:t> element</a:t>
            </a:r>
            <a:r>
              <a:rPr lang="en-US" b="0" dirty="0">
                <a:solidFill>
                  <a:schemeClr val="tx1"/>
                </a:solidFill>
              </a:rPr>
              <a:t>.</a:t>
            </a:r>
          </a:p>
          <a:p>
            <a:r>
              <a:rPr lang="en-US" b="0" dirty="0">
                <a:solidFill>
                  <a:schemeClr val="tx1"/>
                </a:solidFill>
              </a:rPr>
              <a:t>Message body is in </a:t>
            </a:r>
            <a:r>
              <a:rPr lang="en-US" b="0" dirty="0">
                <a:solidFill>
                  <a:schemeClr val="tx1"/>
                </a:solidFill>
                <a:latin typeface="Consolas" panose="020B0609020204030204" pitchFamily="49" charset="0"/>
              </a:rPr>
              <a:t>&lt;body&gt;</a:t>
            </a:r>
            <a:r>
              <a:rPr lang="en-US" b="0" dirty="0">
                <a:solidFill>
                  <a:schemeClr val="tx1"/>
                </a:solidFill>
              </a:rPr>
              <a:t> of document.</a:t>
            </a:r>
          </a:p>
          <a:p>
            <a:endParaRPr lang="en-US" dirty="0"/>
          </a:p>
        </p:txBody>
      </p:sp>
      <p:pic>
        <p:nvPicPr>
          <p:cNvPr id="5" name="Graphic 4" descr="Information">
            <a:extLst>
              <a:ext uri="{FF2B5EF4-FFF2-40B4-BE49-F238E27FC236}">
                <a16:creationId xmlns:a16="http://schemas.microsoft.com/office/drawing/2014/main" id="{95480CDE-5F81-4DE7-A38D-DA0ED0100B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8150" y="1553444"/>
            <a:ext cx="585097" cy="585097"/>
          </a:xfrm>
          <a:prstGeom prst="rect">
            <a:avLst/>
          </a:prstGeom>
        </p:spPr>
      </p:pic>
    </p:spTree>
    <p:extLst>
      <p:ext uri="{BB962C8B-B14F-4D97-AF65-F5344CB8AC3E}">
        <p14:creationId xmlns:p14="http://schemas.microsoft.com/office/powerpoint/2010/main" val="36162438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6814-FC7B-428D-ABD1-F9538F8F20FB}"/>
              </a:ext>
            </a:extLst>
          </p:cNvPr>
          <p:cNvSpPr>
            <a:spLocks noGrp="1"/>
          </p:cNvSpPr>
          <p:nvPr>
            <p:ph type="title"/>
          </p:nvPr>
        </p:nvSpPr>
        <p:spPr/>
        <p:txBody>
          <a:bodyPr/>
          <a:lstStyle/>
          <a:p>
            <a:r>
              <a:rPr lang="en-US" dirty="0"/>
              <a:t>Sender Verification for Actionable Messages with Adaptive Cards </a:t>
            </a:r>
          </a:p>
        </p:txBody>
      </p:sp>
      <p:sp>
        <p:nvSpPr>
          <p:cNvPr id="6" name="Text Placeholder 5">
            <a:extLst>
              <a:ext uri="{FF2B5EF4-FFF2-40B4-BE49-F238E27FC236}">
                <a16:creationId xmlns:a16="http://schemas.microsoft.com/office/drawing/2014/main" id="{A3B7CCA7-FCC3-4D89-9A50-F502AE772104}"/>
              </a:ext>
            </a:extLst>
          </p:cNvPr>
          <p:cNvSpPr>
            <a:spLocks noGrp="1"/>
          </p:cNvSpPr>
          <p:nvPr>
            <p:ph type="body" sz="quarter" idx="11"/>
          </p:nvPr>
        </p:nvSpPr>
        <p:spPr>
          <a:xfrm>
            <a:off x="465138" y="3214124"/>
            <a:ext cx="4835991" cy="1252522"/>
          </a:xfrm>
        </p:spPr>
        <p:txBody>
          <a:bodyPr/>
          <a:lstStyle/>
          <a:p>
            <a:r>
              <a:rPr lang="en-US" sz="1800" dirty="0"/>
              <a:t>Implementing DKIM and SPF</a:t>
            </a:r>
          </a:p>
          <a:p>
            <a:r>
              <a:rPr lang="en-US" b="0" dirty="0">
                <a:solidFill>
                  <a:schemeClr val="tx1"/>
                </a:solidFill>
              </a:rPr>
              <a:t>DKIM and SPF are industry standard ways to prove a sender's identity when sending emails over SMTP. Many companies already implement these standards to secure the emails they are already sending.</a:t>
            </a:r>
          </a:p>
        </p:txBody>
      </p:sp>
      <p:sp>
        <p:nvSpPr>
          <p:cNvPr id="8" name="Text Placeholder 7">
            <a:extLst>
              <a:ext uri="{FF2B5EF4-FFF2-40B4-BE49-F238E27FC236}">
                <a16:creationId xmlns:a16="http://schemas.microsoft.com/office/drawing/2014/main" id="{2D616C2B-3200-427C-B994-B761B3974AEE}"/>
              </a:ext>
            </a:extLst>
          </p:cNvPr>
          <p:cNvSpPr>
            <a:spLocks noGrp="1"/>
          </p:cNvSpPr>
          <p:nvPr>
            <p:ph type="body" sz="quarter" idx="13"/>
          </p:nvPr>
        </p:nvSpPr>
        <p:spPr>
          <a:xfrm>
            <a:off x="7135347" y="3214124"/>
            <a:ext cx="4862978" cy="2291268"/>
          </a:xfrm>
        </p:spPr>
        <p:txBody>
          <a:bodyPr/>
          <a:lstStyle/>
          <a:p>
            <a:r>
              <a:rPr lang="en-US" sz="1800" dirty="0"/>
              <a:t>Signed card payloads</a:t>
            </a:r>
          </a:p>
          <a:p>
            <a:r>
              <a:rPr lang="en-US" b="0" dirty="0">
                <a:solidFill>
                  <a:schemeClr val="tx1"/>
                </a:solidFill>
              </a:rPr>
              <a:t>SPF/DKIM failure caused by sender setup or recipient tenant set custom security services in front of Office 365 services.</a:t>
            </a:r>
          </a:p>
          <a:p>
            <a:r>
              <a:rPr lang="en-US" b="0" dirty="0">
                <a:solidFill>
                  <a:schemeClr val="tx1"/>
                </a:solidFill>
              </a:rPr>
              <a:t>Your scenario for actionable messages requires sending from multiple email accounts..</a:t>
            </a:r>
          </a:p>
          <a:p>
            <a:r>
              <a:rPr lang="en-US" b="0" dirty="0">
                <a:solidFill>
                  <a:schemeClr val="tx1"/>
                </a:solidFill>
              </a:rPr>
              <a:t>Message body contains a payload in Microdata format that is encoded in a JSON </a:t>
            </a:r>
            <a:r>
              <a:rPr lang="en-US" b="0">
                <a:solidFill>
                  <a:schemeClr val="tx1"/>
                </a:solidFill>
              </a:rPr>
              <a:t>Web signature.</a:t>
            </a:r>
            <a:endParaRPr lang="en-US" b="0" dirty="0">
              <a:solidFill>
                <a:schemeClr val="tx1"/>
              </a:solidFill>
            </a:endParaRPr>
          </a:p>
          <a:p>
            <a:endParaRPr lang="en-US" dirty="0"/>
          </a:p>
        </p:txBody>
      </p:sp>
      <p:sp>
        <p:nvSpPr>
          <p:cNvPr id="9" name="Text Placeholder 8">
            <a:extLst>
              <a:ext uri="{FF2B5EF4-FFF2-40B4-BE49-F238E27FC236}">
                <a16:creationId xmlns:a16="http://schemas.microsoft.com/office/drawing/2014/main" id="{4A39E627-0A46-4ABD-ABA1-D44ED70D819A}"/>
              </a:ext>
            </a:extLst>
          </p:cNvPr>
          <p:cNvSpPr>
            <a:spLocks noGrp="1"/>
          </p:cNvSpPr>
          <p:nvPr>
            <p:ph type="body" sz="quarter" idx="10"/>
          </p:nvPr>
        </p:nvSpPr>
        <p:spPr>
          <a:xfrm>
            <a:off x="465138" y="1919804"/>
            <a:ext cx="7604125" cy="615553"/>
          </a:xfrm>
        </p:spPr>
        <p:txBody>
          <a:bodyPr/>
          <a:lstStyle/>
          <a:p>
            <a:r>
              <a:rPr lang="en-US" dirty="0"/>
              <a:t>Office 365 requires sender verification in order to enable actionable messages via email. </a:t>
            </a:r>
          </a:p>
        </p:txBody>
      </p:sp>
    </p:spTree>
    <p:extLst>
      <p:ext uri="{BB962C8B-B14F-4D97-AF65-F5344CB8AC3E}">
        <p14:creationId xmlns:p14="http://schemas.microsoft.com/office/powerpoint/2010/main" val="6564199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617</Words>
  <Application>Microsoft Office PowerPoint</Application>
  <PresentationFormat>Custom</PresentationFormat>
  <Paragraphs>86</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Consolas</vt:lpstr>
      <vt:lpstr>Segoe UI</vt:lpstr>
      <vt:lpstr>Segoe UI Light</vt:lpstr>
      <vt:lpstr>Segoe UI Semibold</vt:lpstr>
      <vt:lpstr>Wingdings</vt:lpstr>
      <vt:lpstr>Office 365 PPT Template - 2017</vt:lpstr>
      <vt:lpstr>Adaptive Cards</vt:lpstr>
      <vt:lpstr>PowerPoint Presentation</vt:lpstr>
      <vt:lpstr>Adaptive Cards</vt:lpstr>
      <vt:lpstr>Adaptive Cards</vt:lpstr>
      <vt:lpstr>Adaptive Card schema</vt:lpstr>
      <vt:lpstr>Adaptive Card Designer</vt:lpstr>
      <vt:lpstr>Actionable Messages with Adaptive Cards </vt:lpstr>
      <vt:lpstr>Sender Verification for Actionable Messages with Adaptive Cards </vt:lpstr>
      <vt:lpstr>Demo</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2019-03-14T21:02:51Z</dcterms:modified>
</cp:coreProperties>
</file>