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269" r:id="rId4"/>
    <p:sldId id="277" r:id="rId5"/>
    <p:sldId id="275" r:id="rId6"/>
    <p:sldId id="274" r:id="rId7"/>
    <p:sldId id="276" r:id="rId8"/>
    <p:sldId id="278" r:id="rId9"/>
    <p:sldId id="265" r:id="rId10"/>
    <p:sldId id="283" r:id="rId11"/>
    <p:sldId id="279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an Office add-in using modern JavaScript tools and techniques" id="{7E829F76-CD83-44A3-B3F7-007301260BD8}">
          <p14:sldIdLst>
            <p14:sldId id="281"/>
          </p14:sldIdLst>
        </p14:section>
        <p14:section name="Build an Office Add-in using React" id="{B0BFF9A6-974F-8449-8C5B-AB69438AA832}">
          <p14:sldIdLst>
            <p14:sldId id="282"/>
            <p14:sldId id="269"/>
            <p14:sldId id="277"/>
            <p14:sldId id="275"/>
            <p14:sldId id="274"/>
            <p14:sldId id="276"/>
            <p14:sldId id="278"/>
            <p14:sldId id="265"/>
          </p14:sldIdLst>
        </p14:section>
        <p14:section name="Summary" id="{0515D85C-C91E-4BDB-B673-651C2D8A364D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4" autoAdjust="0"/>
    <p:restoredTop sz="90340" autoAdjust="0"/>
  </p:normalViewPr>
  <p:slideViewPr>
    <p:cSldViewPr snapToGrid="0">
      <p:cViewPr varScale="1">
        <p:scale>
          <a:sx n="113" d="100"/>
          <a:sy n="113" d="100"/>
        </p:scale>
        <p:origin x="6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6/5/19 4:29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6/5/19 4:29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6/5/19 4:29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6/5/19 4:29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start our</a:t>
            </a:r>
            <a:r>
              <a:rPr lang="en-US" baseline="0" dirty="0"/>
              <a:t> journey into modern client frameworks and add-ins with React. Of all the client-side frameworks, React has a first class ticket for Office add-in developers. You will see that React has a template in the Office Yeoman generator and is highly supported by the Office UI Fabric.</a:t>
            </a:r>
          </a:p>
          <a:p>
            <a:endParaRPr lang="en-US" baseline="0" dirty="0"/>
          </a:p>
          <a:p>
            <a:r>
              <a:rPr lang="en-US" baseline="0" dirty="0"/>
              <a:t>React is a popular component-based JavaScript library built and maintained by Facebook. React leverages a virtual DOM to perform dynamic partial rendering of web content. With React, everything is JavaScript</a:t>
            </a:r>
            <a:r>
              <a:rPr lang="mr-IN" baseline="0" dirty="0"/>
              <a:t>…</a:t>
            </a:r>
            <a:r>
              <a:rPr lang="en-US" baseline="0" dirty="0"/>
              <a:t>even markup is represented as JavaScript via JSX. React perhaps most loved for it’s rich hierarchy of reusable components.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9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very basic “Hello World” React</a:t>
            </a:r>
            <a:r>
              <a:rPr lang="en-US" baseline="0" dirty="0"/>
              <a:t> application. Although just a fraction of </a:t>
            </a:r>
            <a:r>
              <a:rPr lang="en-US" baseline="0" dirty="0" err="1"/>
              <a:t>React’s</a:t>
            </a:r>
            <a:r>
              <a:rPr lang="en-US" baseline="0" dirty="0"/>
              <a:t> capabilities, this highlights some key concepts and is something you could copy this into </a:t>
            </a:r>
            <a:r>
              <a:rPr lang="en-US" baseline="0" dirty="0" err="1"/>
              <a:t>Codepen.io</a:t>
            </a:r>
            <a:r>
              <a:rPr lang="en-US" baseline="0" dirty="0"/>
              <a:t> and run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This sample creates an “App” component that has a single “title” property.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The very bottom of the sample shows how we use React to bootstrap this App component to an element in the DOM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Notice how the render function returns markup (specifically JSX)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You will notice reference to both props and state. Properties are just that</a:t>
            </a:r>
            <a:r>
              <a:rPr lang="mr-IN" baseline="0" dirty="0"/>
              <a:t>…</a:t>
            </a:r>
            <a:r>
              <a:rPr lang="en-US" baseline="0" dirty="0"/>
              <a:t>properties of the component, while state is sort of an in-memory property. I say in-memory because the state is live bound</a:t>
            </a:r>
            <a:r>
              <a:rPr lang="mr-IN" baseline="0" dirty="0"/>
              <a:t>…</a:t>
            </a:r>
            <a:r>
              <a:rPr lang="en-US" baseline="0" dirty="0"/>
              <a:t>you update it and the element immediately updates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9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approaches for building Office</a:t>
            </a:r>
            <a:r>
              <a:rPr lang="en-US" baseline="0" dirty="0"/>
              <a:t> add-ins with React</a:t>
            </a:r>
            <a:r>
              <a:rPr lang="mr-IN" baseline="0" dirty="0"/>
              <a:t>…</a:t>
            </a:r>
            <a:r>
              <a:rPr lang="en-US" baseline="0" dirty="0"/>
              <a:t>build a project or convert an existing project</a:t>
            </a:r>
          </a:p>
          <a:p>
            <a:endParaRPr lang="en-US" baseline="0" dirty="0"/>
          </a:p>
          <a:p>
            <a:r>
              <a:rPr lang="en-US" baseline="0" dirty="0"/>
              <a:t>For new project, the Office Yeoman generator has a great React template that you can leverage to immediately get going.</a:t>
            </a:r>
          </a:p>
          <a:p>
            <a:endParaRPr lang="en-US" baseline="0" dirty="0"/>
          </a:p>
          <a:p>
            <a:r>
              <a:rPr lang="en-US" baseline="0" dirty="0"/>
              <a:t>For existing projects that need to be converted, you can still use the Office Yeoman generator to generator the add-in </a:t>
            </a:r>
            <a:r>
              <a:rPr lang="en-US" baseline="0" dirty="0" err="1"/>
              <a:t>xaml</a:t>
            </a:r>
            <a:r>
              <a:rPr lang="en-US" baseline="0" dirty="0"/>
              <a:t> manifest. You also need to convert the web application to use SSL as add-ins won’t load from a normal http page</a:t>
            </a:r>
            <a:r>
              <a:rPr lang="mr-IN" baseline="0" dirty="0"/>
              <a:t>…</a:t>
            </a:r>
            <a:r>
              <a:rPr lang="en-US" baseline="0" dirty="0"/>
              <a:t>they must be https. Depending on the existing solution, this might be as simple as flipping an SSL flag but at worst involve creating a self-signed certificate. You also need to add references to </a:t>
            </a:r>
            <a:r>
              <a:rPr lang="en-US" baseline="0" dirty="0" err="1"/>
              <a:t>Office.js</a:t>
            </a:r>
            <a:r>
              <a:rPr lang="en-US" baseline="0" dirty="0"/>
              <a:t> and the Office UI Fabric React.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92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of the most important aspects</a:t>
            </a:r>
            <a:r>
              <a:rPr lang="en-US" baseline="0" dirty="0"/>
              <a:t> of using a modern client-side framework with Office add-ins is how the framework is bootstrapped to the markup. Every page that loads in the add-in must call </a:t>
            </a:r>
            <a:r>
              <a:rPr lang="en-US" baseline="0" dirty="0" err="1"/>
              <a:t>Office.initialize</a:t>
            </a:r>
            <a:r>
              <a:rPr lang="en-US" baseline="0" dirty="0"/>
              <a:t> before running other scripts. It is a best practice to bootstrap the main React component to the DOM WITHIN the </a:t>
            </a:r>
            <a:r>
              <a:rPr lang="en-US" baseline="0" dirty="0" err="1"/>
              <a:t>Office.initialize</a:t>
            </a:r>
            <a:r>
              <a:rPr lang="en-US" baseline="0" dirty="0"/>
              <a:t> callback as seen here.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en-US" baseline="0" dirty="0"/>
              <a:t> applications are perfectly positioned to use the Office UI Fabric. In fact, all of the Office UI Fabric components are built with React and even have </a:t>
            </a:r>
            <a:r>
              <a:rPr lang="en-US" baseline="0" dirty="0" err="1"/>
              <a:t>typings</a:t>
            </a:r>
            <a:r>
              <a:rPr lang="en-US" baseline="0" dirty="0"/>
              <a:t> for </a:t>
            </a:r>
            <a:r>
              <a:rPr lang="en-US" baseline="0" dirty="0" err="1"/>
              <a:t>TypeScript</a:t>
            </a:r>
            <a:r>
              <a:rPr lang="en-US" baseline="0" dirty="0"/>
              <a:t>. You will see a few of these components leveraged in the demonstration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2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side loading and debugging</a:t>
            </a:r>
            <a:r>
              <a:rPr lang="en-US" baseline="0" dirty="0"/>
              <a:t> React add-ins, you have different options based on your developer environment. Office Online is available to all developer environments and involves uploading the add-in xml manifest through a new Office document in Office Online (via OneDrive). Debugging can be done with the browser developer tools. </a:t>
            </a:r>
          </a:p>
          <a:p>
            <a:endParaRPr lang="en-US" baseline="0" dirty="0"/>
          </a:p>
          <a:p>
            <a:r>
              <a:rPr lang="en-US" baseline="0" dirty="0"/>
              <a:t>For Windows users, you can side load the add-in by creating a local network share, placing the add-in xml manifest in that share, and configuring the Office Client to look for add-ins in this location (via the Trusted Add-in Catalog settings of Trust Center). Visual Studio users can even attach a debugger to task pane add-ins running in the Win32 Office client.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2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create a new React add-in using the Office Yeoman generator and look at the use of the Office UI Fabric</a:t>
            </a:r>
            <a:endParaRPr lang="en-US" dirty="0"/>
          </a:p>
          <a:p>
            <a:endParaRPr lang="en-US" dirty="0"/>
          </a:p>
          <a:p>
            <a:r>
              <a:rPr lang="en-US" dirty="0"/>
              <a:t>1. Open the Demo/Lab</a:t>
            </a:r>
            <a:r>
              <a:rPr lang="en-US" baseline="0" dirty="0"/>
              <a:t> markdown for this section in the module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2. Complete the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Provision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and 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Office add-in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steps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3. Update the code in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Office.initialize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to update the A1 cell of the worksheet: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Excel.run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(context) =&gt; {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sheet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context.workbook.worksheets.getActiveWorksheet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();</a:t>
            </a:r>
          </a:p>
          <a:p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var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range =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sheet.getRange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("A1:A1");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range.values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= [["Hello World"]];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   await </a:t>
            </a:r>
            <a:r>
              <a:rPr lang="en-US" sz="900" b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context.sync</a:t>
            </a:r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()</a:t>
            </a:r>
          </a:p>
          <a:p>
            <a:r>
              <a:rPr lang="en-US" sz="900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});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4. Return to code and open 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src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/components/</a:t>
            </a:r>
            <a:r>
              <a:rPr lang="en-US" sz="900" b="1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progress.tsx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and show how the Spinner component from Office UI Fabric React is used.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5. Run the complete solution located in the </a:t>
            </a:r>
            <a:r>
              <a:rPr lang="en-US" sz="900" b="1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Demos/01 Build Add-in using React 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folder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Stop the server on the previous steps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Clone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install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Run </a:t>
            </a:r>
            <a:r>
              <a:rPr lang="en-US" sz="900" b="0" kern="1200" baseline="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npm</a:t>
            </a: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run start</a:t>
            </a:r>
          </a:p>
          <a:p>
            <a:pPr marL="388712" marR="0" lvl="1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900" b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Side-load the add-in (or just refresh the one already running as it uses the same port)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office.com/docs/add-ins/excel/excel-add-ins-get-started-reac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.office.com/docs/add-ins/testing/sideload-office-add-ins-for-testing" TargetMode="External"/><Relationship Id="rId5" Type="http://schemas.openxmlformats.org/officeDocument/2006/relationships/hyperlink" Target="https://dev.office.com/docs/add-ins/testing/create-a-network-shared-folder-catalog-for-task-pane-and-content-add-ins" TargetMode="External"/><Relationship Id="rId4" Type="http://schemas.openxmlformats.org/officeDocument/2006/relationships/hyperlink" Target="https://dev.office.com/docs/add-ins/design/using-office-ui-fabric-reac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Build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an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Office</a:t>
            </a:r>
            <a:r>
              <a:rPr lang="en-US" dirty="0"/>
              <a:t> add-in</a:t>
            </a:r>
            <a:r>
              <a:rPr lang="en-US" dirty="0">
                <a:noFill/>
              </a:rPr>
              <a:t>-</a:t>
            </a:r>
            <a:r>
              <a:rPr lang="en-US" dirty="0"/>
              <a:t> </a:t>
            </a:r>
            <a:r>
              <a:rPr lang="en-US" dirty="0" err="1"/>
              <a:t>using</a:t>
            </a:r>
            <a:r>
              <a:rPr lang="en-US" dirty="0" err="1">
                <a:noFill/>
              </a:rPr>
              <a:t>’</a:t>
            </a:r>
            <a:r>
              <a:rPr lang="en-US" dirty="0" err="1"/>
              <a:t>modern</a:t>
            </a:r>
            <a:r>
              <a:rPr lang="en-US" dirty="0"/>
              <a:t> JavaScript tools and techniques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 an Office add-in using React</a:t>
            </a:r>
            <a:r>
              <a:rPr lang="en-US" dirty="0">
                <a:noFill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79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Office Yeoman generator includes a React template to get started quickly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You must bootstrap rending the root React component inside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Office.initialize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Office UI Fabric React has 40+ components that are easily integrated into a React solution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785652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Build an Excel add-in using React</a:t>
            </a:r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3"/>
              </a:rPr>
              <a:t>https://dev.office.com/docs/add-ins/excel/excel-add-ins-get-started-react</a:t>
            </a:r>
            <a:endParaRPr lang="en-US" sz="1600" dirty="0"/>
          </a:p>
          <a:p>
            <a:pPr marL="34290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Use Office UI Fabric React in Office Add-ins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4"/>
              </a:rPr>
              <a:t>https://dev.office.com/docs/add-ins/design/using-office-ui-fabric-react</a:t>
            </a:r>
            <a:endParaRPr lang="en-US" sz="16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Side-loading Office Add-ins for testing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5"/>
              </a:rPr>
              <a:t>https://dev.office.com/docs/add-ins/testing/create-a-network-shared-folder-catalog-for-task-pane-and-content-add-ins</a:t>
            </a:r>
            <a:endParaRPr lang="en-US" sz="1600" dirty="0"/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800" dirty="0">
                <a:latin typeface="+mj-lt"/>
              </a:rPr>
              <a:t>Side-loading Office Add-ins in Office Online for testing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</a:pPr>
            <a:r>
              <a:rPr lang="en-US" sz="1600" dirty="0">
                <a:hlinkClick r:id="rId6"/>
              </a:rPr>
              <a:t>https://dev.office.com/docs/add-ins/testing/sideload-office-add-ins-for-testing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76335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React 101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Building add-ins with React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Side-loading and debugging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Overview of the sample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Build an Office add-in using React</a:t>
            </a:r>
            <a:r>
              <a:rPr lang="en-US" sz="2800" dirty="0">
                <a:noFill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101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8" y="1678902"/>
            <a:ext cx="7877115" cy="923330"/>
          </a:xfrm>
        </p:spPr>
        <p:txBody>
          <a:bodyPr/>
          <a:lstStyle/>
          <a:p>
            <a:r>
              <a:rPr lang="en-US" dirty="0"/>
              <a:t>React is a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component-based JavaScript library </a:t>
            </a:r>
            <a:r>
              <a:rPr lang="en-US" dirty="0"/>
              <a:t>maintained by Facebook for building user interfaces. With React, everything is JavaScript, including HTML structures that are expressed via JSX.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React is heavily component-based front-end development with a rich hierarchy of parent/child components to render a UI.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React components are typically written in JSX, a JavaScript extension syntax allowing HTML tag syntax to render subcomponents.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React creates an in-memory ”virtual DOM” computes differences, and then updates the browser's displayed </a:t>
            </a:r>
            <a:br>
              <a:rPr lang="en-US" dirty="0"/>
            </a:br>
            <a:r>
              <a:rPr lang="en-US" dirty="0"/>
              <a:t>DOM efficiently.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FCFFD8-EC08-4CEF-993B-3DA2647F86CF}"/>
              </a:ext>
            </a:extLst>
          </p:cNvPr>
          <p:cNvGrpSpPr/>
          <p:nvPr/>
        </p:nvGrpSpPr>
        <p:grpSpPr>
          <a:xfrm>
            <a:off x="8342253" y="1265699"/>
            <a:ext cx="2697502" cy="1749736"/>
            <a:chOff x="8342253" y="1265699"/>
            <a:chExt cx="2697502" cy="17497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042" y="1265699"/>
              <a:ext cx="1814713" cy="1749736"/>
            </a:xfrm>
            <a:prstGeom prst="rect">
              <a:avLst/>
            </a:prstGeom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1B0E5A8-6CF6-454F-A0C4-2BFB8661AD21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131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736466" y="1"/>
            <a:ext cx="5700009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39" y="1915250"/>
            <a:ext cx="5669443" cy="4016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Sample create an App component with title property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 rendered to a DOM element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Component’s render function adds child elements (JSX)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 can have only one root element (can wrap in div)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Component has custom properties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Items bound to component state are two-way bound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Events are bound with </a:t>
            </a:r>
            <a:r>
              <a:rPr lang="en-US" sz="1600" dirty="0" err="1"/>
              <a:t>function.bind</a:t>
            </a:r>
            <a:r>
              <a:rPr lang="en-US" sz="1600" dirty="0"/>
              <a:t> syntax (see input)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Models are represented as a ref on the component (see input)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4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>
                <a:latin typeface="+mj-lt"/>
              </a:rPr>
              <a:t>NOTE: This sample demonstrates just a small fraction of React. It is meant to outline a few basic patterns of that framework.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101 - Sample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889827" y="369708"/>
            <a:ext cx="5413009" cy="6255110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App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React.Component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constructor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(props)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super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(props);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 { items: []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render()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stocks =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.state.items.map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((item, index)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&lt;li&gt;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{item}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));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&lt;div&gt;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&lt;h1&gt;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.props.title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&lt;div&gt;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&lt;input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latin typeface="Consolas" panose="020B0609020204030204" pitchFamily="49" charset="0"/>
              </a:rPr>
              <a:t>newItem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onKeyPress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={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.add.bind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)} 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&lt;/div&gt;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{stocks}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         &lt;/div&gt;</a:t>
            </a: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add(event)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"Enter"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list =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.state.items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list.unshift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.refs.newItem.value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({items: list});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.refs.newItem.value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ReactDOM.render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&lt;App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anose="020B0609020204030204" pitchFamily="49" charset="0"/>
              </a:rPr>
              <a:t>"app"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746795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C9777D-0789-42BB-82D8-EDD37EB883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736465" y="0"/>
            <a:ext cx="5700009" cy="69945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138" y="632779"/>
            <a:ext cx="5009687" cy="411162"/>
          </a:xfrm>
        </p:spPr>
        <p:txBody>
          <a:bodyPr/>
          <a:lstStyle/>
          <a:p>
            <a:r>
              <a:rPr lang="en-US" dirty="0"/>
              <a:t>Building add-ins with React </a:t>
            </a:r>
            <a:r>
              <a:rPr lang="mr-IN" dirty="0"/>
              <a:t>–</a:t>
            </a:r>
            <a:r>
              <a:rPr lang="en-US" dirty="0"/>
              <a:t> Project Setup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1924431"/>
            <a:ext cx="5653087" cy="87408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New projects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Use the Office Yeoman generator to provision a new Office add-in project using the React template option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5139" y="3141188"/>
            <a:ext cx="5495824" cy="326243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Existing projects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Run the Office Yeoman generator to provision the </a:t>
            </a:r>
            <a:br>
              <a:rPr lang="en-US" sz="1600" dirty="0"/>
            </a:br>
            <a:r>
              <a:rPr lang="en-US" sz="1600" dirty="0"/>
              <a:t>add-in manifest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dependencies to </a:t>
            </a:r>
            <a:r>
              <a:rPr lang="en-US" sz="1600" dirty="0" err="1"/>
              <a:t>Office.js</a:t>
            </a:r>
            <a:r>
              <a:rPr lang="en-US" sz="1600" dirty="0"/>
              <a:t> and the Office UI Fabric via </a:t>
            </a:r>
            <a:r>
              <a:rPr lang="en-US" sz="1600" dirty="0" err="1"/>
              <a:t>package.json</a:t>
            </a:r>
            <a:r>
              <a:rPr lang="en-US" sz="1600" dirty="0"/>
              <a:t> and </a:t>
            </a:r>
            <a:r>
              <a:rPr lang="en-US" sz="1600" dirty="0" err="1"/>
              <a:t>npm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Convert the application to run with SSL (varies by project)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Update the application entry for Office to </a:t>
            </a:r>
            <a:r>
              <a:rPr lang="en-US" sz="1600" dirty="0" err="1"/>
              <a:t>boostrap</a:t>
            </a:r>
            <a:r>
              <a:rPr lang="en-US" sz="1600" dirty="0"/>
              <a:t> the root component from within </a:t>
            </a:r>
            <a:r>
              <a:rPr lang="en-US" sz="1600" dirty="0" err="1"/>
              <a:t>Office.initialize</a:t>
            </a:r>
            <a:endParaRPr lang="en-US" sz="1600" dirty="0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</a:t>
            </a:r>
            <a:r>
              <a:rPr lang="en-US" sz="1600" dirty="0" err="1"/>
              <a:t>office.js</a:t>
            </a:r>
            <a:r>
              <a:rPr lang="en-US" sz="1600" dirty="0"/>
              <a:t> and Office UI Fabric references to the markup page(s) (or make modifications to include them in the </a:t>
            </a:r>
            <a:r>
              <a:rPr lang="en-US" sz="1600" dirty="0" err="1"/>
              <a:t>webpack</a:t>
            </a:r>
            <a:r>
              <a:rPr lang="en-US" sz="1600" dirty="0"/>
              <a:t> </a:t>
            </a:r>
            <a:r>
              <a:rPr lang="en-US" sz="1600" dirty="0" err="1"/>
              <a:t>config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38808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85890-D8FA-4270-AF30-D95C1A337664}"/>
              </a:ext>
            </a:extLst>
          </p:cNvPr>
          <p:cNvSpPr/>
          <p:nvPr/>
        </p:nvSpPr>
        <p:spPr bwMode="auto">
          <a:xfrm>
            <a:off x="0" y="1817226"/>
            <a:ext cx="12436475" cy="425948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Office.initialize</a:t>
            </a:r>
            <a:r>
              <a:rPr lang="en-US" dirty="0"/>
              <a:t> and React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65138" y="2309301"/>
            <a:ext cx="10139423" cy="322339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Bootstrap root component in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Office.initialize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Office.initialize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render(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		&lt;App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={title}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'#container'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542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add-ins with React </a:t>
            </a:r>
            <a:r>
              <a:rPr lang="mr-IN" dirty="0"/>
              <a:t>–</a:t>
            </a:r>
            <a:r>
              <a:rPr lang="en-US" dirty="0"/>
              <a:t> Office UI Fabric React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8" y="2136771"/>
            <a:ext cx="5653087" cy="293003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React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40+ robust and up-to-date components built with the React framework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Integrate easily using office-</a:t>
            </a:r>
            <a:r>
              <a:rPr lang="en-US" sz="1600" dirty="0" err="1"/>
              <a:t>ui</a:t>
            </a:r>
            <a:r>
              <a:rPr lang="en-US" sz="1600" dirty="0"/>
              <a:t>-fabric-react </a:t>
            </a:r>
            <a:r>
              <a:rPr lang="en-US" sz="1600" dirty="0" err="1"/>
              <a:t>npm</a:t>
            </a:r>
            <a:r>
              <a:rPr lang="en-US" sz="1600" dirty="0"/>
              <a:t> package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Typing available for </a:t>
            </a:r>
            <a:r>
              <a:rPr lang="en-US" sz="1600" dirty="0" err="1"/>
              <a:t>TypeScript</a:t>
            </a:r>
            <a:r>
              <a:rPr lang="en-US" sz="1600" dirty="0"/>
              <a:t> projects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Office UI Fabric Core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Includes styles, icons, typography, brand icons, colors, grids, and more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26" y="2005456"/>
            <a:ext cx="5288899" cy="37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770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Side-loading and debugging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5139" y="1752228"/>
            <a:ext cx="5391652" cy="444634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(All environments)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Start the web host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Ensure your browser will accept the SSL certificate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new Office Online document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Upload the manifest through the insert Office add-in dialog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Side-loading (Win32 Office Client)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Create a local share in the file system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Copy your manifest file to this local share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Win32 Office client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Add the local share to the Trusted Add-in Catalogs in the Trust Center &gt; Trust Center Settings menu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048982" y="1752228"/>
            <a:ext cx="4958868" cy="306750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Office Online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Leverage the browser developer tools (F12) </a:t>
            </a:r>
            <a:br>
              <a:rPr lang="en-US" sz="1600" dirty="0"/>
            </a:br>
            <a:r>
              <a:rPr lang="en-US" sz="1600" dirty="0"/>
              <a:t>for debugging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Debugging in Win32 Office from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Visual Studio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Open the menu in the top right corner of the task pane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Select Attach Debugger to launch the Visual Studio Just-in-Time Debugger</a:t>
            </a:r>
          </a:p>
          <a:p>
            <a:pPr marL="285750" lvl="1" indent="-285750">
              <a:buFont typeface="Arial" charset="0"/>
              <a:buChar char="•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F20C02-21A9-492D-95AB-DB00F9D9E355}"/>
              </a:ext>
            </a:extLst>
          </p:cNvPr>
          <p:cNvCxnSpPr/>
          <p:nvPr/>
        </p:nvCxnSpPr>
        <p:spPr>
          <a:xfrm>
            <a:off x="6505234" y="1752228"/>
            <a:ext cx="0" cy="43490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047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1936</Words>
  <Application>Microsoft Macintosh PowerPoint</Application>
  <PresentationFormat>Custom</PresentationFormat>
  <Paragraphs>192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Build’an’Office add-in- using’modern JavaScript tools and techniques</vt:lpstr>
      <vt:lpstr>PowerPoint Presentation</vt:lpstr>
      <vt:lpstr>React 101</vt:lpstr>
      <vt:lpstr>React 101 - Sample</vt:lpstr>
      <vt:lpstr>Building add-ins with React – Project Setup</vt:lpstr>
      <vt:lpstr>Office.initialize and React</vt:lpstr>
      <vt:lpstr>Building add-ins with React – Office UI Fabric React</vt:lpstr>
      <vt:lpstr>Side-loading and debugging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2019-06-05T21:29:06Z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