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74" r:id="rId1"/>
  </p:sldMasterIdLst>
  <p:notesMasterIdLst>
    <p:notesMasterId r:id="rId15"/>
  </p:notesMasterIdLst>
  <p:handoutMasterIdLst>
    <p:handoutMasterId r:id="rId16"/>
  </p:handoutMasterIdLst>
  <p:sldIdLst>
    <p:sldId id="280" r:id="rId2"/>
    <p:sldId id="281" r:id="rId3"/>
    <p:sldId id="293" r:id="rId4"/>
    <p:sldId id="285" r:id="rId5"/>
    <p:sldId id="291" r:id="rId6"/>
    <p:sldId id="287" r:id="rId7"/>
    <p:sldId id="288" r:id="rId8"/>
    <p:sldId id="289" r:id="rId9"/>
    <p:sldId id="265" r:id="rId10"/>
    <p:sldId id="282" r:id="rId11"/>
    <p:sldId id="292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an Office add-in using modern JavaScript tools and techniques" id="{7E829F76-CD83-44A3-B3F7-007301260BD8}">
          <p14:sldIdLst>
            <p14:sldId id="280"/>
            <p14:sldId id="281"/>
          </p14:sldIdLst>
        </p14:section>
        <p14:section name="Build an Office Add-in using VueJS" id="{BA5A40D7-D3FE-8A4F-8F47-91D691AE9E05}">
          <p14:sldIdLst>
            <p14:sldId id="293"/>
            <p14:sldId id="285"/>
            <p14:sldId id="291"/>
            <p14:sldId id="287"/>
            <p14:sldId id="288"/>
            <p14:sldId id="289"/>
            <p14:sldId id="265"/>
          </p14:sldIdLst>
        </p14:section>
        <p14:section name="Summary" id="{0515D85C-C91E-4BDB-B673-651C2D8A364D}">
          <p14:sldIdLst>
            <p14:sldId id="282"/>
            <p14:sldId id="292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2" autoAdjust="0"/>
    <p:restoredTop sz="89252" autoAdjust="0"/>
  </p:normalViewPr>
  <p:slideViewPr>
    <p:cSldViewPr snapToGrid="0">
      <p:cViewPr varScale="1">
        <p:scale>
          <a:sx n="111" d="100"/>
          <a:sy n="111" d="100"/>
        </p:scale>
        <p:origin x="81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6/6/19 9:25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6/6/19 9:25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6/6/19 9:25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568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6/6/19 9:25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885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6/6/19 9:25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3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modern</a:t>
            </a:r>
            <a:r>
              <a:rPr lang="en-US" baseline="0" dirty="0"/>
              <a:t> JavaScript library we will explore with Office add-ins is Vue.js</a:t>
            </a:r>
          </a:p>
          <a:p>
            <a:endParaRPr lang="en-US" dirty="0"/>
          </a:p>
          <a:p>
            <a:r>
              <a:rPr lang="en-US" dirty="0"/>
              <a:t>Vue.js</a:t>
            </a:r>
            <a:r>
              <a:rPr lang="en-US" baseline="0" dirty="0"/>
              <a:t> (pronounced “View”) is a open-source JavaScript framework that is gaining in popularity. Unlike Angular, which completely takes of the front-end, </a:t>
            </a:r>
            <a:r>
              <a:rPr lang="en-US" baseline="0" dirty="0" err="1"/>
              <a:t>Vue</a:t>
            </a:r>
            <a:r>
              <a:rPr lang="en-US" baseline="0" dirty="0"/>
              <a:t> is designed to be incrementally adoptable and can integrate more easily with other JavaScript libraries. Originally created by a developing working at Google with AngularJS, </a:t>
            </a:r>
            <a:r>
              <a:rPr lang="en-US" baseline="0" dirty="0" err="1"/>
              <a:t>Vue</a:t>
            </a:r>
            <a:r>
              <a:rPr lang="en-US" baseline="0" dirty="0"/>
              <a:t> incorporates many of the best things of AngularJS and React. The Core </a:t>
            </a:r>
            <a:r>
              <a:rPr lang="en-US" baseline="0" dirty="0" err="1"/>
              <a:t>Vue</a:t>
            </a:r>
            <a:r>
              <a:rPr lang="en-US" baseline="0" dirty="0"/>
              <a:t> library is really focused on the view layer of MVC application (</a:t>
            </a:r>
            <a:r>
              <a:rPr lang="en-US" baseline="0" dirty="0" err="1"/>
              <a:t>hense</a:t>
            </a:r>
            <a:r>
              <a:rPr lang="en-US" baseline="0" dirty="0"/>
              <a:t> the name </a:t>
            </a:r>
            <a:r>
              <a:rPr lang="en-US" baseline="0" dirty="0" err="1"/>
              <a:t>Vue</a:t>
            </a:r>
            <a:r>
              <a:rPr lang="en-US" baseline="0" dirty="0"/>
              <a:t>). Because </a:t>
            </a:r>
            <a:r>
              <a:rPr lang="en-US" baseline="0" dirty="0" err="1"/>
              <a:t>Vue</a:t>
            </a:r>
            <a:r>
              <a:rPr lang="en-US" baseline="0" dirty="0"/>
              <a:t> is easy to leverage without TypeScript and it’s ability to use standard HTML templates, </a:t>
            </a:r>
            <a:r>
              <a:rPr lang="en-US" baseline="0" dirty="0" err="1"/>
              <a:t>Vue</a:t>
            </a:r>
            <a:r>
              <a:rPr lang="en-US" baseline="0" dirty="0"/>
              <a:t> is often perceived at having a shorter learning curve compared to React and Angular.</a:t>
            </a:r>
          </a:p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9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very basic “Hello World” </a:t>
            </a:r>
            <a:r>
              <a:rPr lang="en-US" dirty="0" err="1"/>
              <a:t>Vue</a:t>
            </a:r>
            <a:r>
              <a:rPr lang="en-US" baseline="0" dirty="0"/>
              <a:t> application. Although just a fraction of </a:t>
            </a:r>
            <a:r>
              <a:rPr lang="en-US" baseline="0" dirty="0" err="1"/>
              <a:t>Vue’s</a:t>
            </a:r>
            <a:r>
              <a:rPr lang="en-US" baseline="0" dirty="0"/>
              <a:t> capabilities, this highlights some key concepts and is something you could copy this into Codepen.io and run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Notice how the </a:t>
            </a:r>
            <a:r>
              <a:rPr lang="en-US" baseline="0" dirty="0" err="1"/>
              <a:t>Vue</a:t>
            </a:r>
            <a:r>
              <a:rPr lang="en-US" baseline="0" dirty="0"/>
              <a:t> object is bound to the DOM by associating it with a specific selector element (in this case #app)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Vue</a:t>
            </a:r>
            <a:r>
              <a:rPr lang="en-US" baseline="0" dirty="0"/>
              <a:t> object can contain a number of properties, including data, methods, components, and more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Vue</a:t>
            </a:r>
            <a:r>
              <a:rPr lang="en-US" baseline="0" dirty="0"/>
              <a:t> leverages attribute directives very similar to AngularJS</a:t>
            </a:r>
            <a:r>
              <a:rPr lang="mr-IN" baseline="0" dirty="0"/>
              <a:t>…</a:t>
            </a:r>
            <a:r>
              <a:rPr lang="en-US" baseline="0" dirty="0"/>
              <a:t>notice directives such as v-model, v-for, and v-on.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Also notice how </a:t>
            </a:r>
            <a:r>
              <a:rPr lang="en-US" baseline="0" dirty="0" err="1"/>
              <a:t>Vue</a:t>
            </a:r>
            <a:r>
              <a:rPr lang="en-US" baseline="0" dirty="0"/>
              <a:t> uses double brackets to output data on the associated </a:t>
            </a:r>
            <a:r>
              <a:rPr lang="en-US" baseline="0" dirty="0" err="1"/>
              <a:t>Vue</a:t>
            </a:r>
            <a:r>
              <a:rPr lang="en-US" baseline="0" dirty="0"/>
              <a:t> object.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6/6/19 9:25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635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approaches to building</a:t>
            </a:r>
            <a:r>
              <a:rPr lang="en-US" baseline="0" dirty="0"/>
              <a:t> an Office add-in with </a:t>
            </a:r>
            <a:r>
              <a:rPr lang="en-US" baseline="0" dirty="0" err="1"/>
              <a:t>Vue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First, there is building an Office add-in from a new project. To do this, you can either use the </a:t>
            </a:r>
            <a:r>
              <a:rPr lang="en-US" baseline="0" dirty="0" err="1"/>
              <a:t>Vue</a:t>
            </a:r>
            <a:r>
              <a:rPr lang="en-US" baseline="0" dirty="0"/>
              <a:t> CLI or use the Office Yeoman generator. The Office Yeoman generator doesn’t have a </a:t>
            </a:r>
            <a:r>
              <a:rPr lang="en-US" baseline="0" dirty="0" err="1"/>
              <a:t>Vue</a:t>
            </a:r>
            <a:r>
              <a:rPr lang="en-US" baseline="0" dirty="0"/>
              <a:t> template, but you can select a different template (such as </a:t>
            </a:r>
            <a:r>
              <a:rPr lang="en-US" baseline="0" dirty="0" err="1"/>
              <a:t>Jquery</a:t>
            </a:r>
            <a:r>
              <a:rPr lang="en-US" baseline="0" dirty="0"/>
              <a:t>) and convert it to use </a:t>
            </a:r>
            <a:r>
              <a:rPr lang="en-US" baseline="0" dirty="0" err="1"/>
              <a:t>Vue</a:t>
            </a:r>
            <a:r>
              <a:rPr lang="en-US" baseline="0" dirty="0"/>
              <a:t>. That approach has a few important considerations. First, the TypeScript compiler (assuming you build it with TypeScript) needs to know how to handle .</a:t>
            </a:r>
            <a:r>
              <a:rPr lang="en-US" baseline="0" dirty="0" err="1"/>
              <a:t>vue</a:t>
            </a:r>
            <a:r>
              <a:rPr lang="en-US" baseline="0" dirty="0"/>
              <a:t> component files. Secondly, only the React template in Yeoman uses </a:t>
            </a:r>
            <a:r>
              <a:rPr lang="en-US" baseline="0" dirty="0" err="1"/>
              <a:t>webpack</a:t>
            </a:r>
            <a:r>
              <a:rPr lang="en-US" baseline="0" dirty="0"/>
              <a:t>, so you might need to configure </a:t>
            </a:r>
            <a:r>
              <a:rPr lang="en-US" baseline="0" dirty="0" err="1"/>
              <a:t>webpack</a:t>
            </a:r>
            <a:r>
              <a:rPr lang="en-US" baseline="0" dirty="0"/>
              <a:t>. The instructions for that are in the lab and we will demonstrate that shortly.</a:t>
            </a:r>
          </a:p>
          <a:p>
            <a:endParaRPr lang="en-US" baseline="0" dirty="0"/>
          </a:p>
          <a:p>
            <a:r>
              <a:rPr lang="en-US" baseline="0" dirty="0"/>
              <a:t>The second approach is converting an existing </a:t>
            </a:r>
            <a:r>
              <a:rPr lang="en-US" baseline="0" dirty="0" err="1"/>
              <a:t>Vue</a:t>
            </a:r>
            <a:r>
              <a:rPr lang="en-US" baseline="0" dirty="0"/>
              <a:t> project to deliver and Office add-in. This approach is similar to using the </a:t>
            </a:r>
            <a:r>
              <a:rPr lang="en-US" baseline="0" dirty="0" err="1"/>
              <a:t>Vue</a:t>
            </a:r>
            <a:r>
              <a:rPr lang="en-US" baseline="0" dirty="0"/>
              <a:t> CLI. Ultimately, you need to convert the solution to debug with SSL as Office add-ins are required to use SSL. Depending on your local hosting configuration, this could be as easy as flipping a SSL flag or a complex as creating a self-signed certificate for the web application. You also need to run the Office Yeoman generator to at least provision an Office add-in xml manifest and add references to Office.js (and Office UI Fabric) in the project.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6/6/19 9:25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786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most important aspects</a:t>
            </a:r>
            <a:r>
              <a:rPr lang="en-US" baseline="0" dirty="0"/>
              <a:t> of using a modern client-side framework with Office add-ins is how the framework is bootstrapped to the markup. Every page that loads in the add-in must call </a:t>
            </a:r>
            <a:r>
              <a:rPr lang="en-US" baseline="0" dirty="0" err="1"/>
              <a:t>Office.initialize</a:t>
            </a:r>
            <a:r>
              <a:rPr lang="en-US" baseline="0" dirty="0"/>
              <a:t> before running other scripts. It is a best practice to bootstrap </a:t>
            </a:r>
            <a:r>
              <a:rPr lang="en-US" baseline="0" dirty="0" err="1"/>
              <a:t>Vue</a:t>
            </a:r>
            <a:r>
              <a:rPr lang="en-US" baseline="0" dirty="0"/>
              <a:t> to the DOM WITHIN the </a:t>
            </a:r>
            <a:r>
              <a:rPr lang="en-US" baseline="0" dirty="0" err="1"/>
              <a:t>Office.initialize</a:t>
            </a:r>
            <a:r>
              <a:rPr lang="en-US" baseline="0" dirty="0"/>
              <a:t> callback as seen here.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6/6/19 9:25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46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Office UI Fabric does no offer </a:t>
            </a:r>
            <a:r>
              <a:rPr lang="en-US" dirty="0" err="1"/>
              <a:t>Vue</a:t>
            </a:r>
            <a:r>
              <a:rPr lang="en-US" dirty="0"/>
              <a:t> components, but you can deliver a hybrid approach of wrapping React components in </a:t>
            </a:r>
            <a:r>
              <a:rPr lang="en-US" dirty="0" err="1"/>
              <a:t>Vue</a:t>
            </a:r>
            <a:r>
              <a:rPr lang="en-US" dirty="0"/>
              <a:t> components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You</a:t>
            </a:r>
            <a:r>
              <a:rPr lang="en-US" baseline="0" dirty="0"/>
              <a:t> can leverage Office UI Fabric Core to basic styles, colors, icons, typography, etc. These can also be easily integrated in custom </a:t>
            </a:r>
            <a:r>
              <a:rPr lang="en-US" baseline="0" dirty="0" err="1"/>
              <a:t>Vue</a:t>
            </a:r>
            <a:r>
              <a:rPr lang="en-US" baseline="0" dirty="0"/>
              <a:t> components.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6/6/19 9:25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165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side loading and debugging</a:t>
            </a:r>
            <a:r>
              <a:rPr lang="en-US" baseline="0" dirty="0"/>
              <a:t> </a:t>
            </a:r>
            <a:r>
              <a:rPr lang="en-US" baseline="0" dirty="0" err="1"/>
              <a:t>Vue</a:t>
            </a:r>
            <a:r>
              <a:rPr lang="en-US" baseline="0" dirty="0"/>
              <a:t> add-ins, the approach is unchanged. Office Online is available to all developer environments as involves uploading the add-in xml manifest through a new Office document in Office Online (via OneDrive). Debugging can be done with the browser developer tools. </a:t>
            </a:r>
          </a:p>
          <a:p>
            <a:endParaRPr lang="en-US" baseline="0" dirty="0"/>
          </a:p>
          <a:p>
            <a:r>
              <a:rPr lang="en-US" baseline="0" dirty="0"/>
              <a:t>For Windows users, you can side load the add-in by creating a local network share, placing the add-in xml manifest in that share, and configuring the Office Client to look for add-ins in this location (via the Trusted Add-in Catalog settings of Trust Center). Visual Studio users can even attach a debugger to task pane add-ins running in the Win32 Office client.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6/6/19 9:25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393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 I’ll provision a new Office add-in and configure it to work with </a:t>
            </a:r>
            <a:r>
              <a:rPr lang="en-US" dirty="0" err="1"/>
              <a:t>Vue.js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Open the Demo/Lab</a:t>
            </a:r>
            <a:r>
              <a:rPr lang="en-US" baseline="0" dirty="0"/>
              <a:t> markdown for this section in the module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2. Complete the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Provision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steps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3. Update the code in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Office.initialize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update the A1 cell of the worksheet: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Excel.run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(context) =&gt; {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sheet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context.workbook.worksheets.getActiveWorksheet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();</a:t>
            </a:r>
          </a:p>
          <a:p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range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sheet.getRange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("A1:A1");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range.values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= [["Hello World"]];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});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4. Run the complete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Demos/03 </a:t>
            </a:r>
            <a:r>
              <a:rPr lang="en-US" sz="900" b="1" kern="1200" baseline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Build Add-in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using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VueJS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Stop the server on the previous steps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Clone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 (or just refresh the one already running as it uses the same port)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6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410919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85173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23276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43926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00433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846202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24105004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7611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54099446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62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8368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119055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4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7B7522B-F729-40EF-BBFF-3311F4AB5511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21409A8-17A7-43C3-884F-D11BF9BEA61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BB2ECB-53DA-4ADC-B278-F3B20F7045B5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95827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32725016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5242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23883188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63506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7405241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7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76" r:id="rId2"/>
    <p:sldLayoutId id="2147484578" r:id="rId3"/>
    <p:sldLayoutId id="2147484580" r:id="rId4"/>
    <p:sldLayoutId id="2147484581" r:id="rId5"/>
    <p:sldLayoutId id="2147484582" r:id="rId6"/>
    <p:sldLayoutId id="2147484583" r:id="rId7"/>
    <p:sldLayoutId id="2147484584" r:id="rId8"/>
    <p:sldLayoutId id="2147484585" r:id="rId9"/>
    <p:sldLayoutId id="2147484586" r:id="rId10"/>
    <p:sldLayoutId id="2147484587" r:id="rId11"/>
    <p:sldLayoutId id="2147484588" r:id="rId12"/>
    <p:sldLayoutId id="2147484589" r:id="rId13"/>
    <p:sldLayoutId id="2147484594" r:id="rId14"/>
    <p:sldLayoutId id="2147484595" r:id="rId15"/>
    <p:sldLayoutId id="2147484596" r:id="rId16"/>
    <p:sldLayoutId id="2147484597" r:id="rId17"/>
    <p:sldLayoutId id="2147484598" r:id="rId18"/>
    <p:sldLayoutId id="2147484599" r:id="rId19"/>
    <p:sldLayoutId id="2147484600" r:id="rId20"/>
    <p:sldLayoutId id="2147484601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>
          <p15:clr>
            <a:srgbClr val="C35EA4"/>
          </p15:clr>
        </p15:guide>
        <p15:guide id="4" pos="1528">
          <p15:clr>
            <a:srgbClr val="C35EA4"/>
          </p15:clr>
        </p15:guide>
        <p15:guide id="5" pos="2618">
          <p15:clr>
            <a:srgbClr val="C35EA4"/>
          </p15:clr>
        </p15:guide>
        <p15:guide id="6" pos="2765">
          <p15:clr>
            <a:srgbClr val="C35EA4"/>
          </p15:clr>
        </p15:guide>
        <p15:guide id="7" pos="3854">
          <p15:clr>
            <a:srgbClr val="C35EA4"/>
          </p15:clr>
        </p15:guide>
        <p15:guide id="8" pos="4003">
          <p15:clr>
            <a:srgbClr val="C35EA4"/>
          </p15:clr>
        </p15:guide>
        <p15:guide id="9" pos="5083">
          <p15:clr>
            <a:srgbClr val="C35EA4"/>
          </p15:clr>
        </p15:guide>
        <p15:guide id="10" pos="5230">
          <p15:clr>
            <a:srgbClr val="C35EA4"/>
          </p15:clr>
        </p15:guide>
        <p15:guide id="11" pos="6323">
          <p15:clr>
            <a:srgbClr val="C35EA4"/>
          </p15:clr>
        </p15:guide>
        <p15:guide id="12" pos="6469">
          <p15:clr>
            <a:srgbClr val="C35EA4"/>
          </p15:clr>
        </p15:guide>
        <p15:guide id="16" pos="293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1">
          <p15:clr>
            <a:srgbClr val="5ACBF0"/>
          </p15:clr>
        </p15:guide>
        <p15:guide id="19" orient="horz" pos="1366">
          <p15:clr>
            <a:srgbClr val="5ACBF0"/>
          </p15:clr>
        </p15:guide>
        <p15:guide id="20" orient="horz" pos="605">
          <p15:clr>
            <a:srgbClr val="5ACBF0"/>
          </p15:clr>
        </p15:guide>
        <p15:guide id="21" orient="horz" pos="1514">
          <p15:clr>
            <a:srgbClr val="5ACBF0"/>
          </p15:clr>
        </p15:guide>
        <p15:guide id="22" orient="horz" pos="2130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3">
          <p15:clr>
            <a:srgbClr val="F26B43"/>
          </p15:clr>
        </p15:guide>
        <p15:guide id="26" orient="horz" pos="4120">
          <p15:clr>
            <a:srgbClr val="F26B43"/>
          </p15:clr>
        </p15:guide>
        <p15:guide id="27" orient="horz" pos="2891">
          <p15:clr>
            <a:srgbClr val="5ACBF0"/>
          </p15:clr>
        </p15:guide>
        <p15:guide id="28" orient="horz" pos="3038">
          <p15:clr>
            <a:srgbClr val="5ACBF0"/>
          </p15:clr>
        </p15:guide>
        <p15:guide id="29" orient="horz" pos="3654">
          <p15:clr>
            <a:srgbClr val="5ACBF0"/>
          </p15:clr>
        </p15:guide>
        <p15:guide id="30" orient="horz" pos="380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office.com/docs/add-ins/testing/create-a-network-shared-folder-catalog-for-task-pane-and-content-add-i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ev.office.com/docs/add-ins/testing/sideload-office-add-ins-for-testi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an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Office</a:t>
            </a:r>
            <a:r>
              <a:rPr lang="en-US" dirty="0"/>
              <a:t> add-in</a:t>
            </a:r>
            <a:r>
              <a:rPr lang="en-US" dirty="0">
                <a:noFill/>
              </a:rPr>
              <a:t>-</a:t>
            </a:r>
            <a:r>
              <a:rPr lang="en-US" dirty="0"/>
              <a:t> </a:t>
            </a:r>
            <a:r>
              <a:rPr lang="en-US" dirty="0" err="1"/>
              <a:t>using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modern</a:t>
            </a:r>
            <a:r>
              <a:rPr lang="en-US" dirty="0"/>
              <a:t> JavaScript tools and techniques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 an Office add-in using </a:t>
            </a:r>
            <a:r>
              <a:rPr lang="en-US" dirty="0" err="1"/>
              <a:t>VueJS</a:t>
            </a:r>
            <a:r>
              <a:rPr lang="en-US" dirty="0">
                <a:noFill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64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316926" cy="179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New project can originate using the Office Yeoman generator with or without the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Vue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CLI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must bootstrap the root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Vue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object/component inside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Office.initialize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can wrap Office UI Fabric components in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Vue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components or use Office UI Fabric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E7647-13AD-4A9D-A827-03168BF18B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5138" y="1930400"/>
            <a:ext cx="11533187" cy="2031325"/>
          </a:xfrm>
        </p:spPr>
        <p:txBody>
          <a:bodyPr lIns="0" tIns="0" rIns="0" bIns="0"/>
          <a:lstStyle/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>
                <a:latin typeface="+mj-lt"/>
              </a:rPr>
              <a:t>Side-loading </a:t>
            </a:r>
            <a:r>
              <a:rPr lang="en-US" sz="1800" dirty="0">
                <a:latin typeface="+mj-lt"/>
              </a:rPr>
              <a:t>Office Add-ins for testing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SzTx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hlinkClick r:id="rId3"/>
              </a:rPr>
              <a:t>https://dev.office.com/docs/add-ins/testing/create-a-network-shared-folder-catalog-for-task-pane-and-content-add-ins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800" dirty="0">
              <a:latin typeface="+mj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800" dirty="0">
                <a:latin typeface="+mj-lt"/>
              </a:rPr>
              <a:t>Side-loading Office Add-ins in Office Online for testing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SzTx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hlinkClick r:id="rId4"/>
              </a:rPr>
              <a:t>https://dev.office.com/docs/add-ins/testing/sideload-office-add-ins-for-testing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800" dirty="0">
              <a:latin typeface="+mj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30475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VueJS</a:t>
            </a:r>
            <a:r>
              <a:rPr lang="en-US" sz="2000" dirty="0">
                <a:solidFill>
                  <a:srgbClr val="D83B01"/>
                </a:solidFill>
              </a:rPr>
              <a:t> 101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Building add-ins with </a:t>
            </a:r>
            <a:r>
              <a:rPr lang="en-US" sz="2000" dirty="0" err="1">
                <a:solidFill>
                  <a:srgbClr val="D83B01"/>
                </a:solidFill>
              </a:rPr>
              <a:t>VueJS</a:t>
            </a:r>
            <a:endParaRPr lang="en-US" sz="2000" dirty="0">
              <a:solidFill>
                <a:srgbClr val="D83B01"/>
              </a:solidFill>
            </a:endParaRP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Side-loading and debugging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Overview of the sample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Build an Office add-in using </a:t>
            </a:r>
            <a:r>
              <a:rPr lang="en-US" sz="2800" dirty="0" err="1">
                <a:solidFill>
                  <a:srgbClr val="2F2F2F"/>
                </a:solidFill>
              </a:rPr>
              <a:t>VueJS</a:t>
            </a:r>
            <a:r>
              <a:rPr lang="en-US" sz="2800" dirty="0">
                <a:noFill/>
              </a:rPr>
              <a:t>-</a:t>
            </a:r>
            <a:endParaRPr lang="en-US" sz="2800" dirty="0">
              <a:solidFill>
                <a:srgbClr val="2F2F2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2A4FF-5AC2-4A16-81C2-DB411FFA0E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101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EF91A57-9772-4EA2-8C2C-A53D1B199F2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5138" y="1673225"/>
            <a:ext cx="7764462" cy="923330"/>
          </a:xfrm>
        </p:spPr>
        <p:txBody>
          <a:bodyPr lIns="0" tIns="0" rIns="0" bIns="0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Vue.js is a </a:t>
            </a:r>
            <a:r>
              <a:rPr lang="en-US" sz="2000" dirty="0">
                <a:solidFill>
                  <a:schemeClr val="accent1"/>
                </a:solidFill>
              </a:rPr>
              <a:t>popular open-source JavaScript framework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for building user interfaces.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Vue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makes it easy to integrate other JavaScript libraries and is designed to be incrementally adoptable.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11B715-6EA4-421C-8767-BAA5D3ED6B00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7B3365-CA91-4E41-859C-2881EE2249BB}"/>
              </a:ext>
            </a:extLst>
          </p:cNvPr>
          <p:cNvSpPr/>
          <p:nvPr/>
        </p:nvSpPr>
        <p:spPr>
          <a:xfrm>
            <a:off x="465139" y="4191128"/>
            <a:ext cx="3412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Vue.js was developed to build a front-end framework featuring some of the best of both React and Angular.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252DB6-50E0-4D54-9072-7DED6EC54E79}"/>
              </a:ext>
            </a:extLst>
          </p:cNvPr>
          <p:cNvSpPr/>
          <p:nvPr/>
        </p:nvSpPr>
        <p:spPr>
          <a:xfrm>
            <a:off x="4541214" y="4191128"/>
            <a:ext cx="3353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Core library focused on the view layer only (hence the name), and is easy to pick up and integrate with other libraries or existing projects.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EFC498-C080-4FCC-89BC-2ACF44437789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Shorter learning curve for the typical front-end developer as it is easier to use without TypeScript and can leverage standard HTML templates.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6400CA-EA23-4C51-8AAE-156F0685C984}"/>
              </a:ext>
            </a:extLst>
          </p:cNvPr>
          <p:cNvGrpSpPr/>
          <p:nvPr/>
        </p:nvGrpSpPr>
        <p:grpSpPr>
          <a:xfrm>
            <a:off x="8342253" y="1291676"/>
            <a:ext cx="2633249" cy="1686206"/>
            <a:chOff x="8342253" y="1291676"/>
            <a:chExt cx="2633249" cy="1686206"/>
          </a:xfrm>
        </p:grpSpPr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0CFC7CEC-8720-43C8-9290-72738FDA4C9F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E5A8CF9-1B80-44A4-802E-93DFF5A11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9296" y="1291676"/>
              <a:ext cx="1686206" cy="1686206"/>
            </a:xfrm>
            <a:prstGeom prst="rect">
              <a:avLst/>
            </a:prstGeom>
          </p:spPr>
        </p:pic>
      </p:grp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88D3512-CB5E-43B2-A5E0-6A4533DCAB8C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B635156-CBD8-42AE-B211-14092C8090CF}"/>
              </a:ext>
            </a:extLst>
          </p:cNvPr>
          <p:cNvSpPr/>
          <p:nvPr/>
        </p:nvSpPr>
        <p:spPr bwMode="auto">
          <a:xfrm rot="10800000">
            <a:off x="4541214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8DD368A-AE13-4741-852D-5E3E144E7FF3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4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5" grpId="0"/>
      <p:bldP spid="36" grpId="0"/>
      <p:bldP spid="37" grpId="0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736466" y="1"/>
            <a:ext cx="5700009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39" y="1915250"/>
            <a:ext cx="5045975" cy="370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Points of interest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Vue</a:t>
            </a:r>
            <a:r>
              <a:rPr lang="en-US" sz="1600" dirty="0">
                <a:solidFill>
                  <a:srgbClr val="2F2F2F"/>
                </a:solidFill>
              </a:rPr>
              <a:t> object is bound to a DOM element (indicated by “el” property)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Vue</a:t>
            </a:r>
            <a:r>
              <a:rPr lang="en-US" sz="1600" dirty="0">
                <a:solidFill>
                  <a:srgbClr val="2F2F2F"/>
                </a:solidFill>
              </a:rPr>
              <a:t> object also includes data, methods, computed, components, and more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F2F2F"/>
                </a:solidFill>
              </a:rPr>
              <a:t>Attribute directives are prefixed with v- in markup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F2F2F"/>
                </a:solidFill>
              </a:rPr>
              <a:t>Events are bound with v-on and the event name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F2F2F"/>
                </a:solidFill>
              </a:rPr>
              <a:t>Data can be displayed inside double brackets {{}}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F2F2F"/>
                </a:solidFill>
              </a:rPr>
              <a:t>Very similar syntax to AngularJS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400" dirty="0">
                <a:solidFill>
                  <a:srgbClr val="2F2F2F"/>
                </a:solidFill>
                <a:latin typeface="Segoe UI Semibold"/>
              </a:rPr>
              <a:t>NOTE: This sample demonstrates just a small fraction of </a:t>
            </a:r>
            <a:r>
              <a:rPr lang="en-US" sz="1400" dirty="0" err="1">
                <a:solidFill>
                  <a:srgbClr val="2F2F2F"/>
                </a:solidFill>
                <a:latin typeface="Segoe UI Semibold"/>
              </a:rPr>
              <a:t>VueJS</a:t>
            </a:r>
            <a:r>
              <a:rPr lang="en-US" sz="1400" dirty="0">
                <a:solidFill>
                  <a:srgbClr val="2F2F2F"/>
                </a:solidFill>
                <a:latin typeface="Segoe UI Semibold"/>
              </a:rPr>
              <a:t>. It is meant to outline a few basic patterns of that framework.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101 - Sample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7089332" y="469900"/>
            <a:ext cx="4994275" cy="6124575"/>
          </a:xfrm>
          <a:ln>
            <a:noFill/>
          </a:ln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"app"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v-model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v-on:keyup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="add(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)"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&lt;</a:t>
            </a:r>
            <a:r>
              <a:rPr lang="en-US" sz="12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&lt;li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v-for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="item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items"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{{item}}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&lt;/</a:t>
            </a:r>
            <a:r>
              <a:rPr lang="en-US" sz="12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200" b="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app =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Vue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el: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"#app"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data: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items: []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methods: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add()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if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"Enter"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.items.unshift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394448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add-ins with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Project Setup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1813220"/>
            <a:ext cx="5110981" cy="38686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New projects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Use the Office Yeoman generator to provision a new Office add-in project using the </a:t>
            </a:r>
            <a:r>
              <a:rPr lang="en-US" sz="1600" dirty="0" err="1"/>
              <a:t>JQuery</a:t>
            </a:r>
            <a:r>
              <a:rPr lang="en-US" sz="1600" dirty="0"/>
              <a:t> template option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dependencies for </a:t>
            </a:r>
            <a:r>
              <a:rPr lang="en-US" sz="1600" dirty="0" err="1"/>
              <a:t>vue</a:t>
            </a:r>
            <a:r>
              <a:rPr lang="en-US" sz="1600" dirty="0"/>
              <a:t>, </a:t>
            </a:r>
            <a:r>
              <a:rPr lang="en-US" sz="1600" dirty="0" err="1"/>
              <a:t>vue</a:t>
            </a:r>
            <a:r>
              <a:rPr lang="en-US" sz="1600" dirty="0"/>
              <a:t>-class-component, </a:t>
            </a:r>
            <a:r>
              <a:rPr lang="en-US" sz="1600" dirty="0" err="1"/>
              <a:t>vue</a:t>
            </a:r>
            <a:r>
              <a:rPr lang="en-US" sz="1600" dirty="0"/>
              <a:t>-loader, </a:t>
            </a:r>
            <a:r>
              <a:rPr lang="en-US" sz="1600" dirty="0" err="1"/>
              <a:t>vue</a:t>
            </a:r>
            <a:r>
              <a:rPr lang="en-US" sz="1600" dirty="0"/>
              <a:t>-template-compiler, and </a:t>
            </a:r>
            <a:r>
              <a:rPr lang="en-US" sz="1600" dirty="0" err="1"/>
              <a:t>ts</a:t>
            </a:r>
            <a:r>
              <a:rPr lang="en-US" sz="1600" dirty="0"/>
              <a:t>-loader via </a:t>
            </a:r>
            <a:r>
              <a:rPr lang="en-US" sz="1600" dirty="0" err="1"/>
              <a:t>package.json</a:t>
            </a:r>
            <a:r>
              <a:rPr lang="en-US" sz="1600" dirty="0"/>
              <a:t> and </a:t>
            </a:r>
            <a:r>
              <a:rPr lang="en-US" sz="1600" dirty="0" err="1"/>
              <a:t>npm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Configure TypeScript to support multiple modules and </a:t>
            </a:r>
            <a:r>
              <a:rPr lang="en-US" sz="1600" dirty="0" err="1"/>
              <a:t>allowSyntheticDefaultImports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Configure </a:t>
            </a:r>
            <a:r>
              <a:rPr lang="en-US" sz="1600" dirty="0" err="1"/>
              <a:t>webpack</a:t>
            </a:r>
            <a:r>
              <a:rPr lang="en-US" sz="1600" dirty="0"/>
              <a:t> (webpack.config.js and </a:t>
            </a:r>
            <a:br>
              <a:rPr lang="en-US" sz="1600" dirty="0"/>
            </a:br>
            <a:r>
              <a:rPr lang="en-US" sz="1600" dirty="0" err="1"/>
              <a:t>package.json</a:t>
            </a:r>
            <a:r>
              <a:rPr lang="en-US" sz="1600" dirty="0"/>
              <a:t> scripts)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TypeScript definition to map .</a:t>
            </a:r>
            <a:r>
              <a:rPr lang="en-US" sz="1600" dirty="0" err="1"/>
              <a:t>vue</a:t>
            </a:r>
            <a:r>
              <a:rPr lang="en-US" sz="1600" dirty="0"/>
              <a:t> files as TypeScript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Change app script reference to leverage the </a:t>
            </a:r>
            <a:br>
              <a:rPr lang="en-US" sz="1600" dirty="0"/>
            </a:br>
            <a:r>
              <a:rPr lang="en-US" sz="1600" dirty="0" err="1"/>
              <a:t>webpack</a:t>
            </a:r>
            <a:r>
              <a:rPr lang="en-US" sz="1600" dirty="0"/>
              <a:t> bundle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Update the </a:t>
            </a:r>
            <a:r>
              <a:rPr lang="en-US" sz="1600" dirty="0" err="1"/>
              <a:t>Office.initialize</a:t>
            </a:r>
            <a:r>
              <a:rPr lang="en-US" sz="1600" dirty="0"/>
              <a:t> call in </a:t>
            </a:r>
            <a:r>
              <a:rPr lang="en-US" sz="1600" dirty="0" err="1"/>
              <a:t>app.ts</a:t>
            </a:r>
            <a:r>
              <a:rPr lang="en-US" sz="1600" dirty="0"/>
              <a:t> to bootstrap </a:t>
            </a:r>
            <a:br>
              <a:rPr lang="en-US" sz="1600" dirty="0"/>
            </a:br>
            <a:r>
              <a:rPr lang="en-US" sz="1600" dirty="0"/>
              <a:t>the </a:t>
            </a:r>
            <a:r>
              <a:rPr lang="en-US" sz="1600" dirty="0" err="1"/>
              <a:t>Vue</a:t>
            </a:r>
            <a:r>
              <a:rPr lang="en-US" sz="1600" dirty="0"/>
              <a:t> object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668230" y="1813220"/>
            <a:ext cx="5120116" cy="38686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Existing Projects (or new project via </a:t>
            </a:r>
            <a:r>
              <a:rPr lang="en-US" sz="2000" dirty="0" err="1">
                <a:latin typeface="+mj-lt"/>
              </a:rPr>
              <a:t>Vue</a:t>
            </a:r>
            <a:r>
              <a:rPr lang="en-US" sz="2000" dirty="0">
                <a:latin typeface="+mj-lt"/>
              </a:rPr>
              <a:t> CLI)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Run the Office Yeoman generator to provision the </a:t>
            </a:r>
            <a:br>
              <a:rPr lang="en-US" sz="1600" dirty="0"/>
            </a:br>
            <a:r>
              <a:rPr lang="en-US" sz="1600" dirty="0"/>
              <a:t>add-in manifest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dependencies to Office.js and the Office UI Fabric via </a:t>
            </a:r>
            <a:r>
              <a:rPr lang="en-US" sz="1600" dirty="0" err="1"/>
              <a:t>package.json</a:t>
            </a:r>
            <a:r>
              <a:rPr lang="en-US" sz="1600" dirty="0"/>
              <a:t> and </a:t>
            </a:r>
            <a:r>
              <a:rPr lang="en-US" sz="1600" dirty="0" err="1"/>
              <a:t>npm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Convert the application to run with SSL (varies </a:t>
            </a:r>
            <a:br>
              <a:rPr lang="en-US" sz="1600" dirty="0"/>
            </a:br>
            <a:r>
              <a:rPr lang="en-US" sz="1600" dirty="0"/>
              <a:t>by project)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Update the app entry point to bootstrap </a:t>
            </a:r>
            <a:r>
              <a:rPr lang="en-US" sz="1600" dirty="0" err="1"/>
              <a:t>Vue</a:t>
            </a:r>
            <a:r>
              <a:rPr lang="en-US" sz="1600" dirty="0"/>
              <a:t> to the UI inside </a:t>
            </a:r>
            <a:r>
              <a:rPr lang="en-US" sz="1600" dirty="0" err="1"/>
              <a:t>Office.initialize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office.js and Office UI Fabric references to the markup page(s) (or make modifications to include them in the </a:t>
            </a:r>
            <a:r>
              <a:rPr lang="en-US" sz="1600" dirty="0" err="1"/>
              <a:t>webpack</a:t>
            </a:r>
            <a:r>
              <a:rPr lang="en-US" sz="1600" dirty="0"/>
              <a:t> config)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406AAC-3FCF-437B-B509-93C927BDF042}"/>
              </a:ext>
            </a:extLst>
          </p:cNvPr>
          <p:cNvCxnSpPr/>
          <p:nvPr/>
        </p:nvCxnSpPr>
        <p:spPr>
          <a:xfrm>
            <a:off x="6122174" y="1813220"/>
            <a:ext cx="0" cy="43490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560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85890-D8FA-4270-AF30-D95C1A337664}"/>
              </a:ext>
            </a:extLst>
          </p:cNvPr>
          <p:cNvSpPr/>
          <p:nvPr/>
        </p:nvSpPr>
        <p:spPr bwMode="auto">
          <a:xfrm>
            <a:off x="0" y="1791258"/>
            <a:ext cx="12436475" cy="425948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715227-8ACE-4B5A-99D2-B8912B1E6C1C}"/>
              </a:ext>
            </a:extLst>
          </p:cNvPr>
          <p:cNvSpPr/>
          <p:nvPr/>
        </p:nvSpPr>
        <p:spPr bwMode="auto">
          <a:xfrm>
            <a:off x="465138" y="2161020"/>
            <a:ext cx="10791867" cy="32233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Bootstrap root component in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Office.initialize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Office.initialize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(reason)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app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el: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"#app"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render: h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h(root, { }),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components: { root }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});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Office.initialize</a:t>
            </a:r>
            <a:r>
              <a:rPr lang="en-US" dirty="0"/>
              <a:t> and </a:t>
            </a:r>
            <a:r>
              <a:rPr lang="en-US" dirty="0" err="1"/>
              <a:t>VueJS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542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add-ins with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Office UI Fabric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2033831"/>
            <a:ext cx="5653087" cy="38686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Office UI Fabric React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Includes 40+ robust and up-to-date components built with the React framework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Can be integrated into a </a:t>
            </a:r>
            <a:r>
              <a:rPr lang="en-US" sz="1600" dirty="0" err="1"/>
              <a:t>Vue</a:t>
            </a:r>
            <a:r>
              <a:rPr lang="en-US" sz="1600" dirty="0"/>
              <a:t> project, but requires hybrid </a:t>
            </a:r>
            <a:r>
              <a:rPr lang="en-US" sz="1600" dirty="0" err="1"/>
              <a:t>Vue</a:t>
            </a:r>
            <a:r>
              <a:rPr lang="en-US" sz="1600" dirty="0"/>
              <a:t>/React setup and some script might conflict with </a:t>
            </a:r>
            <a:r>
              <a:rPr lang="en-US" sz="1600" dirty="0" err="1"/>
              <a:t>Vue’s</a:t>
            </a:r>
            <a:r>
              <a:rPr lang="en-US" sz="1600" dirty="0"/>
              <a:t> virtual DOM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Best to build components with the Office UI Fabric Core or wrap React components in </a:t>
            </a:r>
            <a:r>
              <a:rPr lang="en-US" sz="1600" dirty="0" err="1"/>
              <a:t>Vue</a:t>
            </a:r>
            <a:r>
              <a:rPr lang="en-US" sz="1600" dirty="0"/>
              <a:t> components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Office UI Fabric Core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Includes styles, icons, typography, brand icons, colors, grids, and more.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26" y="2005456"/>
            <a:ext cx="5288899" cy="37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770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Side-loading and debugging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9" y="1752228"/>
            <a:ext cx="5496348" cy="38686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Side-loading (All environments)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Start the web host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Ensure your browser will accept the SSL certificate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Create a new Office Online document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Upload the manifest through the insert Office add-in dialog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Side-loading (Win32 Office Client)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Create a local share in the file system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Copy your manifest file to this local share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Open the Win32 Office client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the local share to the Trusted Add-in Catalogs in the Trust Center &gt; Trust Center Settings menu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048982" y="1752228"/>
            <a:ext cx="4816218" cy="328910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Debugging in Office Online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Leverage the browser developer tools (F12) </a:t>
            </a:r>
            <a:br>
              <a:rPr lang="en-US" sz="1600" dirty="0"/>
            </a:br>
            <a:r>
              <a:rPr lang="en-US" sz="1600" dirty="0"/>
              <a:t>for debugging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Debugging in Win32 Office from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Visual Studio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Open the menu in the top right corner of the </a:t>
            </a:r>
            <a:br>
              <a:rPr lang="en-US" sz="1600" dirty="0"/>
            </a:br>
            <a:r>
              <a:rPr lang="en-US" sz="1600" dirty="0"/>
              <a:t>task pane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Select Attach Debugger to launch the Visual Studio Just-in-Time Debugger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F20C02-21A9-492D-95AB-DB00F9D9E355}"/>
              </a:ext>
            </a:extLst>
          </p:cNvPr>
          <p:cNvCxnSpPr/>
          <p:nvPr/>
        </p:nvCxnSpPr>
        <p:spPr>
          <a:xfrm>
            <a:off x="6505234" y="1752228"/>
            <a:ext cx="0" cy="43490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047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1977</Words>
  <Application>Microsoft Macintosh PowerPoint</Application>
  <PresentationFormat>Custom</PresentationFormat>
  <Paragraphs>182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Wingdings</vt:lpstr>
      <vt:lpstr>1_Office 365 PPT Template - 2017</vt:lpstr>
      <vt:lpstr>Build’an’Office add-in- using’modern JavaScript tools and techniques</vt:lpstr>
      <vt:lpstr>PowerPoint Presentation</vt:lpstr>
      <vt:lpstr>VueJS 101</vt:lpstr>
      <vt:lpstr>VueJS 101 - Sample</vt:lpstr>
      <vt:lpstr>Building add-ins with VueJS – Project Setup</vt:lpstr>
      <vt:lpstr>Office.initialize and VueJS</vt:lpstr>
      <vt:lpstr>Building add-ins with VueJS – Office UI Fabric</vt:lpstr>
      <vt:lpstr>Side-loading and debugging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2019-06-07T02:28:01Z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