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8"/>
  </p:notesMasterIdLst>
  <p:handoutMasterIdLst>
    <p:handoutMasterId r:id="rId19"/>
  </p:handoutMasterIdLst>
  <p:sldIdLst>
    <p:sldId id="281" r:id="rId2"/>
    <p:sldId id="282" r:id="rId3"/>
    <p:sldId id="1606" r:id="rId4"/>
    <p:sldId id="286" r:id="rId5"/>
    <p:sldId id="318" r:id="rId6"/>
    <p:sldId id="1607" r:id="rId7"/>
    <p:sldId id="284" r:id="rId8"/>
    <p:sldId id="1611" r:id="rId9"/>
    <p:sldId id="287" r:id="rId10"/>
    <p:sldId id="1612" r:id="rId11"/>
    <p:sldId id="1610" r:id="rId12"/>
    <p:sldId id="265" r:id="rId13"/>
    <p:sldId id="283" r:id="rId14"/>
    <p:sldId id="279" r:id="rId15"/>
    <p:sldId id="261" r:id="rId16"/>
    <p:sldId id="26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Text and Formatting" id="{B0BFF9A6-974F-8449-8C5B-AB69438AA832}">
          <p14:sldIdLst>
            <p14:sldId id="282"/>
            <p14:sldId id="1606"/>
            <p14:sldId id="286"/>
            <p14:sldId id="318"/>
            <p14:sldId id="1607"/>
            <p14:sldId id="284"/>
            <p14:sldId id="1611"/>
            <p14:sldId id="287"/>
            <p14:sldId id="1612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C18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 autoAdjust="0"/>
    <p:restoredTop sz="81088" autoAdjust="0"/>
  </p:normalViewPr>
  <p:slideViewPr>
    <p:cSldViewPr snapToGrid="0">
      <p:cViewPr varScale="1">
        <p:scale>
          <a:sx n="100" d="100"/>
          <a:sy n="100" d="100"/>
        </p:scale>
        <p:origin x="11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6/5/19 4:26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6/5/19 4:26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6/5/19 4:26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working with Office add-ins, you will often here the term range.</a:t>
            </a:r>
          </a:p>
          <a:p>
            <a:r>
              <a:rPr lang="en-US" dirty="0"/>
              <a:t>A range in Microsoft Word is any contiguous area of a document.</a:t>
            </a:r>
          </a:p>
          <a:p>
            <a:r>
              <a:rPr lang="en-US" dirty="0"/>
              <a:t>Ranges can be established in a number of ways, including search, selection, and conversion from another </a:t>
            </a:r>
            <a:r>
              <a:rPr lang="en-US" dirty="0" err="1"/>
              <a:t>Office.js</a:t>
            </a:r>
            <a:r>
              <a:rPr lang="en-US" dirty="0"/>
              <a:t> object such as a paragraph</a:t>
            </a:r>
          </a:p>
          <a:p>
            <a:r>
              <a:rPr lang="en-US" dirty="0"/>
              <a:t>Selections allow you to manipulate both the content and location of focus in a document.</a:t>
            </a:r>
          </a:p>
          <a:p>
            <a:r>
              <a:rPr lang="en-US" dirty="0"/>
              <a:t>You can get the selection of a range or set the selection on a range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6/5/19 4:26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182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here is getting the selection of the document using </a:t>
            </a:r>
            <a:r>
              <a:rPr lang="en-US" dirty="0" err="1"/>
              <a:t>document.getSelection</a:t>
            </a:r>
            <a:r>
              <a:rPr lang="en-US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sample is inserting some text at the end of a range…</a:t>
            </a:r>
            <a:r>
              <a:rPr lang="en-US" dirty="0" err="1"/>
              <a:t>insertText</a:t>
            </a:r>
            <a:r>
              <a:rPr lang="en-US" dirty="0"/>
              <a:t> supports a number of location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we are selecting on a range of text…this will select that text in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the last sample searches a paragraph for some text and replaces each instance of that text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95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text, paragraphs, and formatting of a document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Paragraph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insert a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two more paragraphs and make sure there are no extra new lines (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– empty paragraph)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a custom style named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MyCustomStyle</a:t>
            </a:r>
            <a:endParaRPr lang="en-US" sz="900" b="1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Apply Style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apply a built-in style to the first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Apply Custom Style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apply your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MyCustomStyle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the last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Change Font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change the font of the second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Highlight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Click-to-run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Abbreviation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add the (C2R) abbreviation to the end of the range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 365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 Version Info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append Office 2019 to the front of the range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the word several 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Change Quantity Term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replace the range several with many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6/5/19 4:26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22AD0-0B7F-488E-9964-D0921E2F5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1B8A5-A28A-4304-8371-25D67565D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365 Platform offers a number of canvases for developers to embed customizations. Office add-ins are one of those canvases.</a:t>
            </a:r>
          </a:p>
        </p:txBody>
      </p:sp>
    </p:spTree>
    <p:extLst>
      <p:ext uri="{BB962C8B-B14F-4D97-AF65-F5344CB8AC3E}">
        <p14:creationId xmlns:p14="http://schemas.microsoft.com/office/powerpoint/2010/main" val="257193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All Office add-ins must call </a:t>
            </a:r>
            <a:r>
              <a:rPr lang="en-US" dirty="0" err="1"/>
              <a:t>Office.initialize</a:t>
            </a:r>
            <a:r>
              <a:rPr lang="en-US" dirty="0"/>
              <a:t> when a page first loads in the add-in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using newer </a:t>
            </a:r>
            <a:r>
              <a:rPr lang="en-US" dirty="0" err="1"/>
              <a:t>Office.js</a:t>
            </a:r>
            <a:r>
              <a:rPr lang="en-US" dirty="0"/>
              <a:t> capabilities, it is important to check if the client supports those extensions. You can check this using the </a:t>
            </a:r>
            <a:r>
              <a:rPr lang="en-US" dirty="0" err="1"/>
              <a:t>requirements.isSetSupported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For Word JavaScript APIs, you should get context using the </a:t>
            </a:r>
            <a:r>
              <a:rPr lang="en-US" dirty="0" err="1"/>
              <a:t>Word.run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Using the context, you can load any properties you might need to work with.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Calling </a:t>
            </a:r>
            <a:r>
              <a:rPr lang="en-US" dirty="0" err="1"/>
              <a:t>context.sync</a:t>
            </a:r>
            <a:r>
              <a:rPr lang="en-US" dirty="0"/>
              <a:t> will execute a batch of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Context.sync</a:t>
            </a:r>
            <a:r>
              <a:rPr lang="en-US" dirty="0"/>
              <a:t> returns a promise that can be used to get results or a previous operation and/or perform new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It is a best practice to catch and handle errors that might occur when working with the Word APIs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manipulating a Word document, it is important to understand it’s hierarchy and how that relates to the objects you will work with in </a:t>
            </a:r>
            <a:r>
              <a:rPr lang="en-US" dirty="0" err="1"/>
              <a:t>Office.js</a:t>
            </a:r>
            <a:r>
              <a:rPr lang="en-US" dirty="0"/>
              <a:t>.</a:t>
            </a:r>
          </a:p>
          <a:p>
            <a:r>
              <a:rPr lang="en-US" dirty="0"/>
              <a:t>As seen in the previous slide, </a:t>
            </a:r>
            <a:r>
              <a:rPr lang="en-US" dirty="0" err="1"/>
              <a:t>Office.js</a:t>
            </a:r>
            <a:r>
              <a:rPr lang="en-US" dirty="0"/>
              <a:t> provides context to an add-in via </a:t>
            </a:r>
            <a:r>
              <a:rPr lang="en-US" dirty="0" err="1"/>
              <a:t>Word.run</a:t>
            </a:r>
            <a:r>
              <a:rPr lang="en-US" dirty="0"/>
              <a:t>…that context contains a </a:t>
            </a:r>
            <a:r>
              <a:rPr lang="en-US" dirty="0" err="1"/>
              <a:t>docment</a:t>
            </a:r>
            <a:r>
              <a:rPr lang="en-US" dirty="0"/>
              <a:t> property.</a:t>
            </a:r>
          </a:p>
          <a:p>
            <a:r>
              <a:rPr lang="en-US" dirty="0"/>
              <a:t>A document has a body, which contains a number of paragraphs.</a:t>
            </a:r>
          </a:p>
          <a:p>
            <a:r>
              <a:rPr lang="en-US" dirty="0" err="1"/>
              <a:t>Office.js</a:t>
            </a:r>
            <a:r>
              <a:rPr lang="en-US" dirty="0"/>
              <a:t> allows you to easily traverse and manipulate this hierarchy.</a:t>
            </a:r>
          </a:p>
          <a:p>
            <a:r>
              <a:rPr lang="en-US" dirty="0"/>
              <a:t>Paragraphs are aware of their siblings, with abilities to </a:t>
            </a:r>
            <a:r>
              <a:rPr lang="en-US" dirty="0" err="1"/>
              <a:t>getNext</a:t>
            </a:r>
            <a:r>
              <a:rPr lang="en-US" dirty="0"/>
              <a:t> and </a:t>
            </a:r>
            <a:r>
              <a:rPr lang="en-US" dirty="0" err="1"/>
              <a:t>getPrevious</a:t>
            </a:r>
            <a:endParaRPr lang="en-US" dirty="0"/>
          </a:p>
          <a:p>
            <a:r>
              <a:rPr lang="en-US" dirty="0"/>
              <a:t>You can also insert paragraphs relative to one another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6/5/19 4:26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97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examples of working the the body and paragraphs of a document.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code sample simply gets the body of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 we insert a new paragraph at the beginning of the 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few samples show how to get specific paragraphs in the body such as the first, second, and last. Notice how a paragraph is “sibling aware”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you can see how a paragraph can be inserted relative to another paragraph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7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also clear and delete paragraphs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 breaks around paragraphs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iterate through paragraphs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Styles and Formatting are what make an attractive document and </a:t>
            </a:r>
            <a:r>
              <a:rPr lang="en-US" dirty="0" err="1"/>
              <a:t>Office.js</a:t>
            </a:r>
            <a:r>
              <a:rPr lang="en-US" dirty="0"/>
              <a:t> allows you to easily work with styles and formatting.</a:t>
            </a:r>
          </a:p>
          <a:p>
            <a:r>
              <a:rPr lang="en-US" dirty="0"/>
              <a:t>Styles are similar to a CSS class in HTML as they provide pre-configured and reusable formatting for paragraphs and text ranges</a:t>
            </a:r>
          </a:p>
          <a:p>
            <a:r>
              <a:rPr lang="en-US" dirty="0" err="1"/>
              <a:t>Office.js</a:t>
            </a:r>
            <a:r>
              <a:rPr lang="en-US" dirty="0"/>
              <a:t> can apply both out of the box and custom styles</a:t>
            </a:r>
          </a:p>
          <a:p>
            <a:r>
              <a:rPr lang="en-US" dirty="0"/>
              <a:t>Fonts are similar to inline styles in HTML…explicitly setting a font only applies to that paragraph or range.</a:t>
            </a:r>
          </a:p>
          <a:p>
            <a:r>
              <a:rPr lang="en-US" dirty="0"/>
              <a:t>You can manipulate the font family, weight, size, colors, and more</a:t>
            </a:r>
          </a:p>
          <a:p>
            <a:r>
              <a:rPr lang="en-US" dirty="0" err="1"/>
              <a:t>Office.js</a:t>
            </a:r>
            <a:r>
              <a:rPr lang="en-US" dirty="0"/>
              <a:t> also allows you to apply formatting to paragraphs such as alignment, indention, and line spacing.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6/5/19 4:26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139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code sample here is applying a built-in style to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is applying a custom style named “</a:t>
            </a:r>
            <a:r>
              <a:rPr lang="en-US" dirty="0" err="1"/>
              <a:t>MyCustomStyle</a:t>
            </a:r>
            <a:r>
              <a:rPr lang="en-US" dirty="0"/>
              <a:t>” to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alignment is being applied to the paragraph…in this case making the paragraph centered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you can see a font being set for a range of text, including its font name (Courier New), bold, size, and colors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7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.office.com/reference/add-ins/word/paragraph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ev.office.com/reference/add-ins/word/word-add-ins-reference-overview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Text and Formatting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56685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Ranges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 range is any contiguous area of a document in Microsoft Word.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Ranges can be established through a number of ways, including search, selection, or conversion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paragraph.getRange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()). 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Selections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Selections allow you to manipulate both the content and location of focus in the document.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get the selection as a range or set the selection on a range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Selections and Ranges</a:t>
            </a:r>
          </a:p>
        </p:txBody>
      </p:sp>
      <p:pic>
        <p:nvPicPr>
          <p:cNvPr id="5" name="Picture 4" descr="Screen shot of range selections in a document based on a search for the term &quot;Office&quot;">
            <a:extLst>
              <a:ext uri="{FF2B5EF4-FFF2-40B4-BE49-F238E27FC236}">
                <a16:creationId xmlns:a16="http://schemas.microsoft.com/office/drawing/2014/main" id="{13F2FB5C-03C4-7241-AEDA-365E1D5C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11" y="1500487"/>
            <a:ext cx="5440914" cy="36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264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Selections and Ranges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5849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selected range of text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getSelection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Append text to a range of text (“replace”, “start”, “end”, “before”, “after”)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originalRange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insertText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added to the end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Select a range of text (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selectionMode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support “Select”, “Start”, “End”)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someRange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'Select'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Search a paragraph for a range of text and replace it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'office'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matchCase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ignoreSpace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insertText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"Office"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"Replace"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5730783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Word JavaScript API allows operations to be performed in batch with promises to view results and perform additional operations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Word JavaScript API makes it easy to manipulate the text and paragraphs of a document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can apply static formatting as well as known/custom styles to paragraphs and ranges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31983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https://dev.office.com/reference/add-ins/word/word-add-ins-reference-overview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Paragraph object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https://dev.office.com/reference/add-ins/word/paragraph</a:t>
            </a:r>
            <a:endParaRPr lang="en-US" sz="18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76335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Anatomy of Word Add-in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Text and Paragraphs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Styles and Formatting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Selections and Ranges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/>
              <a:t>Working with Text and Formatting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Platform</a:t>
            </a:r>
          </a:p>
        </p:txBody>
      </p:sp>
      <p:sp>
        <p:nvSpPr>
          <p:cNvPr id="159" name="Content Placeholder 6"/>
          <p:cNvSpPr txBox="1">
            <a:spLocks/>
          </p:cNvSpPr>
          <p:nvPr/>
        </p:nvSpPr>
        <p:spPr>
          <a:xfrm>
            <a:off x="9304227" y="1714015"/>
            <a:ext cx="2899977" cy="29411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lvl="1">
              <a:spcAft>
                <a:spcPts val="600"/>
              </a:spcAft>
              <a:defRPr>
                <a:solidFill>
                  <a:schemeClr val="accent1"/>
                </a:solidFill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Action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Task pane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Dialog box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Event</a:t>
            </a: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913927" y="1332743"/>
            <a:ext cx="3219346" cy="382254"/>
            <a:chOff x="8739447" y="1306428"/>
            <a:chExt cx="3156956" cy="374846"/>
          </a:xfrm>
        </p:grpSpPr>
        <p:sp>
          <p:nvSpPr>
            <p:cNvPr id="146" name="Rectangle 145"/>
            <p:cNvSpPr/>
            <p:nvPr/>
          </p:nvSpPr>
          <p:spPr>
            <a:xfrm>
              <a:off x="9122182" y="1306428"/>
              <a:ext cx="2774221" cy="374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Common across canvases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739447" y="1491094"/>
              <a:ext cx="382735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ectangle 159"/>
          <p:cNvSpPr/>
          <p:nvPr/>
        </p:nvSpPr>
        <p:spPr>
          <a:xfrm>
            <a:off x="575985" y="5124079"/>
            <a:ext cx="1439916" cy="95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Canvas specific</a:t>
            </a:r>
          </a:p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extensions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173129" y="4738145"/>
            <a:ext cx="1406339" cy="1324247"/>
            <a:chOff x="2129285" y="4645833"/>
            <a:chExt cx="1379085" cy="1298583"/>
          </a:xfrm>
        </p:grpSpPr>
        <p:sp>
          <p:nvSpPr>
            <p:cNvPr id="161" name="Rectangle 160"/>
            <p:cNvSpPr/>
            <p:nvPr/>
          </p:nvSpPr>
          <p:spPr>
            <a:xfrm>
              <a:off x="2129285" y="5224343"/>
              <a:ext cx="1379085" cy="720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Data import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Dictionary</a:t>
              </a: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2431359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07847" y="4738142"/>
            <a:ext cx="1951325" cy="1324247"/>
            <a:chOff x="4222632" y="4645833"/>
            <a:chExt cx="1913509" cy="1298584"/>
          </a:xfrm>
        </p:grpSpPr>
        <p:sp>
          <p:nvSpPr>
            <p:cNvPr id="162" name="Rectangle 161"/>
            <p:cNvSpPr/>
            <p:nvPr/>
          </p:nvSpPr>
          <p:spPr>
            <a:xfrm>
              <a:off x="4222632" y="5224343"/>
              <a:ext cx="1913509" cy="720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Connectors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Actionable emails</a:t>
              </a:r>
            </a:p>
          </p:txBody>
        </p:sp>
        <p:cxnSp>
          <p:nvCxnSpPr>
            <p:cNvPr id="164" name="Straight Connector 163"/>
            <p:cNvCxnSpPr>
              <a:cxnSpLocks/>
            </p:cNvCxnSpPr>
            <p:nvPr/>
          </p:nvCxnSpPr>
          <p:spPr>
            <a:xfrm>
              <a:off x="447564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798159" y="4738144"/>
            <a:ext cx="1422833" cy="1338759"/>
            <a:chOff x="6664682" y="4645833"/>
            <a:chExt cx="1395259" cy="1312814"/>
          </a:xfrm>
        </p:grpSpPr>
        <p:sp>
          <p:nvSpPr>
            <p:cNvPr id="163" name="Rectangle 162"/>
            <p:cNvSpPr/>
            <p:nvPr/>
          </p:nvSpPr>
          <p:spPr>
            <a:xfrm>
              <a:off x="6664682" y="5224343"/>
              <a:ext cx="1395259" cy="734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Navigation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Branding</a:t>
              </a:r>
            </a:p>
          </p:txBody>
        </p:sp>
        <p:cxnSp>
          <p:nvCxnSpPr>
            <p:cNvPr id="165" name="Straight Connector 164"/>
            <p:cNvCxnSpPr>
              <a:cxnSpLocks/>
            </p:cNvCxnSpPr>
            <p:nvPr/>
          </p:nvCxnSpPr>
          <p:spPr>
            <a:xfrm>
              <a:off x="698700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04714" y="1303028"/>
            <a:ext cx="8509212" cy="3659242"/>
            <a:chOff x="395141" y="1277288"/>
            <a:chExt cx="8344306" cy="3588327"/>
          </a:xfrm>
        </p:grpSpPr>
        <p:sp>
          <p:nvSpPr>
            <p:cNvPr id="169" name="Rectangle 168"/>
            <p:cNvSpPr/>
            <p:nvPr/>
          </p:nvSpPr>
          <p:spPr>
            <a:xfrm>
              <a:off x="425884" y="1277288"/>
              <a:ext cx="8313563" cy="358832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395141" y="2520753"/>
              <a:ext cx="1735896" cy="1102264"/>
              <a:chOff x="395141" y="2520753"/>
              <a:chExt cx="1735896" cy="1102264"/>
            </a:xfrm>
          </p:grpSpPr>
          <p:pic>
            <p:nvPicPr>
              <p:cNvPr id="233" name="Picture 23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09582" y="2520753"/>
                <a:ext cx="961590" cy="673680"/>
              </a:xfrm>
              <a:prstGeom prst="rect">
                <a:avLst/>
              </a:prstGeom>
            </p:spPr>
          </p:pic>
          <p:sp>
            <p:nvSpPr>
              <p:cNvPr id="234" name="TextBox 233"/>
              <p:cNvSpPr txBox="1"/>
              <p:nvPr/>
            </p:nvSpPr>
            <p:spPr>
              <a:xfrm>
                <a:off x="395141" y="3045038"/>
                <a:ext cx="1735896" cy="577979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ctr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4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CANVASES</a:t>
                </a:r>
              </a:p>
            </p:txBody>
          </p:sp>
        </p:grpSp>
      </p:grpSp>
      <p:grpSp>
        <p:nvGrpSpPr>
          <p:cNvPr id="235" name="Group 234" descr="illustration of a document canvas on a mobile device"/>
          <p:cNvGrpSpPr/>
          <p:nvPr/>
        </p:nvGrpSpPr>
        <p:grpSpPr>
          <a:xfrm>
            <a:off x="2173130" y="1993083"/>
            <a:ext cx="1700533" cy="2713271"/>
            <a:chOff x="2129285" y="1953970"/>
            <a:chExt cx="1667578" cy="2660689"/>
          </a:xfrm>
        </p:grpSpPr>
        <p:sp>
          <p:nvSpPr>
            <p:cNvPr id="236" name="TextBox 235"/>
            <p:cNvSpPr txBox="1"/>
            <p:nvPr/>
          </p:nvSpPr>
          <p:spPr>
            <a:xfrm>
              <a:off x="2129285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DOCUMENTS</a:t>
              </a: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2174655" y="2290698"/>
              <a:ext cx="1569623" cy="2323961"/>
              <a:chOff x="2316078" y="2290698"/>
              <a:chExt cx="1569623" cy="2323961"/>
            </a:xfrm>
          </p:grpSpPr>
          <p:sp>
            <p:nvSpPr>
              <p:cNvPr id="238" name="Rectangle 237"/>
              <p:cNvSpPr/>
              <p:nvPr/>
            </p:nvSpPr>
            <p:spPr bwMode="auto">
              <a:xfrm>
                <a:off x="2316078" y="2374137"/>
                <a:ext cx="1569623" cy="2161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2316078" y="2535453"/>
                <a:ext cx="1569623" cy="17046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0" name="Freeform 124"/>
              <p:cNvSpPr>
                <a:spLocks/>
              </p:cNvSpPr>
              <p:nvPr/>
            </p:nvSpPr>
            <p:spPr bwMode="auto">
              <a:xfrm>
                <a:off x="2316078" y="2374137"/>
                <a:ext cx="1569623" cy="2240522"/>
              </a:xfrm>
              <a:custGeom>
                <a:avLst/>
                <a:gdLst>
                  <a:gd name="T0" fmla="*/ 0 w 423"/>
                  <a:gd name="T1" fmla="*/ 590 h 604"/>
                  <a:gd name="T2" fmla="*/ 14 w 423"/>
                  <a:gd name="T3" fmla="*/ 604 h 604"/>
                  <a:gd name="T4" fmla="*/ 409 w 423"/>
                  <a:gd name="T5" fmla="*/ 604 h 604"/>
                  <a:gd name="T6" fmla="*/ 423 w 423"/>
                  <a:gd name="T7" fmla="*/ 590 h 604"/>
                  <a:gd name="T8" fmla="*/ 423 w 423"/>
                  <a:gd name="T9" fmla="*/ 14 h 604"/>
                  <a:gd name="T10" fmla="*/ 409 w 423"/>
                  <a:gd name="T11" fmla="*/ 0 h 604"/>
                  <a:gd name="T12" fmla="*/ 14 w 423"/>
                  <a:gd name="T13" fmla="*/ 0 h 604"/>
                  <a:gd name="T14" fmla="*/ 0 w 423"/>
                  <a:gd name="T15" fmla="*/ 14 h 604"/>
                  <a:gd name="T16" fmla="*/ 0 w 423"/>
                  <a:gd name="T17" fmla="*/ 59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604">
                    <a:moveTo>
                      <a:pt x="0" y="590"/>
                    </a:moveTo>
                    <a:cubicBezTo>
                      <a:pt x="0" y="598"/>
                      <a:pt x="6" y="604"/>
                      <a:pt x="14" y="604"/>
                    </a:cubicBezTo>
                    <a:cubicBezTo>
                      <a:pt x="409" y="604"/>
                      <a:pt x="409" y="604"/>
                      <a:pt x="409" y="604"/>
                    </a:cubicBezTo>
                    <a:cubicBezTo>
                      <a:pt x="417" y="604"/>
                      <a:pt x="423" y="598"/>
                      <a:pt x="423" y="590"/>
                    </a:cubicBezTo>
                    <a:cubicBezTo>
                      <a:pt x="423" y="14"/>
                      <a:pt x="423" y="14"/>
                      <a:pt x="423" y="14"/>
                    </a:cubicBezTo>
                    <a:cubicBezTo>
                      <a:pt x="423" y="6"/>
                      <a:pt x="417" y="0"/>
                      <a:pt x="40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lnTo>
                      <a:pt x="0" y="590"/>
                    </a:lnTo>
                    <a:close/>
                  </a:path>
                </a:pathLst>
              </a:custGeom>
              <a:noFill/>
              <a:ln w="762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3519313" y="2290698"/>
                <a:ext cx="313150" cy="406265"/>
                <a:chOff x="3519313" y="2290698"/>
                <a:chExt cx="313150" cy="406265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3519313" y="2494798"/>
                  <a:ext cx="72363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Rectangle 255"/>
                <p:cNvSpPr/>
                <p:nvPr/>
              </p:nvSpPr>
              <p:spPr bwMode="auto">
                <a:xfrm>
                  <a:off x="3650938" y="2455072"/>
                  <a:ext cx="47177" cy="51895"/>
                </a:xfrm>
                <a:prstGeom prst="rect">
                  <a:avLst/>
                </a:prstGeom>
                <a:noFill/>
                <a:ln w="6350"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3659682" y="2290698"/>
                  <a:ext cx="172781" cy="406265"/>
                </a:xfrm>
                <a:prstGeom prst="rect">
                  <a:avLst/>
                </a:prstGeom>
                <a:noFill/>
              </p:spPr>
              <p:txBody>
                <a:bodyPr wrap="square" lIns="186494" tIns="149196" rIns="186494" bIns="149196" rtlCol="0">
                  <a:spAutoFit/>
                </a:bodyPr>
                <a:lstStyle/>
                <a:p>
                  <a:pPr marL="0" marR="0" lvl="0" indent="0" algn="l" defTabSz="932418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12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1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AEAEA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  <a:sym typeface="Wingdings 2" panose="05020102010507070707" pitchFamily="18" charset="2"/>
                    </a:rPr>
                    <a:t></a:t>
                  </a: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 bwMode="auto">
              <a:xfrm>
                <a:off x="2461946" y="2489734"/>
                <a:ext cx="110836" cy="45719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cxnSp>
            <p:nvCxnSpPr>
              <p:cNvPr id="243" name="Straight Connector 242"/>
              <p:cNvCxnSpPr>
                <a:cxnSpLocks/>
              </p:cNvCxnSpPr>
              <p:nvPr/>
            </p:nvCxnSpPr>
            <p:spPr>
              <a:xfrm>
                <a:off x="2415882" y="280152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2415882" y="298848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2415882" y="317545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2415882" y="336241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415881" y="3736346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2415881" y="354938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2415881" y="4484205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2415881" y="429724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2744250" y="3882462"/>
                <a:ext cx="735290" cy="279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2" name="Group 251"/>
              <p:cNvGrpSpPr/>
              <p:nvPr/>
            </p:nvGrpSpPr>
            <p:grpSpPr>
              <a:xfrm>
                <a:off x="3334482" y="2911595"/>
                <a:ext cx="442023" cy="436406"/>
                <a:chOff x="5236308" y="471199"/>
                <a:chExt cx="662637" cy="654216"/>
              </a:xfrm>
            </p:grpSpPr>
            <p:sp>
              <p:nvSpPr>
                <p:cNvPr id="253" name="Partial Circle 252"/>
                <p:cNvSpPr/>
                <p:nvPr/>
              </p:nvSpPr>
              <p:spPr bwMode="auto">
                <a:xfrm>
                  <a:off x="5236308" y="508000"/>
                  <a:ext cx="617415" cy="617415"/>
                </a:xfrm>
                <a:prstGeom prst="pie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4" name="Partial Circle 253"/>
                <p:cNvSpPr/>
                <p:nvPr/>
              </p:nvSpPr>
              <p:spPr bwMode="auto">
                <a:xfrm rot="18411831">
                  <a:off x="5272772" y="471199"/>
                  <a:ext cx="626173" cy="626173"/>
                </a:xfrm>
                <a:prstGeom prst="pie">
                  <a:avLst>
                    <a:gd name="adj1" fmla="val 19394019"/>
                    <a:gd name="adj2" fmla="val 31059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258" name="Group 257" descr="Illustration of a conversation interface on a laptop"/>
          <p:cNvGrpSpPr/>
          <p:nvPr/>
        </p:nvGrpSpPr>
        <p:grpSpPr>
          <a:xfrm>
            <a:off x="3990494" y="2789188"/>
            <a:ext cx="2667693" cy="1948956"/>
            <a:chOff x="3911429" y="2734647"/>
            <a:chExt cx="2615994" cy="1911186"/>
          </a:xfrm>
        </p:grpSpPr>
        <p:sp>
          <p:nvSpPr>
            <p:cNvPr id="259" name="TextBox 258"/>
            <p:cNvSpPr txBox="1"/>
            <p:nvPr/>
          </p:nvSpPr>
          <p:spPr>
            <a:xfrm>
              <a:off x="4317053" y="2734647"/>
              <a:ext cx="1834336" cy="493212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CONVERSATIONS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3911429" y="3130687"/>
              <a:ext cx="2615994" cy="1515146"/>
              <a:chOff x="4052852" y="3130687"/>
              <a:chExt cx="2615994" cy="1515146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4052852" y="3130687"/>
                <a:ext cx="2615994" cy="1515146"/>
                <a:chOff x="860785" y="2260433"/>
                <a:chExt cx="1711028" cy="991002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860785" y="2260433"/>
                  <a:ext cx="1711028" cy="991002"/>
                  <a:chOff x="506413" y="1770063"/>
                  <a:chExt cx="2105025" cy="1219200"/>
                </a:xfrm>
              </p:grpSpPr>
              <p:sp>
                <p:nvSpPr>
                  <p:cNvPr id="28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758825" y="1770063"/>
                    <a:ext cx="1624012" cy="1120775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552575" y="1793876"/>
                    <a:ext cx="36512" cy="36513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819150" y="1855788"/>
                    <a:ext cx="1514475" cy="98742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3"/>
                  <p:cNvSpPr>
                    <a:spLocks/>
                  </p:cNvSpPr>
                  <p:nvPr/>
                </p:nvSpPr>
                <p:spPr bwMode="auto">
                  <a:xfrm>
                    <a:off x="506413" y="2903538"/>
                    <a:ext cx="2105025" cy="85725"/>
                  </a:xfrm>
                  <a:custGeom>
                    <a:avLst/>
                    <a:gdLst>
                      <a:gd name="T0" fmla="*/ 0 w 175"/>
                      <a:gd name="T1" fmla="*/ 0 h 7"/>
                      <a:gd name="T2" fmla="*/ 0 w 175"/>
                      <a:gd name="T3" fmla="*/ 1 h 7"/>
                      <a:gd name="T4" fmla="*/ 7 w 175"/>
                      <a:gd name="T5" fmla="*/ 7 h 7"/>
                      <a:gd name="T6" fmla="*/ 168 w 175"/>
                      <a:gd name="T7" fmla="*/ 7 h 7"/>
                      <a:gd name="T8" fmla="*/ 175 w 175"/>
                      <a:gd name="T9" fmla="*/ 1 h 7"/>
                      <a:gd name="T10" fmla="*/ 175 w 175"/>
                      <a:gd name="T11" fmla="*/ 0 h 7"/>
                      <a:gd name="T12" fmla="*/ 0 w 175"/>
                      <a:gd name="T13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5" h="7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4"/>
                          <a:pt x="3" y="7"/>
                          <a:pt x="7" y="7"/>
                        </a:cubicBezTo>
                        <a:cubicBezTo>
                          <a:pt x="168" y="7"/>
                          <a:pt x="168" y="7"/>
                          <a:pt x="168" y="7"/>
                        </a:cubicBezTo>
                        <a:cubicBezTo>
                          <a:pt x="172" y="7"/>
                          <a:pt x="175" y="4"/>
                          <a:pt x="175" y="1"/>
                        </a:cubicBezTo>
                        <a:cubicBezTo>
                          <a:pt x="175" y="0"/>
                          <a:pt x="175" y="0"/>
                          <a:pt x="175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2" name="Rectangle 281"/>
                <p:cNvSpPr/>
                <p:nvPr/>
              </p:nvSpPr>
              <p:spPr bwMode="auto">
                <a:xfrm>
                  <a:off x="1416844" y="2379232"/>
                  <a:ext cx="846536" cy="73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1142807" y="2375321"/>
                  <a:ext cx="234036" cy="73958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34" tIns="93234" rIns="34968" bIns="34968" rtlCol="0" anchor="b" anchorCtr="0"/>
                <a:lstStyle/>
                <a:p>
                  <a:pPr marL="0" marR="0" lvl="0" indent="0" algn="ctr" defTabSz="9505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1142807" y="2375321"/>
                  <a:ext cx="234036" cy="7091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9571" y="3490418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3" name="Straight Connector 262"/>
              <p:cNvCxnSpPr/>
              <p:nvPr/>
            </p:nvCxnSpPr>
            <p:spPr>
              <a:xfrm>
                <a:off x="5026779" y="3519615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5026779" y="358940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Group 264"/>
              <p:cNvGrpSpPr/>
              <p:nvPr/>
            </p:nvGrpSpPr>
            <p:grpSpPr>
              <a:xfrm>
                <a:off x="5032181" y="3672651"/>
                <a:ext cx="1055096" cy="243005"/>
                <a:chOff x="5032181" y="3672651"/>
                <a:chExt cx="1055096" cy="243005"/>
              </a:xfrm>
            </p:grpSpPr>
            <p:sp>
              <p:nvSpPr>
                <p:cNvPr id="277" name="Rectangle 276"/>
                <p:cNvSpPr/>
                <p:nvPr/>
              </p:nvSpPr>
              <p:spPr bwMode="auto">
                <a:xfrm>
                  <a:off x="5032181" y="3672651"/>
                  <a:ext cx="1055096" cy="243005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278" name="Picture 277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040333" y="36871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5149230" y="37276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5149230" y="3807184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6" name="Picture 265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7901" y="3982737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7" name="Straight Connector 266"/>
              <p:cNvCxnSpPr/>
              <p:nvPr/>
            </p:nvCxnSpPr>
            <p:spPr>
              <a:xfrm>
                <a:off x="5025109" y="401193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5025109" y="4081723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9" name="Group 268"/>
              <p:cNvGrpSpPr/>
              <p:nvPr/>
            </p:nvGrpSpPr>
            <p:grpSpPr>
              <a:xfrm>
                <a:off x="5031043" y="4162123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4" name="Rectangle 273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5" name="Picture 274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031043" y="4282195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1" name="Rectangle 270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2" name="Picture 271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9" name="Group 288" descr="Illustration of a web page loaded in a browser"/>
          <p:cNvGrpSpPr/>
          <p:nvPr/>
        </p:nvGrpSpPr>
        <p:grpSpPr>
          <a:xfrm>
            <a:off x="6824715" y="1993081"/>
            <a:ext cx="1700533" cy="2708737"/>
            <a:chOff x="6832147" y="1953970"/>
            <a:chExt cx="1667578" cy="2656243"/>
          </a:xfrm>
        </p:grpSpPr>
        <p:sp>
          <p:nvSpPr>
            <p:cNvPr id="290" name="TextBox 289"/>
            <p:cNvSpPr txBox="1"/>
            <p:nvPr/>
          </p:nvSpPr>
          <p:spPr>
            <a:xfrm>
              <a:off x="6832147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PAGES</a:t>
              </a: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6866999" y="2395258"/>
              <a:ext cx="1569623" cy="21618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2" name="Freeform 124"/>
            <p:cNvSpPr>
              <a:spLocks/>
            </p:cNvSpPr>
            <p:nvPr/>
          </p:nvSpPr>
          <p:spPr bwMode="auto">
            <a:xfrm>
              <a:off x="6881125" y="2369691"/>
              <a:ext cx="1569623" cy="2240522"/>
            </a:xfrm>
            <a:custGeom>
              <a:avLst/>
              <a:gdLst>
                <a:gd name="T0" fmla="*/ 0 w 423"/>
                <a:gd name="T1" fmla="*/ 590 h 604"/>
                <a:gd name="T2" fmla="*/ 14 w 423"/>
                <a:gd name="T3" fmla="*/ 604 h 604"/>
                <a:gd name="T4" fmla="*/ 409 w 423"/>
                <a:gd name="T5" fmla="*/ 604 h 604"/>
                <a:gd name="T6" fmla="*/ 423 w 423"/>
                <a:gd name="T7" fmla="*/ 590 h 604"/>
                <a:gd name="T8" fmla="*/ 423 w 423"/>
                <a:gd name="T9" fmla="*/ 14 h 604"/>
                <a:gd name="T10" fmla="*/ 409 w 423"/>
                <a:gd name="T11" fmla="*/ 0 h 604"/>
                <a:gd name="T12" fmla="*/ 14 w 423"/>
                <a:gd name="T13" fmla="*/ 0 h 604"/>
                <a:gd name="T14" fmla="*/ 0 w 423"/>
                <a:gd name="T15" fmla="*/ 14 h 604"/>
                <a:gd name="T16" fmla="*/ 0 w 423"/>
                <a:gd name="T17" fmla="*/ 59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604">
                  <a:moveTo>
                    <a:pt x="0" y="590"/>
                  </a:moveTo>
                  <a:cubicBezTo>
                    <a:pt x="0" y="598"/>
                    <a:pt x="6" y="604"/>
                    <a:pt x="14" y="604"/>
                  </a:cubicBezTo>
                  <a:cubicBezTo>
                    <a:pt x="409" y="604"/>
                    <a:pt x="409" y="604"/>
                    <a:pt x="409" y="604"/>
                  </a:cubicBezTo>
                  <a:cubicBezTo>
                    <a:pt x="417" y="604"/>
                    <a:pt x="423" y="598"/>
                    <a:pt x="423" y="590"/>
                  </a:cubicBezTo>
                  <a:cubicBezTo>
                    <a:pt x="423" y="14"/>
                    <a:pt x="423" y="14"/>
                    <a:pt x="423" y="14"/>
                  </a:cubicBezTo>
                  <a:cubicBezTo>
                    <a:pt x="423" y="6"/>
                    <a:pt x="417" y="0"/>
                    <a:pt x="40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lnTo>
                    <a:pt x="0" y="59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293" name="Straight Connector 292"/>
            <p:cNvCxnSpPr>
              <a:cxnSpLocks/>
            </p:cNvCxnSpPr>
            <p:nvPr/>
          </p:nvCxnSpPr>
          <p:spPr>
            <a:xfrm>
              <a:off x="6941647" y="2503348"/>
              <a:ext cx="373555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 293"/>
            <p:cNvSpPr/>
            <p:nvPr/>
          </p:nvSpPr>
          <p:spPr>
            <a:xfrm>
              <a:off x="7002590" y="2774445"/>
              <a:ext cx="1318182" cy="373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7002590" y="3261494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7002589" y="3761115"/>
              <a:ext cx="819347" cy="719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7999243" y="3258189"/>
              <a:ext cx="320512" cy="1219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7500408" y="3258190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/>
            <p:cNvGrpSpPr/>
            <p:nvPr/>
          </p:nvGrpSpPr>
          <p:grpSpPr>
            <a:xfrm>
              <a:off x="8060995" y="2312234"/>
              <a:ext cx="313150" cy="406265"/>
              <a:chOff x="3519313" y="2290698"/>
              <a:chExt cx="313150" cy="406265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3519313" y="2494798"/>
                <a:ext cx="72363" cy="0"/>
              </a:xfrm>
              <a:prstGeom prst="line">
                <a:avLst/>
              </a:prstGeom>
              <a:ln w="6350">
                <a:solidFill>
                  <a:schemeClr val="bg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Rectangle 300"/>
              <p:cNvSpPr/>
              <p:nvPr/>
            </p:nvSpPr>
            <p:spPr bwMode="auto">
              <a:xfrm>
                <a:off x="3650938" y="2455072"/>
                <a:ext cx="47177" cy="5189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3659682" y="2290698"/>
                <a:ext cx="172781" cy="406265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l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  <a:sym typeface="Wingdings 2" panose="05020102010507070707" pitchFamily="18" charset="2"/>
                  </a:rPr>
                  <a:t></a:t>
                </a:r>
                <a:endParaRPr kumimoji="0" lang="en-US" sz="816" b="0" i="0" u="none" strike="noStrike" kern="120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3" name="Rectangle 302"/>
          <p:cNvSpPr/>
          <p:nvPr/>
        </p:nvSpPr>
        <p:spPr bwMode="auto">
          <a:xfrm>
            <a:off x="436065" y="1288112"/>
            <a:ext cx="8477861" cy="46589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EXTENSIONS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3637577" y="1314647"/>
            <a:ext cx="1659559" cy="46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F369B0-1085-44C3-85C3-28D85F00020D}"/>
              </a:ext>
            </a:extLst>
          </p:cNvPr>
          <p:cNvSpPr/>
          <p:nvPr/>
        </p:nvSpPr>
        <p:spPr bwMode="auto">
          <a:xfrm>
            <a:off x="2072648" y="2097157"/>
            <a:ext cx="1907806" cy="3979745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2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4="http://schemas.microsoft.com/office/drawing/2010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7D7A22DA-87F5-CC4C-AC16-2DE44E25B88C}"/>
              </a:ext>
            </a:extLst>
          </p:cNvPr>
          <p:cNvSpPr/>
          <p:nvPr/>
        </p:nvSpPr>
        <p:spPr>
          <a:xfrm flipH="1">
            <a:off x="568789" y="124169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1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Initialize Office when Add-in page first loads via </a:t>
            </a:r>
            <a:r>
              <a:rPr lang="en-US" sz="1800" kern="1200" dirty="0" err="1">
                <a:solidFill>
                  <a:schemeClr val="bg2"/>
                </a:solidFill>
              </a:rPr>
              <a:t>Office.initialize</a:t>
            </a:r>
            <a:endParaRPr lang="en-US" sz="1800" kern="1200" dirty="0">
              <a:solidFill>
                <a:schemeClr val="bg2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4056FD4-7D20-294D-9A50-622494C074E1}"/>
              </a:ext>
            </a:extLst>
          </p:cNvPr>
          <p:cNvSpPr/>
          <p:nvPr/>
        </p:nvSpPr>
        <p:spPr>
          <a:xfrm flipH="1">
            <a:off x="568789" y="209092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Check if client supports API version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5CB4EC2-37E3-FE42-8811-FE345390EEA7}"/>
              </a:ext>
            </a:extLst>
          </p:cNvPr>
          <p:cNvSpPr/>
          <p:nvPr/>
        </p:nvSpPr>
        <p:spPr>
          <a:xfrm flipH="1">
            <a:off x="568789" y="2940155"/>
            <a:ext cx="4180522" cy="654004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0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Get context to perform operations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53628A7-0D95-FE48-8043-5348E46B5243}"/>
              </a:ext>
            </a:extLst>
          </p:cNvPr>
          <p:cNvSpPr/>
          <p:nvPr/>
        </p:nvSpPr>
        <p:spPr>
          <a:xfrm flipH="1">
            <a:off x="568789" y="378938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Load desired properties 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FD7B513-4E74-BF43-A97F-273808CD7FBD}"/>
              </a:ext>
            </a:extLst>
          </p:cNvPr>
          <p:cNvSpPr/>
          <p:nvPr/>
        </p:nvSpPr>
        <p:spPr>
          <a:xfrm flipH="1">
            <a:off x="568789" y="463861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Sync context to execute batch operations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8082FC7-37DC-C74A-B354-84F76E372EC7}"/>
              </a:ext>
            </a:extLst>
          </p:cNvPr>
          <p:cNvSpPr/>
          <p:nvPr/>
        </p:nvSpPr>
        <p:spPr>
          <a:xfrm flipH="1">
            <a:off x="568789" y="548784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Use promises to get results or perform additional operations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012796F-A6C8-1143-8D69-D427936A3296}"/>
              </a:ext>
            </a:extLst>
          </p:cNvPr>
          <p:cNvSpPr/>
          <p:nvPr/>
        </p:nvSpPr>
        <p:spPr>
          <a:xfrm flipH="1">
            <a:off x="568789" y="633707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Handle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5242560" y="1238250"/>
            <a:ext cx="7193915" cy="575627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Office.js</a:t>
            </a:r>
            <a:r>
              <a:rPr lang="en-US" dirty="0"/>
              <a:t> Add-in for Microsoft Word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394960" y="1188720"/>
            <a:ext cx="6888480" cy="5935215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reason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requirements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isSetSupported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WordApi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1.3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‘Unsupported client’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Word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run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            // Do Word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obj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obtions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        return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then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(()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Do more Word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catch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267F99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"Error: 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JSON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stringify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47D7AC3-A58D-244D-AC5E-AFD998B74000}"/>
              </a:ext>
            </a:extLst>
          </p:cNvPr>
          <p:cNvGrpSpPr/>
          <p:nvPr/>
        </p:nvGrpSpPr>
        <p:grpSpPr>
          <a:xfrm>
            <a:off x="4655549" y="1238250"/>
            <a:ext cx="4526551" cy="349250"/>
            <a:chOff x="4655549" y="1238250"/>
            <a:chExt cx="4526551" cy="34925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B4066EE-DD5A-1C45-AC8A-1CB33DD70528}"/>
                </a:ext>
              </a:extLst>
            </p:cNvPr>
            <p:cNvSpPr/>
            <p:nvPr/>
          </p:nvSpPr>
          <p:spPr bwMode="auto">
            <a:xfrm>
              <a:off x="5394960" y="1238250"/>
              <a:ext cx="37871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995DC5-F03D-5D46-AA2C-56081836A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549" y="1409700"/>
              <a:ext cx="739411" cy="17780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17B67BC-2FC5-924B-8EDA-66EFDE15BD34}"/>
              </a:ext>
            </a:extLst>
          </p:cNvPr>
          <p:cNvGrpSpPr/>
          <p:nvPr/>
        </p:nvGrpSpPr>
        <p:grpSpPr>
          <a:xfrm>
            <a:off x="4655549" y="1629408"/>
            <a:ext cx="7342775" cy="948691"/>
            <a:chOff x="4655549" y="1629408"/>
            <a:chExt cx="7342775" cy="94869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297F0B2-9D41-104E-B683-1D7299EB94FA}"/>
                </a:ext>
              </a:extLst>
            </p:cNvPr>
            <p:cNvSpPr/>
            <p:nvPr/>
          </p:nvSpPr>
          <p:spPr bwMode="auto">
            <a:xfrm>
              <a:off x="5788659" y="1629408"/>
              <a:ext cx="6209665" cy="948691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230D6CD-666E-854E-B290-D8F549375FE5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flipV="1">
              <a:off x="4655549" y="2103754"/>
              <a:ext cx="1133110" cy="33774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F2C73D3-1C75-EC4B-BFAB-222740BDD4CD}"/>
              </a:ext>
            </a:extLst>
          </p:cNvPr>
          <p:cNvGrpSpPr/>
          <p:nvPr/>
        </p:nvGrpSpPr>
        <p:grpSpPr>
          <a:xfrm>
            <a:off x="4688041" y="2969256"/>
            <a:ext cx="4494059" cy="2745743"/>
            <a:chOff x="4688041" y="2969256"/>
            <a:chExt cx="4494059" cy="274574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43FD707-0264-DE49-9B86-4B27397C5149}"/>
                </a:ext>
              </a:extLst>
            </p:cNvPr>
            <p:cNvSpPr/>
            <p:nvPr/>
          </p:nvSpPr>
          <p:spPr bwMode="auto">
            <a:xfrm>
              <a:off x="6131560" y="2969256"/>
              <a:ext cx="3050540" cy="2745743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3E5DE1-61D1-4B45-B6F2-7A3EBBF64354}"/>
                </a:ext>
              </a:extLst>
            </p:cNvPr>
            <p:cNvCxnSpPr>
              <a:cxnSpLocks/>
            </p:cNvCxnSpPr>
            <p:nvPr/>
          </p:nvCxnSpPr>
          <p:spPr>
            <a:xfrm>
              <a:off x="4688041" y="3258420"/>
              <a:ext cx="1443519" cy="18328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9AC4C38-C950-7E4E-8CD1-C483F68AEF9B}"/>
              </a:ext>
            </a:extLst>
          </p:cNvPr>
          <p:cNvGrpSpPr/>
          <p:nvPr/>
        </p:nvGrpSpPr>
        <p:grpSpPr>
          <a:xfrm>
            <a:off x="4655549" y="3626167"/>
            <a:ext cx="4526551" cy="500237"/>
            <a:chOff x="4655549" y="3626167"/>
            <a:chExt cx="4526551" cy="50023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870C6A-92B2-1540-BBBC-EA7321936D87}"/>
                </a:ext>
              </a:extLst>
            </p:cNvPr>
            <p:cNvSpPr/>
            <p:nvPr/>
          </p:nvSpPr>
          <p:spPr bwMode="auto">
            <a:xfrm>
              <a:off x="6499860" y="3626167"/>
              <a:ext cx="26822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29A99B3-A046-F546-BF19-E90C236F6B15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4655549" y="3800792"/>
              <a:ext cx="1844311" cy="325612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4F74B3-1CF2-3E4F-BB21-875B77E6AD21}"/>
              </a:ext>
            </a:extLst>
          </p:cNvPr>
          <p:cNvGrpSpPr/>
          <p:nvPr/>
        </p:nvGrpSpPr>
        <p:grpSpPr>
          <a:xfrm>
            <a:off x="4655549" y="3991924"/>
            <a:ext cx="3993151" cy="1002464"/>
            <a:chOff x="4655549" y="3991924"/>
            <a:chExt cx="3993151" cy="100246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2A9558-7777-9743-A9C3-27BA60F3BA15}"/>
                </a:ext>
              </a:extLst>
            </p:cNvPr>
            <p:cNvSpPr/>
            <p:nvPr/>
          </p:nvSpPr>
          <p:spPr bwMode="auto">
            <a:xfrm>
              <a:off x="6499860" y="3991924"/>
              <a:ext cx="21488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BD47C9B-388F-4046-86FA-1D5CC38C82EA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flipV="1">
              <a:off x="4655549" y="4166549"/>
              <a:ext cx="1844311" cy="827839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2E219DD-CA1A-4143-A356-489BD0A28F27}"/>
              </a:ext>
            </a:extLst>
          </p:cNvPr>
          <p:cNvGrpSpPr/>
          <p:nvPr/>
        </p:nvGrpSpPr>
        <p:grpSpPr>
          <a:xfrm>
            <a:off x="4655549" y="4341173"/>
            <a:ext cx="4323351" cy="1516732"/>
            <a:chOff x="4655549" y="4341173"/>
            <a:chExt cx="4323351" cy="151673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F17A52-655B-F74B-BB49-FC5095BA6CB7}"/>
                </a:ext>
              </a:extLst>
            </p:cNvPr>
            <p:cNvSpPr/>
            <p:nvPr/>
          </p:nvSpPr>
          <p:spPr bwMode="auto">
            <a:xfrm>
              <a:off x="6499860" y="4341173"/>
              <a:ext cx="2479040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EFD16C8-B9AF-D948-AE1B-B29E263D4D22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flipV="1">
              <a:off x="4655549" y="4816896"/>
              <a:ext cx="1844311" cy="1041009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D9C0641-09ED-5546-A133-99FABF348490}"/>
              </a:ext>
            </a:extLst>
          </p:cNvPr>
          <p:cNvGrpSpPr/>
          <p:nvPr/>
        </p:nvGrpSpPr>
        <p:grpSpPr>
          <a:xfrm>
            <a:off x="4655549" y="5712631"/>
            <a:ext cx="6301753" cy="985233"/>
            <a:chOff x="4655549" y="5712631"/>
            <a:chExt cx="6301753" cy="9852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F1076E6-6FAB-3E42-A47E-66BA6831FB36}"/>
                </a:ext>
              </a:extLst>
            </p:cNvPr>
            <p:cNvSpPr/>
            <p:nvPr/>
          </p:nvSpPr>
          <p:spPr bwMode="auto">
            <a:xfrm>
              <a:off x="6131560" y="5712631"/>
              <a:ext cx="4825742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A5B69D-9239-E943-89CA-8465DD0F7A8B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4655549" y="6188354"/>
              <a:ext cx="1476011" cy="50951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1168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09142" cy="375179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Hierarchy of a document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provides context to a Word document through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Word.run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and the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context.document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property.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document contains a body, which contains a number of collections, including paragraphs, tables,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relationships in this hierarchy are exposed as properties in the API allowing traversal up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paragraph.parentBody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), down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body.paragraphs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), and horizontal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paragraph.getNext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() or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paragraph.getPrevious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()).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Paragraphs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allows you to insert new paragraphs and edit/delete/clear existing paragraphs and how they appear in a document.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Paragraphs are aware of their siblings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getNext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getPrevious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operations as well as when inserting a paragraph relative to self (using “before” of “after” location).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Paragraphs</a:t>
            </a:r>
          </a:p>
        </p:txBody>
      </p:sp>
      <p:sp>
        <p:nvSpPr>
          <p:cNvPr id="3" name="Rectangle 2" descr="Diagram of the object hierarchy in Word with a document at the root, containing a single body, which contains a collection of paragraphs">
            <a:extLst>
              <a:ext uri="{FF2B5EF4-FFF2-40B4-BE49-F238E27FC236}">
                <a16:creationId xmlns:a16="http://schemas.microsoft.com/office/drawing/2014/main" id="{54F7E05E-618B-E942-AAD7-E79B457BD650}"/>
              </a:ext>
            </a:extLst>
          </p:cNvPr>
          <p:cNvSpPr/>
          <p:nvPr/>
        </p:nvSpPr>
        <p:spPr bwMode="auto">
          <a:xfrm>
            <a:off x="7848600" y="1356360"/>
            <a:ext cx="4149725" cy="51547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AF093-DA3F-BD4C-A515-546E6E90B2C7}"/>
              </a:ext>
            </a:extLst>
          </p:cNvPr>
          <p:cNvSpPr/>
          <p:nvPr/>
        </p:nvSpPr>
        <p:spPr bwMode="auto">
          <a:xfrm>
            <a:off x="8092440" y="2026920"/>
            <a:ext cx="3657600" cy="41452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85373-12CB-3F48-B7A2-7B5DC23A898C}"/>
              </a:ext>
            </a:extLst>
          </p:cNvPr>
          <p:cNvSpPr/>
          <p:nvPr/>
        </p:nvSpPr>
        <p:spPr bwMode="auto">
          <a:xfrm>
            <a:off x="8252460" y="3825076"/>
            <a:ext cx="3337560" cy="10366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E0223F-6678-0A49-8DD7-5CBD637A5FD5}"/>
              </a:ext>
            </a:extLst>
          </p:cNvPr>
          <p:cNvSpPr/>
          <p:nvPr/>
        </p:nvSpPr>
        <p:spPr bwMode="auto">
          <a:xfrm>
            <a:off x="8252460" y="2738736"/>
            <a:ext cx="3337560" cy="10366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FEC96B-4B29-BC49-8F18-8FC4B9063C8C}"/>
              </a:ext>
            </a:extLst>
          </p:cNvPr>
          <p:cNvSpPr/>
          <p:nvPr/>
        </p:nvSpPr>
        <p:spPr bwMode="auto">
          <a:xfrm>
            <a:off x="8252460" y="4911416"/>
            <a:ext cx="3337560" cy="10366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83437-7035-9147-BF06-EFD4AC37F876}"/>
              </a:ext>
            </a:extLst>
          </p:cNvPr>
          <p:cNvSpPr txBox="1"/>
          <p:nvPr/>
        </p:nvSpPr>
        <p:spPr>
          <a:xfrm>
            <a:off x="7844155" y="1399056"/>
            <a:ext cx="164564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document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6EF1E-CB35-3D4A-BA56-1D384046C79F}"/>
              </a:ext>
            </a:extLst>
          </p:cNvPr>
          <p:cNvSpPr txBox="1"/>
          <p:nvPr/>
        </p:nvSpPr>
        <p:spPr>
          <a:xfrm>
            <a:off x="8092440" y="2091823"/>
            <a:ext cx="99450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body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DFD468-03F4-1849-93FC-CB0C7B15A174}"/>
              </a:ext>
            </a:extLst>
          </p:cNvPr>
          <p:cNvSpPr txBox="1"/>
          <p:nvPr/>
        </p:nvSpPr>
        <p:spPr>
          <a:xfrm>
            <a:off x="8427997" y="4031342"/>
            <a:ext cx="16439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paragraph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71F891-DFF2-3F45-B819-882BFBFE948E}"/>
              </a:ext>
            </a:extLst>
          </p:cNvPr>
          <p:cNvSpPr txBox="1"/>
          <p:nvPr/>
        </p:nvSpPr>
        <p:spPr>
          <a:xfrm>
            <a:off x="8427997" y="2946446"/>
            <a:ext cx="16439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paragraph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096D35-90F8-3E4A-B57B-B561687C7DAC}"/>
              </a:ext>
            </a:extLst>
          </p:cNvPr>
          <p:cNvSpPr txBox="1"/>
          <p:nvPr/>
        </p:nvSpPr>
        <p:spPr>
          <a:xfrm>
            <a:off x="8427997" y="5115807"/>
            <a:ext cx="16439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paragraph</a:t>
            </a:r>
          </a:p>
        </p:txBody>
      </p:sp>
    </p:spTree>
    <p:extLst>
      <p:ext uri="{BB962C8B-B14F-4D97-AF65-F5344CB8AC3E}">
        <p14:creationId xmlns:p14="http://schemas.microsoft.com/office/powerpoint/2010/main" val="19472755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Paragraphs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559727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document body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docBody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Insert paragraph into body (location options include “Start”, “End”, “Replace”)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insertParagraph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Hello World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Start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first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getFirst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second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getFirst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getNext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last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context.document.body.paragraphs.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getLast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Insert paragraph after current (location options include “Before”, “After”)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insertParagraph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Hello World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After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007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Paragraphs (cont.)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42148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Clear contents of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clear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Deletes the first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Inserts page break after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insertBreak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'page'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'After'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Iterate paragraphs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load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'text'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(()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for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&lt;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items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length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do something with paragraph (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paragraphs.items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])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400084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6758622" cy="477977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Styles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Styles in Microsoft Word are similar to a CSS class in HTML. They provide a pre-configured and reusable set of formatting to be applied to a paragraph or range of text.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can apply both out of the box styles and custom styles to paragraphs and ranges of text.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Fonts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Modifying a font is similar to applying an inline style in HTML.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Setting a font allows you to manipulate the font family, weight, size, colors,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Like styles, fonts can be applied to an entire paragraph or range of text.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Paragraph formatting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In addition to styles and fonts, paragraphs offer additional formatting through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such as alignment, indention, and line spacing.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and Formatting</a:t>
            </a:r>
          </a:p>
        </p:txBody>
      </p:sp>
      <p:pic>
        <p:nvPicPr>
          <p:cNvPr id="3" name="Picture 2" descr="Screen shot of the built-in and custom styles available through the Word ribbon">
            <a:extLst>
              <a:ext uri="{FF2B5EF4-FFF2-40B4-BE49-F238E27FC236}">
                <a16:creationId xmlns:a16="http://schemas.microsoft.com/office/drawing/2014/main" id="{5C345073-E568-B54C-94EA-A0F99632C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927" y="1500487"/>
            <a:ext cx="4266674" cy="2469040"/>
          </a:xfrm>
          <a:prstGeom prst="rect">
            <a:avLst/>
          </a:prstGeom>
        </p:spPr>
      </p:pic>
      <p:pic>
        <p:nvPicPr>
          <p:cNvPr id="4" name="Picture 3" descr="Sceen shot of the font authoring tools in the Word ribbon">
            <a:extLst>
              <a:ext uri="{FF2B5EF4-FFF2-40B4-BE49-F238E27FC236}">
                <a16:creationId xmlns:a16="http://schemas.microsoft.com/office/drawing/2014/main" id="{B5ED2A62-8DFE-A64B-B08A-CDEF95231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927" y="4426073"/>
            <a:ext cx="4266674" cy="86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682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and Formatting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98117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Apply a known style to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styleBuiltIn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intenseReference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Apply a custom style to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MyCustomStyle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Set paragraph alignment (valid values “left”, “centered”, “right”, “justified”)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alignment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'centered'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Change font of a range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name: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Courier New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bold: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size: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#0000ff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highlightColor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#ffff00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endParaRPr lang="en-US" sz="2000" b="0" dirty="0">
              <a:solidFill>
                <a:srgbClr val="A3151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694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2520</Words>
  <Application>Microsoft Macintosh PowerPoint</Application>
  <PresentationFormat>Custom</PresentationFormat>
  <Paragraphs>280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Consolas</vt:lpstr>
      <vt:lpstr>Menlo</vt:lpstr>
      <vt:lpstr>Segoe UI</vt:lpstr>
      <vt:lpstr>Segoe UI Light</vt:lpstr>
      <vt:lpstr>Segoe UI Semibold</vt:lpstr>
      <vt:lpstr>Segoe UI Semilight</vt:lpstr>
      <vt:lpstr>Wingdings</vt:lpstr>
      <vt:lpstr>Office 365 PPT Template - 2017</vt:lpstr>
      <vt:lpstr>Building Office Add-ins for Microsoft Word </vt:lpstr>
      <vt:lpstr>PowerPoint Presentation</vt:lpstr>
      <vt:lpstr>Office 365 Platform</vt:lpstr>
      <vt:lpstr>Anatomy of Office.js Add-in for Microsoft Word</vt:lpstr>
      <vt:lpstr>Text and Paragraphs</vt:lpstr>
      <vt:lpstr>Text and Paragraphs</vt:lpstr>
      <vt:lpstr>Text and Paragraphs (cont.)</vt:lpstr>
      <vt:lpstr>Styles and Formatting</vt:lpstr>
      <vt:lpstr>Styles and Formatting</vt:lpstr>
      <vt:lpstr>Selections and Ranges</vt:lpstr>
      <vt:lpstr>Selections and Ranges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2019-06-05T21:27:11Z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