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46"/>
  </p:notesMasterIdLst>
  <p:handoutMasterIdLst>
    <p:handoutMasterId r:id="rId47"/>
  </p:handoutMasterIdLst>
  <p:sldIdLst>
    <p:sldId id="780" r:id="rId6"/>
    <p:sldId id="826" r:id="rId7"/>
    <p:sldId id="782" r:id="rId8"/>
    <p:sldId id="779" r:id="rId9"/>
    <p:sldId id="827" r:id="rId10"/>
    <p:sldId id="798" r:id="rId11"/>
    <p:sldId id="813" r:id="rId12"/>
    <p:sldId id="810" r:id="rId13"/>
    <p:sldId id="800" r:id="rId14"/>
    <p:sldId id="831" r:id="rId15"/>
    <p:sldId id="832" r:id="rId16"/>
    <p:sldId id="845" r:id="rId17"/>
    <p:sldId id="828" r:id="rId18"/>
    <p:sldId id="846" r:id="rId19"/>
    <p:sldId id="833" r:id="rId20"/>
    <p:sldId id="853" r:id="rId21"/>
    <p:sldId id="852" r:id="rId22"/>
    <p:sldId id="847" r:id="rId23"/>
    <p:sldId id="848" r:id="rId24"/>
    <p:sldId id="849" r:id="rId25"/>
    <p:sldId id="850" r:id="rId26"/>
    <p:sldId id="829" r:id="rId27"/>
    <p:sldId id="834" r:id="rId28"/>
    <p:sldId id="854" r:id="rId29"/>
    <p:sldId id="835" r:id="rId30"/>
    <p:sldId id="836" r:id="rId31"/>
    <p:sldId id="837" r:id="rId32"/>
    <p:sldId id="842" r:id="rId33"/>
    <p:sldId id="843" r:id="rId34"/>
    <p:sldId id="838" r:id="rId35"/>
    <p:sldId id="839" r:id="rId36"/>
    <p:sldId id="840" r:id="rId37"/>
    <p:sldId id="830" r:id="rId38"/>
    <p:sldId id="806" r:id="rId39"/>
    <p:sldId id="794" r:id="rId40"/>
    <p:sldId id="807" r:id="rId41"/>
    <p:sldId id="855" r:id="rId42"/>
    <p:sldId id="851" r:id="rId43"/>
    <p:sldId id="825" r:id="rId44"/>
    <p:sldId id="841" r:id="rId45"/>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8EE"/>
    <a:srgbClr val="0072C6"/>
    <a:srgbClr val="2D82FF"/>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987" autoAdjust="0"/>
    <p:restoredTop sz="79747" autoAdjust="0"/>
  </p:normalViewPr>
  <p:slideViewPr>
    <p:cSldViewPr snapToGrid="0">
      <p:cViewPr varScale="1">
        <p:scale>
          <a:sx n="90" d="100"/>
          <a:sy n="90" d="100"/>
        </p:scale>
        <p:origin x="1254" y="90"/>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9/12/2014</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9/12/2014</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108560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Active Directory is a comprehensive identity and access management cloud solution. It combines core directory services, advanced identity governance, security, and application access management. Azure AD also offers developers an identity management platform to deliver access control to their applications, based on centralized policy and rules.</a:t>
            </a:r>
            <a:endParaRPr lang="en-US" dirty="0"/>
          </a:p>
        </p:txBody>
      </p:sp>
      <p:sp>
        <p:nvSpPr>
          <p:cNvPr id="4" name="Date Placeholder 3"/>
          <p:cNvSpPr>
            <a:spLocks noGrp="1"/>
          </p:cNvSpPr>
          <p:nvPr>
            <p:ph type="dt" idx="10"/>
          </p:nvPr>
        </p:nvSpPr>
        <p:spPr/>
        <p:txBody>
          <a:bodyPr/>
          <a:lstStyle/>
          <a:p>
            <a:fld id="{CA454356-7988-4E39-B534-EC35F7CCC11C}"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775782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Windows Azure Access Control Service (ACS) is a Windows cloud-based service that provides an easy way of authenticating and authorizing users to gain access to web applications and services while allowing the features of authentication and authorization to be factored out of the application code. This facilitates application development while at the same time providing users the benefit of being able to log into multiple applications with a reduced number of authentications, and in some cases only one authentication. </a:t>
            </a:r>
            <a:endParaRPr lang="en-US" dirty="0"/>
          </a:p>
        </p:txBody>
      </p:sp>
      <p:sp>
        <p:nvSpPr>
          <p:cNvPr id="4" name="Date Placeholder 3"/>
          <p:cNvSpPr>
            <a:spLocks noGrp="1"/>
          </p:cNvSpPr>
          <p:nvPr>
            <p:ph type="dt" idx="10"/>
          </p:nvPr>
        </p:nvSpPr>
        <p:spPr/>
        <p:txBody>
          <a:bodyPr/>
          <a:lstStyle/>
          <a:p>
            <a:fld id="{8C3D3F17-9065-4B2A-80EA-09A3A0159250}"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31146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kern="1200" dirty="0" smtClean="0">
                <a:solidFill>
                  <a:schemeClr val="tx1"/>
                </a:solidFill>
                <a:effectLst/>
                <a:latin typeface="Segoe UI Light" pitchFamily="34" charset="0"/>
                <a:ea typeface="+mn-ea"/>
                <a:cs typeface="+mn-cs"/>
              </a:rPr>
              <a:t>What new APIs are available, in preview, in the Office 365 Platform</a:t>
            </a:r>
          </a:p>
          <a:p>
            <a:pPr lvl="0"/>
            <a:r>
              <a:rPr lang="en-US" sz="900" kern="1200" dirty="0" smtClean="0">
                <a:solidFill>
                  <a:schemeClr val="tx1"/>
                </a:solidFill>
                <a:effectLst/>
                <a:latin typeface="Segoe UI Light" pitchFamily="34" charset="0"/>
                <a:ea typeface="+mn-ea"/>
                <a:cs typeface="+mn-cs"/>
              </a:rPr>
              <a:t>How to use these API’s in your platform of choice</a:t>
            </a:r>
          </a:p>
          <a:p>
            <a:pPr lvl="0"/>
            <a:r>
              <a:rPr lang="en-US" sz="900" kern="1200" dirty="0" smtClean="0">
                <a:solidFill>
                  <a:schemeClr val="tx1"/>
                </a:solidFill>
                <a:effectLst/>
                <a:latin typeface="Segoe UI Light" pitchFamily="34" charset="0"/>
                <a:ea typeface="+mn-ea"/>
                <a:cs typeface="+mn-cs"/>
              </a:rPr>
              <a:t>Some sample business scenarios for leveraging these API’s</a:t>
            </a:r>
          </a:p>
          <a:p>
            <a:r>
              <a:rPr lang="en-US" sz="900" kern="1200" cap="all" dirty="0" smtClean="0">
                <a:solidFill>
                  <a:schemeClr val="tx1"/>
                </a:solidFill>
                <a:effectLst/>
                <a:latin typeface="Segoe UI Light" pitchFamily="34" charset="0"/>
                <a:ea typeface="+mn-ea"/>
                <a:cs typeface="+mn-cs"/>
              </a:rPr>
              <a:t>Level:</a:t>
            </a:r>
            <a:r>
              <a:rPr lang="en-US" sz="900" kern="1200" dirty="0" smtClean="0">
                <a:solidFill>
                  <a:schemeClr val="tx1"/>
                </a:solidFill>
                <a:effectLst/>
                <a:latin typeface="Segoe UI Light" pitchFamily="34" charset="0"/>
                <a:ea typeface="+mn-ea"/>
                <a:cs typeface="+mn-cs"/>
              </a:rPr>
              <a:t> Intermediate</a:t>
            </a:r>
          </a:p>
          <a:p>
            <a:r>
              <a:rPr lang="en-US" sz="900" kern="1200" cap="all" dirty="0" smtClean="0">
                <a:solidFill>
                  <a:schemeClr val="tx1"/>
                </a:solidFill>
                <a:effectLst/>
                <a:latin typeface="Segoe UI Light" pitchFamily="34" charset="0"/>
                <a:ea typeface="+mn-ea"/>
                <a:cs typeface="+mn-cs"/>
              </a:rPr>
              <a:t>Audience:</a:t>
            </a:r>
            <a:r>
              <a:rPr lang="en-US" sz="900" kern="1200" dirty="0" smtClean="0">
                <a:solidFill>
                  <a:schemeClr val="tx1"/>
                </a:solidFill>
                <a:effectLst/>
                <a:latin typeface="Segoe UI Light" pitchFamily="34" charset="0"/>
                <a:ea typeface="+mn-ea"/>
                <a:cs typeface="+mn-cs"/>
              </a:rPr>
              <a:t> Developer Essentials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9/12/2014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39</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350519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9/12/2014</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40</a:t>
            </a:fld>
            <a:endParaRPr lang="en-US" dirty="0"/>
          </a:p>
        </p:txBody>
      </p:sp>
    </p:spTree>
    <p:extLst>
      <p:ext uri="{BB962C8B-B14F-4D97-AF65-F5344CB8AC3E}">
        <p14:creationId xmlns:p14="http://schemas.microsoft.com/office/powerpoint/2010/main" val="1635775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kern="1200" dirty="0" smtClean="0">
                <a:solidFill>
                  <a:schemeClr val="tx1"/>
                </a:solidFill>
                <a:effectLst/>
                <a:latin typeface="Segoe UI Light" pitchFamily="34" charset="0"/>
                <a:ea typeface="+mn-ea"/>
                <a:cs typeface="+mn-cs"/>
              </a:rPr>
              <a:t>What new APIs are available, in preview, in the Office 365 Platform</a:t>
            </a:r>
          </a:p>
          <a:p>
            <a:pPr lvl="0"/>
            <a:r>
              <a:rPr lang="en-US" sz="900" kern="1200" dirty="0" smtClean="0">
                <a:solidFill>
                  <a:schemeClr val="tx1"/>
                </a:solidFill>
                <a:effectLst/>
                <a:latin typeface="Segoe UI Light" pitchFamily="34" charset="0"/>
                <a:ea typeface="+mn-ea"/>
                <a:cs typeface="+mn-cs"/>
              </a:rPr>
              <a:t>How to use these API’s in your platform of choice</a:t>
            </a:r>
          </a:p>
          <a:p>
            <a:pPr lvl="0"/>
            <a:r>
              <a:rPr lang="en-US" sz="900" kern="1200" dirty="0" smtClean="0">
                <a:solidFill>
                  <a:schemeClr val="tx1"/>
                </a:solidFill>
                <a:effectLst/>
                <a:latin typeface="Segoe UI Light" pitchFamily="34" charset="0"/>
                <a:ea typeface="+mn-ea"/>
                <a:cs typeface="+mn-cs"/>
              </a:rPr>
              <a:t>Some sample business scenarios for leveraging these API’s</a:t>
            </a:r>
          </a:p>
          <a:p>
            <a:r>
              <a:rPr lang="en-US" sz="900" kern="1200" cap="all" dirty="0" smtClean="0">
                <a:solidFill>
                  <a:schemeClr val="tx1"/>
                </a:solidFill>
                <a:effectLst/>
                <a:latin typeface="Segoe UI Light" pitchFamily="34" charset="0"/>
                <a:ea typeface="+mn-ea"/>
                <a:cs typeface="+mn-cs"/>
              </a:rPr>
              <a:t>Level:</a:t>
            </a:r>
            <a:r>
              <a:rPr lang="en-US" sz="900" kern="1200" dirty="0" smtClean="0">
                <a:solidFill>
                  <a:schemeClr val="tx1"/>
                </a:solidFill>
                <a:effectLst/>
                <a:latin typeface="Segoe UI Light" pitchFamily="34" charset="0"/>
                <a:ea typeface="+mn-ea"/>
                <a:cs typeface="+mn-cs"/>
              </a:rPr>
              <a:t> Intermediate</a:t>
            </a:r>
          </a:p>
          <a:p>
            <a:r>
              <a:rPr lang="en-US" sz="900" kern="1200" cap="all" dirty="0" smtClean="0">
                <a:solidFill>
                  <a:schemeClr val="tx1"/>
                </a:solidFill>
                <a:effectLst/>
                <a:latin typeface="Segoe UI Light" pitchFamily="34" charset="0"/>
                <a:ea typeface="+mn-ea"/>
                <a:cs typeface="+mn-cs"/>
              </a:rPr>
              <a:t>Audience:</a:t>
            </a:r>
            <a:r>
              <a:rPr lang="en-US" sz="900" kern="1200" dirty="0" smtClean="0">
                <a:solidFill>
                  <a:schemeClr val="tx1"/>
                </a:solidFill>
                <a:effectLst/>
                <a:latin typeface="Segoe UI Light" pitchFamily="34" charset="0"/>
                <a:ea typeface="+mn-ea"/>
                <a:cs typeface="+mn-cs"/>
              </a:rPr>
              <a:t> Developer Essentials</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9/12/2014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829498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35A2105E-80AA-4B38-BA9C-D7E35197D8BA}"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6</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89707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effectLst/>
              </a:rPr>
              <a:t>An SharePoint 2013 Developer Site makes it easier to get set up and start creating, testing, and deploying your apps for Office and SharePoint more quickly. Office 365 enterprise (E3 or E4) subscriptions include a site template you can use to create a Developer Site.</a:t>
            </a:r>
            <a:endParaRPr lang="en-US" dirty="0"/>
          </a:p>
        </p:txBody>
      </p:sp>
      <p:sp>
        <p:nvSpPr>
          <p:cNvPr id="4" name="Date Placeholder 3"/>
          <p:cNvSpPr>
            <a:spLocks noGrp="1"/>
          </p:cNvSpPr>
          <p:nvPr>
            <p:ph type="dt" idx="10"/>
          </p:nvPr>
        </p:nvSpPr>
        <p:spPr/>
        <p:txBody>
          <a:bodyPr/>
          <a:lstStyle/>
          <a:p>
            <a:fld id="{4692986F-2699-409F-8A21-4F1A3E24BE62}" type="datetime1">
              <a:rPr lang="en-US" smtClean="0"/>
              <a:t>9/12/2014</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81324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noProof="0" dirty="0" smtClean="0"/>
              <a:t>The </a:t>
            </a:r>
            <a:r>
              <a:rPr lang="en-US" b="1" noProof="0" dirty="0" smtClean="0"/>
              <a:t>App Management Service</a:t>
            </a:r>
            <a:r>
              <a:rPr lang="en-US" noProof="0" dirty="0" smtClean="0"/>
              <a:t> is what manages the installation of apps. Any</a:t>
            </a:r>
            <a:r>
              <a:rPr lang="en-US" baseline="0" noProof="0" dirty="0" smtClean="0"/>
              <a:t> time an app is installed, SharePoint calls to the </a:t>
            </a:r>
            <a:r>
              <a:rPr lang="en-US" noProof="0" dirty="0" smtClean="0"/>
              <a:t>App Management Service which updates</a:t>
            </a:r>
            <a:r>
              <a:rPr lang="en-US" baseline="0" noProof="0" dirty="0" smtClean="0"/>
              <a:t> its database with </a:t>
            </a:r>
            <a:r>
              <a:rPr lang="en-US" noProof="0" dirty="0" smtClean="0"/>
              <a:t>metadata for the app</a:t>
            </a:r>
            <a:r>
              <a:rPr lang="en-US" baseline="0" noProof="0" dirty="0" smtClean="0"/>
              <a:t> to track various aspects of the app such as the app’s start page URL and security information for app authentication.</a:t>
            </a:r>
            <a:endParaRPr lang="en-US" noProof="0" dirty="0" smtClean="0"/>
          </a:p>
          <a:p>
            <a:endParaRPr lang="en-US" noProof="0" dirty="0" smtClean="0"/>
          </a:p>
          <a:p>
            <a:r>
              <a:rPr lang="en-US" noProof="0" dirty="0" smtClean="0"/>
              <a:t>The </a:t>
            </a:r>
            <a:r>
              <a:rPr lang="en-US" b="1" noProof="0" dirty="0" smtClean="0"/>
              <a:t>Site Subscription Management Service</a:t>
            </a:r>
            <a:r>
              <a:rPr lang="en-US" noProof="0" dirty="0" smtClean="0"/>
              <a:t> is used by the SharePoint host environment to track tenancies.</a:t>
            </a:r>
            <a:r>
              <a:rPr lang="en-US" baseline="0" noProof="0" dirty="0" smtClean="0"/>
              <a:t> In the Office 365 environment, each customer is assigned its own tenancy. However, in on-premises farms the vast majority of SharePoint customers do not manage their site collections using tenancies. However, an on-premises farm still requires the Site Subscription Manage Service to be created. You can create an instance of the Site Subscription Manage Service in an on-premises farm using the following PowerShell script. Simply creating the service will create a single farm-wide default tenancy which meets the requirements for installing and running SharePoint apps. Note that the script shown here is also available in the Demo folder for this module under the name of </a:t>
            </a:r>
            <a:r>
              <a:rPr lang="en-US" b="1" baseline="0" noProof="0" dirty="0" smtClean="0"/>
              <a:t>CreateSubscriptionSettingsService.ps1</a:t>
            </a:r>
            <a:r>
              <a:rPr lang="en-US" baseline="0" noProof="0" dirty="0" smtClean="0"/>
              <a:t> if you want to open it up and examine it.</a:t>
            </a:r>
          </a:p>
          <a:p>
            <a:endParaRPr lang="en-US" sz="1000" baseline="0" noProof="0" dirty="0" smtClean="0">
              <a:latin typeface="Lucida Console" panose="020B0609040504020204" pitchFamily="49" charset="0"/>
            </a:endParaRPr>
          </a:p>
          <a:p>
            <a:r>
              <a:rPr lang="en-US" sz="700" b="0" noProof="0" dirty="0" smtClean="0">
                <a:latin typeface="Lucida Console" panose="020B0609040504020204" pitchFamily="49" charset="0"/>
              </a:rPr>
              <a:t># load in SharePoint snap-in</a:t>
            </a:r>
          </a:p>
          <a:p>
            <a:r>
              <a:rPr lang="en-US" sz="700" b="1" noProof="0" dirty="0" smtClean="0">
                <a:latin typeface="Lucida Console" panose="020B0609040504020204" pitchFamily="49" charset="0"/>
              </a:rPr>
              <a:t>Add-</a:t>
            </a:r>
            <a:r>
              <a:rPr lang="en-US" sz="700" b="1" noProof="0" dirty="0" err="1" smtClean="0">
                <a:latin typeface="Lucida Console" panose="020B0609040504020204" pitchFamily="49" charset="0"/>
              </a:rPr>
              <a:t>PSSnapin</a:t>
            </a:r>
            <a:r>
              <a:rPr lang="en-US" sz="700" b="1" noProof="0" dirty="0" smtClean="0">
                <a:latin typeface="Lucida Console" panose="020B0609040504020204" pitchFamily="49" charset="0"/>
              </a:rPr>
              <a:t> </a:t>
            </a:r>
            <a:r>
              <a:rPr lang="en-US" sz="700" b="1" noProof="0" dirty="0" err="1" smtClean="0">
                <a:latin typeface="Lucida Console" panose="020B0609040504020204" pitchFamily="49" charset="0"/>
              </a:rPr>
              <a:t>Microsoft.SharePoint.PowerShell</a:t>
            </a:r>
            <a:r>
              <a:rPr lang="en-US" sz="700" b="1" noProof="0" dirty="0" smtClean="0">
                <a:latin typeface="Lucida Console" panose="020B0609040504020204" pitchFamily="49" charset="0"/>
              </a:rPr>
              <a:t> -</a:t>
            </a:r>
            <a:r>
              <a:rPr lang="en-US" sz="700" b="1" noProof="0" dirty="0" err="1" smtClean="0">
                <a:latin typeface="Lucida Console" panose="020B0609040504020204" pitchFamily="49" charset="0"/>
              </a:rPr>
              <a:t>WarningAction</a:t>
            </a:r>
            <a:r>
              <a:rPr lang="en-US" sz="700" b="1" noProof="0" dirty="0" smtClean="0">
                <a:latin typeface="Lucida Console" panose="020B0609040504020204" pitchFamily="49" charset="0"/>
              </a:rPr>
              <a:t> </a:t>
            </a:r>
            <a:r>
              <a:rPr lang="en-US" sz="700" b="1" noProof="0" dirty="0" err="1" smtClean="0">
                <a:latin typeface="Lucida Console" panose="020B0609040504020204" pitchFamily="49" charset="0"/>
              </a:rPr>
              <a:t>SilentlyContinue</a:t>
            </a:r>
            <a:endParaRPr lang="en-US" sz="700" b="1" noProof="0" dirty="0" smtClean="0">
              <a:latin typeface="Lucida Console" panose="020B0609040504020204" pitchFamily="49" charset="0"/>
            </a:endParaRPr>
          </a:p>
          <a:p>
            <a:endParaRPr lang="en-US" sz="700" b="1" noProof="0" dirty="0" smtClean="0">
              <a:latin typeface="Lucida Console" panose="020B0609040504020204" pitchFamily="49" charset="0"/>
            </a:endParaRPr>
          </a:p>
          <a:p>
            <a:r>
              <a:rPr lang="en-US" sz="700" b="0" noProof="0" dirty="0" smtClean="0">
                <a:latin typeface="Lucida Console" panose="020B0609040504020204" pitchFamily="49" charset="0"/>
              </a:rPr>
              <a:t># assign root domain name to configure URL used to access app webs</a:t>
            </a:r>
          </a:p>
          <a:p>
            <a:r>
              <a:rPr lang="en-US" sz="700" b="1" noProof="0" dirty="0" smtClean="0">
                <a:latin typeface="Lucida Console" panose="020B0609040504020204" pitchFamily="49" charset="0"/>
              </a:rPr>
              <a:t>Set-</a:t>
            </a:r>
            <a:r>
              <a:rPr lang="en-US" sz="700" b="1" noProof="0" dirty="0" err="1" smtClean="0">
                <a:latin typeface="Lucida Console" panose="020B0609040504020204" pitchFamily="49" charset="0"/>
              </a:rPr>
              <a:t>SPAppDomain</a:t>
            </a:r>
            <a:r>
              <a:rPr lang="en-US" sz="700" b="1" noProof="0" dirty="0" smtClean="0">
                <a:latin typeface="Lucida Console" panose="020B0609040504020204" pitchFamily="49" charset="0"/>
              </a:rPr>
              <a:t> "apps.wingtip.com" –confirm:$false </a:t>
            </a:r>
          </a:p>
          <a:p>
            <a:endParaRPr lang="en-US" sz="700" b="1" noProof="0" dirty="0" smtClean="0">
              <a:latin typeface="Lucida Console" panose="020B0609040504020204" pitchFamily="49" charset="0"/>
            </a:endParaRPr>
          </a:p>
          <a:p>
            <a:r>
              <a:rPr lang="en-US" sz="700" b="1" noProof="0" dirty="0" smtClean="0">
                <a:latin typeface="Lucida Console" panose="020B0609040504020204" pitchFamily="49" charset="0"/>
              </a:rPr>
              <a:t>$</a:t>
            </a:r>
            <a:r>
              <a:rPr lang="en-US" sz="700" b="1" noProof="0" dirty="0" err="1" smtClean="0">
                <a:latin typeface="Lucida Console" panose="020B0609040504020204" pitchFamily="49" charset="0"/>
              </a:rPr>
              <a:t>subscriptionSettingsService</a:t>
            </a:r>
            <a:r>
              <a:rPr lang="en-US" sz="700" b="1" noProof="0" dirty="0" smtClean="0">
                <a:latin typeface="Lucida Console" panose="020B0609040504020204" pitchFamily="49" charset="0"/>
              </a:rPr>
              <a:t> = Get-</a:t>
            </a:r>
            <a:r>
              <a:rPr lang="en-US" sz="700" b="1" noProof="0" dirty="0" err="1" smtClean="0">
                <a:latin typeface="Lucida Console" panose="020B0609040504020204" pitchFamily="49" charset="0"/>
              </a:rPr>
              <a:t>SPServiceInstance</a:t>
            </a:r>
            <a:r>
              <a:rPr lang="en-US" sz="700" b="1" noProof="0" dirty="0" smtClean="0">
                <a:latin typeface="Lucida Console" panose="020B0609040504020204" pitchFamily="49" charset="0"/>
              </a:rPr>
              <a:t> | </a:t>
            </a:r>
          </a:p>
          <a:p>
            <a:r>
              <a:rPr lang="en-US" sz="700" b="1" noProof="0" dirty="0" smtClean="0">
                <a:latin typeface="Lucida Console" panose="020B0609040504020204" pitchFamily="49" charset="0"/>
              </a:rPr>
              <a:t> </a:t>
            </a:r>
            <a:r>
              <a:rPr lang="en-US" sz="700" b="1" baseline="0" noProof="0" dirty="0" smtClean="0">
                <a:latin typeface="Lucida Console" panose="020B0609040504020204" pitchFamily="49" charset="0"/>
              </a:rPr>
              <a:t>  </a:t>
            </a:r>
            <a:r>
              <a:rPr lang="en-US" sz="700" b="1" noProof="0" dirty="0" smtClean="0">
                <a:latin typeface="Lucida Console" panose="020B0609040504020204" pitchFamily="49" charset="0"/>
              </a:rPr>
              <a:t>where {$_.</a:t>
            </a:r>
            <a:r>
              <a:rPr lang="en-US" sz="700" b="1" noProof="0" dirty="0" err="1" smtClean="0">
                <a:latin typeface="Lucida Console" panose="020B0609040504020204" pitchFamily="49" charset="0"/>
              </a:rPr>
              <a:t>TypeName</a:t>
            </a:r>
            <a:r>
              <a:rPr lang="en-US" sz="700" b="1" noProof="0" dirty="0" smtClean="0">
                <a:latin typeface="Lucida Console" panose="020B0609040504020204" pitchFamily="49" charset="0"/>
              </a:rPr>
              <a:t> -like "Microsoft SharePoint Foundation Subscription Settings Service"}</a:t>
            </a:r>
          </a:p>
          <a:p>
            <a:endParaRPr lang="en-US" sz="700" b="1" noProof="0" dirty="0" smtClean="0">
              <a:latin typeface="Lucida Console" panose="020B0609040504020204" pitchFamily="49" charset="0"/>
            </a:endParaRPr>
          </a:p>
          <a:p>
            <a:r>
              <a:rPr lang="en-US" sz="700" b="1" noProof="0" dirty="0" smtClean="0">
                <a:latin typeface="Lucida Console" panose="020B0609040504020204" pitchFamily="49" charset="0"/>
              </a:rPr>
              <a:t>if($</a:t>
            </a:r>
            <a:r>
              <a:rPr lang="en-US" sz="700" b="1" noProof="0" dirty="0" err="1" smtClean="0">
                <a:latin typeface="Lucida Console" panose="020B0609040504020204" pitchFamily="49" charset="0"/>
              </a:rPr>
              <a:t>subscriptionSettingsService.Status</a:t>
            </a:r>
            <a:r>
              <a:rPr lang="en-US" sz="700" b="1" noProof="0" dirty="0" smtClean="0">
                <a:latin typeface="Lucida Console" panose="020B0609040504020204" pitchFamily="49" charset="0"/>
              </a:rPr>
              <a:t> -ne "Online") { </a:t>
            </a:r>
          </a:p>
          <a:p>
            <a:r>
              <a:rPr lang="en-US" sz="700" b="1" noProof="0" dirty="0" smtClean="0">
                <a:latin typeface="Lucida Console" panose="020B0609040504020204" pitchFamily="49" charset="0"/>
              </a:rPr>
              <a:t>    Write-Host "Starting Subscription Settings Service" </a:t>
            </a:r>
          </a:p>
          <a:p>
            <a:r>
              <a:rPr lang="en-US" sz="700" b="1" noProof="0" dirty="0" smtClean="0">
                <a:latin typeface="Lucida Console" panose="020B0609040504020204" pitchFamily="49" charset="0"/>
              </a:rPr>
              <a:t>    Start-</a:t>
            </a:r>
            <a:r>
              <a:rPr lang="en-US" sz="700" b="1" noProof="0" dirty="0" err="1" smtClean="0">
                <a:latin typeface="Lucida Console" panose="020B0609040504020204" pitchFamily="49" charset="0"/>
              </a:rPr>
              <a:t>SPServiceInstance</a:t>
            </a:r>
            <a:r>
              <a:rPr lang="en-US" sz="700" b="1" noProof="0" dirty="0" smtClean="0">
                <a:latin typeface="Lucida Console" panose="020B0609040504020204" pitchFamily="49" charset="0"/>
              </a:rPr>
              <a:t> $</a:t>
            </a:r>
            <a:r>
              <a:rPr lang="en-US" sz="700" b="1" noProof="0" dirty="0" err="1" smtClean="0">
                <a:latin typeface="Lucida Console" panose="020B0609040504020204" pitchFamily="49" charset="0"/>
              </a:rPr>
              <a:t>subscriptionSettingsService</a:t>
            </a:r>
            <a:r>
              <a:rPr lang="en-US" sz="700" b="1" noProof="0" dirty="0" smtClean="0">
                <a:latin typeface="Lucida Console" panose="020B0609040504020204" pitchFamily="49" charset="0"/>
              </a:rPr>
              <a:t> | Out-Null</a:t>
            </a:r>
          </a:p>
          <a:p>
            <a:r>
              <a:rPr lang="en-US" sz="700" b="1" noProof="0" dirty="0" smtClean="0">
                <a:latin typeface="Lucida Console" panose="020B0609040504020204" pitchFamily="49" charset="0"/>
              </a:rPr>
              <a:t>} </a:t>
            </a:r>
          </a:p>
          <a:p>
            <a:endParaRPr lang="en-US" sz="700" b="1" noProof="0" dirty="0" smtClean="0">
              <a:latin typeface="Lucida Console" panose="020B0609040504020204" pitchFamily="49" charset="0"/>
            </a:endParaRPr>
          </a:p>
          <a:p>
            <a:r>
              <a:rPr lang="en-US" sz="700" b="0" noProof="0" dirty="0" smtClean="0">
                <a:latin typeface="Lucida Console" panose="020B0609040504020204" pitchFamily="49" charset="0"/>
              </a:rPr>
              <a:t># wait for subscription service to start</a:t>
            </a:r>
          </a:p>
          <a:p>
            <a:r>
              <a:rPr lang="en-US" sz="700" b="1" noProof="0" dirty="0" smtClean="0">
                <a:latin typeface="Lucida Console" panose="020B0609040504020204" pitchFamily="49" charset="0"/>
              </a:rPr>
              <a:t>while ($</a:t>
            </a:r>
            <a:r>
              <a:rPr lang="en-US" sz="700" b="1" noProof="0" dirty="0" err="1" smtClean="0">
                <a:latin typeface="Lucida Console" panose="020B0609040504020204" pitchFamily="49" charset="0"/>
              </a:rPr>
              <a:t>service.Status</a:t>
            </a:r>
            <a:r>
              <a:rPr lang="en-US" sz="700" b="1" noProof="0" dirty="0" smtClean="0">
                <a:latin typeface="Lucida Console" panose="020B0609040504020204" pitchFamily="49" charset="0"/>
              </a:rPr>
              <a:t> -ne "Online") {</a:t>
            </a:r>
          </a:p>
          <a:p>
            <a:r>
              <a:rPr lang="en-US" sz="700" b="1" noProof="0" dirty="0" smtClean="0">
                <a:latin typeface="Lucida Console" panose="020B0609040504020204" pitchFamily="49" charset="0"/>
              </a:rPr>
              <a:t>    # delay 5 seconds then check to see if service has started   sleep 5</a:t>
            </a:r>
          </a:p>
          <a:p>
            <a:r>
              <a:rPr lang="en-US" sz="700" b="1" noProof="0" dirty="0" smtClean="0">
                <a:latin typeface="Lucida Console" panose="020B0609040504020204" pitchFamily="49" charset="0"/>
              </a:rPr>
              <a:t>    $service = Get-</a:t>
            </a:r>
            <a:r>
              <a:rPr lang="en-US" sz="700" b="1" noProof="0" dirty="0" err="1" smtClean="0">
                <a:latin typeface="Lucida Console" panose="020B0609040504020204" pitchFamily="49" charset="0"/>
              </a:rPr>
              <a:t>SPServiceInstance</a:t>
            </a:r>
            <a:r>
              <a:rPr lang="en-US" sz="700" b="1" noProof="0" dirty="0" smtClean="0">
                <a:latin typeface="Lucida Console" panose="020B0609040504020204" pitchFamily="49" charset="0"/>
              </a:rPr>
              <a:t> | </a:t>
            </a:r>
          </a:p>
          <a:p>
            <a:r>
              <a:rPr lang="en-US" sz="700" b="1" noProof="0" dirty="0" smtClean="0">
                <a:latin typeface="Lucida Console" panose="020B0609040504020204" pitchFamily="49" charset="0"/>
              </a:rPr>
              <a:t>                     where {$_.</a:t>
            </a:r>
            <a:r>
              <a:rPr lang="en-US" sz="700" b="1" noProof="0" dirty="0" err="1" smtClean="0">
                <a:latin typeface="Lucida Console" panose="020B0609040504020204" pitchFamily="49" charset="0"/>
              </a:rPr>
              <a:t>TypeName</a:t>
            </a:r>
            <a:r>
              <a:rPr lang="en-US" sz="700" b="1" noProof="0" dirty="0" smtClean="0">
                <a:latin typeface="Lucida Console" panose="020B0609040504020204" pitchFamily="49" charset="0"/>
              </a:rPr>
              <a:t> -like "Microsoft SharePoint Foundation Subscription Settings Service"}</a:t>
            </a:r>
          </a:p>
          <a:p>
            <a:r>
              <a:rPr lang="en-US" sz="700" b="1" noProof="0" dirty="0" smtClean="0">
                <a:latin typeface="Lucida Console" panose="020B0609040504020204" pitchFamily="49" charset="0"/>
              </a:rPr>
              <a:t>} </a:t>
            </a:r>
          </a:p>
          <a:p>
            <a:endParaRPr lang="en-US" sz="700" b="1" noProof="0" dirty="0" smtClean="0">
              <a:latin typeface="Lucida Console" panose="020B0609040504020204" pitchFamily="49" charset="0"/>
            </a:endParaRPr>
          </a:p>
          <a:p>
            <a:r>
              <a:rPr lang="en-US" sz="700" b="1" noProof="0" dirty="0" smtClean="0">
                <a:latin typeface="Lucida Console" panose="020B0609040504020204" pitchFamily="49" charset="0"/>
              </a:rPr>
              <a:t>$</a:t>
            </a:r>
            <a:r>
              <a:rPr lang="en-US" sz="700" b="1" noProof="0" dirty="0" err="1" smtClean="0">
                <a:latin typeface="Lucida Console" panose="020B0609040504020204" pitchFamily="49" charset="0"/>
              </a:rPr>
              <a:t>subscriptionSettingsServiceApplicationName</a:t>
            </a:r>
            <a:r>
              <a:rPr lang="en-US" sz="700" b="1" noProof="0" dirty="0" smtClean="0">
                <a:latin typeface="Lucida Console" panose="020B0609040504020204" pitchFamily="49" charset="0"/>
              </a:rPr>
              <a:t> = "Site Subscription Settings Service Application"</a:t>
            </a:r>
          </a:p>
          <a:p>
            <a:r>
              <a:rPr lang="en-US" sz="700" b="1" noProof="0" dirty="0" smtClean="0">
                <a:latin typeface="Lucida Console" panose="020B0609040504020204" pitchFamily="49" charset="0"/>
              </a:rPr>
              <a:t>$</a:t>
            </a:r>
            <a:r>
              <a:rPr lang="en-US" sz="700" b="1" noProof="0" dirty="0" err="1" smtClean="0">
                <a:latin typeface="Lucida Console" panose="020B0609040504020204" pitchFamily="49" charset="0"/>
              </a:rPr>
              <a:t>subscriptionSettingsServiceApplication</a:t>
            </a:r>
            <a:r>
              <a:rPr lang="en-US" sz="700" b="1" noProof="0" dirty="0" smtClean="0">
                <a:latin typeface="Lucida Console" panose="020B0609040504020204" pitchFamily="49" charset="0"/>
              </a:rPr>
              <a:t> = Get-</a:t>
            </a:r>
            <a:r>
              <a:rPr lang="en-US" sz="700" b="1" noProof="0" dirty="0" err="1" smtClean="0">
                <a:latin typeface="Lucida Console" panose="020B0609040504020204" pitchFamily="49" charset="0"/>
              </a:rPr>
              <a:t>SPServiceApplication</a:t>
            </a:r>
            <a:r>
              <a:rPr lang="en-US" sz="700" b="1" noProof="0" dirty="0" smtClean="0">
                <a:latin typeface="Lucida Console" panose="020B0609040504020204" pitchFamily="49" charset="0"/>
              </a:rPr>
              <a:t> | </a:t>
            </a:r>
          </a:p>
          <a:p>
            <a:r>
              <a:rPr lang="en-US" sz="700" b="1" noProof="0" dirty="0" smtClean="0">
                <a:latin typeface="Lucida Console" panose="020B0609040504020204" pitchFamily="49" charset="0"/>
              </a:rPr>
              <a:t>                                                                     where {$_.Name -</a:t>
            </a:r>
            <a:r>
              <a:rPr lang="en-US" sz="700" b="1" noProof="0" dirty="0" err="1" smtClean="0">
                <a:latin typeface="Lucida Console" panose="020B0609040504020204" pitchFamily="49" charset="0"/>
              </a:rPr>
              <a:t>eq</a:t>
            </a:r>
            <a:r>
              <a:rPr lang="en-US" sz="700" b="1" noProof="0" dirty="0" smtClean="0">
                <a:latin typeface="Lucida Console" panose="020B0609040504020204" pitchFamily="49" charset="0"/>
              </a:rPr>
              <a:t> $</a:t>
            </a:r>
            <a:r>
              <a:rPr lang="en-US" sz="700" b="1" noProof="0" dirty="0" err="1" smtClean="0">
                <a:latin typeface="Lucida Console" panose="020B0609040504020204" pitchFamily="49" charset="0"/>
              </a:rPr>
              <a:t>subscriptionSettingsServiceApplicationName</a:t>
            </a:r>
            <a:r>
              <a:rPr lang="en-US" sz="700" b="1" noProof="0" dirty="0" smtClean="0">
                <a:latin typeface="Lucida Console" panose="020B0609040504020204" pitchFamily="49" charset="0"/>
              </a:rPr>
              <a:t>} </a:t>
            </a:r>
          </a:p>
          <a:p>
            <a:endParaRPr lang="en-US" sz="700" b="1" noProof="0" dirty="0" smtClean="0">
              <a:latin typeface="Lucida Console" panose="020B0609040504020204" pitchFamily="49" charset="0"/>
            </a:endParaRPr>
          </a:p>
          <a:p>
            <a:r>
              <a:rPr lang="en-US" sz="700" b="0" noProof="0" dirty="0" smtClean="0">
                <a:latin typeface="Lucida Console" panose="020B0609040504020204" pitchFamily="49" charset="0"/>
              </a:rPr>
              <a:t># create an instance Subscription Service Application and proxy if they do not exist </a:t>
            </a:r>
          </a:p>
          <a:p>
            <a:r>
              <a:rPr lang="en-US" sz="700" b="1" noProof="0" dirty="0" smtClean="0">
                <a:latin typeface="Lucida Console" panose="020B0609040504020204" pitchFamily="49" charset="0"/>
              </a:rPr>
              <a:t>if($</a:t>
            </a:r>
            <a:r>
              <a:rPr lang="en-US" sz="700" b="1" noProof="0" dirty="0" err="1" smtClean="0">
                <a:latin typeface="Lucida Console" panose="020B0609040504020204" pitchFamily="49" charset="0"/>
              </a:rPr>
              <a:t>subscriptionSettingsServiceApplication</a:t>
            </a:r>
            <a:r>
              <a:rPr lang="en-US" sz="700" b="1" noProof="0" dirty="0" smtClean="0">
                <a:latin typeface="Lucida Console" panose="020B0609040504020204" pitchFamily="49" charset="0"/>
              </a:rPr>
              <a:t> -</a:t>
            </a:r>
            <a:r>
              <a:rPr lang="en-US" sz="700" b="1" noProof="0" dirty="0" err="1" smtClean="0">
                <a:latin typeface="Lucida Console" panose="020B0609040504020204" pitchFamily="49" charset="0"/>
              </a:rPr>
              <a:t>eq</a:t>
            </a:r>
            <a:r>
              <a:rPr lang="en-US" sz="700" b="1" noProof="0" dirty="0" smtClean="0">
                <a:latin typeface="Lucida Console" panose="020B0609040504020204" pitchFamily="49" charset="0"/>
              </a:rPr>
              <a:t> $null) { </a:t>
            </a:r>
          </a:p>
          <a:p>
            <a:r>
              <a:rPr lang="en-US" sz="700" b="1" noProof="0" dirty="0" smtClean="0">
                <a:latin typeface="Lucida Console" panose="020B0609040504020204" pitchFamily="49" charset="0"/>
              </a:rPr>
              <a:t>    Write-Host "Creating Subscription Settings Service Application..." </a:t>
            </a:r>
          </a:p>
          <a:p>
            <a:r>
              <a:rPr lang="en-US" sz="700" b="1" noProof="0" dirty="0" smtClean="0">
                <a:latin typeface="Lucida Console" panose="020B0609040504020204" pitchFamily="49" charset="0"/>
              </a:rPr>
              <a:t>    $pool = Get-</a:t>
            </a:r>
            <a:r>
              <a:rPr lang="en-US" sz="700" b="1" noProof="0" dirty="0" err="1" smtClean="0">
                <a:latin typeface="Lucida Console" panose="020B0609040504020204" pitchFamily="49" charset="0"/>
              </a:rPr>
              <a:t>SPServiceApplicationPool</a:t>
            </a:r>
            <a:r>
              <a:rPr lang="en-US" sz="700" b="1" noProof="0" dirty="0" smtClean="0">
                <a:latin typeface="Lucida Console" panose="020B0609040504020204" pitchFamily="49" charset="0"/>
              </a:rPr>
              <a:t> "SharePoint Web Services Default" </a:t>
            </a:r>
          </a:p>
          <a:p>
            <a:r>
              <a:rPr lang="en-US" sz="700" b="1" noProof="0" dirty="0" smtClean="0">
                <a:latin typeface="Lucida Console" panose="020B0609040504020204" pitchFamily="49" charset="0"/>
              </a:rPr>
              <a:t>    $</a:t>
            </a:r>
            <a:r>
              <a:rPr lang="en-US" sz="700" b="1" noProof="0" dirty="0" err="1" smtClean="0">
                <a:latin typeface="Lucida Console" panose="020B0609040504020204" pitchFamily="49" charset="0"/>
              </a:rPr>
              <a:t>subscriptionSettingsServiceDB</a:t>
            </a:r>
            <a:r>
              <a:rPr lang="en-US" sz="700" b="1" noProof="0" dirty="0" smtClean="0">
                <a:latin typeface="Lucida Console" panose="020B0609040504020204" pitchFamily="49" charset="0"/>
              </a:rPr>
              <a:t>= "</a:t>
            </a:r>
            <a:r>
              <a:rPr lang="en-US" sz="700" b="1" noProof="0" dirty="0" err="1" smtClean="0">
                <a:latin typeface="Lucida Console" panose="020B0609040504020204" pitchFamily="49" charset="0"/>
              </a:rPr>
              <a:t>Sharepoint_SiteSubscriptionSettingsServiceDB</a:t>
            </a:r>
            <a:r>
              <a:rPr lang="en-US" sz="700" b="1" noProof="0" dirty="0" smtClean="0">
                <a:latin typeface="Lucida Console" panose="020B0609040504020204" pitchFamily="49" charset="0"/>
              </a:rPr>
              <a:t>"</a:t>
            </a:r>
          </a:p>
          <a:p>
            <a:r>
              <a:rPr lang="en-US" sz="700" b="1" noProof="0" dirty="0" smtClean="0">
                <a:latin typeface="Lucida Console" panose="020B0609040504020204" pitchFamily="49" charset="0"/>
              </a:rPr>
              <a:t>    $</a:t>
            </a:r>
            <a:r>
              <a:rPr lang="en-US" sz="700" b="1" noProof="0" dirty="0" err="1" smtClean="0">
                <a:latin typeface="Lucida Console" panose="020B0609040504020204" pitchFamily="49" charset="0"/>
              </a:rPr>
              <a:t>subscriptionSettingsServiceApplication</a:t>
            </a:r>
            <a:r>
              <a:rPr lang="en-US" sz="700" b="1" noProof="0" dirty="0" smtClean="0">
                <a:latin typeface="Lucida Console" panose="020B0609040504020204" pitchFamily="49" charset="0"/>
              </a:rPr>
              <a:t> = New-</a:t>
            </a:r>
            <a:r>
              <a:rPr lang="en-US" sz="700" b="1" noProof="0" dirty="0" err="1" smtClean="0">
                <a:latin typeface="Lucida Console" panose="020B0609040504020204" pitchFamily="49" charset="0"/>
              </a:rPr>
              <a:t>SPSubscriptionSettingsServiceApplication</a:t>
            </a:r>
            <a:r>
              <a:rPr lang="en-US" sz="700" b="1" noProof="0" dirty="0" smtClean="0">
                <a:latin typeface="Lucida Console" panose="020B0609040504020204" pitchFamily="49" charset="0"/>
              </a:rPr>
              <a:t> `</a:t>
            </a:r>
          </a:p>
          <a:p>
            <a:r>
              <a:rPr lang="en-US" sz="700" b="1" noProof="0" dirty="0" smtClean="0">
                <a:latin typeface="Lucida Console" panose="020B0609040504020204" pitchFamily="49" charset="0"/>
              </a:rPr>
              <a:t>                                                -</a:t>
            </a:r>
            <a:r>
              <a:rPr lang="en-US" sz="700" b="1" noProof="0" dirty="0" err="1" smtClean="0">
                <a:latin typeface="Lucida Console" panose="020B0609040504020204" pitchFamily="49" charset="0"/>
              </a:rPr>
              <a:t>ApplicationPool</a:t>
            </a:r>
            <a:r>
              <a:rPr lang="en-US" sz="700" b="1" noProof="0" dirty="0" smtClean="0">
                <a:latin typeface="Lucida Console" panose="020B0609040504020204" pitchFamily="49" charset="0"/>
              </a:rPr>
              <a:t> $pool `</a:t>
            </a:r>
          </a:p>
          <a:p>
            <a:r>
              <a:rPr lang="en-US" sz="700" b="1" noProof="0" dirty="0" smtClean="0">
                <a:latin typeface="Lucida Console" panose="020B0609040504020204" pitchFamily="49" charset="0"/>
              </a:rPr>
              <a:t>                                                -Name $</a:t>
            </a:r>
            <a:r>
              <a:rPr lang="en-US" sz="700" b="1" noProof="0" dirty="0" err="1" smtClean="0">
                <a:latin typeface="Lucida Console" panose="020B0609040504020204" pitchFamily="49" charset="0"/>
              </a:rPr>
              <a:t>subscriptionSettingsServiceApplicationName</a:t>
            </a:r>
            <a:r>
              <a:rPr lang="en-US" sz="700" b="1" noProof="0" dirty="0" smtClean="0">
                <a:latin typeface="Lucida Console" panose="020B0609040504020204" pitchFamily="49" charset="0"/>
              </a:rPr>
              <a:t> `</a:t>
            </a:r>
          </a:p>
          <a:p>
            <a:r>
              <a:rPr lang="en-US" sz="700" b="1" noProof="0" dirty="0" smtClean="0">
                <a:latin typeface="Lucida Console" panose="020B0609040504020204" pitchFamily="49" charset="0"/>
              </a:rPr>
              <a:t>                                                -</a:t>
            </a:r>
            <a:r>
              <a:rPr lang="en-US" sz="700" b="1" noProof="0" dirty="0" err="1" smtClean="0">
                <a:latin typeface="Lucida Console" panose="020B0609040504020204" pitchFamily="49" charset="0"/>
              </a:rPr>
              <a:t>DatabaseName</a:t>
            </a:r>
            <a:r>
              <a:rPr lang="en-US" sz="700" b="1" noProof="0" dirty="0" smtClean="0">
                <a:latin typeface="Lucida Console" panose="020B0609040504020204" pitchFamily="49" charset="0"/>
              </a:rPr>
              <a:t> $</a:t>
            </a:r>
            <a:r>
              <a:rPr lang="en-US" sz="700" b="1" noProof="0" dirty="0" err="1" smtClean="0">
                <a:latin typeface="Lucida Console" panose="020B0609040504020204" pitchFamily="49" charset="0"/>
              </a:rPr>
              <a:t>subscriptionSettingsServiceDB</a:t>
            </a:r>
            <a:r>
              <a:rPr lang="en-US" sz="700" b="1" noProof="0" dirty="0" smtClean="0">
                <a:latin typeface="Lucida Console" panose="020B0609040504020204" pitchFamily="49" charset="0"/>
              </a:rPr>
              <a:t> </a:t>
            </a:r>
          </a:p>
          <a:p>
            <a:endParaRPr lang="en-US" sz="700" b="1" noProof="0" dirty="0" smtClean="0">
              <a:latin typeface="Lucida Console" panose="020B0609040504020204" pitchFamily="49" charset="0"/>
            </a:endParaRPr>
          </a:p>
          <a:p>
            <a:r>
              <a:rPr lang="en-US" sz="700" b="1" noProof="0" dirty="0" smtClean="0">
                <a:latin typeface="Lucida Console" panose="020B0609040504020204" pitchFamily="49" charset="0"/>
              </a:rPr>
              <a:t>    Write-Host "Creating Subscription Settings Service Application Proxy..." </a:t>
            </a:r>
          </a:p>
          <a:p>
            <a:r>
              <a:rPr lang="en-US" sz="700" b="1" noProof="0" dirty="0" smtClean="0">
                <a:latin typeface="Lucida Console" panose="020B0609040504020204" pitchFamily="49" charset="0"/>
              </a:rPr>
              <a:t>    $</a:t>
            </a:r>
            <a:r>
              <a:rPr lang="en-US" sz="700" b="1" noProof="0" dirty="0" err="1" smtClean="0">
                <a:latin typeface="Lucida Console" panose="020B0609040504020204" pitchFamily="49" charset="0"/>
              </a:rPr>
              <a:t>subscriptionSettingsServicApplicationProxy</a:t>
            </a:r>
            <a:r>
              <a:rPr lang="en-US" sz="700" b="1" noProof="0" dirty="0" smtClean="0">
                <a:latin typeface="Lucida Console" panose="020B0609040504020204" pitchFamily="49" charset="0"/>
              </a:rPr>
              <a:t> = New-</a:t>
            </a:r>
            <a:r>
              <a:rPr lang="en-US" sz="700" b="1" noProof="0" dirty="0" err="1" smtClean="0">
                <a:latin typeface="Lucida Console" panose="020B0609040504020204" pitchFamily="49" charset="0"/>
              </a:rPr>
              <a:t>SPSubscriptionSettingsServiceApplicationProxy</a:t>
            </a:r>
            <a:r>
              <a:rPr lang="en-US" sz="700" b="1" noProof="0" dirty="0" smtClean="0">
                <a:latin typeface="Lucida Console" panose="020B0609040504020204" pitchFamily="49" charset="0"/>
              </a:rPr>
              <a:t> `</a:t>
            </a:r>
          </a:p>
          <a:p>
            <a:r>
              <a:rPr lang="en-US" sz="700" b="1" noProof="0" dirty="0" smtClean="0">
                <a:latin typeface="Lucida Console" panose="020B0609040504020204" pitchFamily="49" charset="0"/>
              </a:rPr>
              <a:t>                                                    -</a:t>
            </a:r>
            <a:r>
              <a:rPr lang="en-US" sz="700" b="1" noProof="0" dirty="0" err="1" smtClean="0">
                <a:latin typeface="Lucida Console" panose="020B0609040504020204" pitchFamily="49" charset="0"/>
              </a:rPr>
              <a:t>ServiceApplication</a:t>
            </a:r>
            <a:r>
              <a:rPr lang="en-US" sz="700" b="1" noProof="0" dirty="0" smtClean="0">
                <a:latin typeface="Lucida Console" panose="020B0609040504020204" pitchFamily="49" charset="0"/>
              </a:rPr>
              <a:t> $</a:t>
            </a:r>
            <a:r>
              <a:rPr lang="en-US" sz="700" b="1" noProof="0" dirty="0" err="1" smtClean="0">
                <a:latin typeface="Lucida Console" panose="020B0609040504020204" pitchFamily="49" charset="0"/>
              </a:rPr>
              <a:t>subscriptionSettingsServiceApplication</a:t>
            </a:r>
            <a:endParaRPr lang="en-US" sz="700" b="1" noProof="0" dirty="0" smtClean="0">
              <a:latin typeface="Lucida Console" panose="020B0609040504020204" pitchFamily="49" charset="0"/>
            </a:endParaRPr>
          </a:p>
          <a:p>
            <a:r>
              <a:rPr lang="en-US" sz="700" b="1" noProof="0" dirty="0" smtClean="0">
                <a:latin typeface="Lucida Console" panose="020B0609040504020204" pitchFamily="49" charset="0"/>
              </a:rPr>
              <a:t>}</a:t>
            </a:r>
          </a:p>
          <a:p>
            <a:endParaRPr lang="en-US" sz="700" b="1" noProof="0" dirty="0" smtClean="0">
              <a:latin typeface="Lucida Console" panose="020B0609040504020204" pitchFamily="49" charset="0"/>
            </a:endParaRPr>
          </a:p>
          <a:p>
            <a:r>
              <a:rPr lang="en-US" sz="700" b="0" noProof="0" dirty="0" smtClean="0">
                <a:latin typeface="Lucida Console" panose="020B0609040504020204" pitchFamily="49" charset="0"/>
              </a:rPr>
              <a:t># assign name to default tenant to configure URL used to access web apps </a:t>
            </a:r>
          </a:p>
          <a:p>
            <a:r>
              <a:rPr lang="en-US" sz="700" b="1" noProof="0" dirty="0" smtClean="0">
                <a:latin typeface="Lucida Console" panose="020B0609040504020204" pitchFamily="49" charset="0"/>
              </a:rPr>
              <a:t>Set-</a:t>
            </a:r>
            <a:r>
              <a:rPr lang="en-US" sz="700" b="1" noProof="0" dirty="0" err="1" smtClean="0">
                <a:latin typeface="Lucida Console" panose="020B0609040504020204" pitchFamily="49" charset="0"/>
              </a:rPr>
              <a:t>SPAppSiteSubscriptionName</a:t>
            </a:r>
            <a:r>
              <a:rPr lang="en-US" sz="700" b="1" noProof="0" dirty="0" smtClean="0">
                <a:latin typeface="Lucida Console" panose="020B0609040504020204" pitchFamily="49" charset="0"/>
              </a:rPr>
              <a:t> -Name "</a:t>
            </a:r>
            <a:r>
              <a:rPr lang="en-US" sz="700" b="1" noProof="0" dirty="0" err="1" smtClean="0">
                <a:latin typeface="Lucida Console" panose="020B0609040504020204" pitchFamily="49" charset="0"/>
              </a:rPr>
              <a:t>WingtipTenant</a:t>
            </a:r>
            <a:r>
              <a:rPr lang="en-US" sz="700" b="1" noProof="0" dirty="0" smtClean="0">
                <a:latin typeface="Lucida Console" panose="020B0609040504020204" pitchFamily="49" charset="0"/>
              </a:rPr>
              <a:t>" -Confirm:$false</a:t>
            </a:r>
          </a:p>
        </p:txBody>
      </p:sp>
    </p:spTree>
    <p:extLst>
      <p:ext uri="{BB962C8B-B14F-4D97-AF65-F5344CB8AC3E}">
        <p14:creationId xmlns:p14="http://schemas.microsoft.com/office/powerpoint/2010/main" val="840331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Public store can be enabled or disabled in farm level. When enabled, administrators can configure apps to be directly available for installation or that end users have to request them from the </a:t>
            </a:r>
            <a:r>
              <a:rPr lang="en-US" baseline="0" dirty="0" err="1" smtClean="0"/>
              <a:t>the</a:t>
            </a:r>
            <a:r>
              <a:rPr lang="en-US" baseline="0" dirty="0" smtClean="0"/>
              <a:t> admins. Public store requires internet connectivity from the SharePoint farm</a:t>
            </a:r>
          </a:p>
          <a:p>
            <a:pPr marL="228600" indent="-228600">
              <a:buAutoNum type="arabicPeriod"/>
            </a:pPr>
            <a:r>
              <a:rPr lang="en-US" baseline="0" dirty="0" smtClean="0"/>
              <a:t>Apps can be deployed cross multiple applications using scripting. </a:t>
            </a:r>
          </a:p>
          <a:p>
            <a:pPr marL="228600" indent="-228600">
              <a:buAutoNum type="arabicPeriod"/>
            </a:pPr>
            <a:r>
              <a:rPr lang="en-US" baseline="0" dirty="0" smtClean="0"/>
              <a:t>Apps can be deployed to be available in each catalog in web application and in farm level using </a:t>
            </a:r>
            <a:r>
              <a:rPr lang="en-US" baseline="0" dirty="0" err="1" smtClean="0"/>
              <a:t>PowerContoso</a:t>
            </a:r>
            <a:r>
              <a:rPr lang="en-US" baseline="0" dirty="0" smtClean="0"/>
              <a:t> and client side object model (CSOM)</a:t>
            </a:r>
          </a:p>
          <a:p>
            <a:pPr marL="228600" indent="-228600">
              <a:buAutoNum type="arabicPeriod"/>
            </a:pPr>
            <a:r>
              <a:rPr lang="en-US" baseline="0" dirty="0" smtClean="0"/>
              <a:t>There is one app catalog for each web application in the farm. This gives us opportunity to provider only web application level publishing of the apps or app to be just available for specific organization</a:t>
            </a:r>
          </a:p>
          <a:p>
            <a:pPr marL="228600" indent="-228600">
              <a:buAutoNum type="arabicPeriod"/>
            </a:pPr>
            <a:r>
              <a:rPr lang="en-US" baseline="0" dirty="0" smtClean="0"/>
              <a:t>Scripting of the deployment cross multiple farms can be also done. There’s no native capability to move apps between web applications or multiple SharePoint farm.</a:t>
            </a:r>
            <a:endParaRPr lang="fi-FI" dirty="0" smtClean="0"/>
          </a:p>
        </p:txBody>
      </p:sp>
    </p:spTree>
    <p:extLst>
      <p:ext uri="{BB962C8B-B14F-4D97-AF65-F5344CB8AC3E}">
        <p14:creationId xmlns:p14="http://schemas.microsoft.com/office/powerpoint/2010/main" val="498738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SharePoint 2013 makes it possible for Web servers</a:t>
            </a:r>
            <a:r>
              <a:rPr lang="en-US" baseline="0" dirty="0" smtClean="0"/>
              <a:t> in a SharePoint farm to </a:t>
            </a:r>
            <a:r>
              <a:rPr lang="en-US" dirty="0" smtClean="0"/>
              <a:t>a client app requests using a server-to-server (S2S) trust.</a:t>
            </a:r>
            <a:r>
              <a:rPr lang="en-US" baseline="0" dirty="0" smtClean="0"/>
              <a:t> This type of configuration can be used when deploying developer-hosted apps in a private network when it is beneficial to avoid any dependencies on ACS or any other servers running across the Internet. That means that all the servers involved can run behind a single firewall and on the same local area network.</a:t>
            </a:r>
          </a:p>
          <a:p>
            <a:endParaRPr lang="en-US" dirty="0" smtClean="0"/>
          </a:p>
          <a:p>
            <a:r>
              <a:rPr lang="en-US" dirty="0" smtClean="0"/>
              <a:t>A S2S trust represents a trusted connection between a client app running on a local app server and the Web servers in the SharePoint farm. Configuring</a:t>
            </a:r>
            <a:r>
              <a:rPr lang="en-US" baseline="0" dirty="0" smtClean="0"/>
              <a:t> the </a:t>
            </a:r>
            <a:r>
              <a:rPr lang="en-US" dirty="0" smtClean="0"/>
              <a:t>trust requires an SSL certificate which is based on the URL with the DNS name (</a:t>
            </a:r>
            <a:r>
              <a:rPr lang="en-US" dirty="0" err="1" smtClean="0"/>
              <a:t>e.g</a:t>
            </a:r>
            <a:r>
              <a:rPr lang="en-US" dirty="0" smtClean="0"/>
              <a:t> https://appserver.wingtip.com) where the client app is located. The</a:t>
            </a:r>
            <a:r>
              <a:rPr lang="en-US" baseline="0" dirty="0" smtClean="0"/>
              <a:t> client a</a:t>
            </a:r>
            <a:r>
              <a:rPr lang="en-US" dirty="0" smtClean="0"/>
              <a:t>pp contains code which has</a:t>
            </a:r>
            <a:r>
              <a:rPr lang="en-US" baseline="0" dirty="0" smtClean="0"/>
              <a:t> access to the private key associated with the SSL certificate and it uses this private key to sign security tokens. On the SharePoint Web Server, you must create a security token service which can use the public key to authenticate and decrypt these security tokens generated by the client app.</a:t>
            </a:r>
          </a:p>
        </p:txBody>
      </p:sp>
    </p:spTree>
    <p:extLst>
      <p:ext uri="{BB962C8B-B14F-4D97-AF65-F5344CB8AC3E}">
        <p14:creationId xmlns:p14="http://schemas.microsoft.com/office/powerpoint/2010/main" val="3825945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 example of a PowerShell script that creates a self-signed SSL certificate for</a:t>
            </a:r>
            <a:r>
              <a:rPr lang="en-US" baseline="0" dirty="0" smtClean="0"/>
              <a:t> an app running at the DNS name of http</a:t>
            </a:r>
            <a:r>
              <a:rPr lang="en-US" baseline="0" smtClean="0"/>
              <a:t>://appserver.wingtip.com</a:t>
            </a:r>
            <a:r>
              <a:rPr lang="en-US" baseline="0" dirty="0" smtClean="0"/>
              <a:t>. The self-signed certificate is made by calling the </a:t>
            </a:r>
            <a:r>
              <a:rPr lang="en-US" b="1" baseline="0" dirty="0" smtClean="0"/>
              <a:t>makecert.exe</a:t>
            </a:r>
            <a:r>
              <a:rPr lang="en-US" baseline="0" dirty="0" smtClean="0"/>
              <a:t> utility. Note that the script creates the self-signed certificate with a private key. This certificate is then installed into the certificate store on the local machine using the </a:t>
            </a:r>
            <a:r>
              <a:rPr lang="en-US" b="1" baseline="0" dirty="0" smtClean="0"/>
              <a:t>certmgr.exe</a:t>
            </a:r>
            <a:r>
              <a:rPr lang="en-US" baseline="0" dirty="0" smtClean="0"/>
              <a:t> utility. The code at the bottom of the script shows how to enumerate through the SSL certificates stored on the local machine and to find those that have private keys. The call to Export is what produces a private key file that is signed with the password of Password1.</a:t>
            </a:r>
            <a:endParaRPr lang="en-US" dirty="0"/>
          </a:p>
        </p:txBody>
      </p:sp>
    </p:spTree>
    <p:extLst>
      <p:ext uri="{BB962C8B-B14F-4D97-AF65-F5344CB8AC3E}">
        <p14:creationId xmlns:p14="http://schemas.microsoft.com/office/powerpoint/2010/main" val="3839423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configure an S2S high trust connection in an on-premise SharePoint farm, you must use Windows PowerShell</a:t>
            </a:r>
            <a:r>
              <a:rPr lang="en-US" baseline="0" dirty="0" smtClean="0"/>
              <a:t> and SharePoint 2013 </a:t>
            </a:r>
            <a:r>
              <a:rPr lang="en-US" baseline="0" dirty="0" err="1" smtClean="0"/>
              <a:t>cmdlet</a:t>
            </a:r>
            <a:r>
              <a:rPr lang="en-US" baseline="0" dirty="0" smtClean="0"/>
              <a:t> named New-</a:t>
            </a:r>
            <a:r>
              <a:rPr lang="en-US" baseline="0" dirty="0" err="1" smtClean="0"/>
              <a:t>SPTrustedSecurityTokenService</a:t>
            </a:r>
            <a:r>
              <a:rPr lang="en-US" baseline="0" dirty="0" smtClean="0"/>
              <a:t>. When you call the </a:t>
            </a:r>
            <a:r>
              <a:rPr lang="en-US" dirty="0" smtClean="0"/>
              <a:t>New-</a:t>
            </a:r>
            <a:r>
              <a:rPr lang="en-US" dirty="0" err="1" smtClean="0"/>
              <a:t>SPTrustedSecurityTokenService</a:t>
            </a:r>
            <a:r>
              <a:rPr lang="en-US" dirty="0" smtClean="0"/>
              <a:t> </a:t>
            </a:r>
            <a:r>
              <a:rPr lang="en-US" dirty="0" err="1" smtClean="0"/>
              <a:t>cmdlet</a:t>
            </a:r>
            <a:r>
              <a:rPr lang="en-US" dirty="0" smtClean="0"/>
              <a:t> </a:t>
            </a:r>
            <a:r>
              <a:rPr lang="en-US" dirty="0" err="1" smtClean="0"/>
              <a:t>ou</a:t>
            </a:r>
            <a:r>
              <a:rPr lang="en-US" dirty="0" smtClean="0"/>
              <a:t> </a:t>
            </a:r>
            <a:r>
              <a:rPr lang="en-US" dirty="0" err="1" smtClean="0"/>
              <a:t>mus</a:t>
            </a:r>
            <a:r>
              <a:rPr lang="en-US" dirty="0" smtClean="0"/>
              <a:t> pass it a string-based name and the URL to the metadata discovery endpoint for the app. SharePoint then uses the metadata in the JSON token returned from the metadata discovery endpoint to properly create the new STS configured with the correct public key.</a:t>
            </a:r>
          </a:p>
          <a:p>
            <a:endParaRPr lang="en-US" dirty="0" smtClean="0"/>
          </a:p>
          <a:p>
            <a:r>
              <a:rPr lang="en-US" dirty="0" smtClean="0"/>
              <a:t>After creating the S2S trust between the client app and the </a:t>
            </a:r>
            <a:r>
              <a:rPr lang="en-US" dirty="0" err="1" smtClean="0"/>
              <a:t>SHarePoint</a:t>
            </a:r>
            <a:r>
              <a:rPr lang="en-US" dirty="0" smtClean="0"/>
              <a:t> Web servers, it is then required to register one on more app principals using the Register-</a:t>
            </a:r>
            <a:r>
              <a:rPr lang="en-US" dirty="0" err="1" smtClean="0"/>
              <a:t>SPAppPrincipal</a:t>
            </a:r>
            <a:r>
              <a:rPr lang="en-US" dirty="0" smtClean="0"/>
              <a:t> </a:t>
            </a:r>
            <a:r>
              <a:rPr lang="en-US" dirty="0" err="1" smtClean="0"/>
              <a:t>cmdlet</a:t>
            </a:r>
            <a:r>
              <a:rPr lang="en-US" dirty="0" smtClean="0"/>
              <a:t>. Note that app principals are</a:t>
            </a:r>
            <a:r>
              <a:rPr lang="en-US" baseline="0" dirty="0" smtClean="0"/>
              <a:t> scoped to a tenancy. If all the sites in the on-premise local farm are running within the default tenancy, you can create a single farm-wide app principal.</a:t>
            </a:r>
          </a:p>
          <a:p>
            <a:endParaRPr lang="en-US" baseline="0" dirty="0" smtClean="0"/>
          </a:p>
          <a:p>
            <a:r>
              <a:rPr lang="en-US" baseline="0" dirty="0" smtClean="0"/>
              <a:t>Once you have create the app principal, you can then assign permissions to it using the Set-</a:t>
            </a:r>
            <a:r>
              <a:rPr lang="en-US" baseline="0" dirty="0" err="1" smtClean="0"/>
              <a:t>SPAppPrincipalPermission</a:t>
            </a:r>
            <a:r>
              <a:rPr lang="en-US" baseline="0" dirty="0" smtClean="0"/>
              <a:t> </a:t>
            </a:r>
            <a:r>
              <a:rPr lang="en-US" baseline="0" dirty="0" err="1" smtClean="0"/>
              <a:t>cmdlet</a:t>
            </a:r>
            <a:r>
              <a:rPr lang="en-US" baseline="0" dirty="0" smtClean="0"/>
              <a:t>.</a:t>
            </a:r>
            <a:endParaRPr lang="en-US" dirty="0" smtClean="0"/>
          </a:p>
          <a:p>
            <a:endParaRPr lang="en-US" dirty="0"/>
          </a:p>
        </p:txBody>
      </p:sp>
    </p:spTree>
    <p:extLst>
      <p:ext uri="{BB962C8B-B14F-4D97-AF65-F5344CB8AC3E}">
        <p14:creationId xmlns:p14="http://schemas.microsoft.com/office/powerpoint/2010/main" val="11537213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373649915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429965876"/>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686722429"/>
      </p:ext>
    </p:extLst>
  </p:cSld>
  <p:clrMapOvr>
    <a:masterClrMapping/>
  </p:clrMapOvr>
  <p:transition>
    <p:fade/>
  </p:transition>
  <p:timing>
    <p:tnLst>
      <p:par>
        <p:cTn id="1" dur="indefinite" restart="never" nodeType="tmRoot"/>
      </p:par>
    </p:tnLst>
  </p:timing>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56921503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3147" y="76200"/>
            <a:ext cx="11477810" cy="838200"/>
          </a:xfrm>
        </p:spPr>
        <p:txBody>
          <a:bodyPr/>
          <a:lstStyle>
            <a:lvl1pPr>
              <a:defRPr/>
            </a:lvl1pPr>
          </a:lstStyle>
          <a:p>
            <a:r>
              <a:rPr lang="en-US" dirty="0" smtClean="0"/>
              <a:t>Slide Title</a:t>
            </a:r>
            <a:endParaRPr lang="en-US" dirty="0"/>
          </a:p>
        </p:txBody>
      </p:sp>
      <p:sp>
        <p:nvSpPr>
          <p:cNvPr id="3" name="Content Placeholder 2"/>
          <p:cNvSpPr>
            <a:spLocks noGrp="1"/>
          </p:cNvSpPr>
          <p:nvPr>
            <p:ph idx="1" hasCustomPrompt="1"/>
          </p:nvPr>
        </p:nvSpPr>
        <p:spPr>
          <a:xfrm>
            <a:off x="507868" y="1447800"/>
            <a:ext cx="1117309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smtClean="0"/>
              <a:t>First level</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6166336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a:t>
            </a:r>
            <a:endParaRPr lang="en-US" dirty="0"/>
          </a:p>
        </p:txBody>
      </p:sp>
    </p:spTree>
    <p:extLst>
      <p:ext uri="{BB962C8B-B14F-4D97-AF65-F5344CB8AC3E}">
        <p14:creationId xmlns:p14="http://schemas.microsoft.com/office/powerpoint/2010/main" val="10426044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386589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2.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5" r:id="rId21"/>
    <p:sldLayoutId id="2147484146" r:id="rId22"/>
    <p:sldLayoutId id="2147484147" r:id="rId23"/>
    <p:sldLayoutId id="2147484151" r:id="rId24"/>
    <p:sldLayoutId id="2147484152" r:id="rId25"/>
    <p:sldLayoutId id="2147484153" r:id="rId26"/>
    <p:sldLayoutId id="2147484154" r:id="rId27"/>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www.criticalpathtraining.com/articles/critical-path-training-sharepoint-server-2013-virtual-machine-setup-guide/" TargetMode="External"/><Relationship Id="rId2" Type="http://schemas.openxmlformats.org/officeDocument/2006/relationships/hyperlink" Target="http://technet.microsoft.com/en-us/library/cc262957.aspx"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5.emf"/><Relationship Id="rId7"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25.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 Id="rId9" Type="http://schemas.openxmlformats.org/officeDocument/2006/relationships/image" Target="../media/image11.emf"/></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image" Target="../media/image9.emf"/><Relationship Id="rId7" Type="http://schemas.openxmlformats.org/officeDocument/2006/relationships/image" Target="../media/image22.emf"/><Relationship Id="rId2" Type="http://schemas.openxmlformats.org/officeDocument/2006/relationships/image" Target="../media/image6.emf"/><Relationship Id="rId1" Type="http://schemas.openxmlformats.org/officeDocument/2006/relationships/slideLayout" Target="../slideLayouts/slideLayout17.xml"/><Relationship Id="rId6" Type="http://schemas.openxmlformats.org/officeDocument/2006/relationships/image" Target="../media/image21.emf"/><Relationship Id="rId5" Type="http://schemas.openxmlformats.org/officeDocument/2006/relationships/image" Target="../media/image8.emf"/><Relationship Id="rId10" Type="http://schemas.openxmlformats.org/officeDocument/2006/relationships/image" Target="../media/image25.emf"/><Relationship Id="rId4" Type="http://schemas.openxmlformats.org/officeDocument/2006/relationships/image" Target="../media/image7.emf"/><Relationship Id="rId9" Type="http://schemas.openxmlformats.org/officeDocument/2006/relationships/image" Target="../media/image24.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34.emf"/><Relationship Id="rId7" Type="http://schemas.openxmlformats.org/officeDocument/2006/relationships/image" Target="../media/image9.emf"/><Relationship Id="rId12"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17.xml"/><Relationship Id="rId6" Type="http://schemas.openxmlformats.org/officeDocument/2006/relationships/image" Target="../media/image6.emf"/><Relationship Id="rId11" Type="http://schemas.openxmlformats.org/officeDocument/2006/relationships/image" Target="../media/image22.emf"/><Relationship Id="rId5" Type="http://schemas.openxmlformats.org/officeDocument/2006/relationships/image" Target="../media/image36.emf"/><Relationship Id="rId10" Type="http://schemas.openxmlformats.org/officeDocument/2006/relationships/image" Target="../media/image21.emf"/><Relationship Id="rId4" Type="http://schemas.openxmlformats.org/officeDocument/2006/relationships/image" Target="../media/image35.emf"/><Relationship Id="rId9" Type="http://schemas.openxmlformats.org/officeDocument/2006/relationships/image" Target="../media/image8.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a:t>Office 365 Development</a:t>
            </a:r>
            <a:endParaRPr lang="en-US" sz="6595" dirty="0"/>
          </a:p>
        </p:txBody>
      </p:sp>
      <p:sp>
        <p:nvSpPr>
          <p:cNvPr id="3" name="Text Placeholder 2"/>
          <p:cNvSpPr>
            <a:spLocks noGrp="1"/>
          </p:cNvSpPr>
          <p:nvPr>
            <p:ph type="body" sz="quarter" idx="12"/>
          </p:nvPr>
        </p:nvSpPr>
        <p:spPr/>
        <p:txBody>
          <a:bodyPr/>
          <a:lstStyle/>
          <a:p>
            <a:r>
              <a:rPr lang="en-US" dirty="0" smtClean="0"/>
              <a:t>July 2014</a:t>
            </a:r>
            <a:endParaRPr lang="en-US" dirty="0"/>
          </a:p>
        </p:txBody>
      </p:sp>
    </p:spTree>
    <p:extLst>
      <p:ext uri="{BB962C8B-B14F-4D97-AF65-F5344CB8AC3E}">
        <p14:creationId xmlns:p14="http://schemas.microsoft.com/office/powerpoint/2010/main" val="2705467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On-premises Setup Overview</a:t>
            </a:r>
            <a:endParaRPr lang="en-US" dirty="0"/>
          </a:p>
        </p:txBody>
      </p:sp>
      <p:sp>
        <p:nvSpPr>
          <p:cNvPr id="3" name="Text Placeholder 2"/>
          <p:cNvSpPr>
            <a:spLocks noGrp="1"/>
          </p:cNvSpPr>
          <p:nvPr>
            <p:ph type="body" sz="quarter" idx="10"/>
          </p:nvPr>
        </p:nvSpPr>
        <p:spPr/>
        <p:txBody>
          <a:bodyPr/>
          <a:lstStyle/>
          <a:p>
            <a:r>
              <a:rPr lang="en-US" dirty="0" smtClean="0"/>
              <a:t>Steps</a:t>
            </a:r>
          </a:p>
          <a:p>
            <a:pPr lvl="1"/>
            <a:r>
              <a:rPr lang="en-US" dirty="0" smtClean="0"/>
              <a:t>Create a new VM using a VM product such as Hyper-V</a:t>
            </a:r>
          </a:p>
          <a:p>
            <a:pPr lvl="1"/>
            <a:r>
              <a:rPr lang="en-US" dirty="0" smtClean="0"/>
              <a:t>Install Windows Server, Active Directory and SQL Server</a:t>
            </a:r>
          </a:p>
          <a:p>
            <a:pPr lvl="1"/>
            <a:r>
              <a:rPr lang="en-US" dirty="0" smtClean="0"/>
              <a:t>Install SharePoint Server 2013 with SP1</a:t>
            </a:r>
          </a:p>
          <a:p>
            <a:pPr lvl="1"/>
            <a:r>
              <a:rPr lang="en-US" dirty="0" smtClean="0"/>
              <a:t>Install Visual Studio 2013 and update tools</a:t>
            </a:r>
          </a:p>
          <a:p>
            <a:pPr lvl="1"/>
            <a:r>
              <a:rPr lang="en-US" dirty="0" smtClean="0"/>
              <a:t>Install Office 2013 with SP1</a:t>
            </a:r>
          </a:p>
          <a:p>
            <a:pPr lvl="1"/>
            <a:r>
              <a:rPr lang="en-US" dirty="0" smtClean="0"/>
              <a:t>Configure support for SharePoint apps</a:t>
            </a:r>
          </a:p>
          <a:p>
            <a:pPr lvl="1"/>
            <a:r>
              <a:rPr lang="en-US" dirty="0" smtClean="0"/>
              <a:t>Configure S2S authentication</a:t>
            </a:r>
          </a:p>
          <a:p>
            <a:pPr lvl="1"/>
            <a:r>
              <a:rPr lang="en-US" dirty="0" smtClean="0"/>
              <a:t>Configure support for OAuth using Windows Azure ACS</a:t>
            </a:r>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10</a:t>
            </a:fld>
            <a:endParaRPr lang="en-US" dirty="0"/>
          </a:p>
        </p:txBody>
      </p:sp>
    </p:spTree>
    <p:extLst>
      <p:ext uri="{BB962C8B-B14F-4D97-AF65-F5344CB8AC3E}">
        <p14:creationId xmlns:p14="http://schemas.microsoft.com/office/powerpoint/2010/main" val="377910697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Available Resources</a:t>
            </a:r>
            <a:endParaRPr lang="en-US" dirty="0"/>
          </a:p>
        </p:txBody>
      </p:sp>
      <p:sp>
        <p:nvSpPr>
          <p:cNvPr id="3" name="Text Placeholder 2"/>
          <p:cNvSpPr>
            <a:spLocks noGrp="1"/>
          </p:cNvSpPr>
          <p:nvPr>
            <p:ph type="body" sz="quarter" idx="10"/>
          </p:nvPr>
        </p:nvSpPr>
        <p:spPr/>
        <p:txBody>
          <a:bodyPr/>
          <a:lstStyle/>
          <a:p>
            <a:r>
              <a:rPr lang="en-US" b="1" dirty="0" smtClean="0"/>
              <a:t>Install </a:t>
            </a:r>
            <a:r>
              <a:rPr lang="en-US" b="1" dirty="0"/>
              <a:t>and configure SharePoint 2013</a:t>
            </a:r>
            <a:endParaRPr lang="en-US" dirty="0" smtClean="0"/>
          </a:p>
          <a:p>
            <a:pPr lvl="1"/>
            <a:r>
              <a:rPr lang="en-US" dirty="0">
                <a:hlinkClick r:id="rId2"/>
              </a:rPr>
              <a:t>http://</a:t>
            </a:r>
            <a:r>
              <a:rPr lang="en-US" dirty="0" smtClean="0">
                <a:hlinkClick r:id="rId2"/>
              </a:rPr>
              <a:t>technet.microsoft.com/en-us/library/cc262957.aspx</a:t>
            </a:r>
            <a:endParaRPr lang="en-US" dirty="0" smtClean="0"/>
          </a:p>
          <a:p>
            <a:pPr lvl="1"/>
            <a:endParaRPr lang="en-US" dirty="0" smtClean="0"/>
          </a:p>
          <a:p>
            <a:endParaRPr lang="en-US" dirty="0"/>
          </a:p>
          <a:p>
            <a:r>
              <a:rPr lang="en-US" b="1" dirty="0"/>
              <a:t>SharePoint Server 2013 Virtual Machine Setup Guide</a:t>
            </a:r>
            <a:endParaRPr lang="en-US" b="1" dirty="0" smtClean="0"/>
          </a:p>
          <a:p>
            <a:pPr lvl="1"/>
            <a:r>
              <a:rPr lang="en-US" dirty="0">
                <a:hlinkClick r:id="rId3"/>
              </a:rPr>
              <a:t>https://www.criticalpathtraining.com/articles/critical-path-training-sharepoint-server-2013-virtual-machine-setup-guide</a:t>
            </a:r>
            <a:r>
              <a:rPr lang="en-US" dirty="0" smtClean="0">
                <a:hlinkClick r:id="rId3"/>
              </a:rPr>
              <a:t>/</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11</a:t>
            </a:fld>
            <a:endParaRPr lang="en-US" dirty="0"/>
          </a:p>
        </p:txBody>
      </p:sp>
    </p:spTree>
    <p:extLst>
      <p:ext uri="{BB962C8B-B14F-4D97-AF65-F5344CB8AC3E}">
        <p14:creationId xmlns:p14="http://schemas.microsoft.com/office/powerpoint/2010/main" val="368473423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2800" b="0" dirty="0" smtClean="0"/>
              <a:t>Reviewing the Installation Requirements for SharePoint 2013</a:t>
            </a:r>
            <a:endParaRPr lang="en-US" sz="2800"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24202777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Configuring Support for Apps</a:t>
            </a:r>
          </a:p>
        </p:txBody>
      </p:sp>
    </p:spTree>
    <p:extLst>
      <p:ext uri="{BB962C8B-B14F-4D97-AF65-F5344CB8AC3E}">
        <p14:creationId xmlns:p14="http://schemas.microsoft.com/office/powerpoint/2010/main" val="370472793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Service Application Support for Apps</a:t>
            </a:r>
            <a:endParaRPr lang="en-US" dirty="0"/>
          </a:p>
        </p:txBody>
      </p:sp>
      <p:sp>
        <p:nvSpPr>
          <p:cNvPr id="3" name="Content Placeholder 2"/>
          <p:cNvSpPr>
            <a:spLocks noGrp="1"/>
          </p:cNvSpPr>
          <p:nvPr>
            <p:ph idx="1"/>
          </p:nvPr>
        </p:nvSpPr>
        <p:spPr/>
        <p:txBody>
          <a:bodyPr/>
          <a:lstStyle/>
          <a:p>
            <a:r>
              <a:rPr lang="en-US" dirty="0" smtClean="0"/>
              <a:t>App support requires two service applications</a:t>
            </a:r>
          </a:p>
          <a:p>
            <a:pPr lvl="1"/>
            <a:r>
              <a:rPr lang="en-US" dirty="0" smtClean="0"/>
              <a:t>App Management Service</a:t>
            </a:r>
          </a:p>
          <a:p>
            <a:pPr lvl="1"/>
            <a:r>
              <a:rPr lang="en-US" dirty="0" smtClean="0"/>
              <a:t>Site Subscription Management Service</a:t>
            </a:r>
          </a:p>
          <a:p>
            <a:endParaRPr lang="en-US" dirty="0" smtClean="0"/>
          </a:p>
          <a:p>
            <a:endParaRPr lang="en-US" dirty="0" smtClean="0"/>
          </a:p>
          <a:p>
            <a:endParaRPr lang="en-US" dirty="0" smtClean="0"/>
          </a:p>
          <a:p>
            <a:pPr lvl="1"/>
            <a:endParaRPr lang="en-US" dirty="0" smtClean="0"/>
          </a:p>
          <a:p>
            <a:endParaRPr lang="en-US" dirty="0" smtClean="0"/>
          </a:p>
          <a:p>
            <a:endParaRPr lang="en-US" dirty="0" smtClean="0"/>
          </a:p>
          <a:p>
            <a:pPr lvl="1"/>
            <a:r>
              <a:rPr lang="en-US" dirty="0" smtClean="0"/>
              <a:t>These services must be created in on-premises farms to support apps</a:t>
            </a:r>
            <a:endParaRPr lang="en-US" dirty="0"/>
          </a:p>
        </p:txBody>
      </p:sp>
      <p:grpSp>
        <p:nvGrpSpPr>
          <p:cNvPr id="5" name="Group 4"/>
          <p:cNvGrpSpPr/>
          <p:nvPr/>
        </p:nvGrpSpPr>
        <p:grpSpPr>
          <a:xfrm>
            <a:off x="862576" y="2927199"/>
            <a:ext cx="5516960" cy="3068193"/>
            <a:chOff x="1511629" y="913026"/>
            <a:chExt cx="5934201" cy="3300237"/>
          </a:xfrm>
        </p:grpSpPr>
        <p:sp>
          <p:nvSpPr>
            <p:cNvPr id="6" name="Rectangle 5"/>
            <p:cNvSpPr/>
            <p:nvPr/>
          </p:nvSpPr>
          <p:spPr bwMode="auto">
            <a:xfrm>
              <a:off x="1739036" y="913026"/>
              <a:ext cx="5706794" cy="3084161"/>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horz" wrap="square" lIns="108000" tIns="4572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dk1"/>
                  </a:solidFill>
                  <a:latin typeface="+mn-lt"/>
                  <a:ea typeface="+mn-ea"/>
                  <a:cs typeface="+mn-cs"/>
                </a:defRPr>
              </a:lvl1pPr>
              <a:lvl2pPr marL="457182" algn="l" defTabSz="914363" rtl="0" eaLnBrk="1" latinLnBrk="0" hangingPunct="1">
                <a:defRPr sz="1800" kern="1200">
                  <a:solidFill>
                    <a:schemeClr val="dk1"/>
                  </a:solidFill>
                  <a:latin typeface="+mn-lt"/>
                  <a:ea typeface="+mn-ea"/>
                  <a:cs typeface="+mn-cs"/>
                </a:defRPr>
              </a:lvl2pPr>
              <a:lvl3pPr marL="914363" algn="l" defTabSz="914363" rtl="0" eaLnBrk="1" latinLnBrk="0" hangingPunct="1">
                <a:defRPr sz="1800" kern="1200">
                  <a:solidFill>
                    <a:schemeClr val="dk1"/>
                  </a:solidFill>
                  <a:latin typeface="+mn-lt"/>
                  <a:ea typeface="+mn-ea"/>
                  <a:cs typeface="+mn-cs"/>
                </a:defRPr>
              </a:lvl3pPr>
              <a:lvl4pPr marL="1371545" algn="l" defTabSz="914363" rtl="0" eaLnBrk="1" latinLnBrk="0" hangingPunct="1">
                <a:defRPr sz="1800" kern="1200">
                  <a:solidFill>
                    <a:schemeClr val="dk1"/>
                  </a:solidFill>
                  <a:latin typeface="+mn-lt"/>
                  <a:ea typeface="+mn-ea"/>
                  <a:cs typeface="+mn-cs"/>
                </a:defRPr>
              </a:lvl4pPr>
              <a:lvl5pPr marL="1828727" algn="l" defTabSz="914363" rtl="0" eaLnBrk="1" latinLnBrk="0" hangingPunct="1">
                <a:defRPr sz="1800" kern="1200">
                  <a:solidFill>
                    <a:schemeClr val="dk1"/>
                  </a:solidFill>
                  <a:latin typeface="+mn-lt"/>
                  <a:ea typeface="+mn-ea"/>
                  <a:cs typeface="+mn-cs"/>
                </a:defRPr>
              </a:lvl5pPr>
              <a:lvl6pPr marL="2285909" algn="l" defTabSz="914363" rtl="0" eaLnBrk="1" latinLnBrk="0" hangingPunct="1">
                <a:defRPr sz="1800" kern="1200">
                  <a:solidFill>
                    <a:schemeClr val="dk1"/>
                  </a:solidFill>
                  <a:latin typeface="+mn-lt"/>
                  <a:ea typeface="+mn-ea"/>
                  <a:cs typeface="+mn-cs"/>
                </a:defRPr>
              </a:lvl6pPr>
              <a:lvl7pPr marL="2743090" algn="l" defTabSz="914363" rtl="0" eaLnBrk="1" latinLnBrk="0" hangingPunct="1">
                <a:defRPr sz="1800" kern="1200">
                  <a:solidFill>
                    <a:schemeClr val="dk1"/>
                  </a:solidFill>
                  <a:latin typeface="+mn-lt"/>
                  <a:ea typeface="+mn-ea"/>
                  <a:cs typeface="+mn-cs"/>
                </a:defRPr>
              </a:lvl7pPr>
              <a:lvl8pPr marL="3200272" algn="l" defTabSz="914363" rtl="0" eaLnBrk="1" latinLnBrk="0" hangingPunct="1">
                <a:defRPr sz="1800" kern="1200">
                  <a:solidFill>
                    <a:schemeClr val="dk1"/>
                  </a:solidFill>
                  <a:latin typeface="+mn-lt"/>
                  <a:ea typeface="+mn-ea"/>
                  <a:cs typeface="+mn-cs"/>
                </a:defRPr>
              </a:lvl8pPr>
              <a:lvl9pPr marL="3657454" algn="l" defTabSz="914363" rtl="0" eaLnBrk="1" latinLnBrk="0" hangingPunct="1">
                <a:defRPr sz="1800" kern="1200">
                  <a:solidFill>
                    <a:schemeClr val="dk1"/>
                  </a:solidFill>
                  <a:latin typeface="+mn-lt"/>
                  <a:ea typeface="+mn-ea"/>
                  <a:cs typeface="+mn-cs"/>
                </a:defRPr>
              </a:lvl9pPr>
            </a:lstStyle>
            <a:p>
              <a:pPr defTabSz="914099" fontAlgn="base">
                <a:spcBef>
                  <a:spcPct val="0"/>
                </a:spcBef>
                <a:spcAft>
                  <a:spcPct val="0"/>
                </a:spcAft>
              </a:pPr>
              <a:r>
                <a:rPr lang="en-US" sz="2000" dirty="0" smtClean="0">
                  <a:solidFill>
                    <a:schemeClr val="tx1">
                      <a:lumMod val="65000"/>
                      <a:lumOff val="35000"/>
                    </a:schemeClr>
                  </a:solidFill>
                  <a:ea typeface="Segoe UI" pitchFamily="34" charset="0"/>
                  <a:cs typeface="Segoe UI" pitchFamily="34" charset="0"/>
                </a:rPr>
                <a:t>SharePoint 2013 Farm</a:t>
              </a:r>
            </a:p>
          </p:txBody>
        </p:sp>
        <p:sp>
          <p:nvSpPr>
            <p:cNvPr id="7" name="Rectangle 6"/>
            <p:cNvSpPr/>
            <p:nvPr/>
          </p:nvSpPr>
          <p:spPr bwMode="auto">
            <a:xfrm>
              <a:off x="3632396" y="1393791"/>
              <a:ext cx="3510476" cy="1143216"/>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horz" wrap="square" lIns="45720" tIns="4572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dk1"/>
                  </a:solidFill>
                  <a:latin typeface="+mn-lt"/>
                  <a:ea typeface="+mn-ea"/>
                  <a:cs typeface="+mn-cs"/>
                </a:defRPr>
              </a:lvl1pPr>
              <a:lvl2pPr marL="457182" algn="l" defTabSz="914363" rtl="0" eaLnBrk="1" latinLnBrk="0" hangingPunct="1">
                <a:defRPr sz="1800" kern="1200">
                  <a:solidFill>
                    <a:schemeClr val="dk1"/>
                  </a:solidFill>
                  <a:latin typeface="+mn-lt"/>
                  <a:ea typeface="+mn-ea"/>
                  <a:cs typeface="+mn-cs"/>
                </a:defRPr>
              </a:lvl2pPr>
              <a:lvl3pPr marL="914363" algn="l" defTabSz="914363" rtl="0" eaLnBrk="1" latinLnBrk="0" hangingPunct="1">
                <a:defRPr sz="1800" kern="1200">
                  <a:solidFill>
                    <a:schemeClr val="dk1"/>
                  </a:solidFill>
                  <a:latin typeface="+mn-lt"/>
                  <a:ea typeface="+mn-ea"/>
                  <a:cs typeface="+mn-cs"/>
                </a:defRPr>
              </a:lvl3pPr>
              <a:lvl4pPr marL="1371545" algn="l" defTabSz="914363" rtl="0" eaLnBrk="1" latinLnBrk="0" hangingPunct="1">
                <a:defRPr sz="1800" kern="1200">
                  <a:solidFill>
                    <a:schemeClr val="dk1"/>
                  </a:solidFill>
                  <a:latin typeface="+mn-lt"/>
                  <a:ea typeface="+mn-ea"/>
                  <a:cs typeface="+mn-cs"/>
                </a:defRPr>
              </a:lvl4pPr>
              <a:lvl5pPr marL="1828727" algn="l" defTabSz="914363" rtl="0" eaLnBrk="1" latinLnBrk="0" hangingPunct="1">
                <a:defRPr sz="1800" kern="1200">
                  <a:solidFill>
                    <a:schemeClr val="dk1"/>
                  </a:solidFill>
                  <a:latin typeface="+mn-lt"/>
                  <a:ea typeface="+mn-ea"/>
                  <a:cs typeface="+mn-cs"/>
                </a:defRPr>
              </a:lvl5pPr>
              <a:lvl6pPr marL="2285909" algn="l" defTabSz="914363" rtl="0" eaLnBrk="1" latinLnBrk="0" hangingPunct="1">
                <a:defRPr sz="1800" kern="1200">
                  <a:solidFill>
                    <a:schemeClr val="dk1"/>
                  </a:solidFill>
                  <a:latin typeface="+mn-lt"/>
                  <a:ea typeface="+mn-ea"/>
                  <a:cs typeface="+mn-cs"/>
                </a:defRPr>
              </a:lvl6pPr>
              <a:lvl7pPr marL="2743090" algn="l" defTabSz="914363" rtl="0" eaLnBrk="1" latinLnBrk="0" hangingPunct="1">
                <a:defRPr sz="1800" kern="1200">
                  <a:solidFill>
                    <a:schemeClr val="dk1"/>
                  </a:solidFill>
                  <a:latin typeface="+mn-lt"/>
                  <a:ea typeface="+mn-ea"/>
                  <a:cs typeface="+mn-cs"/>
                </a:defRPr>
              </a:lvl7pPr>
              <a:lvl8pPr marL="3200272" algn="l" defTabSz="914363" rtl="0" eaLnBrk="1" latinLnBrk="0" hangingPunct="1">
                <a:defRPr sz="1800" kern="1200">
                  <a:solidFill>
                    <a:schemeClr val="dk1"/>
                  </a:solidFill>
                  <a:latin typeface="+mn-lt"/>
                  <a:ea typeface="+mn-ea"/>
                  <a:cs typeface="+mn-cs"/>
                </a:defRPr>
              </a:lvl8pPr>
              <a:lvl9pPr marL="3657454" algn="l" defTabSz="914363" rtl="0" eaLnBrk="1" latinLnBrk="0" hangingPunct="1">
                <a:defRPr sz="1800" kern="1200">
                  <a:solidFill>
                    <a:schemeClr val="dk1"/>
                  </a:solidFill>
                  <a:latin typeface="+mn-lt"/>
                  <a:ea typeface="+mn-ea"/>
                  <a:cs typeface="+mn-cs"/>
                </a:defRPr>
              </a:lvl9pPr>
            </a:lstStyle>
            <a:p>
              <a:pPr algn="ctr" defTabSz="914099" fontAlgn="base">
                <a:spcBef>
                  <a:spcPct val="0"/>
                </a:spcBef>
                <a:spcAft>
                  <a:spcPts val="600"/>
                </a:spcAft>
              </a:pPr>
              <a:r>
                <a:rPr lang="en-US" sz="1400" dirty="0" smtClean="0">
                  <a:solidFill>
                    <a:schemeClr val="tx1">
                      <a:lumMod val="65000"/>
                      <a:lumOff val="35000"/>
                    </a:schemeClr>
                  </a:solidFill>
                  <a:ea typeface="Segoe UI" pitchFamily="34" charset="0"/>
                  <a:cs typeface="Segoe UI" pitchFamily="34" charset="0"/>
                </a:rPr>
                <a:t>App Management Service</a:t>
              </a:r>
            </a:p>
            <a:p>
              <a:pPr marL="342900" indent="-342900" defTabSz="914099" fontAlgn="base">
                <a:spcBef>
                  <a:spcPct val="0"/>
                </a:spcBef>
                <a:spcAft>
                  <a:spcPct val="0"/>
                </a:spcAft>
                <a:buFont typeface="Arial" panose="020B0604020202020204" pitchFamily="34" charset="0"/>
                <a:buChar char="•"/>
              </a:pPr>
              <a:r>
                <a:rPr lang="en-US" sz="1100" dirty="0" smtClean="0">
                  <a:solidFill>
                    <a:schemeClr val="tx1">
                      <a:lumMod val="65000"/>
                      <a:lumOff val="35000"/>
                    </a:schemeClr>
                  </a:solidFill>
                  <a:ea typeface="Segoe UI" pitchFamily="34" charset="0"/>
                  <a:cs typeface="Segoe UI" pitchFamily="34" charset="0"/>
                </a:rPr>
                <a:t>App Instance Metadata</a:t>
              </a:r>
            </a:p>
            <a:p>
              <a:pPr marL="342900" indent="-342900" defTabSz="914099" fontAlgn="base">
                <a:spcBef>
                  <a:spcPct val="0"/>
                </a:spcBef>
                <a:spcAft>
                  <a:spcPct val="0"/>
                </a:spcAft>
                <a:buFont typeface="Arial" panose="020B0604020202020204" pitchFamily="34" charset="0"/>
                <a:buChar char="•"/>
              </a:pPr>
              <a:r>
                <a:rPr lang="en-US" sz="1100" dirty="0" smtClean="0">
                  <a:solidFill>
                    <a:schemeClr val="tx1">
                      <a:lumMod val="65000"/>
                      <a:lumOff val="35000"/>
                    </a:schemeClr>
                  </a:solidFill>
                  <a:ea typeface="Segoe UI" pitchFamily="34" charset="0"/>
                  <a:cs typeface="Segoe UI" pitchFamily="34" charset="0"/>
                </a:rPr>
                <a:t>App Security Principals</a:t>
              </a:r>
            </a:p>
            <a:p>
              <a:pPr marL="342900" indent="-342900" defTabSz="914099" fontAlgn="base">
                <a:spcBef>
                  <a:spcPct val="0"/>
                </a:spcBef>
                <a:spcAft>
                  <a:spcPct val="0"/>
                </a:spcAft>
                <a:buFont typeface="Arial" panose="020B0604020202020204" pitchFamily="34" charset="0"/>
                <a:buChar char="•"/>
              </a:pPr>
              <a:r>
                <a:rPr lang="en-US" sz="1100" dirty="0" smtClean="0">
                  <a:solidFill>
                    <a:schemeClr val="tx1">
                      <a:lumMod val="65000"/>
                      <a:lumOff val="35000"/>
                    </a:schemeClr>
                  </a:solidFill>
                  <a:ea typeface="Segoe UI" pitchFamily="34" charset="0"/>
                  <a:cs typeface="Segoe UI" pitchFamily="34" charset="0"/>
                </a:rPr>
                <a:t>App Permissions</a:t>
              </a:r>
            </a:p>
            <a:p>
              <a:pPr marL="342900" indent="-342900" defTabSz="914099" fontAlgn="base">
                <a:spcBef>
                  <a:spcPct val="0"/>
                </a:spcBef>
                <a:spcAft>
                  <a:spcPct val="0"/>
                </a:spcAft>
                <a:buFont typeface="Arial" panose="020B0604020202020204" pitchFamily="34" charset="0"/>
                <a:buChar char="•"/>
              </a:pPr>
              <a:r>
                <a:rPr lang="en-US" sz="1100" dirty="0" smtClean="0">
                  <a:solidFill>
                    <a:schemeClr val="tx1">
                      <a:lumMod val="65000"/>
                      <a:lumOff val="35000"/>
                    </a:schemeClr>
                  </a:solidFill>
                  <a:ea typeface="Segoe UI" pitchFamily="34" charset="0"/>
                  <a:cs typeface="Segoe UI" pitchFamily="34" charset="0"/>
                </a:rPr>
                <a:t>App Licensing</a:t>
              </a:r>
            </a:p>
          </p:txBody>
        </p:sp>
        <p:pic>
          <p:nvPicPr>
            <p:cNvPr id="8" name="Picture 7"/>
            <p:cNvPicPr>
              <a:picLocks noChangeAspect="1"/>
            </p:cNvPicPr>
            <p:nvPr/>
          </p:nvPicPr>
          <p:blipFill>
            <a:blip r:embed="rId3"/>
            <a:stretch>
              <a:fillRect/>
            </a:stretch>
          </p:blipFill>
          <p:spPr>
            <a:xfrm>
              <a:off x="6562867" y="2076446"/>
              <a:ext cx="515769" cy="411602"/>
            </a:xfrm>
            <a:prstGeom prst="rect">
              <a:avLst/>
            </a:prstGeom>
          </p:spPr>
        </p:pic>
        <p:sp>
          <p:nvSpPr>
            <p:cNvPr id="9" name="Rectangle 8"/>
            <p:cNvSpPr/>
            <p:nvPr/>
          </p:nvSpPr>
          <p:spPr bwMode="auto">
            <a:xfrm>
              <a:off x="3632395" y="2695489"/>
              <a:ext cx="3510476" cy="845360"/>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horz" wrap="square" lIns="45720" tIns="4572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dk1"/>
                  </a:solidFill>
                  <a:latin typeface="+mn-lt"/>
                  <a:ea typeface="+mn-ea"/>
                  <a:cs typeface="+mn-cs"/>
                </a:defRPr>
              </a:lvl1pPr>
              <a:lvl2pPr marL="457182" algn="l" defTabSz="914363" rtl="0" eaLnBrk="1" latinLnBrk="0" hangingPunct="1">
                <a:defRPr sz="1800" kern="1200">
                  <a:solidFill>
                    <a:schemeClr val="dk1"/>
                  </a:solidFill>
                  <a:latin typeface="+mn-lt"/>
                  <a:ea typeface="+mn-ea"/>
                  <a:cs typeface="+mn-cs"/>
                </a:defRPr>
              </a:lvl2pPr>
              <a:lvl3pPr marL="914363" algn="l" defTabSz="914363" rtl="0" eaLnBrk="1" latinLnBrk="0" hangingPunct="1">
                <a:defRPr sz="1800" kern="1200">
                  <a:solidFill>
                    <a:schemeClr val="dk1"/>
                  </a:solidFill>
                  <a:latin typeface="+mn-lt"/>
                  <a:ea typeface="+mn-ea"/>
                  <a:cs typeface="+mn-cs"/>
                </a:defRPr>
              </a:lvl3pPr>
              <a:lvl4pPr marL="1371545" algn="l" defTabSz="914363" rtl="0" eaLnBrk="1" latinLnBrk="0" hangingPunct="1">
                <a:defRPr sz="1800" kern="1200">
                  <a:solidFill>
                    <a:schemeClr val="dk1"/>
                  </a:solidFill>
                  <a:latin typeface="+mn-lt"/>
                  <a:ea typeface="+mn-ea"/>
                  <a:cs typeface="+mn-cs"/>
                </a:defRPr>
              </a:lvl4pPr>
              <a:lvl5pPr marL="1828727" algn="l" defTabSz="914363" rtl="0" eaLnBrk="1" latinLnBrk="0" hangingPunct="1">
                <a:defRPr sz="1800" kern="1200">
                  <a:solidFill>
                    <a:schemeClr val="dk1"/>
                  </a:solidFill>
                  <a:latin typeface="+mn-lt"/>
                  <a:ea typeface="+mn-ea"/>
                  <a:cs typeface="+mn-cs"/>
                </a:defRPr>
              </a:lvl5pPr>
              <a:lvl6pPr marL="2285909" algn="l" defTabSz="914363" rtl="0" eaLnBrk="1" latinLnBrk="0" hangingPunct="1">
                <a:defRPr sz="1800" kern="1200">
                  <a:solidFill>
                    <a:schemeClr val="dk1"/>
                  </a:solidFill>
                  <a:latin typeface="+mn-lt"/>
                  <a:ea typeface="+mn-ea"/>
                  <a:cs typeface="+mn-cs"/>
                </a:defRPr>
              </a:lvl6pPr>
              <a:lvl7pPr marL="2743090" algn="l" defTabSz="914363" rtl="0" eaLnBrk="1" latinLnBrk="0" hangingPunct="1">
                <a:defRPr sz="1800" kern="1200">
                  <a:solidFill>
                    <a:schemeClr val="dk1"/>
                  </a:solidFill>
                  <a:latin typeface="+mn-lt"/>
                  <a:ea typeface="+mn-ea"/>
                  <a:cs typeface="+mn-cs"/>
                </a:defRPr>
              </a:lvl7pPr>
              <a:lvl8pPr marL="3200272" algn="l" defTabSz="914363" rtl="0" eaLnBrk="1" latinLnBrk="0" hangingPunct="1">
                <a:defRPr sz="1800" kern="1200">
                  <a:solidFill>
                    <a:schemeClr val="dk1"/>
                  </a:solidFill>
                  <a:latin typeface="+mn-lt"/>
                  <a:ea typeface="+mn-ea"/>
                  <a:cs typeface="+mn-cs"/>
                </a:defRPr>
              </a:lvl8pPr>
              <a:lvl9pPr marL="3657454" algn="l" defTabSz="914363" rtl="0" eaLnBrk="1" latinLnBrk="0" hangingPunct="1">
                <a:defRPr sz="1800" kern="1200">
                  <a:solidFill>
                    <a:schemeClr val="dk1"/>
                  </a:solidFill>
                  <a:latin typeface="+mn-lt"/>
                  <a:ea typeface="+mn-ea"/>
                  <a:cs typeface="+mn-cs"/>
                </a:defRPr>
              </a:lvl9pPr>
            </a:lstStyle>
            <a:p>
              <a:pPr algn="ctr" defTabSz="914099" fontAlgn="base">
                <a:spcBef>
                  <a:spcPct val="0"/>
                </a:spcBef>
                <a:spcAft>
                  <a:spcPts val="600"/>
                </a:spcAft>
              </a:pPr>
              <a:r>
                <a:rPr lang="en-US" sz="1400" dirty="0" smtClean="0">
                  <a:solidFill>
                    <a:schemeClr val="tx1">
                      <a:lumMod val="65000"/>
                      <a:lumOff val="35000"/>
                    </a:schemeClr>
                  </a:solidFill>
                  <a:ea typeface="Segoe UI" pitchFamily="34" charset="0"/>
                  <a:cs typeface="Segoe UI" pitchFamily="34" charset="0"/>
                </a:rPr>
                <a:t>Site Subscription Settings Service</a:t>
              </a:r>
            </a:p>
            <a:p>
              <a:pPr marL="342900" indent="-342900" defTabSz="914099" fontAlgn="base">
                <a:spcBef>
                  <a:spcPct val="0"/>
                </a:spcBef>
                <a:spcAft>
                  <a:spcPct val="0"/>
                </a:spcAft>
                <a:buFont typeface="Arial" panose="020B0604020202020204" pitchFamily="34" charset="0"/>
                <a:buChar char="•"/>
              </a:pPr>
              <a:r>
                <a:rPr lang="en-US" sz="1100" dirty="0" smtClean="0">
                  <a:solidFill>
                    <a:schemeClr val="tx1">
                      <a:lumMod val="65000"/>
                      <a:lumOff val="35000"/>
                    </a:schemeClr>
                  </a:solidFill>
                  <a:ea typeface="Segoe UI" pitchFamily="34" charset="0"/>
                  <a:cs typeface="Segoe UI" pitchFamily="34" charset="0"/>
                </a:rPr>
                <a:t>Tenancy Management</a:t>
              </a:r>
            </a:p>
            <a:p>
              <a:pPr marL="342900" indent="-342900" defTabSz="914099" fontAlgn="base">
                <a:spcBef>
                  <a:spcPct val="0"/>
                </a:spcBef>
                <a:spcAft>
                  <a:spcPct val="0"/>
                </a:spcAft>
                <a:buFont typeface="Arial" panose="020B0604020202020204" pitchFamily="34" charset="0"/>
                <a:buChar char="•"/>
              </a:pPr>
              <a:r>
                <a:rPr lang="en-US" sz="1100" dirty="0" smtClean="0">
                  <a:solidFill>
                    <a:schemeClr val="tx1">
                      <a:lumMod val="65000"/>
                      <a:lumOff val="35000"/>
                    </a:schemeClr>
                  </a:solidFill>
                  <a:ea typeface="Segoe UI" pitchFamily="34" charset="0"/>
                  <a:cs typeface="Segoe UI" pitchFamily="34" charset="0"/>
                </a:rPr>
                <a:t>Site Collection Mapping</a:t>
              </a:r>
            </a:p>
          </p:txBody>
        </p:sp>
        <p:grpSp>
          <p:nvGrpSpPr>
            <p:cNvPr id="10" name="Group 9"/>
            <p:cNvGrpSpPr>
              <a:grpSpLocks noChangeAspect="1"/>
            </p:cNvGrpSpPr>
            <p:nvPr/>
          </p:nvGrpSpPr>
          <p:grpSpPr>
            <a:xfrm>
              <a:off x="1511629" y="2683109"/>
              <a:ext cx="1697226" cy="1530154"/>
              <a:chOff x="784636" y="1642899"/>
              <a:chExt cx="2274396" cy="2100062"/>
            </a:xfrm>
          </p:grpSpPr>
          <p:grpSp>
            <p:nvGrpSpPr>
              <p:cNvPr id="19" name="Group 18"/>
              <p:cNvGrpSpPr/>
              <p:nvPr/>
            </p:nvGrpSpPr>
            <p:grpSpPr>
              <a:xfrm>
                <a:off x="1584678" y="1642899"/>
                <a:ext cx="1474354" cy="1159738"/>
                <a:chOff x="3259173" y="2265001"/>
                <a:chExt cx="1474354" cy="1159738"/>
              </a:xfrm>
            </p:grpSpPr>
            <p:pic>
              <p:nvPicPr>
                <p:cNvPr id="26" name="Picture 25"/>
                <p:cNvPicPr>
                  <a:picLocks noChangeAspect="1"/>
                </p:cNvPicPr>
                <p:nvPr/>
              </p:nvPicPr>
              <p:blipFill>
                <a:blip r:embed="rId4"/>
                <a:stretch>
                  <a:fillRect/>
                </a:stretch>
              </p:blipFill>
              <p:spPr>
                <a:xfrm>
                  <a:off x="3259173" y="2493797"/>
                  <a:ext cx="465830" cy="863861"/>
                </a:xfrm>
                <a:prstGeom prst="rect">
                  <a:avLst/>
                </a:prstGeom>
              </p:spPr>
            </p:pic>
            <p:pic>
              <p:nvPicPr>
                <p:cNvPr id="27" name="Picture 26"/>
                <p:cNvPicPr>
                  <a:picLocks noChangeAspect="1"/>
                </p:cNvPicPr>
                <p:nvPr/>
              </p:nvPicPr>
              <p:blipFill>
                <a:blip r:embed="rId4"/>
                <a:stretch>
                  <a:fillRect/>
                </a:stretch>
              </p:blipFill>
              <p:spPr>
                <a:xfrm>
                  <a:off x="3584595" y="2265001"/>
                  <a:ext cx="465830" cy="863861"/>
                </a:xfrm>
                <a:prstGeom prst="rect">
                  <a:avLst/>
                </a:prstGeom>
              </p:spPr>
            </p:pic>
            <p:pic>
              <p:nvPicPr>
                <p:cNvPr id="28" name="Picture 27"/>
                <p:cNvPicPr>
                  <a:picLocks noChangeAspect="1"/>
                </p:cNvPicPr>
                <p:nvPr/>
              </p:nvPicPr>
              <p:blipFill>
                <a:blip r:embed="rId5"/>
                <a:stretch>
                  <a:fillRect/>
                </a:stretch>
              </p:blipFill>
              <p:spPr>
                <a:xfrm>
                  <a:off x="3829702" y="2547779"/>
                  <a:ext cx="903825" cy="876960"/>
                </a:xfrm>
                <a:prstGeom prst="rect">
                  <a:avLst/>
                </a:prstGeom>
              </p:spPr>
            </p:pic>
          </p:grpSp>
          <p:grpSp>
            <p:nvGrpSpPr>
              <p:cNvPr id="20" name="Group 19"/>
              <p:cNvGrpSpPr/>
              <p:nvPr/>
            </p:nvGrpSpPr>
            <p:grpSpPr>
              <a:xfrm>
                <a:off x="1351763" y="2761698"/>
                <a:ext cx="1110204" cy="981263"/>
                <a:chOff x="2552214" y="4019392"/>
                <a:chExt cx="1110204" cy="981263"/>
              </a:xfrm>
            </p:grpSpPr>
            <p:pic>
              <p:nvPicPr>
                <p:cNvPr id="24" name="Picture 23"/>
                <p:cNvPicPr>
                  <a:picLocks noChangeAspect="1"/>
                </p:cNvPicPr>
                <p:nvPr/>
              </p:nvPicPr>
              <p:blipFill>
                <a:blip r:embed="rId4"/>
                <a:stretch>
                  <a:fillRect/>
                </a:stretch>
              </p:blipFill>
              <p:spPr>
                <a:xfrm>
                  <a:off x="2552214" y="4136794"/>
                  <a:ext cx="465830" cy="863861"/>
                </a:xfrm>
                <a:prstGeom prst="rect">
                  <a:avLst/>
                </a:prstGeom>
              </p:spPr>
            </p:pic>
            <p:pic>
              <p:nvPicPr>
                <p:cNvPr id="25" name="Picture 24"/>
                <p:cNvPicPr>
                  <a:picLocks noChangeAspect="1"/>
                </p:cNvPicPr>
                <p:nvPr/>
              </p:nvPicPr>
              <p:blipFill>
                <a:blip r:embed="rId6"/>
                <a:stretch>
                  <a:fillRect/>
                </a:stretch>
              </p:blipFill>
              <p:spPr>
                <a:xfrm>
                  <a:off x="2855928" y="4019392"/>
                  <a:ext cx="806490" cy="904800"/>
                </a:xfrm>
                <a:prstGeom prst="rect">
                  <a:avLst/>
                </a:prstGeom>
              </p:spPr>
            </p:pic>
          </p:grpSp>
          <p:grpSp>
            <p:nvGrpSpPr>
              <p:cNvPr id="21" name="Group 20"/>
              <p:cNvGrpSpPr/>
              <p:nvPr/>
            </p:nvGrpSpPr>
            <p:grpSpPr>
              <a:xfrm>
                <a:off x="784636" y="2008184"/>
                <a:ext cx="949310" cy="1066996"/>
                <a:chOff x="1637814" y="2493797"/>
                <a:chExt cx="949310" cy="1066996"/>
              </a:xfrm>
            </p:grpSpPr>
            <p:pic>
              <p:nvPicPr>
                <p:cNvPr id="22" name="Picture 21"/>
                <p:cNvPicPr>
                  <a:picLocks noChangeAspect="1"/>
                </p:cNvPicPr>
                <p:nvPr/>
              </p:nvPicPr>
              <p:blipFill>
                <a:blip r:embed="rId4"/>
                <a:stretch>
                  <a:fillRect/>
                </a:stretch>
              </p:blipFill>
              <p:spPr>
                <a:xfrm>
                  <a:off x="1637814" y="2696932"/>
                  <a:ext cx="465830" cy="863861"/>
                </a:xfrm>
                <a:prstGeom prst="rect">
                  <a:avLst/>
                </a:prstGeom>
              </p:spPr>
            </p:pic>
            <p:pic>
              <p:nvPicPr>
                <p:cNvPr id="23" name="Picture 22"/>
                <p:cNvPicPr>
                  <a:picLocks noChangeAspect="1"/>
                </p:cNvPicPr>
                <p:nvPr/>
              </p:nvPicPr>
              <p:blipFill>
                <a:blip r:embed="rId7"/>
                <a:stretch>
                  <a:fillRect/>
                </a:stretch>
              </p:blipFill>
              <p:spPr>
                <a:xfrm>
                  <a:off x="1857111" y="2493797"/>
                  <a:ext cx="730013" cy="911760"/>
                </a:xfrm>
                <a:prstGeom prst="rect">
                  <a:avLst/>
                </a:prstGeom>
              </p:spPr>
            </p:pic>
          </p:grpSp>
        </p:grpSp>
        <p:pic>
          <p:nvPicPr>
            <p:cNvPr id="11" name="Picture 10"/>
            <p:cNvPicPr>
              <a:picLocks noChangeAspect="1"/>
            </p:cNvPicPr>
            <p:nvPr/>
          </p:nvPicPr>
          <p:blipFill>
            <a:blip r:embed="rId8"/>
            <a:stretch>
              <a:fillRect/>
            </a:stretch>
          </p:blipFill>
          <p:spPr>
            <a:xfrm>
              <a:off x="6463041" y="2963348"/>
              <a:ext cx="615595" cy="573117"/>
            </a:xfrm>
            <a:prstGeom prst="rect">
              <a:avLst/>
            </a:prstGeom>
          </p:spPr>
        </p:pic>
        <p:grpSp>
          <p:nvGrpSpPr>
            <p:cNvPr id="12" name="Group 11"/>
            <p:cNvGrpSpPr/>
            <p:nvPr/>
          </p:nvGrpSpPr>
          <p:grpSpPr>
            <a:xfrm>
              <a:off x="1923093" y="1412121"/>
              <a:ext cx="1525244" cy="1106555"/>
              <a:chOff x="2125963" y="5073445"/>
              <a:chExt cx="1912091" cy="1478195"/>
            </a:xfrm>
          </p:grpSpPr>
          <p:sp>
            <p:nvSpPr>
              <p:cNvPr id="13" name="Rectangle 12"/>
              <p:cNvSpPr/>
              <p:nvPr/>
            </p:nvSpPr>
            <p:spPr bwMode="auto">
              <a:xfrm>
                <a:off x="2125963" y="5073445"/>
                <a:ext cx="1912091" cy="1478195"/>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horz" wrap="square" lIns="45720" tIns="4572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dk1"/>
                    </a:solidFill>
                    <a:latin typeface="+mn-lt"/>
                    <a:ea typeface="+mn-ea"/>
                    <a:cs typeface="+mn-cs"/>
                  </a:defRPr>
                </a:lvl1pPr>
                <a:lvl2pPr marL="457182" algn="l" defTabSz="914363" rtl="0" eaLnBrk="1" latinLnBrk="0" hangingPunct="1">
                  <a:defRPr sz="1800" kern="1200">
                    <a:solidFill>
                      <a:schemeClr val="dk1"/>
                    </a:solidFill>
                    <a:latin typeface="+mn-lt"/>
                    <a:ea typeface="+mn-ea"/>
                    <a:cs typeface="+mn-cs"/>
                  </a:defRPr>
                </a:lvl2pPr>
                <a:lvl3pPr marL="914363" algn="l" defTabSz="914363" rtl="0" eaLnBrk="1" latinLnBrk="0" hangingPunct="1">
                  <a:defRPr sz="1800" kern="1200">
                    <a:solidFill>
                      <a:schemeClr val="dk1"/>
                    </a:solidFill>
                    <a:latin typeface="+mn-lt"/>
                    <a:ea typeface="+mn-ea"/>
                    <a:cs typeface="+mn-cs"/>
                  </a:defRPr>
                </a:lvl3pPr>
                <a:lvl4pPr marL="1371545" algn="l" defTabSz="914363" rtl="0" eaLnBrk="1" latinLnBrk="0" hangingPunct="1">
                  <a:defRPr sz="1800" kern="1200">
                    <a:solidFill>
                      <a:schemeClr val="dk1"/>
                    </a:solidFill>
                    <a:latin typeface="+mn-lt"/>
                    <a:ea typeface="+mn-ea"/>
                    <a:cs typeface="+mn-cs"/>
                  </a:defRPr>
                </a:lvl4pPr>
                <a:lvl5pPr marL="1828727" algn="l" defTabSz="914363" rtl="0" eaLnBrk="1" latinLnBrk="0" hangingPunct="1">
                  <a:defRPr sz="1800" kern="1200">
                    <a:solidFill>
                      <a:schemeClr val="dk1"/>
                    </a:solidFill>
                    <a:latin typeface="+mn-lt"/>
                    <a:ea typeface="+mn-ea"/>
                    <a:cs typeface="+mn-cs"/>
                  </a:defRPr>
                </a:lvl5pPr>
                <a:lvl6pPr marL="2285909" algn="l" defTabSz="914363" rtl="0" eaLnBrk="1" latinLnBrk="0" hangingPunct="1">
                  <a:defRPr sz="1800" kern="1200">
                    <a:solidFill>
                      <a:schemeClr val="dk1"/>
                    </a:solidFill>
                    <a:latin typeface="+mn-lt"/>
                    <a:ea typeface="+mn-ea"/>
                    <a:cs typeface="+mn-cs"/>
                  </a:defRPr>
                </a:lvl6pPr>
                <a:lvl7pPr marL="2743090" algn="l" defTabSz="914363" rtl="0" eaLnBrk="1" latinLnBrk="0" hangingPunct="1">
                  <a:defRPr sz="1800" kern="1200">
                    <a:solidFill>
                      <a:schemeClr val="dk1"/>
                    </a:solidFill>
                    <a:latin typeface="+mn-lt"/>
                    <a:ea typeface="+mn-ea"/>
                    <a:cs typeface="+mn-cs"/>
                  </a:defRPr>
                </a:lvl7pPr>
                <a:lvl8pPr marL="3200272" algn="l" defTabSz="914363" rtl="0" eaLnBrk="1" latinLnBrk="0" hangingPunct="1">
                  <a:defRPr sz="1800" kern="1200">
                    <a:solidFill>
                      <a:schemeClr val="dk1"/>
                    </a:solidFill>
                    <a:latin typeface="+mn-lt"/>
                    <a:ea typeface="+mn-ea"/>
                    <a:cs typeface="+mn-cs"/>
                  </a:defRPr>
                </a:lvl8pPr>
                <a:lvl9pPr marL="3657454" algn="l" defTabSz="914363" rtl="0" eaLnBrk="1" latinLnBrk="0" hangingPunct="1">
                  <a:defRPr sz="1800" kern="1200">
                    <a:solidFill>
                      <a:schemeClr val="dk1"/>
                    </a:solidFill>
                    <a:latin typeface="+mn-lt"/>
                    <a:ea typeface="+mn-ea"/>
                    <a:cs typeface="+mn-cs"/>
                  </a:defRPr>
                </a:lvl9pPr>
              </a:lstStyle>
              <a:p>
                <a:pPr algn="ctr" defTabSz="914099" fontAlgn="base">
                  <a:spcBef>
                    <a:spcPct val="0"/>
                  </a:spcBef>
                  <a:spcAft>
                    <a:spcPts val="600"/>
                  </a:spcAft>
                </a:pPr>
                <a:r>
                  <a:rPr lang="en-US" sz="1100" dirty="0" smtClean="0">
                    <a:solidFill>
                      <a:schemeClr val="tx1">
                        <a:lumMod val="65000"/>
                        <a:lumOff val="35000"/>
                      </a:schemeClr>
                    </a:solidFill>
                    <a:ea typeface="Segoe UI" pitchFamily="34" charset="0"/>
                    <a:cs typeface="Segoe UI" pitchFamily="34" charset="0"/>
                  </a:rPr>
                  <a:t>SharePoint Tenancy</a:t>
                </a:r>
                <a:endParaRPr lang="en-US" sz="1000" dirty="0" smtClean="0">
                  <a:solidFill>
                    <a:schemeClr val="tx1">
                      <a:lumMod val="65000"/>
                      <a:lumOff val="35000"/>
                    </a:schemeClr>
                  </a:solidFill>
                  <a:ea typeface="Segoe UI" pitchFamily="34" charset="0"/>
                  <a:cs typeface="Segoe UI" pitchFamily="34" charset="0"/>
                </a:endParaRPr>
              </a:p>
            </p:txBody>
          </p:sp>
          <p:sp>
            <p:nvSpPr>
              <p:cNvPr id="14" name="Rectangle 13"/>
              <p:cNvSpPr/>
              <p:nvPr/>
            </p:nvSpPr>
            <p:spPr bwMode="auto">
              <a:xfrm>
                <a:off x="2330244" y="5378259"/>
                <a:ext cx="1503531" cy="1088224"/>
              </a:xfrm>
              <a:prstGeom prst="rect">
                <a:avLst/>
              </a:prstGeom>
              <a:solidFill>
                <a:schemeClr val="bg2">
                  <a:lumMod val="20000"/>
                  <a:lumOff val="80000"/>
                </a:schemeClr>
              </a:solid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horz" wrap="square" lIns="45720" tIns="4572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dk1"/>
                    </a:solidFill>
                    <a:latin typeface="+mn-lt"/>
                    <a:ea typeface="+mn-ea"/>
                    <a:cs typeface="+mn-cs"/>
                  </a:defRPr>
                </a:lvl1pPr>
                <a:lvl2pPr marL="457182" algn="l" defTabSz="914363" rtl="0" eaLnBrk="1" latinLnBrk="0" hangingPunct="1">
                  <a:defRPr sz="1800" kern="1200">
                    <a:solidFill>
                      <a:schemeClr val="dk1"/>
                    </a:solidFill>
                    <a:latin typeface="+mn-lt"/>
                    <a:ea typeface="+mn-ea"/>
                    <a:cs typeface="+mn-cs"/>
                  </a:defRPr>
                </a:lvl2pPr>
                <a:lvl3pPr marL="914363" algn="l" defTabSz="914363" rtl="0" eaLnBrk="1" latinLnBrk="0" hangingPunct="1">
                  <a:defRPr sz="1800" kern="1200">
                    <a:solidFill>
                      <a:schemeClr val="dk1"/>
                    </a:solidFill>
                    <a:latin typeface="+mn-lt"/>
                    <a:ea typeface="+mn-ea"/>
                    <a:cs typeface="+mn-cs"/>
                  </a:defRPr>
                </a:lvl3pPr>
                <a:lvl4pPr marL="1371545" algn="l" defTabSz="914363" rtl="0" eaLnBrk="1" latinLnBrk="0" hangingPunct="1">
                  <a:defRPr sz="1800" kern="1200">
                    <a:solidFill>
                      <a:schemeClr val="dk1"/>
                    </a:solidFill>
                    <a:latin typeface="+mn-lt"/>
                    <a:ea typeface="+mn-ea"/>
                    <a:cs typeface="+mn-cs"/>
                  </a:defRPr>
                </a:lvl4pPr>
                <a:lvl5pPr marL="1828727" algn="l" defTabSz="914363" rtl="0" eaLnBrk="1" latinLnBrk="0" hangingPunct="1">
                  <a:defRPr sz="1800" kern="1200">
                    <a:solidFill>
                      <a:schemeClr val="dk1"/>
                    </a:solidFill>
                    <a:latin typeface="+mn-lt"/>
                    <a:ea typeface="+mn-ea"/>
                    <a:cs typeface="+mn-cs"/>
                  </a:defRPr>
                </a:lvl5pPr>
                <a:lvl6pPr marL="2285909" algn="l" defTabSz="914363" rtl="0" eaLnBrk="1" latinLnBrk="0" hangingPunct="1">
                  <a:defRPr sz="1800" kern="1200">
                    <a:solidFill>
                      <a:schemeClr val="dk1"/>
                    </a:solidFill>
                    <a:latin typeface="+mn-lt"/>
                    <a:ea typeface="+mn-ea"/>
                    <a:cs typeface="+mn-cs"/>
                  </a:defRPr>
                </a:lvl6pPr>
                <a:lvl7pPr marL="2743090" algn="l" defTabSz="914363" rtl="0" eaLnBrk="1" latinLnBrk="0" hangingPunct="1">
                  <a:defRPr sz="1800" kern="1200">
                    <a:solidFill>
                      <a:schemeClr val="dk1"/>
                    </a:solidFill>
                    <a:latin typeface="+mn-lt"/>
                    <a:ea typeface="+mn-ea"/>
                    <a:cs typeface="+mn-cs"/>
                  </a:defRPr>
                </a:lvl7pPr>
                <a:lvl8pPr marL="3200272" algn="l" defTabSz="914363" rtl="0" eaLnBrk="1" latinLnBrk="0" hangingPunct="1">
                  <a:defRPr sz="1800" kern="1200">
                    <a:solidFill>
                      <a:schemeClr val="dk1"/>
                    </a:solidFill>
                    <a:latin typeface="+mn-lt"/>
                    <a:ea typeface="+mn-ea"/>
                    <a:cs typeface="+mn-cs"/>
                  </a:defRPr>
                </a:lvl8pPr>
                <a:lvl9pPr marL="3657454" algn="l" defTabSz="914363" rtl="0" eaLnBrk="1" latinLnBrk="0" hangingPunct="1">
                  <a:defRPr sz="1800" kern="1200">
                    <a:solidFill>
                      <a:schemeClr val="dk1"/>
                    </a:solidFill>
                    <a:latin typeface="+mn-lt"/>
                    <a:ea typeface="+mn-ea"/>
                    <a:cs typeface="+mn-cs"/>
                  </a:defRPr>
                </a:lvl9pPr>
              </a:lstStyle>
              <a:p>
                <a:pPr algn="ctr" defTabSz="914099" fontAlgn="base">
                  <a:spcBef>
                    <a:spcPct val="0"/>
                  </a:spcBef>
                  <a:spcAft>
                    <a:spcPts val="600"/>
                  </a:spcAft>
                </a:pPr>
                <a:r>
                  <a:rPr lang="en-US" sz="1100" dirty="0" smtClean="0">
                    <a:solidFill>
                      <a:schemeClr val="tx1">
                        <a:lumMod val="65000"/>
                        <a:lumOff val="35000"/>
                      </a:schemeClr>
                    </a:solidFill>
                    <a:ea typeface="Segoe UI" pitchFamily="34" charset="0"/>
                    <a:cs typeface="Segoe UI" pitchFamily="34" charset="0"/>
                  </a:rPr>
                  <a:t>Site Collection</a:t>
                </a:r>
                <a:endParaRPr lang="en-US" sz="1000" dirty="0" smtClean="0">
                  <a:solidFill>
                    <a:schemeClr val="tx1">
                      <a:lumMod val="65000"/>
                      <a:lumOff val="35000"/>
                    </a:schemeClr>
                  </a:solidFill>
                  <a:ea typeface="Segoe UI" pitchFamily="34" charset="0"/>
                  <a:cs typeface="Segoe UI" pitchFamily="34" charset="0"/>
                </a:endParaRPr>
              </a:p>
            </p:txBody>
          </p:sp>
          <p:sp>
            <p:nvSpPr>
              <p:cNvPr id="15" name="Rectangle 14"/>
              <p:cNvSpPr/>
              <p:nvPr/>
            </p:nvSpPr>
            <p:spPr bwMode="auto">
              <a:xfrm>
                <a:off x="2427762" y="5663827"/>
                <a:ext cx="1288025" cy="747254"/>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horz" wrap="square" lIns="45720" tIns="45720" rIns="45720" bIns="45720" numCol="1" spcCol="0" rtlCol="0" fromWordArt="0" anchor="t" anchorCtr="0" forceAA="0" compatLnSpc="1">
                <a:prstTxWarp prst="textNoShape">
                  <a:avLst/>
                </a:prstTxWarp>
                <a:noAutofit/>
              </a:bodyPr>
              <a:lstStyle>
                <a:defPPr>
                  <a:defRPr lang="en-US"/>
                </a:defPPr>
                <a:lvl1pPr marL="0" algn="l" defTabSz="914363" rtl="0" eaLnBrk="1" latinLnBrk="0" hangingPunct="1">
                  <a:defRPr sz="1800" kern="1200">
                    <a:solidFill>
                      <a:schemeClr val="dk1"/>
                    </a:solidFill>
                    <a:latin typeface="+mn-lt"/>
                    <a:ea typeface="+mn-ea"/>
                    <a:cs typeface="+mn-cs"/>
                  </a:defRPr>
                </a:lvl1pPr>
                <a:lvl2pPr marL="457182" algn="l" defTabSz="914363" rtl="0" eaLnBrk="1" latinLnBrk="0" hangingPunct="1">
                  <a:defRPr sz="1800" kern="1200">
                    <a:solidFill>
                      <a:schemeClr val="dk1"/>
                    </a:solidFill>
                    <a:latin typeface="+mn-lt"/>
                    <a:ea typeface="+mn-ea"/>
                    <a:cs typeface="+mn-cs"/>
                  </a:defRPr>
                </a:lvl2pPr>
                <a:lvl3pPr marL="914363" algn="l" defTabSz="914363" rtl="0" eaLnBrk="1" latinLnBrk="0" hangingPunct="1">
                  <a:defRPr sz="1800" kern="1200">
                    <a:solidFill>
                      <a:schemeClr val="dk1"/>
                    </a:solidFill>
                    <a:latin typeface="+mn-lt"/>
                    <a:ea typeface="+mn-ea"/>
                    <a:cs typeface="+mn-cs"/>
                  </a:defRPr>
                </a:lvl3pPr>
                <a:lvl4pPr marL="1371545" algn="l" defTabSz="914363" rtl="0" eaLnBrk="1" latinLnBrk="0" hangingPunct="1">
                  <a:defRPr sz="1800" kern="1200">
                    <a:solidFill>
                      <a:schemeClr val="dk1"/>
                    </a:solidFill>
                    <a:latin typeface="+mn-lt"/>
                    <a:ea typeface="+mn-ea"/>
                    <a:cs typeface="+mn-cs"/>
                  </a:defRPr>
                </a:lvl4pPr>
                <a:lvl5pPr marL="1828727" algn="l" defTabSz="914363" rtl="0" eaLnBrk="1" latinLnBrk="0" hangingPunct="1">
                  <a:defRPr sz="1800" kern="1200">
                    <a:solidFill>
                      <a:schemeClr val="dk1"/>
                    </a:solidFill>
                    <a:latin typeface="+mn-lt"/>
                    <a:ea typeface="+mn-ea"/>
                    <a:cs typeface="+mn-cs"/>
                  </a:defRPr>
                </a:lvl5pPr>
                <a:lvl6pPr marL="2285909" algn="l" defTabSz="914363" rtl="0" eaLnBrk="1" latinLnBrk="0" hangingPunct="1">
                  <a:defRPr sz="1800" kern="1200">
                    <a:solidFill>
                      <a:schemeClr val="dk1"/>
                    </a:solidFill>
                    <a:latin typeface="+mn-lt"/>
                    <a:ea typeface="+mn-ea"/>
                    <a:cs typeface="+mn-cs"/>
                  </a:defRPr>
                </a:lvl6pPr>
                <a:lvl7pPr marL="2743090" algn="l" defTabSz="914363" rtl="0" eaLnBrk="1" latinLnBrk="0" hangingPunct="1">
                  <a:defRPr sz="1800" kern="1200">
                    <a:solidFill>
                      <a:schemeClr val="dk1"/>
                    </a:solidFill>
                    <a:latin typeface="+mn-lt"/>
                    <a:ea typeface="+mn-ea"/>
                    <a:cs typeface="+mn-cs"/>
                  </a:defRPr>
                </a:lvl7pPr>
                <a:lvl8pPr marL="3200272" algn="l" defTabSz="914363" rtl="0" eaLnBrk="1" latinLnBrk="0" hangingPunct="1">
                  <a:defRPr sz="1800" kern="1200">
                    <a:solidFill>
                      <a:schemeClr val="dk1"/>
                    </a:solidFill>
                    <a:latin typeface="+mn-lt"/>
                    <a:ea typeface="+mn-ea"/>
                    <a:cs typeface="+mn-cs"/>
                  </a:defRPr>
                </a:lvl8pPr>
                <a:lvl9pPr marL="3657454" algn="l" defTabSz="914363" rtl="0" eaLnBrk="1" latinLnBrk="0" hangingPunct="1">
                  <a:defRPr sz="1800" kern="1200">
                    <a:solidFill>
                      <a:schemeClr val="dk1"/>
                    </a:solidFill>
                    <a:latin typeface="+mn-lt"/>
                    <a:ea typeface="+mn-ea"/>
                    <a:cs typeface="+mn-cs"/>
                  </a:defRPr>
                </a:lvl9pPr>
              </a:lstStyle>
              <a:p>
                <a:pPr algn="ctr" defTabSz="914099" fontAlgn="base">
                  <a:spcBef>
                    <a:spcPct val="0"/>
                  </a:spcBef>
                  <a:spcAft>
                    <a:spcPts val="600"/>
                  </a:spcAft>
                </a:pPr>
                <a:r>
                  <a:rPr lang="en-US" sz="1100" dirty="0" smtClean="0">
                    <a:solidFill>
                      <a:schemeClr val="tx1">
                        <a:lumMod val="65000"/>
                        <a:lumOff val="35000"/>
                      </a:schemeClr>
                    </a:solidFill>
                    <a:ea typeface="Segoe UI" pitchFamily="34" charset="0"/>
                    <a:cs typeface="Segoe UI" pitchFamily="34" charset="0"/>
                  </a:rPr>
                  <a:t>Site</a:t>
                </a:r>
                <a:endParaRPr lang="en-US" sz="1000" dirty="0" smtClean="0">
                  <a:solidFill>
                    <a:schemeClr val="tx1">
                      <a:lumMod val="65000"/>
                      <a:lumOff val="35000"/>
                    </a:schemeClr>
                  </a:solidFill>
                  <a:ea typeface="Segoe UI" pitchFamily="34" charset="0"/>
                  <a:cs typeface="Segoe UI" pitchFamily="34" charset="0"/>
                </a:endParaRPr>
              </a:p>
            </p:txBody>
          </p:sp>
          <p:grpSp>
            <p:nvGrpSpPr>
              <p:cNvPr id="16" name="Group 15"/>
              <p:cNvGrpSpPr/>
              <p:nvPr/>
            </p:nvGrpSpPr>
            <p:grpSpPr>
              <a:xfrm>
                <a:off x="2524859" y="5977936"/>
                <a:ext cx="1096032" cy="359995"/>
                <a:chOff x="839588" y="5711647"/>
                <a:chExt cx="1096032" cy="359995"/>
              </a:xfrm>
            </p:grpSpPr>
            <p:sp>
              <p:nvSpPr>
                <p:cNvPr id="17" name="Rectangle 16"/>
                <p:cNvSpPr/>
                <p:nvPr/>
              </p:nvSpPr>
              <p:spPr bwMode="auto">
                <a:xfrm>
                  <a:off x="839588" y="5711647"/>
                  <a:ext cx="1096032" cy="359995"/>
                </a:xfrm>
                <a:prstGeom prst="rect">
                  <a:avLst/>
                </a:prstGeom>
                <a:solidFill>
                  <a:schemeClr val="bg2">
                    <a:lumMod val="20000"/>
                    <a:lumOff val="80000"/>
                  </a:schemeClr>
                </a:solid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horz" wrap="square" lIns="45720" tIns="45720" rIns="45720" bIns="45720" numCol="1" spcCol="0" rtlCol="0" fromWordArt="0" anchor="ctr" anchorCtr="0" forceAA="0" compatLnSpc="1">
                  <a:prstTxWarp prst="textNoShape">
                    <a:avLst/>
                  </a:prstTxWarp>
                  <a:noAutofit/>
                </a:bodyPr>
                <a:lstStyle>
                  <a:defPPr>
                    <a:defRPr lang="en-US"/>
                  </a:defPPr>
                  <a:lvl1pPr marL="0" algn="l" defTabSz="914363" rtl="0" eaLnBrk="1" latinLnBrk="0" hangingPunct="1">
                    <a:defRPr sz="1800" kern="1200">
                      <a:solidFill>
                        <a:schemeClr val="dk1"/>
                      </a:solidFill>
                      <a:latin typeface="+mn-lt"/>
                      <a:ea typeface="+mn-ea"/>
                      <a:cs typeface="+mn-cs"/>
                    </a:defRPr>
                  </a:lvl1pPr>
                  <a:lvl2pPr marL="457182" algn="l" defTabSz="914363" rtl="0" eaLnBrk="1" latinLnBrk="0" hangingPunct="1">
                    <a:defRPr sz="1800" kern="1200">
                      <a:solidFill>
                        <a:schemeClr val="dk1"/>
                      </a:solidFill>
                      <a:latin typeface="+mn-lt"/>
                      <a:ea typeface="+mn-ea"/>
                      <a:cs typeface="+mn-cs"/>
                    </a:defRPr>
                  </a:lvl2pPr>
                  <a:lvl3pPr marL="914363" algn="l" defTabSz="914363" rtl="0" eaLnBrk="1" latinLnBrk="0" hangingPunct="1">
                    <a:defRPr sz="1800" kern="1200">
                      <a:solidFill>
                        <a:schemeClr val="dk1"/>
                      </a:solidFill>
                      <a:latin typeface="+mn-lt"/>
                      <a:ea typeface="+mn-ea"/>
                      <a:cs typeface="+mn-cs"/>
                    </a:defRPr>
                  </a:lvl3pPr>
                  <a:lvl4pPr marL="1371545" algn="l" defTabSz="914363" rtl="0" eaLnBrk="1" latinLnBrk="0" hangingPunct="1">
                    <a:defRPr sz="1800" kern="1200">
                      <a:solidFill>
                        <a:schemeClr val="dk1"/>
                      </a:solidFill>
                      <a:latin typeface="+mn-lt"/>
                      <a:ea typeface="+mn-ea"/>
                      <a:cs typeface="+mn-cs"/>
                    </a:defRPr>
                  </a:lvl4pPr>
                  <a:lvl5pPr marL="1828727" algn="l" defTabSz="914363" rtl="0" eaLnBrk="1" latinLnBrk="0" hangingPunct="1">
                    <a:defRPr sz="1800" kern="1200">
                      <a:solidFill>
                        <a:schemeClr val="dk1"/>
                      </a:solidFill>
                      <a:latin typeface="+mn-lt"/>
                      <a:ea typeface="+mn-ea"/>
                      <a:cs typeface="+mn-cs"/>
                    </a:defRPr>
                  </a:lvl5pPr>
                  <a:lvl6pPr marL="2285909" algn="l" defTabSz="914363" rtl="0" eaLnBrk="1" latinLnBrk="0" hangingPunct="1">
                    <a:defRPr sz="1800" kern="1200">
                      <a:solidFill>
                        <a:schemeClr val="dk1"/>
                      </a:solidFill>
                      <a:latin typeface="+mn-lt"/>
                      <a:ea typeface="+mn-ea"/>
                      <a:cs typeface="+mn-cs"/>
                    </a:defRPr>
                  </a:lvl6pPr>
                  <a:lvl7pPr marL="2743090" algn="l" defTabSz="914363" rtl="0" eaLnBrk="1" latinLnBrk="0" hangingPunct="1">
                    <a:defRPr sz="1800" kern="1200">
                      <a:solidFill>
                        <a:schemeClr val="dk1"/>
                      </a:solidFill>
                      <a:latin typeface="+mn-lt"/>
                      <a:ea typeface="+mn-ea"/>
                      <a:cs typeface="+mn-cs"/>
                    </a:defRPr>
                  </a:lvl7pPr>
                  <a:lvl8pPr marL="3200272" algn="l" defTabSz="914363" rtl="0" eaLnBrk="1" latinLnBrk="0" hangingPunct="1">
                    <a:defRPr sz="1800" kern="1200">
                      <a:solidFill>
                        <a:schemeClr val="dk1"/>
                      </a:solidFill>
                      <a:latin typeface="+mn-lt"/>
                      <a:ea typeface="+mn-ea"/>
                      <a:cs typeface="+mn-cs"/>
                    </a:defRPr>
                  </a:lvl8pPr>
                  <a:lvl9pPr marL="3657454" algn="l" defTabSz="914363" rtl="0" eaLnBrk="1" latinLnBrk="0" hangingPunct="1">
                    <a:defRPr sz="1800" kern="1200">
                      <a:solidFill>
                        <a:schemeClr val="dk1"/>
                      </a:solidFill>
                      <a:latin typeface="+mn-lt"/>
                      <a:ea typeface="+mn-ea"/>
                      <a:cs typeface="+mn-cs"/>
                    </a:defRPr>
                  </a:lvl9pPr>
                </a:lstStyle>
                <a:p>
                  <a:pPr algn="ctr" defTabSz="914099" fontAlgn="base">
                    <a:spcBef>
                      <a:spcPct val="0"/>
                    </a:spcBef>
                    <a:spcAft>
                      <a:spcPts val="600"/>
                    </a:spcAft>
                  </a:pPr>
                  <a:r>
                    <a:rPr lang="en-US" sz="1100" dirty="0" smtClean="0">
                      <a:solidFill>
                        <a:schemeClr val="tx1">
                          <a:lumMod val="65000"/>
                          <a:lumOff val="35000"/>
                        </a:schemeClr>
                      </a:solidFill>
                      <a:ea typeface="Segoe UI" pitchFamily="34" charset="0"/>
                      <a:cs typeface="Segoe UI" pitchFamily="34" charset="0"/>
                    </a:rPr>
                    <a:t>App</a:t>
                  </a:r>
                  <a:endParaRPr lang="en-US" sz="1000" dirty="0" smtClean="0">
                    <a:solidFill>
                      <a:schemeClr val="tx1">
                        <a:lumMod val="65000"/>
                        <a:lumOff val="35000"/>
                      </a:schemeClr>
                    </a:solidFill>
                    <a:ea typeface="Segoe UI" pitchFamily="34" charset="0"/>
                    <a:cs typeface="Segoe UI" pitchFamily="34" charset="0"/>
                  </a:endParaRPr>
                </a:p>
              </p:txBody>
            </p:sp>
            <p:pic>
              <p:nvPicPr>
                <p:cNvPr id="18" name="Picture 17"/>
                <p:cNvPicPr>
                  <a:picLocks noChangeAspect="1"/>
                </p:cNvPicPr>
                <p:nvPr/>
              </p:nvPicPr>
              <p:blipFill>
                <a:blip r:embed="rId9"/>
                <a:stretch>
                  <a:fillRect/>
                </a:stretch>
              </p:blipFill>
              <p:spPr>
                <a:xfrm>
                  <a:off x="906141" y="5772725"/>
                  <a:ext cx="273247" cy="263154"/>
                </a:xfrm>
                <a:prstGeom prst="rect">
                  <a:avLst/>
                </a:prstGeom>
              </p:spPr>
            </p:pic>
          </p:grpSp>
        </p:grpSp>
      </p:grpSp>
    </p:spTree>
    <p:extLst>
      <p:ext uri="{BB962C8B-B14F-4D97-AF65-F5344CB8AC3E}">
        <p14:creationId xmlns:p14="http://schemas.microsoft.com/office/powerpoint/2010/main" val="24467162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Support for Apps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15</a:t>
            </a:fld>
            <a:endParaRPr lang="en-US" dirty="0"/>
          </a:p>
        </p:txBody>
      </p:sp>
      <p:pic>
        <p:nvPicPr>
          <p:cNvPr id="5" name="Picture 4"/>
          <p:cNvPicPr>
            <a:picLocks noChangeAspect="1"/>
          </p:cNvPicPr>
          <p:nvPr/>
        </p:nvPicPr>
        <p:blipFill>
          <a:blip r:embed="rId2"/>
          <a:stretch>
            <a:fillRect/>
          </a:stretch>
        </p:blipFill>
        <p:spPr>
          <a:xfrm>
            <a:off x="1251835" y="1075503"/>
            <a:ext cx="10560937" cy="5543510"/>
          </a:xfrm>
          <a:prstGeom prst="rect">
            <a:avLst/>
          </a:prstGeom>
          <a:ln>
            <a:solidFill>
              <a:schemeClr val="bg1">
                <a:lumMod val="50000"/>
              </a:schemeClr>
            </a:solidFill>
          </a:ln>
        </p:spPr>
      </p:pic>
    </p:spTree>
    <p:extLst>
      <p:ext uri="{BB962C8B-B14F-4D97-AF65-F5344CB8AC3E}">
        <p14:creationId xmlns:p14="http://schemas.microsoft.com/office/powerpoint/2010/main" val="161172750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19112" y="228600"/>
            <a:ext cx="11149013" cy="747897"/>
          </a:xfrm>
        </p:spPr>
        <p:txBody>
          <a:bodyPr/>
          <a:lstStyle/>
          <a:p>
            <a:r>
              <a:rPr lang="en-US" sz="4800" dirty="0" smtClean="0"/>
              <a:t>On-premises – SP hosted app domain</a:t>
            </a:r>
            <a:br>
              <a:rPr lang="en-US" sz="4800" dirty="0" smtClean="0"/>
            </a:br>
            <a:r>
              <a:rPr lang="en-US" sz="2800" dirty="0" smtClean="0"/>
              <a:t>Explains the structure with multiple farms domain requirements</a:t>
            </a:r>
            <a:endParaRPr lang="en-US" sz="4800" dirty="0"/>
          </a:p>
        </p:txBody>
      </p:sp>
      <p:sp>
        <p:nvSpPr>
          <p:cNvPr id="7" name="Text Placeholder 6"/>
          <p:cNvSpPr>
            <a:spLocks noGrp="1"/>
          </p:cNvSpPr>
          <p:nvPr>
            <p:ph type="body" sz="quarter" idx="10"/>
          </p:nvPr>
        </p:nvSpPr>
        <p:spPr/>
        <p:txBody>
          <a:bodyPr/>
          <a:lstStyle/>
          <a:p>
            <a:r>
              <a:rPr lang="en-US" sz="2800" dirty="0" smtClean="0"/>
              <a:t>If SP hosted apps are planned to be used in the on-premises farm, specific wild card app domain has to be registered </a:t>
            </a:r>
            <a:r>
              <a:rPr lang="en-US" sz="2800" b="1" dirty="0" smtClean="0"/>
              <a:t>for each</a:t>
            </a:r>
            <a:r>
              <a:rPr lang="en-US" sz="2800" dirty="0" smtClean="0"/>
              <a:t> of the SharePoint farms</a:t>
            </a:r>
          </a:p>
          <a:p>
            <a:r>
              <a:rPr lang="en-US" sz="2800" dirty="0" smtClean="0"/>
              <a:t>App domain for SP hosted apps is recommend be dedicated new domain for providing domain level isolation</a:t>
            </a:r>
            <a:endParaRPr lang="en-US" sz="2800" dirty="0"/>
          </a:p>
        </p:txBody>
      </p:sp>
      <p:pic>
        <p:nvPicPr>
          <p:cNvPr id="3" name="Picture 2"/>
          <p:cNvPicPr>
            <a:picLocks noChangeAspect="1"/>
          </p:cNvPicPr>
          <p:nvPr/>
        </p:nvPicPr>
        <p:blipFill>
          <a:blip r:embed="rId2"/>
          <a:stretch>
            <a:fillRect/>
          </a:stretch>
        </p:blipFill>
        <p:spPr>
          <a:xfrm>
            <a:off x="2875635" y="2979525"/>
            <a:ext cx="8792490" cy="3597191"/>
          </a:xfrm>
          <a:prstGeom prst="rect">
            <a:avLst/>
          </a:prstGeom>
        </p:spPr>
      </p:pic>
    </p:spTree>
    <p:extLst>
      <p:ext uri="{BB962C8B-B14F-4D97-AF65-F5344CB8AC3E}">
        <p14:creationId xmlns:p14="http://schemas.microsoft.com/office/powerpoint/2010/main" val="1956125951"/>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Corporate app store in enterprise level</a:t>
            </a:r>
            <a:br>
              <a:rPr lang="en-US" sz="4800" dirty="0" smtClean="0"/>
            </a:br>
            <a:r>
              <a:rPr lang="en-US" sz="2400" dirty="0" smtClean="0"/>
              <a:t>Explains the structure for app catalogs in web application level </a:t>
            </a:r>
            <a:endParaRPr lang="en-US" sz="4800" dirty="0"/>
          </a:p>
        </p:txBody>
      </p:sp>
      <p:sp>
        <p:nvSpPr>
          <p:cNvPr id="3" name="Text Placeholder 2"/>
          <p:cNvSpPr>
            <a:spLocks noGrp="1"/>
          </p:cNvSpPr>
          <p:nvPr>
            <p:ph type="body" sz="quarter" idx="10"/>
          </p:nvPr>
        </p:nvSpPr>
        <p:spPr>
          <a:xfrm>
            <a:off x="519113" y="1447799"/>
            <a:ext cx="3827109" cy="2043636"/>
          </a:xfrm>
        </p:spPr>
        <p:txBody>
          <a:bodyPr/>
          <a:lstStyle/>
          <a:p>
            <a:r>
              <a:rPr lang="en-US" sz="2400" dirty="0" smtClean="0"/>
              <a:t>Each application has it’s own corporate app catalog in on-premises</a:t>
            </a:r>
          </a:p>
          <a:p>
            <a:pPr lvl="1"/>
            <a:r>
              <a:rPr lang="en-US" sz="1400" dirty="0" smtClean="0"/>
              <a:t>This also applies to Office365 Dedicated</a:t>
            </a:r>
          </a:p>
          <a:p>
            <a:pPr lvl="1"/>
            <a:r>
              <a:rPr lang="en-US" sz="1400" dirty="0" smtClean="0"/>
              <a:t>In Converged platform there is only one catalog for all of the site collections hosted in that environment</a:t>
            </a:r>
          </a:p>
          <a:p>
            <a:r>
              <a:rPr lang="en-US" sz="2400" dirty="0" smtClean="0"/>
              <a:t>Corporate wide deployment of app requires app to be copied cross multiple farms and applications. This can be automated with scripting since there’s no native capability in the SharePoint for this. </a:t>
            </a:r>
            <a:endParaRPr lang="en-US" sz="2400" dirty="0"/>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70401" y="1447799"/>
            <a:ext cx="7628114" cy="4520890"/>
          </a:xfrm>
          <a:prstGeom prst="rect">
            <a:avLst/>
          </a:prstGeom>
        </p:spPr>
      </p:pic>
      <p:sp>
        <p:nvSpPr>
          <p:cNvPr id="6" name="TextBox 5"/>
          <p:cNvSpPr txBox="1"/>
          <p:nvPr/>
        </p:nvSpPr>
        <p:spPr>
          <a:xfrm>
            <a:off x="95254" y="6456624"/>
            <a:ext cx="3143809" cy="307777"/>
          </a:xfrm>
          <a:prstGeom prst="rect">
            <a:avLst/>
          </a:prstGeom>
          <a:noFill/>
        </p:spPr>
        <p:txBody>
          <a:bodyPr wrap="none" lIns="0" tIns="0" rIns="0" bIns="0" rtlCol="0">
            <a:spAutoFit/>
          </a:bodyPr>
          <a:lstStyle/>
          <a:p>
            <a:r>
              <a:rPr lang="en-US" sz="2000" spc="-70" dirty="0" smtClean="0">
                <a:gradFill>
                  <a:gsLst>
                    <a:gs pos="2917">
                      <a:schemeClr val="bg2"/>
                    </a:gs>
                    <a:gs pos="95000">
                      <a:schemeClr val="bg2"/>
                    </a:gs>
                  </a:gsLst>
                  <a:lin ang="5400000" scaled="0"/>
                </a:gradFill>
                <a:latin typeface="+mj-lt"/>
              </a:rPr>
              <a:t>Note. Descriptions in slide notes</a:t>
            </a:r>
          </a:p>
        </p:txBody>
      </p:sp>
    </p:spTree>
    <p:extLst>
      <p:ext uri="{BB962C8B-B14F-4D97-AF65-F5344CB8AC3E}">
        <p14:creationId xmlns:p14="http://schemas.microsoft.com/office/powerpoint/2010/main" val="308484595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Creating the App Catalog Site Collection</a:t>
            </a:r>
            <a:endParaRPr lang="en-US" dirty="0"/>
          </a:p>
        </p:txBody>
      </p:sp>
      <p:sp>
        <p:nvSpPr>
          <p:cNvPr id="8" name="Content Placeholder 7"/>
          <p:cNvSpPr>
            <a:spLocks noGrp="1"/>
          </p:cNvSpPr>
          <p:nvPr>
            <p:ph idx="1"/>
          </p:nvPr>
        </p:nvSpPr>
        <p:spPr/>
        <p:txBody>
          <a:bodyPr/>
          <a:lstStyle/>
          <a:p>
            <a:r>
              <a:rPr lang="en-US" dirty="0" smtClean="0"/>
              <a:t>You must create the App Catalog site collection</a:t>
            </a:r>
          </a:p>
          <a:p>
            <a:pPr lvl="1"/>
            <a:r>
              <a:rPr lang="en-US" dirty="0" smtClean="0"/>
              <a:t>You can create it using a PowerShell script</a:t>
            </a:r>
          </a:p>
          <a:p>
            <a:pPr lvl="1"/>
            <a:r>
              <a:rPr lang="en-US" dirty="0" smtClean="0"/>
              <a:t>You can create it using Central Administration</a:t>
            </a:r>
          </a:p>
          <a:p>
            <a:pPr lvl="1"/>
            <a:r>
              <a:rPr lang="en-US" dirty="0" smtClean="0"/>
              <a:t>App Catalog site associated with one web application</a:t>
            </a:r>
          </a:p>
          <a:p>
            <a:pPr lvl="1"/>
            <a:endParaRPr lang="en-US" dirty="0"/>
          </a:p>
          <a:p>
            <a:pPr lvl="1"/>
            <a:endParaRPr lang="en-US" dirty="0" smtClean="0"/>
          </a:p>
          <a:p>
            <a:pPr lvl="1"/>
            <a:endParaRPr lang="en-US" dirty="0"/>
          </a:p>
          <a:p>
            <a:pPr lvl="1"/>
            <a:endParaRPr lang="en-US" dirty="0" smtClean="0"/>
          </a:p>
          <a:p>
            <a:pPr lvl="1"/>
            <a:endParaRPr lang="en-US" dirty="0" smtClean="0"/>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5412" y="3505200"/>
            <a:ext cx="6116834" cy="2514600"/>
          </a:xfrm>
          <a:prstGeom prst="rect">
            <a:avLst/>
          </a:prstGeom>
          <a:noFill/>
          <a:ln>
            <a:solidFill>
              <a:schemeClr val="bg1">
                <a:lumMod val="75000"/>
              </a:schemeClr>
            </a:solidFill>
          </a:ln>
        </p:spPr>
      </p:pic>
    </p:spTree>
    <p:extLst>
      <p:ext uri="{BB962C8B-B14F-4D97-AF65-F5344CB8AC3E}">
        <p14:creationId xmlns:p14="http://schemas.microsoft.com/office/powerpoint/2010/main" val="28404007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App Catalog URL and Permissions</a:t>
            </a:r>
            <a:endParaRPr lang="en-US" dirty="0"/>
          </a:p>
        </p:txBody>
      </p:sp>
      <p:sp>
        <p:nvSpPr>
          <p:cNvPr id="6" name="Content Placeholder 5"/>
          <p:cNvSpPr>
            <a:spLocks noGrp="1"/>
          </p:cNvSpPr>
          <p:nvPr>
            <p:ph idx="1"/>
          </p:nvPr>
        </p:nvSpPr>
        <p:spPr/>
        <p:txBody>
          <a:bodyPr>
            <a:normAutofit/>
          </a:bodyPr>
          <a:lstStyle/>
          <a:p>
            <a:r>
              <a:rPr lang="en-US" sz="2400" dirty="0"/>
              <a:t>App catalog site created at a specific URL</a:t>
            </a:r>
          </a:p>
          <a:p>
            <a:pPr lvl="1"/>
            <a:r>
              <a:rPr lang="en-US" sz="2000" dirty="0"/>
              <a:t>Creating App Catalog site with PowerShell is more flexible</a:t>
            </a:r>
            <a:br>
              <a:rPr lang="en-US" sz="2000" dirty="0"/>
            </a:br>
            <a:r>
              <a:rPr lang="en-US" sz="1600" i="1" dirty="0"/>
              <a:t>you can create site as top-level domain using host-named site collections (HNSCs)</a:t>
            </a:r>
          </a:p>
          <a:p>
            <a:pPr lvl="1"/>
            <a:endParaRPr lang="en-US" sz="2000" dirty="0"/>
          </a:p>
          <a:p>
            <a:pPr lvl="1"/>
            <a:endParaRPr lang="en-US" sz="2000" dirty="0"/>
          </a:p>
          <a:p>
            <a:pPr lvl="1"/>
            <a:endParaRPr lang="en-US" sz="2000" dirty="0"/>
          </a:p>
          <a:p>
            <a:r>
              <a:rPr lang="en-US" sz="2400" dirty="0"/>
              <a:t>Setting App Catalog permissions</a:t>
            </a:r>
          </a:p>
          <a:p>
            <a:pPr lvl="1"/>
            <a:r>
              <a:rPr lang="en-US" sz="2000" dirty="0"/>
              <a:t>Site collection administrator becomes App Catalog administrator</a:t>
            </a:r>
          </a:p>
          <a:p>
            <a:pPr lvl="1"/>
            <a:r>
              <a:rPr lang="en-US" sz="2000" dirty="0"/>
              <a:t>End user permissions allows user to discover and install apps</a:t>
            </a:r>
          </a:p>
          <a:p>
            <a:endParaRPr lang="en-US" sz="2000" dirty="0"/>
          </a:p>
          <a:p>
            <a:endParaRPr lang="en-US" sz="2000"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135762" y="4634023"/>
            <a:ext cx="5728246" cy="1676400"/>
          </a:xfrm>
          <a:prstGeom prst="rect">
            <a:avLst/>
          </a:prstGeom>
          <a:noFill/>
          <a:ln w="28575">
            <a:solidFill>
              <a:schemeClr val="bg1">
                <a:lumMod val="75000"/>
              </a:schemeClr>
            </a:solidFill>
          </a:ln>
        </p:spPr>
      </p:pic>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1059896" y="2431312"/>
            <a:ext cx="5118100" cy="990600"/>
          </a:xfrm>
          <a:prstGeom prst="rect">
            <a:avLst/>
          </a:prstGeom>
          <a:noFill/>
          <a:ln w="28575">
            <a:solidFill>
              <a:schemeClr val="bg1">
                <a:lumMod val="75000"/>
              </a:schemeClr>
            </a:solidFill>
          </a:ln>
        </p:spPr>
      </p:pic>
    </p:spTree>
    <p:extLst>
      <p:ext uri="{BB962C8B-B14F-4D97-AF65-F5344CB8AC3E}">
        <p14:creationId xmlns:p14="http://schemas.microsoft.com/office/powerpoint/2010/main" val="25773636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2067342021"/>
              </p:ext>
            </p:extLst>
          </p:nvPr>
        </p:nvGraphicFramePr>
        <p:xfrm>
          <a:off x="351383" y="1063255"/>
          <a:ext cx="11225057" cy="5338712"/>
        </p:xfrm>
        <a:graphic>
          <a:graphicData uri="http://schemas.openxmlformats.org/drawingml/2006/table">
            <a:tbl>
              <a:tblPr firstRow="1" bandRow="1">
                <a:tableStyleId>{5C22544A-7EE6-4342-B048-85BDC9FD1C3A}</a:tableStyleId>
              </a:tblPr>
              <a:tblGrid>
                <a:gridCol w="11225057">
                  <a:extLst>
                    <a:ext uri="{9D8B030D-6E8A-4147-A177-3AD203B41FA5}">
                      <a16:colId xmlns:a16="http://schemas.microsoft.com/office/drawing/2014/main" xmlns="" val="1253488153"/>
                    </a:ext>
                  </a:extLst>
                </a:gridCol>
              </a:tblGrid>
              <a:tr h="273317">
                <a:tc>
                  <a:txBody>
                    <a:bodyPr/>
                    <a:lstStyle/>
                    <a:p>
                      <a:r>
                        <a:rPr lang="en-US" sz="2800" dirty="0" smtClean="0"/>
                        <a:t>Office 365 Development</a:t>
                      </a:r>
                      <a:endParaRPr lang="en-US" sz="2800" dirty="0"/>
                    </a:p>
                  </a:txBody>
                  <a:tcPr marL="91403" marR="91403" marT="45701" marB="45701" anchor="ctr"/>
                </a:tc>
                <a:extLst>
                  <a:ext uri="{0D108BD9-81ED-4DB2-BD59-A6C34878D82A}">
                    <a16:rowId xmlns:a16="http://schemas.microsoft.com/office/drawing/2014/main" xmlns="" val="829859176"/>
                  </a:ext>
                </a:extLst>
              </a:tr>
              <a:tr h="534826">
                <a:tc>
                  <a:txBody>
                    <a:bodyPr/>
                    <a:lstStyle/>
                    <a:p>
                      <a:r>
                        <a:rPr lang="en-US" sz="2400" b="0" dirty="0" smtClean="0"/>
                        <a:t>Module 1: Overview of Office 365 Development</a:t>
                      </a:r>
                    </a:p>
                  </a:txBody>
                  <a:tcPr marL="91403" marR="91403" marT="45701" marB="45701" anchor="ctr"/>
                </a:tc>
                <a:extLst>
                  <a:ext uri="{0D108BD9-81ED-4DB2-BD59-A6C34878D82A}">
                    <a16:rowId xmlns:a16="http://schemas.microsoft.com/office/drawing/2014/main" xmlns="" val="1946132611"/>
                  </a:ext>
                </a:extLst>
              </a:tr>
              <a:tr h="340173">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2400" dirty="0" smtClean="0"/>
                        <a:t>Module 2: Getting started with Apps for</a:t>
                      </a:r>
                      <a:r>
                        <a:rPr lang="en-US" sz="2400" baseline="0" dirty="0" smtClean="0"/>
                        <a:t> SharePoint</a:t>
                      </a:r>
                      <a:endParaRPr lang="en-US" sz="2400" dirty="0" smtClean="0"/>
                    </a:p>
                  </a:txBody>
                  <a:tcPr marL="91403" marR="91403" marT="45701" marB="45701" anchor="ctr"/>
                </a:tc>
                <a:extLst>
                  <a:ext uri="{0D108BD9-81ED-4DB2-BD59-A6C34878D82A}">
                    <a16:rowId xmlns:a16="http://schemas.microsoft.com/office/drawing/2014/main" xmlns="" val="3204002662"/>
                  </a:ext>
                </a:extLst>
              </a:tr>
              <a:tr h="53482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Module 3: Getting started with Apps for Office</a:t>
                      </a:r>
                    </a:p>
                  </a:txBody>
                  <a:tcPr marL="91403" marR="91403" marT="45701" marB="45701" anchor="ctr"/>
                </a:tc>
                <a:extLst>
                  <a:ext uri="{0D108BD9-81ED-4DB2-BD59-A6C34878D82A}">
                    <a16:rowId xmlns:a16="http://schemas.microsoft.com/office/drawing/2014/main" xmlns="" val="4266278162"/>
                  </a:ext>
                </a:extLst>
              </a:tr>
              <a:tr h="6493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4: </a:t>
                      </a:r>
                      <a:r>
                        <a:rPr lang="en-US" sz="2400" dirty="0" smtClean="0"/>
                        <a:t>Getting started with the Office 365 APIs</a:t>
                      </a:r>
                    </a:p>
                  </a:txBody>
                  <a:tcPr marL="91403" marR="91403" marT="45701" marB="45701" anchor="ctr"/>
                </a:tc>
              </a:tr>
              <a:tr h="60717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5: Getting started with Mobile Development with Office 365</a:t>
                      </a:r>
                    </a:p>
                  </a:txBody>
                  <a:tcPr marL="91403" marR="91403" marT="45701" marB="45701" anchor="ctr"/>
                </a:tc>
              </a:tr>
              <a:tr h="60717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6: Moving Full Trust Code to the cloud using repeatable patterns</a:t>
                      </a:r>
                    </a:p>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                 and best practices</a:t>
                      </a:r>
                    </a:p>
                  </a:txBody>
                  <a:tcPr marL="91403" marR="91403" marT="45701" marB="45701" anchor="ctr"/>
                </a:tc>
              </a:tr>
              <a:tr h="60717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7: Setting up your Developer environment in Office 365</a:t>
                      </a:r>
                    </a:p>
                  </a:txBody>
                  <a:tcPr marL="91403" marR="91403" marT="45701" marB="45701" anchor="ctr"/>
                </a:tc>
              </a:tr>
              <a:tr h="60717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1" dirty="0" smtClean="0"/>
                        <a:t>Module 8: Setting up your on-premises environment for app development</a:t>
                      </a:r>
                    </a:p>
                  </a:txBody>
                  <a:tcPr marL="91403" marR="91403" marT="45701" marB="45701" anchor="ctr"/>
                </a:tc>
              </a:tr>
            </a:tbl>
          </a:graphicData>
        </a:graphic>
      </p:graphicFrame>
    </p:spTree>
    <p:extLst>
      <p:ext uri="{BB962C8B-B14F-4D97-AF65-F5344CB8AC3E}">
        <p14:creationId xmlns:p14="http://schemas.microsoft.com/office/powerpoint/2010/main" val="401651079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Apps for SharePoint Document Library</a:t>
            </a:r>
            <a:endParaRPr lang="en-US" dirty="0"/>
          </a:p>
        </p:txBody>
      </p:sp>
      <p:sp>
        <p:nvSpPr>
          <p:cNvPr id="3" name="Content Placeholder 2"/>
          <p:cNvSpPr>
            <a:spLocks noGrp="1"/>
          </p:cNvSpPr>
          <p:nvPr>
            <p:ph idx="1"/>
          </p:nvPr>
        </p:nvSpPr>
        <p:spPr/>
        <p:txBody>
          <a:bodyPr>
            <a:normAutofit/>
          </a:bodyPr>
          <a:lstStyle/>
          <a:p>
            <a:r>
              <a:rPr lang="en-US" sz="2400" dirty="0"/>
              <a:t>Apps for SharePoint is special document library</a:t>
            </a:r>
          </a:p>
          <a:p>
            <a:pPr lvl="1"/>
            <a:r>
              <a:rPr lang="en-US" sz="2000" dirty="0"/>
              <a:t>It's the place where you publish SharePoint apps</a:t>
            </a:r>
          </a:p>
          <a:p>
            <a:pPr lvl="1"/>
            <a:r>
              <a:rPr lang="en-US" sz="2000" dirty="0"/>
              <a:t>You upload app package and enter the related metadata</a:t>
            </a:r>
          </a:p>
        </p:txBody>
      </p:sp>
      <p:grpSp>
        <p:nvGrpSpPr>
          <p:cNvPr id="16" name="Group 15"/>
          <p:cNvGrpSpPr/>
          <p:nvPr/>
        </p:nvGrpSpPr>
        <p:grpSpPr>
          <a:xfrm>
            <a:off x="2132012" y="2895600"/>
            <a:ext cx="7177520" cy="3239938"/>
            <a:chOff x="685800" y="2945202"/>
            <a:chExt cx="7177520" cy="3239938"/>
          </a:xfrm>
        </p:grpSpPr>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685800" y="2945202"/>
              <a:ext cx="4370451" cy="1981200"/>
            </a:xfrm>
            <a:prstGeom prst="rect">
              <a:avLst/>
            </a:prstGeom>
            <a:noFill/>
            <a:ln>
              <a:noFill/>
            </a:ln>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8800" y="4051540"/>
              <a:ext cx="6034520" cy="2133600"/>
            </a:xfrm>
            <a:prstGeom prst="rect">
              <a:avLst/>
            </a:prstGeom>
            <a:noFill/>
            <a:ln w="12700">
              <a:solidFill>
                <a:schemeClr val="tx1"/>
              </a:solidFill>
            </a:ln>
          </p:spPr>
        </p:pic>
        <p:cxnSp>
          <p:nvCxnSpPr>
            <p:cNvPr id="10" name="Straight Connector 9"/>
            <p:cNvCxnSpPr/>
            <p:nvPr/>
          </p:nvCxnSpPr>
          <p:spPr>
            <a:xfrm>
              <a:off x="5041874" y="2945202"/>
              <a:ext cx="14377" cy="110633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990601" y="4926402"/>
              <a:ext cx="83819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153327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2800" b="0" dirty="0" smtClean="0"/>
              <a:t>Creating the App Catalog Site Collection</a:t>
            </a:r>
            <a:endParaRPr lang="en-US" sz="2800"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691344076"/>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Configuring S2S authentication</a:t>
            </a:r>
          </a:p>
        </p:txBody>
      </p:sp>
    </p:spTree>
    <p:extLst>
      <p:ext uri="{BB962C8B-B14F-4D97-AF65-F5344CB8AC3E}">
        <p14:creationId xmlns:p14="http://schemas.microsoft.com/office/powerpoint/2010/main" val="260685706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a Server-to-server (S2S) Trust</a:t>
            </a:r>
            <a:endParaRPr lang="en-US" dirty="0"/>
          </a:p>
        </p:txBody>
      </p:sp>
      <p:sp>
        <p:nvSpPr>
          <p:cNvPr id="3" name="Content Placeholder 2"/>
          <p:cNvSpPr>
            <a:spLocks noGrp="1"/>
          </p:cNvSpPr>
          <p:nvPr>
            <p:ph idx="1"/>
          </p:nvPr>
        </p:nvSpPr>
        <p:spPr>
          <a:prstGeom prst="rect">
            <a:avLst/>
          </a:prstGeom>
        </p:spPr>
        <p:txBody>
          <a:bodyPr>
            <a:normAutofit/>
          </a:bodyPr>
          <a:lstStyle/>
          <a:p>
            <a:r>
              <a:rPr lang="en-US" sz="2400" dirty="0"/>
              <a:t>Trusted connection between app and SharePoint</a:t>
            </a:r>
          </a:p>
          <a:p>
            <a:pPr lvl="1"/>
            <a:r>
              <a:rPr lang="en-US" sz="2000" dirty="0"/>
              <a:t>Eliminates need for ACS when running apps in on-premises farm</a:t>
            </a:r>
          </a:p>
          <a:p>
            <a:pPr lvl="1"/>
            <a:r>
              <a:rPr lang="en-US" sz="2000" dirty="0"/>
              <a:t>Trust between servers configured using SSL certificates</a:t>
            </a:r>
          </a:p>
          <a:p>
            <a:pPr lvl="1"/>
            <a:r>
              <a:rPr lang="en-US" sz="2000" dirty="0"/>
              <a:t>App code requires access to private key of SSL certificate</a:t>
            </a:r>
          </a:p>
          <a:p>
            <a:pPr lvl="1"/>
            <a:r>
              <a:rPr lang="en-US" sz="2000" dirty="0"/>
              <a:t>Requires creating Security Token Service on SharePoint server(s)</a:t>
            </a:r>
          </a:p>
          <a:p>
            <a:endParaRPr lang="en-US" sz="2400" dirty="0"/>
          </a:p>
          <a:p>
            <a:endParaRPr lang="en-US" sz="2400" dirty="0"/>
          </a:p>
        </p:txBody>
      </p:sp>
      <p:sp>
        <p:nvSpPr>
          <p:cNvPr id="24" name="Rectangle 23"/>
          <p:cNvSpPr/>
          <p:nvPr/>
        </p:nvSpPr>
        <p:spPr bwMode="auto">
          <a:xfrm>
            <a:off x="1139733" y="3432759"/>
            <a:ext cx="4997116" cy="3054658"/>
          </a:xfrm>
          <a:prstGeom prst="rect">
            <a:avLst/>
          </a:prstGeom>
          <a:solidFill>
            <a:schemeClr val="bg1">
              <a:lumMod val="85000"/>
            </a:schemeClr>
          </a:solidFill>
          <a:ln>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36576" rIns="182880" bIns="45718" numCol="1" rtlCol="0" anchor="t"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2400" dirty="0" smtClean="0">
                <a:solidFill>
                  <a:schemeClr val="tx1"/>
                </a:solidFill>
                <a:latin typeface="+mj-lt"/>
              </a:rPr>
              <a:t>Private Network Environment</a:t>
            </a:r>
          </a:p>
        </p:txBody>
      </p:sp>
      <p:sp>
        <p:nvSpPr>
          <p:cNvPr id="25" name="Rectangle 24"/>
          <p:cNvSpPr/>
          <p:nvPr/>
        </p:nvSpPr>
        <p:spPr bwMode="auto">
          <a:xfrm>
            <a:off x="3559944" y="3974930"/>
            <a:ext cx="1149701" cy="819532"/>
          </a:xfrm>
          <a:prstGeom prst="rect">
            <a:avLst/>
          </a:prstGeom>
          <a:solidFill>
            <a:schemeClr val="bg2"/>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73152" rIns="91440" bIns="45718"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ts val="600"/>
              </a:spcBef>
              <a:spcAft>
                <a:spcPts val="600"/>
              </a:spcAft>
            </a:pPr>
            <a:r>
              <a:rPr lang="en-US" sz="1400" dirty="0" smtClean="0">
                <a:gradFill>
                  <a:gsLst>
                    <a:gs pos="0">
                      <a:srgbClr val="FFFFFF"/>
                    </a:gs>
                    <a:gs pos="100000">
                      <a:srgbClr val="FFFFFF"/>
                    </a:gs>
                  </a:gsLst>
                  <a:lin ang="5400000" scaled="0"/>
                </a:gradFill>
                <a:cs typeface="Arial" pitchFamily="34" charset="0"/>
              </a:rPr>
              <a:t>SharePoint Web Server</a:t>
            </a:r>
          </a:p>
        </p:txBody>
      </p:sp>
      <p:sp>
        <p:nvSpPr>
          <p:cNvPr id="26" name="Rectangle 25"/>
          <p:cNvSpPr/>
          <p:nvPr/>
        </p:nvSpPr>
        <p:spPr bwMode="auto">
          <a:xfrm>
            <a:off x="1281613" y="4724882"/>
            <a:ext cx="912705" cy="731168"/>
          </a:xfrm>
          <a:prstGeom prst="rect">
            <a:avLst/>
          </a:prstGeom>
          <a:solidFill>
            <a:schemeClr val="bg2"/>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73152" rIns="91440" bIns="45718" numCol="1" rtlCol="0" anchor="ctr" anchorCtr="1"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ts val="600"/>
              </a:spcBef>
              <a:spcAft>
                <a:spcPts val="600"/>
              </a:spcAft>
            </a:pPr>
            <a:r>
              <a:rPr lang="en-US" sz="1400" dirty="0" smtClean="0">
                <a:gradFill>
                  <a:gsLst>
                    <a:gs pos="0">
                      <a:srgbClr val="FFFFFF"/>
                    </a:gs>
                    <a:gs pos="100000">
                      <a:srgbClr val="FFFFFF"/>
                    </a:gs>
                  </a:gsLst>
                  <a:lin ang="5400000" scaled="0"/>
                </a:gradFill>
                <a:cs typeface="Arial" pitchFamily="34" charset="0"/>
              </a:rPr>
              <a:t>User</a:t>
            </a:r>
          </a:p>
        </p:txBody>
      </p:sp>
      <p:sp>
        <p:nvSpPr>
          <p:cNvPr id="27" name="Rectangle 26"/>
          <p:cNvSpPr/>
          <p:nvPr/>
        </p:nvSpPr>
        <p:spPr bwMode="auto">
          <a:xfrm>
            <a:off x="3559944" y="5487803"/>
            <a:ext cx="1138899" cy="819532"/>
          </a:xfrm>
          <a:prstGeom prst="rect">
            <a:avLst/>
          </a:prstGeom>
          <a:solidFill>
            <a:schemeClr val="bg2"/>
          </a:solidFill>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73152" rIns="91440" bIns="45718" numCol="1" rtlCol="0" anchor="ctr" anchorCtr="1"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ts val="600"/>
              </a:spcBef>
              <a:spcAft>
                <a:spcPts val="600"/>
              </a:spcAft>
            </a:pPr>
            <a:r>
              <a:rPr lang="en-US" sz="1400" dirty="0" smtClean="0">
                <a:gradFill>
                  <a:gsLst>
                    <a:gs pos="0">
                      <a:srgbClr val="FFFFFF"/>
                    </a:gs>
                    <a:gs pos="100000">
                      <a:srgbClr val="FFFFFF"/>
                    </a:gs>
                  </a:gsLst>
                  <a:lin ang="5400000" scaled="0"/>
                </a:gradFill>
                <a:cs typeface="Arial" pitchFamily="34" charset="0"/>
              </a:rPr>
              <a:t>Client App</a:t>
            </a:r>
          </a:p>
        </p:txBody>
      </p:sp>
      <p:sp>
        <p:nvSpPr>
          <p:cNvPr id="28" name="Oval 27"/>
          <p:cNvSpPr/>
          <p:nvPr/>
        </p:nvSpPr>
        <p:spPr bwMode="auto">
          <a:xfrm>
            <a:off x="4895943" y="4170845"/>
            <a:ext cx="973799" cy="427702"/>
          </a:xfrm>
          <a:prstGeom prst="ellips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0" tIns="0" rIns="0" bIns="0"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1000" b="1" dirty="0" smtClean="0">
                <a:solidFill>
                  <a:schemeClr val="tx1"/>
                </a:solidFill>
                <a:latin typeface="Segoe Condensed" pitchFamily="34" charset="0"/>
              </a:rPr>
              <a:t>S2S STS</a:t>
            </a:r>
          </a:p>
        </p:txBody>
      </p:sp>
      <p:sp>
        <p:nvSpPr>
          <p:cNvPr id="29" name="Oval 28"/>
          <p:cNvSpPr/>
          <p:nvPr/>
        </p:nvSpPr>
        <p:spPr bwMode="auto">
          <a:xfrm>
            <a:off x="4811721" y="5597606"/>
            <a:ext cx="1142241" cy="584885"/>
          </a:xfrm>
          <a:prstGeom prst="ellips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0" tIns="0" rIns="0" bIns="0"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defTabSz="914099" fontAlgn="base">
              <a:spcBef>
                <a:spcPct val="0"/>
              </a:spcBef>
              <a:spcAft>
                <a:spcPct val="0"/>
              </a:spcAft>
            </a:pPr>
            <a:r>
              <a:rPr lang="en-US" sz="1000" b="1" dirty="0" smtClean="0">
                <a:solidFill>
                  <a:schemeClr val="tx1"/>
                </a:solidFill>
                <a:latin typeface="Segoe Condensed" pitchFamily="34" charset="0"/>
              </a:rPr>
              <a:t>SSL Cert </a:t>
            </a:r>
          </a:p>
          <a:p>
            <a:pPr algn="ctr" defTabSz="914099" fontAlgn="base">
              <a:spcBef>
                <a:spcPct val="0"/>
              </a:spcBef>
              <a:spcAft>
                <a:spcPct val="0"/>
              </a:spcAft>
            </a:pPr>
            <a:r>
              <a:rPr lang="en-US" sz="900" dirty="0" smtClean="0">
                <a:solidFill>
                  <a:schemeClr val="tx1"/>
                </a:solidFill>
                <a:latin typeface="Segoe Condensed" pitchFamily="34" charset="0"/>
              </a:rPr>
              <a:t>Public/Private key pair (.</a:t>
            </a:r>
            <a:r>
              <a:rPr lang="en-US" sz="900" dirty="0" err="1" smtClean="0">
                <a:solidFill>
                  <a:schemeClr val="tx1"/>
                </a:solidFill>
                <a:latin typeface="Segoe Condensed" pitchFamily="34" charset="0"/>
              </a:rPr>
              <a:t>pfx</a:t>
            </a:r>
            <a:r>
              <a:rPr lang="en-US" sz="900" dirty="0" smtClean="0">
                <a:solidFill>
                  <a:schemeClr val="tx1"/>
                </a:solidFill>
                <a:latin typeface="Segoe Condensed" pitchFamily="34" charset="0"/>
              </a:rPr>
              <a:t>)</a:t>
            </a:r>
          </a:p>
        </p:txBody>
      </p:sp>
      <p:cxnSp>
        <p:nvCxnSpPr>
          <p:cNvPr id="30" name="Straight Arrow Connector 29"/>
          <p:cNvCxnSpPr>
            <a:endCxn id="25" idx="1"/>
          </p:cNvCxnSpPr>
          <p:nvPr/>
        </p:nvCxnSpPr>
        <p:spPr>
          <a:xfrm flipV="1">
            <a:off x="2194318" y="4384696"/>
            <a:ext cx="1365626" cy="698584"/>
          </a:xfrm>
          <a:prstGeom prst="straightConnector1">
            <a:avLst/>
          </a:prstGeom>
          <a:ln w="28575">
            <a:solidFill>
              <a:schemeClr val="bg2"/>
            </a:solidFill>
            <a:tailEnd type="stealth" w="lg" len="lg"/>
          </a:ln>
        </p:spPr>
        <p:style>
          <a:lnRef idx="1">
            <a:schemeClr val="accent4"/>
          </a:lnRef>
          <a:fillRef idx="0">
            <a:schemeClr val="accent4"/>
          </a:fillRef>
          <a:effectRef idx="0">
            <a:schemeClr val="accent4"/>
          </a:effectRef>
          <a:fontRef idx="minor">
            <a:schemeClr val="tx1"/>
          </a:fontRef>
        </p:style>
      </p:cxnSp>
      <p:cxnSp>
        <p:nvCxnSpPr>
          <p:cNvPr id="31" name="Straight Arrow Connector 30"/>
          <p:cNvCxnSpPr>
            <a:stCxn id="26" idx="3"/>
            <a:endCxn id="27" idx="1"/>
          </p:cNvCxnSpPr>
          <p:nvPr/>
        </p:nvCxnSpPr>
        <p:spPr>
          <a:xfrm>
            <a:off x="2194318" y="5090466"/>
            <a:ext cx="1365626" cy="807103"/>
          </a:xfrm>
          <a:prstGeom prst="straightConnector1">
            <a:avLst/>
          </a:prstGeom>
          <a:ln w="28575">
            <a:solidFill>
              <a:schemeClr val="bg2"/>
            </a:solidFill>
            <a:tailEnd type="stealth" w="lg" len="lg"/>
          </a:ln>
        </p:spPr>
        <p:style>
          <a:lnRef idx="1">
            <a:schemeClr val="accent4"/>
          </a:lnRef>
          <a:fillRef idx="0">
            <a:schemeClr val="accent4"/>
          </a:fillRef>
          <a:effectRef idx="0">
            <a:schemeClr val="accent4"/>
          </a:effectRef>
          <a:fontRef idx="minor">
            <a:schemeClr val="tx1"/>
          </a:fontRef>
        </p:style>
      </p:cxnSp>
      <p:cxnSp>
        <p:nvCxnSpPr>
          <p:cNvPr id="32" name="Straight Arrow Connector 31"/>
          <p:cNvCxnSpPr/>
          <p:nvPr/>
        </p:nvCxnSpPr>
        <p:spPr>
          <a:xfrm flipV="1">
            <a:off x="3879071" y="4861862"/>
            <a:ext cx="1" cy="540000"/>
          </a:xfrm>
          <a:prstGeom prst="straightConnector1">
            <a:avLst/>
          </a:prstGeom>
          <a:ln w="28575">
            <a:solidFill>
              <a:schemeClr val="bg2"/>
            </a:solidFill>
            <a:tailEnd type="stealth" w="lg" len="lg"/>
          </a:ln>
        </p:spPr>
        <p:style>
          <a:lnRef idx="1">
            <a:schemeClr val="accent4"/>
          </a:lnRef>
          <a:fillRef idx="0">
            <a:schemeClr val="accent4"/>
          </a:fillRef>
          <a:effectRef idx="0">
            <a:schemeClr val="accent4"/>
          </a:effectRef>
          <a:fontRef idx="minor">
            <a:schemeClr val="tx1"/>
          </a:fontRef>
        </p:style>
      </p:cxnSp>
      <p:cxnSp>
        <p:nvCxnSpPr>
          <p:cNvPr id="33" name="Straight Arrow Connector 32"/>
          <p:cNvCxnSpPr/>
          <p:nvPr/>
        </p:nvCxnSpPr>
        <p:spPr>
          <a:xfrm>
            <a:off x="4518878" y="4889034"/>
            <a:ext cx="1" cy="540000"/>
          </a:xfrm>
          <a:prstGeom prst="straightConnector1">
            <a:avLst/>
          </a:prstGeom>
          <a:ln w="28575">
            <a:solidFill>
              <a:schemeClr val="bg2"/>
            </a:solidFill>
            <a:tailEnd type="stealth" w="lg" len="lg"/>
          </a:ln>
        </p:spPr>
        <p:style>
          <a:lnRef idx="1">
            <a:schemeClr val="accent4"/>
          </a:lnRef>
          <a:fillRef idx="0">
            <a:schemeClr val="accent4"/>
          </a:fillRef>
          <a:effectRef idx="0">
            <a:schemeClr val="accent4"/>
          </a:effectRef>
          <a:fontRef idx="minor">
            <a:schemeClr val="tx1"/>
          </a:fontRef>
        </p:style>
      </p:cxnSp>
      <p:sp>
        <p:nvSpPr>
          <p:cNvPr id="34" name="Freeform 33"/>
          <p:cNvSpPr/>
          <p:nvPr/>
        </p:nvSpPr>
        <p:spPr>
          <a:xfrm>
            <a:off x="2641645" y="4384696"/>
            <a:ext cx="457841" cy="457841"/>
          </a:xfrm>
          <a:custGeom>
            <a:avLst/>
            <a:gdLst>
              <a:gd name="connsiteX0" fmla="*/ 0 w 457841"/>
              <a:gd name="connsiteY0" fmla="*/ 228921 h 457841"/>
              <a:gd name="connsiteX1" fmla="*/ 228921 w 457841"/>
              <a:gd name="connsiteY1" fmla="*/ 0 h 457841"/>
              <a:gd name="connsiteX2" fmla="*/ 457842 w 457841"/>
              <a:gd name="connsiteY2" fmla="*/ 228921 h 457841"/>
              <a:gd name="connsiteX3" fmla="*/ 228921 w 457841"/>
              <a:gd name="connsiteY3" fmla="*/ 457842 h 457841"/>
              <a:gd name="connsiteX4" fmla="*/ 0 w 457841"/>
              <a:gd name="connsiteY4" fmla="*/ 228921 h 45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841" h="457841">
                <a:moveTo>
                  <a:pt x="0" y="228921"/>
                </a:moveTo>
                <a:cubicBezTo>
                  <a:pt x="0" y="102491"/>
                  <a:pt x="102491" y="0"/>
                  <a:pt x="228921" y="0"/>
                </a:cubicBezTo>
                <a:cubicBezTo>
                  <a:pt x="355351" y="0"/>
                  <a:pt x="457842" y="102491"/>
                  <a:pt x="457842" y="228921"/>
                </a:cubicBezTo>
                <a:cubicBezTo>
                  <a:pt x="457842" y="355351"/>
                  <a:pt x="355351" y="457842"/>
                  <a:pt x="228921" y="457842"/>
                </a:cubicBezTo>
                <a:cubicBezTo>
                  <a:pt x="102491" y="457842"/>
                  <a:pt x="0" y="355351"/>
                  <a:pt x="0" y="228921"/>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7049" tIns="67049" rIns="67049" bIns="67049" numCol="1" spcCol="1270" anchor="ctr" anchorCtr="0">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lvl="0" algn="ctr" defTabSz="933450">
              <a:lnSpc>
                <a:spcPct val="90000"/>
              </a:lnSpc>
              <a:spcBef>
                <a:spcPct val="0"/>
              </a:spcBef>
              <a:spcAft>
                <a:spcPct val="35000"/>
              </a:spcAft>
            </a:pPr>
            <a:r>
              <a:rPr lang="en-US" sz="2100" dirty="0" smtClean="0"/>
              <a:t>1</a:t>
            </a:r>
            <a:endParaRPr lang="en-US" sz="2100" kern="1200" dirty="0"/>
          </a:p>
        </p:txBody>
      </p:sp>
      <p:sp>
        <p:nvSpPr>
          <p:cNvPr id="35" name="Freeform 34"/>
          <p:cNvSpPr/>
          <p:nvPr/>
        </p:nvSpPr>
        <p:spPr>
          <a:xfrm>
            <a:off x="2506475" y="5383755"/>
            <a:ext cx="457841" cy="457841"/>
          </a:xfrm>
          <a:custGeom>
            <a:avLst/>
            <a:gdLst>
              <a:gd name="connsiteX0" fmla="*/ 0 w 457841"/>
              <a:gd name="connsiteY0" fmla="*/ 228921 h 457841"/>
              <a:gd name="connsiteX1" fmla="*/ 228921 w 457841"/>
              <a:gd name="connsiteY1" fmla="*/ 0 h 457841"/>
              <a:gd name="connsiteX2" fmla="*/ 457842 w 457841"/>
              <a:gd name="connsiteY2" fmla="*/ 228921 h 457841"/>
              <a:gd name="connsiteX3" fmla="*/ 228921 w 457841"/>
              <a:gd name="connsiteY3" fmla="*/ 457842 h 457841"/>
              <a:gd name="connsiteX4" fmla="*/ 0 w 457841"/>
              <a:gd name="connsiteY4" fmla="*/ 228921 h 45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841" h="457841">
                <a:moveTo>
                  <a:pt x="0" y="228921"/>
                </a:moveTo>
                <a:cubicBezTo>
                  <a:pt x="0" y="102491"/>
                  <a:pt x="102491" y="0"/>
                  <a:pt x="228921" y="0"/>
                </a:cubicBezTo>
                <a:cubicBezTo>
                  <a:pt x="355351" y="0"/>
                  <a:pt x="457842" y="102491"/>
                  <a:pt x="457842" y="228921"/>
                </a:cubicBezTo>
                <a:cubicBezTo>
                  <a:pt x="457842" y="355351"/>
                  <a:pt x="355351" y="457842"/>
                  <a:pt x="228921" y="457842"/>
                </a:cubicBezTo>
                <a:cubicBezTo>
                  <a:pt x="102491" y="457842"/>
                  <a:pt x="0" y="355351"/>
                  <a:pt x="0" y="228921"/>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7049" tIns="67049" rIns="67049" bIns="67049" numCol="1" spcCol="1270" anchor="ctr" anchorCtr="0">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lvl="0" algn="ctr" defTabSz="933450">
              <a:lnSpc>
                <a:spcPct val="90000"/>
              </a:lnSpc>
              <a:spcBef>
                <a:spcPct val="0"/>
              </a:spcBef>
              <a:spcAft>
                <a:spcPct val="35000"/>
              </a:spcAft>
            </a:pPr>
            <a:r>
              <a:rPr lang="en-US" sz="2100" dirty="0"/>
              <a:t>2</a:t>
            </a:r>
            <a:endParaRPr lang="en-US" sz="2100" kern="1200" dirty="0"/>
          </a:p>
        </p:txBody>
      </p:sp>
      <p:sp>
        <p:nvSpPr>
          <p:cNvPr id="36" name="Freeform 35"/>
          <p:cNvSpPr/>
          <p:nvPr/>
        </p:nvSpPr>
        <p:spPr>
          <a:xfrm>
            <a:off x="3399789" y="4927458"/>
            <a:ext cx="457841" cy="457841"/>
          </a:xfrm>
          <a:custGeom>
            <a:avLst/>
            <a:gdLst>
              <a:gd name="connsiteX0" fmla="*/ 0 w 457841"/>
              <a:gd name="connsiteY0" fmla="*/ 228921 h 457841"/>
              <a:gd name="connsiteX1" fmla="*/ 228921 w 457841"/>
              <a:gd name="connsiteY1" fmla="*/ 0 h 457841"/>
              <a:gd name="connsiteX2" fmla="*/ 457842 w 457841"/>
              <a:gd name="connsiteY2" fmla="*/ 228921 h 457841"/>
              <a:gd name="connsiteX3" fmla="*/ 228921 w 457841"/>
              <a:gd name="connsiteY3" fmla="*/ 457842 h 457841"/>
              <a:gd name="connsiteX4" fmla="*/ 0 w 457841"/>
              <a:gd name="connsiteY4" fmla="*/ 228921 h 45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841" h="457841">
                <a:moveTo>
                  <a:pt x="0" y="228921"/>
                </a:moveTo>
                <a:cubicBezTo>
                  <a:pt x="0" y="102491"/>
                  <a:pt x="102491" y="0"/>
                  <a:pt x="228921" y="0"/>
                </a:cubicBezTo>
                <a:cubicBezTo>
                  <a:pt x="355351" y="0"/>
                  <a:pt x="457842" y="102491"/>
                  <a:pt x="457842" y="228921"/>
                </a:cubicBezTo>
                <a:cubicBezTo>
                  <a:pt x="457842" y="355351"/>
                  <a:pt x="355351" y="457842"/>
                  <a:pt x="228921" y="457842"/>
                </a:cubicBezTo>
                <a:cubicBezTo>
                  <a:pt x="102491" y="457842"/>
                  <a:pt x="0" y="355351"/>
                  <a:pt x="0" y="228921"/>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7049" tIns="67049" rIns="67049" bIns="67049" numCol="1" spcCol="1270" anchor="ctr" anchorCtr="0">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lvl="0" algn="ctr" defTabSz="933450">
              <a:lnSpc>
                <a:spcPct val="90000"/>
              </a:lnSpc>
              <a:spcBef>
                <a:spcPct val="0"/>
              </a:spcBef>
              <a:spcAft>
                <a:spcPct val="35000"/>
              </a:spcAft>
            </a:pPr>
            <a:r>
              <a:rPr lang="en-US" sz="2100" dirty="0"/>
              <a:t>3</a:t>
            </a:r>
            <a:endParaRPr lang="en-US" sz="2100" kern="1200" dirty="0"/>
          </a:p>
        </p:txBody>
      </p:sp>
      <p:sp>
        <p:nvSpPr>
          <p:cNvPr id="37" name="Freeform 36"/>
          <p:cNvSpPr/>
          <p:nvPr/>
        </p:nvSpPr>
        <p:spPr>
          <a:xfrm>
            <a:off x="4571684" y="4908811"/>
            <a:ext cx="457841" cy="457841"/>
          </a:xfrm>
          <a:custGeom>
            <a:avLst/>
            <a:gdLst>
              <a:gd name="connsiteX0" fmla="*/ 0 w 457841"/>
              <a:gd name="connsiteY0" fmla="*/ 228921 h 457841"/>
              <a:gd name="connsiteX1" fmla="*/ 228921 w 457841"/>
              <a:gd name="connsiteY1" fmla="*/ 0 h 457841"/>
              <a:gd name="connsiteX2" fmla="*/ 457842 w 457841"/>
              <a:gd name="connsiteY2" fmla="*/ 228921 h 457841"/>
              <a:gd name="connsiteX3" fmla="*/ 228921 w 457841"/>
              <a:gd name="connsiteY3" fmla="*/ 457842 h 457841"/>
              <a:gd name="connsiteX4" fmla="*/ 0 w 457841"/>
              <a:gd name="connsiteY4" fmla="*/ 228921 h 457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841" h="457841">
                <a:moveTo>
                  <a:pt x="0" y="228921"/>
                </a:moveTo>
                <a:cubicBezTo>
                  <a:pt x="0" y="102491"/>
                  <a:pt x="102491" y="0"/>
                  <a:pt x="228921" y="0"/>
                </a:cubicBezTo>
                <a:cubicBezTo>
                  <a:pt x="355351" y="0"/>
                  <a:pt x="457842" y="102491"/>
                  <a:pt x="457842" y="228921"/>
                </a:cubicBezTo>
                <a:cubicBezTo>
                  <a:pt x="457842" y="355351"/>
                  <a:pt x="355351" y="457842"/>
                  <a:pt x="228921" y="457842"/>
                </a:cubicBezTo>
                <a:cubicBezTo>
                  <a:pt x="102491" y="457842"/>
                  <a:pt x="0" y="355351"/>
                  <a:pt x="0" y="228921"/>
                </a:cubicBez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67049" tIns="67049" rIns="67049" bIns="67049" numCol="1" spcCol="1270" anchor="ctr" anchorCtr="0">
            <a:noAutofit/>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lvl="0" algn="ctr" defTabSz="933450">
              <a:lnSpc>
                <a:spcPct val="90000"/>
              </a:lnSpc>
              <a:spcBef>
                <a:spcPct val="0"/>
              </a:spcBef>
              <a:spcAft>
                <a:spcPct val="35000"/>
              </a:spcAft>
            </a:pPr>
            <a:r>
              <a:rPr lang="en-US" sz="2100" dirty="0"/>
              <a:t>4</a:t>
            </a:r>
            <a:endParaRPr lang="en-US" sz="2100" kern="1200" dirty="0"/>
          </a:p>
        </p:txBody>
      </p:sp>
      <p:pic>
        <p:nvPicPr>
          <p:cNvPr id="38" name="Picture 37" descr="\\MAGNUM\Projects\Microsoft\Cloud Power FY12\Design\ICONS_PNG\Confidentiality.png"/>
          <p:cNvPicPr>
            <a:picLocks noChangeAspect="1" noChangeArrowheads="1"/>
          </p:cNvPicPr>
          <p:nvPr/>
        </p:nvPicPr>
        <p:blipFill>
          <a:blip r:embed="rId3" cstate="print">
            <a:duotone>
              <a:prstClr val="black"/>
              <a:schemeClr val="accent4">
                <a:tint val="45000"/>
                <a:satMod val="400000"/>
              </a:schemeClr>
            </a:duotone>
          </a:blip>
          <a:srcRect/>
          <a:stretch>
            <a:fillRect/>
          </a:stretch>
        </p:blipFill>
        <p:spPr bwMode="auto">
          <a:xfrm>
            <a:off x="3955139" y="4970428"/>
            <a:ext cx="517510" cy="517375"/>
          </a:xfrm>
          <a:prstGeom prst="rect">
            <a:avLst/>
          </a:prstGeom>
          <a:noFill/>
        </p:spPr>
      </p:pic>
    </p:spTree>
    <p:extLst>
      <p:ext uri="{BB962C8B-B14F-4D97-AF65-F5344CB8AC3E}">
        <p14:creationId xmlns:p14="http://schemas.microsoft.com/office/powerpoint/2010/main" val="3241762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a:grpSpLocks noChangeAspect="1"/>
          </p:cNvGrpSpPr>
          <p:nvPr/>
        </p:nvGrpSpPr>
        <p:grpSpPr>
          <a:xfrm>
            <a:off x="2016366" y="3174028"/>
            <a:ext cx="2340000" cy="2257259"/>
            <a:chOff x="6058130" y="2761855"/>
            <a:chExt cx="2552598" cy="2462339"/>
          </a:xfrm>
        </p:grpSpPr>
        <p:sp>
          <p:nvSpPr>
            <p:cNvPr id="27" name="Rectangle 26"/>
            <p:cNvSpPr/>
            <p:nvPr/>
          </p:nvSpPr>
          <p:spPr bwMode="auto">
            <a:xfrm>
              <a:off x="6206771" y="2761855"/>
              <a:ext cx="2017543" cy="2144416"/>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SharePoint Service</a:t>
              </a:r>
            </a:p>
          </p:txBody>
        </p:sp>
        <p:grpSp>
          <p:nvGrpSpPr>
            <p:cNvPr id="28" name="Group 27"/>
            <p:cNvGrpSpPr/>
            <p:nvPr/>
          </p:nvGrpSpPr>
          <p:grpSpPr>
            <a:xfrm>
              <a:off x="6058130" y="3357658"/>
              <a:ext cx="949310" cy="1066996"/>
              <a:chOff x="1637814" y="2493797"/>
              <a:chExt cx="949310" cy="1066996"/>
            </a:xfrm>
          </p:grpSpPr>
          <p:pic>
            <p:nvPicPr>
              <p:cNvPr id="36" name="Picture 35"/>
              <p:cNvPicPr>
                <a:picLocks noChangeAspect="1"/>
              </p:cNvPicPr>
              <p:nvPr/>
            </p:nvPicPr>
            <p:blipFill>
              <a:blip r:embed="rId2"/>
              <a:stretch>
                <a:fillRect/>
              </a:stretch>
            </p:blipFill>
            <p:spPr>
              <a:xfrm>
                <a:off x="1637814" y="2696932"/>
                <a:ext cx="465830" cy="863861"/>
              </a:xfrm>
              <a:prstGeom prst="rect">
                <a:avLst/>
              </a:prstGeom>
            </p:spPr>
          </p:pic>
          <p:pic>
            <p:nvPicPr>
              <p:cNvPr id="37" name="Picture 36"/>
              <p:cNvPicPr>
                <a:picLocks noChangeAspect="1"/>
              </p:cNvPicPr>
              <p:nvPr/>
            </p:nvPicPr>
            <p:blipFill>
              <a:blip r:embed="rId3"/>
              <a:stretch>
                <a:fillRect/>
              </a:stretch>
            </p:blipFill>
            <p:spPr>
              <a:xfrm>
                <a:off x="1857111" y="2493797"/>
                <a:ext cx="730013" cy="911760"/>
              </a:xfrm>
              <a:prstGeom prst="rect">
                <a:avLst/>
              </a:prstGeom>
            </p:spPr>
          </p:pic>
        </p:grpSp>
        <p:grpSp>
          <p:nvGrpSpPr>
            <p:cNvPr id="29" name="Group 28"/>
            <p:cNvGrpSpPr/>
            <p:nvPr/>
          </p:nvGrpSpPr>
          <p:grpSpPr>
            <a:xfrm>
              <a:off x="7136374" y="3128862"/>
              <a:ext cx="1474354" cy="1159738"/>
              <a:chOff x="3259173" y="2265001"/>
              <a:chExt cx="1474354" cy="1159738"/>
            </a:xfrm>
          </p:grpSpPr>
          <p:pic>
            <p:nvPicPr>
              <p:cNvPr id="33" name="Picture 32"/>
              <p:cNvPicPr>
                <a:picLocks noChangeAspect="1"/>
              </p:cNvPicPr>
              <p:nvPr/>
            </p:nvPicPr>
            <p:blipFill>
              <a:blip r:embed="rId2"/>
              <a:stretch>
                <a:fillRect/>
              </a:stretch>
            </p:blipFill>
            <p:spPr>
              <a:xfrm>
                <a:off x="3259173" y="2493797"/>
                <a:ext cx="465830" cy="863861"/>
              </a:xfrm>
              <a:prstGeom prst="rect">
                <a:avLst/>
              </a:prstGeom>
            </p:spPr>
          </p:pic>
          <p:pic>
            <p:nvPicPr>
              <p:cNvPr id="34" name="Picture 33"/>
              <p:cNvPicPr>
                <a:picLocks noChangeAspect="1"/>
              </p:cNvPicPr>
              <p:nvPr/>
            </p:nvPicPr>
            <p:blipFill>
              <a:blip r:embed="rId2"/>
              <a:stretch>
                <a:fillRect/>
              </a:stretch>
            </p:blipFill>
            <p:spPr>
              <a:xfrm>
                <a:off x="3584595" y="2265001"/>
                <a:ext cx="465830" cy="863861"/>
              </a:xfrm>
              <a:prstGeom prst="rect">
                <a:avLst/>
              </a:prstGeom>
            </p:spPr>
          </p:pic>
          <p:pic>
            <p:nvPicPr>
              <p:cNvPr id="35" name="Picture 34"/>
              <p:cNvPicPr>
                <a:picLocks noChangeAspect="1"/>
              </p:cNvPicPr>
              <p:nvPr/>
            </p:nvPicPr>
            <p:blipFill>
              <a:blip r:embed="rId4"/>
              <a:stretch>
                <a:fillRect/>
              </a:stretch>
            </p:blipFill>
            <p:spPr>
              <a:xfrm>
                <a:off x="3829702" y="2547779"/>
                <a:ext cx="903825" cy="876960"/>
              </a:xfrm>
              <a:prstGeom prst="rect">
                <a:avLst/>
              </a:prstGeom>
            </p:spPr>
          </p:pic>
        </p:grpSp>
        <p:grpSp>
          <p:nvGrpSpPr>
            <p:cNvPr id="30" name="Group 29"/>
            <p:cNvGrpSpPr/>
            <p:nvPr/>
          </p:nvGrpSpPr>
          <p:grpSpPr>
            <a:xfrm>
              <a:off x="6817422" y="4242931"/>
              <a:ext cx="1110204" cy="981263"/>
              <a:chOff x="2552214" y="4019392"/>
              <a:chExt cx="1110204" cy="981263"/>
            </a:xfrm>
          </p:grpSpPr>
          <p:pic>
            <p:nvPicPr>
              <p:cNvPr id="31" name="Picture 30"/>
              <p:cNvPicPr>
                <a:picLocks noChangeAspect="1"/>
              </p:cNvPicPr>
              <p:nvPr/>
            </p:nvPicPr>
            <p:blipFill>
              <a:blip r:embed="rId2"/>
              <a:stretch>
                <a:fillRect/>
              </a:stretch>
            </p:blipFill>
            <p:spPr>
              <a:xfrm>
                <a:off x="2552214" y="4136794"/>
                <a:ext cx="465830" cy="863861"/>
              </a:xfrm>
              <a:prstGeom prst="rect">
                <a:avLst/>
              </a:prstGeom>
            </p:spPr>
          </p:pic>
          <p:pic>
            <p:nvPicPr>
              <p:cNvPr id="32" name="Picture 31"/>
              <p:cNvPicPr>
                <a:picLocks noChangeAspect="1"/>
              </p:cNvPicPr>
              <p:nvPr/>
            </p:nvPicPr>
            <p:blipFill>
              <a:blip r:embed="rId5"/>
              <a:stretch>
                <a:fillRect/>
              </a:stretch>
            </p:blipFill>
            <p:spPr>
              <a:xfrm>
                <a:off x="2855928" y="4019392"/>
                <a:ext cx="806490" cy="904800"/>
              </a:xfrm>
              <a:prstGeom prst="rect">
                <a:avLst/>
              </a:prstGeom>
            </p:spPr>
          </p:pic>
        </p:grpSp>
      </p:grpSp>
      <p:grpSp>
        <p:nvGrpSpPr>
          <p:cNvPr id="38" name="Group 37"/>
          <p:cNvGrpSpPr>
            <a:grpSpLocks noChangeAspect="1"/>
          </p:cNvGrpSpPr>
          <p:nvPr/>
        </p:nvGrpSpPr>
        <p:grpSpPr>
          <a:xfrm>
            <a:off x="8602872" y="3664942"/>
            <a:ext cx="1872000" cy="1367035"/>
            <a:chOff x="9069017" y="1761987"/>
            <a:chExt cx="2046731" cy="1494632"/>
          </a:xfrm>
        </p:grpSpPr>
        <p:sp>
          <p:nvSpPr>
            <p:cNvPr id="39" name="Rectangle 38"/>
            <p:cNvSpPr/>
            <p:nvPr/>
          </p:nvSpPr>
          <p:spPr bwMode="auto">
            <a:xfrm>
              <a:off x="9069017" y="1761987"/>
              <a:ext cx="1805459" cy="1394480"/>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Provider hosted Apps</a:t>
              </a:r>
            </a:p>
          </p:txBody>
        </p:sp>
        <p:pic>
          <p:nvPicPr>
            <p:cNvPr id="40" name="Picture 39"/>
            <p:cNvPicPr>
              <a:picLocks noChangeAspect="1"/>
            </p:cNvPicPr>
            <p:nvPr/>
          </p:nvPicPr>
          <p:blipFill>
            <a:blip r:embed="rId2"/>
            <a:stretch>
              <a:fillRect/>
            </a:stretch>
          </p:blipFill>
          <p:spPr>
            <a:xfrm>
              <a:off x="9644923" y="2181575"/>
              <a:ext cx="465830" cy="863861"/>
            </a:xfrm>
            <a:prstGeom prst="rect">
              <a:avLst/>
            </a:prstGeom>
          </p:spPr>
        </p:pic>
        <p:pic>
          <p:nvPicPr>
            <p:cNvPr id="41" name="Picture 40"/>
            <p:cNvPicPr>
              <a:picLocks noChangeAspect="1"/>
            </p:cNvPicPr>
            <p:nvPr/>
          </p:nvPicPr>
          <p:blipFill>
            <a:blip r:embed="rId2"/>
            <a:stretch>
              <a:fillRect/>
            </a:stretch>
          </p:blipFill>
          <p:spPr>
            <a:xfrm>
              <a:off x="9933631" y="2392758"/>
              <a:ext cx="465830" cy="863861"/>
            </a:xfrm>
            <a:prstGeom prst="rect">
              <a:avLst/>
            </a:prstGeom>
          </p:spPr>
        </p:pic>
        <p:pic>
          <p:nvPicPr>
            <p:cNvPr id="42" name="Picture 41"/>
            <p:cNvPicPr>
              <a:picLocks noChangeAspect="1"/>
            </p:cNvPicPr>
            <p:nvPr/>
          </p:nvPicPr>
          <p:blipFill>
            <a:blip r:embed="rId6"/>
            <a:stretch>
              <a:fillRect/>
            </a:stretch>
          </p:blipFill>
          <p:spPr>
            <a:xfrm>
              <a:off x="10260590" y="2163619"/>
              <a:ext cx="855158" cy="953520"/>
            </a:xfrm>
            <a:prstGeom prst="rect">
              <a:avLst/>
            </a:prstGeom>
          </p:spPr>
        </p:pic>
      </p:grpSp>
      <p:sp>
        <p:nvSpPr>
          <p:cNvPr id="44" name="Title 43"/>
          <p:cNvSpPr>
            <a:spLocks noGrp="1"/>
          </p:cNvSpPr>
          <p:nvPr>
            <p:ph type="title"/>
          </p:nvPr>
        </p:nvSpPr>
        <p:spPr/>
        <p:txBody>
          <a:bodyPr/>
          <a:lstStyle/>
          <a:p>
            <a:r>
              <a:rPr lang="en-US" dirty="0" smtClean="0"/>
              <a:t>S2S with on-premises</a:t>
            </a:r>
            <a:endParaRPr lang="en-US" dirty="0"/>
          </a:p>
        </p:txBody>
      </p:sp>
      <p:cxnSp>
        <p:nvCxnSpPr>
          <p:cNvPr id="46" name="Straight Arrow Connector 45"/>
          <p:cNvCxnSpPr/>
          <p:nvPr/>
        </p:nvCxnSpPr>
        <p:spPr>
          <a:xfrm flipV="1">
            <a:off x="6876473" y="5294444"/>
            <a:ext cx="1843020" cy="844067"/>
          </a:xfrm>
          <a:prstGeom prst="straightConnector1">
            <a:avLst/>
          </a:prstGeom>
          <a:ln w="412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56" name="Straight Arrow Connector 55"/>
          <p:cNvCxnSpPr/>
          <p:nvPr/>
        </p:nvCxnSpPr>
        <p:spPr>
          <a:xfrm flipH="1" flipV="1">
            <a:off x="4417943" y="4674768"/>
            <a:ext cx="3938211" cy="852"/>
          </a:xfrm>
          <a:prstGeom prst="straightConnector1">
            <a:avLst/>
          </a:prstGeom>
          <a:ln w="41275">
            <a:solidFill>
              <a:schemeClr val="bg1">
                <a:lumMod val="65000"/>
              </a:schemeClr>
            </a:solidFill>
            <a:prstDash val="sysDash"/>
            <a:headEnd type="stealth" w="lg" len="lg"/>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74" name="Straight Arrow Connector 73"/>
          <p:cNvCxnSpPr/>
          <p:nvPr/>
        </p:nvCxnSpPr>
        <p:spPr>
          <a:xfrm flipV="1">
            <a:off x="4316126" y="3976832"/>
            <a:ext cx="4066072" cy="35083"/>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pic>
        <p:nvPicPr>
          <p:cNvPr id="96" name="Picture 95"/>
          <p:cNvPicPr>
            <a:picLocks noChangeAspect="1"/>
          </p:cNvPicPr>
          <p:nvPr/>
        </p:nvPicPr>
        <p:blipFill>
          <a:blip r:embed="rId7"/>
          <a:stretch>
            <a:fillRect/>
          </a:stretch>
        </p:blipFill>
        <p:spPr>
          <a:xfrm>
            <a:off x="7452388" y="3757461"/>
            <a:ext cx="451913" cy="382800"/>
          </a:xfrm>
          <a:prstGeom prst="rect">
            <a:avLst/>
          </a:prstGeom>
        </p:spPr>
      </p:pic>
      <p:grpSp>
        <p:nvGrpSpPr>
          <p:cNvPr id="99" name="Group 98"/>
          <p:cNvGrpSpPr/>
          <p:nvPr/>
        </p:nvGrpSpPr>
        <p:grpSpPr>
          <a:xfrm>
            <a:off x="7769482" y="5383559"/>
            <a:ext cx="514401" cy="514401"/>
            <a:chOff x="492" y="17985"/>
            <a:chExt cx="524853" cy="524853"/>
          </a:xfrm>
        </p:grpSpPr>
        <p:sp>
          <p:nvSpPr>
            <p:cNvPr id="100" name="Oval 99"/>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1"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smtClean="0"/>
                <a:t>5</a:t>
              </a:r>
              <a:endParaRPr lang="en-US" sz="2352" dirty="0"/>
            </a:p>
          </p:txBody>
        </p:sp>
      </p:grpSp>
      <p:grpSp>
        <p:nvGrpSpPr>
          <p:cNvPr id="13" name="Group 12"/>
          <p:cNvGrpSpPr/>
          <p:nvPr/>
        </p:nvGrpSpPr>
        <p:grpSpPr>
          <a:xfrm>
            <a:off x="8870879" y="1200059"/>
            <a:ext cx="943528" cy="957392"/>
            <a:chOff x="6004101" y="1738405"/>
            <a:chExt cx="943528" cy="957392"/>
          </a:xfrm>
        </p:grpSpPr>
        <p:pic>
          <p:nvPicPr>
            <p:cNvPr id="20" name="Picture 19"/>
            <p:cNvPicPr>
              <a:picLocks noChangeAspect="1"/>
            </p:cNvPicPr>
            <p:nvPr/>
          </p:nvPicPr>
          <p:blipFill>
            <a:blip r:embed="rId8"/>
            <a:stretch>
              <a:fillRect/>
            </a:stretch>
          </p:blipFill>
          <p:spPr>
            <a:xfrm>
              <a:off x="6097626" y="1738405"/>
              <a:ext cx="716108" cy="716880"/>
            </a:xfrm>
            <a:prstGeom prst="rect">
              <a:avLst/>
            </a:prstGeom>
          </p:spPr>
        </p:pic>
        <p:sp>
          <p:nvSpPr>
            <p:cNvPr id="106" name="TextBox 105"/>
            <p:cNvSpPr txBox="1"/>
            <p:nvPr/>
          </p:nvSpPr>
          <p:spPr>
            <a:xfrm>
              <a:off x="6004101" y="2449576"/>
              <a:ext cx="943528" cy="246221"/>
            </a:xfrm>
            <a:prstGeom prst="rect">
              <a:avLst/>
            </a:prstGeom>
            <a:noFill/>
          </p:spPr>
          <p:txBody>
            <a:bodyPr wrap="none" lIns="0" tIns="0" rIns="0" bIns="0" rtlCol="0">
              <a:spAutoFit/>
            </a:bodyPr>
            <a:lstStyle/>
            <a:p>
              <a:r>
                <a:rPr lang="en-US" sz="1600" spc="-70" dirty="0" smtClean="0">
                  <a:gradFill>
                    <a:gsLst>
                      <a:gs pos="2917">
                        <a:schemeClr val="bg2"/>
                      </a:gs>
                      <a:gs pos="95000">
                        <a:schemeClr val="bg2"/>
                      </a:gs>
                    </a:gsLst>
                    <a:lin ang="5400000" scaled="0"/>
                  </a:gradFill>
                </a:rPr>
                <a:t>App Admin</a:t>
              </a:r>
            </a:p>
          </p:txBody>
        </p:sp>
      </p:grpSp>
      <p:grpSp>
        <p:nvGrpSpPr>
          <p:cNvPr id="109" name="Group 108"/>
          <p:cNvGrpSpPr/>
          <p:nvPr/>
        </p:nvGrpSpPr>
        <p:grpSpPr>
          <a:xfrm>
            <a:off x="5726264" y="5526880"/>
            <a:ext cx="1077638" cy="1269341"/>
            <a:chOff x="9839951" y="4868565"/>
            <a:chExt cx="1077638" cy="1269341"/>
          </a:xfrm>
        </p:grpSpPr>
        <p:pic>
          <p:nvPicPr>
            <p:cNvPr id="21" name="Picture 20"/>
            <p:cNvPicPr>
              <a:picLocks noChangeAspect="1"/>
            </p:cNvPicPr>
            <p:nvPr/>
          </p:nvPicPr>
          <p:blipFill>
            <a:blip r:embed="rId9"/>
            <a:stretch>
              <a:fillRect/>
            </a:stretch>
          </p:blipFill>
          <p:spPr>
            <a:xfrm>
              <a:off x="9839951" y="4868565"/>
              <a:ext cx="1077638" cy="1023120"/>
            </a:xfrm>
            <a:prstGeom prst="rect">
              <a:avLst/>
            </a:prstGeom>
          </p:spPr>
        </p:pic>
        <p:sp>
          <p:nvSpPr>
            <p:cNvPr id="108" name="TextBox 107"/>
            <p:cNvSpPr txBox="1"/>
            <p:nvPr/>
          </p:nvSpPr>
          <p:spPr>
            <a:xfrm>
              <a:off x="9986451" y="5891685"/>
              <a:ext cx="784638" cy="246221"/>
            </a:xfrm>
            <a:prstGeom prst="rect">
              <a:avLst/>
            </a:prstGeom>
            <a:noFill/>
          </p:spPr>
          <p:txBody>
            <a:bodyPr wrap="none" lIns="0" tIns="0" rIns="0" bIns="0" rtlCol="0">
              <a:spAutoFit/>
            </a:bodyPr>
            <a:lstStyle/>
            <a:p>
              <a:r>
                <a:rPr lang="en-US" sz="1600" spc="-70" dirty="0" smtClean="0">
                  <a:gradFill>
                    <a:gsLst>
                      <a:gs pos="2917">
                        <a:schemeClr val="bg2"/>
                      </a:gs>
                      <a:gs pos="95000">
                        <a:schemeClr val="bg2"/>
                      </a:gs>
                    </a:gsLst>
                    <a:lin ang="5400000" scaled="0"/>
                  </a:gradFill>
                </a:rPr>
                <a:t>End users</a:t>
              </a:r>
            </a:p>
          </p:txBody>
        </p:sp>
      </p:grpSp>
      <p:sp>
        <p:nvSpPr>
          <p:cNvPr id="110" name="TextBox 109"/>
          <p:cNvSpPr txBox="1"/>
          <p:nvPr/>
        </p:nvSpPr>
        <p:spPr>
          <a:xfrm>
            <a:off x="5367954" y="4746490"/>
            <a:ext cx="1771417" cy="184666"/>
          </a:xfrm>
          <a:prstGeom prst="rect">
            <a:avLst/>
          </a:prstGeom>
          <a:noFill/>
        </p:spPr>
        <p:txBody>
          <a:bodyPr wrap="square" lIns="0" tIns="0" rIns="0" bIns="0" rtlCol="0">
            <a:spAutoFit/>
          </a:bodyPr>
          <a:lstStyle/>
          <a:p>
            <a:pPr algn="ctr"/>
            <a:r>
              <a:rPr lang="en-US" sz="1200" spc="-70" dirty="0" smtClean="0">
                <a:gradFill>
                  <a:gsLst>
                    <a:gs pos="2917">
                      <a:schemeClr val="bg2"/>
                    </a:gs>
                    <a:gs pos="95000">
                      <a:schemeClr val="bg2"/>
                    </a:gs>
                  </a:gsLst>
                  <a:lin ang="5400000" scaled="0"/>
                </a:gradFill>
              </a:rPr>
              <a:t>Verification of certificate</a:t>
            </a:r>
          </a:p>
        </p:txBody>
      </p:sp>
      <p:cxnSp>
        <p:nvCxnSpPr>
          <p:cNvPr id="75" name="Straight Arrow Connector 74"/>
          <p:cNvCxnSpPr/>
          <p:nvPr/>
        </p:nvCxnSpPr>
        <p:spPr>
          <a:xfrm flipH="1" flipV="1">
            <a:off x="3905807" y="5361192"/>
            <a:ext cx="1747886" cy="635124"/>
          </a:xfrm>
          <a:prstGeom prst="straightConnector1">
            <a:avLst/>
          </a:prstGeom>
          <a:ln w="412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pic>
        <p:nvPicPr>
          <p:cNvPr id="81" name="Picture 80"/>
          <p:cNvPicPr>
            <a:picLocks noChangeAspect="1"/>
          </p:cNvPicPr>
          <p:nvPr/>
        </p:nvPicPr>
        <p:blipFill>
          <a:blip r:embed="rId7"/>
          <a:stretch>
            <a:fillRect/>
          </a:stretch>
        </p:blipFill>
        <p:spPr>
          <a:xfrm>
            <a:off x="5036748" y="4557695"/>
            <a:ext cx="451913" cy="382800"/>
          </a:xfrm>
          <a:prstGeom prst="rect">
            <a:avLst/>
          </a:prstGeom>
        </p:spPr>
      </p:pic>
      <p:sp>
        <p:nvSpPr>
          <p:cNvPr id="82" name="TextBox 81"/>
          <p:cNvSpPr txBox="1"/>
          <p:nvPr/>
        </p:nvSpPr>
        <p:spPr>
          <a:xfrm>
            <a:off x="5401940" y="4093200"/>
            <a:ext cx="1771417" cy="184666"/>
          </a:xfrm>
          <a:prstGeom prst="rect">
            <a:avLst/>
          </a:prstGeom>
          <a:noFill/>
        </p:spPr>
        <p:txBody>
          <a:bodyPr wrap="square" lIns="0" tIns="0" rIns="0" bIns="0" rtlCol="0">
            <a:spAutoFit/>
          </a:bodyPr>
          <a:lstStyle/>
          <a:p>
            <a:pPr algn="ctr"/>
            <a:r>
              <a:rPr lang="en-US" sz="1200" spc="-70" dirty="0" smtClean="0">
                <a:gradFill>
                  <a:gsLst>
                    <a:gs pos="2917">
                      <a:schemeClr val="bg2"/>
                    </a:gs>
                    <a:gs pos="95000">
                      <a:schemeClr val="bg2"/>
                    </a:gs>
                  </a:gsLst>
                  <a:lin ang="5400000" scaled="0"/>
                </a:gradFill>
              </a:rPr>
              <a:t>Remote connectivity</a:t>
            </a:r>
          </a:p>
        </p:txBody>
      </p:sp>
      <p:grpSp>
        <p:nvGrpSpPr>
          <p:cNvPr id="16" name="Group 15"/>
          <p:cNvGrpSpPr/>
          <p:nvPr/>
        </p:nvGrpSpPr>
        <p:grpSpPr>
          <a:xfrm>
            <a:off x="2660348" y="1250173"/>
            <a:ext cx="1115947" cy="970061"/>
            <a:chOff x="4744619" y="1830303"/>
            <a:chExt cx="1115947" cy="970061"/>
          </a:xfrm>
        </p:grpSpPr>
        <p:pic>
          <p:nvPicPr>
            <p:cNvPr id="15" name="Picture 14"/>
            <p:cNvPicPr>
              <a:picLocks noChangeAspect="1"/>
            </p:cNvPicPr>
            <p:nvPr/>
          </p:nvPicPr>
          <p:blipFill>
            <a:blip r:embed="rId10"/>
            <a:stretch>
              <a:fillRect/>
            </a:stretch>
          </p:blipFill>
          <p:spPr>
            <a:xfrm>
              <a:off x="4951490" y="1830303"/>
              <a:ext cx="702203" cy="723840"/>
            </a:xfrm>
            <a:prstGeom prst="rect">
              <a:avLst/>
            </a:prstGeom>
          </p:spPr>
        </p:pic>
        <p:sp>
          <p:nvSpPr>
            <p:cNvPr id="83" name="TextBox 82"/>
            <p:cNvSpPr txBox="1"/>
            <p:nvPr/>
          </p:nvSpPr>
          <p:spPr>
            <a:xfrm>
              <a:off x="4744619" y="2554143"/>
              <a:ext cx="1115947" cy="246221"/>
            </a:xfrm>
            <a:prstGeom prst="rect">
              <a:avLst/>
            </a:prstGeom>
            <a:noFill/>
          </p:spPr>
          <p:txBody>
            <a:bodyPr wrap="none" lIns="0" tIns="0" rIns="0" bIns="0" rtlCol="0">
              <a:spAutoFit/>
            </a:bodyPr>
            <a:lstStyle/>
            <a:p>
              <a:pPr algn="ctr"/>
              <a:r>
                <a:rPr lang="en-US" sz="1600" spc="-70" dirty="0" smtClean="0">
                  <a:gradFill>
                    <a:gsLst>
                      <a:gs pos="2917">
                        <a:schemeClr val="bg2"/>
                      </a:gs>
                      <a:gs pos="95000">
                        <a:schemeClr val="bg2"/>
                      </a:gs>
                    </a:gsLst>
                    <a:lin ang="5400000" scaled="0"/>
                  </a:gradFill>
                </a:rPr>
                <a:t>Server Admin</a:t>
              </a:r>
            </a:p>
          </p:txBody>
        </p:sp>
      </p:grpSp>
      <p:cxnSp>
        <p:nvCxnSpPr>
          <p:cNvPr id="85" name="Straight Arrow Connector 84"/>
          <p:cNvCxnSpPr/>
          <p:nvPr/>
        </p:nvCxnSpPr>
        <p:spPr>
          <a:xfrm flipH="1">
            <a:off x="4281167" y="1859249"/>
            <a:ext cx="4438326" cy="163767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93" name="Straight Arrow Connector 92"/>
          <p:cNvCxnSpPr/>
          <p:nvPr/>
        </p:nvCxnSpPr>
        <p:spPr>
          <a:xfrm flipH="1">
            <a:off x="3218320" y="2281004"/>
            <a:ext cx="1" cy="820852"/>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97" name="Straight Arrow Connector 96"/>
          <p:cNvCxnSpPr/>
          <p:nvPr/>
        </p:nvCxnSpPr>
        <p:spPr>
          <a:xfrm>
            <a:off x="3841472" y="1930291"/>
            <a:ext cx="4717357" cy="1616505"/>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98" name="Group 97"/>
          <p:cNvGrpSpPr/>
          <p:nvPr/>
        </p:nvGrpSpPr>
        <p:grpSpPr>
          <a:xfrm>
            <a:off x="4343272" y="5579525"/>
            <a:ext cx="514401" cy="514401"/>
            <a:chOff x="492" y="17985"/>
            <a:chExt cx="524853" cy="524853"/>
          </a:xfrm>
        </p:grpSpPr>
        <p:sp>
          <p:nvSpPr>
            <p:cNvPr id="107" name="Oval 106"/>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smtClean="0"/>
                <a:t>4</a:t>
              </a:r>
              <a:endParaRPr lang="en-US" sz="2352" dirty="0"/>
            </a:p>
          </p:txBody>
        </p:sp>
      </p:grpSp>
      <p:grpSp>
        <p:nvGrpSpPr>
          <p:cNvPr id="115" name="Group 114"/>
          <p:cNvGrpSpPr/>
          <p:nvPr/>
        </p:nvGrpSpPr>
        <p:grpSpPr>
          <a:xfrm>
            <a:off x="7151710" y="4586062"/>
            <a:ext cx="514401" cy="514401"/>
            <a:chOff x="492" y="17985"/>
            <a:chExt cx="524853" cy="524853"/>
          </a:xfrm>
        </p:grpSpPr>
        <p:sp>
          <p:nvSpPr>
            <p:cNvPr id="116" name="Oval 11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smtClean="0"/>
                <a:t>6</a:t>
              </a:r>
              <a:endParaRPr lang="en-US" sz="2352" dirty="0"/>
            </a:p>
          </p:txBody>
        </p:sp>
      </p:grpSp>
      <p:grpSp>
        <p:nvGrpSpPr>
          <p:cNvPr id="118" name="Group 117"/>
          <p:cNvGrpSpPr/>
          <p:nvPr/>
        </p:nvGrpSpPr>
        <p:grpSpPr>
          <a:xfrm>
            <a:off x="4865708" y="3757461"/>
            <a:ext cx="514401" cy="514401"/>
            <a:chOff x="492" y="17985"/>
            <a:chExt cx="524853" cy="524853"/>
          </a:xfrm>
        </p:grpSpPr>
        <p:sp>
          <p:nvSpPr>
            <p:cNvPr id="119" name="Oval 118"/>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0"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smtClean="0"/>
                <a:t>7</a:t>
              </a:r>
              <a:endParaRPr lang="en-US" sz="2352" dirty="0"/>
            </a:p>
          </p:txBody>
        </p:sp>
      </p:grpSp>
      <p:grpSp>
        <p:nvGrpSpPr>
          <p:cNvPr id="121" name="Group 120"/>
          <p:cNvGrpSpPr/>
          <p:nvPr/>
        </p:nvGrpSpPr>
        <p:grpSpPr>
          <a:xfrm>
            <a:off x="3187555" y="2299473"/>
            <a:ext cx="514401" cy="514401"/>
            <a:chOff x="492" y="17985"/>
            <a:chExt cx="524853" cy="524853"/>
          </a:xfrm>
        </p:grpSpPr>
        <p:sp>
          <p:nvSpPr>
            <p:cNvPr id="122" name="Oval 121"/>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3"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smtClean="0"/>
                <a:t>1</a:t>
              </a:r>
              <a:endParaRPr lang="en-US" sz="2352" dirty="0"/>
            </a:p>
          </p:txBody>
        </p:sp>
      </p:grpSp>
      <p:grpSp>
        <p:nvGrpSpPr>
          <p:cNvPr id="124" name="Group 123"/>
          <p:cNvGrpSpPr/>
          <p:nvPr/>
        </p:nvGrpSpPr>
        <p:grpSpPr>
          <a:xfrm>
            <a:off x="7082698" y="2967460"/>
            <a:ext cx="514401" cy="514401"/>
            <a:chOff x="492" y="17985"/>
            <a:chExt cx="524853" cy="524853"/>
          </a:xfrm>
        </p:grpSpPr>
        <p:sp>
          <p:nvSpPr>
            <p:cNvPr id="125" name="Oval 124"/>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6"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smtClean="0"/>
                <a:t>2</a:t>
              </a:r>
              <a:endParaRPr lang="en-US" sz="2352" dirty="0"/>
            </a:p>
          </p:txBody>
        </p:sp>
      </p:grpSp>
      <p:grpSp>
        <p:nvGrpSpPr>
          <p:cNvPr id="127" name="Group 126"/>
          <p:cNvGrpSpPr/>
          <p:nvPr/>
        </p:nvGrpSpPr>
        <p:grpSpPr>
          <a:xfrm>
            <a:off x="7381051" y="1930291"/>
            <a:ext cx="514401" cy="514401"/>
            <a:chOff x="492" y="17985"/>
            <a:chExt cx="524853" cy="524853"/>
          </a:xfrm>
        </p:grpSpPr>
        <p:sp>
          <p:nvSpPr>
            <p:cNvPr id="128" name="Oval 127"/>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9"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a:t>3</a:t>
              </a:r>
              <a:endParaRPr lang="en-US" sz="2352" dirty="0"/>
            </a:p>
          </p:txBody>
        </p:sp>
      </p:grpSp>
      <p:sp>
        <p:nvSpPr>
          <p:cNvPr id="130" name="TextBox 129"/>
          <p:cNvSpPr txBox="1"/>
          <p:nvPr/>
        </p:nvSpPr>
        <p:spPr>
          <a:xfrm>
            <a:off x="6257527" y="1728676"/>
            <a:ext cx="1771417" cy="184666"/>
          </a:xfrm>
          <a:prstGeom prst="rect">
            <a:avLst/>
          </a:prstGeom>
          <a:noFill/>
        </p:spPr>
        <p:txBody>
          <a:bodyPr wrap="square" lIns="0" tIns="0" rIns="0" bIns="0" rtlCol="0">
            <a:spAutoFit/>
          </a:bodyPr>
          <a:lstStyle/>
          <a:p>
            <a:pPr algn="ctr"/>
            <a:r>
              <a:rPr lang="en-US" sz="1200" spc="-70" dirty="0" smtClean="0">
                <a:gradFill>
                  <a:gsLst>
                    <a:gs pos="2917">
                      <a:schemeClr val="bg2"/>
                    </a:gs>
                    <a:gs pos="95000">
                      <a:schemeClr val="bg2"/>
                    </a:gs>
                  </a:gsLst>
                  <a:lin ang="5400000" scaled="0"/>
                </a:gradFill>
              </a:rPr>
              <a:t>Approve and Publish Apps</a:t>
            </a:r>
          </a:p>
        </p:txBody>
      </p:sp>
      <p:sp>
        <p:nvSpPr>
          <p:cNvPr id="131" name="TextBox 130"/>
          <p:cNvSpPr txBox="1"/>
          <p:nvPr/>
        </p:nvSpPr>
        <p:spPr>
          <a:xfrm>
            <a:off x="1491470" y="2465647"/>
            <a:ext cx="1771417" cy="184666"/>
          </a:xfrm>
          <a:prstGeom prst="rect">
            <a:avLst/>
          </a:prstGeom>
          <a:noFill/>
        </p:spPr>
        <p:txBody>
          <a:bodyPr wrap="square" lIns="0" tIns="0" rIns="0" bIns="0" rtlCol="0">
            <a:spAutoFit/>
          </a:bodyPr>
          <a:lstStyle/>
          <a:p>
            <a:pPr algn="ctr"/>
            <a:r>
              <a:rPr lang="en-US" sz="1200" spc="-70" dirty="0" smtClean="0">
                <a:gradFill>
                  <a:gsLst>
                    <a:gs pos="2917">
                      <a:schemeClr val="bg2"/>
                    </a:gs>
                    <a:gs pos="95000">
                      <a:schemeClr val="bg2"/>
                    </a:gs>
                  </a:gsLst>
                  <a:lin ang="5400000" scaled="0"/>
                </a:gradFill>
              </a:rPr>
              <a:t>Registration of certificates</a:t>
            </a:r>
          </a:p>
        </p:txBody>
      </p:sp>
      <p:sp>
        <p:nvSpPr>
          <p:cNvPr id="132" name="TextBox 131"/>
          <p:cNvSpPr txBox="1"/>
          <p:nvPr/>
        </p:nvSpPr>
        <p:spPr>
          <a:xfrm>
            <a:off x="7553457" y="2989029"/>
            <a:ext cx="1771417" cy="184666"/>
          </a:xfrm>
          <a:prstGeom prst="rect">
            <a:avLst/>
          </a:prstGeom>
          <a:noFill/>
        </p:spPr>
        <p:txBody>
          <a:bodyPr wrap="square" lIns="0" tIns="0" rIns="0" bIns="0" rtlCol="0">
            <a:spAutoFit/>
          </a:bodyPr>
          <a:lstStyle/>
          <a:p>
            <a:pPr algn="ctr"/>
            <a:r>
              <a:rPr lang="en-US" sz="1200" spc="-70" dirty="0" smtClean="0">
                <a:gradFill>
                  <a:gsLst>
                    <a:gs pos="2917">
                      <a:schemeClr val="bg2"/>
                    </a:gs>
                    <a:gs pos="95000">
                      <a:schemeClr val="bg2"/>
                    </a:gs>
                  </a:gsLst>
                  <a:lin ang="5400000" scaled="0"/>
                </a:gradFill>
              </a:rPr>
              <a:t>Configuration of certificates</a:t>
            </a:r>
          </a:p>
        </p:txBody>
      </p:sp>
      <p:sp>
        <p:nvSpPr>
          <p:cNvPr id="133" name="TextBox 132"/>
          <p:cNvSpPr txBox="1"/>
          <p:nvPr/>
        </p:nvSpPr>
        <p:spPr>
          <a:xfrm>
            <a:off x="8382198" y="5009687"/>
            <a:ext cx="2319289" cy="215444"/>
          </a:xfrm>
          <a:prstGeom prst="rect">
            <a:avLst/>
          </a:prstGeom>
          <a:noFill/>
        </p:spPr>
        <p:txBody>
          <a:bodyPr wrap="square" lIns="0" tIns="0" rIns="0" bIns="0" rtlCol="0">
            <a:spAutoFit/>
          </a:bodyPr>
          <a:lstStyle/>
          <a:p>
            <a:pPr algn="ctr"/>
            <a:r>
              <a:rPr lang="en-US" sz="1400" spc="-70" dirty="0" smtClean="0">
                <a:gradFill>
                  <a:gsLst>
                    <a:gs pos="2917">
                      <a:schemeClr val="bg2"/>
                    </a:gs>
                    <a:gs pos="95000">
                      <a:schemeClr val="bg2"/>
                    </a:gs>
                  </a:gsLst>
                  <a:lin ang="5400000" scaled="0"/>
                </a:gradFill>
              </a:rPr>
              <a:t>spapp_appname.contoso.com</a:t>
            </a:r>
          </a:p>
        </p:txBody>
      </p:sp>
    </p:spTree>
    <p:extLst>
      <p:ext uri="{BB962C8B-B14F-4D97-AF65-F5344CB8AC3E}">
        <p14:creationId xmlns:p14="http://schemas.microsoft.com/office/powerpoint/2010/main" val="7246267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1000"/>
                                        <p:tgtEl>
                                          <p:spTgt spid="46"/>
                                        </p:tgtEl>
                                      </p:cBhvr>
                                    </p:animEffect>
                                    <p:anim calcmode="lin" valueType="num">
                                      <p:cBhvr>
                                        <p:cTn id="8" dur="1000" fill="hold"/>
                                        <p:tgtEl>
                                          <p:spTgt spid="46"/>
                                        </p:tgtEl>
                                        <p:attrNameLst>
                                          <p:attrName>ppt_x</p:attrName>
                                        </p:attrNameLst>
                                      </p:cBhvr>
                                      <p:tavLst>
                                        <p:tav tm="0">
                                          <p:val>
                                            <p:strVal val="#ppt_x"/>
                                          </p:val>
                                        </p:tav>
                                        <p:tav tm="100000">
                                          <p:val>
                                            <p:strVal val="#ppt_x"/>
                                          </p:val>
                                        </p:tav>
                                      </p:tavLst>
                                    </p:anim>
                                    <p:anim calcmode="lin" valueType="num">
                                      <p:cBhvr>
                                        <p:cTn id="9" dur="1000" fill="hold"/>
                                        <p:tgtEl>
                                          <p:spTgt spid="4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1000"/>
                                        <p:tgtEl>
                                          <p:spTgt spid="56"/>
                                        </p:tgtEl>
                                      </p:cBhvr>
                                    </p:animEffect>
                                    <p:anim calcmode="lin" valueType="num">
                                      <p:cBhvr>
                                        <p:cTn id="13" dur="1000" fill="hold"/>
                                        <p:tgtEl>
                                          <p:spTgt spid="56"/>
                                        </p:tgtEl>
                                        <p:attrNameLst>
                                          <p:attrName>ppt_x</p:attrName>
                                        </p:attrNameLst>
                                      </p:cBhvr>
                                      <p:tavLst>
                                        <p:tav tm="0">
                                          <p:val>
                                            <p:strVal val="#ppt_x"/>
                                          </p:val>
                                        </p:tav>
                                        <p:tav tm="100000">
                                          <p:val>
                                            <p:strVal val="#ppt_x"/>
                                          </p:val>
                                        </p:tav>
                                      </p:tavLst>
                                    </p:anim>
                                    <p:anim calcmode="lin" valueType="num">
                                      <p:cBhvr>
                                        <p:cTn id="14" dur="1000" fill="hold"/>
                                        <p:tgtEl>
                                          <p:spTgt spid="5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4"/>
                                        </p:tgtEl>
                                        <p:attrNameLst>
                                          <p:attrName>style.visibility</p:attrName>
                                        </p:attrNameLst>
                                      </p:cBhvr>
                                      <p:to>
                                        <p:strVal val="visible"/>
                                      </p:to>
                                    </p:set>
                                    <p:animEffect transition="in" filter="fade">
                                      <p:cBhvr>
                                        <p:cTn id="17" dur="1000"/>
                                        <p:tgtEl>
                                          <p:spTgt spid="74"/>
                                        </p:tgtEl>
                                      </p:cBhvr>
                                    </p:animEffect>
                                    <p:anim calcmode="lin" valueType="num">
                                      <p:cBhvr>
                                        <p:cTn id="18" dur="1000" fill="hold"/>
                                        <p:tgtEl>
                                          <p:spTgt spid="74"/>
                                        </p:tgtEl>
                                        <p:attrNameLst>
                                          <p:attrName>ppt_x</p:attrName>
                                        </p:attrNameLst>
                                      </p:cBhvr>
                                      <p:tavLst>
                                        <p:tav tm="0">
                                          <p:val>
                                            <p:strVal val="#ppt_x"/>
                                          </p:val>
                                        </p:tav>
                                        <p:tav tm="100000">
                                          <p:val>
                                            <p:strVal val="#ppt_x"/>
                                          </p:val>
                                        </p:tav>
                                      </p:tavLst>
                                    </p:anim>
                                    <p:anim calcmode="lin" valueType="num">
                                      <p:cBhvr>
                                        <p:cTn id="19"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99"/>
                                        </p:tgtEl>
                                        <p:attrNameLst>
                                          <p:attrName>style.visibility</p:attrName>
                                        </p:attrNameLst>
                                      </p:cBhvr>
                                      <p:to>
                                        <p:strVal val="visible"/>
                                      </p:to>
                                    </p:set>
                                    <p:animEffect transition="in" filter="fade">
                                      <p:cBhvr>
                                        <p:cTn id="24" dur="1000"/>
                                        <p:tgtEl>
                                          <p:spTgt spid="99"/>
                                        </p:tgtEl>
                                      </p:cBhvr>
                                    </p:animEffect>
                                    <p:anim calcmode="lin" valueType="num">
                                      <p:cBhvr>
                                        <p:cTn id="25" dur="1000" fill="hold"/>
                                        <p:tgtEl>
                                          <p:spTgt spid="99"/>
                                        </p:tgtEl>
                                        <p:attrNameLst>
                                          <p:attrName>ppt_x</p:attrName>
                                        </p:attrNameLst>
                                      </p:cBhvr>
                                      <p:tavLst>
                                        <p:tav tm="0">
                                          <p:val>
                                            <p:strVal val="#ppt_x"/>
                                          </p:val>
                                        </p:tav>
                                        <p:tav tm="100000">
                                          <p:val>
                                            <p:strVal val="#ppt_x"/>
                                          </p:val>
                                        </p:tav>
                                      </p:tavLst>
                                    </p:anim>
                                    <p:anim calcmode="lin" valueType="num">
                                      <p:cBhvr>
                                        <p:cTn id="26" dur="1000" fill="hold"/>
                                        <p:tgtEl>
                                          <p:spTgt spid="99"/>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10"/>
                                        </p:tgtEl>
                                        <p:attrNameLst>
                                          <p:attrName>style.visibility</p:attrName>
                                        </p:attrNameLst>
                                      </p:cBhvr>
                                      <p:to>
                                        <p:strVal val="visible"/>
                                      </p:to>
                                    </p:set>
                                    <p:animEffect transition="in" filter="fade">
                                      <p:cBhvr>
                                        <p:cTn id="29" dur="1000"/>
                                        <p:tgtEl>
                                          <p:spTgt spid="110"/>
                                        </p:tgtEl>
                                      </p:cBhvr>
                                    </p:animEffect>
                                    <p:anim calcmode="lin" valueType="num">
                                      <p:cBhvr>
                                        <p:cTn id="30" dur="1000" fill="hold"/>
                                        <p:tgtEl>
                                          <p:spTgt spid="110"/>
                                        </p:tgtEl>
                                        <p:attrNameLst>
                                          <p:attrName>ppt_x</p:attrName>
                                        </p:attrNameLst>
                                      </p:cBhvr>
                                      <p:tavLst>
                                        <p:tav tm="0">
                                          <p:val>
                                            <p:strVal val="#ppt_x"/>
                                          </p:val>
                                        </p:tav>
                                        <p:tav tm="100000">
                                          <p:val>
                                            <p:strVal val="#ppt_x"/>
                                          </p:val>
                                        </p:tav>
                                      </p:tavLst>
                                    </p:anim>
                                    <p:anim calcmode="lin" valueType="num">
                                      <p:cBhvr>
                                        <p:cTn id="31" dur="1000" fill="hold"/>
                                        <p:tgtEl>
                                          <p:spTgt spid="110"/>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75"/>
                                        </p:tgtEl>
                                        <p:attrNameLst>
                                          <p:attrName>style.visibility</p:attrName>
                                        </p:attrNameLst>
                                      </p:cBhvr>
                                      <p:to>
                                        <p:strVal val="visible"/>
                                      </p:to>
                                    </p:set>
                                    <p:animEffect transition="in" filter="fade">
                                      <p:cBhvr>
                                        <p:cTn id="36" dur="1000"/>
                                        <p:tgtEl>
                                          <p:spTgt spid="75"/>
                                        </p:tgtEl>
                                      </p:cBhvr>
                                    </p:animEffect>
                                    <p:anim calcmode="lin" valueType="num">
                                      <p:cBhvr>
                                        <p:cTn id="37" dur="1000" fill="hold"/>
                                        <p:tgtEl>
                                          <p:spTgt spid="75"/>
                                        </p:tgtEl>
                                        <p:attrNameLst>
                                          <p:attrName>ppt_x</p:attrName>
                                        </p:attrNameLst>
                                      </p:cBhvr>
                                      <p:tavLst>
                                        <p:tav tm="0">
                                          <p:val>
                                            <p:strVal val="#ppt_x"/>
                                          </p:val>
                                        </p:tav>
                                        <p:tav tm="100000">
                                          <p:val>
                                            <p:strVal val="#ppt_x"/>
                                          </p:val>
                                        </p:tav>
                                      </p:tavLst>
                                    </p:anim>
                                    <p:anim calcmode="lin" valueType="num">
                                      <p:cBhvr>
                                        <p:cTn id="38" dur="1000" fill="hold"/>
                                        <p:tgtEl>
                                          <p:spTgt spid="75"/>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82"/>
                                        </p:tgtEl>
                                        <p:attrNameLst>
                                          <p:attrName>style.visibility</p:attrName>
                                        </p:attrNameLst>
                                      </p:cBhvr>
                                      <p:to>
                                        <p:strVal val="visible"/>
                                      </p:to>
                                    </p:set>
                                    <p:animEffect transition="in" filter="fade">
                                      <p:cBhvr>
                                        <p:cTn id="41" dur="1000"/>
                                        <p:tgtEl>
                                          <p:spTgt spid="82"/>
                                        </p:tgtEl>
                                      </p:cBhvr>
                                    </p:animEffect>
                                    <p:anim calcmode="lin" valueType="num">
                                      <p:cBhvr>
                                        <p:cTn id="42" dur="1000" fill="hold"/>
                                        <p:tgtEl>
                                          <p:spTgt spid="82"/>
                                        </p:tgtEl>
                                        <p:attrNameLst>
                                          <p:attrName>ppt_x</p:attrName>
                                        </p:attrNameLst>
                                      </p:cBhvr>
                                      <p:tavLst>
                                        <p:tav tm="0">
                                          <p:val>
                                            <p:strVal val="#ppt_x"/>
                                          </p:val>
                                        </p:tav>
                                        <p:tav tm="100000">
                                          <p:val>
                                            <p:strVal val="#ppt_x"/>
                                          </p:val>
                                        </p:tav>
                                      </p:tavLst>
                                    </p:anim>
                                    <p:anim calcmode="lin" valueType="num">
                                      <p:cBhvr>
                                        <p:cTn id="43" dur="1000" fill="hold"/>
                                        <p:tgtEl>
                                          <p:spTgt spid="82"/>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85"/>
                                        </p:tgtEl>
                                        <p:attrNameLst>
                                          <p:attrName>style.visibility</p:attrName>
                                        </p:attrNameLst>
                                      </p:cBhvr>
                                      <p:to>
                                        <p:strVal val="visible"/>
                                      </p:to>
                                    </p:set>
                                    <p:animEffect transition="in" filter="fade">
                                      <p:cBhvr>
                                        <p:cTn id="46" dur="1000"/>
                                        <p:tgtEl>
                                          <p:spTgt spid="85"/>
                                        </p:tgtEl>
                                      </p:cBhvr>
                                    </p:animEffect>
                                    <p:anim calcmode="lin" valueType="num">
                                      <p:cBhvr>
                                        <p:cTn id="47" dur="1000" fill="hold"/>
                                        <p:tgtEl>
                                          <p:spTgt spid="85"/>
                                        </p:tgtEl>
                                        <p:attrNameLst>
                                          <p:attrName>ppt_x</p:attrName>
                                        </p:attrNameLst>
                                      </p:cBhvr>
                                      <p:tavLst>
                                        <p:tav tm="0">
                                          <p:val>
                                            <p:strVal val="#ppt_x"/>
                                          </p:val>
                                        </p:tav>
                                        <p:tav tm="100000">
                                          <p:val>
                                            <p:strVal val="#ppt_x"/>
                                          </p:val>
                                        </p:tav>
                                      </p:tavLst>
                                    </p:anim>
                                    <p:anim calcmode="lin" valueType="num">
                                      <p:cBhvr>
                                        <p:cTn id="48" dur="1000" fill="hold"/>
                                        <p:tgtEl>
                                          <p:spTgt spid="85"/>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93"/>
                                        </p:tgtEl>
                                        <p:attrNameLst>
                                          <p:attrName>style.visibility</p:attrName>
                                        </p:attrNameLst>
                                      </p:cBhvr>
                                      <p:to>
                                        <p:strVal val="visible"/>
                                      </p:to>
                                    </p:set>
                                    <p:animEffect transition="in" filter="fade">
                                      <p:cBhvr>
                                        <p:cTn id="51" dur="1000"/>
                                        <p:tgtEl>
                                          <p:spTgt spid="93"/>
                                        </p:tgtEl>
                                      </p:cBhvr>
                                    </p:animEffect>
                                    <p:anim calcmode="lin" valueType="num">
                                      <p:cBhvr>
                                        <p:cTn id="52" dur="1000" fill="hold"/>
                                        <p:tgtEl>
                                          <p:spTgt spid="93"/>
                                        </p:tgtEl>
                                        <p:attrNameLst>
                                          <p:attrName>ppt_x</p:attrName>
                                        </p:attrNameLst>
                                      </p:cBhvr>
                                      <p:tavLst>
                                        <p:tav tm="0">
                                          <p:val>
                                            <p:strVal val="#ppt_x"/>
                                          </p:val>
                                        </p:tav>
                                        <p:tav tm="100000">
                                          <p:val>
                                            <p:strVal val="#ppt_x"/>
                                          </p:val>
                                        </p:tav>
                                      </p:tavLst>
                                    </p:anim>
                                    <p:anim calcmode="lin" valueType="num">
                                      <p:cBhvr>
                                        <p:cTn id="53" dur="1000" fill="hold"/>
                                        <p:tgtEl>
                                          <p:spTgt spid="93"/>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97"/>
                                        </p:tgtEl>
                                        <p:attrNameLst>
                                          <p:attrName>style.visibility</p:attrName>
                                        </p:attrNameLst>
                                      </p:cBhvr>
                                      <p:to>
                                        <p:strVal val="visible"/>
                                      </p:to>
                                    </p:set>
                                    <p:animEffect transition="in" filter="fade">
                                      <p:cBhvr>
                                        <p:cTn id="56" dur="1000"/>
                                        <p:tgtEl>
                                          <p:spTgt spid="97"/>
                                        </p:tgtEl>
                                      </p:cBhvr>
                                    </p:animEffect>
                                    <p:anim calcmode="lin" valueType="num">
                                      <p:cBhvr>
                                        <p:cTn id="57" dur="1000" fill="hold"/>
                                        <p:tgtEl>
                                          <p:spTgt spid="97"/>
                                        </p:tgtEl>
                                        <p:attrNameLst>
                                          <p:attrName>ppt_x</p:attrName>
                                        </p:attrNameLst>
                                      </p:cBhvr>
                                      <p:tavLst>
                                        <p:tav tm="0">
                                          <p:val>
                                            <p:strVal val="#ppt_x"/>
                                          </p:val>
                                        </p:tav>
                                        <p:tav tm="100000">
                                          <p:val>
                                            <p:strVal val="#ppt_x"/>
                                          </p:val>
                                        </p:tav>
                                      </p:tavLst>
                                    </p:anim>
                                    <p:anim calcmode="lin" valueType="num">
                                      <p:cBhvr>
                                        <p:cTn id="58"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98"/>
                                        </p:tgtEl>
                                        <p:attrNameLst>
                                          <p:attrName>style.visibility</p:attrName>
                                        </p:attrNameLst>
                                      </p:cBhvr>
                                      <p:to>
                                        <p:strVal val="visible"/>
                                      </p:to>
                                    </p:set>
                                    <p:animEffect transition="in" filter="fade">
                                      <p:cBhvr>
                                        <p:cTn id="63" dur="1000"/>
                                        <p:tgtEl>
                                          <p:spTgt spid="98"/>
                                        </p:tgtEl>
                                      </p:cBhvr>
                                    </p:animEffect>
                                    <p:anim calcmode="lin" valueType="num">
                                      <p:cBhvr>
                                        <p:cTn id="64" dur="1000" fill="hold"/>
                                        <p:tgtEl>
                                          <p:spTgt spid="98"/>
                                        </p:tgtEl>
                                        <p:attrNameLst>
                                          <p:attrName>ppt_x</p:attrName>
                                        </p:attrNameLst>
                                      </p:cBhvr>
                                      <p:tavLst>
                                        <p:tav tm="0">
                                          <p:val>
                                            <p:strVal val="#ppt_x"/>
                                          </p:val>
                                        </p:tav>
                                        <p:tav tm="100000">
                                          <p:val>
                                            <p:strVal val="#ppt_x"/>
                                          </p:val>
                                        </p:tav>
                                      </p:tavLst>
                                    </p:anim>
                                    <p:anim calcmode="lin" valueType="num">
                                      <p:cBhvr>
                                        <p:cTn id="65" dur="1000" fill="hold"/>
                                        <p:tgtEl>
                                          <p:spTgt spid="98"/>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15"/>
                                        </p:tgtEl>
                                        <p:attrNameLst>
                                          <p:attrName>style.visibility</p:attrName>
                                        </p:attrNameLst>
                                      </p:cBhvr>
                                      <p:to>
                                        <p:strVal val="visible"/>
                                      </p:to>
                                    </p:set>
                                    <p:animEffect transition="in" filter="fade">
                                      <p:cBhvr>
                                        <p:cTn id="70" dur="1000"/>
                                        <p:tgtEl>
                                          <p:spTgt spid="115"/>
                                        </p:tgtEl>
                                      </p:cBhvr>
                                    </p:animEffect>
                                    <p:anim calcmode="lin" valueType="num">
                                      <p:cBhvr>
                                        <p:cTn id="71" dur="1000" fill="hold"/>
                                        <p:tgtEl>
                                          <p:spTgt spid="115"/>
                                        </p:tgtEl>
                                        <p:attrNameLst>
                                          <p:attrName>ppt_x</p:attrName>
                                        </p:attrNameLst>
                                      </p:cBhvr>
                                      <p:tavLst>
                                        <p:tav tm="0">
                                          <p:val>
                                            <p:strVal val="#ppt_x"/>
                                          </p:val>
                                        </p:tav>
                                        <p:tav tm="100000">
                                          <p:val>
                                            <p:strVal val="#ppt_x"/>
                                          </p:val>
                                        </p:tav>
                                      </p:tavLst>
                                    </p:anim>
                                    <p:anim calcmode="lin" valueType="num">
                                      <p:cBhvr>
                                        <p:cTn id="72" dur="1000" fill="hold"/>
                                        <p:tgtEl>
                                          <p:spTgt spid="115"/>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118"/>
                                        </p:tgtEl>
                                        <p:attrNameLst>
                                          <p:attrName>style.visibility</p:attrName>
                                        </p:attrNameLst>
                                      </p:cBhvr>
                                      <p:to>
                                        <p:strVal val="visible"/>
                                      </p:to>
                                    </p:set>
                                    <p:animEffect transition="in" filter="fade">
                                      <p:cBhvr>
                                        <p:cTn id="77" dur="1000"/>
                                        <p:tgtEl>
                                          <p:spTgt spid="118"/>
                                        </p:tgtEl>
                                      </p:cBhvr>
                                    </p:animEffect>
                                    <p:anim calcmode="lin" valueType="num">
                                      <p:cBhvr>
                                        <p:cTn id="78" dur="1000" fill="hold"/>
                                        <p:tgtEl>
                                          <p:spTgt spid="118"/>
                                        </p:tgtEl>
                                        <p:attrNameLst>
                                          <p:attrName>ppt_x</p:attrName>
                                        </p:attrNameLst>
                                      </p:cBhvr>
                                      <p:tavLst>
                                        <p:tav tm="0">
                                          <p:val>
                                            <p:strVal val="#ppt_x"/>
                                          </p:val>
                                        </p:tav>
                                        <p:tav tm="100000">
                                          <p:val>
                                            <p:strVal val="#ppt_x"/>
                                          </p:val>
                                        </p:tav>
                                      </p:tavLst>
                                    </p:anim>
                                    <p:anim calcmode="lin" valueType="num">
                                      <p:cBhvr>
                                        <p:cTn id="79" dur="1000" fill="hold"/>
                                        <p:tgtEl>
                                          <p:spTgt spid="118"/>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121"/>
                                        </p:tgtEl>
                                        <p:attrNameLst>
                                          <p:attrName>style.visibility</p:attrName>
                                        </p:attrNameLst>
                                      </p:cBhvr>
                                      <p:to>
                                        <p:strVal val="visible"/>
                                      </p:to>
                                    </p:set>
                                    <p:animEffect transition="in" filter="fade">
                                      <p:cBhvr>
                                        <p:cTn id="84" dur="1000"/>
                                        <p:tgtEl>
                                          <p:spTgt spid="121"/>
                                        </p:tgtEl>
                                      </p:cBhvr>
                                    </p:animEffect>
                                    <p:anim calcmode="lin" valueType="num">
                                      <p:cBhvr>
                                        <p:cTn id="85" dur="1000" fill="hold"/>
                                        <p:tgtEl>
                                          <p:spTgt spid="121"/>
                                        </p:tgtEl>
                                        <p:attrNameLst>
                                          <p:attrName>ppt_x</p:attrName>
                                        </p:attrNameLst>
                                      </p:cBhvr>
                                      <p:tavLst>
                                        <p:tav tm="0">
                                          <p:val>
                                            <p:strVal val="#ppt_x"/>
                                          </p:val>
                                        </p:tav>
                                        <p:tav tm="100000">
                                          <p:val>
                                            <p:strVal val="#ppt_x"/>
                                          </p:val>
                                        </p:tav>
                                      </p:tavLst>
                                    </p:anim>
                                    <p:anim calcmode="lin" valueType="num">
                                      <p:cBhvr>
                                        <p:cTn id="86" dur="1000" fill="hold"/>
                                        <p:tgtEl>
                                          <p:spTgt spid="121"/>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124"/>
                                        </p:tgtEl>
                                        <p:attrNameLst>
                                          <p:attrName>style.visibility</p:attrName>
                                        </p:attrNameLst>
                                      </p:cBhvr>
                                      <p:to>
                                        <p:strVal val="visible"/>
                                      </p:to>
                                    </p:set>
                                    <p:animEffect transition="in" filter="fade">
                                      <p:cBhvr>
                                        <p:cTn id="91" dur="1000"/>
                                        <p:tgtEl>
                                          <p:spTgt spid="124"/>
                                        </p:tgtEl>
                                      </p:cBhvr>
                                    </p:animEffect>
                                    <p:anim calcmode="lin" valueType="num">
                                      <p:cBhvr>
                                        <p:cTn id="92" dur="1000" fill="hold"/>
                                        <p:tgtEl>
                                          <p:spTgt spid="124"/>
                                        </p:tgtEl>
                                        <p:attrNameLst>
                                          <p:attrName>ppt_x</p:attrName>
                                        </p:attrNameLst>
                                      </p:cBhvr>
                                      <p:tavLst>
                                        <p:tav tm="0">
                                          <p:val>
                                            <p:strVal val="#ppt_x"/>
                                          </p:val>
                                        </p:tav>
                                        <p:tav tm="100000">
                                          <p:val>
                                            <p:strVal val="#ppt_x"/>
                                          </p:val>
                                        </p:tav>
                                      </p:tavLst>
                                    </p:anim>
                                    <p:anim calcmode="lin" valueType="num">
                                      <p:cBhvr>
                                        <p:cTn id="93" dur="1000" fill="hold"/>
                                        <p:tgtEl>
                                          <p:spTgt spid="124"/>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127"/>
                                        </p:tgtEl>
                                        <p:attrNameLst>
                                          <p:attrName>style.visibility</p:attrName>
                                        </p:attrNameLst>
                                      </p:cBhvr>
                                      <p:to>
                                        <p:strVal val="visible"/>
                                      </p:to>
                                    </p:set>
                                    <p:animEffect transition="in" filter="fade">
                                      <p:cBhvr>
                                        <p:cTn id="98" dur="1000"/>
                                        <p:tgtEl>
                                          <p:spTgt spid="127"/>
                                        </p:tgtEl>
                                      </p:cBhvr>
                                    </p:animEffect>
                                    <p:anim calcmode="lin" valueType="num">
                                      <p:cBhvr>
                                        <p:cTn id="99" dur="1000" fill="hold"/>
                                        <p:tgtEl>
                                          <p:spTgt spid="127"/>
                                        </p:tgtEl>
                                        <p:attrNameLst>
                                          <p:attrName>ppt_x</p:attrName>
                                        </p:attrNameLst>
                                      </p:cBhvr>
                                      <p:tavLst>
                                        <p:tav tm="0">
                                          <p:val>
                                            <p:strVal val="#ppt_x"/>
                                          </p:val>
                                        </p:tav>
                                        <p:tav tm="100000">
                                          <p:val>
                                            <p:strVal val="#ppt_x"/>
                                          </p:val>
                                        </p:tav>
                                      </p:tavLst>
                                    </p:anim>
                                    <p:anim calcmode="lin" valueType="num">
                                      <p:cBhvr>
                                        <p:cTn id="100" dur="1000" fill="hold"/>
                                        <p:tgtEl>
                                          <p:spTgt spid="127"/>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130"/>
                                        </p:tgtEl>
                                        <p:attrNameLst>
                                          <p:attrName>style.visibility</p:attrName>
                                        </p:attrNameLst>
                                      </p:cBhvr>
                                      <p:to>
                                        <p:strVal val="visible"/>
                                      </p:to>
                                    </p:set>
                                    <p:animEffect transition="in" filter="fade">
                                      <p:cBhvr>
                                        <p:cTn id="103" dur="1000"/>
                                        <p:tgtEl>
                                          <p:spTgt spid="130"/>
                                        </p:tgtEl>
                                      </p:cBhvr>
                                    </p:animEffect>
                                    <p:anim calcmode="lin" valueType="num">
                                      <p:cBhvr>
                                        <p:cTn id="104" dur="1000" fill="hold"/>
                                        <p:tgtEl>
                                          <p:spTgt spid="130"/>
                                        </p:tgtEl>
                                        <p:attrNameLst>
                                          <p:attrName>ppt_x</p:attrName>
                                        </p:attrNameLst>
                                      </p:cBhvr>
                                      <p:tavLst>
                                        <p:tav tm="0">
                                          <p:val>
                                            <p:strVal val="#ppt_x"/>
                                          </p:val>
                                        </p:tav>
                                        <p:tav tm="100000">
                                          <p:val>
                                            <p:strVal val="#ppt_x"/>
                                          </p:val>
                                        </p:tav>
                                      </p:tavLst>
                                    </p:anim>
                                    <p:anim calcmode="lin" valueType="num">
                                      <p:cBhvr>
                                        <p:cTn id="105" dur="1000" fill="hold"/>
                                        <p:tgtEl>
                                          <p:spTgt spid="130"/>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131"/>
                                        </p:tgtEl>
                                        <p:attrNameLst>
                                          <p:attrName>style.visibility</p:attrName>
                                        </p:attrNameLst>
                                      </p:cBhvr>
                                      <p:to>
                                        <p:strVal val="visible"/>
                                      </p:to>
                                    </p:set>
                                    <p:animEffect transition="in" filter="fade">
                                      <p:cBhvr>
                                        <p:cTn id="108" dur="1000"/>
                                        <p:tgtEl>
                                          <p:spTgt spid="131"/>
                                        </p:tgtEl>
                                      </p:cBhvr>
                                    </p:animEffect>
                                    <p:anim calcmode="lin" valueType="num">
                                      <p:cBhvr>
                                        <p:cTn id="109" dur="1000" fill="hold"/>
                                        <p:tgtEl>
                                          <p:spTgt spid="131"/>
                                        </p:tgtEl>
                                        <p:attrNameLst>
                                          <p:attrName>ppt_x</p:attrName>
                                        </p:attrNameLst>
                                      </p:cBhvr>
                                      <p:tavLst>
                                        <p:tav tm="0">
                                          <p:val>
                                            <p:strVal val="#ppt_x"/>
                                          </p:val>
                                        </p:tav>
                                        <p:tav tm="100000">
                                          <p:val>
                                            <p:strVal val="#ppt_x"/>
                                          </p:val>
                                        </p:tav>
                                      </p:tavLst>
                                    </p:anim>
                                    <p:anim calcmode="lin" valueType="num">
                                      <p:cBhvr>
                                        <p:cTn id="110" dur="1000" fill="hold"/>
                                        <p:tgtEl>
                                          <p:spTgt spid="131"/>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0"/>
                                  </p:stCondLst>
                                  <p:childTnLst>
                                    <p:set>
                                      <p:cBhvr>
                                        <p:cTn id="112" dur="1" fill="hold">
                                          <p:stCondLst>
                                            <p:cond delay="0"/>
                                          </p:stCondLst>
                                        </p:cTn>
                                        <p:tgtEl>
                                          <p:spTgt spid="132"/>
                                        </p:tgtEl>
                                        <p:attrNameLst>
                                          <p:attrName>style.visibility</p:attrName>
                                        </p:attrNameLst>
                                      </p:cBhvr>
                                      <p:to>
                                        <p:strVal val="visible"/>
                                      </p:to>
                                    </p:set>
                                    <p:animEffect transition="in" filter="fade">
                                      <p:cBhvr>
                                        <p:cTn id="113" dur="1000"/>
                                        <p:tgtEl>
                                          <p:spTgt spid="132"/>
                                        </p:tgtEl>
                                      </p:cBhvr>
                                    </p:animEffect>
                                    <p:anim calcmode="lin" valueType="num">
                                      <p:cBhvr>
                                        <p:cTn id="114" dur="1000" fill="hold"/>
                                        <p:tgtEl>
                                          <p:spTgt spid="132"/>
                                        </p:tgtEl>
                                        <p:attrNameLst>
                                          <p:attrName>ppt_x</p:attrName>
                                        </p:attrNameLst>
                                      </p:cBhvr>
                                      <p:tavLst>
                                        <p:tav tm="0">
                                          <p:val>
                                            <p:strVal val="#ppt_x"/>
                                          </p:val>
                                        </p:tav>
                                        <p:tav tm="100000">
                                          <p:val>
                                            <p:strVal val="#ppt_x"/>
                                          </p:val>
                                        </p:tav>
                                      </p:tavLst>
                                    </p:anim>
                                    <p:anim calcmode="lin" valueType="num">
                                      <p:cBhvr>
                                        <p:cTn id="115" dur="1000" fill="hold"/>
                                        <p:tgtEl>
                                          <p:spTgt spid="132"/>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133"/>
                                        </p:tgtEl>
                                        <p:attrNameLst>
                                          <p:attrName>style.visibility</p:attrName>
                                        </p:attrNameLst>
                                      </p:cBhvr>
                                      <p:to>
                                        <p:strVal val="visible"/>
                                      </p:to>
                                    </p:set>
                                    <p:animEffect transition="in" filter="fade">
                                      <p:cBhvr>
                                        <p:cTn id="118" dur="1000"/>
                                        <p:tgtEl>
                                          <p:spTgt spid="133"/>
                                        </p:tgtEl>
                                      </p:cBhvr>
                                    </p:animEffect>
                                    <p:anim calcmode="lin" valueType="num">
                                      <p:cBhvr>
                                        <p:cTn id="119" dur="1000" fill="hold"/>
                                        <p:tgtEl>
                                          <p:spTgt spid="133"/>
                                        </p:tgtEl>
                                        <p:attrNameLst>
                                          <p:attrName>ppt_x</p:attrName>
                                        </p:attrNameLst>
                                      </p:cBhvr>
                                      <p:tavLst>
                                        <p:tav tm="0">
                                          <p:val>
                                            <p:strVal val="#ppt_x"/>
                                          </p:val>
                                        </p:tav>
                                        <p:tav tm="100000">
                                          <p:val>
                                            <p:strVal val="#ppt_x"/>
                                          </p:val>
                                        </p:tav>
                                      </p:tavLst>
                                    </p:anim>
                                    <p:anim calcmode="lin" valueType="num">
                                      <p:cBhvr>
                                        <p:cTn id="120" dur="1000" fill="hold"/>
                                        <p:tgtEl>
                                          <p:spTgt spid="1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82" grpId="0"/>
      <p:bldP spid="130" grpId="0"/>
      <p:bldP spid="131" grpId="0"/>
      <p:bldP spid="132" grpId="0"/>
      <p:bldP spid="13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 Server-to-Server Trust</a:t>
            </a:r>
            <a:endParaRPr lang="en-US" dirty="0"/>
          </a:p>
        </p:txBody>
      </p:sp>
      <p:sp>
        <p:nvSpPr>
          <p:cNvPr id="3" name="Text Placeholder 2"/>
          <p:cNvSpPr>
            <a:spLocks noGrp="1"/>
          </p:cNvSpPr>
          <p:nvPr>
            <p:ph idx="1"/>
          </p:nvPr>
        </p:nvSpPr>
        <p:spPr>
          <a:prstGeom prst="rect">
            <a:avLst/>
          </a:prstGeom>
        </p:spPr>
        <p:txBody>
          <a:bodyPr>
            <a:normAutofit/>
          </a:bodyPr>
          <a:lstStyle/>
          <a:p>
            <a:r>
              <a:rPr lang="en-US" sz="2400" dirty="0"/>
              <a:t>Steps to configure an S2S trust</a:t>
            </a:r>
          </a:p>
          <a:p>
            <a:pPr lvl="1"/>
            <a:r>
              <a:rPr lang="en-US" sz="2000" dirty="0"/>
              <a:t>Create an x509 certificate</a:t>
            </a:r>
          </a:p>
          <a:p>
            <a:pPr lvl="1"/>
            <a:r>
              <a:rPr lang="en-US" sz="2000" dirty="0"/>
              <a:t>Make certificate’s public key accessible to SharePoint</a:t>
            </a:r>
          </a:p>
          <a:p>
            <a:pPr lvl="1"/>
            <a:r>
              <a:rPr lang="en-US" sz="2000" dirty="0"/>
              <a:t>Use PowerShell to create a trusted security token issuer based on public key</a:t>
            </a:r>
          </a:p>
          <a:p>
            <a:pPr lvl="1"/>
            <a:r>
              <a:rPr lang="en-US" sz="2000" dirty="0"/>
              <a:t>Develop provider-hosted app which has access to private key file </a:t>
            </a:r>
          </a:p>
          <a:p>
            <a:pPr lvl="1"/>
            <a:r>
              <a:rPr lang="en-US" sz="2000" dirty="0"/>
              <a:t>Create S2S access tokens with the help of TokenHelper class</a:t>
            </a:r>
          </a:p>
          <a:p>
            <a:pPr lvl="1"/>
            <a:r>
              <a:rPr lang="en-US" sz="2000" dirty="0"/>
              <a:t>Pass access token with calling into SharePoint using CSOM or REST API</a:t>
            </a:r>
          </a:p>
          <a:p>
            <a:pPr lvl="1"/>
            <a:endParaRPr lang="en-US" sz="2000" dirty="0"/>
          </a:p>
          <a:p>
            <a:r>
              <a:rPr lang="en-US" sz="2400" dirty="0"/>
              <a:t>Two ways to make a certificate available</a:t>
            </a:r>
          </a:p>
          <a:p>
            <a:pPr lvl="1"/>
            <a:r>
              <a:rPr lang="en-US" sz="2000" dirty="0"/>
              <a:t>Pass file path of certificate to SharePoint </a:t>
            </a:r>
          </a:p>
          <a:p>
            <a:pPr lvl="1"/>
            <a:r>
              <a:rPr lang="en-US" sz="2000" dirty="0"/>
              <a:t>Expose certificate from app as metadata endpoint</a:t>
            </a:r>
          </a:p>
        </p:txBody>
      </p:sp>
    </p:spTree>
    <p:extLst>
      <p:ext uri="{BB962C8B-B14F-4D97-AF65-F5344CB8AC3E}">
        <p14:creationId xmlns:p14="http://schemas.microsoft.com/office/powerpoint/2010/main" val="952637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Certificates</a:t>
            </a:r>
            <a:endParaRPr lang="en-US" dirty="0"/>
          </a:p>
        </p:txBody>
      </p:sp>
      <p:pic>
        <p:nvPicPr>
          <p:cNvPr id="3" name="Picture 2"/>
          <p:cNvPicPr>
            <a:picLocks noChangeAspect="1"/>
          </p:cNvPicPr>
          <p:nvPr/>
        </p:nvPicPr>
        <p:blipFill>
          <a:blip r:embed="rId3"/>
          <a:stretch>
            <a:fillRect/>
          </a:stretch>
        </p:blipFill>
        <p:spPr>
          <a:xfrm>
            <a:off x="1892422" y="1749370"/>
            <a:ext cx="8301917" cy="3528506"/>
          </a:xfrm>
          <a:prstGeom prst="rect">
            <a:avLst/>
          </a:prstGeom>
          <a:ln>
            <a:solidFill>
              <a:schemeClr val="bg1">
                <a:lumMod val="85000"/>
              </a:schemeClr>
            </a:solidFill>
          </a:ln>
        </p:spPr>
      </p:pic>
    </p:spTree>
    <p:extLst>
      <p:ext uri="{BB962C8B-B14F-4D97-AF65-F5344CB8AC3E}">
        <p14:creationId xmlns:p14="http://schemas.microsoft.com/office/powerpoint/2010/main" val="3442456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the Secure Token Issuer</a:t>
            </a:r>
            <a:endParaRPr lang="en-US" dirty="0"/>
          </a:p>
        </p:txBody>
      </p:sp>
      <p:sp>
        <p:nvSpPr>
          <p:cNvPr id="3" name="Content Placeholder 2"/>
          <p:cNvSpPr>
            <a:spLocks noGrp="1"/>
          </p:cNvSpPr>
          <p:nvPr>
            <p:ph idx="1"/>
          </p:nvPr>
        </p:nvSpPr>
        <p:spPr>
          <a:prstGeom prst="rect">
            <a:avLst/>
          </a:prstGeom>
        </p:spPr>
        <p:txBody>
          <a:bodyPr>
            <a:normAutofit/>
          </a:bodyPr>
          <a:lstStyle/>
          <a:p>
            <a:r>
              <a:rPr lang="en-US" sz="2400" dirty="0"/>
              <a:t>Steps to creating security token issuer in SharePoint farm</a:t>
            </a:r>
          </a:p>
          <a:p>
            <a:pPr lvl="1"/>
            <a:r>
              <a:rPr lang="en-US" sz="1600" dirty="0"/>
              <a:t>Get the authentication realm (aka tenancy)</a:t>
            </a:r>
          </a:p>
          <a:p>
            <a:pPr lvl="1"/>
            <a:r>
              <a:rPr lang="en-US" sz="1600" dirty="0"/>
              <a:t>Create realm-qualified app identifier</a:t>
            </a:r>
          </a:p>
          <a:p>
            <a:pPr lvl="1"/>
            <a:r>
              <a:rPr lang="en-US" sz="1600" dirty="0"/>
              <a:t>Create certificate object using .</a:t>
            </a:r>
            <a:r>
              <a:rPr lang="en-US" sz="1600" dirty="0" err="1"/>
              <a:t>pfx</a:t>
            </a:r>
            <a:r>
              <a:rPr lang="en-US" sz="1600" dirty="0"/>
              <a:t> file containing password-protected private key </a:t>
            </a:r>
          </a:p>
          <a:p>
            <a:pPr lvl="1"/>
            <a:r>
              <a:rPr lang="en-US" sz="1600" dirty="0"/>
              <a:t>Call </a:t>
            </a:r>
            <a:r>
              <a:rPr lang="en-US" sz="1600" dirty="0">
                <a:solidFill>
                  <a:srgbClr val="822F08"/>
                </a:solidFill>
              </a:rPr>
              <a:t>New-</a:t>
            </a:r>
            <a:r>
              <a:rPr lang="en-US" sz="1600" dirty="0" err="1">
                <a:solidFill>
                  <a:srgbClr val="822F08"/>
                </a:solidFill>
              </a:rPr>
              <a:t>SPTrustedSecurityTokenIssuer</a:t>
            </a:r>
            <a:endParaRPr lang="en-US" sz="1600" dirty="0">
              <a:solidFill>
                <a:srgbClr val="822F08"/>
              </a:solidFill>
            </a:endParaRPr>
          </a:p>
        </p:txBody>
      </p:sp>
      <p:pic>
        <p:nvPicPr>
          <p:cNvPr id="7" name="Picture 6"/>
          <p:cNvPicPr>
            <a:picLocks noChangeAspect="1"/>
          </p:cNvPicPr>
          <p:nvPr/>
        </p:nvPicPr>
        <p:blipFill>
          <a:blip r:embed="rId3"/>
          <a:stretch>
            <a:fillRect/>
          </a:stretch>
        </p:blipFill>
        <p:spPr>
          <a:xfrm>
            <a:off x="2132012" y="3581400"/>
            <a:ext cx="7730836" cy="2743200"/>
          </a:xfrm>
          <a:prstGeom prst="rect">
            <a:avLst/>
          </a:prstGeom>
          <a:ln>
            <a:solidFill>
              <a:schemeClr val="bg1">
                <a:lumMod val="85000"/>
              </a:schemeClr>
            </a:solidFill>
          </a:ln>
        </p:spPr>
      </p:pic>
    </p:spTree>
    <p:extLst>
      <p:ext uri="{BB962C8B-B14F-4D97-AF65-F5344CB8AC3E}">
        <p14:creationId xmlns:p14="http://schemas.microsoft.com/office/powerpoint/2010/main" val="562801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App Principals</a:t>
            </a:r>
            <a:endParaRPr lang="en-US" dirty="0"/>
          </a:p>
        </p:txBody>
      </p:sp>
      <p:sp>
        <p:nvSpPr>
          <p:cNvPr id="2" name="Text Placeholder 1"/>
          <p:cNvSpPr>
            <a:spLocks noGrp="1"/>
          </p:cNvSpPr>
          <p:nvPr>
            <p:ph type="body" sz="quarter" idx="1"/>
          </p:nvPr>
        </p:nvSpPr>
        <p:spPr/>
        <p:txBody>
          <a:bodyPr/>
          <a:lstStyle/>
          <a:p>
            <a:r>
              <a:rPr lang="en-US" dirty="0" smtClean="0"/>
              <a:t>External authentication requires app principals</a:t>
            </a:r>
          </a:p>
          <a:p>
            <a:pPr lvl="1"/>
            <a:r>
              <a:rPr lang="en-US" dirty="0" smtClean="0"/>
              <a:t>App principal is a tenancy-scoped account for app identity</a:t>
            </a:r>
          </a:p>
          <a:p>
            <a:pPr lvl="1"/>
            <a:r>
              <a:rPr lang="en-US" dirty="0" smtClean="0"/>
              <a:t>App principal identified using a GUID</a:t>
            </a:r>
          </a:p>
          <a:p>
            <a:pPr lvl="1"/>
            <a:r>
              <a:rPr lang="en-US" dirty="0" smtClean="0"/>
              <a:t>App principals must be created in SharePoint host</a:t>
            </a:r>
          </a:p>
          <a:p>
            <a:pPr lvl="1"/>
            <a:endParaRPr lang="en-US" dirty="0" smtClean="0"/>
          </a:p>
          <a:p>
            <a:r>
              <a:rPr lang="en-US" dirty="0" smtClean="0"/>
              <a:t>App principal properties</a:t>
            </a:r>
          </a:p>
          <a:p>
            <a:pPr lvl="1"/>
            <a:r>
              <a:rPr lang="en-US" b="1" dirty="0" smtClean="0"/>
              <a:t>Client ID</a:t>
            </a:r>
            <a:r>
              <a:rPr lang="en-US" dirty="0" smtClean="0"/>
              <a:t>: GUID-based identifier for app principal</a:t>
            </a:r>
          </a:p>
          <a:p>
            <a:pPr lvl="1"/>
            <a:r>
              <a:rPr lang="en-US" b="1" dirty="0" smtClean="0"/>
              <a:t>Client Secret</a:t>
            </a:r>
            <a:r>
              <a:rPr lang="en-US" dirty="0" smtClean="0"/>
              <a:t>: (not used in S2S)</a:t>
            </a:r>
          </a:p>
          <a:p>
            <a:pPr lvl="1"/>
            <a:r>
              <a:rPr lang="en-US" b="1" dirty="0" smtClean="0"/>
              <a:t>App Host Domain</a:t>
            </a:r>
            <a:r>
              <a:rPr lang="en-US" dirty="0" smtClean="0"/>
              <a:t>: Base URL of remote web</a:t>
            </a:r>
          </a:p>
          <a:p>
            <a:pPr lvl="1"/>
            <a:r>
              <a:rPr lang="en-US" b="1" dirty="0" smtClean="0"/>
              <a:t>Redirect URL</a:t>
            </a:r>
            <a:r>
              <a:rPr lang="en-US" dirty="0" smtClean="0"/>
              <a:t>: URL to a page used to configure on-the-fly security</a:t>
            </a:r>
            <a:endParaRPr lang="en-US" dirty="0"/>
          </a:p>
        </p:txBody>
      </p:sp>
    </p:spTree>
    <p:extLst>
      <p:ext uri="{BB962C8B-B14F-4D97-AF65-F5344CB8AC3E}">
        <p14:creationId xmlns:p14="http://schemas.microsoft.com/office/powerpoint/2010/main" val="649950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an App Security Principal</a:t>
            </a:r>
            <a:endParaRPr lang="en-US" dirty="0"/>
          </a:p>
        </p:txBody>
      </p:sp>
      <p:sp>
        <p:nvSpPr>
          <p:cNvPr id="9" name="Content Placeholder 8"/>
          <p:cNvSpPr>
            <a:spLocks noGrp="1"/>
          </p:cNvSpPr>
          <p:nvPr>
            <p:ph idx="1"/>
          </p:nvPr>
        </p:nvSpPr>
        <p:spPr/>
        <p:txBody>
          <a:bodyPr>
            <a:normAutofit/>
          </a:bodyPr>
          <a:lstStyle/>
          <a:p>
            <a:r>
              <a:rPr lang="en-US" sz="2400" dirty="0"/>
              <a:t>Done automatically by Visual Studio during development</a:t>
            </a:r>
          </a:p>
          <a:p>
            <a:pPr lvl="1"/>
            <a:r>
              <a:rPr lang="en-US" sz="2000" dirty="0"/>
              <a:t>When you press {F5}, VS automatically registers app principal</a:t>
            </a:r>
          </a:p>
          <a:p>
            <a:pPr lvl="1"/>
            <a:r>
              <a:rPr lang="en-US" sz="2000" dirty="0"/>
              <a:t>Visual Studio also updates web.config file </a:t>
            </a:r>
          </a:p>
          <a:p>
            <a:r>
              <a:rPr lang="en-US" sz="2400" dirty="0"/>
              <a:t>Can also be done using AppRegNew.aspx page</a:t>
            </a:r>
          </a:p>
          <a:p>
            <a:pPr lvl="1"/>
            <a:r>
              <a:rPr lang="en-US" sz="2000" dirty="0"/>
              <a:t>App deployment covered in more detail in App Publishing module</a:t>
            </a:r>
          </a:p>
          <a:p>
            <a:endParaRPr lang="en-US" sz="2400" dirty="0"/>
          </a:p>
          <a:p>
            <a:pPr lvl="1"/>
            <a:endParaRPr lang="en-US" sz="1800" dirty="0"/>
          </a:p>
        </p:txBody>
      </p:sp>
      <p:grpSp>
        <p:nvGrpSpPr>
          <p:cNvPr id="11" name="Group 10"/>
          <p:cNvGrpSpPr/>
          <p:nvPr/>
        </p:nvGrpSpPr>
        <p:grpSpPr>
          <a:xfrm>
            <a:off x="2665412" y="3676638"/>
            <a:ext cx="6186948" cy="2952763"/>
            <a:chOff x="762000" y="3276600"/>
            <a:chExt cx="7025148" cy="3352800"/>
          </a:xfrm>
        </p:grpSpPr>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38600" y="5257800"/>
              <a:ext cx="3748548" cy="1371600"/>
            </a:xfrm>
            <a:prstGeom prst="rect">
              <a:avLst/>
            </a:prstGeom>
            <a:noFill/>
            <a:ln>
              <a:solidFill>
                <a:schemeClr val="bg1">
                  <a:lumMod val="75000"/>
                </a:schemeClr>
              </a:solidFill>
            </a:ln>
          </p:spPr>
        </p:pic>
        <p:pic>
          <p:nvPicPr>
            <p:cNvPr id="8" name="Picture 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3276600"/>
              <a:ext cx="6248400" cy="1752600"/>
            </a:xfrm>
            <a:prstGeom prst="rect">
              <a:avLst/>
            </a:prstGeom>
            <a:noFill/>
            <a:ln>
              <a:solidFill>
                <a:schemeClr val="bg1">
                  <a:lumMod val="75000"/>
                </a:schemeClr>
              </a:solidFill>
            </a:ln>
          </p:spPr>
        </p:pic>
        <p:sp>
          <p:nvSpPr>
            <p:cNvPr id="10" name="Down Arrow 9"/>
            <p:cNvSpPr/>
            <p:nvPr/>
          </p:nvSpPr>
          <p:spPr>
            <a:xfrm>
              <a:off x="5943600" y="5029200"/>
              <a:ext cx="3810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36948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800" dirty="0" smtClean="0"/>
              <a:t>Setting </a:t>
            </a:r>
            <a:r>
              <a:rPr lang="en-US" sz="4800" dirty="0"/>
              <a:t>up your on-premises environment for app development</a:t>
            </a:r>
            <a:endParaRPr lang="en-US" dirty="0"/>
          </a:p>
        </p:txBody>
      </p:sp>
      <p:sp>
        <p:nvSpPr>
          <p:cNvPr id="5" name="Subtitle 4"/>
          <p:cNvSpPr>
            <a:spLocks noGrp="1"/>
          </p:cNvSpPr>
          <p:nvPr>
            <p:ph type="subTitle" idx="1"/>
          </p:nvPr>
        </p:nvSpPr>
        <p:spPr>
          <a:xfrm>
            <a:off x="532265" y="4735249"/>
            <a:ext cx="7640611" cy="1878025"/>
          </a:xfrm>
        </p:spPr>
        <p:txBody>
          <a:bodyPr/>
          <a:lstStyle/>
          <a:p>
            <a:r>
              <a:rPr lang="en-US" dirty="0" smtClean="0"/>
              <a:t>Speaker</a:t>
            </a:r>
          </a:p>
          <a:p>
            <a:r>
              <a:rPr lang="en-US" dirty="0" smtClean="0"/>
              <a:t>Title</a:t>
            </a:r>
          </a:p>
          <a:p>
            <a:endParaRPr lang="en-US" dirty="0" smtClean="0"/>
          </a:p>
          <a:p>
            <a:r>
              <a:rPr lang="en-US" dirty="0" smtClean="0"/>
              <a:t>Speaker</a:t>
            </a:r>
            <a:endParaRPr lang="en-US" dirty="0"/>
          </a:p>
          <a:p>
            <a:r>
              <a:rPr lang="en-US" dirty="0" smtClean="0"/>
              <a:t>Title</a:t>
            </a:r>
            <a:endParaRPr lang="en-US" dirty="0"/>
          </a:p>
        </p:txBody>
      </p:sp>
    </p:spTree>
    <p:extLst>
      <p:ext uri="{BB962C8B-B14F-4D97-AF65-F5344CB8AC3E}">
        <p14:creationId xmlns:p14="http://schemas.microsoft.com/office/powerpoint/2010/main" val="878161659"/>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the S2S Certification in VS</a:t>
            </a:r>
            <a:endParaRPr lang="en-US" dirty="0"/>
          </a:p>
        </p:txBody>
      </p:sp>
      <p:sp>
        <p:nvSpPr>
          <p:cNvPr id="6" name="Content Placeholder 5"/>
          <p:cNvSpPr>
            <a:spLocks noGrp="1"/>
          </p:cNvSpPr>
          <p:nvPr>
            <p:ph idx="1"/>
          </p:nvPr>
        </p:nvSpPr>
        <p:spPr/>
        <p:txBody>
          <a:bodyPr>
            <a:normAutofit/>
          </a:bodyPr>
          <a:lstStyle/>
          <a:p>
            <a:r>
              <a:rPr lang="en-US" sz="2400" dirty="0"/>
              <a:t>Visual Studio provides two app authentication options</a:t>
            </a:r>
          </a:p>
          <a:p>
            <a:pPr lvl="1"/>
            <a:r>
              <a:rPr lang="en-US" sz="2000" dirty="0"/>
              <a:t>Use Windows Azure Access Control Service </a:t>
            </a:r>
            <a:r>
              <a:rPr lang="en-US" sz="1600" i="1" dirty="0">
                <a:solidFill>
                  <a:srgbClr val="9F002D"/>
                </a:solidFill>
              </a:rPr>
              <a:t>(this means OAuth)</a:t>
            </a:r>
            <a:endParaRPr lang="en-US" sz="2000" i="1" dirty="0">
              <a:solidFill>
                <a:srgbClr val="9F002D"/>
              </a:solidFill>
            </a:endParaRPr>
          </a:p>
          <a:p>
            <a:pPr lvl="1"/>
            <a:r>
              <a:rPr lang="en-US" sz="2000" dirty="0"/>
              <a:t>Use a certificate </a:t>
            </a:r>
            <a:r>
              <a:rPr lang="en-US" sz="1600" i="1" dirty="0">
                <a:solidFill>
                  <a:srgbClr val="9F002D"/>
                </a:solidFill>
              </a:rPr>
              <a:t>(this means S2S)</a:t>
            </a:r>
            <a:endParaRPr lang="en-US" sz="2000" i="1" dirty="0">
              <a:solidFill>
                <a:srgbClr val="9F002D"/>
              </a:solidFill>
            </a:endParaRPr>
          </a:p>
        </p:txBody>
      </p:sp>
      <p:pic>
        <p:nvPicPr>
          <p:cNvPr id="4" name="Picture 3"/>
          <p:cNvPicPr>
            <a:picLocks noChangeAspect="1"/>
          </p:cNvPicPr>
          <p:nvPr/>
        </p:nvPicPr>
        <p:blipFill>
          <a:blip r:embed="rId2"/>
          <a:stretch>
            <a:fillRect/>
          </a:stretch>
        </p:blipFill>
        <p:spPr>
          <a:xfrm>
            <a:off x="1674812" y="3657600"/>
            <a:ext cx="7859946" cy="2988824"/>
          </a:xfrm>
          <a:prstGeom prst="rect">
            <a:avLst/>
          </a:prstGeom>
          <a:ln>
            <a:solidFill>
              <a:schemeClr val="bg1">
                <a:lumMod val="50000"/>
              </a:schemeClr>
            </a:solidFill>
          </a:ln>
        </p:spPr>
      </p:pic>
      <p:pic>
        <p:nvPicPr>
          <p:cNvPr id="3" name="Picture 2"/>
          <p:cNvPicPr/>
          <p:nvPr/>
        </p:nvPicPr>
        <p:blipFill>
          <a:blip r:embed="rId3"/>
          <a:stretch>
            <a:fillRect/>
          </a:stretch>
        </p:blipFill>
        <p:spPr>
          <a:xfrm>
            <a:off x="6399212" y="2602908"/>
            <a:ext cx="3733800" cy="2470355"/>
          </a:xfrm>
          <a:prstGeom prst="rect">
            <a:avLst/>
          </a:prstGeom>
        </p:spPr>
      </p:pic>
      <p:sp>
        <p:nvSpPr>
          <p:cNvPr id="5" name="Freeform 4"/>
          <p:cNvSpPr/>
          <p:nvPr/>
        </p:nvSpPr>
        <p:spPr>
          <a:xfrm>
            <a:off x="3587186" y="3878827"/>
            <a:ext cx="2816942" cy="1120877"/>
          </a:xfrm>
          <a:custGeom>
            <a:avLst/>
            <a:gdLst>
              <a:gd name="connsiteX0" fmla="*/ 2816942 w 2816942"/>
              <a:gd name="connsiteY0" fmla="*/ 0 h 1120877"/>
              <a:gd name="connsiteX1" fmla="*/ 1135626 w 2816942"/>
              <a:gd name="connsiteY1" fmla="*/ 457200 h 1120877"/>
              <a:gd name="connsiteX2" fmla="*/ 0 w 2816942"/>
              <a:gd name="connsiteY2" fmla="*/ 1120877 h 1120877"/>
            </a:gdLst>
            <a:ahLst/>
            <a:cxnLst>
              <a:cxn ang="0">
                <a:pos x="connsiteX0" y="connsiteY0"/>
              </a:cxn>
              <a:cxn ang="0">
                <a:pos x="connsiteX1" y="connsiteY1"/>
              </a:cxn>
              <a:cxn ang="0">
                <a:pos x="connsiteX2" y="connsiteY2"/>
              </a:cxn>
            </a:cxnLst>
            <a:rect l="l" t="t" r="r" b="b"/>
            <a:pathLst>
              <a:path w="2816942" h="1120877">
                <a:moveTo>
                  <a:pt x="2816942" y="0"/>
                </a:moveTo>
                <a:cubicBezTo>
                  <a:pt x="2211029" y="135193"/>
                  <a:pt x="1605116" y="270387"/>
                  <a:pt x="1135626" y="457200"/>
                </a:cubicBezTo>
                <a:cubicBezTo>
                  <a:pt x="666136" y="644013"/>
                  <a:pt x="333068" y="882445"/>
                  <a:pt x="0" y="1120877"/>
                </a:cubicBezTo>
              </a:path>
            </a:pathLst>
          </a:custGeom>
          <a:noFill/>
          <a:ln w="57150">
            <a:solidFill>
              <a:schemeClr val="accent5">
                <a:lumMod val="5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35755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 Manifest during Development</a:t>
            </a:r>
            <a:endParaRPr lang="en-US" dirty="0"/>
          </a:p>
        </p:txBody>
      </p:sp>
      <p:pic>
        <p:nvPicPr>
          <p:cNvPr id="3" name="Picture 2"/>
          <p:cNvPicPr>
            <a:picLocks noChangeAspect="1"/>
          </p:cNvPicPr>
          <p:nvPr/>
        </p:nvPicPr>
        <p:blipFill>
          <a:blip r:embed="rId2"/>
          <a:stretch>
            <a:fillRect/>
          </a:stretch>
        </p:blipFill>
        <p:spPr>
          <a:xfrm>
            <a:off x="1827212" y="1524000"/>
            <a:ext cx="8305800" cy="3204226"/>
          </a:xfrm>
          <a:prstGeom prst="rect">
            <a:avLst/>
          </a:prstGeom>
          <a:ln>
            <a:solidFill>
              <a:schemeClr val="tx1">
                <a:lumMod val="50000"/>
                <a:lumOff val="50000"/>
              </a:schemeClr>
            </a:solidFill>
          </a:ln>
        </p:spPr>
      </p:pic>
    </p:spTree>
    <p:extLst>
      <p:ext uri="{BB962C8B-B14F-4D97-AF65-F5344CB8AC3E}">
        <p14:creationId xmlns:p14="http://schemas.microsoft.com/office/powerpoint/2010/main" val="24875087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 Manifest </a:t>
            </a:r>
            <a:r>
              <a:rPr lang="en-US" dirty="0" smtClean="0"/>
              <a:t>in Real-world Deployment</a:t>
            </a:r>
            <a:endParaRPr lang="en-US" dirty="0"/>
          </a:p>
        </p:txBody>
      </p:sp>
      <p:pic>
        <p:nvPicPr>
          <p:cNvPr id="5" name="Picture 4"/>
          <p:cNvPicPr>
            <a:picLocks noChangeAspect="1"/>
          </p:cNvPicPr>
          <p:nvPr/>
        </p:nvPicPr>
        <p:blipFill>
          <a:blip r:embed="rId2"/>
          <a:stretch>
            <a:fillRect/>
          </a:stretch>
        </p:blipFill>
        <p:spPr>
          <a:xfrm>
            <a:off x="1828380" y="1524001"/>
            <a:ext cx="8457032" cy="3280151"/>
          </a:xfrm>
          <a:prstGeom prst="rect">
            <a:avLst/>
          </a:prstGeom>
          <a:ln>
            <a:solidFill>
              <a:schemeClr val="bg1">
                <a:lumMod val="50000"/>
              </a:schemeClr>
            </a:solidFill>
          </a:ln>
        </p:spPr>
      </p:pic>
    </p:spTree>
    <p:extLst>
      <p:ext uri="{BB962C8B-B14F-4D97-AF65-F5344CB8AC3E}">
        <p14:creationId xmlns:p14="http://schemas.microsoft.com/office/powerpoint/2010/main" val="7046168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a:t>Configuring OAuth2 for on Premises</a:t>
            </a:r>
          </a:p>
        </p:txBody>
      </p:sp>
    </p:spTree>
    <p:extLst>
      <p:ext uri="{BB962C8B-B14F-4D97-AF65-F5344CB8AC3E}">
        <p14:creationId xmlns:p14="http://schemas.microsoft.com/office/powerpoint/2010/main" val="392266535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655289"/>
          </a:xfrm>
        </p:spPr>
        <p:txBody>
          <a:bodyPr/>
          <a:lstStyle/>
          <a:p>
            <a:r>
              <a:rPr lang="en-US" dirty="0"/>
              <a:t>Identity and Access Management for the cloud</a:t>
            </a:r>
          </a:p>
          <a:p>
            <a:r>
              <a:rPr lang="en-US" dirty="0"/>
              <a:t>Can create new directories or manage existing ones in Azure subscription</a:t>
            </a:r>
          </a:p>
          <a:p>
            <a:r>
              <a:rPr lang="en-US" dirty="0"/>
              <a:t>Used by O365 for authentication</a:t>
            </a:r>
          </a:p>
          <a:p>
            <a:r>
              <a:rPr lang="en-US" dirty="0"/>
              <a:t>Used by Azure for user authentication and application authorization</a:t>
            </a:r>
          </a:p>
          <a:p>
            <a:endParaRPr lang="en-US" dirty="0"/>
          </a:p>
        </p:txBody>
      </p:sp>
      <p:sp>
        <p:nvSpPr>
          <p:cNvPr id="3" name="Title 2"/>
          <p:cNvSpPr>
            <a:spLocks noGrp="1"/>
          </p:cNvSpPr>
          <p:nvPr>
            <p:ph type="title"/>
          </p:nvPr>
        </p:nvSpPr>
        <p:spPr/>
        <p:txBody>
          <a:bodyPr/>
          <a:lstStyle/>
          <a:p>
            <a:r>
              <a:rPr lang="en-US" dirty="0" smtClean="0"/>
              <a:t>Azure Active Directory</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34</a:t>
            </a:fld>
            <a:endParaRPr lang="en-US" dirty="0"/>
          </a:p>
        </p:txBody>
      </p:sp>
    </p:spTree>
    <p:extLst>
      <p:ext uri="{BB962C8B-B14F-4D97-AF65-F5344CB8AC3E}">
        <p14:creationId xmlns:p14="http://schemas.microsoft.com/office/powerpoint/2010/main" val="77324165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93513"/>
          </a:xfrm>
        </p:spPr>
        <p:txBody>
          <a:bodyPr/>
          <a:lstStyle/>
          <a:p>
            <a:r>
              <a:rPr lang="en-US" dirty="0"/>
              <a:t>Azure Active Directory (AAD)</a:t>
            </a:r>
          </a:p>
          <a:p>
            <a:r>
              <a:rPr lang="en-US" dirty="0" smtClean="0"/>
              <a:t>Azure Access Control Services (ACS)</a:t>
            </a:r>
          </a:p>
          <a:p>
            <a:r>
              <a:rPr lang="en-US" dirty="0"/>
              <a:t>Azure Web Sites</a:t>
            </a:r>
          </a:p>
          <a:p>
            <a:endParaRPr lang="en-US" dirty="0"/>
          </a:p>
        </p:txBody>
      </p:sp>
      <p:sp>
        <p:nvSpPr>
          <p:cNvPr id="3" name="Title 2"/>
          <p:cNvSpPr>
            <a:spLocks noGrp="1"/>
          </p:cNvSpPr>
          <p:nvPr>
            <p:ph type="title"/>
          </p:nvPr>
        </p:nvSpPr>
        <p:spPr/>
        <p:txBody>
          <a:bodyPr/>
          <a:lstStyle/>
          <a:p>
            <a:r>
              <a:rPr lang="en-US" dirty="0" smtClean="0"/>
              <a:t>Windows Azure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35</a:t>
            </a:fld>
            <a:endParaRPr lang="en-US" dirty="0"/>
          </a:p>
        </p:txBody>
      </p:sp>
    </p:spTree>
    <p:extLst>
      <p:ext uri="{BB962C8B-B14F-4D97-AF65-F5344CB8AC3E}">
        <p14:creationId xmlns:p14="http://schemas.microsoft.com/office/powerpoint/2010/main" val="171847245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846675"/>
          </a:xfrm>
        </p:spPr>
        <p:txBody>
          <a:bodyPr/>
          <a:lstStyle/>
          <a:p>
            <a:r>
              <a:rPr lang="en-US" dirty="0"/>
              <a:t>Identity and Access Management for the cloud</a:t>
            </a:r>
          </a:p>
          <a:p>
            <a:r>
              <a:rPr lang="en-US" dirty="0"/>
              <a:t>More generic than AAD</a:t>
            </a:r>
          </a:p>
          <a:p>
            <a:r>
              <a:rPr lang="en-US" dirty="0"/>
              <a:t>Supports additional providers Google, Yahoo, Facebook</a:t>
            </a:r>
          </a:p>
          <a:p>
            <a:r>
              <a:rPr lang="en-US" dirty="0"/>
              <a:t>Can create new namespaces in Azure subscription</a:t>
            </a:r>
          </a:p>
          <a:p>
            <a:r>
              <a:rPr lang="en-US" dirty="0"/>
              <a:t>Used by O365 for application authorization</a:t>
            </a:r>
          </a:p>
          <a:p>
            <a:endParaRPr lang="en-US" dirty="0"/>
          </a:p>
        </p:txBody>
      </p:sp>
      <p:sp>
        <p:nvSpPr>
          <p:cNvPr id="3" name="Title 2"/>
          <p:cNvSpPr>
            <a:spLocks noGrp="1"/>
          </p:cNvSpPr>
          <p:nvPr>
            <p:ph type="title"/>
          </p:nvPr>
        </p:nvSpPr>
        <p:spPr/>
        <p:txBody>
          <a:bodyPr/>
          <a:lstStyle/>
          <a:p>
            <a:r>
              <a:rPr lang="en-US" dirty="0" smtClean="0"/>
              <a:t>Azure Access Control Services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36</a:t>
            </a:fld>
            <a:endParaRPr lang="en-US" dirty="0"/>
          </a:p>
        </p:txBody>
      </p:sp>
    </p:spTree>
    <p:extLst>
      <p:ext uri="{BB962C8B-B14F-4D97-AF65-F5344CB8AC3E}">
        <p14:creationId xmlns:p14="http://schemas.microsoft.com/office/powerpoint/2010/main" val="3277412410"/>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Straight Connector 57"/>
          <p:cNvCxnSpPr/>
          <p:nvPr/>
        </p:nvCxnSpPr>
        <p:spPr>
          <a:xfrm>
            <a:off x="4421527" y="1302424"/>
            <a:ext cx="21756" cy="5365745"/>
          </a:xfrm>
          <a:prstGeom prst="line">
            <a:avLst/>
          </a:prstGeom>
          <a:ln w="38100">
            <a:solidFill>
              <a:schemeClr val="bg2"/>
            </a:solidFill>
            <a:prstDash val="lgDashDotDot"/>
            <a:headEnd type="none"/>
            <a:tailEnd type="none"/>
          </a:ln>
        </p:spPr>
        <p:style>
          <a:lnRef idx="1">
            <a:schemeClr val="accent5"/>
          </a:lnRef>
          <a:fillRef idx="0">
            <a:schemeClr val="accent5"/>
          </a:fillRef>
          <a:effectRef idx="0">
            <a:schemeClr val="accent5"/>
          </a:effectRef>
          <a:fontRef idx="minor">
            <a:schemeClr val="tx1"/>
          </a:fontRef>
        </p:style>
      </p:cxnSp>
      <p:pic>
        <p:nvPicPr>
          <p:cNvPr id="20" name="Picture 19"/>
          <p:cNvPicPr>
            <a:picLocks noChangeAspect="1"/>
          </p:cNvPicPr>
          <p:nvPr/>
        </p:nvPicPr>
        <p:blipFill>
          <a:blip r:embed="rId2"/>
          <a:stretch>
            <a:fillRect/>
          </a:stretch>
        </p:blipFill>
        <p:spPr>
          <a:xfrm>
            <a:off x="6087794" y="1738405"/>
            <a:ext cx="716108" cy="716880"/>
          </a:xfrm>
          <a:prstGeom prst="rect">
            <a:avLst/>
          </a:prstGeom>
        </p:spPr>
      </p:pic>
      <p:grpSp>
        <p:nvGrpSpPr>
          <p:cNvPr id="43" name="Group 42"/>
          <p:cNvGrpSpPr/>
          <p:nvPr/>
        </p:nvGrpSpPr>
        <p:grpSpPr>
          <a:xfrm>
            <a:off x="1635696" y="2764649"/>
            <a:ext cx="1095363" cy="1709044"/>
            <a:chOff x="1263567" y="1113025"/>
            <a:chExt cx="1095363" cy="1709044"/>
          </a:xfrm>
        </p:grpSpPr>
        <p:pic>
          <p:nvPicPr>
            <p:cNvPr id="23" name="Picture 22"/>
            <p:cNvPicPr>
              <a:picLocks noChangeAspect="1"/>
            </p:cNvPicPr>
            <p:nvPr/>
          </p:nvPicPr>
          <p:blipFill>
            <a:blip r:embed="rId3"/>
            <a:stretch>
              <a:fillRect/>
            </a:stretch>
          </p:blipFill>
          <p:spPr>
            <a:xfrm>
              <a:off x="1263567" y="1666709"/>
              <a:ext cx="1028970" cy="1155360"/>
            </a:xfrm>
            <a:prstGeom prst="rect">
              <a:avLst/>
            </a:prstGeom>
          </p:spPr>
        </p:pic>
        <p:pic>
          <p:nvPicPr>
            <p:cNvPr id="24" name="Picture 23"/>
            <p:cNvPicPr>
              <a:picLocks noChangeAspect="1"/>
            </p:cNvPicPr>
            <p:nvPr/>
          </p:nvPicPr>
          <p:blipFill>
            <a:blip r:embed="rId4"/>
            <a:stretch>
              <a:fillRect/>
            </a:stretch>
          </p:blipFill>
          <p:spPr>
            <a:xfrm>
              <a:off x="1288245" y="1113025"/>
              <a:ext cx="1070685" cy="918720"/>
            </a:xfrm>
            <a:prstGeom prst="rect">
              <a:avLst/>
            </a:prstGeom>
          </p:spPr>
        </p:pic>
      </p:grpSp>
      <p:pic>
        <p:nvPicPr>
          <p:cNvPr id="25" name="Picture 24"/>
          <p:cNvPicPr>
            <a:picLocks noChangeAspect="1"/>
          </p:cNvPicPr>
          <p:nvPr/>
        </p:nvPicPr>
        <p:blipFill>
          <a:blip r:embed="rId5"/>
          <a:stretch>
            <a:fillRect/>
          </a:stretch>
        </p:blipFill>
        <p:spPr>
          <a:xfrm>
            <a:off x="2811285" y="1327586"/>
            <a:ext cx="1119353" cy="696000"/>
          </a:xfrm>
          <a:prstGeom prst="rect">
            <a:avLst/>
          </a:prstGeom>
        </p:spPr>
      </p:pic>
      <p:grpSp>
        <p:nvGrpSpPr>
          <p:cNvPr id="26" name="Group 25"/>
          <p:cNvGrpSpPr/>
          <p:nvPr/>
        </p:nvGrpSpPr>
        <p:grpSpPr>
          <a:xfrm>
            <a:off x="5138484" y="4282293"/>
            <a:ext cx="2552598" cy="2462339"/>
            <a:chOff x="6058130" y="2761855"/>
            <a:chExt cx="2552598" cy="2462339"/>
          </a:xfrm>
        </p:grpSpPr>
        <p:sp>
          <p:nvSpPr>
            <p:cNvPr id="27" name="Rectangle 26"/>
            <p:cNvSpPr/>
            <p:nvPr/>
          </p:nvSpPr>
          <p:spPr bwMode="auto">
            <a:xfrm>
              <a:off x="6206771" y="2761855"/>
              <a:ext cx="2017543" cy="2144416"/>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SharePoint Service</a:t>
              </a:r>
            </a:p>
          </p:txBody>
        </p:sp>
        <p:grpSp>
          <p:nvGrpSpPr>
            <p:cNvPr id="28" name="Group 27"/>
            <p:cNvGrpSpPr/>
            <p:nvPr/>
          </p:nvGrpSpPr>
          <p:grpSpPr>
            <a:xfrm>
              <a:off x="6058130" y="3357658"/>
              <a:ext cx="949310" cy="1066996"/>
              <a:chOff x="1637814" y="2493797"/>
              <a:chExt cx="949310" cy="1066996"/>
            </a:xfrm>
          </p:grpSpPr>
          <p:pic>
            <p:nvPicPr>
              <p:cNvPr id="36" name="Picture 35"/>
              <p:cNvPicPr>
                <a:picLocks noChangeAspect="1"/>
              </p:cNvPicPr>
              <p:nvPr/>
            </p:nvPicPr>
            <p:blipFill>
              <a:blip r:embed="rId6"/>
              <a:stretch>
                <a:fillRect/>
              </a:stretch>
            </p:blipFill>
            <p:spPr>
              <a:xfrm>
                <a:off x="1637814" y="2696932"/>
                <a:ext cx="465830" cy="863861"/>
              </a:xfrm>
              <a:prstGeom prst="rect">
                <a:avLst/>
              </a:prstGeom>
            </p:spPr>
          </p:pic>
          <p:pic>
            <p:nvPicPr>
              <p:cNvPr id="37" name="Picture 36"/>
              <p:cNvPicPr>
                <a:picLocks noChangeAspect="1"/>
              </p:cNvPicPr>
              <p:nvPr/>
            </p:nvPicPr>
            <p:blipFill>
              <a:blip r:embed="rId7"/>
              <a:stretch>
                <a:fillRect/>
              </a:stretch>
            </p:blipFill>
            <p:spPr>
              <a:xfrm>
                <a:off x="1857111" y="2493797"/>
                <a:ext cx="730013" cy="911760"/>
              </a:xfrm>
              <a:prstGeom prst="rect">
                <a:avLst/>
              </a:prstGeom>
            </p:spPr>
          </p:pic>
        </p:grpSp>
        <p:grpSp>
          <p:nvGrpSpPr>
            <p:cNvPr id="29" name="Group 28"/>
            <p:cNvGrpSpPr/>
            <p:nvPr/>
          </p:nvGrpSpPr>
          <p:grpSpPr>
            <a:xfrm>
              <a:off x="7136374" y="3128862"/>
              <a:ext cx="1474354" cy="1159738"/>
              <a:chOff x="3259173" y="2265001"/>
              <a:chExt cx="1474354" cy="1159738"/>
            </a:xfrm>
          </p:grpSpPr>
          <p:pic>
            <p:nvPicPr>
              <p:cNvPr id="33" name="Picture 32"/>
              <p:cNvPicPr>
                <a:picLocks noChangeAspect="1"/>
              </p:cNvPicPr>
              <p:nvPr/>
            </p:nvPicPr>
            <p:blipFill>
              <a:blip r:embed="rId6"/>
              <a:stretch>
                <a:fillRect/>
              </a:stretch>
            </p:blipFill>
            <p:spPr>
              <a:xfrm>
                <a:off x="3259173" y="2493797"/>
                <a:ext cx="465830" cy="863861"/>
              </a:xfrm>
              <a:prstGeom prst="rect">
                <a:avLst/>
              </a:prstGeom>
            </p:spPr>
          </p:pic>
          <p:pic>
            <p:nvPicPr>
              <p:cNvPr id="34" name="Picture 33"/>
              <p:cNvPicPr>
                <a:picLocks noChangeAspect="1"/>
              </p:cNvPicPr>
              <p:nvPr/>
            </p:nvPicPr>
            <p:blipFill>
              <a:blip r:embed="rId6"/>
              <a:stretch>
                <a:fillRect/>
              </a:stretch>
            </p:blipFill>
            <p:spPr>
              <a:xfrm>
                <a:off x="3584595" y="2265001"/>
                <a:ext cx="465830" cy="863861"/>
              </a:xfrm>
              <a:prstGeom prst="rect">
                <a:avLst/>
              </a:prstGeom>
            </p:spPr>
          </p:pic>
          <p:pic>
            <p:nvPicPr>
              <p:cNvPr id="35" name="Picture 34"/>
              <p:cNvPicPr>
                <a:picLocks noChangeAspect="1"/>
              </p:cNvPicPr>
              <p:nvPr/>
            </p:nvPicPr>
            <p:blipFill>
              <a:blip r:embed="rId8"/>
              <a:stretch>
                <a:fillRect/>
              </a:stretch>
            </p:blipFill>
            <p:spPr>
              <a:xfrm>
                <a:off x="3829702" y="2547779"/>
                <a:ext cx="903825" cy="876960"/>
              </a:xfrm>
              <a:prstGeom prst="rect">
                <a:avLst/>
              </a:prstGeom>
            </p:spPr>
          </p:pic>
        </p:grpSp>
        <p:grpSp>
          <p:nvGrpSpPr>
            <p:cNvPr id="30" name="Group 29"/>
            <p:cNvGrpSpPr/>
            <p:nvPr/>
          </p:nvGrpSpPr>
          <p:grpSpPr>
            <a:xfrm>
              <a:off x="6817422" y="4242931"/>
              <a:ext cx="1110204" cy="981263"/>
              <a:chOff x="2552214" y="4019392"/>
              <a:chExt cx="1110204" cy="981263"/>
            </a:xfrm>
          </p:grpSpPr>
          <p:pic>
            <p:nvPicPr>
              <p:cNvPr id="31" name="Picture 30"/>
              <p:cNvPicPr>
                <a:picLocks noChangeAspect="1"/>
              </p:cNvPicPr>
              <p:nvPr/>
            </p:nvPicPr>
            <p:blipFill>
              <a:blip r:embed="rId6"/>
              <a:stretch>
                <a:fillRect/>
              </a:stretch>
            </p:blipFill>
            <p:spPr>
              <a:xfrm>
                <a:off x="2552214" y="4136794"/>
                <a:ext cx="465830" cy="863861"/>
              </a:xfrm>
              <a:prstGeom prst="rect">
                <a:avLst/>
              </a:prstGeom>
            </p:spPr>
          </p:pic>
          <p:pic>
            <p:nvPicPr>
              <p:cNvPr id="32" name="Picture 31"/>
              <p:cNvPicPr>
                <a:picLocks noChangeAspect="1"/>
              </p:cNvPicPr>
              <p:nvPr/>
            </p:nvPicPr>
            <p:blipFill>
              <a:blip r:embed="rId9"/>
              <a:stretch>
                <a:fillRect/>
              </a:stretch>
            </p:blipFill>
            <p:spPr>
              <a:xfrm>
                <a:off x="2855928" y="4019392"/>
                <a:ext cx="806490" cy="904800"/>
              </a:xfrm>
              <a:prstGeom prst="rect">
                <a:avLst/>
              </a:prstGeom>
            </p:spPr>
          </p:pic>
        </p:grpSp>
      </p:grpSp>
      <p:grpSp>
        <p:nvGrpSpPr>
          <p:cNvPr id="38" name="Group 37"/>
          <p:cNvGrpSpPr/>
          <p:nvPr/>
        </p:nvGrpSpPr>
        <p:grpSpPr>
          <a:xfrm>
            <a:off x="8730052" y="2289329"/>
            <a:ext cx="2046731" cy="1494632"/>
            <a:chOff x="9069017" y="1761987"/>
            <a:chExt cx="2046731" cy="1494632"/>
          </a:xfrm>
        </p:grpSpPr>
        <p:sp>
          <p:nvSpPr>
            <p:cNvPr id="39" name="Rectangle 38"/>
            <p:cNvSpPr/>
            <p:nvPr/>
          </p:nvSpPr>
          <p:spPr bwMode="auto">
            <a:xfrm>
              <a:off x="9069017" y="1761987"/>
              <a:ext cx="1805459" cy="1394480"/>
            </a:xfrm>
            <a:prstGeom prst="rect">
              <a:avLst/>
            </a:prstGeom>
            <a:solidFill>
              <a:schemeClr val="bg2">
                <a:lumMod val="20000"/>
                <a:lumOff val="80000"/>
                <a:alpha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defTabSz="914099" fontAlgn="base">
                <a:spcBef>
                  <a:spcPct val="0"/>
                </a:spcBef>
                <a:spcAft>
                  <a:spcPct val="0"/>
                </a:spcAft>
              </a:pPr>
              <a:r>
                <a:rPr lang="en-US" sz="1600" dirty="0" smtClean="0">
                  <a:solidFill>
                    <a:schemeClr val="tx1">
                      <a:lumMod val="65000"/>
                      <a:lumOff val="35000"/>
                    </a:schemeClr>
                  </a:solidFill>
                  <a:ea typeface="Segoe UI" pitchFamily="34" charset="0"/>
                  <a:cs typeface="Segoe UI" pitchFamily="34" charset="0"/>
                </a:rPr>
                <a:t>Provider hosted Apps</a:t>
              </a:r>
            </a:p>
          </p:txBody>
        </p:sp>
        <p:pic>
          <p:nvPicPr>
            <p:cNvPr id="40" name="Picture 39"/>
            <p:cNvPicPr>
              <a:picLocks noChangeAspect="1"/>
            </p:cNvPicPr>
            <p:nvPr/>
          </p:nvPicPr>
          <p:blipFill>
            <a:blip r:embed="rId6"/>
            <a:stretch>
              <a:fillRect/>
            </a:stretch>
          </p:blipFill>
          <p:spPr>
            <a:xfrm>
              <a:off x="9644923" y="2181575"/>
              <a:ext cx="465830" cy="863861"/>
            </a:xfrm>
            <a:prstGeom prst="rect">
              <a:avLst/>
            </a:prstGeom>
          </p:spPr>
        </p:pic>
        <p:pic>
          <p:nvPicPr>
            <p:cNvPr id="41" name="Picture 40"/>
            <p:cNvPicPr>
              <a:picLocks noChangeAspect="1"/>
            </p:cNvPicPr>
            <p:nvPr/>
          </p:nvPicPr>
          <p:blipFill>
            <a:blip r:embed="rId6"/>
            <a:stretch>
              <a:fillRect/>
            </a:stretch>
          </p:blipFill>
          <p:spPr>
            <a:xfrm>
              <a:off x="9933631" y="2392758"/>
              <a:ext cx="465830" cy="863861"/>
            </a:xfrm>
            <a:prstGeom prst="rect">
              <a:avLst/>
            </a:prstGeom>
          </p:spPr>
        </p:pic>
        <p:pic>
          <p:nvPicPr>
            <p:cNvPr id="42" name="Picture 41"/>
            <p:cNvPicPr>
              <a:picLocks noChangeAspect="1"/>
            </p:cNvPicPr>
            <p:nvPr/>
          </p:nvPicPr>
          <p:blipFill>
            <a:blip r:embed="rId10"/>
            <a:stretch>
              <a:fillRect/>
            </a:stretch>
          </p:blipFill>
          <p:spPr>
            <a:xfrm>
              <a:off x="10260590" y="2163619"/>
              <a:ext cx="855158" cy="953520"/>
            </a:xfrm>
            <a:prstGeom prst="rect">
              <a:avLst/>
            </a:prstGeom>
          </p:spPr>
        </p:pic>
      </p:grpSp>
      <p:sp>
        <p:nvSpPr>
          <p:cNvPr id="44" name="Title 43"/>
          <p:cNvSpPr>
            <a:spLocks noGrp="1"/>
          </p:cNvSpPr>
          <p:nvPr>
            <p:ph type="title"/>
          </p:nvPr>
        </p:nvSpPr>
        <p:spPr/>
        <p:txBody>
          <a:bodyPr/>
          <a:lstStyle/>
          <a:p>
            <a:r>
              <a:rPr lang="fi-FI" dirty="0" smtClean="0"/>
              <a:t>ACS </a:t>
            </a:r>
            <a:r>
              <a:rPr lang="fi-FI" dirty="0" err="1" smtClean="0"/>
              <a:t>with</a:t>
            </a:r>
            <a:r>
              <a:rPr lang="fi-FI" dirty="0" smtClean="0"/>
              <a:t> on-</a:t>
            </a:r>
            <a:r>
              <a:rPr lang="fi-FI" dirty="0" err="1" smtClean="0"/>
              <a:t>premises</a:t>
            </a:r>
            <a:endParaRPr lang="en-US" dirty="0"/>
          </a:p>
        </p:txBody>
      </p:sp>
      <p:cxnSp>
        <p:nvCxnSpPr>
          <p:cNvPr id="46" name="Straight Arrow Connector 45"/>
          <p:cNvCxnSpPr/>
          <p:nvPr/>
        </p:nvCxnSpPr>
        <p:spPr>
          <a:xfrm flipH="1" flipV="1">
            <a:off x="9827582" y="3876356"/>
            <a:ext cx="422955" cy="1055722"/>
          </a:xfrm>
          <a:prstGeom prst="straightConnector1">
            <a:avLst/>
          </a:prstGeom>
          <a:ln w="412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47" name="Straight Arrow Connector 46"/>
          <p:cNvCxnSpPr/>
          <p:nvPr/>
        </p:nvCxnSpPr>
        <p:spPr>
          <a:xfrm flipH="1">
            <a:off x="2903787" y="2342791"/>
            <a:ext cx="3108674" cy="1082286"/>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51" name="Straight Arrow Connector 50"/>
          <p:cNvCxnSpPr/>
          <p:nvPr/>
        </p:nvCxnSpPr>
        <p:spPr>
          <a:xfrm flipH="1">
            <a:off x="2924309" y="3144542"/>
            <a:ext cx="5648103" cy="552014"/>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53" name="Straight Arrow Connector 52"/>
          <p:cNvCxnSpPr>
            <a:stCxn id="106" idx="2"/>
          </p:cNvCxnSpPr>
          <p:nvPr/>
        </p:nvCxnSpPr>
        <p:spPr>
          <a:xfrm flipH="1">
            <a:off x="6384978" y="2695797"/>
            <a:ext cx="110551" cy="1531274"/>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cxnSp>
        <p:nvCxnSpPr>
          <p:cNvPr id="56" name="Straight Arrow Connector 55"/>
          <p:cNvCxnSpPr/>
          <p:nvPr/>
        </p:nvCxnSpPr>
        <p:spPr>
          <a:xfrm flipH="1" flipV="1">
            <a:off x="2924309" y="3943282"/>
            <a:ext cx="2223679" cy="1007551"/>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62" name="Group 61"/>
          <p:cNvGrpSpPr/>
          <p:nvPr/>
        </p:nvGrpSpPr>
        <p:grpSpPr>
          <a:xfrm>
            <a:off x="4990569" y="2136860"/>
            <a:ext cx="514401" cy="514401"/>
            <a:chOff x="492" y="17985"/>
            <a:chExt cx="524853" cy="524853"/>
          </a:xfrm>
        </p:grpSpPr>
        <p:sp>
          <p:nvSpPr>
            <p:cNvPr id="63" name="Oval 6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a:t>1</a:t>
              </a:r>
            </a:p>
          </p:txBody>
        </p:sp>
      </p:grpSp>
      <p:grpSp>
        <p:nvGrpSpPr>
          <p:cNvPr id="65" name="Group 64"/>
          <p:cNvGrpSpPr/>
          <p:nvPr/>
        </p:nvGrpSpPr>
        <p:grpSpPr>
          <a:xfrm>
            <a:off x="6284949" y="3437286"/>
            <a:ext cx="514401" cy="514401"/>
            <a:chOff x="492" y="17985"/>
            <a:chExt cx="524853" cy="524853"/>
          </a:xfrm>
        </p:grpSpPr>
        <p:sp>
          <p:nvSpPr>
            <p:cNvPr id="66" name="Oval 65"/>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7"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a:t>2</a:t>
              </a:r>
              <a:endParaRPr lang="en-US" sz="2352" dirty="0"/>
            </a:p>
          </p:txBody>
        </p:sp>
      </p:grpSp>
      <p:grpSp>
        <p:nvGrpSpPr>
          <p:cNvPr id="68" name="Group 67"/>
          <p:cNvGrpSpPr/>
          <p:nvPr/>
        </p:nvGrpSpPr>
        <p:grpSpPr>
          <a:xfrm>
            <a:off x="4864888" y="3363682"/>
            <a:ext cx="514401" cy="514401"/>
            <a:chOff x="492" y="17985"/>
            <a:chExt cx="524853" cy="524853"/>
          </a:xfrm>
        </p:grpSpPr>
        <p:sp>
          <p:nvSpPr>
            <p:cNvPr id="69" name="Oval 68"/>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0"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smtClean="0"/>
                <a:t>5</a:t>
              </a:r>
              <a:endParaRPr lang="en-US" sz="2352" dirty="0"/>
            </a:p>
          </p:txBody>
        </p:sp>
      </p:grpSp>
      <p:grpSp>
        <p:nvGrpSpPr>
          <p:cNvPr id="71" name="Group 70"/>
          <p:cNvGrpSpPr/>
          <p:nvPr/>
        </p:nvGrpSpPr>
        <p:grpSpPr>
          <a:xfrm>
            <a:off x="4389333" y="4627000"/>
            <a:ext cx="514401" cy="514401"/>
            <a:chOff x="492" y="17985"/>
            <a:chExt cx="524853" cy="524853"/>
          </a:xfrm>
        </p:grpSpPr>
        <p:sp>
          <p:nvSpPr>
            <p:cNvPr id="72" name="Oval 71"/>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3"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a:t>7</a:t>
              </a:r>
              <a:endParaRPr lang="en-US" sz="2352" dirty="0"/>
            </a:p>
          </p:txBody>
        </p:sp>
      </p:grpSp>
      <p:cxnSp>
        <p:nvCxnSpPr>
          <p:cNvPr id="74" name="Straight Arrow Connector 73"/>
          <p:cNvCxnSpPr/>
          <p:nvPr/>
        </p:nvCxnSpPr>
        <p:spPr>
          <a:xfrm flipH="1">
            <a:off x="7707443" y="3876354"/>
            <a:ext cx="1904344" cy="1636807"/>
          </a:xfrm>
          <a:prstGeom prst="straightConnector1">
            <a:avLst/>
          </a:prstGeom>
          <a:ln w="41275">
            <a:solidFill>
              <a:schemeClr val="bg1">
                <a:lumMod val="65000"/>
              </a:schemeClr>
            </a:solidFill>
            <a:prstDash val="sysDash"/>
            <a:tailEnd type="stealth" w="lg" len="lg"/>
          </a:ln>
          <a:effectLst/>
        </p:spPr>
        <p:style>
          <a:lnRef idx="1">
            <a:schemeClr val="accent4"/>
          </a:lnRef>
          <a:fillRef idx="0">
            <a:schemeClr val="accent4"/>
          </a:fillRef>
          <a:effectRef idx="0">
            <a:schemeClr val="accent4"/>
          </a:effectRef>
          <a:fontRef idx="minor">
            <a:schemeClr val="tx1"/>
          </a:fontRef>
        </p:style>
      </p:cxnSp>
      <p:grpSp>
        <p:nvGrpSpPr>
          <p:cNvPr id="78" name="Group 77"/>
          <p:cNvGrpSpPr/>
          <p:nvPr/>
        </p:nvGrpSpPr>
        <p:grpSpPr>
          <a:xfrm>
            <a:off x="8600539" y="4525357"/>
            <a:ext cx="514401" cy="514401"/>
            <a:chOff x="492" y="17985"/>
            <a:chExt cx="524853" cy="524853"/>
          </a:xfrm>
        </p:grpSpPr>
        <p:sp>
          <p:nvSpPr>
            <p:cNvPr id="79" name="Oval 78"/>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0"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en-US" sz="2352" dirty="0" smtClean="0"/>
                <a:t>6</a:t>
              </a:r>
              <a:endParaRPr lang="en-US" sz="2352" dirty="0"/>
            </a:p>
          </p:txBody>
        </p:sp>
      </p:grpSp>
      <p:cxnSp>
        <p:nvCxnSpPr>
          <p:cNvPr id="92" name="Straight Arrow Connector 91"/>
          <p:cNvCxnSpPr/>
          <p:nvPr/>
        </p:nvCxnSpPr>
        <p:spPr>
          <a:xfrm flipH="1">
            <a:off x="7753184" y="5466016"/>
            <a:ext cx="2018604" cy="177699"/>
          </a:xfrm>
          <a:prstGeom prst="straightConnector1">
            <a:avLst/>
          </a:prstGeom>
          <a:ln w="41275">
            <a:solidFill>
              <a:schemeClr val="bg2"/>
            </a:solidFill>
            <a:prstDash val="solid"/>
            <a:tailEnd type="stealth" w="lg" len="lg"/>
          </a:ln>
          <a:effectLst/>
        </p:spPr>
        <p:style>
          <a:lnRef idx="1">
            <a:schemeClr val="accent4"/>
          </a:lnRef>
          <a:fillRef idx="0">
            <a:schemeClr val="accent4"/>
          </a:fillRef>
          <a:effectRef idx="0">
            <a:schemeClr val="accent4"/>
          </a:effectRef>
          <a:fontRef idx="minor">
            <a:schemeClr val="tx1"/>
          </a:fontRef>
        </p:style>
      </p:cxnSp>
      <p:pic>
        <p:nvPicPr>
          <p:cNvPr id="22" name="Picture 21"/>
          <p:cNvPicPr>
            <a:picLocks noChangeAspect="1"/>
          </p:cNvPicPr>
          <p:nvPr/>
        </p:nvPicPr>
        <p:blipFill>
          <a:blip r:embed="rId11"/>
          <a:stretch>
            <a:fillRect/>
          </a:stretch>
        </p:blipFill>
        <p:spPr>
          <a:xfrm>
            <a:off x="8932604" y="3876354"/>
            <a:ext cx="451913" cy="382800"/>
          </a:xfrm>
          <a:prstGeom prst="rect">
            <a:avLst/>
          </a:prstGeom>
        </p:spPr>
      </p:pic>
      <p:pic>
        <p:nvPicPr>
          <p:cNvPr id="95" name="Picture 94"/>
          <p:cNvPicPr>
            <a:picLocks noChangeAspect="1"/>
          </p:cNvPicPr>
          <p:nvPr/>
        </p:nvPicPr>
        <p:blipFill>
          <a:blip r:embed="rId11"/>
          <a:stretch>
            <a:fillRect/>
          </a:stretch>
        </p:blipFill>
        <p:spPr>
          <a:xfrm>
            <a:off x="4332306" y="2638379"/>
            <a:ext cx="451913" cy="382800"/>
          </a:xfrm>
          <a:prstGeom prst="rect">
            <a:avLst/>
          </a:prstGeom>
        </p:spPr>
      </p:pic>
      <p:pic>
        <p:nvPicPr>
          <p:cNvPr id="96" name="Picture 95"/>
          <p:cNvPicPr>
            <a:picLocks noChangeAspect="1"/>
          </p:cNvPicPr>
          <p:nvPr/>
        </p:nvPicPr>
        <p:blipFill>
          <a:blip r:embed="rId11"/>
          <a:stretch>
            <a:fillRect/>
          </a:stretch>
        </p:blipFill>
        <p:spPr>
          <a:xfrm>
            <a:off x="4020056" y="4388935"/>
            <a:ext cx="451913" cy="382800"/>
          </a:xfrm>
          <a:prstGeom prst="rect">
            <a:avLst/>
          </a:prstGeom>
        </p:spPr>
      </p:pic>
      <p:grpSp>
        <p:nvGrpSpPr>
          <p:cNvPr id="99" name="Group 98"/>
          <p:cNvGrpSpPr/>
          <p:nvPr/>
        </p:nvGrpSpPr>
        <p:grpSpPr>
          <a:xfrm>
            <a:off x="8719493" y="5484756"/>
            <a:ext cx="514401" cy="514401"/>
            <a:chOff x="492" y="17985"/>
            <a:chExt cx="524853" cy="524853"/>
          </a:xfrm>
        </p:grpSpPr>
        <p:sp>
          <p:nvSpPr>
            <p:cNvPr id="100" name="Oval 99"/>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1"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smtClean="0"/>
                <a:t>3</a:t>
              </a:r>
              <a:endParaRPr lang="en-US" sz="2352" dirty="0"/>
            </a:p>
          </p:txBody>
        </p:sp>
      </p:grpSp>
      <p:grpSp>
        <p:nvGrpSpPr>
          <p:cNvPr id="102" name="Group 101"/>
          <p:cNvGrpSpPr/>
          <p:nvPr/>
        </p:nvGrpSpPr>
        <p:grpSpPr>
          <a:xfrm>
            <a:off x="9988179" y="4067030"/>
            <a:ext cx="514401" cy="514401"/>
            <a:chOff x="492" y="17985"/>
            <a:chExt cx="524853" cy="524853"/>
          </a:xfrm>
        </p:grpSpPr>
        <p:sp>
          <p:nvSpPr>
            <p:cNvPr id="103" name="Oval 102"/>
            <p:cNvSpPr/>
            <p:nvPr/>
          </p:nvSpPr>
          <p:spPr>
            <a:xfrm>
              <a:off x="492" y="17985"/>
              <a:ext cx="524853" cy="524853"/>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4" name="Oval 4"/>
            <p:cNvSpPr/>
            <p:nvPr/>
          </p:nvSpPr>
          <p:spPr>
            <a:xfrm>
              <a:off x="77355" y="94848"/>
              <a:ext cx="371127" cy="37112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045571">
                <a:lnSpc>
                  <a:spcPct val="90000"/>
                </a:lnSpc>
                <a:spcBef>
                  <a:spcPct val="0"/>
                </a:spcBef>
                <a:spcAft>
                  <a:spcPct val="35000"/>
                </a:spcAft>
              </a:pPr>
              <a:r>
                <a:rPr lang="fi-FI" sz="2352" dirty="0"/>
                <a:t>4</a:t>
              </a:r>
              <a:endParaRPr lang="en-US" sz="2352" dirty="0"/>
            </a:p>
          </p:txBody>
        </p:sp>
      </p:grpSp>
      <p:sp>
        <p:nvSpPr>
          <p:cNvPr id="105" name="TextBox 104"/>
          <p:cNvSpPr txBox="1"/>
          <p:nvPr/>
        </p:nvSpPr>
        <p:spPr>
          <a:xfrm>
            <a:off x="3523272" y="2651261"/>
            <a:ext cx="758797" cy="184666"/>
          </a:xfrm>
          <a:prstGeom prst="rect">
            <a:avLst/>
          </a:prstGeom>
          <a:noFill/>
        </p:spPr>
        <p:txBody>
          <a:bodyPr wrap="none" lIns="0" tIns="0" rIns="0" bIns="0" rtlCol="0">
            <a:spAutoFit/>
          </a:bodyPr>
          <a:lstStyle/>
          <a:p>
            <a:r>
              <a:rPr lang="en-US" sz="1200" spc="-70" dirty="0" smtClean="0">
                <a:gradFill>
                  <a:gsLst>
                    <a:gs pos="2917">
                      <a:schemeClr val="bg2"/>
                    </a:gs>
                    <a:gs pos="95000">
                      <a:schemeClr val="bg2"/>
                    </a:gs>
                  </a:gsLst>
                  <a:lin ang="5400000" scaled="0"/>
                </a:gradFill>
              </a:rPr>
              <a:t>Register App</a:t>
            </a:r>
          </a:p>
        </p:txBody>
      </p:sp>
      <p:sp>
        <p:nvSpPr>
          <p:cNvPr id="106" name="TextBox 105"/>
          <p:cNvSpPr txBox="1"/>
          <p:nvPr/>
        </p:nvSpPr>
        <p:spPr>
          <a:xfrm>
            <a:off x="6023765" y="2449576"/>
            <a:ext cx="943528" cy="246221"/>
          </a:xfrm>
          <a:prstGeom prst="rect">
            <a:avLst/>
          </a:prstGeom>
          <a:noFill/>
        </p:spPr>
        <p:txBody>
          <a:bodyPr wrap="none" lIns="0" tIns="0" rIns="0" bIns="0" rtlCol="0">
            <a:spAutoFit/>
          </a:bodyPr>
          <a:lstStyle/>
          <a:p>
            <a:r>
              <a:rPr lang="en-US" sz="1600" spc="-70" dirty="0" smtClean="0">
                <a:gradFill>
                  <a:gsLst>
                    <a:gs pos="2917">
                      <a:schemeClr val="bg2"/>
                    </a:gs>
                    <a:gs pos="95000">
                      <a:schemeClr val="bg2"/>
                    </a:gs>
                  </a:gsLst>
                  <a:lin ang="5400000" scaled="0"/>
                </a:gradFill>
              </a:rPr>
              <a:t>App Admin</a:t>
            </a:r>
          </a:p>
        </p:txBody>
      </p:sp>
      <p:grpSp>
        <p:nvGrpSpPr>
          <p:cNvPr id="109" name="Group 108"/>
          <p:cNvGrpSpPr/>
          <p:nvPr/>
        </p:nvGrpSpPr>
        <p:grpSpPr>
          <a:xfrm>
            <a:off x="9839951" y="4868565"/>
            <a:ext cx="1077638" cy="1269341"/>
            <a:chOff x="9839951" y="4868565"/>
            <a:chExt cx="1077638" cy="1269341"/>
          </a:xfrm>
        </p:grpSpPr>
        <p:pic>
          <p:nvPicPr>
            <p:cNvPr id="21" name="Picture 20"/>
            <p:cNvPicPr>
              <a:picLocks noChangeAspect="1"/>
            </p:cNvPicPr>
            <p:nvPr/>
          </p:nvPicPr>
          <p:blipFill>
            <a:blip r:embed="rId12"/>
            <a:stretch>
              <a:fillRect/>
            </a:stretch>
          </p:blipFill>
          <p:spPr>
            <a:xfrm>
              <a:off x="9839951" y="4868565"/>
              <a:ext cx="1077638" cy="1023120"/>
            </a:xfrm>
            <a:prstGeom prst="rect">
              <a:avLst/>
            </a:prstGeom>
          </p:spPr>
        </p:pic>
        <p:sp>
          <p:nvSpPr>
            <p:cNvPr id="108" name="TextBox 107"/>
            <p:cNvSpPr txBox="1"/>
            <p:nvPr/>
          </p:nvSpPr>
          <p:spPr>
            <a:xfrm>
              <a:off x="9986451" y="5891685"/>
              <a:ext cx="784638" cy="246221"/>
            </a:xfrm>
            <a:prstGeom prst="rect">
              <a:avLst/>
            </a:prstGeom>
            <a:noFill/>
          </p:spPr>
          <p:txBody>
            <a:bodyPr wrap="none" lIns="0" tIns="0" rIns="0" bIns="0" rtlCol="0">
              <a:spAutoFit/>
            </a:bodyPr>
            <a:lstStyle/>
            <a:p>
              <a:r>
                <a:rPr lang="en-US" sz="1600" spc="-70" dirty="0" smtClean="0">
                  <a:gradFill>
                    <a:gsLst>
                      <a:gs pos="2917">
                        <a:schemeClr val="bg2"/>
                      </a:gs>
                      <a:gs pos="95000">
                        <a:schemeClr val="bg2"/>
                      </a:gs>
                    </a:gsLst>
                    <a:lin ang="5400000" scaled="0"/>
                  </a:gradFill>
                </a:rPr>
                <a:t>End users</a:t>
              </a:r>
            </a:p>
          </p:txBody>
        </p:sp>
      </p:grpSp>
      <p:sp>
        <p:nvSpPr>
          <p:cNvPr id="110" name="TextBox 109"/>
          <p:cNvSpPr txBox="1"/>
          <p:nvPr/>
        </p:nvSpPr>
        <p:spPr>
          <a:xfrm>
            <a:off x="2848976" y="4460021"/>
            <a:ext cx="1233579" cy="369332"/>
          </a:xfrm>
          <a:prstGeom prst="rect">
            <a:avLst/>
          </a:prstGeom>
          <a:noFill/>
        </p:spPr>
        <p:txBody>
          <a:bodyPr wrap="square" lIns="0" tIns="0" rIns="0" bIns="0" rtlCol="0">
            <a:spAutoFit/>
          </a:bodyPr>
          <a:lstStyle/>
          <a:p>
            <a:pPr algn="ctr"/>
            <a:r>
              <a:rPr lang="en-US" sz="1200" spc="-70" dirty="0" smtClean="0">
                <a:gradFill>
                  <a:gsLst>
                    <a:gs pos="2917">
                      <a:schemeClr val="bg2"/>
                    </a:gs>
                    <a:gs pos="95000">
                      <a:schemeClr val="bg2"/>
                    </a:gs>
                  </a:gsLst>
                  <a:lin ang="5400000" scaled="0"/>
                </a:gradFill>
              </a:rPr>
              <a:t>Verification of registration</a:t>
            </a:r>
          </a:p>
        </p:txBody>
      </p:sp>
      <p:sp>
        <p:nvSpPr>
          <p:cNvPr id="111" name="TextBox 110"/>
          <p:cNvSpPr txBox="1"/>
          <p:nvPr/>
        </p:nvSpPr>
        <p:spPr>
          <a:xfrm>
            <a:off x="8063464" y="4063632"/>
            <a:ext cx="952634" cy="369332"/>
          </a:xfrm>
          <a:prstGeom prst="rect">
            <a:avLst/>
          </a:prstGeom>
          <a:noFill/>
        </p:spPr>
        <p:txBody>
          <a:bodyPr wrap="square" lIns="0" tIns="0" rIns="0" bIns="0" rtlCol="0">
            <a:spAutoFit/>
          </a:bodyPr>
          <a:lstStyle/>
          <a:p>
            <a:pPr algn="ctr"/>
            <a:r>
              <a:rPr lang="en-US" sz="1200" spc="-70" dirty="0" smtClean="0">
                <a:gradFill>
                  <a:gsLst>
                    <a:gs pos="2917">
                      <a:schemeClr val="bg2"/>
                    </a:gs>
                    <a:gs pos="95000">
                      <a:schemeClr val="bg2"/>
                    </a:gs>
                  </a:gsLst>
                  <a:lin ang="5400000" scaled="0"/>
                </a:gradFill>
              </a:rPr>
              <a:t>Remote </a:t>
            </a:r>
          </a:p>
          <a:p>
            <a:pPr algn="ctr"/>
            <a:r>
              <a:rPr lang="en-US" sz="1200" spc="-70" dirty="0" smtClean="0">
                <a:gradFill>
                  <a:gsLst>
                    <a:gs pos="2917">
                      <a:schemeClr val="bg2"/>
                    </a:gs>
                    <a:gs pos="95000">
                      <a:schemeClr val="bg2"/>
                    </a:gs>
                  </a:gsLst>
                  <a:lin ang="5400000" scaled="0"/>
                </a:gradFill>
              </a:rPr>
              <a:t>connectivity</a:t>
            </a:r>
          </a:p>
        </p:txBody>
      </p:sp>
      <p:sp>
        <p:nvSpPr>
          <p:cNvPr id="112" name="TextBox 111"/>
          <p:cNvSpPr txBox="1"/>
          <p:nvPr/>
        </p:nvSpPr>
        <p:spPr>
          <a:xfrm>
            <a:off x="4940956" y="3167721"/>
            <a:ext cx="853695" cy="184666"/>
          </a:xfrm>
          <a:prstGeom prst="rect">
            <a:avLst/>
          </a:prstGeom>
          <a:noFill/>
        </p:spPr>
        <p:txBody>
          <a:bodyPr wrap="none" lIns="0" tIns="0" rIns="0" bIns="0" rtlCol="0">
            <a:spAutoFit/>
          </a:bodyPr>
          <a:lstStyle/>
          <a:p>
            <a:r>
              <a:rPr lang="en-US" sz="1200" spc="-70" dirty="0" smtClean="0">
                <a:gradFill>
                  <a:gsLst>
                    <a:gs pos="2917">
                      <a:schemeClr val="bg2"/>
                    </a:gs>
                    <a:gs pos="95000">
                      <a:schemeClr val="bg2"/>
                    </a:gs>
                  </a:gsLst>
                  <a:lin ang="5400000" scaled="0"/>
                </a:gradFill>
              </a:rPr>
              <a:t>Retrieve Token</a:t>
            </a:r>
          </a:p>
        </p:txBody>
      </p:sp>
      <p:sp>
        <p:nvSpPr>
          <p:cNvPr id="113" name="TextBox 112"/>
          <p:cNvSpPr txBox="1"/>
          <p:nvPr/>
        </p:nvSpPr>
        <p:spPr>
          <a:xfrm>
            <a:off x="6840573" y="3604003"/>
            <a:ext cx="1230722" cy="184666"/>
          </a:xfrm>
          <a:prstGeom prst="rect">
            <a:avLst/>
          </a:prstGeom>
          <a:noFill/>
        </p:spPr>
        <p:txBody>
          <a:bodyPr wrap="none" lIns="0" tIns="0" rIns="0" bIns="0" rtlCol="0">
            <a:spAutoFit/>
          </a:bodyPr>
          <a:lstStyle/>
          <a:p>
            <a:r>
              <a:rPr lang="en-US" sz="1200" spc="-70" dirty="0" smtClean="0">
                <a:gradFill>
                  <a:gsLst>
                    <a:gs pos="2917">
                      <a:schemeClr val="bg2"/>
                    </a:gs>
                    <a:gs pos="95000">
                      <a:schemeClr val="bg2"/>
                    </a:gs>
                  </a:gsLst>
                  <a:lin ang="5400000" scaled="0"/>
                </a:gradFill>
              </a:rPr>
              <a:t>Approve and Publish</a:t>
            </a:r>
          </a:p>
        </p:txBody>
      </p:sp>
    </p:spTree>
    <p:extLst>
      <p:ext uri="{BB962C8B-B14F-4D97-AF65-F5344CB8AC3E}">
        <p14:creationId xmlns:p14="http://schemas.microsoft.com/office/powerpoint/2010/main" val="33834534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1000"/>
                                        <p:tgtEl>
                                          <p:spTgt spid="46"/>
                                        </p:tgtEl>
                                      </p:cBhvr>
                                    </p:animEffect>
                                    <p:anim calcmode="lin" valueType="num">
                                      <p:cBhvr>
                                        <p:cTn id="8" dur="1000" fill="hold"/>
                                        <p:tgtEl>
                                          <p:spTgt spid="46"/>
                                        </p:tgtEl>
                                        <p:attrNameLst>
                                          <p:attrName>ppt_x</p:attrName>
                                        </p:attrNameLst>
                                      </p:cBhvr>
                                      <p:tavLst>
                                        <p:tav tm="0">
                                          <p:val>
                                            <p:strVal val="#ppt_x"/>
                                          </p:val>
                                        </p:tav>
                                        <p:tav tm="100000">
                                          <p:val>
                                            <p:strVal val="#ppt_x"/>
                                          </p:val>
                                        </p:tav>
                                      </p:tavLst>
                                    </p:anim>
                                    <p:anim calcmode="lin" valueType="num">
                                      <p:cBhvr>
                                        <p:cTn id="9" dur="1000" fill="hold"/>
                                        <p:tgtEl>
                                          <p:spTgt spid="4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1000"/>
                                        <p:tgtEl>
                                          <p:spTgt spid="47"/>
                                        </p:tgtEl>
                                      </p:cBhvr>
                                    </p:animEffect>
                                    <p:anim calcmode="lin" valueType="num">
                                      <p:cBhvr>
                                        <p:cTn id="13" dur="1000" fill="hold"/>
                                        <p:tgtEl>
                                          <p:spTgt spid="47"/>
                                        </p:tgtEl>
                                        <p:attrNameLst>
                                          <p:attrName>ppt_x</p:attrName>
                                        </p:attrNameLst>
                                      </p:cBhvr>
                                      <p:tavLst>
                                        <p:tav tm="0">
                                          <p:val>
                                            <p:strVal val="#ppt_x"/>
                                          </p:val>
                                        </p:tav>
                                        <p:tav tm="100000">
                                          <p:val>
                                            <p:strVal val="#ppt_x"/>
                                          </p:val>
                                        </p:tav>
                                      </p:tavLst>
                                    </p:anim>
                                    <p:anim calcmode="lin" valueType="num">
                                      <p:cBhvr>
                                        <p:cTn id="14" dur="1000" fill="hold"/>
                                        <p:tgtEl>
                                          <p:spTgt spid="4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1000"/>
                                        <p:tgtEl>
                                          <p:spTgt spid="51"/>
                                        </p:tgtEl>
                                      </p:cBhvr>
                                    </p:animEffect>
                                    <p:anim calcmode="lin" valueType="num">
                                      <p:cBhvr>
                                        <p:cTn id="18" dur="1000" fill="hold"/>
                                        <p:tgtEl>
                                          <p:spTgt spid="51"/>
                                        </p:tgtEl>
                                        <p:attrNameLst>
                                          <p:attrName>ppt_x</p:attrName>
                                        </p:attrNameLst>
                                      </p:cBhvr>
                                      <p:tavLst>
                                        <p:tav tm="0">
                                          <p:val>
                                            <p:strVal val="#ppt_x"/>
                                          </p:val>
                                        </p:tav>
                                        <p:tav tm="100000">
                                          <p:val>
                                            <p:strVal val="#ppt_x"/>
                                          </p:val>
                                        </p:tav>
                                      </p:tavLst>
                                    </p:anim>
                                    <p:anim calcmode="lin" valueType="num">
                                      <p:cBhvr>
                                        <p:cTn id="19" dur="1000" fill="hold"/>
                                        <p:tgtEl>
                                          <p:spTgt spid="51"/>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1000"/>
                                        <p:tgtEl>
                                          <p:spTgt spid="53"/>
                                        </p:tgtEl>
                                      </p:cBhvr>
                                    </p:animEffect>
                                    <p:anim calcmode="lin" valueType="num">
                                      <p:cBhvr>
                                        <p:cTn id="23" dur="1000" fill="hold"/>
                                        <p:tgtEl>
                                          <p:spTgt spid="53"/>
                                        </p:tgtEl>
                                        <p:attrNameLst>
                                          <p:attrName>ppt_x</p:attrName>
                                        </p:attrNameLst>
                                      </p:cBhvr>
                                      <p:tavLst>
                                        <p:tav tm="0">
                                          <p:val>
                                            <p:strVal val="#ppt_x"/>
                                          </p:val>
                                        </p:tav>
                                        <p:tav tm="100000">
                                          <p:val>
                                            <p:strVal val="#ppt_x"/>
                                          </p:val>
                                        </p:tav>
                                      </p:tavLst>
                                    </p:anim>
                                    <p:anim calcmode="lin" valueType="num">
                                      <p:cBhvr>
                                        <p:cTn id="24" dur="1000" fill="hold"/>
                                        <p:tgtEl>
                                          <p:spTgt spid="53"/>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1000"/>
                                        <p:tgtEl>
                                          <p:spTgt spid="56"/>
                                        </p:tgtEl>
                                      </p:cBhvr>
                                    </p:animEffect>
                                    <p:anim calcmode="lin" valueType="num">
                                      <p:cBhvr>
                                        <p:cTn id="28" dur="1000" fill="hold"/>
                                        <p:tgtEl>
                                          <p:spTgt spid="56"/>
                                        </p:tgtEl>
                                        <p:attrNameLst>
                                          <p:attrName>ppt_x</p:attrName>
                                        </p:attrNameLst>
                                      </p:cBhvr>
                                      <p:tavLst>
                                        <p:tav tm="0">
                                          <p:val>
                                            <p:strVal val="#ppt_x"/>
                                          </p:val>
                                        </p:tav>
                                        <p:tav tm="100000">
                                          <p:val>
                                            <p:strVal val="#ppt_x"/>
                                          </p:val>
                                        </p:tav>
                                      </p:tavLst>
                                    </p:anim>
                                    <p:anim calcmode="lin" valueType="num">
                                      <p:cBhvr>
                                        <p:cTn id="29"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fade">
                                      <p:cBhvr>
                                        <p:cTn id="34" dur="1000"/>
                                        <p:tgtEl>
                                          <p:spTgt spid="62"/>
                                        </p:tgtEl>
                                      </p:cBhvr>
                                    </p:animEffect>
                                    <p:anim calcmode="lin" valueType="num">
                                      <p:cBhvr>
                                        <p:cTn id="35" dur="1000" fill="hold"/>
                                        <p:tgtEl>
                                          <p:spTgt spid="62"/>
                                        </p:tgtEl>
                                        <p:attrNameLst>
                                          <p:attrName>ppt_x</p:attrName>
                                        </p:attrNameLst>
                                      </p:cBhvr>
                                      <p:tavLst>
                                        <p:tav tm="0">
                                          <p:val>
                                            <p:strVal val="#ppt_x"/>
                                          </p:val>
                                        </p:tav>
                                        <p:tav tm="100000">
                                          <p:val>
                                            <p:strVal val="#ppt_x"/>
                                          </p:val>
                                        </p:tav>
                                      </p:tavLst>
                                    </p:anim>
                                    <p:anim calcmode="lin" valueType="num">
                                      <p:cBhvr>
                                        <p:cTn id="36"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65"/>
                                        </p:tgtEl>
                                        <p:attrNameLst>
                                          <p:attrName>style.visibility</p:attrName>
                                        </p:attrNameLst>
                                      </p:cBhvr>
                                      <p:to>
                                        <p:strVal val="visible"/>
                                      </p:to>
                                    </p:set>
                                    <p:animEffect transition="in" filter="fade">
                                      <p:cBhvr>
                                        <p:cTn id="41" dur="1000"/>
                                        <p:tgtEl>
                                          <p:spTgt spid="65"/>
                                        </p:tgtEl>
                                      </p:cBhvr>
                                    </p:animEffect>
                                    <p:anim calcmode="lin" valueType="num">
                                      <p:cBhvr>
                                        <p:cTn id="42" dur="1000" fill="hold"/>
                                        <p:tgtEl>
                                          <p:spTgt spid="65"/>
                                        </p:tgtEl>
                                        <p:attrNameLst>
                                          <p:attrName>ppt_x</p:attrName>
                                        </p:attrNameLst>
                                      </p:cBhvr>
                                      <p:tavLst>
                                        <p:tav tm="0">
                                          <p:val>
                                            <p:strVal val="#ppt_x"/>
                                          </p:val>
                                        </p:tav>
                                        <p:tav tm="100000">
                                          <p:val>
                                            <p:strVal val="#ppt_x"/>
                                          </p:val>
                                        </p:tav>
                                      </p:tavLst>
                                    </p:anim>
                                    <p:anim calcmode="lin" valueType="num">
                                      <p:cBhvr>
                                        <p:cTn id="43"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68"/>
                                        </p:tgtEl>
                                        <p:attrNameLst>
                                          <p:attrName>style.visibility</p:attrName>
                                        </p:attrNameLst>
                                      </p:cBhvr>
                                      <p:to>
                                        <p:strVal val="visible"/>
                                      </p:to>
                                    </p:set>
                                    <p:animEffect transition="in" filter="fade">
                                      <p:cBhvr>
                                        <p:cTn id="48" dur="1000"/>
                                        <p:tgtEl>
                                          <p:spTgt spid="68"/>
                                        </p:tgtEl>
                                      </p:cBhvr>
                                    </p:animEffect>
                                    <p:anim calcmode="lin" valueType="num">
                                      <p:cBhvr>
                                        <p:cTn id="49" dur="1000" fill="hold"/>
                                        <p:tgtEl>
                                          <p:spTgt spid="68"/>
                                        </p:tgtEl>
                                        <p:attrNameLst>
                                          <p:attrName>ppt_x</p:attrName>
                                        </p:attrNameLst>
                                      </p:cBhvr>
                                      <p:tavLst>
                                        <p:tav tm="0">
                                          <p:val>
                                            <p:strVal val="#ppt_x"/>
                                          </p:val>
                                        </p:tav>
                                        <p:tav tm="100000">
                                          <p:val>
                                            <p:strVal val="#ppt_x"/>
                                          </p:val>
                                        </p:tav>
                                      </p:tavLst>
                                    </p:anim>
                                    <p:anim calcmode="lin" valueType="num">
                                      <p:cBhvr>
                                        <p:cTn id="50"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71"/>
                                        </p:tgtEl>
                                        <p:attrNameLst>
                                          <p:attrName>style.visibility</p:attrName>
                                        </p:attrNameLst>
                                      </p:cBhvr>
                                      <p:to>
                                        <p:strVal val="visible"/>
                                      </p:to>
                                    </p:set>
                                    <p:animEffect transition="in" filter="fade">
                                      <p:cBhvr>
                                        <p:cTn id="55" dur="1000"/>
                                        <p:tgtEl>
                                          <p:spTgt spid="71"/>
                                        </p:tgtEl>
                                      </p:cBhvr>
                                    </p:animEffect>
                                    <p:anim calcmode="lin" valueType="num">
                                      <p:cBhvr>
                                        <p:cTn id="56" dur="1000" fill="hold"/>
                                        <p:tgtEl>
                                          <p:spTgt spid="71"/>
                                        </p:tgtEl>
                                        <p:attrNameLst>
                                          <p:attrName>ppt_x</p:attrName>
                                        </p:attrNameLst>
                                      </p:cBhvr>
                                      <p:tavLst>
                                        <p:tav tm="0">
                                          <p:val>
                                            <p:strVal val="#ppt_x"/>
                                          </p:val>
                                        </p:tav>
                                        <p:tav tm="100000">
                                          <p:val>
                                            <p:strVal val="#ppt_x"/>
                                          </p:val>
                                        </p:tav>
                                      </p:tavLst>
                                    </p:anim>
                                    <p:anim calcmode="lin" valueType="num">
                                      <p:cBhvr>
                                        <p:cTn id="57" dur="1000" fill="hold"/>
                                        <p:tgtEl>
                                          <p:spTgt spid="71"/>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74"/>
                                        </p:tgtEl>
                                        <p:attrNameLst>
                                          <p:attrName>style.visibility</p:attrName>
                                        </p:attrNameLst>
                                      </p:cBhvr>
                                      <p:to>
                                        <p:strVal val="visible"/>
                                      </p:to>
                                    </p:set>
                                    <p:animEffect transition="in" filter="fade">
                                      <p:cBhvr>
                                        <p:cTn id="60" dur="1000"/>
                                        <p:tgtEl>
                                          <p:spTgt spid="74"/>
                                        </p:tgtEl>
                                      </p:cBhvr>
                                    </p:animEffect>
                                    <p:anim calcmode="lin" valueType="num">
                                      <p:cBhvr>
                                        <p:cTn id="61" dur="1000" fill="hold"/>
                                        <p:tgtEl>
                                          <p:spTgt spid="74"/>
                                        </p:tgtEl>
                                        <p:attrNameLst>
                                          <p:attrName>ppt_x</p:attrName>
                                        </p:attrNameLst>
                                      </p:cBhvr>
                                      <p:tavLst>
                                        <p:tav tm="0">
                                          <p:val>
                                            <p:strVal val="#ppt_x"/>
                                          </p:val>
                                        </p:tav>
                                        <p:tav tm="100000">
                                          <p:val>
                                            <p:strVal val="#ppt_x"/>
                                          </p:val>
                                        </p:tav>
                                      </p:tavLst>
                                    </p:anim>
                                    <p:anim calcmode="lin" valueType="num">
                                      <p:cBhvr>
                                        <p:cTn id="62"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78"/>
                                        </p:tgtEl>
                                        <p:attrNameLst>
                                          <p:attrName>style.visibility</p:attrName>
                                        </p:attrNameLst>
                                      </p:cBhvr>
                                      <p:to>
                                        <p:strVal val="visible"/>
                                      </p:to>
                                    </p:set>
                                    <p:animEffect transition="in" filter="fade">
                                      <p:cBhvr>
                                        <p:cTn id="67" dur="1000"/>
                                        <p:tgtEl>
                                          <p:spTgt spid="78"/>
                                        </p:tgtEl>
                                      </p:cBhvr>
                                    </p:animEffect>
                                    <p:anim calcmode="lin" valueType="num">
                                      <p:cBhvr>
                                        <p:cTn id="68" dur="1000" fill="hold"/>
                                        <p:tgtEl>
                                          <p:spTgt spid="78"/>
                                        </p:tgtEl>
                                        <p:attrNameLst>
                                          <p:attrName>ppt_x</p:attrName>
                                        </p:attrNameLst>
                                      </p:cBhvr>
                                      <p:tavLst>
                                        <p:tav tm="0">
                                          <p:val>
                                            <p:strVal val="#ppt_x"/>
                                          </p:val>
                                        </p:tav>
                                        <p:tav tm="100000">
                                          <p:val>
                                            <p:strVal val="#ppt_x"/>
                                          </p:val>
                                        </p:tav>
                                      </p:tavLst>
                                    </p:anim>
                                    <p:anim calcmode="lin" valueType="num">
                                      <p:cBhvr>
                                        <p:cTn id="69" dur="1000" fill="hold"/>
                                        <p:tgtEl>
                                          <p:spTgt spid="78"/>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92"/>
                                        </p:tgtEl>
                                        <p:attrNameLst>
                                          <p:attrName>style.visibility</p:attrName>
                                        </p:attrNameLst>
                                      </p:cBhvr>
                                      <p:to>
                                        <p:strVal val="visible"/>
                                      </p:to>
                                    </p:set>
                                    <p:animEffect transition="in" filter="fade">
                                      <p:cBhvr>
                                        <p:cTn id="74" dur="1000"/>
                                        <p:tgtEl>
                                          <p:spTgt spid="92"/>
                                        </p:tgtEl>
                                      </p:cBhvr>
                                    </p:animEffect>
                                    <p:anim calcmode="lin" valueType="num">
                                      <p:cBhvr>
                                        <p:cTn id="75" dur="1000" fill="hold"/>
                                        <p:tgtEl>
                                          <p:spTgt spid="92"/>
                                        </p:tgtEl>
                                        <p:attrNameLst>
                                          <p:attrName>ppt_x</p:attrName>
                                        </p:attrNameLst>
                                      </p:cBhvr>
                                      <p:tavLst>
                                        <p:tav tm="0">
                                          <p:val>
                                            <p:strVal val="#ppt_x"/>
                                          </p:val>
                                        </p:tav>
                                        <p:tav tm="100000">
                                          <p:val>
                                            <p:strVal val="#ppt_x"/>
                                          </p:val>
                                        </p:tav>
                                      </p:tavLst>
                                    </p:anim>
                                    <p:anim calcmode="lin" valueType="num">
                                      <p:cBhvr>
                                        <p:cTn id="76" dur="1000" fill="hold"/>
                                        <p:tgtEl>
                                          <p:spTgt spid="92"/>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nodeType="clickEffect">
                                  <p:stCondLst>
                                    <p:cond delay="0"/>
                                  </p:stCondLst>
                                  <p:childTnLst>
                                    <p:set>
                                      <p:cBhvr>
                                        <p:cTn id="80" dur="1" fill="hold">
                                          <p:stCondLst>
                                            <p:cond delay="0"/>
                                          </p:stCondLst>
                                        </p:cTn>
                                        <p:tgtEl>
                                          <p:spTgt spid="99"/>
                                        </p:tgtEl>
                                        <p:attrNameLst>
                                          <p:attrName>style.visibility</p:attrName>
                                        </p:attrNameLst>
                                      </p:cBhvr>
                                      <p:to>
                                        <p:strVal val="visible"/>
                                      </p:to>
                                    </p:set>
                                    <p:animEffect transition="in" filter="fade">
                                      <p:cBhvr>
                                        <p:cTn id="81" dur="1000"/>
                                        <p:tgtEl>
                                          <p:spTgt spid="99"/>
                                        </p:tgtEl>
                                      </p:cBhvr>
                                    </p:animEffect>
                                    <p:anim calcmode="lin" valueType="num">
                                      <p:cBhvr>
                                        <p:cTn id="82" dur="1000" fill="hold"/>
                                        <p:tgtEl>
                                          <p:spTgt spid="99"/>
                                        </p:tgtEl>
                                        <p:attrNameLst>
                                          <p:attrName>ppt_x</p:attrName>
                                        </p:attrNameLst>
                                      </p:cBhvr>
                                      <p:tavLst>
                                        <p:tav tm="0">
                                          <p:val>
                                            <p:strVal val="#ppt_x"/>
                                          </p:val>
                                        </p:tav>
                                        <p:tav tm="100000">
                                          <p:val>
                                            <p:strVal val="#ppt_x"/>
                                          </p:val>
                                        </p:tav>
                                      </p:tavLst>
                                    </p:anim>
                                    <p:anim calcmode="lin" valueType="num">
                                      <p:cBhvr>
                                        <p:cTn id="83" dur="1000" fill="hold"/>
                                        <p:tgtEl>
                                          <p:spTgt spid="99"/>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nodeType="clickEffect">
                                  <p:stCondLst>
                                    <p:cond delay="0"/>
                                  </p:stCondLst>
                                  <p:childTnLst>
                                    <p:set>
                                      <p:cBhvr>
                                        <p:cTn id="87" dur="1" fill="hold">
                                          <p:stCondLst>
                                            <p:cond delay="0"/>
                                          </p:stCondLst>
                                        </p:cTn>
                                        <p:tgtEl>
                                          <p:spTgt spid="102"/>
                                        </p:tgtEl>
                                        <p:attrNameLst>
                                          <p:attrName>style.visibility</p:attrName>
                                        </p:attrNameLst>
                                      </p:cBhvr>
                                      <p:to>
                                        <p:strVal val="visible"/>
                                      </p:to>
                                    </p:set>
                                    <p:animEffect transition="in" filter="fade">
                                      <p:cBhvr>
                                        <p:cTn id="88" dur="1000"/>
                                        <p:tgtEl>
                                          <p:spTgt spid="102"/>
                                        </p:tgtEl>
                                      </p:cBhvr>
                                    </p:animEffect>
                                    <p:anim calcmode="lin" valueType="num">
                                      <p:cBhvr>
                                        <p:cTn id="89" dur="1000" fill="hold"/>
                                        <p:tgtEl>
                                          <p:spTgt spid="102"/>
                                        </p:tgtEl>
                                        <p:attrNameLst>
                                          <p:attrName>ppt_x</p:attrName>
                                        </p:attrNameLst>
                                      </p:cBhvr>
                                      <p:tavLst>
                                        <p:tav tm="0">
                                          <p:val>
                                            <p:strVal val="#ppt_x"/>
                                          </p:val>
                                        </p:tav>
                                        <p:tav tm="100000">
                                          <p:val>
                                            <p:strVal val="#ppt_x"/>
                                          </p:val>
                                        </p:tav>
                                      </p:tavLst>
                                    </p:anim>
                                    <p:anim calcmode="lin" valueType="num">
                                      <p:cBhvr>
                                        <p:cTn id="90" dur="1000" fill="hold"/>
                                        <p:tgtEl>
                                          <p:spTgt spid="102"/>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105"/>
                                        </p:tgtEl>
                                        <p:attrNameLst>
                                          <p:attrName>style.visibility</p:attrName>
                                        </p:attrNameLst>
                                      </p:cBhvr>
                                      <p:to>
                                        <p:strVal val="visible"/>
                                      </p:to>
                                    </p:set>
                                    <p:animEffect transition="in" filter="fade">
                                      <p:cBhvr>
                                        <p:cTn id="93" dur="1000"/>
                                        <p:tgtEl>
                                          <p:spTgt spid="105"/>
                                        </p:tgtEl>
                                      </p:cBhvr>
                                    </p:animEffect>
                                    <p:anim calcmode="lin" valueType="num">
                                      <p:cBhvr>
                                        <p:cTn id="94" dur="1000" fill="hold"/>
                                        <p:tgtEl>
                                          <p:spTgt spid="105"/>
                                        </p:tgtEl>
                                        <p:attrNameLst>
                                          <p:attrName>ppt_x</p:attrName>
                                        </p:attrNameLst>
                                      </p:cBhvr>
                                      <p:tavLst>
                                        <p:tav tm="0">
                                          <p:val>
                                            <p:strVal val="#ppt_x"/>
                                          </p:val>
                                        </p:tav>
                                        <p:tav tm="100000">
                                          <p:val>
                                            <p:strVal val="#ppt_x"/>
                                          </p:val>
                                        </p:tav>
                                      </p:tavLst>
                                    </p:anim>
                                    <p:anim calcmode="lin" valueType="num">
                                      <p:cBhvr>
                                        <p:cTn id="95" dur="1000" fill="hold"/>
                                        <p:tgtEl>
                                          <p:spTgt spid="105"/>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106"/>
                                        </p:tgtEl>
                                        <p:attrNameLst>
                                          <p:attrName>style.visibility</p:attrName>
                                        </p:attrNameLst>
                                      </p:cBhvr>
                                      <p:to>
                                        <p:strVal val="visible"/>
                                      </p:to>
                                    </p:set>
                                    <p:animEffect transition="in" filter="fade">
                                      <p:cBhvr>
                                        <p:cTn id="98" dur="1000"/>
                                        <p:tgtEl>
                                          <p:spTgt spid="106"/>
                                        </p:tgtEl>
                                      </p:cBhvr>
                                    </p:animEffect>
                                    <p:anim calcmode="lin" valueType="num">
                                      <p:cBhvr>
                                        <p:cTn id="99" dur="1000" fill="hold"/>
                                        <p:tgtEl>
                                          <p:spTgt spid="106"/>
                                        </p:tgtEl>
                                        <p:attrNameLst>
                                          <p:attrName>ppt_x</p:attrName>
                                        </p:attrNameLst>
                                      </p:cBhvr>
                                      <p:tavLst>
                                        <p:tav tm="0">
                                          <p:val>
                                            <p:strVal val="#ppt_x"/>
                                          </p:val>
                                        </p:tav>
                                        <p:tav tm="100000">
                                          <p:val>
                                            <p:strVal val="#ppt_x"/>
                                          </p:val>
                                        </p:tav>
                                      </p:tavLst>
                                    </p:anim>
                                    <p:anim calcmode="lin" valueType="num">
                                      <p:cBhvr>
                                        <p:cTn id="100" dur="1000" fill="hold"/>
                                        <p:tgtEl>
                                          <p:spTgt spid="106"/>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110"/>
                                        </p:tgtEl>
                                        <p:attrNameLst>
                                          <p:attrName>style.visibility</p:attrName>
                                        </p:attrNameLst>
                                      </p:cBhvr>
                                      <p:to>
                                        <p:strVal val="visible"/>
                                      </p:to>
                                    </p:set>
                                    <p:animEffect transition="in" filter="fade">
                                      <p:cBhvr>
                                        <p:cTn id="103" dur="1000"/>
                                        <p:tgtEl>
                                          <p:spTgt spid="110"/>
                                        </p:tgtEl>
                                      </p:cBhvr>
                                    </p:animEffect>
                                    <p:anim calcmode="lin" valueType="num">
                                      <p:cBhvr>
                                        <p:cTn id="104" dur="1000" fill="hold"/>
                                        <p:tgtEl>
                                          <p:spTgt spid="110"/>
                                        </p:tgtEl>
                                        <p:attrNameLst>
                                          <p:attrName>ppt_x</p:attrName>
                                        </p:attrNameLst>
                                      </p:cBhvr>
                                      <p:tavLst>
                                        <p:tav tm="0">
                                          <p:val>
                                            <p:strVal val="#ppt_x"/>
                                          </p:val>
                                        </p:tav>
                                        <p:tav tm="100000">
                                          <p:val>
                                            <p:strVal val="#ppt_x"/>
                                          </p:val>
                                        </p:tav>
                                      </p:tavLst>
                                    </p:anim>
                                    <p:anim calcmode="lin" valueType="num">
                                      <p:cBhvr>
                                        <p:cTn id="105" dur="1000" fill="hold"/>
                                        <p:tgtEl>
                                          <p:spTgt spid="110"/>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111"/>
                                        </p:tgtEl>
                                        <p:attrNameLst>
                                          <p:attrName>style.visibility</p:attrName>
                                        </p:attrNameLst>
                                      </p:cBhvr>
                                      <p:to>
                                        <p:strVal val="visible"/>
                                      </p:to>
                                    </p:set>
                                    <p:animEffect transition="in" filter="fade">
                                      <p:cBhvr>
                                        <p:cTn id="108" dur="1000"/>
                                        <p:tgtEl>
                                          <p:spTgt spid="111"/>
                                        </p:tgtEl>
                                      </p:cBhvr>
                                    </p:animEffect>
                                    <p:anim calcmode="lin" valueType="num">
                                      <p:cBhvr>
                                        <p:cTn id="109" dur="1000" fill="hold"/>
                                        <p:tgtEl>
                                          <p:spTgt spid="111"/>
                                        </p:tgtEl>
                                        <p:attrNameLst>
                                          <p:attrName>ppt_x</p:attrName>
                                        </p:attrNameLst>
                                      </p:cBhvr>
                                      <p:tavLst>
                                        <p:tav tm="0">
                                          <p:val>
                                            <p:strVal val="#ppt_x"/>
                                          </p:val>
                                        </p:tav>
                                        <p:tav tm="100000">
                                          <p:val>
                                            <p:strVal val="#ppt_x"/>
                                          </p:val>
                                        </p:tav>
                                      </p:tavLst>
                                    </p:anim>
                                    <p:anim calcmode="lin" valueType="num">
                                      <p:cBhvr>
                                        <p:cTn id="110" dur="1000" fill="hold"/>
                                        <p:tgtEl>
                                          <p:spTgt spid="111"/>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0"/>
                                  </p:stCondLst>
                                  <p:childTnLst>
                                    <p:set>
                                      <p:cBhvr>
                                        <p:cTn id="112" dur="1" fill="hold">
                                          <p:stCondLst>
                                            <p:cond delay="0"/>
                                          </p:stCondLst>
                                        </p:cTn>
                                        <p:tgtEl>
                                          <p:spTgt spid="112"/>
                                        </p:tgtEl>
                                        <p:attrNameLst>
                                          <p:attrName>style.visibility</p:attrName>
                                        </p:attrNameLst>
                                      </p:cBhvr>
                                      <p:to>
                                        <p:strVal val="visible"/>
                                      </p:to>
                                    </p:set>
                                    <p:animEffect transition="in" filter="fade">
                                      <p:cBhvr>
                                        <p:cTn id="113" dur="1000"/>
                                        <p:tgtEl>
                                          <p:spTgt spid="112"/>
                                        </p:tgtEl>
                                      </p:cBhvr>
                                    </p:animEffect>
                                    <p:anim calcmode="lin" valueType="num">
                                      <p:cBhvr>
                                        <p:cTn id="114" dur="1000" fill="hold"/>
                                        <p:tgtEl>
                                          <p:spTgt spid="112"/>
                                        </p:tgtEl>
                                        <p:attrNameLst>
                                          <p:attrName>ppt_x</p:attrName>
                                        </p:attrNameLst>
                                      </p:cBhvr>
                                      <p:tavLst>
                                        <p:tav tm="0">
                                          <p:val>
                                            <p:strVal val="#ppt_x"/>
                                          </p:val>
                                        </p:tav>
                                        <p:tav tm="100000">
                                          <p:val>
                                            <p:strVal val="#ppt_x"/>
                                          </p:val>
                                        </p:tav>
                                      </p:tavLst>
                                    </p:anim>
                                    <p:anim calcmode="lin" valueType="num">
                                      <p:cBhvr>
                                        <p:cTn id="115" dur="1000" fill="hold"/>
                                        <p:tgtEl>
                                          <p:spTgt spid="112"/>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113"/>
                                        </p:tgtEl>
                                        <p:attrNameLst>
                                          <p:attrName>style.visibility</p:attrName>
                                        </p:attrNameLst>
                                      </p:cBhvr>
                                      <p:to>
                                        <p:strVal val="visible"/>
                                      </p:to>
                                    </p:set>
                                    <p:animEffect transition="in" filter="fade">
                                      <p:cBhvr>
                                        <p:cTn id="118" dur="1000"/>
                                        <p:tgtEl>
                                          <p:spTgt spid="113"/>
                                        </p:tgtEl>
                                      </p:cBhvr>
                                    </p:animEffect>
                                    <p:anim calcmode="lin" valueType="num">
                                      <p:cBhvr>
                                        <p:cTn id="119" dur="1000" fill="hold"/>
                                        <p:tgtEl>
                                          <p:spTgt spid="113"/>
                                        </p:tgtEl>
                                        <p:attrNameLst>
                                          <p:attrName>ppt_x</p:attrName>
                                        </p:attrNameLst>
                                      </p:cBhvr>
                                      <p:tavLst>
                                        <p:tav tm="0">
                                          <p:val>
                                            <p:strVal val="#ppt_x"/>
                                          </p:val>
                                        </p:tav>
                                        <p:tav tm="100000">
                                          <p:val>
                                            <p:strVal val="#ppt_x"/>
                                          </p:val>
                                        </p:tav>
                                      </p:tavLst>
                                    </p:anim>
                                    <p:anim calcmode="lin" valueType="num">
                                      <p:cBhvr>
                                        <p:cTn id="120" dur="1000" fill="hold"/>
                                        <p:tgtEl>
                                          <p:spTgt spid="1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p:bldP spid="106" grpId="0"/>
      <p:bldP spid="110" grpId="0"/>
      <p:bldP spid="111" grpId="0"/>
      <p:bldP spid="112" grpId="0"/>
      <p:bldP spid="11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2800" b="0" dirty="0" smtClean="0"/>
              <a:t>Configuring Support for </a:t>
            </a:r>
            <a:r>
              <a:rPr lang="en-US" sz="2800" b="0" dirty="0" err="1" smtClean="0"/>
              <a:t>Oauth</a:t>
            </a:r>
            <a:r>
              <a:rPr lang="en-US" sz="2800" b="0" dirty="0" smtClean="0"/>
              <a:t> in an Op-premises Farm</a:t>
            </a:r>
            <a:endParaRPr lang="en-US" sz="2800"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512570533"/>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50126" y="2275367"/>
            <a:ext cx="7169534" cy="2052083"/>
          </a:xfrm>
        </p:spPr>
        <p:txBody>
          <a:bodyPr/>
          <a:lstStyle/>
          <a:p>
            <a:r>
              <a:rPr lang="en-US" dirty="0"/>
              <a:t>On-premises Setup Overview</a:t>
            </a:r>
          </a:p>
          <a:p>
            <a:r>
              <a:rPr lang="en-US" dirty="0"/>
              <a:t>Creating a SharePoint 2013 VM</a:t>
            </a:r>
          </a:p>
          <a:p>
            <a:r>
              <a:rPr lang="en-US" dirty="0"/>
              <a:t>Configuring Support for Apps</a:t>
            </a:r>
          </a:p>
          <a:p>
            <a:r>
              <a:rPr lang="en-US" dirty="0"/>
              <a:t>Configuring S2S authentication</a:t>
            </a:r>
          </a:p>
          <a:p>
            <a:r>
              <a:rPr lang="en-US" dirty="0"/>
              <a:t>Configuring OAuth2 for on Premises</a:t>
            </a:r>
            <a:endParaRPr lang="en-US" dirty="0" smtClean="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1284925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750126" y="2275367"/>
            <a:ext cx="7169534" cy="2052083"/>
          </a:xfrm>
        </p:spPr>
        <p:txBody>
          <a:bodyPr/>
          <a:lstStyle/>
          <a:p>
            <a:r>
              <a:rPr lang="en-US" dirty="0" smtClean="0"/>
              <a:t>On-premises Setup Overview</a:t>
            </a:r>
          </a:p>
          <a:p>
            <a:r>
              <a:rPr lang="en-US" dirty="0" smtClean="0"/>
              <a:t>Creating a SharePoint 2013 VM</a:t>
            </a:r>
          </a:p>
          <a:p>
            <a:r>
              <a:rPr lang="en-US" dirty="0" smtClean="0"/>
              <a:t>Configuring Support for Apps</a:t>
            </a:r>
          </a:p>
          <a:p>
            <a:r>
              <a:rPr lang="en-US" dirty="0" smtClean="0"/>
              <a:t>Configuring S2S authentication</a:t>
            </a:r>
          </a:p>
          <a:p>
            <a:r>
              <a:rPr lang="en-US" dirty="0" smtClean="0"/>
              <a:t>Configuring OAuth2 for on Premises</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1292587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2012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41876027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a:t>Creating a SharePoint 2013 VM</a:t>
            </a:r>
          </a:p>
        </p:txBody>
      </p:sp>
    </p:spTree>
    <p:extLst>
      <p:ext uri="{BB962C8B-B14F-4D97-AF65-F5344CB8AC3E}">
        <p14:creationId xmlns:p14="http://schemas.microsoft.com/office/powerpoint/2010/main" val="313398954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61615"/>
          </a:xfrm>
        </p:spPr>
        <p:txBody>
          <a:bodyPr/>
          <a:lstStyle/>
          <a:p>
            <a:r>
              <a:rPr lang="en-US" dirty="0" smtClean="0"/>
              <a:t>SharePoint 2013 with SP1</a:t>
            </a:r>
          </a:p>
          <a:p>
            <a:r>
              <a:rPr lang="en-US" dirty="0" smtClean="0"/>
              <a:t>Visual Studio 2013</a:t>
            </a:r>
          </a:p>
          <a:p>
            <a:r>
              <a:rPr lang="en-US" dirty="0"/>
              <a:t>	</a:t>
            </a:r>
            <a:r>
              <a:rPr lang="en-US" dirty="0" smtClean="0"/>
              <a:t>Latest Visual Studio updates</a:t>
            </a:r>
          </a:p>
          <a:p>
            <a:r>
              <a:rPr lang="en-US" dirty="0" smtClean="0"/>
              <a:t>	Office </a:t>
            </a:r>
            <a:r>
              <a:rPr lang="en-US" dirty="0"/>
              <a:t>Developer Tools for Visual Studio </a:t>
            </a:r>
            <a:r>
              <a:rPr lang="en-US" dirty="0" smtClean="0"/>
              <a:t>2013</a:t>
            </a:r>
          </a:p>
          <a:p>
            <a:endParaRPr lang="en-US" dirty="0"/>
          </a:p>
        </p:txBody>
      </p:sp>
      <p:sp>
        <p:nvSpPr>
          <p:cNvPr id="3" name="Title 2"/>
          <p:cNvSpPr>
            <a:spLocks noGrp="1"/>
          </p:cNvSpPr>
          <p:nvPr>
            <p:ph type="title"/>
          </p:nvPr>
        </p:nvSpPr>
        <p:spPr/>
        <p:txBody>
          <a:bodyPr/>
          <a:lstStyle/>
          <a:p>
            <a:r>
              <a:rPr lang="en-US" dirty="0" smtClean="0"/>
              <a:t>Apps for SharePoint Dev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6</a:t>
            </a:fld>
            <a:endParaRPr lang="en-US" dirty="0"/>
          </a:p>
        </p:txBody>
      </p:sp>
    </p:spTree>
    <p:extLst>
      <p:ext uri="{BB962C8B-B14F-4D97-AF65-F5344CB8AC3E}">
        <p14:creationId xmlns:p14="http://schemas.microsoft.com/office/powerpoint/2010/main" val="1094217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9"/>
            <a:ext cx="11149013" cy="4750982"/>
          </a:xfrm>
        </p:spPr>
        <p:txBody>
          <a:bodyPr/>
          <a:lstStyle/>
          <a:p>
            <a:r>
              <a:rPr lang="en-US" dirty="0" smtClean="0"/>
              <a:t>Required for remote app development</a:t>
            </a:r>
          </a:p>
          <a:p>
            <a:r>
              <a:rPr lang="en-US" dirty="0" smtClean="0"/>
              <a:t>Not required when developing locally</a:t>
            </a:r>
          </a:p>
          <a:p>
            <a:r>
              <a:rPr lang="en-US" dirty="0" smtClean="0"/>
              <a:t>Use the Developer Site template to create a new </a:t>
            </a:r>
            <a:r>
              <a:rPr lang="en-US" dirty="0"/>
              <a:t>s</a:t>
            </a:r>
            <a:r>
              <a:rPr lang="en-US" dirty="0" smtClean="0"/>
              <a:t>ite</a:t>
            </a:r>
            <a:endParaRPr lang="en-US" dirty="0"/>
          </a:p>
        </p:txBody>
      </p:sp>
      <p:sp>
        <p:nvSpPr>
          <p:cNvPr id="3" name="Title 2"/>
          <p:cNvSpPr>
            <a:spLocks noGrp="1"/>
          </p:cNvSpPr>
          <p:nvPr>
            <p:ph type="title"/>
          </p:nvPr>
        </p:nvSpPr>
        <p:spPr/>
        <p:txBody>
          <a:bodyPr/>
          <a:lstStyle/>
          <a:p>
            <a:r>
              <a:rPr lang="en-US" dirty="0" smtClean="0"/>
              <a:t>Developer Site Collections</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7</a:t>
            </a:fld>
            <a:endParaRPr lang="en-US" dirty="0"/>
          </a:p>
        </p:txBody>
      </p:sp>
    </p:spTree>
    <p:extLst>
      <p:ext uri="{BB962C8B-B14F-4D97-AF65-F5344CB8AC3E}">
        <p14:creationId xmlns:p14="http://schemas.microsoft.com/office/powerpoint/2010/main" val="19446110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36" b="0" dirty="0" smtClean="0"/>
              <a:t>Creating a SharePoint 2013 Developer Site</a:t>
            </a:r>
            <a:endParaRPr lang="en-US" sz="3136"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89861390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19112" y="1447798"/>
            <a:ext cx="11149013" cy="4761615"/>
          </a:xfrm>
        </p:spPr>
        <p:txBody>
          <a:bodyPr/>
          <a:lstStyle/>
          <a:p>
            <a:r>
              <a:rPr lang="en-US" dirty="0" smtClean="0"/>
              <a:t>Office 2013 with SP1</a:t>
            </a:r>
          </a:p>
          <a:p>
            <a:r>
              <a:rPr lang="en-US" dirty="0" smtClean="0"/>
              <a:t>Visual Studio 2013</a:t>
            </a:r>
          </a:p>
          <a:p>
            <a:r>
              <a:rPr lang="en-US" dirty="0" smtClean="0"/>
              <a:t>	Visual Studio updates</a:t>
            </a:r>
          </a:p>
          <a:p>
            <a:r>
              <a:rPr lang="en-US" dirty="0" smtClean="0"/>
              <a:t>	Office </a:t>
            </a:r>
            <a:r>
              <a:rPr lang="en-US" dirty="0"/>
              <a:t>Developer Tools for Visual Studio </a:t>
            </a:r>
            <a:r>
              <a:rPr lang="en-US" dirty="0" smtClean="0"/>
              <a:t>2013</a:t>
            </a:r>
          </a:p>
          <a:p>
            <a:r>
              <a:rPr lang="en-US" dirty="0"/>
              <a:t>Exchange 2013 (mail apps only</a:t>
            </a:r>
            <a:r>
              <a:rPr lang="en-US" dirty="0" smtClean="0"/>
              <a:t>)</a:t>
            </a:r>
            <a:endParaRPr lang="en-US" dirty="0"/>
          </a:p>
        </p:txBody>
      </p:sp>
      <p:sp>
        <p:nvSpPr>
          <p:cNvPr id="3" name="Title 2"/>
          <p:cNvSpPr>
            <a:spLocks noGrp="1"/>
          </p:cNvSpPr>
          <p:nvPr>
            <p:ph type="title"/>
          </p:nvPr>
        </p:nvSpPr>
        <p:spPr/>
        <p:txBody>
          <a:bodyPr/>
          <a:lstStyle/>
          <a:p>
            <a:r>
              <a:rPr lang="en-US" dirty="0" smtClean="0"/>
              <a:t>Apps for Office Dev Environment</a:t>
            </a:r>
            <a:endParaRPr lang="en-US" dirty="0"/>
          </a:p>
        </p:txBody>
      </p:sp>
      <p:sp>
        <p:nvSpPr>
          <p:cNvPr id="4" name="Slide Number Placeholder 3"/>
          <p:cNvSpPr>
            <a:spLocks noGrp="1"/>
          </p:cNvSpPr>
          <p:nvPr>
            <p:ph type="sldNum" sz="quarter" idx="12"/>
          </p:nvPr>
        </p:nvSpPr>
        <p:spPr/>
        <p:txBody>
          <a:bodyPr/>
          <a:lstStyle/>
          <a:p>
            <a:fld id="{727B4C2D-45E2-4621-8491-2995EB46A674}" type="slidenum">
              <a:rPr lang="en-US" smtClean="0"/>
              <a:pPr/>
              <a:t>9</a:t>
            </a:fld>
            <a:endParaRPr lang="en-US" dirty="0"/>
          </a:p>
        </p:txBody>
      </p:sp>
    </p:spTree>
    <p:extLst>
      <p:ext uri="{BB962C8B-B14F-4D97-AF65-F5344CB8AC3E}">
        <p14:creationId xmlns:p14="http://schemas.microsoft.com/office/powerpoint/2010/main" val="3502913619"/>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2.xml><?xml version="1.0" encoding="utf-8"?>
<ds:datastoreItem xmlns:ds="http://schemas.openxmlformats.org/officeDocument/2006/customXml" ds:itemID="{DA593625-DB14-4FB0-B5A9-3269FA9C120B}">
  <ds:schemaRefs>
    <ds:schemaRef ds:uri="http://schemas.microsoft.com/office/2006/documentManagement/types"/>
    <ds:schemaRef ds:uri="5fad15d0-477e-40da-a20d-40d4ca777cbd"/>
    <ds:schemaRef ds:uri="http://purl.org/dc/terms/"/>
    <ds:schemaRef ds:uri="http://schemas.openxmlformats.org/package/2006/metadata/core-properties"/>
    <ds:schemaRef ds:uri="http://purl.org/dc/dcmitype/"/>
    <ds:schemaRef ds:uri="http://purl.org/dc/elements/1.1/"/>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3414</Words>
  <Application>Microsoft Office PowerPoint</Application>
  <PresentationFormat>Custom</PresentationFormat>
  <Paragraphs>358</Paragraphs>
  <Slides>40</Slides>
  <Notes>13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40</vt:i4>
      </vt:variant>
    </vt:vector>
  </HeadingPairs>
  <TitlesOfParts>
    <vt:vector size="51" baseType="lpstr">
      <vt:lpstr>Arial</vt:lpstr>
      <vt:lpstr>Calibri</vt:lpstr>
      <vt:lpstr>Consolas</vt:lpstr>
      <vt:lpstr>Courier New</vt:lpstr>
      <vt:lpstr>Lucida Console</vt:lpstr>
      <vt:lpstr>Segoe Condensed</vt:lpstr>
      <vt:lpstr>Segoe UI</vt:lpstr>
      <vt:lpstr>Segoe UI Light</vt:lpstr>
      <vt:lpstr>Wingdings</vt:lpstr>
      <vt:lpstr>5-30055_Office Template 2012 - 16x9 - White Background</vt:lpstr>
      <vt:lpstr>5-30055_Office Template 2012 - 16x9 - Colored Accent Slides</vt:lpstr>
      <vt:lpstr>Office 365 Development</vt:lpstr>
      <vt:lpstr>Course Agenda</vt:lpstr>
      <vt:lpstr>Setting up your on-premises environment for app development</vt:lpstr>
      <vt:lpstr>Agenda </vt:lpstr>
      <vt:lpstr>Creating a SharePoint 2013 VM</vt:lpstr>
      <vt:lpstr>Apps for SharePoint Dev Environment</vt:lpstr>
      <vt:lpstr>Developer Site Collections</vt:lpstr>
      <vt:lpstr>PowerPoint Presentation</vt:lpstr>
      <vt:lpstr>Apps for Office Dev Environment</vt:lpstr>
      <vt:lpstr>On-premises Setup Overview</vt:lpstr>
      <vt:lpstr>Available Resources</vt:lpstr>
      <vt:lpstr>PowerPoint Presentation</vt:lpstr>
      <vt:lpstr>Configuring Support for Apps</vt:lpstr>
      <vt:lpstr>Service Application Support for Apps</vt:lpstr>
      <vt:lpstr>Configuring Support for Apps</vt:lpstr>
      <vt:lpstr>On-premises – SP hosted app domain Explains the structure with multiple farms domain requirements</vt:lpstr>
      <vt:lpstr>Corporate app store in enterprise level Explains the structure for app catalogs in web application level </vt:lpstr>
      <vt:lpstr>Creating the App Catalog Site Collection</vt:lpstr>
      <vt:lpstr>App Catalog URL and Permissions</vt:lpstr>
      <vt:lpstr>Apps for SharePoint Document Library</vt:lpstr>
      <vt:lpstr>PowerPoint Presentation</vt:lpstr>
      <vt:lpstr>Configuring S2S authentication</vt:lpstr>
      <vt:lpstr>What is a Server-to-server (S2S) Trust</vt:lpstr>
      <vt:lpstr>S2S with on-premises</vt:lpstr>
      <vt:lpstr>Configuring a Server-to-Server Trust</vt:lpstr>
      <vt:lpstr>Creating Certificates</vt:lpstr>
      <vt:lpstr>Creating the Secure Token Issuer</vt:lpstr>
      <vt:lpstr>App Principals</vt:lpstr>
      <vt:lpstr>Registering an App Security Principal</vt:lpstr>
      <vt:lpstr>Configuring the S2S Certification in VS</vt:lpstr>
      <vt:lpstr>App Manifest during Development</vt:lpstr>
      <vt:lpstr>App Manifest in Real-world Deployment</vt:lpstr>
      <vt:lpstr>Configuring OAuth2 for on Premises</vt:lpstr>
      <vt:lpstr>Azure Active Directory</vt:lpstr>
      <vt:lpstr>Windows Azure Environment</vt:lpstr>
      <vt:lpstr>Azure Access Control Services</vt:lpstr>
      <vt:lpstr>ACS with on-premises</vt:lpstr>
      <vt:lpstr>PowerPoint Presentation</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2014-07-14T20:25:10Z</dcterms:created>
  <dcterms:modified xsi:type="dcterms:W3CDTF">2014-09-12T16:42:10Z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