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6"/>
  </p:notesMasterIdLst>
  <p:handoutMasterIdLst>
    <p:handoutMasterId r:id="rId47"/>
  </p:handoutMasterIdLst>
  <p:sldIdLst>
    <p:sldId id="778" r:id="rId6"/>
    <p:sldId id="779" r:id="rId7"/>
    <p:sldId id="780" r:id="rId8"/>
    <p:sldId id="788" r:id="rId9"/>
    <p:sldId id="891" r:id="rId10"/>
    <p:sldId id="892" r:id="rId11"/>
    <p:sldId id="893" r:id="rId12"/>
    <p:sldId id="894" r:id="rId13"/>
    <p:sldId id="861" r:id="rId14"/>
    <p:sldId id="862" r:id="rId15"/>
    <p:sldId id="900" r:id="rId16"/>
    <p:sldId id="863" r:id="rId17"/>
    <p:sldId id="864" r:id="rId18"/>
    <p:sldId id="865" r:id="rId19"/>
    <p:sldId id="866" r:id="rId20"/>
    <p:sldId id="895" r:id="rId21"/>
    <p:sldId id="868" r:id="rId22"/>
    <p:sldId id="869" r:id="rId23"/>
    <p:sldId id="870" r:id="rId24"/>
    <p:sldId id="871" r:id="rId25"/>
    <p:sldId id="896" r:id="rId26"/>
    <p:sldId id="873" r:id="rId27"/>
    <p:sldId id="874" r:id="rId28"/>
    <p:sldId id="875" r:id="rId29"/>
    <p:sldId id="876" r:id="rId30"/>
    <p:sldId id="877" r:id="rId31"/>
    <p:sldId id="878" r:id="rId32"/>
    <p:sldId id="879" r:id="rId33"/>
    <p:sldId id="897" r:id="rId34"/>
    <p:sldId id="902" r:id="rId35"/>
    <p:sldId id="903" r:id="rId36"/>
    <p:sldId id="904" r:id="rId37"/>
    <p:sldId id="905" r:id="rId38"/>
    <p:sldId id="906" r:id="rId39"/>
    <p:sldId id="907" r:id="rId40"/>
    <p:sldId id="908" r:id="rId41"/>
    <p:sldId id="899" r:id="rId42"/>
    <p:sldId id="881" r:id="rId43"/>
    <p:sldId id="901" r:id="rId44"/>
    <p:sldId id="654" r:id="rId4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2" d="100"/>
          <a:sy n="82" d="100"/>
        </p:scale>
        <p:origin x="157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91774-C770-41B5-A624-BE5975374D47}" type="doc">
      <dgm:prSet loTypeId="urn:microsoft.com/office/officeart/2005/8/layout/venn2" loCatId="relationship" qsTypeId="urn:microsoft.com/office/officeart/2005/8/quickstyle/3d4" qsCatId="3D" csTypeId="urn:microsoft.com/office/officeart/2005/8/colors/accent1_4" csCatId="accent1" phldr="1"/>
      <dgm:spPr/>
      <dgm:t>
        <a:bodyPr/>
        <a:lstStyle/>
        <a:p>
          <a:endParaRPr lang="en-US"/>
        </a:p>
      </dgm:t>
    </dgm:pt>
    <dgm:pt modelId="{16DC3007-0FD1-4492-97A8-2E91E6D27080}">
      <dgm:prSet phldrT="[Text]"/>
      <dgm:spPr/>
      <dgm:t>
        <a:bodyPr/>
        <a:lstStyle/>
        <a:p>
          <a:r>
            <a:rPr lang="en-US" b="1" dirty="0" err="1" smtClean="0"/>
            <a:t>ReadWriteMailbox</a:t>
          </a:r>
          <a:endParaRPr lang="en-US" b="1" dirty="0"/>
        </a:p>
      </dgm:t>
    </dgm:pt>
    <dgm:pt modelId="{ED494199-75C2-4B77-B0D4-021CB1074E30}" type="parTrans" cxnId="{C07F4D04-B81F-49C9-B597-0014B0B4293C}">
      <dgm:prSet/>
      <dgm:spPr/>
      <dgm:t>
        <a:bodyPr/>
        <a:lstStyle/>
        <a:p>
          <a:endParaRPr lang="en-US"/>
        </a:p>
      </dgm:t>
    </dgm:pt>
    <dgm:pt modelId="{171B91CC-2368-4DF6-9509-1D13C250DEBD}" type="sibTrans" cxnId="{C07F4D04-B81F-49C9-B597-0014B0B4293C}">
      <dgm:prSet/>
      <dgm:spPr/>
      <dgm:t>
        <a:bodyPr/>
        <a:lstStyle/>
        <a:p>
          <a:endParaRPr lang="en-US"/>
        </a:p>
      </dgm:t>
    </dgm:pt>
    <dgm:pt modelId="{1BD07969-C191-417C-A6E4-B99244CFAD5A}">
      <dgm:prSet phldrT="[Text]"/>
      <dgm:spPr/>
      <dgm:t>
        <a:bodyPr/>
        <a:lstStyle/>
        <a:p>
          <a:r>
            <a:rPr lang="en-US" b="1" dirty="0" err="1" smtClean="0"/>
            <a:t>ReadItem</a:t>
          </a:r>
          <a:endParaRPr lang="en-US" b="1" dirty="0"/>
        </a:p>
      </dgm:t>
    </dgm:pt>
    <dgm:pt modelId="{A55FF21E-9DA7-49C9-9215-1C58541EA992}" type="parTrans" cxnId="{11FAFFFA-D0F9-43D8-A4C1-A2AB139B98BC}">
      <dgm:prSet/>
      <dgm:spPr/>
      <dgm:t>
        <a:bodyPr/>
        <a:lstStyle/>
        <a:p>
          <a:endParaRPr lang="en-US"/>
        </a:p>
      </dgm:t>
    </dgm:pt>
    <dgm:pt modelId="{FA32DEC9-D02C-4C9D-BB7F-D4A06D0BDA7A}" type="sibTrans" cxnId="{11FAFFFA-D0F9-43D8-A4C1-A2AB139B98BC}">
      <dgm:prSet/>
      <dgm:spPr/>
      <dgm:t>
        <a:bodyPr/>
        <a:lstStyle/>
        <a:p>
          <a:endParaRPr lang="en-US"/>
        </a:p>
      </dgm:t>
    </dgm:pt>
    <dgm:pt modelId="{2C926E48-31F3-4DD2-BB06-27D6DB57EFA0}">
      <dgm:prSet phldrT="[Text]"/>
      <dgm:spPr/>
      <dgm:t>
        <a:bodyPr/>
        <a:lstStyle/>
        <a:p>
          <a:r>
            <a:rPr lang="en-US" b="1" dirty="0" smtClean="0"/>
            <a:t>Restricted</a:t>
          </a:r>
          <a:endParaRPr lang="en-US" b="1" dirty="0"/>
        </a:p>
      </dgm:t>
    </dgm:pt>
    <dgm:pt modelId="{AE107E20-290E-4B8C-BB6C-C76F6B8FFE53}" type="parTrans" cxnId="{6870C590-0D18-45F7-AFBE-D1DF84946513}">
      <dgm:prSet/>
      <dgm:spPr/>
      <dgm:t>
        <a:bodyPr/>
        <a:lstStyle/>
        <a:p>
          <a:endParaRPr lang="en-US"/>
        </a:p>
      </dgm:t>
    </dgm:pt>
    <dgm:pt modelId="{1E893B4F-B0E5-4879-BA82-0D5E29B02EAB}" type="sibTrans" cxnId="{6870C590-0D18-45F7-AFBE-D1DF84946513}">
      <dgm:prSet/>
      <dgm:spPr/>
      <dgm:t>
        <a:bodyPr/>
        <a:lstStyle/>
        <a:p>
          <a:endParaRPr lang="en-US"/>
        </a:p>
      </dgm:t>
    </dgm:pt>
    <dgm:pt modelId="{2AF0EA77-4079-4426-B2BC-B32B43437E7C}">
      <dgm:prSet phldrT="[Text]"/>
      <dgm:spPr/>
      <dgm:t>
        <a:bodyPr/>
        <a:lstStyle/>
        <a:p>
          <a:r>
            <a:rPr lang="en-US" b="1" dirty="0" err="1" smtClean="0"/>
            <a:t>ReadWriteItem</a:t>
          </a:r>
          <a:endParaRPr lang="en-US" b="1" dirty="0"/>
        </a:p>
      </dgm:t>
    </dgm:pt>
    <dgm:pt modelId="{577F365D-692B-4747-B567-7FA84654EA98}" type="parTrans" cxnId="{B4B6E021-ED79-4AF8-9043-A48E47124034}">
      <dgm:prSet/>
      <dgm:spPr/>
      <dgm:t>
        <a:bodyPr/>
        <a:lstStyle/>
        <a:p>
          <a:endParaRPr lang="en-US"/>
        </a:p>
      </dgm:t>
    </dgm:pt>
    <dgm:pt modelId="{66E6402D-1CEA-47B4-BC12-6C58B075F13C}" type="sibTrans" cxnId="{B4B6E021-ED79-4AF8-9043-A48E47124034}">
      <dgm:prSet/>
      <dgm:spPr/>
      <dgm:t>
        <a:bodyPr/>
        <a:lstStyle/>
        <a:p>
          <a:endParaRPr lang="en-US"/>
        </a:p>
      </dgm:t>
    </dgm:pt>
    <dgm:pt modelId="{2B472074-5C75-455C-8940-72F53F37BF31}" type="pres">
      <dgm:prSet presAssocID="{5FA91774-C770-41B5-A624-BE5975374D47}" presName="Name0" presStyleCnt="0">
        <dgm:presLayoutVars>
          <dgm:chMax val="7"/>
          <dgm:resizeHandles val="exact"/>
        </dgm:presLayoutVars>
      </dgm:prSet>
      <dgm:spPr/>
      <dgm:t>
        <a:bodyPr/>
        <a:lstStyle/>
        <a:p>
          <a:endParaRPr lang="en-US"/>
        </a:p>
      </dgm:t>
    </dgm:pt>
    <dgm:pt modelId="{CAB8A576-D246-4F2B-BCB2-793D63C04576}" type="pres">
      <dgm:prSet presAssocID="{5FA91774-C770-41B5-A624-BE5975374D47}" presName="comp1" presStyleCnt="0"/>
      <dgm:spPr/>
      <dgm:t>
        <a:bodyPr/>
        <a:lstStyle/>
        <a:p>
          <a:endParaRPr lang="en-US"/>
        </a:p>
      </dgm:t>
    </dgm:pt>
    <dgm:pt modelId="{D653A868-57E8-4516-AB8D-A6C1D86A0A5C}" type="pres">
      <dgm:prSet presAssocID="{5FA91774-C770-41B5-A624-BE5975374D47}" presName="circle1" presStyleLbl="node1" presStyleIdx="0" presStyleCnt="4" custLinFactNeighborX="-929"/>
      <dgm:spPr/>
      <dgm:t>
        <a:bodyPr/>
        <a:lstStyle/>
        <a:p>
          <a:endParaRPr lang="en-US"/>
        </a:p>
      </dgm:t>
    </dgm:pt>
    <dgm:pt modelId="{ACEAA1A7-91D9-4195-85D0-E7E2FEC1FB99}" type="pres">
      <dgm:prSet presAssocID="{5FA91774-C770-41B5-A624-BE5975374D47}" presName="c1text" presStyleLbl="node1" presStyleIdx="0" presStyleCnt="4">
        <dgm:presLayoutVars>
          <dgm:bulletEnabled val="1"/>
        </dgm:presLayoutVars>
      </dgm:prSet>
      <dgm:spPr/>
      <dgm:t>
        <a:bodyPr/>
        <a:lstStyle/>
        <a:p>
          <a:endParaRPr lang="en-US"/>
        </a:p>
      </dgm:t>
    </dgm:pt>
    <dgm:pt modelId="{98D6EFC4-C7BE-49B0-B4D8-0DCE49DFA142}" type="pres">
      <dgm:prSet presAssocID="{5FA91774-C770-41B5-A624-BE5975374D47}" presName="comp2" presStyleCnt="0"/>
      <dgm:spPr/>
      <dgm:t>
        <a:bodyPr/>
        <a:lstStyle/>
        <a:p>
          <a:endParaRPr lang="en-US"/>
        </a:p>
      </dgm:t>
    </dgm:pt>
    <dgm:pt modelId="{6027EECE-9C81-40E8-9156-3F19BE750EE8}" type="pres">
      <dgm:prSet presAssocID="{5FA91774-C770-41B5-A624-BE5975374D47}" presName="circle2" presStyleLbl="node1" presStyleIdx="1" presStyleCnt="4"/>
      <dgm:spPr/>
      <dgm:t>
        <a:bodyPr/>
        <a:lstStyle/>
        <a:p>
          <a:endParaRPr lang="en-US"/>
        </a:p>
      </dgm:t>
    </dgm:pt>
    <dgm:pt modelId="{5D0A3BC6-40C7-4BF6-AE02-E8BD9EE5F4A0}" type="pres">
      <dgm:prSet presAssocID="{5FA91774-C770-41B5-A624-BE5975374D47}" presName="c2text" presStyleLbl="node1" presStyleIdx="1" presStyleCnt="4">
        <dgm:presLayoutVars>
          <dgm:bulletEnabled val="1"/>
        </dgm:presLayoutVars>
      </dgm:prSet>
      <dgm:spPr/>
      <dgm:t>
        <a:bodyPr/>
        <a:lstStyle/>
        <a:p>
          <a:endParaRPr lang="en-US"/>
        </a:p>
      </dgm:t>
    </dgm:pt>
    <dgm:pt modelId="{8DFE88D4-24CF-4DBE-B9BF-9C7C6808AC09}" type="pres">
      <dgm:prSet presAssocID="{5FA91774-C770-41B5-A624-BE5975374D47}" presName="comp3" presStyleCnt="0"/>
      <dgm:spPr/>
      <dgm:t>
        <a:bodyPr/>
        <a:lstStyle/>
        <a:p>
          <a:endParaRPr lang="en-US"/>
        </a:p>
      </dgm:t>
    </dgm:pt>
    <dgm:pt modelId="{35F6297F-4438-47A0-8E6E-5C98D403674F}" type="pres">
      <dgm:prSet presAssocID="{5FA91774-C770-41B5-A624-BE5975374D47}" presName="circle3" presStyleLbl="node1" presStyleIdx="2" presStyleCnt="4"/>
      <dgm:spPr/>
      <dgm:t>
        <a:bodyPr/>
        <a:lstStyle/>
        <a:p>
          <a:endParaRPr lang="en-US"/>
        </a:p>
      </dgm:t>
    </dgm:pt>
    <dgm:pt modelId="{781D8AD0-3E13-4294-B6C2-44FEDEE8284F}" type="pres">
      <dgm:prSet presAssocID="{5FA91774-C770-41B5-A624-BE5975374D47}" presName="c3text" presStyleLbl="node1" presStyleIdx="2" presStyleCnt="4">
        <dgm:presLayoutVars>
          <dgm:bulletEnabled val="1"/>
        </dgm:presLayoutVars>
      </dgm:prSet>
      <dgm:spPr/>
      <dgm:t>
        <a:bodyPr/>
        <a:lstStyle/>
        <a:p>
          <a:endParaRPr lang="en-US"/>
        </a:p>
      </dgm:t>
    </dgm:pt>
    <dgm:pt modelId="{2CBDD449-813A-44E5-9525-854C230C80FA}" type="pres">
      <dgm:prSet presAssocID="{5FA91774-C770-41B5-A624-BE5975374D47}" presName="comp4" presStyleCnt="0"/>
      <dgm:spPr/>
      <dgm:t>
        <a:bodyPr/>
        <a:lstStyle/>
        <a:p>
          <a:endParaRPr lang="en-US"/>
        </a:p>
      </dgm:t>
    </dgm:pt>
    <dgm:pt modelId="{EF94B49F-628D-4D60-879E-6E9A544D2C17}" type="pres">
      <dgm:prSet presAssocID="{5FA91774-C770-41B5-A624-BE5975374D47}" presName="circle4" presStyleLbl="node1" presStyleIdx="3" presStyleCnt="4"/>
      <dgm:spPr/>
      <dgm:t>
        <a:bodyPr/>
        <a:lstStyle/>
        <a:p>
          <a:endParaRPr lang="en-US"/>
        </a:p>
      </dgm:t>
    </dgm:pt>
    <dgm:pt modelId="{4E900734-32CD-4AF7-B40F-CD9DFD7833B5}" type="pres">
      <dgm:prSet presAssocID="{5FA91774-C770-41B5-A624-BE5975374D47}" presName="c4text" presStyleLbl="node1" presStyleIdx="3" presStyleCnt="4">
        <dgm:presLayoutVars>
          <dgm:bulletEnabled val="1"/>
        </dgm:presLayoutVars>
      </dgm:prSet>
      <dgm:spPr/>
      <dgm:t>
        <a:bodyPr/>
        <a:lstStyle/>
        <a:p>
          <a:endParaRPr lang="en-US"/>
        </a:p>
      </dgm:t>
    </dgm:pt>
  </dgm:ptLst>
  <dgm:cxnLst>
    <dgm:cxn modelId="{702F9511-5505-448D-B789-42B0FEC21532}" type="presOf" srcId="{2AF0EA77-4079-4426-B2BC-B32B43437E7C}" destId="{6027EECE-9C81-40E8-9156-3F19BE750EE8}" srcOrd="0" destOrd="0" presId="urn:microsoft.com/office/officeart/2005/8/layout/venn2"/>
    <dgm:cxn modelId="{A53DE015-ED97-415A-BEFE-24E8C8861904}" type="presOf" srcId="{2AF0EA77-4079-4426-B2BC-B32B43437E7C}" destId="{5D0A3BC6-40C7-4BF6-AE02-E8BD9EE5F4A0}" srcOrd="1" destOrd="0" presId="urn:microsoft.com/office/officeart/2005/8/layout/venn2"/>
    <dgm:cxn modelId="{11FAFFFA-D0F9-43D8-A4C1-A2AB139B98BC}" srcId="{5FA91774-C770-41B5-A624-BE5975374D47}" destId="{1BD07969-C191-417C-A6E4-B99244CFAD5A}" srcOrd="2" destOrd="0" parTransId="{A55FF21E-9DA7-49C9-9215-1C58541EA992}" sibTransId="{FA32DEC9-D02C-4C9D-BB7F-D4A06D0BDA7A}"/>
    <dgm:cxn modelId="{6870C590-0D18-45F7-AFBE-D1DF84946513}" srcId="{5FA91774-C770-41B5-A624-BE5975374D47}" destId="{2C926E48-31F3-4DD2-BB06-27D6DB57EFA0}" srcOrd="3" destOrd="0" parTransId="{AE107E20-290E-4B8C-BB6C-C76F6B8FFE53}" sibTransId="{1E893B4F-B0E5-4879-BA82-0D5E29B02EAB}"/>
    <dgm:cxn modelId="{58F24131-028D-475A-A9F3-8B27A36D51A6}" type="presOf" srcId="{16DC3007-0FD1-4492-97A8-2E91E6D27080}" destId="{ACEAA1A7-91D9-4195-85D0-E7E2FEC1FB99}" srcOrd="1" destOrd="0" presId="urn:microsoft.com/office/officeart/2005/8/layout/venn2"/>
    <dgm:cxn modelId="{37F2D221-03B4-456E-B829-37D4B9FB664A}" type="presOf" srcId="{16DC3007-0FD1-4492-97A8-2E91E6D27080}" destId="{D653A868-57E8-4516-AB8D-A6C1D86A0A5C}" srcOrd="0" destOrd="0" presId="urn:microsoft.com/office/officeart/2005/8/layout/venn2"/>
    <dgm:cxn modelId="{EEFCC668-EBB5-44BE-A2CD-B0D5221C0D96}" type="presOf" srcId="{2C926E48-31F3-4DD2-BB06-27D6DB57EFA0}" destId="{4E900734-32CD-4AF7-B40F-CD9DFD7833B5}" srcOrd="1" destOrd="0" presId="urn:microsoft.com/office/officeart/2005/8/layout/venn2"/>
    <dgm:cxn modelId="{C4689E17-783A-4093-A7BE-30BFB34276F8}" type="presOf" srcId="{5FA91774-C770-41B5-A624-BE5975374D47}" destId="{2B472074-5C75-455C-8940-72F53F37BF31}" srcOrd="0" destOrd="0" presId="urn:microsoft.com/office/officeart/2005/8/layout/venn2"/>
    <dgm:cxn modelId="{661480C8-9210-47DD-AA9E-C57494909F17}" type="presOf" srcId="{2C926E48-31F3-4DD2-BB06-27D6DB57EFA0}" destId="{EF94B49F-628D-4D60-879E-6E9A544D2C17}" srcOrd="0" destOrd="0" presId="urn:microsoft.com/office/officeart/2005/8/layout/venn2"/>
    <dgm:cxn modelId="{D8F85EB0-F8E4-416C-A732-1F35D7EB75A4}" type="presOf" srcId="{1BD07969-C191-417C-A6E4-B99244CFAD5A}" destId="{781D8AD0-3E13-4294-B6C2-44FEDEE8284F}" srcOrd="1" destOrd="0" presId="urn:microsoft.com/office/officeart/2005/8/layout/venn2"/>
    <dgm:cxn modelId="{C07F4D04-B81F-49C9-B597-0014B0B4293C}" srcId="{5FA91774-C770-41B5-A624-BE5975374D47}" destId="{16DC3007-0FD1-4492-97A8-2E91E6D27080}" srcOrd="0" destOrd="0" parTransId="{ED494199-75C2-4B77-B0D4-021CB1074E30}" sibTransId="{171B91CC-2368-4DF6-9509-1D13C250DEBD}"/>
    <dgm:cxn modelId="{B4B6E021-ED79-4AF8-9043-A48E47124034}" srcId="{5FA91774-C770-41B5-A624-BE5975374D47}" destId="{2AF0EA77-4079-4426-B2BC-B32B43437E7C}" srcOrd="1" destOrd="0" parTransId="{577F365D-692B-4747-B567-7FA84654EA98}" sibTransId="{66E6402D-1CEA-47B4-BC12-6C58B075F13C}"/>
    <dgm:cxn modelId="{2EB2386B-AC92-4931-A667-F24D65C1317D}" type="presOf" srcId="{1BD07969-C191-417C-A6E4-B99244CFAD5A}" destId="{35F6297F-4438-47A0-8E6E-5C98D403674F}" srcOrd="0" destOrd="0" presId="urn:microsoft.com/office/officeart/2005/8/layout/venn2"/>
    <dgm:cxn modelId="{3F2F4AD6-5375-49F7-993B-754A666B3734}" type="presParOf" srcId="{2B472074-5C75-455C-8940-72F53F37BF31}" destId="{CAB8A576-D246-4F2B-BCB2-793D63C04576}" srcOrd="0" destOrd="0" presId="urn:microsoft.com/office/officeart/2005/8/layout/venn2"/>
    <dgm:cxn modelId="{F0D46A64-EA7C-4F24-AF4A-80010B1FF8DD}" type="presParOf" srcId="{CAB8A576-D246-4F2B-BCB2-793D63C04576}" destId="{D653A868-57E8-4516-AB8D-A6C1D86A0A5C}" srcOrd="0" destOrd="0" presId="urn:microsoft.com/office/officeart/2005/8/layout/venn2"/>
    <dgm:cxn modelId="{DF507530-7406-449F-9F8E-48E76AF36E0B}" type="presParOf" srcId="{CAB8A576-D246-4F2B-BCB2-793D63C04576}" destId="{ACEAA1A7-91D9-4195-85D0-E7E2FEC1FB99}" srcOrd="1" destOrd="0" presId="urn:microsoft.com/office/officeart/2005/8/layout/venn2"/>
    <dgm:cxn modelId="{25CABA8D-3457-4507-A84A-B431A4151DD6}" type="presParOf" srcId="{2B472074-5C75-455C-8940-72F53F37BF31}" destId="{98D6EFC4-C7BE-49B0-B4D8-0DCE49DFA142}" srcOrd="1" destOrd="0" presId="urn:microsoft.com/office/officeart/2005/8/layout/venn2"/>
    <dgm:cxn modelId="{6485D010-88CB-4608-B3A4-1D6B19285418}" type="presParOf" srcId="{98D6EFC4-C7BE-49B0-B4D8-0DCE49DFA142}" destId="{6027EECE-9C81-40E8-9156-3F19BE750EE8}" srcOrd="0" destOrd="0" presId="urn:microsoft.com/office/officeart/2005/8/layout/venn2"/>
    <dgm:cxn modelId="{214E75F5-D02F-40F4-8C99-554559C92BA4}" type="presParOf" srcId="{98D6EFC4-C7BE-49B0-B4D8-0DCE49DFA142}" destId="{5D0A3BC6-40C7-4BF6-AE02-E8BD9EE5F4A0}" srcOrd="1" destOrd="0" presId="urn:microsoft.com/office/officeart/2005/8/layout/venn2"/>
    <dgm:cxn modelId="{81736103-858E-4588-9B25-95072A0BEC19}" type="presParOf" srcId="{2B472074-5C75-455C-8940-72F53F37BF31}" destId="{8DFE88D4-24CF-4DBE-B9BF-9C7C6808AC09}" srcOrd="2" destOrd="0" presId="urn:microsoft.com/office/officeart/2005/8/layout/venn2"/>
    <dgm:cxn modelId="{9C5A0845-003B-423E-87BB-FC8645023230}" type="presParOf" srcId="{8DFE88D4-24CF-4DBE-B9BF-9C7C6808AC09}" destId="{35F6297F-4438-47A0-8E6E-5C98D403674F}" srcOrd="0" destOrd="0" presId="urn:microsoft.com/office/officeart/2005/8/layout/venn2"/>
    <dgm:cxn modelId="{1888B5FA-CAD0-4EA3-9923-7890142393D7}" type="presParOf" srcId="{8DFE88D4-24CF-4DBE-B9BF-9C7C6808AC09}" destId="{781D8AD0-3E13-4294-B6C2-44FEDEE8284F}" srcOrd="1" destOrd="0" presId="urn:microsoft.com/office/officeart/2005/8/layout/venn2"/>
    <dgm:cxn modelId="{21274521-15DC-4CED-A43C-488D2B0570C5}" type="presParOf" srcId="{2B472074-5C75-455C-8940-72F53F37BF31}" destId="{2CBDD449-813A-44E5-9525-854C230C80FA}" srcOrd="3" destOrd="0" presId="urn:microsoft.com/office/officeart/2005/8/layout/venn2"/>
    <dgm:cxn modelId="{069E3838-B757-42BB-B10C-48335E83B74C}" type="presParOf" srcId="{2CBDD449-813A-44E5-9525-854C230C80FA}" destId="{EF94B49F-628D-4D60-879E-6E9A544D2C17}" srcOrd="0" destOrd="0" presId="urn:microsoft.com/office/officeart/2005/8/layout/venn2"/>
    <dgm:cxn modelId="{008A5D81-4053-44B6-8B8E-FA9A1A4A07C0}" type="presParOf" srcId="{2CBDD449-813A-44E5-9525-854C230C80FA}" destId="{4E900734-32CD-4AF7-B40F-CD9DFD7833B5}"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mail app, you can use Visual </a:t>
            </a:r>
            <a:r>
              <a:rPr lang="en-US" smtClean="0"/>
              <a:t>Studio 2012 </a:t>
            </a:r>
            <a:r>
              <a:rPr lang="en-US" dirty="0" smtClean="0"/>
              <a:t>and a new project template dedicated to creating mail apps</a:t>
            </a:r>
            <a:r>
              <a:rPr lang="en-US" smtClean="0"/>
              <a:t>. </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A3BA087-ABFA-42C9-8B8A-7950120FBE65}"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2010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This slide details the high-level steps of creating a mail app. Within the</a:t>
            </a:r>
            <a:r>
              <a:rPr lang="en-US" baseline="0" dirty="0" smtClean="0"/>
              <a:t> app manifest, you should </a:t>
            </a:r>
            <a:r>
              <a:rPr lang="en-US" dirty="0" smtClean="0"/>
              <a:t>specify a height for the mail app between 32 pixels to 350 pixels. Note that you cannot specify</a:t>
            </a:r>
            <a:r>
              <a:rPr lang="en-US" baseline="0" dirty="0" smtClean="0"/>
              <a:t> the width as the mail app will take up all the available width in the host application. Next, you </a:t>
            </a:r>
            <a:r>
              <a:rPr lang="en-US" dirty="0" smtClean="0"/>
              <a:t>define one or more activation rules. Next,</a:t>
            </a:r>
            <a:r>
              <a:rPr lang="en-US" baseline="0" dirty="0" smtClean="0"/>
              <a:t> you create the user interface for the mail app using </a:t>
            </a:r>
            <a:r>
              <a:rPr lang="en-US" dirty="0" smtClean="0"/>
              <a:t>HTML5 and CSS. After that,</a:t>
            </a:r>
            <a:r>
              <a:rPr lang="en-US" baseline="0" dirty="0" smtClean="0"/>
              <a:t> you w</a:t>
            </a:r>
            <a:r>
              <a:rPr lang="en-US" dirty="0" smtClean="0"/>
              <a:t>rite JavaScript to add the required behavior and business logic. When you are finally ready to test your work, you can press the {F5} key to begin the debugging process. </a:t>
            </a:r>
          </a:p>
          <a:p>
            <a:pPr marL="0" indent="0">
              <a:buFont typeface="+mj-lt"/>
              <a:buNone/>
            </a:pPr>
            <a:endParaRPr lang="en-US" dirty="0" smtClean="0"/>
          </a:p>
          <a:p>
            <a:pPr marL="0" indent="0">
              <a:buFont typeface="+mj-lt"/>
              <a:buNone/>
            </a:pPr>
            <a:r>
              <a:rPr lang="en-US" dirty="0" smtClean="0"/>
              <a:t>In order to test and debug a mail app, you must have a installed version of Exchange 2013 and a valid Exchange account with a mailbox. When you</a:t>
            </a:r>
            <a:r>
              <a:rPr lang="en-US" baseline="0" dirty="0" smtClean="0"/>
              <a:t> </a:t>
            </a:r>
            <a:r>
              <a:rPr lang="en-US" i="0" baseline="0" dirty="0" smtClean="0"/>
              <a:t>p</a:t>
            </a:r>
            <a:r>
              <a:rPr lang="en-US" sz="2000" i="0" dirty="0" smtClean="0"/>
              <a:t>ress the {F5} key for the first time Visual Studio 2012 prompts you with the dialog shown</a:t>
            </a:r>
            <a:r>
              <a:rPr lang="en-US" sz="2000" i="0" baseline="0" dirty="0" smtClean="0"/>
              <a:t> above to track </a:t>
            </a:r>
            <a:r>
              <a:rPr lang="en-US" sz="2000" i="0" dirty="0" smtClean="0"/>
              <a:t>the server running Exchange 2013</a:t>
            </a:r>
            <a:r>
              <a:rPr lang="en-US" sz="2000" i="0" baseline="0" dirty="0" smtClean="0"/>
              <a:t> as well as the login </a:t>
            </a:r>
            <a:r>
              <a:rPr lang="en-US" sz="2000" i="0" dirty="0" smtClean="0"/>
              <a:t>credentials for the user mailbox used</a:t>
            </a:r>
            <a:r>
              <a:rPr lang="en-US" sz="2000" i="0" baseline="0" dirty="0" smtClean="0"/>
              <a:t> for testing.</a:t>
            </a:r>
            <a:endParaRPr lang="en-US" sz="2000" i="0"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4B1E4AE6-B13F-4455-827C-35C498DD3E04}"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3309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mail app is created with one or more activation rules. These rules are defined in the app manifest using XML.</a:t>
            </a:r>
            <a:r>
              <a:rPr lang="en-US" baseline="0" dirty="0" smtClean="0"/>
              <a:t> These activation rules are run for each installed mail app whenever the user select a new mail item that is a mail message, and event or an appointment. </a:t>
            </a:r>
            <a:r>
              <a:rPr lang="en-US" dirty="0" smtClean="0"/>
              <a:t>If the conditions for an activation rule are met, then the mail app is activated and becomes available to start by the user.</a:t>
            </a:r>
          </a:p>
          <a:p>
            <a:endParaRPr lang="en-US" dirty="0" smtClean="0"/>
          </a:p>
          <a:p>
            <a:r>
              <a:rPr lang="en-US" dirty="0" smtClean="0"/>
              <a:t>A</a:t>
            </a:r>
            <a:r>
              <a:rPr lang="en-US" baseline="0" dirty="0" smtClean="0"/>
              <a:t> simple mail app can be based on a single activation rule. However, a mail app can contain </a:t>
            </a:r>
            <a:r>
              <a:rPr lang="en-US" dirty="0" smtClean="0"/>
              <a:t>multiple rules that can be combined for complex activation needs. When you add m</a:t>
            </a:r>
            <a:r>
              <a:rPr lang="en-US" baseline="0" dirty="0" smtClean="0"/>
              <a:t>ore than one activation rule, you must decide whether to </a:t>
            </a:r>
            <a:r>
              <a:rPr lang="en-US" dirty="0" smtClean="0"/>
              <a:t>AND the rules together or to OR the rules</a:t>
            </a:r>
            <a:r>
              <a:rPr lang="en-US" baseline="0" dirty="0" smtClean="0"/>
              <a:t> together. </a:t>
            </a:r>
          </a:p>
          <a:p>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Activation rules can be based on known entities such as address and phone numbers. For more specific scenarios,</a:t>
            </a:r>
            <a:r>
              <a:rPr lang="en-US" baseline="0" dirty="0" smtClean="0"/>
              <a:t> activation </a:t>
            </a:r>
            <a:r>
              <a:rPr lang="en-US" dirty="0" smtClean="0"/>
              <a:t>rules can also be defined using custom regular expressions.</a:t>
            </a:r>
          </a:p>
          <a:p>
            <a:pPr lvl="0"/>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85BCF2C-AA67-48B1-AD72-80C5E220758E}"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198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a:t>
            </a:r>
            <a:r>
              <a:rPr lang="en-US" baseline="0" dirty="0" smtClean="0"/>
              <a:t> different types of activation rules. </a:t>
            </a:r>
          </a:p>
          <a:p>
            <a:endParaRPr lang="en-US" baseline="0" dirty="0" smtClean="0"/>
          </a:p>
          <a:p>
            <a:r>
              <a:rPr lang="en-US" sz="2400" dirty="0" smtClean="0"/>
              <a:t>The </a:t>
            </a:r>
            <a:r>
              <a:rPr lang="en-US" sz="2400" b="1" dirty="0" err="1" smtClean="0"/>
              <a:t>ItemIs</a:t>
            </a:r>
            <a:r>
              <a:rPr lang="en-US" sz="2400" dirty="0" smtClean="0"/>
              <a:t> rule</a:t>
            </a:r>
            <a:r>
              <a:rPr lang="en-US" sz="2400" baseline="0" dirty="0" smtClean="0"/>
              <a:t> </a:t>
            </a:r>
            <a:r>
              <a:rPr lang="en-US" sz="2000" dirty="0" smtClean="0"/>
              <a:t>checks to see whether the item type is a</a:t>
            </a:r>
            <a:r>
              <a:rPr lang="en-US" sz="2000" baseline="0" dirty="0" smtClean="0"/>
              <a:t> message or an </a:t>
            </a:r>
            <a:r>
              <a:rPr lang="en-US" sz="2000" dirty="0" smtClean="0"/>
              <a:t>appointment.</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ItemIs</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ItemType</a:t>
            </a:r>
            <a:r>
              <a:rPr lang="en-US" sz="1600" b="1" dirty="0" smtClean="0">
                <a:solidFill>
                  <a:schemeClr val="bg2">
                    <a:lumMod val="75000"/>
                  </a:schemeClr>
                </a:solidFill>
                <a:latin typeface="Lucida Console" pitchFamily="49" charset="0"/>
              </a:rPr>
              <a:t>=“Message”&gt;</a:t>
            </a:r>
          </a:p>
          <a:p>
            <a:endParaRPr lang="en-US" sz="2400" dirty="0" smtClean="0"/>
          </a:p>
          <a:p>
            <a:endParaRPr lang="en-US" sz="2400" dirty="0" smtClean="0"/>
          </a:p>
          <a:p>
            <a:r>
              <a:rPr lang="en-US" sz="2400" dirty="0" smtClean="0"/>
              <a:t>The </a:t>
            </a:r>
            <a:r>
              <a:rPr lang="en-US" sz="2400" b="1" dirty="0" err="1" smtClean="0"/>
              <a:t>ItemHasKnownEntity</a:t>
            </a:r>
            <a:r>
              <a:rPr lang="en-US" sz="2400" dirty="0" smtClean="0"/>
              <a:t> rule</a:t>
            </a:r>
            <a:r>
              <a:rPr lang="en-US" sz="2400" baseline="0" dirty="0" smtClean="0"/>
              <a:t> </a:t>
            </a:r>
            <a:r>
              <a:rPr lang="en-US" sz="2000" dirty="0" smtClean="0"/>
              <a:t>checks to see if the item has a specific type of known entity </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400" dirty="0" smtClean="0"/>
          </a:p>
          <a:p>
            <a:endParaRPr lang="en-US" sz="2400" dirty="0" smtClean="0"/>
          </a:p>
          <a:p>
            <a:r>
              <a:rPr lang="en-US" sz="2400" dirty="0" smtClean="0"/>
              <a:t>The </a:t>
            </a:r>
            <a:r>
              <a:rPr lang="en-US" sz="2400" b="1" dirty="0" err="1" smtClean="0"/>
              <a:t>ItemHasRegularExpressionMatch</a:t>
            </a:r>
            <a:r>
              <a:rPr lang="en-US" sz="2400" dirty="0" smtClean="0"/>
              <a:t> rule checks to see if an item has content that matches</a:t>
            </a:r>
            <a:r>
              <a:rPr lang="en-US" sz="2400" baseline="0" dirty="0" smtClean="0"/>
              <a:t> </a:t>
            </a:r>
            <a:r>
              <a:rPr lang="en-US" sz="2000" dirty="0" smtClean="0"/>
              <a:t>custom regular expression.</a:t>
            </a:r>
          </a:p>
          <a:p>
            <a:endParaRPr lang="en-US" sz="2400" dirty="0" smtClean="0"/>
          </a:p>
          <a:p>
            <a:r>
              <a:rPr lang="en-US" sz="2400" dirty="0" smtClean="0"/>
              <a:t>The </a:t>
            </a:r>
            <a:r>
              <a:rPr lang="en-US" sz="2400" b="1" dirty="0" err="1" smtClean="0"/>
              <a:t>RuleCollection</a:t>
            </a:r>
            <a:r>
              <a:rPr lang="en-US" sz="2400" dirty="0" smtClean="0"/>
              <a:t> rule combines two or more inner rules </a:t>
            </a:r>
            <a:r>
              <a:rPr lang="en-US" sz="2000" dirty="0" smtClean="0"/>
              <a:t>using either the AND operator or the OR</a:t>
            </a:r>
            <a:r>
              <a:rPr lang="en-US" sz="2000" baseline="0" dirty="0" smtClean="0"/>
              <a:t> operator. When using the AND operator, all inner rules must be met for activation to occur. When using the OR operator, only one inner rule must be met for activation to occur.</a:t>
            </a:r>
            <a:endParaRPr lang="en-US" sz="2000"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5C4C0152-C767-4F4A-A84E-F34607155542}"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1996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Outlook 2013 is aware of several specific well-known types of entities which are listed in the table on the slide above.</a:t>
            </a:r>
            <a:r>
              <a:rPr lang="en-US" sz="2400" baseline="0" dirty="0" smtClean="0"/>
              <a:t> When you create an activation rule based on one of these entities, Outlook will </a:t>
            </a:r>
            <a:r>
              <a:rPr lang="en-US" sz="2400" dirty="0" smtClean="0"/>
              <a:t>parse and scan the current item </a:t>
            </a:r>
            <a:r>
              <a:rPr lang="en-US" sz="2000" dirty="0" smtClean="0"/>
              <a:t>for the presence of content that matches that type</a:t>
            </a:r>
            <a:r>
              <a:rPr lang="en-US" sz="2000" baseline="0" dirty="0" smtClean="0"/>
              <a:t> </a:t>
            </a:r>
            <a:r>
              <a:rPr lang="en-US" sz="2000" dirty="0" smtClean="0"/>
              <a:t>of entity.</a:t>
            </a:r>
          </a:p>
          <a:p>
            <a:endParaRPr lang="en-US" sz="2000" dirty="0" smtClean="0"/>
          </a:p>
          <a:p>
            <a:r>
              <a:rPr lang="en-US" sz="2000" dirty="0" smtClean="0"/>
              <a:t>To create an activation rule based on a well-known entity with XML inside the app manifest,</a:t>
            </a:r>
            <a:r>
              <a:rPr lang="en-US" sz="2000" baseline="0" dirty="0" smtClean="0"/>
              <a:t> you use the </a:t>
            </a:r>
            <a:r>
              <a:rPr lang="en-US" sz="2000" b="1" dirty="0" err="1" smtClean="0"/>
              <a:t>ItemHasKnownEntity</a:t>
            </a:r>
            <a:r>
              <a:rPr lang="en-US" sz="2000" dirty="0" smtClean="0"/>
              <a:t> rule</a:t>
            </a:r>
          </a:p>
          <a:p>
            <a:endParaRPr lang="en-US" sz="2000"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000" dirty="0" smtClean="0"/>
          </a:p>
          <a:p>
            <a:r>
              <a:rPr lang="en-US" sz="2000" dirty="0" smtClean="0"/>
              <a:t>When you are writing JavaScript code for the mail app,</a:t>
            </a:r>
            <a:r>
              <a:rPr lang="en-US" sz="2000" baseline="0" dirty="0" smtClean="0"/>
              <a:t> you will need to retrieve the entity value which can be done using </a:t>
            </a:r>
            <a:r>
              <a:rPr lang="en-US" sz="2000" dirty="0" smtClean="0"/>
              <a:t>the API functions </a:t>
            </a:r>
            <a:r>
              <a:rPr lang="en-US" sz="2000" b="1" dirty="0" err="1" smtClean="0"/>
              <a:t>getEntities</a:t>
            </a:r>
            <a:r>
              <a:rPr lang="en-US" sz="2000" dirty="0" smtClean="0"/>
              <a:t> or </a:t>
            </a:r>
            <a:r>
              <a:rPr lang="en-US" sz="2000" b="1" dirty="0" err="1" smtClean="0"/>
              <a:t>getEntitiesByType</a:t>
            </a:r>
            <a:r>
              <a:rPr lang="en-US" sz="20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27E14BA-F5CB-4FDA-977E-0AE0D03BD4E1}"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4687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pPr eaLnBrk="1" hangingPunct="1">
              <a:spcBef>
                <a:spcPct val="0"/>
              </a:spcBef>
            </a:pPr>
            <a:r>
              <a:rPr lang="en-US" dirty="0" smtClean="0">
                <a:latin typeface="Segoe UI" pitchFamily="-65" charset="-52"/>
              </a:rPr>
              <a:t>Access to the Outlook JavaScript Object Model (JSOM)</a:t>
            </a:r>
            <a:r>
              <a:rPr lang="en-US" baseline="0" dirty="0" smtClean="0">
                <a:latin typeface="Segoe UI" pitchFamily="-65" charset="-52"/>
              </a:rPr>
              <a:t> is available through the </a:t>
            </a:r>
            <a:r>
              <a:rPr lang="en-US" b="1" baseline="0" dirty="0" err="1" smtClean="0">
                <a:latin typeface="Segoe UI" pitchFamily="-65" charset="-52"/>
              </a:rPr>
              <a:t>Office.context.application</a:t>
            </a:r>
            <a:r>
              <a:rPr lang="en-US" baseline="0" dirty="0" smtClean="0">
                <a:latin typeface="Segoe UI" pitchFamily="-65" charset="-52"/>
              </a:rPr>
              <a:t> object. From here you can obtain access to information about the selected mail item and user profiles for the current user as well as other users such as the one that sent the message.</a:t>
            </a:r>
            <a:endParaRPr lang="en-US" dirty="0" smtClean="0">
              <a:latin typeface="Segoe UI" pitchFamily="-65" charset="-52"/>
            </a:endParaRPr>
          </a:p>
        </p:txBody>
      </p:sp>
      <p:sp>
        <p:nvSpPr>
          <p:cNvPr id="33796"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dirty="0" smtClean="0">
              <a:solidFill>
                <a:srgbClr val="000000"/>
              </a:solidFill>
            </a:endParaRPr>
          </a:p>
        </p:txBody>
      </p:sp>
      <p:sp>
        <p:nvSpPr>
          <p:cNvPr id="33797"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CA4A50FE-358B-45DC-B662-C0B3F166F9A2}" type="datetime1">
              <a:rPr lang="en-US" smtClean="0">
                <a:solidFill>
                  <a:srgbClr val="000000"/>
                </a:solidFill>
              </a:rPr>
              <a:pPr/>
              <a:t>9/12/2014</a:t>
            </a:fld>
            <a:endParaRPr lang="en-US" dirty="0" smtClean="0">
              <a:solidFill>
                <a:srgbClr val="000000"/>
              </a:solidFill>
            </a:endParaRPr>
          </a:p>
        </p:txBody>
      </p:sp>
      <p:sp>
        <p:nvSpPr>
          <p:cNvPr id="33798"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dirty="0" smtClean="0">
              <a:solidFill>
                <a:prstClr val="black"/>
              </a:solidFill>
              <a:latin typeface="Segoe" pitchFamily="-65" charset="0"/>
            </a:endParaRPr>
          </a:p>
        </p:txBody>
      </p:sp>
      <p:sp>
        <p:nvSpPr>
          <p:cNvPr id="33799"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DEBA9ED9-B01D-451C-B6D6-2C86332AD202}" type="slidenum">
              <a:rPr lang="en-US" smtClean="0">
                <a:solidFill>
                  <a:srgbClr val="000000"/>
                </a:solidFill>
              </a:rPr>
              <a:pPr/>
              <a:t>22</a:t>
            </a:fld>
            <a:endParaRPr lang="en-US" dirty="0" smtClean="0">
              <a:solidFill>
                <a:srgbClr val="000000"/>
              </a:solidFill>
            </a:endParaRPr>
          </a:p>
        </p:txBody>
      </p:sp>
    </p:spTree>
    <p:extLst>
      <p:ext uri="{BB962C8B-B14F-4D97-AF65-F5344CB8AC3E}">
        <p14:creationId xmlns:p14="http://schemas.microsoft.com/office/powerpoint/2010/main" val="3760314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800"/>
              </a:spcBef>
            </a:pPr>
            <a:r>
              <a:rPr lang="en-US" sz="2400" dirty="0" smtClean="0"/>
              <a:t>The Outlook JSOM provides access to item properties such as the sender and the r</a:t>
            </a:r>
            <a:r>
              <a:rPr lang="en-US" sz="2000" dirty="0" smtClean="0"/>
              <a:t>ecipients of the current message. There are also properties</a:t>
            </a:r>
            <a:r>
              <a:rPr lang="en-US" sz="2000" baseline="0" dirty="0" smtClean="0"/>
              <a:t> providing access the item information such the s</a:t>
            </a:r>
            <a:r>
              <a:rPr lang="en-US" sz="2000" dirty="0" smtClean="0"/>
              <a:t>ubject</a:t>
            </a:r>
            <a:r>
              <a:rPr lang="en-US" sz="2000" baseline="0" dirty="0" smtClean="0"/>
              <a:t> and the </a:t>
            </a:r>
            <a:r>
              <a:rPr lang="en-US" sz="2000" dirty="0" smtClean="0"/>
              <a:t>date sent.</a:t>
            </a:r>
            <a:r>
              <a:rPr lang="en-US" sz="2000" baseline="0" dirty="0" smtClean="0"/>
              <a:t> </a:t>
            </a:r>
          </a:p>
          <a:p>
            <a:pPr marL="342900" indent="-342900">
              <a:spcBef>
                <a:spcPts val="800"/>
              </a:spcBef>
              <a:buFont typeface="Arial" panose="020B0604020202020204" pitchFamily="34" charset="0"/>
              <a:buChar char="•"/>
            </a:pPr>
            <a:r>
              <a:rPr lang="en-US" sz="2000" baseline="0" dirty="0" smtClean="0"/>
              <a:t>For m</a:t>
            </a:r>
            <a:r>
              <a:rPr lang="en-US" sz="2000" dirty="0" smtClean="0"/>
              <a:t>eeting</a:t>
            </a:r>
            <a:r>
              <a:rPr lang="en-US" sz="2000" baseline="0" dirty="0" smtClean="0"/>
              <a:t> and appointment items, you can access the </a:t>
            </a:r>
            <a:r>
              <a:rPr lang="en-US" sz="2000" dirty="0" smtClean="0"/>
              <a:t>date and time of the stat and end as well as</a:t>
            </a:r>
            <a:r>
              <a:rPr lang="en-US" sz="2000" baseline="0" dirty="0" smtClean="0"/>
              <a:t> all </a:t>
            </a:r>
            <a:r>
              <a:rPr lang="en-US" sz="2000" dirty="0" smtClean="0"/>
              <a:t>attendees and meeting location. </a:t>
            </a:r>
          </a:p>
          <a:p>
            <a:pPr marL="342900" indent="-342900">
              <a:spcBef>
                <a:spcPts val="800"/>
              </a:spcBef>
              <a:buFont typeface="Arial" panose="020B0604020202020204" pitchFamily="34" charset="0"/>
              <a:buChar char="•"/>
            </a:pPr>
            <a:r>
              <a:rPr lang="en-US" sz="2000" dirty="0" smtClean="0"/>
              <a:t>User profile information available includes the name, email address and time zone.</a:t>
            </a:r>
          </a:p>
          <a:p>
            <a:pPr marL="342900" indent="-342900">
              <a:spcBef>
                <a:spcPts val="800"/>
              </a:spcBef>
              <a:buFont typeface="Arial" panose="020B0604020202020204" pitchFamily="34" charset="0"/>
              <a:buChar char="•"/>
            </a:pPr>
            <a:r>
              <a:rPr lang="en-US" sz="2000" dirty="0" smtClean="0"/>
              <a:t>You can access matches to well-known entities and regular</a:t>
            </a:r>
            <a:r>
              <a:rPr lang="en-US" sz="2000" baseline="0" dirty="0" smtClean="0"/>
              <a:t> expression </a:t>
            </a:r>
            <a:r>
              <a:rPr lang="en-US" sz="2000" dirty="0" smtClean="0"/>
              <a:t>matches.</a:t>
            </a:r>
            <a:r>
              <a:rPr lang="en-US" sz="2000" baseline="0" dirty="0" smtClean="0"/>
              <a:t> </a:t>
            </a:r>
          </a:p>
          <a:p>
            <a:pPr lvl="0">
              <a:spcBef>
                <a:spcPts val="800"/>
              </a:spcBef>
            </a:pPr>
            <a:endParaRPr lang="en-US" sz="2000" dirty="0" smtClean="0"/>
          </a:p>
          <a:p>
            <a:pPr>
              <a:spcBef>
                <a:spcPts val="800"/>
              </a:spcBef>
            </a:pPr>
            <a:r>
              <a:rPr lang="en-US" sz="2000" dirty="0" smtClean="0"/>
              <a:t>If your mail app has requested the appropriate level of permissions, the code in your mail app also has </a:t>
            </a:r>
            <a:r>
              <a:rPr lang="en-US" sz="2400" dirty="0" smtClean="0"/>
              <a:t>limited access to Exchange Web Services (EWS). This makes it possible to enumerate through and look </a:t>
            </a:r>
            <a:r>
              <a:rPr lang="en-US" sz="2000" dirty="0" smtClean="0"/>
              <a:t>up other items in the current user's mailbox. You can also create appointments, messages, tasks and contacts as well as create and send messages</a:t>
            </a:r>
            <a:r>
              <a:rPr lang="en-US" sz="2000" baseline="0" dirty="0" smtClean="0"/>
              <a:t> and </a:t>
            </a:r>
            <a:r>
              <a:rPr lang="en-US" sz="2000" dirty="0" smtClean="0"/>
              <a:t>meeting invites.</a:t>
            </a:r>
          </a:p>
          <a:p>
            <a:pPr>
              <a:spcBef>
                <a:spcPts val="800"/>
              </a:spcBef>
            </a:pPr>
            <a:endParaRPr lang="en-US" sz="2000" dirty="0" smtClean="0"/>
          </a:p>
          <a:p>
            <a:pPr>
              <a:spcBef>
                <a:spcPts val="800"/>
              </a:spcBef>
            </a:pPr>
            <a:r>
              <a:rPr lang="en-US" sz="2000" dirty="0" smtClean="0"/>
              <a:t>The JSOM also provides a means to create a single sign-on token that is used to call into EWS.</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5A03793-8374-4148-9C5A-EA8E2C02D1EC}"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5541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 above shows some code examples to get you started</a:t>
            </a:r>
            <a:r>
              <a:rPr lang="en-US" baseline="0" dirty="0" smtClean="0"/>
              <a:t> with the JSOM.</a:t>
            </a:r>
          </a:p>
          <a:p>
            <a:endParaRPr lang="en-US" baseline="0" dirty="0" smtClean="0"/>
          </a:p>
          <a:p>
            <a:pPr marL="171450" indent="-171450">
              <a:spcBef>
                <a:spcPts val="800"/>
              </a:spcBef>
              <a:buFont typeface="Arial" panose="020B0604020202020204" pitchFamily="34" charset="0"/>
              <a:buChar char="•"/>
            </a:pPr>
            <a:r>
              <a:rPr lang="en-US" sz="900" dirty="0" smtClean="0"/>
              <a:t>The </a:t>
            </a:r>
            <a:r>
              <a:rPr lang="en-US" sz="900" b="1" dirty="0" smtClean="0"/>
              <a:t>item</a:t>
            </a:r>
            <a:r>
              <a:rPr lang="en-US" sz="900" dirty="0" smtClean="0"/>
              <a:t> provides access to item properties such as </a:t>
            </a:r>
            <a:r>
              <a:rPr lang="en-US" sz="900" b="1" dirty="0" smtClean="0"/>
              <a:t>subject</a:t>
            </a:r>
            <a:r>
              <a:rPr lang="en-US" sz="900" dirty="0" smtClean="0"/>
              <a:t>.</a:t>
            </a:r>
          </a:p>
          <a:p>
            <a:pPr marL="171450" indent="-171450">
              <a:spcBef>
                <a:spcPts val="800"/>
              </a:spcBef>
              <a:buFont typeface="Arial" panose="020B0604020202020204" pitchFamily="34" charset="0"/>
              <a:buChar char="•"/>
            </a:pPr>
            <a:endParaRPr lang="en-US" sz="900" dirty="0" smtClean="0"/>
          </a:p>
          <a:p>
            <a:pPr marL="171450" indent="-171450">
              <a:spcBef>
                <a:spcPts val="800"/>
              </a:spcBef>
              <a:buFont typeface="Arial" panose="020B0604020202020204" pitchFamily="34" charset="0"/>
              <a:buChar char="•"/>
            </a:pPr>
            <a:r>
              <a:rPr lang="en-US" sz="900" dirty="0" smtClean="0"/>
              <a:t>The </a:t>
            </a:r>
            <a:r>
              <a:rPr lang="en-US" sz="900" b="1" dirty="0" err="1" smtClean="0"/>
              <a:t>userProfile</a:t>
            </a:r>
            <a:r>
              <a:rPr lang="en-US" sz="900" baseline="0" dirty="0" smtClean="0"/>
              <a:t> property provides access to properties such as </a:t>
            </a:r>
            <a:r>
              <a:rPr lang="en-US" sz="900" b="1" baseline="0" dirty="0" err="1" smtClean="0"/>
              <a:t>displayName</a:t>
            </a:r>
            <a:r>
              <a:rPr lang="en-US" sz="900" dirty="0" smtClean="0"/>
              <a:t>.</a:t>
            </a:r>
          </a:p>
          <a:p>
            <a:pPr marL="171450" indent="-171450">
              <a:spcBef>
                <a:spcPts val="800"/>
              </a:spcBef>
              <a:buFont typeface="Arial" panose="020B0604020202020204" pitchFamily="34" charset="0"/>
              <a:buChar char="•"/>
            </a:pPr>
            <a:endParaRPr lang="en-US" sz="900" dirty="0" smtClean="0"/>
          </a:p>
          <a:p>
            <a:pPr marL="171450" indent="-171450">
              <a:spcBef>
                <a:spcPts val="800"/>
              </a:spcBef>
              <a:buFont typeface="Arial" panose="020B0604020202020204" pitchFamily="34" charset="0"/>
              <a:buChar char="•"/>
            </a:pPr>
            <a:r>
              <a:rPr lang="en-US" sz="900" dirty="0" smtClean="0"/>
              <a:t>The </a:t>
            </a:r>
            <a:r>
              <a:rPr lang="en-US" sz="900" b="1" dirty="0" err="1" smtClean="0"/>
              <a:t>getRegExMatches</a:t>
            </a:r>
            <a:r>
              <a:rPr lang="en-US" sz="900" dirty="0" smtClean="0"/>
              <a:t> method provides access to content found which</a:t>
            </a:r>
            <a:r>
              <a:rPr lang="en-US" sz="900" baseline="0" dirty="0" smtClean="0"/>
              <a:t> matches a regular expression that has been included in an activation rule.</a:t>
            </a:r>
          </a:p>
          <a:p>
            <a:pPr marL="171450" indent="-171450">
              <a:spcBef>
                <a:spcPts val="800"/>
              </a:spcBef>
              <a:buFont typeface="Arial" panose="020B0604020202020204" pitchFamily="34" charset="0"/>
              <a:buChar char="•"/>
            </a:pPr>
            <a:endParaRPr lang="en-US" sz="900" baseline="0" dirty="0" smtClean="0"/>
          </a:p>
          <a:p>
            <a:pPr marL="171450" indent="-171450">
              <a:spcBef>
                <a:spcPts val="800"/>
              </a:spcBef>
              <a:buFont typeface="Arial" panose="020B0604020202020204" pitchFamily="34" charset="0"/>
              <a:buChar char="•"/>
            </a:pPr>
            <a:r>
              <a:rPr lang="en-US" sz="900" dirty="0" smtClean="0"/>
              <a:t>The</a:t>
            </a:r>
            <a:r>
              <a:rPr lang="en-US" sz="900" baseline="0" dirty="0" smtClean="0"/>
              <a:t> </a:t>
            </a:r>
            <a:r>
              <a:rPr lang="en-US" sz="900" b="1" baseline="0" dirty="0" err="1" smtClean="0"/>
              <a:t>getEntities</a:t>
            </a:r>
            <a:r>
              <a:rPr lang="en-US" sz="900" baseline="0" dirty="0" smtClean="0"/>
              <a:t> method provides access to content found which matches a well-known entity that has been included in an activation rule</a:t>
            </a:r>
            <a:endParaRPr lang="en-US" sz="900" dirty="0" smtClean="0"/>
          </a:p>
          <a:p>
            <a:pPr>
              <a:spcBef>
                <a:spcPts val="800"/>
              </a:spcBef>
            </a:pPr>
            <a:endParaRPr lang="en-US" sz="900" dirty="0" smtClean="0"/>
          </a:p>
          <a:p>
            <a:pPr>
              <a:spcBef>
                <a:spcPts val="800"/>
              </a:spcBef>
            </a:pPr>
            <a:endParaRPr lang="en-US" sz="900" dirty="0" smtClean="0"/>
          </a:p>
          <a:p>
            <a:pPr>
              <a:spcBef>
                <a:spcPts val="800"/>
              </a:spcBef>
            </a:pPr>
            <a:endParaRPr lang="en-US" sz="9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AF2876C-2158-44F3-80AA-BEDEEF8C7569}"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576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OutlookAppOM</a:t>
            </a:r>
            <a:r>
              <a:rPr lang="en-US" dirty="0" smtClean="0"/>
              <a:t> object provide several useful methods for more advanced scenarios.</a:t>
            </a:r>
          </a:p>
          <a:p>
            <a:endParaRPr lang="en-US" dirty="0" smtClean="0"/>
          </a:p>
          <a:p>
            <a:pPr marL="171450" indent="-171450">
              <a:buFont typeface="Arial" panose="020B0604020202020204" pitchFamily="34" charset="0"/>
              <a:buChar char="•"/>
            </a:pPr>
            <a:r>
              <a:rPr lang="en-US" dirty="0" smtClean="0"/>
              <a:t>The </a:t>
            </a:r>
            <a:r>
              <a:rPr lang="en-US" b="1" dirty="0" err="1" smtClean="0"/>
              <a:t>displayAppointmentForm</a:t>
            </a:r>
            <a:r>
              <a:rPr lang="en-US" dirty="0" smtClean="0"/>
              <a:t> method is used to display</a:t>
            </a:r>
            <a:r>
              <a:rPr lang="en-US" baseline="0" dirty="0" smtClean="0"/>
              <a:t> a standard form showing information for </a:t>
            </a:r>
            <a:r>
              <a:rPr lang="en-US" dirty="0" smtClean="0"/>
              <a:t>existing appointment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displayMessageForm</a:t>
            </a:r>
            <a:r>
              <a:rPr lang="en-US" dirty="0" smtClean="0"/>
              <a:t> method is used to display</a:t>
            </a:r>
            <a:r>
              <a:rPr lang="en-US" baseline="0" dirty="0" smtClean="0"/>
              <a:t> an </a:t>
            </a:r>
            <a:r>
              <a:rPr lang="en-US" dirty="0" smtClean="0"/>
              <a:t>existing email message</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displayNewAppointmentForm</a:t>
            </a:r>
            <a:r>
              <a:rPr lang="en-US" dirty="0" smtClean="0"/>
              <a:t> method is used to display a new appointment form for cases where the user needs to fill in information to create a new appointment.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getUserIdentityTokenAsync</a:t>
            </a:r>
            <a:r>
              <a:rPr lang="en-US" dirty="0" smtClean="0"/>
              <a:t> is used to retrieve</a:t>
            </a:r>
            <a:r>
              <a:rPr lang="en-US" baseline="0" dirty="0" smtClean="0"/>
              <a:t> </a:t>
            </a:r>
            <a:r>
              <a:rPr lang="en-US" dirty="0" smtClean="0"/>
              <a:t>a security token which can</a:t>
            </a:r>
            <a:r>
              <a:rPr lang="en-US" baseline="0" dirty="0" smtClean="0"/>
              <a:t> be used to make multiple calls back to EWS under the identity of the current user</a:t>
            </a:r>
            <a:r>
              <a:rPr lang="en-US" dirty="0" smtClean="0"/>
              <a: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The </a:t>
            </a:r>
            <a:r>
              <a:rPr lang="en-US" b="1" dirty="0" err="1" smtClean="0"/>
              <a:t>makeEwsRequestAsync</a:t>
            </a:r>
            <a:r>
              <a:rPr lang="en-US" dirty="0" smtClean="0"/>
              <a:t> method is used</a:t>
            </a:r>
            <a:r>
              <a:rPr lang="en-US" baseline="0" dirty="0" smtClean="0"/>
              <a:t> to </a:t>
            </a:r>
            <a:r>
              <a:rPr lang="en-US" dirty="0" smtClean="0"/>
              <a:t>call a function exposed by EWS.</a:t>
            </a:r>
          </a:p>
        </p:txBody>
      </p:sp>
      <p:sp>
        <p:nvSpPr>
          <p:cNvPr id="4" name="Date Placeholder 3"/>
          <p:cNvSpPr>
            <a:spLocks noGrp="1"/>
          </p:cNvSpPr>
          <p:nvPr>
            <p:ph type="dt" idx="10"/>
          </p:nvPr>
        </p:nvSpPr>
        <p:spPr>
          <a:xfrm>
            <a:off x="3884613" y="0"/>
            <a:ext cx="2971800" cy="457200"/>
          </a:xfrm>
          <a:prstGeom prst="rect">
            <a:avLst/>
          </a:prstGeom>
        </p:spPr>
        <p:txBody>
          <a:bodyPr/>
          <a:lstStyle/>
          <a:p>
            <a:fld id="{EAD7A89E-846B-4FE8-B9EA-B63663179E34}"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5593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JSOM object model makes it possible to save one or more custom properties</a:t>
            </a:r>
            <a:r>
              <a:rPr lang="en-US" baseline="0" dirty="0" smtClean="0"/>
              <a:t> for a mail item and to later retrieve them to implement custom business logic. Remember that each custom property value is </a:t>
            </a:r>
            <a:r>
              <a:rPr lang="en-US" dirty="0" smtClean="0"/>
              <a:t>associated with exactly one item. Programming custom properties in a mail app is similar to the way it works in a document-based app. The main difference is that property values are associated with items instead of documents. When an mail app is started within a scope of an item,</a:t>
            </a:r>
            <a:r>
              <a:rPr lang="en-US" baseline="0" dirty="0" smtClean="0"/>
              <a:t> you can write code to load the custom properties to retrieve custom property values that have been save at an earlier time.</a:t>
            </a:r>
          </a:p>
          <a:p>
            <a:endParaRPr lang="en-US" dirty="0" smtClean="0"/>
          </a:p>
          <a:p>
            <a:r>
              <a:rPr lang="en-US" dirty="0" smtClean="0"/>
              <a:t>When you need to actually</a:t>
            </a:r>
            <a:r>
              <a:rPr lang="en-US" baseline="0" dirty="0" smtClean="0"/>
              <a:t> write the code to work with custom </a:t>
            </a:r>
            <a:r>
              <a:rPr lang="en-US" dirty="0" smtClean="0"/>
              <a:t>properties, you will use the </a:t>
            </a:r>
            <a:r>
              <a:rPr lang="en-US" b="1" dirty="0" err="1" smtClean="0"/>
              <a:t>loadCustomPropertiesAsync</a:t>
            </a:r>
            <a:r>
              <a:rPr lang="en-US" dirty="0" smtClean="0"/>
              <a:t> method available on the </a:t>
            </a:r>
            <a:r>
              <a:rPr lang="en-US" b="1" dirty="0" smtClean="0"/>
              <a:t>item</a:t>
            </a:r>
            <a:r>
              <a:rPr lang="en-US" dirty="0" smtClean="0"/>
              <a:t> object. Once you create a custom property, you must save your work by calling the </a:t>
            </a:r>
            <a:r>
              <a:rPr lang="en-US" b="1" dirty="0" err="1" smtClean="0"/>
              <a:t>saveAsync</a:t>
            </a:r>
            <a:r>
              <a:rPr lang="en-US" dirty="0" smtClean="0"/>
              <a:t> method.</a:t>
            </a:r>
          </a:p>
        </p:txBody>
      </p:sp>
      <p:sp>
        <p:nvSpPr>
          <p:cNvPr id="4" name="Date Placeholder 3"/>
          <p:cNvSpPr>
            <a:spLocks noGrp="1"/>
          </p:cNvSpPr>
          <p:nvPr>
            <p:ph type="dt" idx="10"/>
          </p:nvPr>
        </p:nvSpPr>
        <p:spPr>
          <a:xfrm>
            <a:off x="3884613" y="0"/>
            <a:ext cx="2971800" cy="457200"/>
          </a:xfrm>
          <a:prstGeom prst="rect">
            <a:avLst/>
          </a:prstGeom>
        </p:spPr>
        <p:txBody>
          <a:bodyPr/>
          <a:lstStyle/>
          <a:p>
            <a:fld id="{0E7B7B8A-9CC6-46BA-81D2-0A245DFE466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0319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smtClean="0"/>
              <a:t>Custom properties are stored in Exchange server on a per-app basis which implies that two different mail apps can read and write a common set of custom properties. The code in the slide above shows a simple example demonstrating</a:t>
            </a:r>
            <a:r>
              <a:rPr lang="en-US" baseline="0" dirty="0" smtClean="0"/>
              <a:t> how to read and write custom properties. You start by calling </a:t>
            </a:r>
            <a:r>
              <a:rPr lang="en-US" b="1" baseline="0" dirty="0" err="1" smtClean="0"/>
              <a:t>loadCustomPropertiesAsync</a:t>
            </a:r>
            <a:r>
              <a:rPr lang="en-US" baseline="0" dirty="0" smtClean="0"/>
              <a:t> and passing a callback method. This callback method is passed a </a:t>
            </a:r>
            <a:r>
              <a:rPr lang="en-US" b="1" baseline="0" dirty="0" err="1" smtClean="0"/>
              <a:t>asyncResult</a:t>
            </a:r>
            <a:r>
              <a:rPr lang="en-US" baseline="0" dirty="0" smtClean="0"/>
              <a:t> object with a </a:t>
            </a:r>
            <a:r>
              <a:rPr lang="en-US" b="1" baseline="0" dirty="0" smtClean="0"/>
              <a:t>value</a:t>
            </a:r>
            <a:r>
              <a:rPr lang="en-US" baseline="0" dirty="0" smtClean="0"/>
              <a:t> property which contains the collection of existing custom properties. You can read an existing property value by calling the </a:t>
            </a:r>
            <a:r>
              <a:rPr lang="en-US" b="1" baseline="0" dirty="0" smtClean="0"/>
              <a:t>get</a:t>
            </a:r>
            <a:r>
              <a:rPr lang="en-US" baseline="0" dirty="0" smtClean="0"/>
              <a:t> method and passing the property name. The </a:t>
            </a:r>
            <a:r>
              <a:rPr lang="en-US" b="1" baseline="0" dirty="0" smtClean="0"/>
              <a:t>get</a:t>
            </a:r>
            <a:r>
              <a:rPr lang="en-US" baseline="0" dirty="0" smtClean="0"/>
              <a:t> method returns an undefined value if the named property does not already exist.</a:t>
            </a:r>
          </a:p>
          <a:p>
            <a:pPr>
              <a:lnSpc>
                <a:spcPct val="120000"/>
              </a:lnSpc>
            </a:pPr>
            <a:endParaRPr lang="en-US" baseline="0" dirty="0" smtClean="0"/>
          </a:p>
          <a:p>
            <a:pPr>
              <a:lnSpc>
                <a:spcPct val="120000"/>
              </a:lnSpc>
            </a:pPr>
            <a:r>
              <a:rPr lang="en-US" baseline="0" dirty="0" smtClean="0"/>
              <a:t>You can use the </a:t>
            </a:r>
            <a:r>
              <a:rPr lang="en-US" b="1" baseline="0" dirty="0" smtClean="0"/>
              <a:t>save</a:t>
            </a:r>
            <a:r>
              <a:rPr lang="en-US" baseline="0" dirty="0" smtClean="0"/>
              <a:t> method to create a new property or to update the value of an existing property. Note that the save method has no real effect unless you follow it with a call to </a:t>
            </a:r>
            <a:r>
              <a:rPr lang="en-US" b="1" baseline="0" dirty="0" err="1" smtClean="0"/>
              <a:t>saveAsync</a:t>
            </a:r>
            <a:r>
              <a:rPr lang="en-US" baseline="0" dirty="0" smtClean="0"/>
              <a:t> to save the new property value back to the Exchange server.</a:t>
            </a:r>
            <a:endParaRPr lang="en-US"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1F10EAFE-4303-434D-A8ED-C6F76942E47D}"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62615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lvl="0"/>
            <a:r>
              <a:rPr lang="en-US" sz="9600" dirty="0" smtClean="0"/>
              <a:t>There are four main stakeholders in the security story for mail apps.</a:t>
            </a:r>
          </a:p>
          <a:p>
            <a:pPr lvl="0"/>
            <a:endParaRPr lang="en-US" sz="9600" dirty="0" smtClean="0"/>
          </a:p>
          <a:p>
            <a:pPr lvl="1"/>
            <a:r>
              <a:rPr lang="en-US" sz="9600" dirty="0" smtClean="0"/>
              <a:t>The </a:t>
            </a:r>
            <a:r>
              <a:rPr lang="en-US" sz="9600" b="1" dirty="0" smtClean="0"/>
              <a:t>Office.com team at Microsoft</a:t>
            </a:r>
            <a:r>
              <a:rPr lang="en-US" sz="9600" dirty="0" smtClean="0"/>
              <a:t> </a:t>
            </a:r>
            <a:r>
              <a:rPr lang="en-US" sz="9600" baseline="0" dirty="0" smtClean="0"/>
              <a:t>hosts </a:t>
            </a:r>
            <a:r>
              <a:rPr lang="en-US" sz="9600" dirty="0" smtClean="0"/>
              <a:t>The Office Marketplace and has the incentive to ensure the integrity of all mail apps available in the Marketplace.</a:t>
            </a:r>
          </a:p>
          <a:p>
            <a:pPr lvl="1"/>
            <a:endParaRPr lang="en-US" sz="9600" dirty="0" smtClean="0"/>
          </a:p>
          <a:p>
            <a:pPr lvl="1"/>
            <a:r>
              <a:rPr lang="en-US" sz="9600" b="1" dirty="0" smtClean="0"/>
              <a:t>Mail</a:t>
            </a:r>
            <a:r>
              <a:rPr lang="en-US" sz="9600" b="1" baseline="0" dirty="0" smtClean="0"/>
              <a:t> app </a:t>
            </a:r>
            <a:r>
              <a:rPr lang="en-US" sz="9600" b="1" dirty="0" smtClean="0"/>
              <a:t>developers</a:t>
            </a:r>
            <a:r>
              <a:rPr lang="en-US" sz="9600" dirty="0" smtClean="0"/>
              <a:t> need to be aware of security-related constraints. It is essential to understand the trade off between requesting higher levels of permission to provide the mail app with greater ability and working under constraints enforced</a:t>
            </a:r>
            <a:r>
              <a:rPr lang="en-US" sz="9600" baseline="0" dirty="0" smtClean="0"/>
              <a:t> by lower permission levels as to not require higher levels of trust from users and administrators. The bottom line is that your mail app should request the minimum of permissions that are required.</a:t>
            </a:r>
          </a:p>
          <a:p>
            <a:pPr lvl="1"/>
            <a:endParaRPr lang="en-US" sz="9600" baseline="0" dirty="0" smtClean="0"/>
          </a:p>
          <a:p>
            <a:pPr lvl="1"/>
            <a:r>
              <a:rPr lang="en-US" sz="9600" b="1" baseline="0" dirty="0" smtClean="0"/>
              <a:t>End users</a:t>
            </a:r>
            <a:r>
              <a:rPr lang="en-US" sz="9600" baseline="0" dirty="0" smtClean="0"/>
              <a:t> are concerned with </a:t>
            </a:r>
            <a:r>
              <a:rPr lang="en-US" sz="9600" dirty="0" smtClean="0"/>
              <a:t>the p</a:t>
            </a:r>
            <a:r>
              <a:rPr lang="en-US" sz="2000" dirty="0" smtClean="0"/>
              <a:t>rivacy of their</a:t>
            </a:r>
            <a:r>
              <a:rPr lang="en-US" sz="2000" baseline="0" dirty="0" smtClean="0"/>
              <a:t> </a:t>
            </a:r>
            <a:r>
              <a:rPr lang="en-US" sz="2000" dirty="0" smtClean="0"/>
              <a:t>personal information and with the</a:t>
            </a:r>
            <a:r>
              <a:rPr lang="en-US" sz="2000" baseline="0" dirty="0" smtClean="0"/>
              <a:t> ability to protect their computers and mobile devices from </a:t>
            </a:r>
            <a:r>
              <a:rPr lang="en-US" sz="2000" dirty="0" smtClean="0"/>
              <a:t>attack</a:t>
            </a:r>
          </a:p>
          <a:p>
            <a:pPr lvl="1"/>
            <a:endParaRPr lang="en-US" sz="2000" dirty="0" smtClean="0"/>
          </a:p>
          <a:p>
            <a:pPr lvl="1"/>
            <a:r>
              <a:rPr lang="en-US" sz="2000" dirty="0" smtClean="0"/>
              <a:t>The </a:t>
            </a:r>
            <a:r>
              <a:rPr lang="en-US" sz="2000" b="1" dirty="0" smtClean="0"/>
              <a:t>IT Departments </a:t>
            </a:r>
            <a:r>
              <a:rPr lang="en-US" sz="2000" b="0" dirty="0" smtClean="0"/>
              <a:t>and </a:t>
            </a:r>
            <a:r>
              <a:rPr lang="en-US" sz="2000" b="1" dirty="0" smtClean="0"/>
              <a:t>Exchange Administrators</a:t>
            </a:r>
            <a:r>
              <a:rPr lang="en-US" sz="2000" dirty="0" smtClean="0"/>
              <a:t> are concerned with the privacy and protection of corporate information and intellectual properties. They are also concerned</a:t>
            </a:r>
            <a:r>
              <a:rPr lang="en-US" sz="2000" baseline="0" dirty="0" smtClean="0"/>
              <a:t> with protecting all computers including servers </a:t>
            </a:r>
            <a:r>
              <a:rPr lang="en-US" sz="2000" dirty="0" smtClean="0"/>
              <a:t>from attack.</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pPr/>
              <a:t>38</a:t>
            </a:fld>
            <a:endParaRPr lang="en-US"/>
          </a:p>
        </p:txBody>
      </p:sp>
    </p:spTree>
    <p:extLst>
      <p:ext uri="{BB962C8B-B14F-4D97-AF65-F5344CB8AC3E}">
        <p14:creationId xmlns:p14="http://schemas.microsoft.com/office/powerpoint/2010/main" val="1490250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40</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3050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5557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104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851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150000"/>
              </a:lnSpc>
              <a:spcBef>
                <a:spcPts val="0"/>
              </a:spcBef>
              <a:spcAft>
                <a:spcPts val="333"/>
              </a:spcAft>
              <a:buClrTx/>
              <a:buSzTx/>
              <a:buFont typeface="Arial" pitchFamily="34" charset="0"/>
              <a:buNone/>
              <a:tabLst/>
              <a:defRPr/>
            </a:pPr>
            <a:r>
              <a:rPr lang="en-US" sz="1800" dirty="0" smtClean="0"/>
              <a:t>A key concept</a:t>
            </a:r>
            <a:r>
              <a:rPr lang="en-US" sz="1800" baseline="0" dirty="0" smtClean="0"/>
              <a:t> of mail apps is that they are written once and can</a:t>
            </a:r>
            <a:r>
              <a:rPr lang="en-US" dirty="0" smtClean="0"/>
              <a:t> run anywhere Outlook runs including the rich</a:t>
            </a:r>
            <a:r>
              <a:rPr lang="en-US" baseline="0" dirty="0" smtClean="0"/>
              <a:t> client, the browser and mobile devices. </a:t>
            </a:r>
            <a:r>
              <a:rPr lang="en-US" dirty="0" smtClean="0"/>
              <a:t>The development model for mail apps based on activation rules. The idea is that activation rules for all installed</a:t>
            </a:r>
            <a:r>
              <a:rPr lang="en-US" baseline="0" dirty="0" smtClean="0"/>
              <a:t> mail apps </a:t>
            </a:r>
            <a:r>
              <a:rPr lang="en-US" dirty="0" smtClean="0"/>
              <a:t>run whenever user selects item. All mail apps whose activation rules result in activation</a:t>
            </a:r>
            <a:r>
              <a:rPr lang="en-US" baseline="0" dirty="0" smtClean="0"/>
              <a:t> are then available to use within the context of that selected item. Furthermore, the experience of app activation and starting a mail app is consistent across Outlook and OWA. When a mail app is started by the user, the mail app is designed to </a:t>
            </a:r>
            <a:r>
              <a:rPr lang="en-US" sz="900" dirty="0" smtClean="0"/>
              <a:t>provide the user with contextual information for the selected e-mail message, meeting request, or appointment.</a:t>
            </a:r>
            <a:endParaRPr lang="en-US" baseline="0" dirty="0" smtClean="0"/>
          </a:p>
          <a:p>
            <a:endParaRPr lang="en-US" dirty="0" smtClean="0"/>
          </a:p>
          <a:p>
            <a:r>
              <a:rPr lang="en-US" dirty="0" smtClean="0"/>
              <a:t>The infrastructure for mail apps has been designed to be secure. With Outlook, mail apps are run in an isolated, sandboxed process. In the browser, mail apps are isolated within their own </a:t>
            </a:r>
            <a:r>
              <a:rPr lang="en-US" dirty="0" err="1" smtClean="0"/>
              <a:t>iFrame</a:t>
            </a:r>
            <a:r>
              <a:rPr lang="en-US" dirty="0" smtClean="0"/>
              <a:t>. As you will see later in this model, mails apps run with a three-tier permission model which affords</a:t>
            </a:r>
            <a:r>
              <a:rPr lang="en-US" baseline="0" dirty="0" smtClean="0"/>
              <a:t> a great deal of power in a secure manner.</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pPr/>
              <a:t>9</a:t>
            </a:fld>
            <a:endParaRPr lang="en-US"/>
          </a:p>
        </p:txBody>
      </p:sp>
    </p:spTree>
    <p:extLst>
      <p:ext uri="{BB962C8B-B14F-4D97-AF65-F5344CB8AC3E}">
        <p14:creationId xmlns:p14="http://schemas.microsoft.com/office/powerpoint/2010/main" val="4109934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smtClean="0">
                <a:latin typeface="Segoe UI" pitchFamily="-65" charset="-52"/>
              </a:rPr>
              <a:t>This slide shows some key aspects of how mail apps integrate into the Outlook and</a:t>
            </a:r>
            <a:r>
              <a:rPr lang="en-US" baseline="0" dirty="0" smtClean="0">
                <a:latin typeface="Segoe UI" pitchFamily="-65" charset="-52"/>
              </a:rPr>
              <a:t> OWA user interface.</a:t>
            </a:r>
          </a:p>
          <a:p>
            <a:pPr eaLnBrk="1" hangingPunct="1">
              <a:spcBef>
                <a:spcPct val="0"/>
              </a:spcBef>
            </a:pPr>
            <a:endParaRPr lang="en-US" baseline="0" dirty="0" smtClean="0">
              <a:latin typeface="Segoe UI" pitchFamily="-65" charset="-52"/>
            </a:endParaRPr>
          </a:p>
          <a:p>
            <a:pPr eaLnBrk="1" hangingPunct="1">
              <a:spcBef>
                <a:spcPct val="0"/>
              </a:spcBef>
            </a:pPr>
            <a:r>
              <a:rPr lang="en-US" baseline="0" dirty="0" smtClean="0">
                <a:latin typeface="Segoe UI" pitchFamily="-65" charset="-52"/>
              </a:rPr>
              <a:t>When a mail app has activated for a specific Outlook item, its </a:t>
            </a:r>
            <a:r>
              <a:rPr lang="en-US" b="1" baseline="0" dirty="0" smtClean="0">
                <a:latin typeface="Segoe UI" pitchFamily="-65" charset="-52"/>
              </a:rPr>
              <a:t>App Name</a:t>
            </a:r>
            <a:r>
              <a:rPr lang="en-US" baseline="0" dirty="0" smtClean="0">
                <a:latin typeface="Segoe UI" pitchFamily="-65" charset="-52"/>
              </a:rPr>
              <a:t> appears in a special </a:t>
            </a:r>
            <a:r>
              <a:rPr lang="en-US" b="1" baseline="0" dirty="0" smtClean="0">
                <a:latin typeface="Segoe UI" pitchFamily="-65" charset="-52"/>
              </a:rPr>
              <a:t>App Bar</a:t>
            </a:r>
            <a:r>
              <a:rPr lang="en-US" baseline="0" dirty="0" smtClean="0">
                <a:latin typeface="Segoe UI" pitchFamily="-65" charset="-52"/>
              </a:rPr>
              <a:t> just above the body of the host mail item. A user can start up a mail app by clicking on the App Name in the App Bar. This action results in the mail app loading which will display the </a:t>
            </a:r>
            <a:r>
              <a:rPr lang="en-US" b="1" baseline="0" dirty="0" smtClean="0">
                <a:latin typeface="Segoe UI" pitchFamily="-65" charset="-52"/>
              </a:rPr>
              <a:t>Mail App Body</a:t>
            </a:r>
            <a:r>
              <a:rPr lang="en-US" baseline="0" dirty="0" smtClean="0">
                <a:latin typeface="Segoe UI" pitchFamily="-65" charset="-52"/>
              </a:rPr>
              <a:t>. Many activation rules for mail apps are based on finding specific types of content in the host item. For example, the Bing Maps mail app looks for content inside the body that is interested as an address. Such content is considered a </a:t>
            </a:r>
            <a:r>
              <a:rPr lang="en-US" b="1" baseline="0" dirty="0" smtClean="0">
                <a:latin typeface="Segoe UI" pitchFamily="-65" charset="-52"/>
              </a:rPr>
              <a:t>Context Trigger</a:t>
            </a:r>
            <a:r>
              <a:rPr lang="en-US" baseline="0" dirty="0" smtClean="0">
                <a:latin typeface="Segoe UI" pitchFamily="-65" charset="-52"/>
              </a:rPr>
              <a:t> and is highlight in the body of the mail item showing the user what specific data the mail app is using to do its work.</a:t>
            </a:r>
            <a:endParaRPr lang="en-US" dirty="0" smtClean="0">
              <a:latin typeface="Segoe UI" pitchFamily="-65" charset="-52"/>
            </a:endParaRP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9/12/2014</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10</a:t>
            </a:fld>
            <a:endParaRPr lang="en-US" smtClean="0">
              <a:solidFill>
                <a:srgbClr val="000000"/>
              </a:solidFill>
            </a:endParaRPr>
          </a:p>
        </p:txBody>
      </p:sp>
    </p:spTree>
    <p:extLst>
      <p:ext uri="{BB962C8B-B14F-4D97-AF65-F5344CB8AC3E}">
        <p14:creationId xmlns:p14="http://schemas.microsoft.com/office/powerpoint/2010/main" val="2516829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dirty="0" smtClean="0"/>
              <a:t>The infrastructure</a:t>
            </a:r>
            <a:r>
              <a:rPr lang="en-US" baseline="0" dirty="0" smtClean="0"/>
              <a:t> for mails apps </a:t>
            </a:r>
            <a:r>
              <a:rPr lang="en-US" dirty="0" smtClean="0"/>
              <a:t>require Exchange 2013 and an Exchange Server which hosts users mailboxes. When a mail app is installed, its manifest must be uploaded</a:t>
            </a:r>
            <a:r>
              <a:rPr lang="en-US" baseline="0" dirty="0" smtClean="0"/>
              <a:t> into the Exchange App Catalog. However, the implementation for a mail app which includes HTML, CSS and JavaScript is not deployed with Exchange but instead on any standard Web server that can serve up HTML pages.</a:t>
            </a:r>
          </a:p>
          <a:p>
            <a:pPr>
              <a:spcBef>
                <a:spcPts val="1200"/>
              </a:spcBef>
            </a:pPr>
            <a:endParaRPr lang="en-US" dirty="0" smtClean="0"/>
          </a:p>
          <a:p>
            <a:pPr lvl="0">
              <a:spcBef>
                <a:spcPts val="1200"/>
              </a:spcBef>
            </a:pPr>
            <a:r>
              <a:rPr lang="en-US" dirty="0" smtClean="0"/>
              <a:t>One powerful aspect of developing mail apps is that they</a:t>
            </a:r>
            <a:r>
              <a:rPr lang="en-US" baseline="0" dirty="0" smtClean="0"/>
              <a:t> can </a:t>
            </a:r>
            <a:r>
              <a:rPr lang="en-US" dirty="0" smtClean="0"/>
              <a:t>call Exchange Web Services (EWS) which provides the ability to create new email message and appointments and to read other mail items in the current users inbox. Calls to EWS can be made</a:t>
            </a:r>
            <a:r>
              <a:rPr lang="en-US" baseline="0" dirty="0" smtClean="0"/>
              <a:t> directly from JavaScript behind the mail app itself. However, the mail app can also call back to its hosting Web server passing the required security credentials so that the Web server can call into EWS. This makes it possible to work with server-side code behind a mail app that does its work in C# and VBNET and still has the power to call into EWS.</a:t>
            </a:r>
          </a:p>
        </p:txBody>
      </p:sp>
      <p:sp>
        <p:nvSpPr>
          <p:cNvPr id="4" name="Date Placeholder 3"/>
          <p:cNvSpPr>
            <a:spLocks noGrp="1"/>
          </p:cNvSpPr>
          <p:nvPr>
            <p:ph type="dt" idx="10"/>
          </p:nvPr>
        </p:nvSpPr>
        <p:spPr>
          <a:xfrm>
            <a:off x="3884613" y="0"/>
            <a:ext cx="2971800" cy="457200"/>
          </a:xfrm>
          <a:prstGeom prst="rect">
            <a:avLst/>
          </a:prstGeom>
        </p:spPr>
        <p:txBody>
          <a:bodyPr/>
          <a:lstStyle/>
          <a:p>
            <a:fld id="{7C2288F8-45A3-451F-B966-C98685AAD3AF}"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8854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238012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8" r:id="rId24"/>
    <p:sldLayoutId id="2147484149"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5.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596788" y="1896259"/>
            <a:ext cx="7015321" cy="4514914"/>
            <a:chOff x="1655445" y="1019175"/>
            <a:chExt cx="5993130" cy="4019550"/>
          </a:xfrm>
        </p:grpSpPr>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1655445" y="1019175"/>
              <a:ext cx="5993130" cy="4019550"/>
            </a:xfrm>
            <a:prstGeom prst="rect">
              <a:avLst/>
            </a:prstGeom>
            <a:noFill/>
            <a:ln>
              <a:noFill/>
            </a:ln>
          </p:spPr>
        </p:pic>
        <p:pic>
          <p:nvPicPr>
            <p:cNvPr id="16" name="Picture 1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981576"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434" name="Title 34"/>
          <p:cNvSpPr>
            <a:spLocks noGrp="1"/>
          </p:cNvSpPr>
          <p:nvPr>
            <p:ph type="title"/>
          </p:nvPr>
        </p:nvSpPr>
        <p:spPr/>
        <p:txBody>
          <a:bodyPr/>
          <a:lstStyle/>
          <a:p>
            <a:r>
              <a:rPr lang="da-DK" dirty="0" smtClean="0"/>
              <a:t>Mail Apps – Up Close and Personal</a:t>
            </a:r>
            <a:endParaRPr lang="da-DK" dirty="0"/>
          </a:p>
        </p:txBody>
      </p:sp>
      <p:cxnSp>
        <p:nvCxnSpPr>
          <p:cNvPr id="26" name="Straight Arrow Connector 25"/>
          <p:cNvCxnSpPr/>
          <p:nvPr/>
        </p:nvCxnSpPr>
        <p:spPr>
          <a:xfrm flipH="1">
            <a:off x="5829869" y="1588578"/>
            <a:ext cx="1103194" cy="1046956"/>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22" name="TextBox 4"/>
          <p:cNvSpPr txBox="1">
            <a:spLocks noChangeArrowheads="1"/>
          </p:cNvSpPr>
          <p:nvPr/>
        </p:nvSpPr>
        <p:spPr bwMode="auto">
          <a:xfrm>
            <a:off x="9471545" y="2704402"/>
            <a:ext cx="1747439" cy="307653"/>
          </a:xfrm>
          <a:prstGeom prst="rect">
            <a:avLst/>
          </a:prstGeom>
          <a:solidFill>
            <a:schemeClr val="accent3">
              <a:lumMod val="40000"/>
              <a:lumOff val="60000"/>
            </a:schemeClr>
          </a:solidFill>
          <a:ln w="9525">
            <a:solidFill>
              <a:srgbClr val="C00000"/>
            </a:solidFill>
            <a:miter lim="800000"/>
            <a:headEnd/>
            <a:tailEnd/>
          </a:ln>
        </p:spPr>
        <p:txBody>
          <a:bodyPr wrap="square" lIns="98934" tIns="49469" rIns="98934" bIns="49469">
            <a:spAutoFit/>
          </a:bodyPr>
          <a:lstStyle/>
          <a:p>
            <a:pPr>
              <a:lnSpc>
                <a:spcPct val="90000"/>
              </a:lnSpc>
              <a:spcBef>
                <a:spcPct val="20000"/>
              </a:spcBef>
              <a:buClr>
                <a:srgbClr val="F69F1E"/>
              </a:buClr>
              <a:buSzPct val="90000"/>
            </a:pPr>
            <a:r>
              <a:rPr lang="da-DK" sz="1500" dirty="0" smtClean="0">
                <a:solidFill>
                  <a:srgbClr val="C00000"/>
                </a:solidFill>
              </a:rPr>
              <a:t>Mail App Body</a:t>
            </a:r>
            <a:endParaRPr lang="en-US" sz="1500" dirty="0">
              <a:solidFill>
                <a:srgbClr val="C00000"/>
              </a:solidFill>
            </a:endParaRPr>
          </a:p>
        </p:txBody>
      </p:sp>
      <p:cxnSp>
        <p:nvCxnSpPr>
          <p:cNvPr id="23" name="Straight Arrow Connector 22"/>
          <p:cNvCxnSpPr/>
          <p:nvPr/>
        </p:nvCxnSpPr>
        <p:spPr>
          <a:xfrm flipH="1">
            <a:off x="7753964" y="2858229"/>
            <a:ext cx="1717582" cy="528525"/>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17" name="TextBox 4"/>
          <p:cNvSpPr txBox="1">
            <a:spLocks noChangeArrowheads="1"/>
          </p:cNvSpPr>
          <p:nvPr/>
        </p:nvSpPr>
        <p:spPr bwMode="auto">
          <a:xfrm>
            <a:off x="9137789" y="4153716"/>
            <a:ext cx="1480728" cy="307653"/>
          </a:xfrm>
          <a:prstGeom prst="rect">
            <a:avLst/>
          </a:prstGeom>
          <a:solidFill>
            <a:schemeClr val="accent3">
              <a:lumMod val="40000"/>
              <a:lumOff val="60000"/>
            </a:schemeClr>
          </a:solidFill>
          <a:ln w="9525">
            <a:solidFill>
              <a:srgbClr val="C00000"/>
            </a:solidFill>
            <a:miter lim="800000"/>
            <a:headEnd/>
            <a:tailEnd/>
          </a:ln>
        </p:spPr>
        <p:txBody>
          <a:bodyPr wrap="square" lIns="98934" tIns="49469" rIns="98934" bIns="49469">
            <a:spAutoFit/>
          </a:bodyPr>
          <a:lstStyle/>
          <a:p>
            <a:pPr>
              <a:lnSpc>
                <a:spcPct val="90000"/>
              </a:lnSpc>
              <a:spcBef>
                <a:spcPct val="20000"/>
              </a:spcBef>
              <a:buClr>
                <a:srgbClr val="F69F1E"/>
              </a:buClr>
              <a:buSzPct val="90000"/>
            </a:pPr>
            <a:r>
              <a:rPr lang="da-DK" sz="1500" dirty="0">
                <a:solidFill>
                  <a:srgbClr val="C00000"/>
                </a:solidFill>
              </a:rPr>
              <a:t>Context trigger</a:t>
            </a:r>
            <a:endParaRPr lang="en-US" sz="1500" dirty="0">
              <a:solidFill>
                <a:srgbClr val="C00000"/>
              </a:solidFill>
            </a:endParaRPr>
          </a:p>
        </p:txBody>
      </p:sp>
      <p:cxnSp>
        <p:nvCxnSpPr>
          <p:cNvPr id="18" name="Straight Arrow Connector 17"/>
          <p:cNvCxnSpPr/>
          <p:nvPr/>
        </p:nvCxnSpPr>
        <p:spPr>
          <a:xfrm flipH="1">
            <a:off x="7618412" y="4267200"/>
            <a:ext cx="1533025" cy="20828"/>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25" name="TextBox 4"/>
          <p:cNvSpPr txBox="1">
            <a:spLocks noChangeArrowheads="1"/>
          </p:cNvSpPr>
          <p:nvPr/>
        </p:nvSpPr>
        <p:spPr bwMode="auto">
          <a:xfrm>
            <a:off x="6933063" y="1447605"/>
            <a:ext cx="1355152" cy="307681"/>
          </a:xfrm>
          <a:prstGeom prst="rect">
            <a:avLst/>
          </a:prstGeom>
          <a:solidFill>
            <a:schemeClr val="accent3">
              <a:lumMod val="40000"/>
              <a:lumOff val="60000"/>
            </a:schemeClr>
          </a:solidFill>
          <a:ln w="9525">
            <a:solidFill>
              <a:srgbClr val="C00000"/>
            </a:solidFill>
            <a:miter lim="800000"/>
            <a:headEnd/>
            <a:tailEnd/>
          </a:ln>
        </p:spPr>
        <p:txBody>
          <a:bodyPr wrap="square" lIns="98934" tIns="49469" rIns="98934" bIns="49469">
            <a:spAutoFit/>
          </a:bodyPr>
          <a:lstStyle/>
          <a:p>
            <a:pPr>
              <a:lnSpc>
                <a:spcPct val="90000"/>
              </a:lnSpc>
              <a:spcBef>
                <a:spcPct val="20000"/>
              </a:spcBef>
              <a:buClr>
                <a:srgbClr val="F69F1E"/>
              </a:buClr>
              <a:buSzPct val="90000"/>
            </a:pPr>
            <a:r>
              <a:rPr lang="da-DK" sz="1500" dirty="0" smtClean="0">
                <a:solidFill>
                  <a:srgbClr val="C00000"/>
                </a:solidFill>
              </a:rPr>
              <a:t>App Name</a:t>
            </a:r>
            <a:endParaRPr lang="en-US" sz="1500" dirty="0">
              <a:solidFill>
                <a:srgbClr val="C00000"/>
              </a:solidFill>
            </a:endParaRPr>
          </a:p>
        </p:txBody>
      </p:sp>
    </p:spTree>
    <p:extLst>
      <p:ext uri="{BB962C8B-B14F-4D97-AF65-F5344CB8AC3E}">
        <p14:creationId xmlns:p14="http://schemas.microsoft.com/office/powerpoint/2010/main" val="328989246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Apps - New Features with SP1</a:t>
            </a:r>
            <a:endParaRPr lang="en-US" dirty="0"/>
          </a:p>
        </p:txBody>
      </p:sp>
      <p:sp>
        <p:nvSpPr>
          <p:cNvPr id="3" name="Text Placeholder 2"/>
          <p:cNvSpPr>
            <a:spLocks noGrp="1"/>
          </p:cNvSpPr>
          <p:nvPr>
            <p:ph type="body" sz="quarter" idx="10"/>
          </p:nvPr>
        </p:nvSpPr>
        <p:spPr/>
        <p:txBody>
          <a:bodyPr/>
          <a:lstStyle/>
          <a:p>
            <a:r>
              <a:rPr lang="en-US" dirty="0" smtClean="0"/>
              <a:t>Compose Apps</a:t>
            </a:r>
          </a:p>
          <a:p>
            <a:pPr lvl="1"/>
            <a:r>
              <a:rPr lang="en-US" dirty="0" smtClean="0"/>
              <a:t>Office 2013 RTM supported only Read Forms</a:t>
            </a:r>
          </a:p>
          <a:p>
            <a:pPr lvl="1"/>
            <a:r>
              <a:rPr lang="en-US" dirty="0"/>
              <a:t>Office 2013 </a:t>
            </a:r>
            <a:r>
              <a:rPr lang="en-US" dirty="0" smtClean="0"/>
              <a:t>SP1 supported Compose Forms in addition to Read </a:t>
            </a:r>
            <a:r>
              <a:rPr lang="en-US" dirty="0"/>
              <a:t>Forms</a:t>
            </a:r>
          </a:p>
          <a:p>
            <a:pPr lvl="1"/>
            <a:endParaRPr lang="en-US" dirty="0" smtClean="0"/>
          </a:p>
          <a:p>
            <a:r>
              <a:rPr lang="en-US" dirty="0" smtClean="0"/>
              <a:t>Improved access to body and attachment </a:t>
            </a:r>
          </a:p>
          <a:p>
            <a:pPr lvl="1"/>
            <a:r>
              <a:rPr lang="en-US" dirty="0" smtClean="0"/>
              <a:t>Accessing attachments no longer requires admin rights</a:t>
            </a:r>
          </a:p>
          <a:p>
            <a:pPr lvl="1"/>
            <a:r>
              <a:rPr lang="en-US" dirty="0" smtClean="0"/>
              <a:t>New easy-to-use APIs for accessing attachment name and size</a:t>
            </a:r>
            <a:endParaRPr lang="en-US" dirty="0"/>
          </a:p>
          <a:p>
            <a:endParaRPr lang="en-US" b="1"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1681106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9"/>
          <p:cNvSpPr>
            <a:spLocks noChangeArrowheads="1"/>
          </p:cNvSpPr>
          <p:nvPr/>
        </p:nvSpPr>
        <p:spPr bwMode="auto">
          <a:xfrm>
            <a:off x="370322" y="5630334"/>
            <a:ext cx="5724094" cy="323115"/>
          </a:xfrm>
          <a:prstGeom prst="rect">
            <a:avLst/>
          </a:prstGeom>
          <a:noFill/>
          <a:ln w="9525">
            <a:noFill/>
            <a:miter lim="800000"/>
            <a:headEnd/>
            <a:tailEnd/>
          </a:ln>
        </p:spPr>
        <p:txBody>
          <a:bodyPr wrap="square" lIns="91389" tIns="45695" rIns="91389" bIns="45695">
            <a:spAutoFit/>
          </a:bodyPr>
          <a:lstStyle/>
          <a:p>
            <a:pPr indent="-3966">
              <a:spcAft>
                <a:spcPts val="500"/>
              </a:spcAft>
              <a:defRPr/>
            </a:pPr>
            <a:endParaRPr lang="en-US" sz="1500" dirty="0">
              <a:solidFill>
                <a:srgbClr val="595959"/>
              </a:solidFill>
            </a:endParaRPr>
          </a:p>
        </p:txBody>
      </p:sp>
      <p:sp>
        <p:nvSpPr>
          <p:cNvPr id="8" name="Title 1"/>
          <p:cNvSpPr>
            <a:spLocks noGrp="1"/>
          </p:cNvSpPr>
          <p:nvPr>
            <p:ph type="title"/>
          </p:nvPr>
        </p:nvSpPr>
        <p:spPr/>
        <p:txBody>
          <a:bodyPr/>
          <a:lstStyle/>
          <a:p>
            <a:r>
              <a:rPr lang="en-US" dirty="0" smtClean="0"/>
              <a:t>Mail App Hosting</a:t>
            </a:r>
            <a:endParaRPr lang="en-US" dirty="0"/>
          </a:p>
        </p:txBody>
      </p:sp>
      <p:sp>
        <p:nvSpPr>
          <p:cNvPr id="2" name="Content Placeholder 1"/>
          <p:cNvSpPr>
            <a:spLocks noGrp="1"/>
          </p:cNvSpPr>
          <p:nvPr>
            <p:ph type="body" sz="quarter" idx="10"/>
          </p:nvPr>
        </p:nvSpPr>
        <p:spPr/>
        <p:txBody>
          <a:bodyPr/>
          <a:lstStyle/>
          <a:p>
            <a:pPr>
              <a:spcBef>
                <a:spcPts val="1200"/>
              </a:spcBef>
            </a:pPr>
            <a:r>
              <a:rPr lang="en-US" sz="3600" dirty="0" smtClean="0"/>
              <a:t>Mail Apps require Exchange 2013</a:t>
            </a:r>
          </a:p>
          <a:p>
            <a:pPr lvl="1">
              <a:spcBef>
                <a:spcPts val="1200"/>
              </a:spcBef>
            </a:pPr>
            <a:r>
              <a:rPr lang="en-US" sz="2000" dirty="0"/>
              <a:t>Exchange Server hosts </a:t>
            </a:r>
            <a:r>
              <a:rPr lang="en-US" sz="2000" dirty="0" smtClean="0"/>
              <a:t>users mailbox</a:t>
            </a:r>
            <a:endParaRPr lang="en-US" sz="2000" dirty="0"/>
          </a:p>
          <a:p>
            <a:pPr lvl="1">
              <a:spcBef>
                <a:spcPts val="1200"/>
              </a:spcBef>
            </a:pPr>
            <a:r>
              <a:rPr lang="en-US" sz="2000" dirty="0" smtClean="0"/>
              <a:t>Exchange Server hosts app manifest files</a:t>
            </a:r>
          </a:p>
          <a:p>
            <a:pPr lvl="1">
              <a:spcBef>
                <a:spcPts val="1200"/>
              </a:spcBef>
            </a:pPr>
            <a:r>
              <a:rPr lang="en-US" sz="2000" dirty="0" smtClean="0"/>
              <a:t>Web server hosts HTML for </a:t>
            </a:r>
            <a:r>
              <a:rPr lang="en-US" sz="2000" dirty="0"/>
              <a:t>M</a:t>
            </a:r>
            <a:r>
              <a:rPr lang="en-US" sz="2000" dirty="0" smtClean="0"/>
              <a:t>ail App</a:t>
            </a:r>
          </a:p>
          <a:p>
            <a:pPr lvl="1">
              <a:spcBef>
                <a:spcPts val="1200"/>
              </a:spcBef>
            </a:pPr>
            <a:r>
              <a:rPr lang="en-US" sz="2000" dirty="0" smtClean="0"/>
              <a:t>Mail App can make callback to Web server</a:t>
            </a:r>
          </a:p>
          <a:p>
            <a:pPr lvl="1">
              <a:spcBef>
                <a:spcPts val="1200"/>
              </a:spcBef>
            </a:pPr>
            <a:r>
              <a:rPr lang="en-US" sz="2000" dirty="0" smtClean="0"/>
              <a:t>Mail App can call Exchange Web Services (EWS)</a:t>
            </a:r>
            <a:br>
              <a:rPr lang="en-US" sz="2000" dirty="0" smtClean="0"/>
            </a:br>
            <a:r>
              <a:rPr lang="en-US" sz="1600" i="1" dirty="0">
                <a:solidFill>
                  <a:schemeClr val="bg2">
                    <a:lumMod val="75000"/>
                  </a:schemeClr>
                </a:solidFill>
              </a:rPr>
              <a:t>EWS calls </a:t>
            </a:r>
            <a:r>
              <a:rPr lang="en-US" sz="1600" i="1" dirty="0" smtClean="0">
                <a:solidFill>
                  <a:schemeClr val="bg2">
                    <a:lumMod val="75000"/>
                  </a:schemeClr>
                </a:solidFill>
              </a:rPr>
              <a:t>can be brokered through Web server</a:t>
            </a:r>
          </a:p>
          <a:p>
            <a:pPr>
              <a:spcBef>
                <a:spcPts val="1200"/>
              </a:spcBef>
            </a:pPr>
            <a:endParaRPr lang="en-US" sz="3600" dirty="0" smtClean="0"/>
          </a:p>
        </p:txBody>
      </p:sp>
      <p:grpSp>
        <p:nvGrpSpPr>
          <p:cNvPr id="9" name="Group 8"/>
          <p:cNvGrpSpPr/>
          <p:nvPr/>
        </p:nvGrpSpPr>
        <p:grpSpPr>
          <a:xfrm>
            <a:off x="6109082" y="532901"/>
            <a:ext cx="5559043" cy="4663608"/>
            <a:chOff x="556810" y="1772053"/>
            <a:chExt cx="5559043" cy="4663608"/>
          </a:xfrm>
        </p:grpSpPr>
        <p:sp>
          <p:nvSpPr>
            <p:cNvPr id="10" name="Rectangle 9"/>
            <p:cNvSpPr/>
            <p:nvPr/>
          </p:nvSpPr>
          <p:spPr>
            <a:xfrm>
              <a:off x="3371600" y="4115228"/>
              <a:ext cx="2288634" cy="1992571"/>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solidFill>
                    <a:srgbClr val="595959"/>
                  </a:solidFill>
                  <a:latin typeface="+mj-lt"/>
                </a:rPr>
                <a:t>Web Server</a:t>
              </a:r>
            </a:p>
            <a:p>
              <a:pPr marL="285750" indent="-285750">
                <a:buFont typeface="Arial" panose="020B0604020202020204" pitchFamily="34" charset="0"/>
                <a:buChar char="•"/>
              </a:pPr>
              <a:r>
                <a:rPr lang="en-US" sz="1200" dirty="0" smtClean="0">
                  <a:solidFill>
                    <a:srgbClr val="595959"/>
                  </a:solidFill>
                  <a:latin typeface="+mj-lt"/>
                </a:rPr>
                <a:t>Hosts HTML, CSS and JavaScript</a:t>
              </a:r>
            </a:p>
            <a:p>
              <a:pPr marL="285750" indent="-285750">
                <a:buFont typeface="Arial" panose="020B0604020202020204" pitchFamily="34" charset="0"/>
                <a:buChar char="•"/>
              </a:pPr>
              <a:r>
                <a:rPr lang="en-US" sz="1200" dirty="0" smtClean="0">
                  <a:solidFill>
                    <a:srgbClr val="595959"/>
                  </a:solidFill>
                  <a:latin typeface="+mj-lt"/>
                </a:rPr>
                <a:t>Supports CSOM/REST calls from app</a:t>
              </a:r>
              <a:endParaRPr lang="en-US" sz="1200" dirty="0">
                <a:solidFill>
                  <a:srgbClr val="595959"/>
                </a:solidFill>
                <a:latin typeface="+mj-lt"/>
              </a:endParaRPr>
            </a:p>
          </p:txBody>
        </p:sp>
        <p:sp>
          <p:nvSpPr>
            <p:cNvPr id="11" name="Rectangle 10"/>
            <p:cNvSpPr/>
            <p:nvPr/>
          </p:nvSpPr>
          <p:spPr>
            <a:xfrm>
              <a:off x="3371601" y="1772053"/>
              <a:ext cx="2288633" cy="1572887"/>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solidFill>
                    <a:srgbClr val="595959"/>
                  </a:solidFill>
                  <a:latin typeface="+mj-lt"/>
                </a:rPr>
                <a:t>Exchange Server</a:t>
              </a:r>
            </a:p>
            <a:p>
              <a:pPr marL="285750" indent="-285750">
                <a:buFont typeface="Arial" panose="020B0604020202020204" pitchFamily="34" charset="0"/>
                <a:buChar char="•"/>
              </a:pPr>
              <a:r>
                <a:rPr lang="en-US" sz="1200" dirty="0" smtClean="0">
                  <a:solidFill>
                    <a:srgbClr val="595959"/>
                  </a:solidFill>
                  <a:latin typeface="+mj-lt"/>
                </a:rPr>
                <a:t>Hosts mailboxes for users</a:t>
              </a:r>
            </a:p>
            <a:p>
              <a:pPr marL="285750" indent="-285750">
                <a:buFont typeface="Arial" panose="020B0604020202020204" pitchFamily="34" charset="0"/>
                <a:buChar char="•"/>
              </a:pPr>
              <a:r>
                <a:rPr lang="en-US" sz="1200" dirty="0" smtClean="0">
                  <a:solidFill>
                    <a:srgbClr val="595959"/>
                  </a:solidFill>
                  <a:latin typeface="+mj-lt"/>
                </a:rPr>
                <a:t>Host Mail App Manifests</a:t>
              </a:r>
              <a:endParaRPr lang="en-US" sz="1200" dirty="0">
                <a:solidFill>
                  <a:srgbClr val="595959"/>
                </a:solidFill>
                <a:latin typeface="+mj-lt"/>
              </a:endParaRPr>
            </a:p>
          </p:txBody>
        </p:sp>
        <p:sp>
          <p:nvSpPr>
            <p:cNvPr id="12" name="Arc 11"/>
            <p:cNvSpPr/>
            <p:nvPr/>
          </p:nvSpPr>
          <p:spPr>
            <a:xfrm>
              <a:off x="4623667" y="2881084"/>
              <a:ext cx="1286884" cy="1743031"/>
            </a:xfrm>
            <a:prstGeom prst="arc">
              <a:avLst>
                <a:gd name="adj1" fmla="val 16694018"/>
                <a:gd name="adj2" fmla="val 4372380"/>
              </a:avLst>
            </a:prstGeom>
            <a:ln w="47625">
              <a:solidFill>
                <a:schemeClr val="tx1">
                  <a:alpha val="60000"/>
                </a:schemeClr>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flipV="1">
              <a:off x="2359890" y="3710307"/>
              <a:ext cx="826806" cy="614595"/>
            </a:xfrm>
            <a:prstGeom prst="straightConnector1">
              <a:avLst/>
            </a:prstGeom>
            <a:ln w="44450">
              <a:solidFill>
                <a:schemeClr val="tx1">
                  <a:alpha val="6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86401" y="4324902"/>
              <a:ext cx="719183" cy="1026190"/>
            </a:xfrm>
            <a:prstGeom prst="straightConnector1">
              <a:avLst/>
            </a:prstGeom>
            <a:ln w="44450">
              <a:solidFill>
                <a:schemeClr val="tx1">
                  <a:alpha val="6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88191" y="3525641"/>
              <a:ext cx="627662" cy="442035"/>
            </a:xfrm>
            <a:prstGeom prst="rect">
              <a:avLst/>
            </a:prstGeom>
            <a:solidFill>
              <a:schemeClr val="bg1">
                <a:alpha val="85000"/>
              </a:schemeClr>
            </a:solidFill>
            <a:ln>
              <a:solidFill>
                <a:schemeClr val="accent5"/>
              </a:solidFill>
            </a:ln>
          </p:spPr>
          <p:txBody>
            <a:bodyPr wrap="none" lIns="36000" tIns="36000" rIns="36000" bIns="36000" rtlCol="0">
              <a:spAutoFit/>
            </a:bodyPr>
            <a:lstStyle/>
            <a:p>
              <a:pPr algn="ctr"/>
              <a:r>
                <a:rPr lang="en-US" sz="2400" spc="-70" dirty="0" smtClean="0">
                  <a:gradFill>
                    <a:gsLst>
                      <a:gs pos="2917">
                        <a:schemeClr val="bg2"/>
                      </a:gs>
                      <a:gs pos="95000">
                        <a:schemeClr val="bg2"/>
                      </a:gs>
                    </a:gsLst>
                    <a:lin ang="5400000" scaled="0"/>
                  </a:gradFill>
                  <a:latin typeface="+mj-lt"/>
                </a:rPr>
                <a:t>EWS</a:t>
              </a:r>
            </a:p>
          </p:txBody>
        </p:sp>
        <p:pic>
          <p:nvPicPr>
            <p:cNvPr id="16" name="Picture 15"/>
            <p:cNvPicPr>
              <a:picLocks noChangeAspect="1"/>
            </p:cNvPicPr>
            <p:nvPr/>
          </p:nvPicPr>
          <p:blipFill>
            <a:blip r:embed="rId3"/>
            <a:stretch>
              <a:fillRect/>
            </a:stretch>
          </p:blipFill>
          <p:spPr>
            <a:xfrm>
              <a:off x="3143518" y="5213647"/>
              <a:ext cx="1091447" cy="1222014"/>
            </a:xfrm>
            <a:prstGeom prst="rect">
              <a:avLst/>
            </a:prstGeom>
          </p:spPr>
        </p:pic>
        <p:pic>
          <p:nvPicPr>
            <p:cNvPr id="17" name="Picture 16"/>
            <p:cNvPicPr>
              <a:picLocks noChangeAspect="1"/>
            </p:cNvPicPr>
            <p:nvPr/>
          </p:nvPicPr>
          <p:blipFill>
            <a:blip r:embed="rId4"/>
            <a:stretch>
              <a:fillRect/>
            </a:stretch>
          </p:blipFill>
          <p:spPr>
            <a:xfrm>
              <a:off x="3105584" y="2532554"/>
              <a:ext cx="996696" cy="1138301"/>
            </a:xfrm>
            <a:prstGeom prst="rect">
              <a:avLst/>
            </a:prstGeom>
          </p:spPr>
        </p:pic>
        <p:grpSp>
          <p:nvGrpSpPr>
            <p:cNvPr id="18" name="Group 17"/>
            <p:cNvGrpSpPr>
              <a:grpSpLocks noChangeAspect="1"/>
            </p:cNvGrpSpPr>
            <p:nvPr/>
          </p:nvGrpSpPr>
          <p:grpSpPr>
            <a:xfrm>
              <a:off x="556810" y="3556051"/>
              <a:ext cx="1908000" cy="1210662"/>
              <a:chOff x="1139868" y="4066586"/>
              <a:chExt cx="2595986" cy="1647208"/>
            </a:xfrm>
          </p:grpSpPr>
          <p:pic>
            <p:nvPicPr>
              <p:cNvPr id="19" name="Picture 18"/>
              <p:cNvPicPr>
                <a:picLocks noChangeAspect="1"/>
              </p:cNvPicPr>
              <p:nvPr/>
            </p:nvPicPr>
            <p:blipFill>
              <a:blip r:embed="rId5"/>
              <a:stretch>
                <a:fillRect/>
              </a:stretch>
            </p:blipFill>
            <p:spPr>
              <a:xfrm>
                <a:off x="1139868" y="4066586"/>
                <a:ext cx="1334950" cy="1267414"/>
              </a:xfrm>
              <a:prstGeom prst="rect">
                <a:avLst/>
              </a:prstGeom>
            </p:spPr>
          </p:pic>
          <p:pic>
            <p:nvPicPr>
              <p:cNvPr id="20" name="Picture 19"/>
              <p:cNvPicPr>
                <a:picLocks noChangeAspect="1"/>
              </p:cNvPicPr>
              <p:nvPr/>
            </p:nvPicPr>
            <p:blipFill>
              <a:blip r:embed="rId6"/>
              <a:stretch>
                <a:fillRect/>
              </a:stretch>
            </p:blipFill>
            <p:spPr>
              <a:xfrm>
                <a:off x="3094920" y="4756795"/>
                <a:ext cx="640934" cy="956999"/>
              </a:xfrm>
              <a:prstGeom prst="rect">
                <a:avLst/>
              </a:prstGeom>
            </p:spPr>
          </p:pic>
          <p:pic>
            <p:nvPicPr>
              <p:cNvPr id="21" name="Picture 20"/>
              <p:cNvPicPr>
                <a:picLocks noChangeAspect="1"/>
              </p:cNvPicPr>
              <p:nvPr/>
            </p:nvPicPr>
            <p:blipFill>
              <a:blip r:embed="rId7"/>
              <a:stretch>
                <a:fillRect/>
              </a:stretch>
            </p:blipFill>
            <p:spPr>
              <a:xfrm>
                <a:off x="1997499" y="4928434"/>
                <a:ext cx="963439" cy="699247"/>
              </a:xfrm>
              <a:prstGeom prst="rect">
                <a:avLst/>
              </a:prstGeom>
            </p:spPr>
          </p:pic>
          <p:pic>
            <p:nvPicPr>
              <p:cNvPr id="22" name="Picture 21"/>
              <p:cNvPicPr>
                <a:picLocks noChangeAspect="1"/>
              </p:cNvPicPr>
              <p:nvPr/>
            </p:nvPicPr>
            <p:blipFill>
              <a:blip r:embed="rId8"/>
              <a:stretch>
                <a:fillRect/>
              </a:stretch>
            </p:blipFill>
            <p:spPr>
              <a:xfrm>
                <a:off x="2459086" y="4506645"/>
                <a:ext cx="907928" cy="658958"/>
              </a:xfrm>
              <a:prstGeom prst="rect">
                <a:avLst/>
              </a:prstGeom>
            </p:spPr>
          </p:pic>
        </p:grpSp>
      </p:grpSp>
    </p:spTree>
    <p:extLst>
      <p:ext uri="{BB962C8B-B14F-4D97-AF65-F5344CB8AC3E}">
        <p14:creationId xmlns:p14="http://schemas.microsoft.com/office/powerpoint/2010/main" val="227521486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Mail Apps</a:t>
            </a:r>
            <a:endParaRPr lang="en-US" dirty="0"/>
          </a:p>
        </p:txBody>
      </p:sp>
      <p:sp>
        <p:nvSpPr>
          <p:cNvPr id="3" name="Content Placeholder 2"/>
          <p:cNvSpPr>
            <a:spLocks noGrp="1"/>
          </p:cNvSpPr>
          <p:nvPr>
            <p:ph type="body" sz="quarter" idx="10"/>
          </p:nvPr>
        </p:nvSpPr>
        <p:spPr/>
        <p:txBody>
          <a:bodyPr/>
          <a:lstStyle/>
          <a:p>
            <a:r>
              <a:rPr lang="en-US" sz="3600" dirty="0" smtClean="0"/>
              <a:t>Use the Visual Studio project template for Mail Apps</a:t>
            </a:r>
          </a:p>
        </p:txBody>
      </p:sp>
      <p:pic>
        <p:nvPicPr>
          <p:cNvPr id="8" name="Picture 7"/>
          <p:cNvPicPr>
            <a:picLocks noChangeAspect="1"/>
          </p:cNvPicPr>
          <p:nvPr/>
        </p:nvPicPr>
        <p:blipFill>
          <a:blip r:embed="rId3"/>
          <a:stretch>
            <a:fillRect/>
          </a:stretch>
        </p:blipFill>
        <p:spPr>
          <a:xfrm>
            <a:off x="279247" y="2342695"/>
            <a:ext cx="3663643" cy="2531941"/>
          </a:xfrm>
          <a:prstGeom prst="rect">
            <a:avLst/>
          </a:prstGeom>
        </p:spPr>
      </p:pic>
      <p:pic>
        <p:nvPicPr>
          <p:cNvPr id="9" name="Picture 8"/>
          <p:cNvPicPr>
            <a:picLocks noChangeAspect="1"/>
          </p:cNvPicPr>
          <p:nvPr/>
        </p:nvPicPr>
        <p:blipFill>
          <a:blip r:embed="rId4"/>
          <a:stretch>
            <a:fillRect/>
          </a:stretch>
        </p:blipFill>
        <p:spPr>
          <a:xfrm>
            <a:off x="4627810" y="2342695"/>
            <a:ext cx="3319463" cy="2419350"/>
          </a:xfrm>
          <a:prstGeom prst="rect">
            <a:avLst/>
          </a:prstGeom>
        </p:spPr>
      </p:pic>
      <p:pic>
        <p:nvPicPr>
          <p:cNvPr id="11" name="Picture 10"/>
          <p:cNvPicPr>
            <a:picLocks noChangeAspect="1"/>
          </p:cNvPicPr>
          <p:nvPr/>
        </p:nvPicPr>
        <p:blipFill>
          <a:blip r:embed="rId5"/>
          <a:stretch>
            <a:fillRect/>
          </a:stretch>
        </p:blipFill>
        <p:spPr>
          <a:xfrm>
            <a:off x="8632193" y="2342694"/>
            <a:ext cx="3319463" cy="2419350"/>
          </a:xfrm>
          <a:prstGeom prst="rect">
            <a:avLst/>
          </a:prstGeom>
        </p:spPr>
      </p:pic>
      <p:sp>
        <p:nvSpPr>
          <p:cNvPr id="10" name="Right Arrow 9"/>
          <p:cNvSpPr/>
          <p:nvPr/>
        </p:nvSpPr>
        <p:spPr bwMode="auto">
          <a:xfrm>
            <a:off x="7996726" y="3237673"/>
            <a:ext cx="509612" cy="62939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4" name="Right Arrow 3"/>
          <p:cNvSpPr/>
          <p:nvPr/>
        </p:nvSpPr>
        <p:spPr bwMode="auto">
          <a:xfrm>
            <a:off x="4088984" y="3276713"/>
            <a:ext cx="509612" cy="62939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38637323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Steps to Implementing, Testing and Debugging</a:t>
            </a:r>
            <a:endParaRPr lang="en-US" sz="4400" dirty="0"/>
          </a:p>
        </p:txBody>
      </p:sp>
      <p:sp>
        <p:nvSpPr>
          <p:cNvPr id="3" name="Content Placeholder 2"/>
          <p:cNvSpPr>
            <a:spLocks noGrp="1"/>
          </p:cNvSpPr>
          <p:nvPr>
            <p:ph type="body" sz="quarter" idx="10"/>
          </p:nvPr>
        </p:nvSpPr>
        <p:spPr/>
        <p:txBody>
          <a:bodyPr/>
          <a:lstStyle/>
          <a:p>
            <a:pPr marL="514350" indent="-514350">
              <a:buFont typeface="+mj-lt"/>
              <a:buAutoNum type="arabicPeriod"/>
            </a:pPr>
            <a:r>
              <a:rPr lang="en-US" sz="2000" dirty="0" smtClean="0"/>
              <a:t>Specify height from 32 to 350 pixels</a:t>
            </a:r>
          </a:p>
          <a:p>
            <a:pPr marL="514350" indent="-514350">
              <a:buFont typeface="+mj-lt"/>
              <a:buAutoNum type="arabicPeriod"/>
            </a:pPr>
            <a:r>
              <a:rPr lang="en-US" sz="2000" dirty="0" smtClean="0"/>
              <a:t>Define activation rules</a:t>
            </a:r>
          </a:p>
          <a:p>
            <a:pPr marL="514350" indent="-514350">
              <a:buFont typeface="+mj-lt"/>
              <a:buAutoNum type="arabicPeriod"/>
            </a:pPr>
            <a:r>
              <a:rPr lang="en-US" sz="2000" dirty="0" smtClean="0"/>
              <a:t>Create UI and style with CSS</a:t>
            </a:r>
          </a:p>
          <a:p>
            <a:pPr marL="514350" indent="-514350">
              <a:buFont typeface="+mj-lt"/>
              <a:buAutoNum type="arabicPeriod"/>
            </a:pPr>
            <a:r>
              <a:rPr lang="en-US" sz="2000" dirty="0" smtClean="0"/>
              <a:t>Write JavaScript to add behavior and business logic</a:t>
            </a:r>
          </a:p>
          <a:p>
            <a:pPr marL="514350" indent="-514350">
              <a:buFont typeface="+mj-lt"/>
              <a:buAutoNum type="arabicPeriod"/>
            </a:pPr>
            <a:r>
              <a:rPr lang="en-US" sz="2000" dirty="0" smtClean="0"/>
              <a:t>Debug using Exchange Server and a valid Exchange account</a:t>
            </a:r>
          </a:p>
          <a:p>
            <a:pPr marL="460375" lvl="1" indent="0">
              <a:buNone/>
            </a:pPr>
            <a:r>
              <a:rPr lang="en-US" sz="1600" i="1" dirty="0" smtClean="0"/>
              <a:t>Press {F5} and Visual Studio prompts for server and user mailbox credentials</a:t>
            </a:r>
          </a:p>
          <a:p>
            <a:endParaRPr lang="en-US" sz="2000" dirty="0"/>
          </a:p>
        </p:txBody>
      </p:sp>
      <p:pic>
        <p:nvPicPr>
          <p:cNvPr id="5" name="Picture 4"/>
          <p:cNvPicPr>
            <a:picLocks noChangeAspect="1"/>
          </p:cNvPicPr>
          <p:nvPr/>
        </p:nvPicPr>
        <p:blipFill>
          <a:blip r:embed="rId3"/>
          <a:stretch>
            <a:fillRect/>
          </a:stretch>
        </p:blipFill>
        <p:spPr>
          <a:xfrm>
            <a:off x="890099" y="3660531"/>
            <a:ext cx="5086350" cy="2514600"/>
          </a:xfrm>
          <a:prstGeom prst="rect">
            <a:avLst/>
          </a:prstGeom>
        </p:spPr>
      </p:pic>
    </p:spTree>
    <p:extLst>
      <p:ext uri="{BB962C8B-B14F-4D97-AF65-F5344CB8AC3E}">
        <p14:creationId xmlns:p14="http://schemas.microsoft.com/office/powerpoint/2010/main" val="80255340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smtClean="0"/>
              <a:t>Creating and Testing a Mail App </a:t>
            </a:r>
            <a:r>
              <a:rPr lang="en-US" dirty="0"/>
              <a:t>for Outlook</a:t>
            </a:r>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62901668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Contextual Activation and Rules</a:t>
            </a:r>
          </a:p>
        </p:txBody>
      </p:sp>
    </p:spTree>
    <p:extLst>
      <p:ext uri="{BB962C8B-B14F-4D97-AF65-F5344CB8AC3E}">
        <p14:creationId xmlns:p14="http://schemas.microsoft.com/office/powerpoint/2010/main" val="15402051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Rule-based Activation</a:t>
            </a:r>
            <a:endParaRPr lang="en-US" dirty="0"/>
          </a:p>
        </p:txBody>
      </p:sp>
      <p:sp>
        <p:nvSpPr>
          <p:cNvPr id="5" name="Content Placeholder 4"/>
          <p:cNvSpPr>
            <a:spLocks noGrp="1"/>
          </p:cNvSpPr>
          <p:nvPr>
            <p:ph type="body" sz="quarter" idx="10"/>
          </p:nvPr>
        </p:nvSpPr>
        <p:spPr/>
        <p:txBody>
          <a:bodyPr/>
          <a:lstStyle/>
          <a:p>
            <a:r>
              <a:rPr lang="en-US" dirty="0" smtClean="0"/>
              <a:t>Mail Apps </a:t>
            </a:r>
            <a:r>
              <a:rPr lang="en-US" dirty="0"/>
              <a:t>activate based on rules</a:t>
            </a:r>
          </a:p>
          <a:p>
            <a:pPr lvl="1"/>
            <a:r>
              <a:rPr lang="en-US" dirty="0"/>
              <a:t>Rules are defined in the manifest</a:t>
            </a:r>
          </a:p>
          <a:p>
            <a:pPr lvl="1"/>
            <a:r>
              <a:rPr lang="en-US" dirty="0"/>
              <a:t>Rules are applied to the selected item in the Explorer or Inspector</a:t>
            </a:r>
          </a:p>
          <a:p>
            <a:pPr lvl="1"/>
            <a:r>
              <a:rPr lang="en-US" dirty="0"/>
              <a:t>If conditions are met, the </a:t>
            </a:r>
            <a:r>
              <a:rPr lang="en-US" dirty="0" smtClean="0"/>
              <a:t>App </a:t>
            </a:r>
            <a:r>
              <a:rPr lang="en-US" dirty="0"/>
              <a:t>will be </a:t>
            </a:r>
            <a:r>
              <a:rPr lang="en-US" dirty="0" smtClean="0"/>
              <a:t>activated and available for use</a:t>
            </a:r>
            <a:endParaRPr lang="en-US" dirty="0"/>
          </a:p>
          <a:p>
            <a:endParaRPr lang="en-US" dirty="0"/>
          </a:p>
          <a:p>
            <a:r>
              <a:rPr lang="en-US" dirty="0"/>
              <a:t>About rules</a:t>
            </a:r>
          </a:p>
          <a:p>
            <a:pPr lvl="1"/>
            <a:r>
              <a:rPr lang="en-US" dirty="0"/>
              <a:t>Multiple rules can be combined for complex activation needs</a:t>
            </a:r>
          </a:p>
          <a:p>
            <a:pPr lvl="1"/>
            <a:r>
              <a:rPr lang="en-US" dirty="0"/>
              <a:t>Apply logical AND or </a:t>
            </a:r>
            <a:r>
              <a:rPr lang="en-US" dirty="0" err="1"/>
              <a:t>OR</a:t>
            </a:r>
            <a:r>
              <a:rPr lang="en-US" dirty="0"/>
              <a:t> operators</a:t>
            </a:r>
          </a:p>
          <a:p>
            <a:pPr lvl="1"/>
            <a:r>
              <a:rPr lang="en-US" dirty="0" smtClean="0"/>
              <a:t>Rules can access known entities such as phone numbers</a:t>
            </a:r>
          </a:p>
          <a:p>
            <a:pPr lvl="1"/>
            <a:r>
              <a:rPr lang="en-US" dirty="0" smtClean="0"/>
              <a:t>Rules </a:t>
            </a:r>
            <a:r>
              <a:rPr lang="en-US" dirty="0"/>
              <a:t>can be defined using regular expressions</a:t>
            </a:r>
          </a:p>
          <a:p>
            <a:endParaRPr lang="en-US" dirty="0"/>
          </a:p>
        </p:txBody>
      </p:sp>
    </p:spTree>
    <p:extLst>
      <p:ext uri="{BB962C8B-B14F-4D97-AF65-F5344CB8AC3E}">
        <p14:creationId xmlns:p14="http://schemas.microsoft.com/office/powerpoint/2010/main" val="185221525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Activation Rule Types</a:t>
            </a:r>
            <a:endParaRPr lang="en-US" dirty="0"/>
          </a:p>
        </p:txBody>
      </p:sp>
      <p:sp>
        <p:nvSpPr>
          <p:cNvPr id="5" name="Content Placeholder 4"/>
          <p:cNvSpPr>
            <a:spLocks noGrp="1"/>
          </p:cNvSpPr>
          <p:nvPr>
            <p:ph type="body" sz="quarter" idx="10"/>
          </p:nvPr>
        </p:nvSpPr>
        <p:spPr/>
        <p:txBody>
          <a:bodyPr/>
          <a:lstStyle/>
          <a:p>
            <a:r>
              <a:rPr lang="en-US" sz="2400" dirty="0" err="1" smtClean="0"/>
              <a:t>ItemIs</a:t>
            </a:r>
            <a:endParaRPr lang="en-US" sz="2400" dirty="0" smtClean="0"/>
          </a:p>
          <a:p>
            <a:pPr lvl="1"/>
            <a:r>
              <a:rPr lang="en-US" sz="2000" dirty="0" smtClean="0"/>
              <a:t>A rule that checks the item type (appointment or message)</a:t>
            </a:r>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ItemIs</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ItemType</a:t>
            </a:r>
            <a:r>
              <a:rPr lang="en-US" sz="1600" b="1" dirty="0" smtClean="0">
                <a:solidFill>
                  <a:schemeClr val="bg2">
                    <a:lumMod val="75000"/>
                  </a:schemeClr>
                </a:solidFill>
                <a:latin typeface="Lucida Console" pitchFamily="49" charset="0"/>
              </a:rPr>
              <a:t>=“Message”&gt;</a:t>
            </a:r>
          </a:p>
          <a:p>
            <a:endParaRPr lang="en-US" sz="2400" dirty="0" smtClean="0"/>
          </a:p>
          <a:p>
            <a:r>
              <a:rPr lang="en-US" sz="2400" dirty="0" err="1" smtClean="0"/>
              <a:t>ItemHasKnownEntity</a:t>
            </a:r>
            <a:endParaRPr lang="en-US" sz="2400" dirty="0" smtClean="0"/>
          </a:p>
          <a:p>
            <a:pPr lvl="1"/>
            <a:r>
              <a:rPr lang="en-US" sz="2000" dirty="0" smtClean="0"/>
              <a:t>A rule to check if the item has a specific type of known entity </a:t>
            </a:r>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400" dirty="0" smtClean="0"/>
          </a:p>
          <a:p>
            <a:r>
              <a:rPr lang="en-US" sz="2400" dirty="0" err="1" smtClean="0"/>
              <a:t>ItemHasRegularExpressionMatch</a:t>
            </a:r>
            <a:endParaRPr lang="en-US" sz="2400" dirty="0" smtClean="0"/>
          </a:p>
          <a:p>
            <a:pPr lvl="1"/>
            <a:r>
              <a:rPr lang="en-US" sz="2000" dirty="0" smtClean="0"/>
              <a:t>Defines a rule using a custom regular expression to match the contents of an item</a:t>
            </a:r>
          </a:p>
          <a:p>
            <a:endParaRPr lang="en-US" sz="2400" dirty="0" smtClean="0"/>
          </a:p>
          <a:p>
            <a:r>
              <a:rPr lang="en-US" sz="2400" dirty="0" err="1" smtClean="0"/>
              <a:t>RuleCollection</a:t>
            </a:r>
            <a:endParaRPr lang="en-US" sz="2400" dirty="0" smtClean="0"/>
          </a:p>
          <a:p>
            <a:pPr lvl="1"/>
            <a:r>
              <a:rPr lang="en-US" sz="2000" dirty="0" smtClean="0"/>
              <a:t>Defines a rule composed of multiple rules (combined using AND or OR)</a:t>
            </a:r>
            <a:endParaRPr lang="en-US" sz="2000" dirty="0"/>
          </a:p>
        </p:txBody>
      </p:sp>
    </p:spTree>
    <p:extLst>
      <p:ext uri="{BB962C8B-B14F-4D97-AF65-F5344CB8AC3E}">
        <p14:creationId xmlns:p14="http://schemas.microsoft.com/office/powerpoint/2010/main" val="2224322562"/>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Well-known Entity Examples</a:t>
            </a:r>
            <a:endParaRPr lang="en-US" dirty="0"/>
          </a:p>
        </p:txBody>
      </p:sp>
      <p:sp>
        <p:nvSpPr>
          <p:cNvPr id="4" name="Content Placeholder 3"/>
          <p:cNvSpPr>
            <a:spLocks noGrp="1"/>
          </p:cNvSpPr>
          <p:nvPr>
            <p:ph type="body" sz="quarter" idx="10"/>
          </p:nvPr>
        </p:nvSpPr>
        <p:spPr/>
        <p:txBody>
          <a:bodyPr/>
          <a:lstStyle/>
          <a:p>
            <a:r>
              <a:rPr lang="en-US" sz="2400" dirty="0" smtClean="0"/>
              <a:t>Outlook is aware of specific types of entities</a:t>
            </a:r>
          </a:p>
          <a:p>
            <a:pPr lvl="1"/>
            <a:r>
              <a:rPr lang="en-US" sz="2000" dirty="0" smtClean="0"/>
              <a:t>Items are parsed and scanned for common types of entities </a:t>
            </a:r>
          </a:p>
          <a:p>
            <a:pPr lvl="1"/>
            <a:r>
              <a:rPr lang="en-US" sz="2000" dirty="0" smtClean="0"/>
              <a:t>Use </a:t>
            </a:r>
            <a:r>
              <a:rPr lang="en-US" sz="2000" dirty="0" err="1" smtClean="0"/>
              <a:t>ItemHasKnownEntity</a:t>
            </a:r>
            <a:r>
              <a:rPr lang="en-US" sz="2000" dirty="0" smtClean="0"/>
              <a:t> rules to based activation rules on entities</a:t>
            </a:r>
          </a:p>
          <a:p>
            <a:pPr lvl="1"/>
            <a:r>
              <a:rPr lang="en-US" sz="2000" dirty="0" smtClean="0"/>
              <a:t>Within app use API functions </a:t>
            </a:r>
            <a:r>
              <a:rPr lang="en-US" sz="2000" dirty="0" err="1" smtClean="0"/>
              <a:t>getEntities</a:t>
            </a:r>
            <a:r>
              <a:rPr lang="en-US" sz="2000" dirty="0" smtClean="0"/>
              <a:t> or </a:t>
            </a:r>
            <a:r>
              <a:rPr lang="en-US" sz="2000" dirty="0" err="1" smtClean="0"/>
              <a:t>getEntitiesByType</a:t>
            </a:r>
            <a:endParaRPr lang="en-US" sz="2000" dirty="0" smtClean="0"/>
          </a:p>
        </p:txBody>
      </p:sp>
      <p:graphicFrame>
        <p:nvGraphicFramePr>
          <p:cNvPr id="3" name="Table 2"/>
          <p:cNvGraphicFramePr>
            <a:graphicFrameLocks noGrp="1"/>
          </p:cNvGraphicFramePr>
          <p:nvPr>
            <p:extLst/>
          </p:nvPr>
        </p:nvGraphicFramePr>
        <p:xfrm>
          <a:off x="1644673" y="2970331"/>
          <a:ext cx="7131466" cy="3361598"/>
        </p:xfrm>
        <a:graphic>
          <a:graphicData uri="http://schemas.openxmlformats.org/drawingml/2006/table">
            <a:tbl>
              <a:tblPr firstRow="1" bandRow="1">
                <a:tableStyleId>{72833802-FEF1-4C79-8D5D-14CF1EAF98D9}</a:tableStyleId>
              </a:tblPr>
              <a:tblGrid>
                <a:gridCol w="2315268"/>
                <a:gridCol w="4816198"/>
              </a:tblGrid>
              <a:tr h="295386">
                <a:tc>
                  <a:txBody>
                    <a:bodyPr/>
                    <a:lstStyle/>
                    <a:p>
                      <a:r>
                        <a:rPr lang="en-US" sz="1400" b="1" dirty="0" smtClean="0"/>
                        <a:t>Entity type</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sz="1400" b="1" dirty="0" smtClean="0"/>
                        <a:t>Recognition</a:t>
                      </a:r>
                      <a:r>
                        <a:rPr lang="en-US" sz="1400" b="1" baseline="0" dirty="0" smtClean="0"/>
                        <a:t> condition</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428309">
                <a:tc>
                  <a:txBody>
                    <a:bodyPr/>
                    <a:lstStyle/>
                    <a:p>
                      <a:r>
                        <a:rPr lang="en-US" sz="1200" dirty="0" smtClean="0">
                          <a:solidFill>
                            <a:srgbClr val="595959"/>
                          </a:solidFill>
                        </a:rPr>
                        <a:t>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United States street addresses</a:t>
                      </a:r>
                    </a:p>
                    <a:p>
                      <a:r>
                        <a:rPr lang="en-US" sz="1100" dirty="0" smtClean="0">
                          <a:solidFill>
                            <a:srgbClr val="C00000"/>
                          </a:solidFill>
                        </a:rPr>
                        <a:t>1 Microsoft Way, Redmond, WA 07722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499">
                <a:tc>
                  <a:txBody>
                    <a:bodyPr/>
                    <a:lstStyle/>
                    <a:p>
                      <a:r>
                        <a:rPr lang="en-US" sz="1200" dirty="0" smtClean="0">
                          <a:solidFill>
                            <a:srgbClr val="595959"/>
                          </a:solidFill>
                        </a:rPr>
                        <a:t>EmailAddress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Any SMTP email 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MeetingSuggestion</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reference to an event or meeting</a:t>
                      </a:r>
                      <a:endParaRPr lang="en-US" sz="1200" baseline="0" dirty="0" smtClean="0">
                        <a:solidFill>
                          <a:schemeClr val="tx1">
                            <a:lumMod val="75000"/>
                            <a:lumOff val="25000"/>
                          </a:schemeClr>
                        </a:solidFill>
                      </a:endParaRPr>
                    </a:p>
                    <a:p>
                      <a:r>
                        <a:rPr lang="en-US" sz="1100" baseline="0" dirty="0" smtClean="0">
                          <a:solidFill>
                            <a:srgbClr val="C00000"/>
                          </a:solidFill>
                        </a:rPr>
                        <a:t>Let’s meet next Tuesday for lunch.</a:t>
                      </a:r>
                      <a:endParaRPr lang="en-US" sz="1100"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Contact</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personal name related to other entities</a:t>
                      </a:r>
                      <a:endParaRPr lang="en-US" sz="1200" baseline="0" dirty="0" smtClean="0">
                        <a:solidFill>
                          <a:srgbClr val="595959"/>
                        </a:solidFill>
                      </a:endParaRPr>
                    </a:p>
                    <a:p>
                      <a:r>
                        <a:rPr lang="en-US" sz="1100" baseline="0" dirty="0" smtClean="0">
                          <a:solidFill>
                            <a:srgbClr val="C00000"/>
                          </a:solidFill>
                        </a:rPr>
                        <a:t>Steve Ballmer, Microsoft, 1 Microsoft Way, Redmond, WA 07722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PhoneNumber</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United</a:t>
                      </a:r>
                      <a:r>
                        <a:rPr lang="en-US" sz="1200" baseline="0" dirty="0" smtClean="0">
                          <a:solidFill>
                            <a:srgbClr val="595959"/>
                          </a:solidFill>
                        </a:rPr>
                        <a:t> States telephone numbers</a:t>
                      </a:r>
                    </a:p>
                    <a:p>
                      <a:r>
                        <a:rPr lang="en-US" sz="1100" baseline="0" dirty="0" smtClean="0">
                          <a:solidFill>
                            <a:srgbClr val="C00000"/>
                          </a:solidFill>
                        </a:rPr>
                        <a:t>(507) 555-1212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TaskSuggestion</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Actionable sentences in an email</a:t>
                      </a:r>
                    </a:p>
                    <a:p>
                      <a:r>
                        <a:rPr lang="en-US" sz="1100" dirty="0" smtClean="0">
                          <a:solidFill>
                            <a:srgbClr val="C00000"/>
                          </a:solidFill>
                        </a:rPr>
                        <a:t>Please install</a:t>
                      </a:r>
                      <a:r>
                        <a:rPr lang="en-US" sz="1100" baseline="0" dirty="0" smtClean="0">
                          <a:solidFill>
                            <a:srgbClr val="C00000"/>
                          </a:solidFill>
                        </a:rPr>
                        <a:t> Office 2013 on my computer.</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499">
                <a:tc>
                  <a:txBody>
                    <a:bodyPr/>
                    <a:lstStyle/>
                    <a:p>
                      <a:r>
                        <a:rPr lang="en-US" sz="1200" dirty="0" smtClean="0">
                          <a:solidFill>
                            <a:srgbClr val="595959"/>
                          </a:solidFill>
                        </a:rPr>
                        <a:t>Url</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file name or web 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5434609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282800001"/>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1" dirty="0" smtClean="0"/>
                        <a:t>Module 1: Deep Dive Apps for Office in Outlook</a:t>
                      </a:r>
                      <a:endParaRPr lang="en-US" sz="1800" b="1"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a:t>Creating Rules that Trigger Activation</a:t>
            </a:r>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9307894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JSOM for Outlook</a:t>
            </a:r>
          </a:p>
        </p:txBody>
      </p:sp>
    </p:spTree>
    <p:extLst>
      <p:ext uri="{BB962C8B-B14F-4D97-AF65-F5344CB8AC3E}">
        <p14:creationId xmlns:p14="http://schemas.microsoft.com/office/powerpoint/2010/main" val="26193398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4"/>
          <p:cNvSpPr>
            <a:spLocks noGrp="1"/>
          </p:cNvSpPr>
          <p:nvPr>
            <p:ph type="title"/>
          </p:nvPr>
        </p:nvSpPr>
        <p:spPr/>
        <p:txBody>
          <a:bodyPr/>
          <a:lstStyle/>
          <a:p>
            <a:r>
              <a:rPr lang="en-US" dirty="0" smtClean="0"/>
              <a:t>Accessing the Outlook JSOM</a:t>
            </a:r>
            <a:endParaRPr lang="en-US" dirty="0"/>
          </a:p>
        </p:txBody>
      </p:sp>
      <p:sp>
        <p:nvSpPr>
          <p:cNvPr id="2" name="Content Placeholder 1"/>
          <p:cNvSpPr>
            <a:spLocks noGrp="1"/>
          </p:cNvSpPr>
          <p:nvPr>
            <p:ph type="body" sz="quarter" idx="10"/>
          </p:nvPr>
        </p:nvSpPr>
        <p:spPr/>
        <p:txBody>
          <a:bodyPr/>
          <a:lstStyle/>
          <a:p>
            <a:pPr marL="0" indent="0">
              <a:buNone/>
            </a:pPr>
            <a:r>
              <a:rPr lang="en-US" dirty="0" smtClean="0"/>
              <a:t>Outlook App OM available application object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576" y="2354248"/>
            <a:ext cx="6092331" cy="3819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44944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Outlook App OM for Mail Apps</a:t>
            </a:r>
            <a:endParaRPr lang="en-US" dirty="0"/>
          </a:p>
        </p:txBody>
      </p:sp>
      <p:sp>
        <p:nvSpPr>
          <p:cNvPr id="5" name="Content Placeholder 4"/>
          <p:cNvSpPr>
            <a:spLocks noGrp="1"/>
          </p:cNvSpPr>
          <p:nvPr>
            <p:ph type="body" sz="quarter" idx="10"/>
          </p:nvPr>
        </p:nvSpPr>
        <p:spPr/>
        <p:txBody>
          <a:bodyPr/>
          <a:lstStyle/>
          <a:p>
            <a:pPr>
              <a:spcBef>
                <a:spcPts val="800"/>
              </a:spcBef>
            </a:pPr>
            <a:r>
              <a:rPr lang="en-US" sz="2400" dirty="0"/>
              <a:t>Access to item properties</a:t>
            </a:r>
          </a:p>
          <a:p>
            <a:pPr lvl="1">
              <a:spcBef>
                <a:spcPts val="800"/>
              </a:spcBef>
            </a:pPr>
            <a:r>
              <a:rPr lang="en-US" sz="2000" dirty="0"/>
              <a:t>Recipients of the current message</a:t>
            </a:r>
          </a:p>
          <a:p>
            <a:pPr lvl="1">
              <a:spcBef>
                <a:spcPts val="800"/>
              </a:spcBef>
            </a:pPr>
            <a:r>
              <a:rPr lang="en-US" sz="2000" dirty="0"/>
              <a:t>Subject, date sent and other item properties</a:t>
            </a:r>
          </a:p>
          <a:p>
            <a:pPr lvl="1">
              <a:spcBef>
                <a:spcPts val="800"/>
              </a:spcBef>
            </a:pPr>
            <a:r>
              <a:rPr lang="en-US" sz="2000" dirty="0" smtClean="0"/>
              <a:t>Meetings (</a:t>
            </a:r>
            <a:r>
              <a:rPr lang="en-US" sz="2000" dirty="0"/>
              <a:t>start, end, attendees and location)</a:t>
            </a:r>
          </a:p>
          <a:p>
            <a:pPr>
              <a:spcBef>
                <a:spcPts val="800"/>
              </a:spcBef>
            </a:pPr>
            <a:r>
              <a:rPr lang="en-US" sz="2400" dirty="0"/>
              <a:t>User profile info</a:t>
            </a:r>
          </a:p>
          <a:p>
            <a:pPr lvl="1">
              <a:spcBef>
                <a:spcPts val="800"/>
              </a:spcBef>
            </a:pPr>
            <a:r>
              <a:rPr lang="en-US" sz="2000" dirty="0"/>
              <a:t>Name, email address, time zone</a:t>
            </a:r>
          </a:p>
          <a:p>
            <a:pPr lvl="1">
              <a:spcBef>
                <a:spcPts val="800"/>
              </a:spcBef>
            </a:pPr>
            <a:r>
              <a:rPr lang="en-US" sz="2000" dirty="0"/>
              <a:t>Regex matches and known entities</a:t>
            </a:r>
          </a:p>
          <a:p>
            <a:pPr lvl="1">
              <a:spcBef>
                <a:spcPts val="800"/>
              </a:spcBef>
            </a:pPr>
            <a:r>
              <a:rPr lang="en-US" sz="2000" dirty="0"/>
              <a:t>Use for activation rules and within </a:t>
            </a:r>
            <a:r>
              <a:rPr lang="en-US" sz="2000" dirty="0" smtClean="0"/>
              <a:t>App</a:t>
            </a:r>
            <a:endParaRPr lang="en-US" sz="2000" dirty="0"/>
          </a:p>
          <a:p>
            <a:pPr>
              <a:spcBef>
                <a:spcPts val="800"/>
              </a:spcBef>
            </a:pPr>
            <a:r>
              <a:rPr lang="en-US" sz="2400" dirty="0"/>
              <a:t>Limited Exchange Web Services </a:t>
            </a:r>
            <a:r>
              <a:rPr lang="en-US" sz="2400" dirty="0" smtClean="0"/>
              <a:t>(EWS) access</a:t>
            </a:r>
            <a:endParaRPr lang="en-US" sz="2400" dirty="0"/>
          </a:p>
          <a:p>
            <a:pPr lvl="1">
              <a:spcBef>
                <a:spcPts val="800"/>
              </a:spcBef>
            </a:pPr>
            <a:r>
              <a:rPr lang="en-US" sz="2000" dirty="0"/>
              <a:t>Look up items in mailbox</a:t>
            </a:r>
          </a:p>
          <a:p>
            <a:pPr lvl="1">
              <a:spcBef>
                <a:spcPts val="800"/>
              </a:spcBef>
            </a:pPr>
            <a:r>
              <a:rPr lang="en-US" sz="2000" dirty="0"/>
              <a:t>Create appointments, messages, tasks and contacts</a:t>
            </a:r>
          </a:p>
          <a:p>
            <a:pPr lvl="1">
              <a:spcBef>
                <a:spcPts val="800"/>
              </a:spcBef>
            </a:pPr>
            <a:r>
              <a:rPr lang="en-US" sz="2000" dirty="0"/>
              <a:t>Send messages/meeting invites</a:t>
            </a:r>
          </a:p>
          <a:p>
            <a:pPr lvl="1">
              <a:spcBef>
                <a:spcPts val="800"/>
              </a:spcBef>
            </a:pPr>
            <a:r>
              <a:rPr lang="en-US" sz="2000" dirty="0"/>
              <a:t>Token for Single </a:t>
            </a:r>
            <a:r>
              <a:rPr lang="en-US" sz="2000" dirty="0" smtClean="0"/>
              <a:t>Sign-on</a:t>
            </a:r>
            <a:endParaRPr lang="en-US" sz="2000" dirty="0"/>
          </a:p>
        </p:txBody>
      </p:sp>
      <p:pic>
        <p:nvPicPr>
          <p:cNvPr id="3" name="Picture 2"/>
          <p:cNvPicPr/>
          <p:nvPr>
            <p:extLst>
              <p:ext uri="{D42A27DB-BD31-4B8C-83A1-F6EECF244321}">
                <p14:modId xmlns:p14="http://schemas.microsoft.com/office/powerpoint/2010/main" val="2908111967"/>
              </p:ext>
            </p:extLst>
          </p:nvPr>
        </p:nvPicPr>
        <p:blipFill>
          <a:blip r:embed="rId3"/>
          <a:stretch>
            <a:fillRect/>
          </a:stretch>
        </p:blipFill>
        <p:spPr>
          <a:xfrm>
            <a:off x="7313613" y="1727200"/>
            <a:ext cx="4400550" cy="1171575"/>
          </a:xfrm>
          <a:prstGeom prst="rect">
            <a:avLst/>
          </a:prstGeom>
          <a:ln>
            <a:solidFill>
              <a:schemeClr val="bg1">
                <a:lumMod val="65000"/>
              </a:schemeClr>
            </a:solidFill>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2131" y="3243690"/>
            <a:ext cx="2695385" cy="2280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510072"/>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 APIs – some examples</a:t>
            </a:r>
            <a:endParaRPr lang="en-US" dirty="0"/>
          </a:p>
        </p:txBody>
      </p:sp>
      <p:sp>
        <p:nvSpPr>
          <p:cNvPr id="3" name="Content Placeholder 2"/>
          <p:cNvSpPr>
            <a:spLocks noGrp="1"/>
          </p:cNvSpPr>
          <p:nvPr>
            <p:ph type="body" sz="quarter" idx="10"/>
          </p:nvPr>
        </p:nvSpPr>
        <p:spPr/>
        <p:txBody>
          <a:bodyPr/>
          <a:lstStyle/>
          <a:p>
            <a:pPr>
              <a:spcBef>
                <a:spcPts val="800"/>
              </a:spcBef>
            </a:pPr>
            <a:r>
              <a:rPr lang="en-US" sz="2100" dirty="0"/>
              <a:t>Accessing item properties:</a:t>
            </a:r>
          </a:p>
          <a:p>
            <a:pPr>
              <a:spcBef>
                <a:spcPts val="800"/>
              </a:spcBef>
            </a:pPr>
            <a:endParaRPr lang="en-US" sz="2100" dirty="0" smtClean="0"/>
          </a:p>
          <a:p>
            <a:pPr>
              <a:spcBef>
                <a:spcPts val="800"/>
              </a:spcBef>
            </a:pPr>
            <a:endParaRPr lang="en-US" sz="2100" dirty="0"/>
          </a:p>
          <a:p>
            <a:pPr>
              <a:spcBef>
                <a:spcPts val="800"/>
              </a:spcBef>
            </a:pPr>
            <a:r>
              <a:rPr lang="en-US" sz="2100" dirty="0"/>
              <a:t>Accessing user profile info:</a:t>
            </a:r>
          </a:p>
          <a:p>
            <a:pPr>
              <a:spcBef>
                <a:spcPts val="800"/>
              </a:spcBef>
            </a:pPr>
            <a:endParaRPr lang="en-US" sz="2100" dirty="0" smtClean="0"/>
          </a:p>
          <a:p>
            <a:pPr>
              <a:spcBef>
                <a:spcPts val="800"/>
              </a:spcBef>
            </a:pPr>
            <a:endParaRPr lang="en-US" sz="2100" dirty="0"/>
          </a:p>
          <a:p>
            <a:pPr>
              <a:spcBef>
                <a:spcPts val="800"/>
              </a:spcBef>
            </a:pPr>
            <a:r>
              <a:rPr lang="en-US" sz="2100" dirty="0"/>
              <a:t>Access to regex matches:</a:t>
            </a:r>
          </a:p>
          <a:p>
            <a:pPr>
              <a:spcBef>
                <a:spcPts val="800"/>
              </a:spcBef>
            </a:pPr>
            <a:endParaRPr lang="en-US" sz="2100" dirty="0" smtClean="0"/>
          </a:p>
          <a:p>
            <a:pPr>
              <a:spcBef>
                <a:spcPts val="800"/>
              </a:spcBef>
            </a:pPr>
            <a:endParaRPr lang="en-US" sz="2100" dirty="0"/>
          </a:p>
          <a:p>
            <a:pPr>
              <a:spcBef>
                <a:spcPts val="800"/>
              </a:spcBef>
            </a:pPr>
            <a:r>
              <a:rPr lang="en-US" sz="2100" dirty="0"/>
              <a:t>Access to extracted entities:</a:t>
            </a:r>
          </a:p>
          <a:p>
            <a:pPr>
              <a:spcBef>
                <a:spcPts val="800"/>
              </a:spcBef>
            </a:pPr>
            <a:endParaRPr lang="en-US" sz="2100" dirty="0"/>
          </a:p>
          <a:p>
            <a:pPr>
              <a:spcBef>
                <a:spcPts val="800"/>
              </a:spcBef>
            </a:pPr>
            <a:endParaRPr lang="en-US" sz="2100" dirty="0"/>
          </a:p>
          <a:p>
            <a:pPr>
              <a:spcBef>
                <a:spcPts val="800"/>
              </a:spcBef>
            </a:pPr>
            <a:endParaRPr lang="en-US" sz="2100" dirty="0"/>
          </a:p>
        </p:txBody>
      </p:sp>
      <p:grpSp>
        <p:nvGrpSpPr>
          <p:cNvPr id="5" name="Group 4"/>
          <p:cNvGrpSpPr/>
          <p:nvPr/>
        </p:nvGrpSpPr>
        <p:grpSpPr>
          <a:xfrm>
            <a:off x="1145626" y="1818290"/>
            <a:ext cx="8282152" cy="798786"/>
            <a:chOff x="1093076" y="1818290"/>
            <a:chExt cx="8282152" cy="798786"/>
          </a:xfrm>
        </p:grpSpPr>
        <p:sp>
          <p:nvSpPr>
            <p:cNvPr id="4" name="Rectangle 3"/>
            <p:cNvSpPr/>
            <p:nvPr/>
          </p:nvSpPr>
          <p:spPr bwMode="auto">
            <a:xfrm>
              <a:off x="1093076" y="1818290"/>
              <a:ext cx="8282152" cy="798786"/>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169" y="1909008"/>
              <a:ext cx="5383398" cy="63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Group 5"/>
          <p:cNvGrpSpPr/>
          <p:nvPr/>
        </p:nvGrpSpPr>
        <p:grpSpPr>
          <a:xfrm>
            <a:off x="1129866" y="3000670"/>
            <a:ext cx="8282152" cy="798786"/>
            <a:chOff x="1077316" y="3000670"/>
            <a:chExt cx="8282152" cy="798786"/>
          </a:xfrm>
        </p:grpSpPr>
        <p:sp>
          <p:nvSpPr>
            <p:cNvPr id="9" name="Rectangle 8"/>
            <p:cNvSpPr/>
            <p:nvPr/>
          </p:nvSpPr>
          <p:spPr bwMode="auto">
            <a:xfrm>
              <a:off x="1077316" y="3000670"/>
              <a:ext cx="8282152" cy="798786"/>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679" y="3092681"/>
              <a:ext cx="661497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p:cNvGrpSpPr/>
          <p:nvPr/>
        </p:nvGrpSpPr>
        <p:grpSpPr>
          <a:xfrm>
            <a:off x="1135126" y="4172540"/>
            <a:ext cx="8282152" cy="798786"/>
            <a:chOff x="1082576" y="4235600"/>
            <a:chExt cx="8282152" cy="798786"/>
          </a:xfrm>
        </p:grpSpPr>
        <p:sp>
          <p:nvSpPr>
            <p:cNvPr id="10" name="Rectangle 9"/>
            <p:cNvSpPr/>
            <p:nvPr/>
          </p:nvSpPr>
          <p:spPr bwMode="auto">
            <a:xfrm>
              <a:off x="1082576" y="4235600"/>
              <a:ext cx="8282152" cy="798786"/>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679" y="4306380"/>
              <a:ext cx="7884646" cy="65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7"/>
          <p:cNvGrpSpPr/>
          <p:nvPr/>
        </p:nvGrpSpPr>
        <p:grpSpPr>
          <a:xfrm>
            <a:off x="1119366" y="5360276"/>
            <a:ext cx="8282152" cy="919550"/>
            <a:chOff x="1066816" y="5391806"/>
            <a:chExt cx="8282152" cy="919550"/>
          </a:xfrm>
        </p:grpSpPr>
        <p:sp>
          <p:nvSpPr>
            <p:cNvPr id="11" name="Rectangle 10"/>
            <p:cNvSpPr/>
            <p:nvPr/>
          </p:nvSpPr>
          <p:spPr bwMode="auto">
            <a:xfrm>
              <a:off x="1066816" y="5391806"/>
              <a:ext cx="8282152" cy="919550"/>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6679" y="5488864"/>
              <a:ext cx="6894304" cy="809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45029563"/>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dirty="0" smtClean="0"/>
              <a:t>Advanced </a:t>
            </a:r>
            <a:r>
              <a:rPr lang="en-US" sz="4400" dirty="0"/>
              <a:t>Outlook App OM </a:t>
            </a:r>
            <a:r>
              <a:rPr lang="en-US" sz="4400" dirty="0" smtClean="0"/>
              <a:t>Functions</a:t>
            </a:r>
            <a:endParaRPr lang="en-US" sz="4300" dirty="0"/>
          </a:p>
        </p:txBody>
      </p:sp>
      <p:sp>
        <p:nvSpPr>
          <p:cNvPr id="4" name="Content Placeholder 3"/>
          <p:cNvSpPr>
            <a:spLocks noGrp="1"/>
          </p:cNvSpPr>
          <p:nvPr>
            <p:ph type="body" sz="quarter" idx="10"/>
          </p:nvPr>
        </p:nvSpPr>
        <p:spPr/>
        <p:txBody>
          <a:bodyPr/>
          <a:lstStyle/>
          <a:p>
            <a:pPr>
              <a:spcBef>
                <a:spcPts val="1200"/>
              </a:spcBef>
            </a:pPr>
            <a:r>
              <a:rPr lang="en-US" dirty="0" err="1"/>
              <a:t>OutlookAppOM</a:t>
            </a:r>
            <a:r>
              <a:rPr lang="en-US" dirty="0"/>
              <a:t> has several useful methods</a:t>
            </a:r>
          </a:p>
          <a:p>
            <a:pPr lvl="1">
              <a:spcBef>
                <a:spcPts val="1200"/>
              </a:spcBef>
            </a:pPr>
            <a:r>
              <a:rPr lang="en-US" dirty="0" err="1"/>
              <a:t>displayAppointmentForm</a:t>
            </a:r>
            <a:r>
              <a:rPr lang="en-US" dirty="0"/>
              <a:t> – Displays </a:t>
            </a:r>
            <a:r>
              <a:rPr lang="en-US" dirty="0" smtClean="0"/>
              <a:t>existing </a:t>
            </a:r>
            <a:r>
              <a:rPr lang="en-US" dirty="0"/>
              <a:t>appointment</a:t>
            </a:r>
          </a:p>
          <a:p>
            <a:pPr lvl="1">
              <a:spcBef>
                <a:spcPts val="1200"/>
              </a:spcBef>
            </a:pPr>
            <a:r>
              <a:rPr lang="en-US" dirty="0" err="1"/>
              <a:t>displayMessageForm</a:t>
            </a:r>
            <a:r>
              <a:rPr lang="en-US" dirty="0"/>
              <a:t> – Displays </a:t>
            </a:r>
            <a:r>
              <a:rPr lang="en-US" dirty="0" smtClean="0"/>
              <a:t>existing </a:t>
            </a:r>
            <a:r>
              <a:rPr lang="en-US" dirty="0"/>
              <a:t>email message</a:t>
            </a:r>
          </a:p>
          <a:p>
            <a:pPr lvl="1">
              <a:spcBef>
                <a:spcPts val="1200"/>
              </a:spcBef>
            </a:pPr>
            <a:r>
              <a:rPr lang="en-US" dirty="0" err="1"/>
              <a:t>displayNewAppointmentForm</a:t>
            </a:r>
            <a:r>
              <a:rPr lang="en-US" dirty="0"/>
              <a:t> – Displays </a:t>
            </a:r>
            <a:r>
              <a:rPr lang="en-US" dirty="0" smtClean="0"/>
              <a:t>new </a:t>
            </a:r>
            <a:r>
              <a:rPr lang="en-US" dirty="0"/>
              <a:t>appointment form</a:t>
            </a:r>
          </a:p>
          <a:p>
            <a:pPr lvl="1">
              <a:spcBef>
                <a:spcPts val="1200"/>
              </a:spcBef>
            </a:pPr>
            <a:r>
              <a:rPr lang="en-US" dirty="0" err="1"/>
              <a:t>getUserIdentityTokenAsync</a:t>
            </a:r>
            <a:r>
              <a:rPr lang="en-US" dirty="0"/>
              <a:t> – Gets </a:t>
            </a:r>
            <a:r>
              <a:rPr lang="en-US" dirty="0" smtClean="0"/>
              <a:t>identity </a:t>
            </a:r>
            <a:r>
              <a:rPr lang="en-US" dirty="0"/>
              <a:t>token of the user</a:t>
            </a:r>
          </a:p>
          <a:p>
            <a:pPr lvl="1">
              <a:spcBef>
                <a:spcPts val="1200"/>
              </a:spcBef>
            </a:pPr>
            <a:r>
              <a:rPr lang="en-US" dirty="0" err="1"/>
              <a:t>makeEwsRequestAsync</a:t>
            </a:r>
            <a:r>
              <a:rPr lang="en-US" dirty="0"/>
              <a:t> – Call </a:t>
            </a:r>
            <a:r>
              <a:rPr lang="en-US" dirty="0" smtClean="0"/>
              <a:t>Exchange </a:t>
            </a:r>
            <a:r>
              <a:rPr lang="en-US" dirty="0"/>
              <a:t>Web Services </a:t>
            </a:r>
            <a:r>
              <a:rPr lang="en-US" dirty="0" smtClean="0"/>
              <a:t>service</a:t>
            </a:r>
            <a:endParaRPr lang="en-US" dirty="0"/>
          </a:p>
        </p:txBody>
      </p:sp>
    </p:spTree>
    <p:extLst>
      <p:ext uri="{BB962C8B-B14F-4D97-AF65-F5344CB8AC3E}">
        <p14:creationId xmlns:p14="http://schemas.microsoft.com/office/powerpoint/2010/main" val="247005465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300" dirty="0"/>
              <a:t>Using Custom Properties</a:t>
            </a:r>
          </a:p>
        </p:txBody>
      </p:sp>
      <p:sp>
        <p:nvSpPr>
          <p:cNvPr id="3" name="Content Placeholder 2"/>
          <p:cNvSpPr>
            <a:spLocks noGrp="1"/>
          </p:cNvSpPr>
          <p:nvPr>
            <p:ph type="body" sz="quarter" idx="10"/>
          </p:nvPr>
        </p:nvSpPr>
        <p:spPr/>
        <p:txBody>
          <a:bodyPr/>
          <a:lstStyle/>
          <a:p>
            <a:r>
              <a:rPr lang="en-US" dirty="0"/>
              <a:t>Custom properties are associated with an item</a:t>
            </a:r>
          </a:p>
          <a:p>
            <a:pPr lvl="1"/>
            <a:r>
              <a:rPr lang="en-US" dirty="0"/>
              <a:t>Similar to settings for a document-centric </a:t>
            </a:r>
            <a:r>
              <a:rPr lang="en-US" dirty="0" smtClean="0"/>
              <a:t>Apps for Office</a:t>
            </a:r>
            <a:endParaRPr lang="en-US" dirty="0"/>
          </a:p>
          <a:p>
            <a:pPr lvl="1"/>
            <a:r>
              <a:rPr lang="en-US" dirty="0" smtClean="0"/>
              <a:t>Difference is data is associated with item instead of document</a:t>
            </a:r>
            <a:endParaRPr lang="en-US" dirty="0"/>
          </a:p>
          <a:p>
            <a:pPr lvl="1"/>
            <a:r>
              <a:rPr lang="en-US" dirty="0"/>
              <a:t>When </a:t>
            </a:r>
            <a:r>
              <a:rPr lang="en-US" dirty="0" smtClean="0"/>
              <a:t>items re-opened</a:t>
            </a:r>
            <a:r>
              <a:rPr lang="en-US" dirty="0"/>
              <a:t>, </a:t>
            </a:r>
            <a:r>
              <a:rPr lang="en-US" dirty="0" smtClean="0"/>
              <a:t>app can load/process/display property</a:t>
            </a:r>
            <a:endParaRPr lang="en-US" dirty="0"/>
          </a:p>
          <a:p>
            <a:endParaRPr lang="en-US" dirty="0"/>
          </a:p>
          <a:p>
            <a:r>
              <a:rPr lang="en-US" dirty="0"/>
              <a:t>Using custom properties</a:t>
            </a:r>
          </a:p>
          <a:p>
            <a:pPr lvl="1"/>
            <a:r>
              <a:rPr lang="en-US" dirty="0"/>
              <a:t>Item object has </a:t>
            </a:r>
            <a:r>
              <a:rPr lang="en-US" dirty="0" err="1"/>
              <a:t>loadCustomPropertiesAsync</a:t>
            </a:r>
            <a:r>
              <a:rPr lang="en-US" dirty="0"/>
              <a:t> method</a:t>
            </a:r>
          </a:p>
          <a:p>
            <a:pPr lvl="1"/>
            <a:r>
              <a:rPr lang="en-US" dirty="0" err="1"/>
              <a:t>CustomProperties</a:t>
            </a:r>
            <a:r>
              <a:rPr lang="en-US" dirty="0"/>
              <a:t> object has methods for get, set, remove and </a:t>
            </a:r>
            <a:r>
              <a:rPr lang="en-US" dirty="0" err="1"/>
              <a:t>saveAsync</a:t>
            </a:r>
            <a:endParaRPr lang="en-US" dirty="0"/>
          </a:p>
          <a:p>
            <a:endParaRPr lang="en-US" dirty="0"/>
          </a:p>
          <a:p>
            <a:endParaRPr lang="en-US" dirty="0"/>
          </a:p>
        </p:txBody>
      </p:sp>
    </p:spTree>
    <p:extLst>
      <p:ext uri="{BB962C8B-B14F-4D97-AF65-F5344CB8AC3E}">
        <p14:creationId xmlns:p14="http://schemas.microsoft.com/office/powerpoint/2010/main" val="1633043944"/>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 APIs for Custom Properties</a:t>
            </a:r>
            <a:endParaRPr lang="en-US" dirty="0"/>
          </a:p>
        </p:txBody>
      </p:sp>
      <p:sp>
        <p:nvSpPr>
          <p:cNvPr id="3" name="Content Placeholder 2"/>
          <p:cNvSpPr>
            <a:spLocks noGrp="1"/>
          </p:cNvSpPr>
          <p:nvPr>
            <p:ph type="body" sz="quarter" idx="10"/>
          </p:nvPr>
        </p:nvSpPr>
        <p:spPr/>
        <p:txBody>
          <a:bodyPr>
            <a:normAutofit fontScale="92500"/>
          </a:bodyPr>
          <a:lstStyle/>
          <a:p>
            <a:pPr>
              <a:lnSpc>
                <a:spcPct val="120000"/>
              </a:lnSpc>
            </a:pPr>
            <a:r>
              <a:rPr lang="en-US" dirty="0" smtClean="0"/>
              <a:t>Custom Properties are per-app, per-item property bag</a:t>
            </a:r>
          </a:p>
          <a:p>
            <a:pPr lvl="1">
              <a:lnSpc>
                <a:spcPct val="120000"/>
              </a:lnSpc>
            </a:pPr>
            <a:r>
              <a:rPr lang="en-US" dirty="0" smtClean="0"/>
              <a:t>Saved on the Exchange server</a:t>
            </a:r>
          </a:p>
          <a:p>
            <a:pPr lvl="1">
              <a:lnSpc>
                <a:spcPct val="120000"/>
              </a:lnSpc>
            </a:pPr>
            <a:r>
              <a:rPr lang="en-US" dirty="0" smtClean="0"/>
              <a:t>Uses </a:t>
            </a:r>
            <a:r>
              <a:rPr lang="en-US" dirty="0" err="1" smtClean="0"/>
              <a:t>async</a:t>
            </a:r>
            <a:r>
              <a:rPr lang="en-US" dirty="0" smtClean="0"/>
              <a:t> programming pattern</a:t>
            </a:r>
            <a:endParaRPr lang="en-US" dirty="0"/>
          </a:p>
        </p:txBody>
      </p:sp>
      <p:grpSp>
        <p:nvGrpSpPr>
          <p:cNvPr id="4" name="Group 3"/>
          <p:cNvGrpSpPr/>
          <p:nvPr/>
        </p:nvGrpSpPr>
        <p:grpSpPr>
          <a:xfrm>
            <a:off x="1566616" y="3420246"/>
            <a:ext cx="6653049" cy="2617076"/>
            <a:chOff x="893379" y="3972910"/>
            <a:chExt cx="6653049" cy="2617076"/>
          </a:xfrm>
        </p:grpSpPr>
        <p:sp>
          <p:nvSpPr>
            <p:cNvPr id="6" name="Rectangle 5"/>
            <p:cNvSpPr/>
            <p:nvPr/>
          </p:nvSpPr>
          <p:spPr bwMode="auto">
            <a:xfrm>
              <a:off x="893379" y="3972910"/>
              <a:ext cx="6653049" cy="2617076"/>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731" y="4114800"/>
              <a:ext cx="578969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4586706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a:t>Programming </a:t>
            </a:r>
            <a:r>
              <a:rPr lang="en-US" dirty="0" smtClean="0"/>
              <a:t>an App for Outlook Using </a:t>
            </a:r>
            <a:r>
              <a:rPr lang="en-US" dirty="0" err="1" smtClean="0"/>
              <a:t>Javascript</a:t>
            </a:r>
            <a:endParaRPr lang="en-US" dirty="0"/>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658078748"/>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Compose Apps</a:t>
            </a:r>
            <a:endParaRPr lang="en-US" dirty="0"/>
          </a:p>
        </p:txBody>
      </p:sp>
    </p:spTree>
    <p:extLst>
      <p:ext uri="{BB962C8B-B14F-4D97-AF65-F5344CB8AC3E}">
        <p14:creationId xmlns:p14="http://schemas.microsoft.com/office/powerpoint/2010/main" val="24968463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Apps for Office in Outlook</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Compose App Activation</a:t>
            </a:r>
            <a:endParaRPr lang="en-US" dirty="0"/>
          </a:p>
        </p:txBody>
      </p:sp>
      <p:sp>
        <p:nvSpPr>
          <p:cNvPr id="4" name="Text Placeholder 3"/>
          <p:cNvSpPr>
            <a:spLocks noGrp="1"/>
          </p:cNvSpPr>
          <p:nvPr>
            <p:ph type="body" sz="quarter" idx="11"/>
          </p:nvPr>
        </p:nvSpPr>
        <p:spPr>
          <a:prstGeom prst="rect">
            <a:avLst/>
          </a:prstGeom>
        </p:spPr>
        <p:txBody>
          <a:bodyPr/>
          <a:lstStyle/>
          <a:p>
            <a:r>
              <a:rPr lang="en-US" dirty="0" smtClean="0"/>
              <a:t>Apps can appear in messages and/or appointments</a:t>
            </a:r>
          </a:p>
          <a:p>
            <a:r>
              <a:rPr lang="en-US" dirty="0" smtClean="0"/>
              <a:t>Compose apps are across Desktop, Tablet and Mobile</a:t>
            </a:r>
            <a:endParaRPr lang="en-US" dirty="0"/>
          </a:p>
        </p:txBody>
      </p:sp>
      <p:pic>
        <p:nvPicPr>
          <p:cNvPr id="10" name="Picture 9"/>
          <p:cNvPicPr>
            <a:picLocks noChangeAspect="1"/>
          </p:cNvPicPr>
          <p:nvPr/>
        </p:nvPicPr>
        <p:blipFill>
          <a:blip r:embed="rId2"/>
          <a:stretch>
            <a:fillRect/>
          </a:stretch>
        </p:blipFill>
        <p:spPr>
          <a:xfrm>
            <a:off x="639130" y="2768163"/>
            <a:ext cx="1512276" cy="2844610"/>
          </a:xfrm>
          <a:prstGeom prst="rect">
            <a:avLst/>
          </a:prstGeom>
        </p:spPr>
      </p:pic>
      <p:pic>
        <p:nvPicPr>
          <p:cNvPr id="11" name="Picture 3"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99" y="2959648"/>
            <a:ext cx="1324164" cy="2107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9456" y="2645080"/>
            <a:ext cx="4802467" cy="30748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7577" y="2959648"/>
            <a:ext cx="4079657" cy="2375800"/>
          </a:xfrm>
          <a:prstGeom prst="rect">
            <a:avLst/>
          </a:prstGeom>
        </p:spPr>
      </p:pic>
    </p:spTree>
    <p:extLst>
      <p:ext uri="{BB962C8B-B14F-4D97-AF65-F5344CB8AC3E}">
        <p14:creationId xmlns:p14="http://schemas.microsoft.com/office/powerpoint/2010/main" val="173721679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b="1" dirty="0" smtClean="0">
                <a:solidFill>
                  <a:schemeClr val="accent2"/>
                </a:solidFill>
              </a:rPr>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t>Add attachments</a:t>
            </a:r>
          </a:p>
          <a:p>
            <a:r>
              <a:rPr lang="en-US" dirty="0" smtClean="0"/>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1818936"/>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User Identity Token</a:t>
            </a:r>
          </a:p>
          <a:p>
            <a:pPr>
              <a:lnSpc>
                <a:spcPct val="90000"/>
              </a:lnSpc>
              <a:spcAft>
                <a:spcPts val="588"/>
              </a:spcAft>
            </a:pPr>
            <a:r>
              <a:rPr lang="en-US" sz="2352" dirty="0">
                <a:solidFill>
                  <a:srgbClr val="FFFFFF"/>
                </a:solidFill>
              </a:rPr>
              <a:t>Make EWS requests</a:t>
            </a:r>
          </a:p>
          <a:p>
            <a:pPr>
              <a:lnSpc>
                <a:spcPct val="90000"/>
              </a:lnSpc>
              <a:spcAft>
                <a:spcPts val="588"/>
              </a:spcAft>
            </a:pPr>
            <a:r>
              <a:rPr lang="en-US" sz="2352" dirty="0">
                <a:solidFill>
                  <a:srgbClr val="FFFFFF"/>
                </a:solidFill>
              </a:rPr>
              <a:t>Settings</a:t>
            </a:r>
          </a:p>
          <a:p>
            <a:pPr>
              <a:lnSpc>
                <a:spcPct val="90000"/>
              </a:lnSpc>
              <a:spcAft>
                <a:spcPts val="588"/>
              </a:spcAft>
            </a:pPr>
            <a:r>
              <a:rPr lang="en-US" sz="2352" dirty="0">
                <a:solidFill>
                  <a:srgbClr val="FFFFFF"/>
                </a:solidFill>
              </a:rPr>
              <a:t>User Profile</a:t>
            </a:r>
          </a:p>
        </p:txBody>
      </p:sp>
    </p:spTree>
    <p:extLst>
      <p:ext uri="{BB962C8B-B14F-4D97-AF65-F5344CB8AC3E}">
        <p14:creationId xmlns:p14="http://schemas.microsoft.com/office/powerpoint/2010/main" val="134841655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b="1" dirty="0" smtClean="0">
                <a:solidFill>
                  <a:schemeClr val="accent2"/>
                </a:solidFill>
              </a:rPr>
              <a:t>Read/Write recipients</a:t>
            </a:r>
          </a:p>
          <a:p>
            <a:r>
              <a:rPr lang="en-US" b="1" dirty="0" smtClean="0">
                <a:solidFill>
                  <a:schemeClr val="accent2"/>
                </a:solidFill>
              </a:rPr>
              <a:t>Read/Write subject</a:t>
            </a:r>
          </a:p>
          <a:p>
            <a:r>
              <a:rPr lang="en-US" dirty="0" smtClean="0"/>
              <a:t>Add attachments</a:t>
            </a:r>
          </a:p>
          <a:p>
            <a:r>
              <a:rPr lang="en-US" dirty="0" smtClean="0"/>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1743524"/>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Get/set/add recipients or</a:t>
            </a:r>
          </a:p>
          <a:p>
            <a:pPr>
              <a:lnSpc>
                <a:spcPct val="90000"/>
              </a:lnSpc>
              <a:spcAft>
                <a:spcPts val="588"/>
              </a:spcAft>
            </a:pPr>
            <a:r>
              <a:rPr lang="en-US" sz="2352" dirty="0">
                <a:solidFill>
                  <a:srgbClr val="FFFFFF"/>
                </a:solidFill>
              </a:rPr>
              <a:t>attendees</a:t>
            </a:r>
            <a:br>
              <a:rPr lang="en-US" sz="2352" dirty="0">
                <a:solidFill>
                  <a:srgbClr val="FFFFFF"/>
                </a:solidFill>
              </a:rPr>
            </a:br>
            <a:endParaRPr lang="en-US" sz="2352" dirty="0">
              <a:solidFill>
                <a:srgbClr val="FFFFFF"/>
              </a:solidFill>
            </a:endParaRPr>
          </a:p>
          <a:p>
            <a:pPr>
              <a:lnSpc>
                <a:spcPct val="90000"/>
              </a:lnSpc>
              <a:spcAft>
                <a:spcPts val="588"/>
              </a:spcAft>
            </a:pPr>
            <a:r>
              <a:rPr lang="en-US" sz="2352" dirty="0">
                <a:solidFill>
                  <a:srgbClr val="FFFFFF"/>
                </a:solidFill>
              </a:rPr>
              <a:t>Get/set the subject</a:t>
            </a:r>
          </a:p>
        </p:txBody>
      </p:sp>
    </p:spTree>
    <p:extLst>
      <p:ext uri="{BB962C8B-B14F-4D97-AF65-F5344CB8AC3E}">
        <p14:creationId xmlns:p14="http://schemas.microsoft.com/office/powerpoint/2010/main" val="196312265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b="1" dirty="0" smtClean="0">
                <a:solidFill>
                  <a:schemeClr val="accent2"/>
                </a:solidFill>
              </a:rPr>
              <a:t>Add attachments</a:t>
            </a:r>
          </a:p>
          <a:p>
            <a:r>
              <a:rPr lang="en-US" dirty="0" smtClean="0"/>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7"/>
            <a:ext cx="4406274" cy="615361"/>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Add file or item attachments</a:t>
            </a:r>
          </a:p>
        </p:txBody>
      </p:sp>
    </p:spTree>
    <p:extLst>
      <p:ext uri="{BB962C8B-B14F-4D97-AF65-F5344CB8AC3E}">
        <p14:creationId xmlns:p14="http://schemas.microsoft.com/office/powerpoint/2010/main" val="40962697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solidFill>
                  <a:schemeClr val="tx2"/>
                </a:solidFill>
              </a:rPr>
              <a:t>Add attachments</a:t>
            </a:r>
          </a:p>
          <a:p>
            <a:r>
              <a:rPr lang="en-US" b="1" dirty="0" smtClean="0">
                <a:solidFill>
                  <a:schemeClr val="accent2"/>
                </a:solidFill>
              </a:rPr>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1743524"/>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Prepend to the body</a:t>
            </a:r>
          </a:p>
          <a:p>
            <a:pPr>
              <a:lnSpc>
                <a:spcPct val="90000"/>
              </a:lnSpc>
              <a:spcAft>
                <a:spcPts val="588"/>
              </a:spcAft>
            </a:pPr>
            <a:endParaRPr lang="en-US" sz="2352" dirty="0">
              <a:solidFill>
                <a:srgbClr val="FFFFFF"/>
              </a:solidFill>
            </a:endParaRPr>
          </a:p>
          <a:p>
            <a:pPr>
              <a:lnSpc>
                <a:spcPct val="90000"/>
              </a:lnSpc>
              <a:spcAft>
                <a:spcPts val="588"/>
              </a:spcAft>
            </a:pPr>
            <a:r>
              <a:rPr lang="en-US" sz="2352" dirty="0">
                <a:solidFill>
                  <a:srgbClr val="FFFFFF"/>
                </a:solidFill>
              </a:rPr>
              <a:t>Overwrite current selection in body</a:t>
            </a:r>
          </a:p>
        </p:txBody>
      </p:sp>
    </p:spTree>
    <p:extLst>
      <p:ext uri="{BB962C8B-B14F-4D97-AF65-F5344CB8AC3E}">
        <p14:creationId xmlns:p14="http://schemas.microsoft.com/office/powerpoint/2010/main" val="12757665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solidFill>
                  <a:schemeClr val="tx2"/>
                </a:solidFill>
              </a:rPr>
              <a:t>Add attachments</a:t>
            </a:r>
          </a:p>
          <a:p>
            <a:r>
              <a:rPr lang="en-US" dirty="0" smtClean="0">
                <a:solidFill>
                  <a:schemeClr val="tx2"/>
                </a:solidFill>
              </a:rPr>
              <a:t>Write to the body</a:t>
            </a:r>
          </a:p>
          <a:p>
            <a:r>
              <a:rPr lang="en-US" b="1" dirty="0" smtClean="0">
                <a:solidFill>
                  <a:schemeClr val="accent2"/>
                </a:solidFill>
              </a:rPr>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7"/>
            <a:ext cx="4406274" cy="1417745"/>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Get/set start or end time</a:t>
            </a:r>
          </a:p>
          <a:p>
            <a:pPr>
              <a:lnSpc>
                <a:spcPct val="90000"/>
              </a:lnSpc>
              <a:spcAft>
                <a:spcPts val="588"/>
              </a:spcAft>
            </a:pPr>
            <a:r>
              <a:rPr lang="en-US" sz="2352" dirty="0">
                <a:solidFill>
                  <a:srgbClr val="FFFFFF"/>
                </a:solidFill>
              </a:rPr>
              <a:t>Get/set location</a:t>
            </a:r>
          </a:p>
          <a:p>
            <a:pPr>
              <a:lnSpc>
                <a:spcPct val="90000"/>
              </a:lnSpc>
              <a:spcAft>
                <a:spcPts val="588"/>
              </a:spcAft>
            </a:pPr>
            <a:r>
              <a:rPr lang="en-US" sz="2352" dirty="0">
                <a:solidFill>
                  <a:srgbClr val="FFFFFF"/>
                </a:solidFill>
              </a:rPr>
              <a:t>Get/set/add attendees</a:t>
            </a:r>
          </a:p>
        </p:txBody>
      </p:sp>
    </p:spTree>
    <p:extLst>
      <p:ext uri="{BB962C8B-B14F-4D97-AF65-F5344CB8AC3E}">
        <p14:creationId xmlns:p14="http://schemas.microsoft.com/office/powerpoint/2010/main" val="423342273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solidFill>
                  <a:schemeClr val="tx2"/>
                </a:solidFill>
              </a:rPr>
              <a:t>Add attachments</a:t>
            </a:r>
          </a:p>
          <a:p>
            <a:r>
              <a:rPr lang="en-US" dirty="0" smtClean="0">
                <a:solidFill>
                  <a:schemeClr val="tx2"/>
                </a:solidFill>
              </a:rPr>
              <a:t>Write to the body</a:t>
            </a:r>
          </a:p>
          <a:p>
            <a:r>
              <a:rPr lang="en-US" dirty="0" smtClean="0">
                <a:solidFill>
                  <a:schemeClr val="tx2"/>
                </a:solidFill>
              </a:rPr>
              <a:t>R/W appointment properties</a:t>
            </a:r>
          </a:p>
          <a:p>
            <a:r>
              <a:rPr lang="en-US" b="1" dirty="0" smtClean="0">
                <a:solidFill>
                  <a:schemeClr val="accent2"/>
                </a:solidFill>
              </a:rPr>
              <a:t>Custom item properties</a:t>
            </a:r>
            <a:endParaRPr lang="en-US" b="1" dirty="0">
              <a:solidFill>
                <a:schemeClr val="accent2"/>
              </a:solidFill>
            </a:endParaRPr>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2069303"/>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Saved on the </a:t>
            </a:r>
            <a:r>
              <a:rPr lang="en-US" sz="2352" b="1" dirty="0">
                <a:solidFill>
                  <a:srgbClr val="FFFFFF"/>
                </a:solidFill>
              </a:rPr>
              <a:t>sent</a:t>
            </a:r>
            <a:r>
              <a:rPr lang="en-US" sz="2352" dirty="0">
                <a:solidFill>
                  <a:srgbClr val="FFFFFF"/>
                </a:solidFill>
              </a:rPr>
              <a:t> item</a:t>
            </a:r>
          </a:p>
          <a:p>
            <a:pPr>
              <a:lnSpc>
                <a:spcPct val="90000"/>
              </a:lnSpc>
              <a:spcAft>
                <a:spcPts val="588"/>
              </a:spcAft>
            </a:pPr>
            <a:endParaRPr lang="en-US" sz="2352" dirty="0">
              <a:solidFill>
                <a:srgbClr val="FFFFFF"/>
              </a:solidFill>
            </a:endParaRPr>
          </a:p>
          <a:p>
            <a:pPr>
              <a:lnSpc>
                <a:spcPct val="90000"/>
              </a:lnSpc>
              <a:spcAft>
                <a:spcPts val="588"/>
              </a:spcAft>
            </a:pPr>
            <a:r>
              <a:rPr lang="en-US" sz="2352" dirty="0">
                <a:solidFill>
                  <a:srgbClr val="FFFFFF"/>
                </a:solidFill>
              </a:rPr>
              <a:t>Can be used to mark a composed message (</a:t>
            </a:r>
            <a:r>
              <a:rPr lang="en-US" sz="2352" dirty="0" err="1">
                <a:solidFill>
                  <a:srgbClr val="FFFFFF"/>
                </a:solidFill>
              </a:rPr>
              <a:t>eg</a:t>
            </a:r>
            <a:r>
              <a:rPr lang="en-US" sz="2352" dirty="0">
                <a:solidFill>
                  <a:srgbClr val="FFFFFF"/>
                </a:solidFill>
              </a:rPr>
              <a:t> “Tracked” in CRM)</a:t>
            </a:r>
          </a:p>
        </p:txBody>
      </p:sp>
    </p:spTree>
    <p:extLst>
      <p:ext uri="{BB962C8B-B14F-4D97-AF65-F5344CB8AC3E}">
        <p14:creationId xmlns:p14="http://schemas.microsoft.com/office/powerpoint/2010/main" val="75070265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Considerations</a:t>
            </a:r>
          </a:p>
        </p:txBody>
      </p:sp>
    </p:spTree>
    <p:extLst>
      <p:ext uri="{BB962C8B-B14F-4D97-AF65-F5344CB8AC3E}">
        <p14:creationId xmlns:p14="http://schemas.microsoft.com/office/powerpoint/2010/main" val="272283815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Stakeholders of Security</a:t>
            </a:r>
            <a:endParaRPr lang="en-US" dirty="0"/>
          </a:p>
        </p:txBody>
      </p:sp>
      <p:sp>
        <p:nvSpPr>
          <p:cNvPr id="3" name="Content Placeholder 2"/>
          <p:cNvSpPr>
            <a:spLocks noGrp="1"/>
          </p:cNvSpPr>
          <p:nvPr>
            <p:ph type="body" sz="quarter" idx="10"/>
          </p:nvPr>
        </p:nvSpPr>
        <p:spPr/>
        <p:txBody>
          <a:bodyPr/>
          <a:lstStyle/>
          <a:p>
            <a:pPr>
              <a:spcBef>
                <a:spcPts val="900"/>
              </a:spcBef>
            </a:pPr>
            <a:r>
              <a:rPr lang="en-US" sz="2400" dirty="0" smtClean="0"/>
              <a:t>Office Marketplace hosted by Microsoft</a:t>
            </a:r>
          </a:p>
          <a:p>
            <a:pPr lvl="1">
              <a:spcBef>
                <a:spcPts val="900"/>
              </a:spcBef>
            </a:pPr>
            <a:r>
              <a:rPr lang="en-US" sz="2000" dirty="0" smtClean="0"/>
              <a:t>Ensure integrity of marketplace</a:t>
            </a:r>
          </a:p>
          <a:p>
            <a:pPr lvl="1">
              <a:spcBef>
                <a:spcPts val="900"/>
              </a:spcBef>
            </a:pPr>
            <a:r>
              <a:rPr lang="en-US" sz="2000" dirty="0" smtClean="0"/>
              <a:t>Perception of Microsoft products</a:t>
            </a:r>
          </a:p>
          <a:p>
            <a:pPr>
              <a:spcBef>
                <a:spcPts val="900"/>
              </a:spcBef>
            </a:pPr>
            <a:r>
              <a:rPr lang="en-US" sz="2400" dirty="0" smtClean="0"/>
              <a:t>App Developers</a:t>
            </a:r>
          </a:p>
          <a:p>
            <a:pPr lvl="1">
              <a:spcBef>
                <a:spcPts val="900"/>
              </a:spcBef>
            </a:pPr>
            <a:r>
              <a:rPr lang="en-US" sz="2000" dirty="0" smtClean="0"/>
              <a:t>Needs to be aware of security-related constraint</a:t>
            </a:r>
          </a:p>
          <a:p>
            <a:pPr lvl="1">
              <a:spcBef>
                <a:spcPts val="900"/>
              </a:spcBef>
            </a:pPr>
            <a:r>
              <a:rPr lang="en-US" sz="2000" dirty="0" smtClean="0"/>
              <a:t>Ability versus constraint</a:t>
            </a:r>
          </a:p>
          <a:p>
            <a:pPr>
              <a:spcBef>
                <a:spcPts val="900"/>
              </a:spcBef>
            </a:pPr>
            <a:r>
              <a:rPr lang="en-US" sz="2400" dirty="0" smtClean="0"/>
              <a:t>End Users </a:t>
            </a:r>
          </a:p>
          <a:p>
            <a:pPr lvl="1">
              <a:spcBef>
                <a:spcPts val="900"/>
              </a:spcBef>
            </a:pPr>
            <a:r>
              <a:rPr lang="en-US" sz="2000" dirty="0" smtClean="0"/>
              <a:t>Privacy of personal information</a:t>
            </a:r>
          </a:p>
          <a:p>
            <a:pPr lvl="1">
              <a:spcBef>
                <a:spcPts val="900"/>
              </a:spcBef>
            </a:pPr>
            <a:r>
              <a:rPr lang="en-US" sz="2000" dirty="0" smtClean="0"/>
              <a:t>Protect computers from attack</a:t>
            </a:r>
          </a:p>
          <a:p>
            <a:pPr>
              <a:spcBef>
                <a:spcPts val="900"/>
              </a:spcBef>
            </a:pPr>
            <a:r>
              <a:rPr lang="en-US" sz="2400" dirty="0"/>
              <a:t>IT </a:t>
            </a:r>
            <a:r>
              <a:rPr lang="en-US" sz="2400" dirty="0" smtClean="0"/>
              <a:t>Department &amp; </a:t>
            </a:r>
            <a:r>
              <a:rPr lang="en-US" sz="2400" dirty="0"/>
              <a:t>Exchange </a:t>
            </a:r>
            <a:r>
              <a:rPr lang="en-US" sz="2400" dirty="0" smtClean="0"/>
              <a:t>Administrator</a:t>
            </a:r>
          </a:p>
          <a:p>
            <a:pPr lvl="1">
              <a:spcBef>
                <a:spcPts val="900"/>
              </a:spcBef>
            </a:pPr>
            <a:r>
              <a:rPr lang="en-US" sz="2000" dirty="0" smtClean="0"/>
              <a:t>Privacy and </a:t>
            </a:r>
            <a:r>
              <a:rPr lang="en-US" sz="2000" dirty="0"/>
              <a:t>protection of </a:t>
            </a:r>
            <a:r>
              <a:rPr lang="en-US" sz="2000" dirty="0" smtClean="0"/>
              <a:t>corporate information</a:t>
            </a:r>
          </a:p>
          <a:p>
            <a:pPr lvl="1">
              <a:spcBef>
                <a:spcPts val="900"/>
              </a:spcBef>
            </a:pPr>
            <a:r>
              <a:rPr lang="en-US" sz="2000" dirty="0"/>
              <a:t>Protect computers from </a:t>
            </a:r>
            <a:r>
              <a:rPr lang="en-US" sz="2000" dirty="0" smtClean="0"/>
              <a:t>attack</a:t>
            </a:r>
            <a:endParaRPr lang="en-US" sz="2000" dirty="0"/>
          </a:p>
        </p:txBody>
      </p:sp>
    </p:spTree>
    <p:extLst>
      <p:ext uri="{BB962C8B-B14F-4D97-AF65-F5344CB8AC3E}">
        <p14:creationId xmlns:p14="http://schemas.microsoft.com/office/powerpoint/2010/main" val="4292982916"/>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a:t>
            </a:r>
            <a:endParaRPr lang="en-US" dirty="0"/>
          </a:p>
        </p:txBody>
      </p:sp>
      <p:sp>
        <p:nvSpPr>
          <p:cNvPr id="3" name="Text Placeholder 2"/>
          <p:cNvSpPr>
            <a:spLocks noGrp="1"/>
          </p:cNvSpPr>
          <p:nvPr>
            <p:ph type="body" sz="quarter" idx="11"/>
          </p:nvPr>
        </p:nvSpPr>
        <p:spPr>
          <a:xfrm>
            <a:off x="269170" y="1190077"/>
            <a:ext cx="11652805" cy="5764488"/>
          </a:xfrm>
        </p:spPr>
        <p:txBody>
          <a:bodyPr/>
          <a:lstStyle/>
          <a:p>
            <a:r>
              <a:rPr lang="en-US" sz="3528" dirty="0"/>
              <a:t>Restricted</a:t>
            </a:r>
          </a:p>
          <a:p>
            <a:pPr marL="0" lvl="1">
              <a:spcBef>
                <a:spcPts val="0"/>
              </a:spcBef>
            </a:pPr>
            <a:r>
              <a:rPr lang="en-US" sz="1764" dirty="0"/>
              <a:t>App can access data from limited entities</a:t>
            </a:r>
          </a:p>
          <a:p>
            <a:pPr marL="0" lvl="1">
              <a:spcBef>
                <a:spcPts val="0"/>
              </a:spcBef>
            </a:pPr>
            <a:r>
              <a:rPr lang="en-US" sz="1764" dirty="0"/>
              <a:t>Regular expressions are blocked</a:t>
            </a:r>
          </a:p>
          <a:p>
            <a:pPr marL="0" lvl="1">
              <a:spcBef>
                <a:spcPts val="0"/>
              </a:spcBef>
            </a:pPr>
            <a:r>
              <a:rPr lang="en-US" sz="1764" dirty="0"/>
              <a:t>JS API limits item data access</a:t>
            </a:r>
          </a:p>
          <a:p>
            <a:pPr lvl="1"/>
            <a:endParaRPr lang="en-US" sz="1764" dirty="0"/>
          </a:p>
          <a:p>
            <a:r>
              <a:rPr lang="en-US" sz="3528" dirty="0" err="1"/>
              <a:t>ReadItem</a:t>
            </a:r>
            <a:endParaRPr lang="en-US" sz="3528" dirty="0"/>
          </a:p>
          <a:p>
            <a:pPr marL="0" lvl="1">
              <a:spcBef>
                <a:spcPts val="0"/>
              </a:spcBef>
            </a:pPr>
            <a:r>
              <a:rPr lang="en-US" sz="1764" dirty="0"/>
              <a:t>App can access data from all entities</a:t>
            </a:r>
          </a:p>
          <a:p>
            <a:pPr marL="0" lvl="1">
              <a:spcBef>
                <a:spcPts val="0"/>
              </a:spcBef>
            </a:pPr>
            <a:r>
              <a:rPr lang="en-US" sz="1764" dirty="0"/>
              <a:t>Regular expressions allowed</a:t>
            </a:r>
          </a:p>
          <a:p>
            <a:pPr marL="0" lvl="1">
              <a:spcBef>
                <a:spcPts val="0"/>
              </a:spcBef>
            </a:pPr>
            <a:r>
              <a:rPr lang="en-US" sz="1764" dirty="0"/>
              <a:t>Read JS APIs are allowed</a:t>
            </a:r>
          </a:p>
          <a:p>
            <a:pPr marL="0" lvl="1">
              <a:spcBef>
                <a:spcPts val="0"/>
              </a:spcBef>
            </a:pPr>
            <a:r>
              <a:rPr lang="en-US" sz="1764" dirty="0"/>
              <a:t>EWS calls are not allowed</a:t>
            </a:r>
          </a:p>
          <a:p>
            <a:pPr lvl="1"/>
            <a:endParaRPr lang="en-US" sz="1764" dirty="0"/>
          </a:p>
          <a:p>
            <a:r>
              <a:rPr lang="en-US" sz="3528" dirty="0" err="1"/>
              <a:t>ReadWriteItem</a:t>
            </a:r>
            <a:endParaRPr lang="en-US" sz="3528" dirty="0"/>
          </a:p>
          <a:p>
            <a:pPr lvl="1"/>
            <a:r>
              <a:rPr lang="en-US" sz="1764" dirty="0"/>
              <a:t>All JS APIs are allowed</a:t>
            </a:r>
          </a:p>
          <a:p>
            <a:pPr lvl="1"/>
            <a:endParaRPr lang="en-US" sz="1764" dirty="0"/>
          </a:p>
          <a:p>
            <a:r>
              <a:rPr lang="en-US" sz="3528" dirty="0" err="1"/>
              <a:t>ReadWriteMailbox</a:t>
            </a:r>
            <a:endParaRPr lang="en-US" sz="3528" dirty="0"/>
          </a:p>
          <a:p>
            <a:pPr lvl="1"/>
            <a:r>
              <a:rPr lang="en-US" sz="1764" dirty="0"/>
              <a:t>Limited EWS methods are allowed</a:t>
            </a:r>
          </a:p>
        </p:txBody>
      </p:sp>
      <p:graphicFrame>
        <p:nvGraphicFramePr>
          <p:cNvPr id="4" name="Diagram 3"/>
          <p:cNvGraphicFramePr/>
          <p:nvPr>
            <p:extLst/>
          </p:nvPr>
        </p:nvGraphicFramePr>
        <p:xfrm>
          <a:off x="4750125" y="866318"/>
          <a:ext cx="5475619" cy="6088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p:cNvSpPr/>
          <p:nvPr/>
        </p:nvSpPr>
        <p:spPr>
          <a:xfrm>
            <a:off x="9604495" y="2308761"/>
            <a:ext cx="1014420" cy="4182225"/>
          </a:xfrm>
          <a:prstGeom prst="rightBrace">
            <a:avLst>
              <a:gd name="adj1" fmla="val 8333"/>
              <a:gd name="adj2" fmla="val 5029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399" dirty="0">
              <a:solidFill>
                <a:srgbClr val="505050"/>
              </a:solidFill>
            </a:endParaRPr>
          </a:p>
        </p:txBody>
      </p:sp>
      <p:sp>
        <p:nvSpPr>
          <p:cNvPr id="6" name="TextBox 5"/>
          <p:cNvSpPr txBox="1"/>
          <p:nvPr/>
        </p:nvSpPr>
        <p:spPr>
          <a:xfrm>
            <a:off x="10652409" y="4101144"/>
            <a:ext cx="1117882" cy="656336"/>
          </a:xfrm>
          <a:prstGeom prst="rect">
            <a:avLst/>
          </a:prstGeom>
          <a:noFill/>
        </p:spPr>
        <p:txBody>
          <a:bodyPr wrap="square" lIns="0" tIns="0" rIns="0" bIns="0" rtlCol="0">
            <a:spAutoFit/>
          </a:bodyPr>
          <a:lstStyle/>
          <a:p>
            <a:r>
              <a:rPr lang="en-US" sz="2133" spc="-93" dirty="0">
                <a:gradFill>
                  <a:gsLst>
                    <a:gs pos="2917">
                      <a:srgbClr val="505050"/>
                    </a:gs>
                    <a:gs pos="30000">
                      <a:srgbClr val="505050"/>
                    </a:gs>
                  </a:gsLst>
                  <a:lin ang="5400000" scaled="0"/>
                </a:gradFill>
              </a:rPr>
              <a:t>End-users</a:t>
            </a:r>
            <a:br>
              <a:rPr lang="en-US" sz="2133" spc="-93" dirty="0">
                <a:gradFill>
                  <a:gsLst>
                    <a:gs pos="2917">
                      <a:srgbClr val="505050"/>
                    </a:gs>
                    <a:gs pos="30000">
                      <a:srgbClr val="505050"/>
                    </a:gs>
                  </a:gsLst>
                  <a:lin ang="5400000" scaled="0"/>
                </a:gradFill>
              </a:rPr>
            </a:br>
            <a:r>
              <a:rPr lang="en-US" sz="2133" spc="-93" dirty="0">
                <a:gradFill>
                  <a:gsLst>
                    <a:gs pos="2917">
                      <a:srgbClr val="505050"/>
                    </a:gs>
                    <a:gs pos="30000">
                      <a:srgbClr val="505050"/>
                    </a:gs>
                  </a:gsLst>
                  <a:lin ang="5400000" scaled="0"/>
                </a:gradFill>
              </a:rPr>
              <a:t>can install</a:t>
            </a:r>
          </a:p>
        </p:txBody>
      </p:sp>
      <p:sp>
        <p:nvSpPr>
          <p:cNvPr id="7" name="Right Brace 6"/>
          <p:cNvSpPr/>
          <p:nvPr/>
        </p:nvSpPr>
        <p:spPr>
          <a:xfrm>
            <a:off x="9830653" y="1190078"/>
            <a:ext cx="1269851" cy="5300909"/>
          </a:xfrm>
          <a:prstGeom prst="rightBrace">
            <a:avLst>
              <a:gd name="adj1" fmla="val 8333"/>
              <a:gd name="adj2" fmla="val 3196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399">
              <a:solidFill>
                <a:srgbClr val="505050"/>
              </a:solidFill>
            </a:endParaRPr>
          </a:p>
        </p:txBody>
      </p:sp>
      <p:sp>
        <p:nvSpPr>
          <p:cNvPr id="8" name="TextBox 7"/>
          <p:cNvSpPr txBox="1"/>
          <p:nvPr/>
        </p:nvSpPr>
        <p:spPr>
          <a:xfrm>
            <a:off x="11100505" y="2467997"/>
            <a:ext cx="1117882" cy="656336"/>
          </a:xfrm>
          <a:prstGeom prst="rect">
            <a:avLst/>
          </a:prstGeom>
          <a:noFill/>
        </p:spPr>
        <p:txBody>
          <a:bodyPr wrap="square" lIns="0" tIns="0" rIns="0" bIns="0" rtlCol="0">
            <a:spAutoFit/>
          </a:bodyPr>
          <a:lstStyle/>
          <a:p>
            <a:r>
              <a:rPr lang="en-US" sz="2133" spc="-93" dirty="0">
                <a:gradFill>
                  <a:gsLst>
                    <a:gs pos="2917">
                      <a:srgbClr val="505050"/>
                    </a:gs>
                    <a:gs pos="30000">
                      <a:srgbClr val="505050"/>
                    </a:gs>
                  </a:gsLst>
                  <a:lin ang="5400000" scaled="0"/>
                </a:gradFill>
              </a:rPr>
              <a:t>Admins can install</a:t>
            </a:r>
          </a:p>
        </p:txBody>
      </p:sp>
    </p:spTree>
    <p:extLst>
      <p:ext uri="{BB962C8B-B14F-4D97-AF65-F5344CB8AC3E}">
        <p14:creationId xmlns:p14="http://schemas.microsoft.com/office/powerpoint/2010/main" val="1118418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 to Mail Apps </a:t>
            </a:r>
          </a:p>
          <a:p>
            <a:r>
              <a:rPr lang="en-US" dirty="0"/>
              <a:t>Contextual Activation and Rules</a:t>
            </a:r>
          </a:p>
          <a:p>
            <a:r>
              <a:rPr lang="en-US" dirty="0"/>
              <a:t>Using JSOM for </a:t>
            </a:r>
            <a:r>
              <a:rPr lang="en-US" dirty="0" smtClean="0"/>
              <a:t>Outlook</a:t>
            </a:r>
          </a:p>
          <a:p>
            <a:r>
              <a:rPr lang="en-US" dirty="0" smtClean="0"/>
              <a:t>Compose Apps</a:t>
            </a:r>
            <a:endParaRPr lang="en-US" dirty="0"/>
          </a:p>
          <a:p>
            <a:r>
              <a:rPr lang="en-US" dirty="0"/>
              <a:t>Security </a:t>
            </a:r>
            <a:r>
              <a:rPr lang="en-US" dirty="0" smtClean="0"/>
              <a:t>Considerations</a:t>
            </a:r>
            <a:endParaRPr lang="en-US" dirty="0"/>
          </a:p>
          <a:p>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2300982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a:t>
            </a:r>
            <a:endParaRPr lang="en-US" i="1" dirty="0" smtClean="0">
              <a:solidFill>
                <a:schemeClr val="tx2">
                  <a:lumMod val="50000"/>
                </a:schemeClr>
              </a:solidFill>
            </a:endParaRPr>
          </a:p>
          <a:p>
            <a:pPr lvl="1"/>
            <a:r>
              <a:rPr lang="en-US" dirty="0" smtClean="0"/>
              <a:t>Content App</a:t>
            </a:r>
          </a:p>
          <a:p>
            <a:pPr lvl="1"/>
            <a:r>
              <a:rPr lang="en-US" dirty="0" smtClean="0"/>
              <a:t>Mail App </a:t>
            </a:r>
            <a:r>
              <a:rPr lang="en-US" i="1" dirty="0">
                <a:solidFill>
                  <a:schemeClr val="tx2">
                    <a:lumMod val="50000"/>
                  </a:schemeClr>
                </a:solidFill>
              </a:rPr>
              <a:t>(only shape supported by </a:t>
            </a:r>
            <a:r>
              <a:rPr lang="en-US" i="1" dirty="0" smtClean="0">
                <a:solidFill>
                  <a:schemeClr val="tx2">
                    <a:lumMod val="50000"/>
                  </a:schemeClr>
                </a:solidFill>
              </a:rPr>
              <a:t>Outlook and OWA)</a:t>
            </a:r>
            <a:endParaRPr lang="en-US" dirty="0" smtClean="0"/>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10" name="Group 9"/>
          <p:cNvGrpSpPr/>
          <p:nvPr/>
        </p:nvGrpSpPr>
        <p:grpSpPr>
          <a:xfrm>
            <a:off x="1011490" y="3491435"/>
            <a:ext cx="9594435" cy="2442792"/>
            <a:chOff x="1163890" y="3052077"/>
            <a:chExt cx="9594435" cy="2442792"/>
          </a:xfrm>
        </p:grpSpPr>
        <p:grpSp>
          <p:nvGrpSpPr>
            <p:cNvPr id="11" name="Group 10"/>
            <p:cNvGrpSpPr/>
            <p:nvPr/>
          </p:nvGrpSpPr>
          <p:grpSpPr>
            <a:xfrm>
              <a:off x="4502991" y="3113564"/>
              <a:ext cx="2897920" cy="2381305"/>
              <a:chOff x="8415338" y="3969071"/>
              <a:chExt cx="3516163" cy="2594233"/>
            </a:xfrm>
          </p:grpSpPr>
          <p:sp>
            <p:nvSpPr>
              <p:cNvPr id="61" name="Rectangle 6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62" name="Rectangle 61"/>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rPr>
                  <a:t>Excel Application</a:t>
                </a:r>
                <a:endParaRPr lang="en-US" sz="1400" b="1" kern="0" dirty="0">
                  <a:solidFill>
                    <a:schemeClr val="tx1">
                      <a:lumMod val="50000"/>
                      <a:lumOff val="50000"/>
                    </a:schemeClr>
                  </a:solidFill>
                </a:endParaRPr>
              </a:p>
            </p:txBody>
          </p:sp>
        </p:grpSp>
        <p:grpSp>
          <p:nvGrpSpPr>
            <p:cNvPr id="12" name="Group 11"/>
            <p:cNvGrpSpPr/>
            <p:nvPr/>
          </p:nvGrpSpPr>
          <p:grpSpPr>
            <a:xfrm>
              <a:off x="1163890" y="3113564"/>
              <a:ext cx="2897920" cy="2381305"/>
              <a:chOff x="8415338" y="3969071"/>
              <a:chExt cx="3516163" cy="2594233"/>
            </a:xfrm>
          </p:grpSpPr>
          <p:sp>
            <p:nvSpPr>
              <p:cNvPr id="59" name="Rectangle 58"/>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60" name="Rectangle 59"/>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latin typeface="Segoe UI"/>
                  </a:rPr>
                  <a:t>Word Application</a:t>
                </a:r>
                <a:endParaRPr lang="en-US" sz="1400" b="1" kern="0" dirty="0">
                  <a:solidFill>
                    <a:schemeClr val="tx1">
                      <a:lumMod val="50000"/>
                      <a:lumOff val="50000"/>
                    </a:schemeClr>
                  </a:solidFill>
                  <a:latin typeface="Segoe UI"/>
                </a:endParaRPr>
              </a:p>
            </p:txBody>
          </p:sp>
        </p:grpSp>
        <p:sp>
          <p:nvSpPr>
            <p:cNvPr id="13" name="Rectangle 12"/>
            <p:cNvSpPr/>
            <p:nvPr/>
          </p:nvSpPr>
          <p:spPr>
            <a:xfrm>
              <a:off x="1253594" y="3686551"/>
              <a:ext cx="1882896" cy="1716274"/>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000" kern="0" spc="-67" dirty="0" smtClean="0">
                  <a:solidFill>
                    <a:schemeClr val="tx2"/>
                  </a:solidFill>
                  <a:latin typeface="Segoe UI Light"/>
                  <a:ea typeface="Segoe UI" pitchFamily="34" charset="0"/>
                  <a:cs typeface="Segoe UI" pitchFamily="34" charset="0"/>
                </a:rPr>
                <a:t>Document</a:t>
              </a:r>
              <a:endParaRPr lang="en-US" sz="2000" kern="0" spc="-67" dirty="0">
                <a:solidFill>
                  <a:schemeClr val="tx2"/>
                </a:solidFill>
                <a:latin typeface="Segoe UI Light"/>
                <a:ea typeface="Segoe UI" pitchFamily="34" charset="0"/>
                <a:cs typeface="Segoe UI" pitchFamily="34" charset="0"/>
              </a:endParaRPr>
            </a:p>
          </p:txBody>
        </p:sp>
        <p:grpSp>
          <p:nvGrpSpPr>
            <p:cNvPr id="14" name="Group 13"/>
            <p:cNvGrpSpPr/>
            <p:nvPr/>
          </p:nvGrpSpPr>
          <p:grpSpPr>
            <a:xfrm>
              <a:off x="7860405" y="3113563"/>
              <a:ext cx="2897920" cy="2381305"/>
              <a:chOff x="8415338" y="3969071"/>
              <a:chExt cx="3516163" cy="2594233"/>
            </a:xfrm>
          </p:grpSpPr>
          <p:sp>
            <p:nvSpPr>
              <p:cNvPr id="57" name="Rectangle 56"/>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dirty="0">
                  <a:solidFill>
                    <a:srgbClr val="1B1B1B"/>
                  </a:solidFill>
                  <a:latin typeface="Segoe UI"/>
                </a:endParaRPr>
              </a:p>
            </p:txBody>
          </p:sp>
          <p:sp>
            <p:nvSpPr>
              <p:cNvPr id="58" name="Rectangle 57"/>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rPr>
                  <a:t>Outlook Application</a:t>
                </a:r>
                <a:endParaRPr lang="en-US" sz="1400" b="1" kern="0" dirty="0">
                  <a:solidFill>
                    <a:schemeClr val="tx1">
                      <a:lumMod val="50000"/>
                      <a:lumOff val="50000"/>
                    </a:schemeClr>
                  </a:solidFill>
                </a:endParaRPr>
              </a:p>
            </p:txBody>
          </p:sp>
        </p:grpSp>
        <p:sp>
          <p:nvSpPr>
            <p:cNvPr id="15" name="Rectangle 14"/>
            <p:cNvSpPr/>
            <p:nvPr/>
          </p:nvSpPr>
          <p:spPr>
            <a:xfrm>
              <a:off x="4630974" y="3686551"/>
              <a:ext cx="2625231"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2000" kern="0" spc="-67" dirty="0" smtClean="0">
                  <a:solidFill>
                    <a:schemeClr val="tx2"/>
                  </a:solidFill>
                  <a:latin typeface="Segoe UI Light"/>
                  <a:ea typeface="Segoe UI" pitchFamily="34" charset="0"/>
                  <a:cs typeface="Segoe UI" pitchFamily="34" charset="0"/>
                </a:rPr>
                <a:t>Document</a:t>
              </a:r>
              <a:endParaRPr lang="en-US" sz="2000" kern="0" spc="-67" dirty="0">
                <a:solidFill>
                  <a:schemeClr val="tx2"/>
                </a:solidFill>
                <a:latin typeface="Segoe UI Light"/>
                <a:ea typeface="Segoe UI" pitchFamily="34" charset="0"/>
                <a:cs typeface="Segoe UI" pitchFamily="34" charset="0"/>
              </a:endParaRPr>
            </a:p>
          </p:txBody>
        </p:sp>
        <p:sp>
          <p:nvSpPr>
            <p:cNvPr id="16" name="Rectangle 15"/>
            <p:cNvSpPr/>
            <p:nvPr/>
          </p:nvSpPr>
          <p:spPr>
            <a:xfrm>
              <a:off x="7996750" y="3686551"/>
              <a:ext cx="1196412"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400" kern="0" spc="-67" dirty="0" smtClean="0">
                  <a:solidFill>
                    <a:schemeClr val="tx2"/>
                  </a:solidFill>
                  <a:latin typeface="Segoe UI Light"/>
                  <a:ea typeface="Segoe UI" pitchFamily="34" charset="0"/>
                  <a:cs typeface="Segoe UI" pitchFamily="34" charset="0"/>
                </a:rPr>
                <a:t>Inbox</a:t>
              </a:r>
              <a:endParaRPr lang="en-US" sz="1400" kern="0" spc="-67" dirty="0">
                <a:solidFill>
                  <a:schemeClr val="tx2"/>
                </a:solidFill>
                <a:latin typeface="Segoe UI Light"/>
                <a:ea typeface="Segoe UI" pitchFamily="34" charset="0"/>
                <a:cs typeface="Segoe UI" pitchFamily="34" charset="0"/>
              </a:endParaRPr>
            </a:p>
          </p:txBody>
        </p:sp>
        <p:sp>
          <p:nvSpPr>
            <p:cNvPr id="17" name="Rectangle 16"/>
            <p:cNvSpPr/>
            <p:nvPr/>
          </p:nvSpPr>
          <p:spPr>
            <a:xfrm>
              <a:off x="9306926" y="3686551"/>
              <a:ext cx="1302080"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400" kern="0" spc="-67" dirty="0" smtClean="0">
                  <a:solidFill>
                    <a:schemeClr val="tx2"/>
                  </a:solidFill>
                  <a:latin typeface="Segoe UI Light"/>
                  <a:ea typeface="Segoe UI" pitchFamily="34" charset="0"/>
                  <a:cs typeface="Segoe UI" pitchFamily="34" charset="0"/>
                </a:rPr>
                <a:t>Selected Message</a:t>
              </a:r>
              <a:endParaRPr lang="en-US" sz="1400" kern="0" spc="-67" dirty="0">
                <a:solidFill>
                  <a:schemeClr val="tx2"/>
                </a:solidFill>
                <a:latin typeface="Segoe UI Light"/>
                <a:ea typeface="Segoe UI" pitchFamily="34" charset="0"/>
                <a:cs typeface="Segoe UI" pitchFamily="34" charset="0"/>
              </a:endParaRPr>
            </a:p>
          </p:txBody>
        </p:sp>
        <p:sp>
          <p:nvSpPr>
            <p:cNvPr id="18" name="Rectangle 17"/>
            <p:cNvSpPr/>
            <p:nvPr/>
          </p:nvSpPr>
          <p:spPr>
            <a:xfrm>
              <a:off x="3245742" y="3599166"/>
              <a:ext cx="827033" cy="18957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Task Pane App</a:t>
              </a:r>
              <a:endParaRPr lang="en-US" sz="1400" kern="0" spc="-67" dirty="0">
                <a:latin typeface="Segoe UI Light"/>
                <a:ea typeface="Segoe UI" pitchFamily="34" charset="0"/>
                <a:cs typeface="Segoe UI" pitchFamily="34" charset="0"/>
              </a:endParaRPr>
            </a:p>
          </p:txBody>
        </p:sp>
        <p:sp>
          <p:nvSpPr>
            <p:cNvPr id="19" name="Rectangle 18"/>
            <p:cNvSpPr/>
            <p:nvPr/>
          </p:nvSpPr>
          <p:spPr>
            <a:xfrm>
              <a:off x="6217244" y="4705295"/>
              <a:ext cx="930808" cy="6139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Content </a:t>
              </a:r>
              <a:br>
                <a:rPr lang="en-US" sz="1400" kern="0" spc="-67" dirty="0" smtClean="0">
                  <a:latin typeface="Segoe UI Light"/>
                  <a:ea typeface="Segoe UI" pitchFamily="34" charset="0"/>
                  <a:cs typeface="Segoe UI" pitchFamily="34" charset="0"/>
                </a:rPr>
              </a:br>
              <a:r>
                <a:rPr lang="en-US" sz="1400" kern="0" spc="-67" dirty="0" smtClean="0">
                  <a:latin typeface="Segoe UI Light"/>
                  <a:ea typeface="Segoe UI" pitchFamily="34" charset="0"/>
                  <a:cs typeface="Segoe UI" pitchFamily="34" charset="0"/>
                </a:rPr>
                <a:t>App</a:t>
              </a:r>
              <a:endParaRPr lang="en-US" sz="1400" kern="0" spc="-67" dirty="0">
                <a:latin typeface="Segoe UI Light"/>
                <a:ea typeface="Segoe UI" pitchFamily="34" charset="0"/>
                <a:cs typeface="Segoe UI" pitchFamily="34" charset="0"/>
              </a:endParaRPr>
            </a:p>
          </p:txBody>
        </p:sp>
        <p:sp>
          <p:nvSpPr>
            <p:cNvPr id="20" name="Rectangle 19"/>
            <p:cNvSpPr/>
            <p:nvPr/>
          </p:nvSpPr>
          <p:spPr>
            <a:xfrm>
              <a:off x="9418994" y="4168749"/>
              <a:ext cx="1091689" cy="4130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Mail App</a:t>
              </a:r>
              <a:endParaRPr lang="en-US" sz="1400" kern="0" spc="-67" dirty="0">
                <a:latin typeface="Segoe UI Light"/>
                <a:ea typeface="Segoe UI" pitchFamily="34" charset="0"/>
                <a:cs typeface="Segoe UI" pitchFamily="34" charset="0"/>
              </a:endParaRPr>
            </a:p>
          </p:txBody>
        </p:sp>
        <p:cxnSp>
          <p:nvCxnSpPr>
            <p:cNvPr id="21" name="Straight Connector 20"/>
            <p:cNvCxnSpPr/>
            <p:nvPr/>
          </p:nvCxnSpPr>
          <p:spPr>
            <a:xfrm>
              <a:off x="1337187" y="3836890"/>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37187" y="3993019"/>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37187" y="4155251"/>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37187" y="4337147"/>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337187" y="4705295"/>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337187" y="4897024"/>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337187" y="5078921"/>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337187" y="5241153"/>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68645" y="3993019"/>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68645" y="415525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68645" y="4337147"/>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68645" y="448463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68645" y="4640825"/>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768645" y="480417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766293" y="4963243"/>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766293" y="513340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81807" y="397734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3356" y="4125950"/>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93356" y="4278243"/>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103469" y="4431657"/>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93355" y="4603696"/>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93354" y="4755989"/>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03469" y="4909403"/>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03468" y="5063246"/>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81806" y="5215947"/>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418994" y="4806075"/>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418994" y="4947568"/>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418994" y="509986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418994" y="525134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418839" y="3925222"/>
              <a:ext cx="807272" cy="107722"/>
            </a:xfrm>
            <a:prstGeom prst="rect">
              <a:avLst/>
            </a:prstGeom>
            <a:noFill/>
          </p:spPr>
          <p:txBody>
            <a:bodyPr wrap="none" lIns="0" tIns="0" rIns="0" bIns="0" rtlCol="0">
              <a:spAutoFit/>
            </a:bodyPr>
            <a:lstStyle/>
            <a:p>
              <a:r>
                <a:rPr lang="en-US" sz="700" spc="-70" dirty="0" smtClean="0"/>
                <a:t>Reply </a:t>
              </a:r>
              <a:r>
                <a:rPr lang="fi-FI" sz="700" spc="-70" dirty="0" smtClean="0"/>
                <a:t>| </a:t>
              </a:r>
              <a:r>
                <a:rPr lang="en-US" sz="700" spc="-70" dirty="0"/>
                <a:t> </a:t>
              </a:r>
              <a:r>
                <a:rPr lang="en-US" sz="700" spc="-70" dirty="0" smtClean="0"/>
                <a:t>Reply All </a:t>
              </a:r>
              <a:r>
                <a:rPr lang="fi-FI" sz="700" spc="-70" dirty="0" smtClean="0"/>
                <a:t>| </a:t>
              </a:r>
              <a:r>
                <a:rPr lang="en-US" sz="700" spc="-70" dirty="0" smtClean="0"/>
                <a:t> Forward</a:t>
              </a:r>
            </a:p>
          </p:txBody>
        </p:sp>
        <p:sp>
          <p:nvSpPr>
            <p:cNvPr id="51" name="Rectangle 50"/>
            <p:cNvSpPr/>
            <p:nvPr/>
          </p:nvSpPr>
          <p:spPr>
            <a:xfrm>
              <a:off x="9418994" y="4071701"/>
              <a:ext cx="1091689" cy="97048"/>
            </a:xfrm>
            <a:prstGeom prst="rect">
              <a:avLst/>
            </a:prstGeom>
            <a:solidFill>
              <a:schemeClr val="bg2"/>
            </a:solidFill>
            <a:ln w="19050">
              <a:solidFill>
                <a:schemeClr val="bg2"/>
              </a:solidFill>
            </a:ln>
          </p:spPr>
          <p:txBody>
            <a:bodyPr vert="horz" lIns="0" tIns="0" rIns="0" bIns="0" rtlCol="0" anchor="ctr">
              <a:noAutofit/>
            </a:bodyPr>
            <a:lstStyle/>
            <a:p>
              <a:pPr algn="ctr" defTabSz="761183">
                <a:spcBef>
                  <a:spcPct val="20000"/>
                </a:spcBef>
              </a:pPr>
              <a:endParaRPr lang="en-US" sz="1400" kern="0" spc="-67" dirty="0">
                <a:latin typeface="Segoe UI Light"/>
                <a:ea typeface="Segoe UI" pitchFamily="34" charset="0"/>
                <a:cs typeface="Segoe UI" pitchFamily="34" charset="0"/>
              </a:endParaRPr>
            </a:p>
          </p:txBody>
        </p:sp>
        <p:sp>
          <p:nvSpPr>
            <p:cNvPr id="52" name="Rectangle 51"/>
            <p:cNvSpPr/>
            <p:nvPr/>
          </p:nvSpPr>
          <p:spPr>
            <a:xfrm>
              <a:off x="9418994" y="4071701"/>
              <a:ext cx="267931" cy="97048"/>
            </a:xfrm>
            <a:prstGeom prst="rect">
              <a:avLst/>
            </a:prstGeom>
            <a:solidFill>
              <a:schemeClr val="bg1"/>
            </a:soli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600" kern="0" spc="-67" dirty="0" smtClean="0">
                  <a:latin typeface="Segoe UI Light"/>
                  <a:ea typeface="Segoe UI" pitchFamily="34" charset="0"/>
                  <a:cs typeface="Segoe UI" pitchFamily="34" charset="0"/>
                </a:rPr>
                <a:t>app</a:t>
              </a:r>
              <a:endParaRPr lang="en-US" sz="600" kern="0" spc="-67" dirty="0">
                <a:latin typeface="Segoe UI Light"/>
                <a:ea typeface="Segoe UI" pitchFamily="34" charset="0"/>
                <a:cs typeface="Segoe UI" pitchFamily="34" charset="0"/>
              </a:endParaRPr>
            </a:p>
          </p:txBody>
        </p:sp>
        <p:sp>
          <p:nvSpPr>
            <p:cNvPr id="53" name="TextBox 52"/>
            <p:cNvSpPr txBox="1"/>
            <p:nvPr/>
          </p:nvSpPr>
          <p:spPr>
            <a:xfrm>
              <a:off x="9418839" y="4648267"/>
              <a:ext cx="464551" cy="107722"/>
            </a:xfrm>
            <a:prstGeom prst="rect">
              <a:avLst/>
            </a:prstGeom>
            <a:noFill/>
          </p:spPr>
          <p:txBody>
            <a:bodyPr wrap="none" lIns="0" tIns="0" rIns="0" bIns="0" rtlCol="0">
              <a:spAutoFit/>
            </a:bodyPr>
            <a:lstStyle/>
            <a:p>
              <a:r>
                <a:rPr lang="en-US" sz="700" spc="-70" dirty="0" smtClean="0"/>
                <a:t>Message Body</a:t>
              </a:r>
            </a:p>
          </p:txBody>
        </p:sp>
        <p:pic>
          <p:nvPicPr>
            <p:cNvPr id="54" name="Picture 5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1174855" y="3135231"/>
              <a:ext cx="441960" cy="455456"/>
            </a:xfrm>
            <a:prstGeom prst="rect">
              <a:avLst/>
            </a:prstGeom>
          </p:spPr>
        </p:pic>
        <p:pic>
          <p:nvPicPr>
            <p:cNvPr id="55" name="Picture 5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4540571" y="3123472"/>
              <a:ext cx="451444" cy="465551"/>
            </a:xfrm>
            <a:prstGeom prst="rect">
              <a:avLst/>
            </a:prstGeom>
          </p:spPr>
        </p:pic>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7809665" y="3052077"/>
              <a:ext cx="587605" cy="626979"/>
            </a:xfrm>
            <a:prstGeom prst="rect">
              <a:avLst/>
            </a:prstGeom>
          </p:spPr>
        </p:pic>
      </p:grpSp>
    </p:spTree>
    <p:extLst>
      <p:ext uri="{BB962C8B-B14F-4D97-AF65-F5344CB8AC3E}">
        <p14:creationId xmlns:p14="http://schemas.microsoft.com/office/powerpoint/2010/main" val="2163532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Exchange items</a:t>
            </a:r>
          </a:p>
          <a:p>
            <a:pPr lvl="1"/>
            <a:endParaRPr lang="en-US" sz="1999" dirty="0"/>
          </a:p>
          <a:p>
            <a:r>
              <a:rPr lang="en-US" sz="3599" dirty="0"/>
              <a:t>WEF </a:t>
            </a:r>
            <a:r>
              <a:rPr lang="en-US" sz="3599" dirty="0" smtClean="0"/>
              <a:t>provides secure runtime environment for Apps</a:t>
            </a:r>
            <a:endParaRPr lang="en-US" sz="3599" b="1" dirty="0">
              <a:solidFill>
                <a:schemeClr val="bg2">
                  <a:lumMod val="75000"/>
                </a:schemeClr>
              </a:solidFill>
            </a:endParaRPr>
          </a:p>
          <a:p>
            <a:pPr lvl="1"/>
            <a:r>
              <a:rPr lang="en-US" sz="2000" dirty="0" smtClean="0"/>
              <a:t>Access </a:t>
            </a:r>
            <a:r>
              <a:rPr lang="en-US" sz="2000" dirty="0"/>
              <a:t>to the host application's UI frame is managed.</a:t>
            </a:r>
          </a:p>
          <a:p>
            <a:pPr lvl="1"/>
            <a:r>
              <a:rPr lang="en-US" sz="2000" dirty="0"/>
              <a:t>Only indirect access to the host application's UI thread is allowed.</a:t>
            </a:r>
          </a:p>
          <a:p>
            <a:pPr lvl="1"/>
            <a:r>
              <a:rPr lang="en-US" sz="2000" dirty="0"/>
              <a:t>Modal interactions are not allowed.</a:t>
            </a:r>
          </a:p>
          <a:p>
            <a:pPr lvl="1"/>
            <a:endParaRPr lang="en-US" sz="1999" dirty="0"/>
          </a:p>
        </p:txBody>
      </p:sp>
    </p:spTree>
    <p:extLst>
      <p:ext uri="{BB962C8B-B14F-4D97-AF65-F5344CB8AC3E}">
        <p14:creationId xmlns:p14="http://schemas.microsoft.com/office/powerpoint/2010/main" val="2522832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23" name="Group 22"/>
          <p:cNvGrpSpPr/>
          <p:nvPr/>
        </p:nvGrpSpPr>
        <p:grpSpPr>
          <a:xfrm>
            <a:off x="2064127" y="3583742"/>
            <a:ext cx="7598664" cy="2381305"/>
            <a:chOff x="-204092" y="2698032"/>
            <a:chExt cx="7598664" cy="2381305"/>
          </a:xfrm>
        </p:grpSpPr>
        <p:pic>
          <p:nvPicPr>
            <p:cNvPr id="24" name="Picture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25" name="Group 24"/>
            <p:cNvGrpSpPr/>
            <p:nvPr/>
          </p:nvGrpSpPr>
          <p:grpSpPr>
            <a:xfrm>
              <a:off x="4496652" y="2698032"/>
              <a:ext cx="2897920" cy="2381305"/>
              <a:chOff x="8415338" y="3969071"/>
              <a:chExt cx="3516163" cy="2594233"/>
            </a:xfrm>
          </p:grpSpPr>
          <p:sp>
            <p:nvSpPr>
              <p:cNvPr id="31" name="Rectangle 3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32" name="Rectangle 3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endParaRPr lang="en-US" sz="1166" kern="0" dirty="0">
                  <a:solidFill>
                    <a:srgbClr val="262626">
                      <a:lumMod val="60000"/>
                      <a:lumOff val="40000"/>
                    </a:srgbClr>
                  </a:solidFill>
                  <a:latin typeface="Segoe UI"/>
                </a:endParaRPr>
              </a:p>
            </p:txBody>
          </p:sp>
        </p:grpSp>
        <p:sp>
          <p:nvSpPr>
            <p:cNvPr id="26" name="Rectangle 25"/>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smtClean="0">
                  <a:solidFill>
                    <a:srgbClr val="1B1B1B"/>
                  </a:solidFill>
                  <a:latin typeface="Segoe UI"/>
                </a:rPr>
                <a:t>App for Office</a:t>
              </a:r>
              <a:endParaRPr lang="en-US" sz="1166" kern="0" dirty="0">
                <a:solidFill>
                  <a:srgbClr val="1B1B1B"/>
                </a:solidFill>
                <a:latin typeface="Segoe UI"/>
              </a:endParaRPr>
            </a:p>
            <a:p>
              <a:pPr algn="ctr" defTabSz="761183"/>
              <a:r>
                <a:rPr lang="en-US" sz="1166" kern="0" dirty="0">
                  <a:solidFill>
                    <a:srgbClr val="1B1B1B"/>
                  </a:solidFill>
                  <a:latin typeface="Segoe UI"/>
                </a:rPr>
                <a:t>Manifest</a:t>
              </a:r>
            </a:p>
            <a:p>
              <a:pPr algn="ctr" defTabSz="761183"/>
              <a:endParaRPr lang="en-US" sz="1166" kern="0" dirty="0">
                <a:solidFill>
                  <a:srgbClr val="1B1B1B"/>
                </a:solidFill>
                <a:latin typeface="Segoe UI"/>
              </a:endParaRPr>
            </a:p>
            <a:p>
              <a:pPr algn="ctr" defTabSz="761183"/>
              <a:r>
                <a:rPr lang="en-US" sz="833" b="1" kern="0" dirty="0">
                  <a:solidFill>
                    <a:schemeClr val="tx2"/>
                  </a:solidFill>
                  <a:latin typeface="Segoe UI"/>
                </a:rPr>
                <a:t>&lt;XML&gt;</a:t>
              </a:r>
            </a:p>
          </p:txBody>
        </p:sp>
        <p:sp>
          <p:nvSpPr>
            <p:cNvPr id="27" name="Rectangle 26"/>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a:solidFill>
                    <a:srgbClr val="1B1B1B"/>
                  </a:solidFill>
                  <a:latin typeface="Segoe UI"/>
                </a:rPr>
                <a:t>Web</a:t>
              </a:r>
            </a:p>
            <a:p>
              <a:pPr algn="ctr" defTabSz="761183"/>
              <a:r>
                <a:rPr lang="en-US" sz="1166" kern="0" dirty="0">
                  <a:solidFill>
                    <a:srgbClr val="1B1B1B"/>
                  </a:solidFill>
                  <a:latin typeface="Segoe UI"/>
                </a:rPr>
                <a:t>Page</a:t>
              </a:r>
            </a:p>
            <a:p>
              <a:pPr algn="ctr" defTabSz="761183"/>
              <a:endParaRPr lang="en-US" sz="833" b="1" kern="0" dirty="0">
                <a:solidFill>
                  <a:srgbClr val="FF7401"/>
                </a:solidFill>
                <a:latin typeface="Segoe UI"/>
              </a:endParaRPr>
            </a:p>
            <a:p>
              <a:pPr algn="ctr" defTabSz="761183"/>
              <a:r>
                <a:rPr lang="en-US" sz="833" b="1" kern="0" dirty="0">
                  <a:solidFill>
                    <a:schemeClr val="tx2"/>
                  </a:solidFill>
                  <a:latin typeface="Segoe UI"/>
                </a:rPr>
                <a:t>HTML+JS</a:t>
              </a:r>
            </a:p>
          </p:txBody>
        </p:sp>
        <p:sp>
          <p:nvSpPr>
            <p:cNvPr id="28" name="Cross 27"/>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78" tIns="23788" rIns="47578" bIns="23788" rtlCol="0" anchor="ctr"/>
            <a:lstStyle/>
            <a:p>
              <a:pPr algn="ctr" defTabSz="761183"/>
              <a:endParaRPr lang="en-US" sz="1500" kern="0">
                <a:solidFill>
                  <a:srgbClr val="FFFFFF"/>
                </a:solidFill>
                <a:latin typeface="Segoe UI"/>
              </a:endParaRPr>
            </a:p>
          </p:txBody>
        </p:sp>
        <p:sp>
          <p:nvSpPr>
            <p:cNvPr id="29" name="Equal 28"/>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78" tIns="23788" rIns="47578" bIns="23788" rtlCol="0" anchor="ctr"/>
            <a:lstStyle/>
            <a:p>
              <a:pPr algn="ctr" defTabSz="761183"/>
              <a:endParaRPr lang="en-US" sz="1500" kern="0">
                <a:solidFill>
                  <a:srgbClr val="1B1B1B"/>
                </a:solidFill>
                <a:latin typeface="Segoe UI"/>
              </a:endParaRPr>
            </a:p>
          </p:txBody>
        </p:sp>
        <p:sp>
          <p:nvSpPr>
            <p:cNvPr id="30" name="Rectangle 2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333" kern="0" spc="-67" dirty="0" smtClean="0">
                  <a:solidFill>
                    <a:schemeClr val="tx2"/>
                  </a:solidFill>
                  <a:latin typeface="Segoe UI Light"/>
                  <a:ea typeface="Segoe UI" pitchFamily="34" charset="0"/>
                  <a:cs typeface="Segoe UI" pitchFamily="34" charset="0"/>
                </a:rPr>
                <a:t>App for Office</a:t>
              </a:r>
              <a:endParaRPr lang="en-US" sz="2333" kern="0" spc="-67" dirty="0">
                <a:solidFill>
                  <a:schemeClr val="tx2"/>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4188205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r>
              <a:rPr lang="en-US" sz="3200" dirty="0" smtClean="0"/>
              <a:t>Write once, run anywhere Outlook runs</a:t>
            </a:r>
          </a:p>
          <a:p>
            <a:pPr lvl="1"/>
            <a:r>
              <a:rPr lang="en-US" sz="1600" dirty="0" smtClean="0"/>
              <a:t>Same Mail App runs on Outlook and OWA</a:t>
            </a:r>
          </a:p>
          <a:p>
            <a:r>
              <a:rPr lang="en-US" sz="3200" dirty="0" smtClean="0"/>
              <a:t>Development based on activation rules</a:t>
            </a:r>
          </a:p>
          <a:p>
            <a:pPr lvl="1"/>
            <a:r>
              <a:rPr lang="en-US" sz="1600" dirty="0" smtClean="0"/>
              <a:t>Activation rules run whenever user selects item</a:t>
            </a:r>
          </a:p>
          <a:p>
            <a:pPr lvl="1"/>
            <a:r>
              <a:rPr lang="en-US" sz="1600" dirty="0" smtClean="0"/>
              <a:t>Activated mail apps are added into Outlook UI</a:t>
            </a:r>
          </a:p>
          <a:p>
            <a:r>
              <a:rPr lang="en-US" sz="3200" dirty="0" smtClean="0"/>
              <a:t>Designed to be secure</a:t>
            </a:r>
          </a:p>
          <a:p>
            <a:pPr lvl="1"/>
            <a:r>
              <a:rPr lang="en-US" sz="1600" dirty="0" smtClean="0"/>
              <a:t>Mail apps run in an isolated, sandboxed process</a:t>
            </a:r>
          </a:p>
          <a:p>
            <a:pPr lvl="1"/>
            <a:r>
              <a:rPr lang="en-US" sz="1600" dirty="0" smtClean="0"/>
              <a:t>Mails apps run with a three-tier permission model</a:t>
            </a:r>
          </a:p>
          <a:p>
            <a:endParaRPr lang="en-US" sz="3200" dirty="0" smtClean="0"/>
          </a:p>
          <a:p>
            <a:endParaRPr lang="en-US" sz="3200" dirty="0" smtClean="0"/>
          </a:p>
        </p:txBody>
      </p:sp>
      <p:sp>
        <p:nvSpPr>
          <p:cNvPr id="6" name="Title 5"/>
          <p:cNvSpPr>
            <a:spLocks noGrp="1"/>
          </p:cNvSpPr>
          <p:nvPr>
            <p:ph type="title"/>
          </p:nvPr>
        </p:nvSpPr>
        <p:spPr/>
        <p:txBody>
          <a:bodyPr/>
          <a:lstStyle/>
          <a:p>
            <a:r>
              <a:rPr lang="en-US" smtClean="0"/>
              <a:t>Mail Apps</a:t>
            </a:r>
            <a:endParaRPr lang="en-US" dirty="0"/>
          </a:p>
        </p:txBody>
      </p:sp>
      <p:grpSp>
        <p:nvGrpSpPr>
          <p:cNvPr id="11" name="Group 10"/>
          <p:cNvGrpSpPr/>
          <p:nvPr/>
        </p:nvGrpSpPr>
        <p:grpSpPr>
          <a:xfrm>
            <a:off x="7373815" y="976708"/>
            <a:ext cx="4712777" cy="5740615"/>
            <a:chOff x="7061789" y="85629"/>
            <a:chExt cx="4766931" cy="5806580"/>
          </a:xfrm>
        </p:grpSpPr>
        <p:grpSp>
          <p:nvGrpSpPr>
            <p:cNvPr id="3" name="Group 2"/>
            <p:cNvGrpSpPr/>
            <p:nvPr/>
          </p:nvGrpSpPr>
          <p:grpSpPr>
            <a:xfrm>
              <a:off x="7061789" y="85629"/>
              <a:ext cx="4766931" cy="5806580"/>
              <a:chOff x="8156801" y="1059570"/>
              <a:chExt cx="3044777" cy="4429212"/>
            </a:xfrm>
          </p:grpSpPr>
          <p:grpSp>
            <p:nvGrpSpPr>
              <p:cNvPr id="9" name="Group 8"/>
              <p:cNvGrpSpPr/>
              <p:nvPr/>
            </p:nvGrpSpPr>
            <p:grpSpPr>
              <a:xfrm>
                <a:off x="8156801" y="1059570"/>
                <a:ext cx="3044777" cy="2235872"/>
                <a:chOff x="1810440" y="1019175"/>
                <a:chExt cx="5993130" cy="4019550"/>
              </a:xfrm>
            </p:grpSpPr>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810440" y="1019175"/>
                  <a:ext cx="5993130" cy="4019550"/>
                </a:xfrm>
                <a:prstGeom prst="rect">
                  <a:avLst/>
                </a:prstGeom>
                <a:noFill/>
                <a:ln>
                  <a:noFill/>
                </a:ln>
              </p:spPr>
            </p:pic>
            <p:pic>
              <p:nvPicPr>
                <p:cNvPr id="15"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136571"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4670" y="3343902"/>
                <a:ext cx="2892477" cy="2144880"/>
              </a:xfrm>
              <a:prstGeom prst="rect">
                <a:avLst/>
              </a:prstGeom>
            </p:spPr>
          </p:pic>
        </p:grpSp>
        <p:sp>
          <p:nvSpPr>
            <p:cNvPr id="17" name="Rectangle 16"/>
            <p:cNvSpPr/>
            <p:nvPr/>
          </p:nvSpPr>
          <p:spPr bwMode="auto">
            <a:xfrm>
              <a:off x="9632141" y="506108"/>
              <a:ext cx="1974234" cy="957993"/>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79" tIns="38089" rIns="38089" bIns="76179" numCol="1" spcCol="0" rtlCol="0" fromWordArt="0" anchor="b" anchorCtr="0" forceAA="0" compatLnSpc="1">
              <a:prstTxWarp prst="textNoShape">
                <a:avLst/>
              </a:prstTxWarp>
              <a:noAutofit/>
            </a:bodyPr>
            <a:lstStyle/>
            <a:p>
              <a:pPr algn="ctr" defTabSz="761536" fontAlgn="base">
                <a:spcBef>
                  <a:spcPct val="0"/>
                </a:spcBef>
                <a:spcAft>
                  <a:spcPct val="0"/>
                </a:spcAft>
              </a:pPr>
              <a:endParaRPr lang="en-US" spc="-42"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 name="Rectangle 17"/>
            <p:cNvSpPr/>
            <p:nvPr/>
          </p:nvSpPr>
          <p:spPr bwMode="auto">
            <a:xfrm>
              <a:off x="9777246" y="4185321"/>
              <a:ext cx="1829129" cy="941316"/>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79" tIns="38089" rIns="38089" bIns="76179" numCol="1" spcCol="0" rtlCol="0" fromWordArt="0" anchor="b" anchorCtr="0" forceAA="0" compatLnSpc="1">
              <a:prstTxWarp prst="textNoShape">
                <a:avLst/>
              </a:prstTxWarp>
              <a:noAutofit/>
            </a:bodyPr>
            <a:lstStyle/>
            <a:p>
              <a:pPr algn="ctr" defTabSz="761536" fontAlgn="base">
                <a:spcBef>
                  <a:spcPct val="0"/>
                </a:spcBef>
                <a:spcAft>
                  <a:spcPct val="0"/>
                </a:spcAft>
              </a:pPr>
              <a:endParaRPr lang="en-US" spc="-42" dirty="0" err="1">
                <a:solidFill>
                  <a:srgbClr val="C00000"/>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32867194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www.w3.org/XML/1998/namespace"/>
    <ds:schemaRef ds:uri="http://schemas.microsoft.com/office/2006/documentManagement/types"/>
    <ds:schemaRef ds:uri="http://schemas.microsoft.com/office/infopath/2007/PartnerControls"/>
    <ds:schemaRef ds:uri="http://purl.org/dc/dcmitype/"/>
    <ds:schemaRef ds:uri="http://purl.org/dc/elements/1.1/"/>
    <ds:schemaRef ds:uri="http://schemas.microsoft.com/office/2006/metadata/properties"/>
    <ds:schemaRef ds:uri="http://schemas.openxmlformats.org/package/2006/metadata/core-properties"/>
    <ds:schemaRef ds:uri="http://purl.org/dc/terms/"/>
    <ds:schemaRef ds:uri="5fad15d0-477e-40da-a20d-40d4ca777c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6097</Words>
  <Application>Microsoft Office PowerPoint</Application>
  <PresentationFormat>Custom</PresentationFormat>
  <Paragraphs>520</Paragraphs>
  <Slides>40</Slides>
  <Notes>22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40</vt:i4>
      </vt:variant>
    </vt:vector>
  </HeadingPairs>
  <TitlesOfParts>
    <vt:vector size="52" baseType="lpstr">
      <vt:lpstr>Arial</vt:lpstr>
      <vt:lpstr>Calibri</vt:lpstr>
      <vt:lpstr>Consolas</vt:lpstr>
      <vt:lpstr>Courier New</vt:lpstr>
      <vt:lpstr>Lucida Console</vt:lpstr>
      <vt:lpstr>Segoe</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Apps for Office in Outlook</vt:lpstr>
      <vt:lpstr>Agenda </vt:lpstr>
      <vt:lpstr>What is an App for Office?</vt:lpstr>
      <vt:lpstr>Designing Apps for Office - Shapes</vt:lpstr>
      <vt:lpstr>App for Office Runtime Environment</vt:lpstr>
      <vt:lpstr>Anatomy of an App for Office</vt:lpstr>
      <vt:lpstr>Mail Apps</vt:lpstr>
      <vt:lpstr>Mail Apps – Up Close and Personal</vt:lpstr>
      <vt:lpstr>Mail Apps - New Features with SP1</vt:lpstr>
      <vt:lpstr>Mail App Hosting</vt:lpstr>
      <vt:lpstr>Developing Mail Apps</vt:lpstr>
      <vt:lpstr>Steps to Implementing, Testing and Debugging</vt:lpstr>
      <vt:lpstr>PowerPoint Presentation</vt:lpstr>
      <vt:lpstr>Contextual Activation and Rules</vt:lpstr>
      <vt:lpstr>Rule-based Activation</vt:lpstr>
      <vt:lpstr>Activation Rule Types</vt:lpstr>
      <vt:lpstr>Well-known Entity Examples</vt:lpstr>
      <vt:lpstr>PowerPoint Presentation</vt:lpstr>
      <vt:lpstr>Using JSOM for Outlook</vt:lpstr>
      <vt:lpstr>Accessing the Outlook JSOM</vt:lpstr>
      <vt:lpstr>The Outlook App OM for Mail Apps</vt:lpstr>
      <vt:lpstr>Outlook APIs – some examples</vt:lpstr>
      <vt:lpstr>Advanced Outlook App OM Functions</vt:lpstr>
      <vt:lpstr>Using Custom Properties</vt:lpstr>
      <vt:lpstr>Outlook APIs for Custom Properties</vt:lpstr>
      <vt:lpstr>PowerPoint Presentation</vt:lpstr>
      <vt:lpstr>Compose Apps</vt:lpstr>
      <vt:lpstr>Compose App Activation</vt:lpstr>
      <vt:lpstr>Compose mail app capabilities</vt:lpstr>
      <vt:lpstr>Compose mail app capabilities</vt:lpstr>
      <vt:lpstr>Compose mail app capabilities</vt:lpstr>
      <vt:lpstr>Compose mail app capabilities</vt:lpstr>
      <vt:lpstr>Compose mail app capabilities</vt:lpstr>
      <vt:lpstr>Compose mail app capabilities</vt:lpstr>
      <vt:lpstr>Security Considerations</vt:lpstr>
      <vt:lpstr>Four Stakeholders of Security</vt:lpstr>
      <vt:lpstr>Permissions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2014-09-12T16:49:37Z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