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7"/>
  </p:notesMasterIdLst>
  <p:handoutMasterIdLst>
    <p:handoutMasterId r:id="rId48"/>
  </p:handoutMasterIdLst>
  <p:sldIdLst>
    <p:sldId id="778" r:id="rId6"/>
    <p:sldId id="779" r:id="rId7"/>
    <p:sldId id="780" r:id="rId8"/>
    <p:sldId id="788" r:id="rId9"/>
    <p:sldId id="862" r:id="rId10"/>
    <p:sldId id="898" r:id="rId11"/>
    <p:sldId id="861" r:id="rId12"/>
    <p:sldId id="865" r:id="rId13"/>
    <p:sldId id="867" r:id="rId14"/>
    <p:sldId id="924" r:id="rId15"/>
    <p:sldId id="911" r:id="rId16"/>
    <p:sldId id="874" r:id="rId17"/>
    <p:sldId id="875" r:id="rId18"/>
    <p:sldId id="876" r:id="rId19"/>
    <p:sldId id="877" r:id="rId20"/>
    <p:sldId id="914" r:id="rId21"/>
    <p:sldId id="878" r:id="rId22"/>
    <p:sldId id="926" r:id="rId23"/>
    <p:sldId id="927" r:id="rId24"/>
    <p:sldId id="879" r:id="rId25"/>
    <p:sldId id="880" r:id="rId26"/>
    <p:sldId id="928" r:id="rId27"/>
    <p:sldId id="923" r:id="rId28"/>
    <p:sldId id="931" r:id="rId29"/>
    <p:sldId id="932" r:id="rId30"/>
    <p:sldId id="933" r:id="rId31"/>
    <p:sldId id="934" r:id="rId32"/>
    <p:sldId id="929" r:id="rId33"/>
    <p:sldId id="921" r:id="rId34"/>
    <p:sldId id="930" r:id="rId35"/>
    <p:sldId id="935" r:id="rId36"/>
    <p:sldId id="936" r:id="rId37"/>
    <p:sldId id="937" r:id="rId38"/>
    <p:sldId id="938" r:id="rId39"/>
    <p:sldId id="941" r:id="rId40"/>
    <p:sldId id="922" r:id="rId41"/>
    <p:sldId id="890" r:id="rId42"/>
    <p:sldId id="891" r:id="rId43"/>
    <p:sldId id="894" r:id="rId44"/>
    <p:sldId id="939" r:id="rId45"/>
    <p:sldId id="654"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7398"/>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352243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346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3664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3909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401149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325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5180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2786821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538585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endParaRPr lang="en-US" dirty="0"/>
          </a:p>
        </p:txBody>
      </p:sp>
      <p:sp>
        <p:nvSpPr>
          <p:cNvPr id="4" name="Date Placeholder 3"/>
          <p:cNvSpPr>
            <a:spLocks noGrp="1"/>
          </p:cNvSpPr>
          <p:nvPr>
            <p:ph type="dt" idx="10"/>
          </p:nvPr>
        </p:nvSpPr>
        <p:spPr/>
        <p:txBody>
          <a:bodyPr/>
          <a:lstStyle/>
          <a:p>
            <a:fld id="{F8C64A9D-8829-430E-BA7E-156543677E2C}"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3885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Date Placeholder 3"/>
          <p:cNvSpPr>
            <a:spLocks noGrp="1"/>
          </p:cNvSpPr>
          <p:nvPr>
            <p:ph type="dt" idx="10"/>
          </p:nvPr>
        </p:nvSpPr>
        <p:spPr/>
        <p:txBody>
          <a:bodyPr/>
          <a:lstStyle/>
          <a:p>
            <a:fld id="{CAFAEC0D-A9DC-4104-A93F-17133DFA0E3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5488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Word document without having to worry about what the selected region is</a:t>
            </a:r>
            <a:endParaRPr lang="en-US" dirty="0"/>
          </a:p>
        </p:txBody>
      </p:sp>
      <p:sp>
        <p:nvSpPr>
          <p:cNvPr id="4" name="Date Placeholder 3"/>
          <p:cNvSpPr>
            <a:spLocks noGrp="1"/>
          </p:cNvSpPr>
          <p:nvPr>
            <p:ph type="dt" idx="10"/>
          </p:nvPr>
        </p:nvSpPr>
        <p:spPr/>
        <p:txBody>
          <a:bodyPr/>
          <a:lstStyle/>
          <a:p>
            <a:fld id="{9D689792-065F-46CA-A8D6-9FE9DE607F6F}"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77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content controls, you must enable and show the Word Developer tab. Then you can add one or more Rich</a:t>
            </a:r>
            <a:r>
              <a:rPr lang="en-US" baseline="0" dirty="0" smtClean="0"/>
              <a:t> Text content controls to a Word document for binding. Also note that you must assign each content control with a unique Title property because that is the ID you will use to bind to the content control.</a:t>
            </a:r>
            <a:endParaRPr lang="en-US" dirty="0"/>
          </a:p>
        </p:txBody>
      </p:sp>
      <p:sp>
        <p:nvSpPr>
          <p:cNvPr id="4" name="Date Placeholder 3"/>
          <p:cNvSpPr>
            <a:spLocks noGrp="1"/>
          </p:cNvSpPr>
          <p:nvPr>
            <p:ph type="dt" idx="10"/>
          </p:nvPr>
        </p:nvSpPr>
        <p:spPr/>
        <p:txBody>
          <a:bodyPr/>
          <a:lstStyle/>
          <a:p>
            <a:fld id="{EAAF7A1D-E478-4D65-ACC8-4A753A4B48E4}"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239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"firstName"</a:t>
            </a:r>
            <a:r>
              <a:rPr lang="en-US" baseline="0" dirty="0" smtClean="0"/>
              <a:t>) is used to indicate which content control you want to bind to. The third argument (e.g. </a:t>
            </a:r>
            <a:r>
              <a:rPr lang="en-US" b="1" baseline="0" dirty="0" smtClean="0"/>
              <a:t>{ id: 'firstName'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78F2F61C-3C71-4D72-AAAA-EBBF57852989}"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3077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a:t>
            </a:r>
            <a:r>
              <a:rPr lang="en-US" baseline="0" dirty="0" smtClean="0"/>
              <a:t> a callback function named </a:t>
            </a:r>
            <a:r>
              <a:rPr lang="en-US" baseline="0" dirty="0" err="1" smtClean="0"/>
              <a:t>onBindingDataChanged</a:t>
            </a:r>
            <a:r>
              <a:rPr lang="en-US" baseline="0" dirty="0" smtClean="0"/>
              <a:t> which is </a:t>
            </a:r>
            <a:r>
              <a:rPr lang="en-US" dirty="0" smtClean="0"/>
              <a:t>called automatically when user updates the bound content.</a:t>
            </a:r>
          </a:p>
          <a:p>
            <a:endParaRPr lang="en-US" dirty="0"/>
          </a:p>
        </p:txBody>
      </p:sp>
      <p:sp>
        <p:nvSpPr>
          <p:cNvPr id="4" name="Date Placeholder 3"/>
          <p:cNvSpPr>
            <a:spLocks noGrp="1"/>
          </p:cNvSpPr>
          <p:nvPr>
            <p:ph type="dt" idx="10"/>
          </p:nvPr>
        </p:nvSpPr>
        <p:spPr/>
        <p:txBody>
          <a:bodyPr/>
          <a:lstStyle/>
          <a:p>
            <a:fld id="{FF14B676-97ED-41B1-9238-56ABE5960535}"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87603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966">
              <a:lnSpc>
                <a:spcPts val="2166"/>
              </a:lnSpc>
              <a:spcAft>
                <a:spcPts val="500"/>
              </a:spcAft>
              <a:defRPr/>
            </a:pPr>
            <a:r>
              <a:rPr lang="da-DK" sz="1000" dirty="0" smtClean="0">
                <a:solidFill>
                  <a:srgbClr val="EE7816"/>
                </a:solidFill>
                <a:cs typeface="Segoe UI" pitchFamily="-65" charset="-52"/>
              </a:rPr>
              <a:t>Microsoft Word intorduced</a:t>
            </a:r>
            <a:r>
              <a:rPr lang="da-DK" sz="1000" baseline="0" dirty="0" smtClean="0">
                <a:solidFill>
                  <a:srgbClr val="EE7816"/>
                </a:solidFill>
                <a:cs typeface="Segoe UI" pitchFamily="-65" charset="-52"/>
              </a:rPr>
              <a:t> </a:t>
            </a:r>
            <a:r>
              <a:rPr lang="da-DK" sz="1000" dirty="0" smtClean="0">
                <a:solidFill>
                  <a:srgbClr val="EE7816"/>
                </a:solidFill>
                <a:cs typeface="Segoe UI" pitchFamily="-65" charset="-52"/>
              </a:rPr>
              <a:t>Content Controls in </a:t>
            </a:r>
            <a:r>
              <a:rPr lang="en-US" sz="900" dirty="0" smtClean="0">
                <a:solidFill>
                  <a:srgbClr val="595959"/>
                </a:solidFill>
              </a:rPr>
              <a:t>Office 2007. Content controls act as containers and user input controls</a:t>
            </a:r>
            <a:r>
              <a:rPr lang="en-US" sz="900" baseline="0" dirty="0" smtClean="0">
                <a:solidFill>
                  <a:srgbClr val="595959"/>
                </a:solidFill>
              </a:rPr>
              <a:t> </a:t>
            </a:r>
            <a:r>
              <a:rPr lang="en-US" sz="900" dirty="0" smtClean="0">
                <a:solidFill>
                  <a:srgbClr val="595959"/>
                </a:solidFill>
              </a:rPr>
              <a:t>for specific kinds of content. A valuable</a:t>
            </a:r>
            <a:r>
              <a:rPr lang="en-US" sz="900" baseline="0" dirty="0" smtClean="0">
                <a:solidFill>
                  <a:srgbClr val="595959"/>
                </a:solidFill>
              </a:rPr>
              <a:t> role of c</a:t>
            </a:r>
            <a:r>
              <a:rPr lang="en-US" sz="900" dirty="0" smtClean="0">
                <a:solidFill>
                  <a:srgbClr val="595959"/>
                </a:solidFill>
              </a:rPr>
              <a:t>ontent controls is that they can be mapped to nodes within a custom XML part which is an XML document with custom content which is embedded within a Office document such as a DOCX file.. </a:t>
            </a:r>
          </a:p>
          <a:p>
            <a:endParaRPr lang="en-US" dirty="0" smtClean="0"/>
          </a:p>
          <a:p>
            <a:pPr indent="-3966">
              <a:lnSpc>
                <a:spcPts val="2166"/>
              </a:lnSpc>
              <a:spcAft>
                <a:spcPts val="500"/>
              </a:spcAft>
              <a:defRPr/>
            </a:pPr>
            <a:r>
              <a:rPr lang="da-DK" sz="1000" dirty="0" smtClean="0">
                <a:solidFill>
                  <a:srgbClr val="EE7816"/>
                </a:solidFill>
                <a:cs typeface="Segoe UI" pitchFamily="-65" charset="-52"/>
              </a:rPr>
              <a:t>With Office 2013, there is a new content control for repeating sections. </a:t>
            </a:r>
            <a:r>
              <a:rPr lang="en-US" sz="900" dirty="0" smtClean="0">
                <a:solidFill>
                  <a:srgbClr val="595959"/>
                </a:solidFill>
              </a:rPr>
              <a:t>A Repeating Section content control provides the capability to bind to a collection of nodes which typically represent the many side on a one-to-many relationship as in the case where a single time summary document has many time activity entries. </a:t>
            </a:r>
          </a:p>
          <a:p>
            <a:endParaRPr lang="en-US" dirty="0"/>
          </a:p>
        </p:txBody>
      </p:sp>
    </p:spTree>
    <p:extLst>
      <p:ext uri="{BB962C8B-B14F-4D97-AF65-F5344CB8AC3E}">
        <p14:creationId xmlns:p14="http://schemas.microsoft.com/office/powerpoint/2010/main" val="3009876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deploy an app, the actual deployment is similar to standard web site because you must</a:t>
            </a:r>
            <a:r>
              <a:rPr lang="en-US" baseline="0" dirty="0" smtClean="0"/>
              <a:t> make the Web page for an app and the office supporting files available on a Web server. However, you must also publish the manifest to make the app discoverable for installation. </a:t>
            </a:r>
            <a:r>
              <a:rPr lang="en-US" dirty="0" smtClean="0"/>
              <a:t>IT admins can designate trusted App Catalogs via Global Policy Objects (GPO). Note</a:t>
            </a:r>
            <a:r>
              <a:rPr lang="en-US" baseline="0" dirty="0" smtClean="0"/>
              <a:t> that the m</a:t>
            </a:r>
            <a:r>
              <a:rPr lang="en-US" dirty="0" smtClean="0"/>
              <a:t>anifests for Mail Apps must be uploaded to Exchange 2013 App Catalog.</a:t>
            </a:r>
          </a:p>
        </p:txBody>
      </p:sp>
      <p:sp>
        <p:nvSpPr>
          <p:cNvPr id="4" name="Date Placeholder 3"/>
          <p:cNvSpPr>
            <a:spLocks noGrp="1"/>
          </p:cNvSpPr>
          <p:nvPr>
            <p:ph type="dt" idx="10"/>
          </p:nvPr>
        </p:nvSpPr>
        <p:spPr>
          <a:xfrm>
            <a:off x="3884613" y="0"/>
            <a:ext cx="2971800" cy="457200"/>
          </a:xfrm>
          <a:prstGeom prst="rect">
            <a:avLst/>
          </a:prstGeom>
        </p:spPr>
        <p:txBody>
          <a:bodyPr/>
          <a:lstStyle/>
          <a:p>
            <a:fld id="{1FACD3AE-923F-4C13-A9A6-673B7F1DFF4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84272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implements the App Catalog using a site collection created from a special site template. The app Catalog is designed for Office 365 and for private corporate networks in that it is available to only</a:t>
            </a:r>
            <a:r>
              <a:rPr lang="en-US" baseline="0" dirty="0" smtClean="0"/>
              <a:t> to users who have been granted access. It p</a:t>
            </a:r>
            <a:r>
              <a:rPr lang="en-US" dirty="0" smtClean="0"/>
              <a:t>rovides users with catalog of pre-screened and pre-approved apps. An App</a:t>
            </a:r>
            <a:r>
              <a:rPr lang="en-US" baseline="0" dirty="0" smtClean="0"/>
              <a:t> Catalog can be </a:t>
            </a:r>
            <a:r>
              <a:rPr lang="en-US" dirty="0" smtClean="0"/>
              <a:t>used to deploy apps developed in-house of by 3</a:t>
            </a:r>
            <a:r>
              <a:rPr lang="en-US" baseline="30000" dirty="0" smtClean="0"/>
              <a:t>rd</a:t>
            </a:r>
            <a:r>
              <a:rPr lang="en-US" dirty="0" smtClean="0"/>
              <a:t> party ISVs. Note that the App Catalog in SharePoint</a:t>
            </a:r>
            <a:r>
              <a:rPr lang="en-US" baseline="0" dirty="0" smtClean="0"/>
              <a:t> s</a:t>
            </a:r>
            <a:r>
              <a:rPr lang="en-US" dirty="0" smtClean="0"/>
              <a:t>upports document-based apps (</a:t>
            </a:r>
            <a:r>
              <a:rPr lang="en-US" i="1" dirty="0" smtClean="0"/>
              <a:t>i.e. Task pane apps and Content apps</a:t>
            </a:r>
            <a:r>
              <a:rPr lang="en-US" dirty="0" smtClean="0"/>
              <a:t>).</a:t>
            </a:r>
          </a:p>
          <a:p>
            <a:endParaRPr lang="en-US" dirty="0" smtClean="0"/>
          </a:p>
          <a:p>
            <a:r>
              <a:rPr lang="en-US" dirty="0" smtClean="0"/>
              <a:t>As already mentioned, the SharePoint App Catalog hosted using a SharePoint 2013 site collection. The actual catalog is simply a document library to which app manifests are uploaded.</a:t>
            </a:r>
            <a:r>
              <a:rPr lang="en-US" baseline="0" dirty="0" smtClean="0"/>
              <a:t> The a</a:t>
            </a:r>
            <a:r>
              <a:rPr lang="en-US" dirty="0" smtClean="0"/>
              <a:t>dministrator can configure app security settings that</a:t>
            </a:r>
            <a:r>
              <a:rPr lang="en-US" baseline="0" dirty="0" smtClean="0"/>
              <a:t> controls who can see and install the apps inside.</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8ACEF62-E2D2-43AA-9423-0EAFEA11EF99}"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6203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File Share App Catalog provides the easiest way to deploy Apps for Office. It does not require either SharePoint 2013 or Exchange 2013. Instead, app manifest are simply</a:t>
            </a:r>
            <a:r>
              <a:rPr lang="en-US" baseline="0" dirty="0" smtClean="0"/>
              <a:t> copied to </a:t>
            </a:r>
            <a:r>
              <a:rPr lang="en-US" dirty="0" smtClean="0"/>
              <a:t>a Windows file share. Of course, the user desktops running Office Applications must be configured </a:t>
            </a:r>
            <a:r>
              <a:rPr lang="en-US" dirty="0" err="1" smtClean="0"/>
              <a:t>configured</a:t>
            </a:r>
            <a:r>
              <a:rPr lang="en-US" dirty="0" smtClean="0"/>
              <a:t> with the correct file share path to discover Apps for Office which can be done manually by user or centrally using GPO.</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9FBB715-882E-494B-9411-DF2FAA2E6AAD}"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1996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64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175391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6249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404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73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03918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816212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33799854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8" r:id="rId23"/>
    <p:sldLayoutId id="2147484152"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msdn.microsoft.com/en-us/library/office/fp142185(v=office.1501401).aspx"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5.tmp"/><Relationship Id="rId5" Type="http://schemas.openxmlformats.org/officeDocument/2006/relationships/image" Target="../media/image34.tmp"/><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00" dirty="0"/>
              <a:t>Familiar User Experience</a:t>
            </a:r>
          </a:p>
          <a:p>
            <a:pPr lvl="1"/>
            <a:r>
              <a:rPr lang="en-US" dirty="0"/>
              <a:t>Leverages familiar </a:t>
            </a:r>
            <a:r>
              <a:rPr lang="en-US" dirty="0" smtClean="0"/>
              <a:t>Office </a:t>
            </a:r>
            <a:r>
              <a:rPr lang="en-US" dirty="0"/>
              <a:t>UI paradigm</a:t>
            </a:r>
          </a:p>
          <a:p>
            <a:r>
              <a:rPr lang="en-US" sz="3600" dirty="0" smtClean="0"/>
              <a:t>Reference </a:t>
            </a:r>
            <a:r>
              <a:rPr lang="en-US" sz="3600" dirty="0"/>
              <a:t>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786656" y="3491435"/>
            <a:ext cx="6454667" cy="320937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7911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Developing Apps for Word</a:t>
            </a:r>
            <a:endParaRPr lang="en-US" sz="8000" dirty="0"/>
          </a:p>
        </p:txBody>
      </p:sp>
    </p:spTree>
    <p:extLst>
      <p:ext uri="{BB962C8B-B14F-4D97-AF65-F5344CB8AC3E}">
        <p14:creationId xmlns:p14="http://schemas.microsoft.com/office/powerpoint/2010/main" val="9045298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14196" indent="-514196">
              <a:lnSpc>
                <a:spcPct val="150000"/>
              </a:lnSpc>
              <a:buFont typeface="+mj-lt"/>
              <a:buAutoNum type="arabicPeriod"/>
            </a:pPr>
            <a:r>
              <a:rPr lang="en-US" dirty="0" smtClean="0"/>
              <a:t>Create new App for Office project</a:t>
            </a:r>
          </a:p>
          <a:p>
            <a:pPr marL="514196" indent="-514196">
              <a:lnSpc>
                <a:spcPct val="150000"/>
              </a:lnSpc>
              <a:buFont typeface="+mj-lt"/>
              <a:buAutoNum type="arabicPeriod"/>
            </a:pPr>
            <a:r>
              <a:rPr lang="en-US" dirty="0" smtClean="0"/>
              <a:t>Create/design user interface for Web page</a:t>
            </a:r>
          </a:p>
          <a:p>
            <a:pPr marL="514196" indent="-514196">
              <a:lnSpc>
                <a:spcPct val="150000"/>
              </a:lnSpc>
              <a:buFont typeface="+mj-lt"/>
              <a:buAutoNum type="arabicPeriod"/>
            </a:pPr>
            <a:r>
              <a:rPr lang="en-US" dirty="0" smtClean="0"/>
              <a:t>Enhance Web page with CSS and JavaScript</a:t>
            </a:r>
          </a:p>
          <a:p>
            <a:pPr marL="514196" indent="-514196">
              <a:lnSpc>
                <a:spcPct val="150000"/>
              </a:lnSpc>
              <a:buFont typeface="+mj-lt"/>
              <a:buAutoNum type="arabicPeriod"/>
            </a:pPr>
            <a:r>
              <a:rPr lang="en-US" dirty="0" smtClean="0"/>
              <a:t>Set project properties in manifest</a:t>
            </a:r>
          </a:p>
          <a:p>
            <a:pPr marL="514196" indent="-514196">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21622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app shape and (2) which Office application are to be supported</a:t>
            </a:r>
            <a:endParaRPr lang="en-US" sz="1999" dirty="0"/>
          </a:p>
        </p:txBody>
      </p:sp>
      <p:grpSp>
        <p:nvGrpSpPr>
          <p:cNvPr id="10" name="Group 9"/>
          <p:cNvGrpSpPr/>
          <p:nvPr/>
        </p:nvGrpSpPr>
        <p:grpSpPr>
          <a:xfrm>
            <a:off x="151605" y="2672859"/>
            <a:ext cx="11884025" cy="4031033"/>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15254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5" name="Group 4"/>
          <p:cNvGrpSpPr/>
          <p:nvPr/>
        </p:nvGrpSpPr>
        <p:grpSpPr>
          <a:xfrm>
            <a:off x="7937866" y="1322921"/>
            <a:ext cx="3644534" cy="4336995"/>
            <a:chOff x="1970820" y="1991428"/>
            <a:chExt cx="3888727" cy="4627585"/>
          </a:xfrm>
        </p:grpSpPr>
        <p:pic>
          <p:nvPicPr>
            <p:cNvPr id="6" name="Picture 5"/>
            <p:cNvPicPr>
              <a:picLocks noChangeAspect="1"/>
            </p:cNvPicPr>
            <p:nvPr/>
          </p:nvPicPr>
          <p:blipFill>
            <a:blip r:embed="rId3"/>
            <a:stretch>
              <a:fillRect/>
            </a:stretch>
          </p:blipFill>
          <p:spPr>
            <a:xfrm>
              <a:off x="1970820" y="1991428"/>
              <a:ext cx="3860820" cy="3942617"/>
            </a:xfrm>
            <a:prstGeom prst="rect">
              <a:avLst/>
            </a:prstGeom>
          </p:spPr>
        </p:pic>
        <p:pic>
          <p:nvPicPr>
            <p:cNvPr id="7" name="Picture 6"/>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8" name="Straight Arrow Connector 7"/>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6258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086460" y="1125415"/>
            <a:ext cx="9534648" cy="5197525"/>
          </a:xfrm>
          <a:prstGeom prst="rect">
            <a:avLst/>
          </a:prstGeom>
          <a:ln>
            <a:solidFill>
              <a:schemeClr val="bg1">
                <a:lumMod val="50000"/>
              </a:schemeClr>
            </a:solidFill>
          </a:ln>
        </p:spPr>
      </p:pic>
    </p:spTree>
    <p:extLst>
      <p:ext uri="{BB962C8B-B14F-4D97-AF65-F5344CB8AC3E}">
        <p14:creationId xmlns:p14="http://schemas.microsoft.com/office/powerpoint/2010/main" val="35010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6" name="Picture 5"/>
          <p:cNvPicPr>
            <a:picLocks noChangeAspect="1"/>
          </p:cNvPicPr>
          <p:nvPr/>
        </p:nvPicPr>
        <p:blipFill>
          <a:blip r:embed="rId3"/>
          <a:stretch>
            <a:fillRect/>
          </a:stretch>
        </p:blipFill>
        <p:spPr>
          <a:xfrm>
            <a:off x="253316" y="1465384"/>
            <a:ext cx="1838369" cy="3035110"/>
          </a:xfrm>
          <a:prstGeom prst="rect">
            <a:avLst/>
          </a:prstGeom>
        </p:spPr>
      </p:pic>
      <p:pic>
        <p:nvPicPr>
          <p:cNvPr id="7" name="Picture 6"/>
          <p:cNvPicPr>
            <a:picLocks noChangeAspect="1"/>
          </p:cNvPicPr>
          <p:nvPr/>
        </p:nvPicPr>
        <p:blipFill>
          <a:blip r:embed="rId4"/>
          <a:stretch>
            <a:fillRect/>
          </a:stretch>
        </p:blipFill>
        <p:spPr>
          <a:xfrm>
            <a:off x="2577475" y="1465384"/>
            <a:ext cx="9334288" cy="5156227"/>
          </a:xfrm>
          <a:prstGeom prst="rect">
            <a:avLst/>
          </a:prstGeom>
          <a:ln>
            <a:solidFill>
              <a:schemeClr val="bg1">
                <a:lumMod val="50000"/>
              </a:schemeClr>
            </a:solidFill>
          </a:ln>
        </p:spPr>
      </p:pic>
      <p:cxnSp>
        <p:nvCxnSpPr>
          <p:cNvPr id="10" name="Straight Arrow Connector 9"/>
          <p:cNvCxnSpPr/>
          <p:nvPr/>
        </p:nvCxnSpPr>
        <p:spPr>
          <a:xfrm>
            <a:off x="1744069" y="2450123"/>
            <a:ext cx="833406" cy="468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2520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573334" y="1107831"/>
            <a:ext cx="8620125" cy="5486400"/>
          </a:xfrm>
          <a:prstGeom prst="rect">
            <a:avLst/>
          </a:prstGeom>
          <a:ln>
            <a:solidFill>
              <a:schemeClr val="bg1">
                <a:lumMod val="50000"/>
              </a:schemeClr>
            </a:solidFill>
          </a:ln>
        </p:spPr>
      </p:pic>
    </p:spTree>
    <p:extLst>
      <p:ext uri="{BB962C8B-B14F-4D97-AF65-F5344CB8AC3E}">
        <p14:creationId xmlns:p14="http://schemas.microsoft.com/office/powerpoint/2010/main" val="2453857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2470523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310932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2055531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858110" y="1197585"/>
            <a:ext cx="5886450" cy="5400675"/>
          </a:xfrm>
          <a:prstGeom prst="rect">
            <a:avLst/>
          </a:prstGeom>
          <a:ln>
            <a:solidFill>
              <a:schemeClr val="bg1">
                <a:lumMod val="50000"/>
              </a:schemeClr>
            </a:solidFill>
          </a:ln>
        </p:spPr>
      </p:pic>
    </p:spTree>
    <p:extLst>
      <p:ext uri="{BB962C8B-B14F-4D97-AF65-F5344CB8AC3E}">
        <p14:creationId xmlns:p14="http://schemas.microsoft.com/office/powerpoint/2010/main" val="196685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Test/Debug the Apps for Office using {F5}</a:t>
            </a:r>
            <a:endParaRPr lang="en-US" sz="4800" dirty="0"/>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00759" y="2959191"/>
            <a:ext cx="5176594" cy="3684319"/>
          </a:xfrm>
          <a:prstGeom prst="rect">
            <a:avLst/>
          </a:prstGeom>
          <a:ln>
            <a:solidFill>
              <a:schemeClr val="bg1">
                <a:lumMod val="50000"/>
              </a:schemeClr>
            </a:solidFill>
          </a:ln>
        </p:spPr>
      </p:pic>
    </p:spTree>
    <p:extLst>
      <p:ext uri="{BB962C8B-B14F-4D97-AF65-F5344CB8AC3E}">
        <p14:creationId xmlns:p14="http://schemas.microsoft.com/office/powerpoint/2010/main" val="2065799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for Office Targeting Microsoft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7889409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a:t>
            </a:r>
            <a:r>
              <a:rPr lang="en-US" dirty="0" smtClean="0"/>
              <a:t/>
            </a:r>
            <a:br>
              <a:rPr lang="en-US" dirty="0" smtClean="0"/>
            </a:br>
            <a:r>
              <a:rPr lang="en-US" dirty="0" smtClean="0"/>
              <a:t>with </a:t>
            </a:r>
            <a:r>
              <a:rPr lang="en-US" dirty="0"/>
              <a:t>Documents</a:t>
            </a:r>
          </a:p>
        </p:txBody>
      </p:sp>
    </p:spTree>
    <p:extLst>
      <p:ext uri="{BB962C8B-B14F-4D97-AF65-F5344CB8AC3E}">
        <p14:creationId xmlns:p14="http://schemas.microsoft.com/office/powerpoint/2010/main" val="20802929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808892" y="1342292"/>
            <a:ext cx="10859233" cy="1975926"/>
          </a:xfrm>
        </p:spPr>
        <p:txBody>
          <a:bodyPr/>
          <a:lstStyle/>
          <a:p>
            <a:pPr lvl="1"/>
            <a:r>
              <a:rPr lang="en-US" dirty="0" smtClean="0"/>
              <a:t>see more at </a:t>
            </a:r>
            <a:r>
              <a:rPr lang="en-US" sz="1800" b="1" dirty="0" smtClean="0">
                <a:hlinkClick r:id="rId2"/>
              </a:rPr>
              <a:t>http</a:t>
            </a:r>
            <a:r>
              <a:rPr lang="en-US" sz="1800" b="1" dirty="0">
                <a:hlinkClick r:id="rId2"/>
              </a:rPr>
              <a:t>://msdn.microsoft.com/en-us/library/office/fp142185(v=office.1501401).</a:t>
            </a:r>
            <a:r>
              <a:rPr lang="en-US" sz="1800" b="1" dirty="0" smtClean="0">
                <a:hlinkClick r:id="rId2"/>
              </a:rPr>
              <a:t>aspx</a:t>
            </a:r>
            <a:endParaRPr lang="en-US" sz="1800" b="1" dirty="0" smtClean="0"/>
          </a:p>
          <a:p>
            <a:pPr lvl="1"/>
            <a:endParaRPr lang="en-US" b="1" dirty="0"/>
          </a:p>
        </p:txBody>
      </p:sp>
      <p:sp>
        <p:nvSpPr>
          <p:cNvPr id="5" name="Title 4"/>
          <p:cNvSpPr>
            <a:spLocks noGrp="1"/>
          </p:cNvSpPr>
          <p:nvPr>
            <p:ph type="title"/>
          </p:nvPr>
        </p:nvSpPr>
        <p:spPr/>
        <p:txBody>
          <a:bodyPr/>
          <a:lstStyle/>
          <a:p>
            <a:r>
              <a:rPr lang="en-US" dirty="0" smtClean="0"/>
              <a:t>JavaScript API for Word Apps (v 1.1)</a:t>
            </a:r>
            <a:endParaRPr lang="en-US" dirty="0"/>
          </a:p>
        </p:txBody>
      </p:sp>
      <p:pic>
        <p:nvPicPr>
          <p:cNvPr id="6" name="Picture 5"/>
          <p:cNvPicPr>
            <a:picLocks noChangeAspect="1"/>
          </p:cNvPicPr>
          <p:nvPr/>
        </p:nvPicPr>
        <p:blipFill>
          <a:blip r:embed="rId3"/>
          <a:stretch>
            <a:fillRect/>
          </a:stretch>
        </p:blipFill>
        <p:spPr>
          <a:xfrm>
            <a:off x="808892" y="1798462"/>
            <a:ext cx="11043139" cy="4954031"/>
          </a:xfrm>
          <a:prstGeom prst="rect">
            <a:avLst/>
          </a:prstGeom>
          <a:ln>
            <a:solidFill>
              <a:schemeClr val="bg1">
                <a:lumMod val="50000"/>
              </a:schemeClr>
            </a:solidFill>
          </a:ln>
        </p:spPr>
      </p:pic>
    </p:spTree>
    <p:extLst>
      <p:ext uri="{BB962C8B-B14F-4D97-AF65-F5344CB8AC3E}">
        <p14:creationId xmlns:p14="http://schemas.microsoft.com/office/powerpoint/2010/main" val="5746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Use this function to read from document select</a:t>
            </a:r>
            <a:endParaRPr lang="en-US" dirty="0"/>
          </a:p>
        </p:txBody>
      </p:sp>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pic>
        <p:nvPicPr>
          <p:cNvPr id="5" name="Picture 4"/>
          <p:cNvPicPr>
            <a:picLocks noChangeAspect="1"/>
          </p:cNvPicPr>
          <p:nvPr/>
        </p:nvPicPr>
        <p:blipFill>
          <a:blip r:embed="rId3"/>
          <a:stretch>
            <a:fillRect/>
          </a:stretch>
        </p:blipFill>
        <p:spPr>
          <a:xfrm>
            <a:off x="519112" y="2199579"/>
            <a:ext cx="7515687" cy="2448292"/>
          </a:xfrm>
          <a:prstGeom prst="rect">
            <a:avLst/>
          </a:prstGeom>
          <a:ln>
            <a:solidFill>
              <a:schemeClr val="bg1">
                <a:lumMod val="50000"/>
              </a:schemeClr>
            </a:solidFill>
          </a:ln>
        </p:spPr>
      </p:pic>
    </p:spTree>
    <p:extLst>
      <p:ext uri="{BB962C8B-B14F-4D97-AF65-F5344CB8AC3E}">
        <p14:creationId xmlns:p14="http://schemas.microsoft.com/office/powerpoint/2010/main" val="17344661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a:t>()</a:t>
            </a:r>
          </a:p>
        </p:txBody>
      </p:sp>
      <p:sp>
        <p:nvSpPr>
          <p:cNvPr id="4" name="Text Placeholder 3"/>
          <p:cNvSpPr>
            <a:spLocks noGrp="1"/>
          </p:cNvSpPr>
          <p:nvPr>
            <p:ph type="body" sz="quarter" idx="10"/>
          </p:nvPr>
        </p:nvSpPr>
        <p:spPr/>
        <p:txBody>
          <a:bodyPr/>
          <a:lstStyle/>
          <a:p>
            <a:r>
              <a:rPr lang="en-US" dirty="0" smtClean="0"/>
              <a:t>Use this function to insert content into document</a:t>
            </a:r>
            <a:endParaRPr lang="en-US" dirty="0"/>
          </a:p>
        </p:txBody>
      </p:sp>
      <p:pic>
        <p:nvPicPr>
          <p:cNvPr id="6" name="Picture 5"/>
          <p:cNvPicPr>
            <a:picLocks noChangeAspect="1"/>
          </p:cNvPicPr>
          <p:nvPr/>
        </p:nvPicPr>
        <p:blipFill>
          <a:blip r:embed="rId3"/>
          <a:stretch>
            <a:fillRect/>
          </a:stretch>
        </p:blipFill>
        <p:spPr>
          <a:xfrm>
            <a:off x="935159" y="2103560"/>
            <a:ext cx="7462112" cy="2550502"/>
          </a:xfrm>
          <a:prstGeom prst="rect">
            <a:avLst/>
          </a:prstGeom>
          <a:ln>
            <a:solidFill>
              <a:schemeClr val="bg1">
                <a:lumMod val="50000"/>
              </a:schemeClr>
            </a:solidFill>
          </a:ln>
        </p:spPr>
      </p:pic>
    </p:spTree>
    <p:extLst>
      <p:ext uri="{BB962C8B-B14F-4D97-AF65-F5344CB8AC3E}">
        <p14:creationId xmlns:p14="http://schemas.microsoft.com/office/powerpoint/2010/main" val="19621553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Types</a:t>
            </a:r>
            <a:endParaRPr lang="en-US" dirty="0"/>
          </a:p>
        </p:txBody>
      </p:sp>
      <p:sp>
        <p:nvSpPr>
          <p:cNvPr id="3" name="Text Placeholder 2"/>
          <p:cNvSpPr>
            <a:spLocks noGrp="1"/>
          </p:cNvSpPr>
          <p:nvPr>
            <p:ph type="body" sz="quarter" idx="10"/>
          </p:nvPr>
        </p:nvSpPr>
        <p:spPr>
          <a:xfrm>
            <a:off x="519112" y="1447799"/>
            <a:ext cx="11149013" cy="1693986"/>
          </a:xfrm>
        </p:spPr>
        <p:txBody>
          <a:bodyPr/>
          <a:lstStyle/>
          <a:p>
            <a:r>
              <a:rPr lang="en-US" sz="2800" dirty="0" smtClean="0"/>
              <a:t>Coercion types make it possible to read/write content in different formats</a:t>
            </a:r>
          </a:p>
          <a:p>
            <a:pPr lvl="1"/>
            <a:r>
              <a:rPr lang="en-US" sz="1400" b="1" dirty="0"/>
              <a:t>t</a:t>
            </a:r>
            <a:r>
              <a:rPr lang="en-US" sz="1400" b="1" dirty="0" smtClean="0"/>
              <a:t>ext</a:t>
            </a:r>
            <a:r>
              <a:rPr lang="en-US" sz="1400" dirty="0" smtClean="0"/>
              <a:t> - string value</a:t>
            </a:r>
          </a:p>
          <a:p>
            <a:pPr lvl="1"/>
            <a:r>
              <a:rPr lang="en-US" sz="1400" b="1" dirty="0"/>
              <a:t>h</a:t>
            </a:r>
            <a:r>
              <a:rPr lang="en-US" sz="1400" b="1" dirty="0" smtClean="0"/>
              <a:t>tml</a:t>
            </a:r>
            <a:r>
              <a:rPr lang="en-US" sz="1400" dirty="0" smtClean="0"/>
              <a:t> - HTML content</a:t>
            </a:r>
          </a:p>
          <a:p>
            <a:pPr lvl="1"/>
            <a:r>
              <a:rPr lang="en-US" sz="1400" b="1" dirty="0" smtClean="0"/>
              <a:t>matrix</a:t>
            </a:r>
            <a:r>
              <a:rPr lang="en-US" sz="1400" dirty="0" smtClean="0"/>
              <a:t> - array of arrays</a:t>
            </a:r>
          </a:p>
          <a:p>
            <a:pPr lvl="1"/>
            <a:r>
              <a:rPr lang="en-US" sz="1400" b="1" dirty="0" smtClean="0"/>
              <a:t>table</a:t>
            </a:r>
            <a:r>
              <a:rPr lang="en-US" sz="1400" dirty="0" smtClean="0"/>
              <a:t> - table of rows and columns</a:t>
            </a:r>
          </a:p>
          <a:p>
            <a:pPr lvl="1"/>
            <a:r>
              <a:rPr lang="en-US" sz="1400" b="1" dirty="0" err="1" smtClean="0"/>
              <a:t>ooxml</a:t>
            </a:r>
            <a:r>
              <a:rPr lang="en-US" sz="1400" dirty="0" smtClean="0"/>
              <a:t> - Office Open XML format</a:t>
            </a:r>
          </a:p>
          <a:p>
            <a:pPr lvl="1"/>
            <a:endParaRPr lang="en-US" sz="1200" dirty="0"/>
          </a:p>
        </p:txBody>
      </p:sp>
      <p:pic>
        <p:nvPicPr>
          <p:cNvPr id="7" name="Picture 6"/>
          <p:cNvPicPr>
            <a:picLocks noChangeAspect="1"/>
          </p:cNvPicPr>
          <p:nvPr/>
        </p:nvPicPr>
        <p:blipFill>
          <a:blip r:embed="rId2"/>
          <a:stretch>
            <a:fillRect/>
          </a:stretch>
        </p:blipFill>
        <p:spPr>
          <a:xfrm>
            <a:off x="986082" y="3141785"/>
            <a:ext cx="7239000" cy="3695700"/>
          </a:xfrm>
          <a:prstGeom prst="rect">
            <a:avLst/>
          </a:prstGeom>
          <a:ln>
            <a:solidFill>
              <a:schemeClr val="bg1">
                <a:lumMod val="50000"/>
              </a:schemeClr>
            </a:solidFill>
          </a:ln>
        </p:spPr>
      </p:pic>
    </p:spTree>
    <p:extLst>
      <p:ext uri="{BB962C8B-B14F-4D97-AF65-F5344CB8AC3E}">
        <p14:creationId xmlns:p14="http://schemas.microsoft.com/office/powerpoint/2010/main" val="40178481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Writing Content To the Selected Region of a Word doc</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9726323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a:t>
            </a:r>
            <a:r>
              <a:rPr lang="en-US" dirty="0" smtClean="0"/>
              <a:t>Bindings</a:t>
            </a:r>
            <a:endParaRPr lang="en-US" dirty="0"/>
          </a:p>
        </p:txBody>
      </p:sp>
    </p:spTree>
    <p:extLst>
      <p:ext uri="{BB962C8B-B14F-4D97-AF65-F5344CB8AC3E}">
        <p14:creationId xmlns:p14="http://schemas.microsoft.com/office/powerpoint/2010/main" val="25199311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Apps for Office in Word</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App Bindings using Word Content Controls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4445494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App for Office with Word</a:t>
            </a:r>
            <a:endParaRPr lang="en-US" dirty="0"/>
          </a:p>
        </p:txBody>
      </p:sp>
      <p:sp>
        <p:nvSpPr>
          <p:cNvPr id="3" name="Text Placeholder 2"/>
          <p:cNvSpPr>
            <a:spLocks noGrp="1"/>
          </p:cNvSpPr>
          <p:nvPr>
            <p:ph type="body" sz="quarter" idx="10"/>
          </p:nvPr>
        </p:nvSpPr>
        <p:spPr/>
        <p:txBody>
          <a:bodyPr/>
          <a:lstStyle/>
          <a:p>
            <a:r>
              <a:rPr lang="en-US" dirty="0" smtClean="0"/>
              <a:t>Word supports data binding to content in document</a:t>
            </a:r>
          </a:p>
          <a:p>
            <a:pPr lvl="1">
              <a:lnSpc>
                <a:spcPct val="150000"/>
              </a:lnSpc>
            </a:pPr>
            <a:r>
              <a:rPr lang="en-US" dirty="0" smtClean="0"/>
              <a:t>Word currently only supports binding with Rich Text content control</a:t>
            </a:r>
          </a:p>
          <a:p>
            <a:pPr lvl="1">
              <a:lnSpc>
                <a:spcPct val="150000"/>
              </a:lnSpc>
            </a:pPr>
            <a:r>
              <a:rPr lang="en-US" dirty="0" smtClean="0"/>
              <a:t>Bindings created using content control Title which serves as ID</a:t>
            </a:r>
          </a:p>
          <a:p>
            <a:pPr lvl="1">
              <a:lnSpc>
                <a:spcPct val="150000"/>
              </a:lnSpc>
            </a:pPr>
            <a:r>
              <a:rPr lang="en-US" dirty="0" smtClean="0"/>
              <a:t>You can read and write bound content regardless of where selected region is</a:t>
            </a:r>
          </a:p>
          <a:p>
            <a:pPr lvl="1">
              <a:lnSpc>
                <a:spcPct val="150000"/>
              </a:lnSpc>
            </a:pPr>
            <a:r>
              <a:rPr lang="en-US" dirty="0" smtClean="0"/>
              <a:t>You can register event handlers to fire when user updates bound content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98807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Adding Content Controls</a:t>
            </a:r>
            <a:endParaRPr lang="en-US" dirty="0"/>
          </a:p>
        </p:txBody>
      </p:sp>
      <p:sp>
        <p:nvSpPr>
          <p:cNvPr id="6" name="Text Placeholder 5"/>
          <p:cNvSpPr>
            <a:spLocks noGrp="1"/>
          </p:cNvSpPr>
          <p:nvPr>
            <p:ph type="body" sz="quarter" idx="10"/>
          </p:nvPr>
        </p:nvSpPr>
        <p:spPr/>
        <p:txBody>
          <a:bodyPr/>
          <a:lstStyle/>
          <a:p>
            <a:pPr lvl="1"/>
            <a:r>
              <a:rPr lang="en-US" dirty="0" smtClean="0"/>
              <a:t>Add Rich Text content control from Developer tab</a:t>
            </a:r>
          </a:p>
          <a:p>
            <a:pPr lvl="1"/>
            <a:endParaRPr lang="en-US" dirty="0"/>
          </a:p>
          <a:p>
            <a:pPr lvl="1"/>
            <a:endParaRPr lang="en-US" dirty="0" smtClean="0"/>
          </a:p>
          <a:p>
            <a:pPr lvl="1"/>
            <a:endParaRPr lang="en-US" dirty="0"/>
          </a:p>
          <a:p>
            <a:pPr lvl="1"/>
            <a:endParaRPr lang="en-US" dirty="0" smtClean="0"/>
          </a:p>
          <a:p>
            <a:pPr lvl="1"/>
            <a:r>
              <a:rPr lang="en-US" dirty="0" smtClean="0"/>
              <a:t>Modify content control Title property to assign ID for binding</a:t>
            </a:r>
            <a:endParaRPr lang="en-US" dirty="0"/>
          </a:p>
        </p:txBody>
      </p:sp>
      <p:pic>
        <p:nvPicPr>
          <p:cNvPr id="7" name="Picture 6"/>
          <p:cNvPicPr>
            <a:picLocks noChangeAspect="1"/>
          </p:cNvPicPr>
          <p:nvPr/>
        </p:nvPicPr>
        <p:blipFill>
          <a:blip r:embed="rId3"/>
          <a:stretch>
            <a:fillRect/>
          </a:stretch>
        </p:blipFill>
        <p:spPr>
          <a:xfrm>
            <a:off x="1043231" y="3868614"/>
            <a:ext cx="3956566" cy="2886442"/>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043231" y="1876909"/>
            <a:ext cx="6474192" cy="1185415"/>
          </a:xfrm>
          <a:prstGeom prst="rect">
            <a:avLst/>
          </a:prstGeom>
          <a:ln>
            <a:solidFill>
              <a:schemeClr val="bg1">
                <a:lumMod val="50000"/>
              </a:schemeClr>
            </a:solidFill>
          </a:ln>
        </p:spPr>
      </p:pic>
    </p:spTree>
    <p:extLst>
      <p:ext uri="{BB962C8B-B14F-4D97-AF65-F5344CB8AC3E}">
        <p14:creationId xmlns:p14="http://schemas.microsoft.com/office/powerpoint/2010/main" val="12539262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Bindings in JavaScript</a:t>
            </a:r>
            <a:endParaRPr lang="en-US" dirty="0"/>
          </a:p>
        </p:txBody>
      </p:sp>
      <p:pic>
        <p:nvPicPr>
          <p:cNvPr id="5" name="Picture 4"/>
          <p:cNvPicPr>
            <a:picLocks noChangeAspect="1"/>
          </p:cNvPicPr>
          <p:nvPr/>
        </p:nvPicPr>
        <p:blipFill>
          <a:blip r:embed="rId3"/>
          <a:stretch>
            <a:fillRect/>
          </a:stretch>
        </p:blipFill>
        <p:spPr>
          <a:xfrm>
            <a:off x="608744" y="1325827"/>
            <a:ext cx="8743950" cy="236220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08744" y="3871912"/>
            <a:ext cx="7343775" cy="942975"/>
          </a:xfrm>
          <a:prstGeom prst="rect">
            <a:avLst/>
          </a:prstGeom>
          <a:ln>
            <a:solidFill>
              <a:schemeClr val="bg1">
                <a:lumMod val="50000"/>
              </a:schemeClr>
            </a:solidFill>
          </a:ln>
        </p:spPr>
      </p:pic>
    </p:spTree>
    <p:extLst>
      <p:ext uri="{BB962C8B-B14F-4D97-AF65-F5344CB8AC3E}">
        <p14:creationId xmlns:p14="http://schemas.microsoft.com/office/powerpoint/2010/main" val="371046188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5" name="Text Placeholder 4"/>
          <p:cNvSpPr>
            <a:spLocks noGrp="1"/>
          </p:cNvSpPr>
          <p:nvPr>
            <p:ph type="body" sz="quarter" idx="10"/>
          </p:nvPr>
        </p:nvSpPr>
        <p:spPr/>
        <p:txBody>
          <a:bodyPr/>
          <a:lstStyle/>
          <a:p>
            <a:r>
              <a:rPr lang="en-US" dirty="0" smtClean="0"/>
              <a:t>Event handlers added using </a:t>
            </a:r>
            <a:r>
              <a:rPr lang="en-US" dirty="0" err="1" smtClean="0"/>
              <a:t>addHandlerAsync</a:t>
            </a:r>
            <a:endParaRPr lang="en-US" dirty="0" smtClean="0"/>
          </a:p>
          <a:p>
            <a:pPr lvl="1"/>
            <a:r>
              <a:rPr lang="en-US" dirty="0" smtClean="0"/>
              <a:t>Callback function called automatically when user updates binding content</a:t>
            </a:r>
            <a:endParaRPr lang="en-US" dirty="0"/>
          </a:p>
        </p:txBody>
      </p:sp>
      <p:pic>
        <p:nvPicPr>
          <p:cNvPr id="4" name="Picture 3"/>
          <p:cNvPicPr>
            <a:picLocks noChangeAspect="1"/>
          </p:cNvPicPr>
          <p:nvPr/>
        </p:nvPicPr>
        <p:blipFill>
          <a:blip r:embed="rId3"/>
          <a:stretch>
            <a:fillRect/>
          </a:stretch>
        </p:blipFill>
        <p:spPr>
          <a:xfrm>
            <a:off x="698865" y="2802548"/>
            <a:ext cx="10439400" cy="1581150"/>
          </a:xfrm>
          <a:prstGeom prst="rect">
            <a:avLst/>
          </a:prstGeom>
          <a:ln>
            <a:solidFill>
              <a:schemeClr val="bg1">
                <a:lumMod val="50000"/>
              </a:schemeClr>
            </a:solidFill>
          </a:ln>
        </p:spPr>
      </p:pic>
    </p:spTree>
    <p:extLst>
      <p:ext uri="{BB962C8B-B14F-4D97-AF65-F5344CB8AC3E}">
        <p14:creationId xmlns:p14="http://schemas.microsoft.com/office/powerpoint/2010/main" val="358672573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Open XML and Content Control Refresher</a:t>
            </a:r>
          </a:p>
        </p:txBody>
      </p:sp>
      <p:sp>
        <p:nvSpPr>
          <p:cNvPr id="54" name="Content Placeholder 53"/>
          <p:cNvSpPr>
            <a:spLocks noGrp="1"/>
          </p:cNvSpPr>
          <p:nvPr>
            <p:ph type="body" sz="quarter" idx="10"/>
          </p:nvPr>
        </p:nvSpPr>
        <p:spPr/>
        <p:txBody>
          <a:bodyPr/>
          <a:lstStyle/>
          <a:p>
            <a:r>
              <a:rPr lang="en-US" sz="2399" dirty="0"/>
              <a:t>The </a:t>
            </a:r>
            <a:r>
              <a:rPr lang="en-US" sz="2399" dirty="0" err="1"/>
              <a:t>TimeSummary</a:t>
            </a:r>
            <a:r>
              <a:rPr lang="en-US" sz="2399" dirty="0"/>
              <a:t> document contains custom XML document</a:t>
            </a:r>
          </a:p>
          <a:p>
            <a:pPr lvl="1"/>
            <a:r>
              <a:rPr lang="en-US" sz="1999" dirty="0"/>
              <a:t>Inner XML document contains elements bound to Word Content Controls</a:t>
            </a:r>
          </a:p>
          <a:p>
            <a:pPr lvl="1"/>
            <a:r>
              <a:rPr lang="en-US" sz="1999" dirty="0"/>
              <a:t>Custom XML document can be modified/updated by your app</a:t>
            </a:r>
          </a:p>
          <a:p>
            <a:pPr lvl="1"/>
            <a:r>
              <a:rPr lang="en-US" sz="1999" dirty="0"/>
              <a:t>Custom XML document can be modified by user input</a:t>
            </a:r>
          </a:p>
          <a:p>
            <a:endParaRPr lang="en-US" sz="2399" dirty="0"/>
          </a:p>
        </p:txBody>
      </p:sp>
      <p:sp>
        <p:nvSpPr>
          <p:cNvPr id="32" name="Rounded Rectangle 31"/>
          <p:cNvSpPr/>
          <p:nvPr/>
        </p:nvSpPr>
        <p:spPr bwMode="auto">
          <a:xfrm>
            <a:off x="5834132" y="3018220"/>
            <a:ext cx="1894318" cy="3093740"/>
          </a:xfrm>
          <a:prstGeom prst="round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latin typeface="Segoe Condensed" pitchFamily="34" charset="0"/>
            </a:endParaRPr>
          </a:p>
        </p:txBody>
      </p:sp>
      <p:sp>
        <p:nvSpPr>
          <p:cNvPr id="36" name="Rectangle 35"/>
          <p:cNvSpPr/>
          <p:nvPr/>
        </p:nvSpPr>
        <p:spPr bwMode="auto">
          <a:xfrm>
            <a:off x="6803753" y="4256863"/>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word</a:t>
            </a:r>
          </a:p>
        </p:txBody>
      </p:sp>
      <p:sp>
        <p:nvSpPr>
          <p:cNvPr id="37" name="Rectangle 36"/>
          <p:cNvSpPr/>
          <p:nvPr/>
        </p:nvSpPr>
        <p:spPr bwMode="auto">
          <a:xfrm>
            <a:off x="5957539" y="3408328"/>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_</a:t>
            </a:r>
            <a:r>
              <a:rPr lang="en-US" sz="800" b="1" dirty="0" err="1">
                <a:solidFill>
                  <a:schemeClr val="bg1"/>
                </a:solidFill>
                <a:ea typeface="Segoe UI" pitchFamily="34" charset="0"/>
                <a:cs typeface="Segoe UI" pitchFamily="34" charset="0"/>
              </a:rPr>
              <a:t>rels</a:t>
            </a:r>
            <a:endParaRPr lang="en-US" sz="800" b="1" dirty="0">
              <a:solidFill>
                <a:schemeClr val="bg1"/>
              </a:solidFill>
              <a:ea typeface="Segoe UI" pitchFamily="34" charset="0"/>
              <a:cs typeface="Segoe UI" pitchFamily="34" charset="0"/>
            </a:endParaRPr>
          </a:p>
        </p:txBody>
      </p:sp>
      <p:sp>
        <p:nvSpPr>
          <p:cNvPr id="38" name="Rectangle 37"/>
          <p:cNvSpPr/>
          <p:nvPr/>
        </p:nvSpPr>
        <p:spPr bwMode="auto">
          <a:xfrm>
            <a:off x="6803753" y="3408328"/>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err="1">
                <a:solidFill>
                  <a:schemeClr val="bg1"/>
                </a:solidFill>
                <a:ea typeface="Segoe UI" pitchFamily="34" charset="0"/>
                <a:cs typeface="Segoe UI" pitchFamily="34" charset="0"/>
              </a:rPr>
              <a:t>customXml</a:t>
            </a:r>
            <a:endParaRPr lang="en-US" sz="800" b="1" dirty="0">
              <a:solidFill>
                <a:schemeClr val="bg1"/>
              </a:solidFill>
              <a:ea typeface="Segoe UI" pitchFamily="34" charset="0"/>
              <a:cs typeface="Segoe UI" pitchFamily="34" charset="0"/>
            </a:endParaRPr>
          </a:p>
        </p:txBody>
      </p:sp>
      <p:sp>
        <p:nvSpPr>
          <p:cNvPr id="39" name="Rectangle 38"/>
          <p:cNvSpPr/>
          <p:nvPr/>
        </p:nvSpPr>
        <p:spPr bwMode="auto">
          <a:xfrm>
            <a:off x="5957539" y="4256864"/>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err="1">
                <a:solidFill>
                  <a:schemeClr val="bg1"/>
                </a:solidFill>
                <a:ea typeface="Segoe UI" pitchFamily="34" charset="0"/>
                <a:cs typeface="Segoe UI" pitchFamily="34" charset="0"/>
              </a:rPr>
              <a:t>docProps</a:t>
            </a:r>
            <a:endParaRPr lang="en-US" sz="800" b="1" dirty="0">
              <a:solidFill>
                <a:schemeClr val="bg1"/>
              </a:solidFill>
              <a:ea typeface="Segoe UI" pitchFamily="34" charset="0"/>
              <a:cs typeface="Segoe UI" pitchFamily="34" charset="0"/>
            </a:endParaRPr>
          </a:p>
        </p:txBody>
      </p:sp>
      <p:sp>
        <p:nvSpPr>
          <p:cNvPr id="41" name="Rectangle 40"/>
          <p:cNvSpPr/>
          <p:nvPr/>
        </p:nvSpPr>
        <p:spPr bwMode="auto">
          <a:xfrm>
            <a:off x="6803753" y="5112432"/>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59" tIns="38079" rIns="38079" bIns="76159" numCol="1" spcCol="0" rtlCol="0" fromWordArt="0" anchor="b" anchorCtr="0" forceAA="0" compatLnSpc="1">
            <a:prstTxWarp prst="textNoShape">
              <a:avLst/>
            </a:prstTxWarp>
            <a:noAutofit/>
          </a:bodyPr>
          <a:lstStyle/>
          <a:p>
            <a:pPr defTabSz="913307" fontAlgn="base">
              <a:spcBef>
                <a:spcPct val="0"/>
              </a:spcBef>
              <a:spcAft>
                <a:spcPct val="0"/>
              </a:spcAft>
            </a:pPr>
            <a:endParaRPr lang="en-US" sz="800" b="1" dirty="0" err="1">
              <a:solidFill>
                <a:schemeClr val="bg1"/>
              </a:solidFill>
              <a:ea typeface="Segoe UI" pitchFamily="34" charset="0"/>
              <a:cs typeface="Segoe UI" pitchFamily="34" charset="0"/>
            </a:endParaRPr>
          </a:p>
        </p:txBody>
      </p:sp>
      <p:sp>
        <p:nvSpPr>
          <p:cNvPr id="42" name="Rectangle 41"/>
          <p:cNvSpPr/>
          <p:nvPr/>
        </p:nvSpPr>
        <p:spPr bwMode="auto">
          <a:xfrm>
            <a:off x="5957539" y="5112433"/>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59" tIns="38079" rIns="38079" bIns="76159"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Content Types</a:t>
            </a:r>
          </a:p>
        </p:txBody>
      </p:sp>
      <p:sp>
        <p:nvSpPr>
          <p:cNvPr id="44" name="Rectangle 43"/>
          <p:cNvSpPr/>
          <p:nvPr/>
        </p:nvSpPr>
        <p:spPr bwMode="auto">
          <a:xfrm>
            <a:off x="5814349" y="3018221"/>
            <a:ext cx="1950034" cy="3065137"/>
          </a:xfrm>
          <a:prstGeom prst="rect">
            <a:avLst/>
          </a:prstGeom>
          <a:no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45" name="TextBox 44"/>
          <p:cNvSpPr txBox="1"/>
          <p:nvPr/>
        </p:nvSpPr>
        <p:spPr>
          <a:xfrm>
            <a:off x="6154575" y="3129679"/>
            <a:ext cx="1362197" cy="184618"/>
          </a:xfrm>
          <a:prstGeom prst="rect">
            <a:avLst/>
          </a:prstGeom>
          <a:noFill/>
        </p:spPr>
        <p:txBody>
          <a:bodyPr wrap="none" lIns="0" tIns="0" rIns="0" bIns="0" rtlCol="0">
            <a:spAutoFit/>
          </a:bodyPr>
          <a:lstStyle/>
          <a:p>
            <a:r>
              <a:rPr lang="en-US" sz="1200" b="1" dirty="0">
                <a:solidFill>
                  <a:schemeClr val="bg1"/>
                </a:solidFill>
              </a:rPr>
              <a:t>Word file structure</a:t>
            </a:r>
          </a:p>
        </p:txBody>
      </p:sp>
      <p:pic>
        <p:nvPicPr>
          <p:cNvPr id="46" name="Picture 3" descr="\\MAGNUM\Projects\Microsoft\Cloud Power FY12\Design\ICONS_PNG\Document.png"/>
          <p:cNvPicPr>
            <a:picLocks noChangeAspect="1" noChangeArrowheads="1"/>
          </p:cNvPicPr>
          <p:nvPr/>
        </p:nvPicPr>
        <p:blipFill>
          <a:blip r:embed="rId3" cstate="print">
            <a:lum bright="100000"/>
          </a:blip>
          <a:stretch>
            <a:fillRect/>
          </a:stretch>
        </p:blipFill>
        <p:spPr bwMode="auto">
          <a:xfrm>
            <a:off x="6180401" y="5255521"/>
            <a:ext cx="390006" cy="390108"/>
          </a:xfrm>
          <a:prstGeom prst="rect">
            <a:avLst/>
          </a:prstGeom>
          <a:noFill/>
        </p:spPr>
      </p:pic>
      <p:pic>
        <p:nvPicPr>
          <p:cNvPr id="47" name="Picture 46" descr="C:\Users\mitchellg\Desktop\Folder.png"/>
          <p:cNvPicPr>
            <a:picLocks noChangeAspect="1" noChangeArrowheads="1"/>
          </p:cNvPicPr>
          <p:nvPr/>
        </p:nvPicPr>
        <p:blipFill>
          <a:blip r:embed="rId4" cstate="print">
            <a:lum bright="100000"/>
          </a:blip>
          <a:srcRect/>
          <a:stretch>
            <a:fillRect/>
          </a:stretch>
        </p:blipFill>
        <p:spPr bwMode="auto">
          <a:xfrm>
            <a:off x="6152542" y="4411464"/>
            <a:ext cx="445722" cy="445838"/>
          </a:xfrm>
          <a:prstGeom prst="rect">
            <a:avLst/>
          </a:prstGeom>
          <a:noFill/>
        </p:spPr>
      </p:pic>
      <p:pic>
        <p:nvPicPr>
          <p:cNvPr id="48" name="Picture 47" descr="C:\Users\mitchellg\Desktop\Folder.png"/>
          <p:cNvPicPr>
            <a:picLocks noChangeAspect="1" noChangeArrowheads="1"/>
          </p:cNvPicPr>
          <p:nvPr/>
        </p:nvPicPr>
        <p:blipFill>
          <a:blip r:embed="rId4" cstate="print">
            <a:lum bright="100000"/>
          </a:blip>
          <a:srcRect/>
          <a:stretch>
            <a:fillRect/>
          </a:stretch>
        </p:blipFill>
        <p:spPr bwMode="auto">
          <a:xfrm>
            <a:off x="6152542" y="3586565"/>
            <a:ext cx="445722" cy="445838"/>
          </a:xfrm>
          <a:prstGeom prst="rect">
            <a:avLst/>
          </a:prstGeom>
          <a:noFill/>
        </p:spPr>
      </p:pic>
      <p:pic>
        <p:nvPicPr>
          <p:cNvPr id="49" name="Picture 48" descr="C:\Users\mitchellg\Desktop\Folder.png"/>
          <p:cNvPicPr>
            <a:picLocks noChangeAspect="1" noChangeArrowheads="1"/>
          </p:cNvPicPr>
          <p:nvPr/>
        </p:nvPicPr>
        <p:blipFill>
          <a:blip r:embed="rId4" cstate="print">
            <a:lum bright="100000"/>
          </a:blip>
          <a:srcRect/>
          <a:stretch>
            <a:fillRect/>
          </a:stretch>
        </p:blipFill>
        <p:spPr bwMode="auto">
          <a:xfrm>
            <a:off x="6982047" y="3586565"/>
            <a:ext cx="445722" cy="445838"/>
          </a:xfrm>
          <a:prstGeom prst="rect">
            <a:avLst/>
          </a:prstGeom>
          <a:noFill/>
        </p:spPr>
      </p:pic>
      <p:pic>
        <p:nvPicPr>
          <p:cNvPr id="50" name="Picture 49" descr="C:\Users\mitchellg\Desktop\Folder.png"/>
          <p:cNvPicPr>
            <a:picLocks noChangeAspect="1" noChangeArrowheads="1"/>
          </p:cNvPicPr>
          <p:nvPr/>
        </p:nvPicPr>
        <p:blipFill>
          <a:blip r:embed="rId4" cstate="print">
            <a:lum bright="100000"/>
          </a:blip>
          <a:srcRect/>
          <a:stretch>
            <a:fillRect/>
          </a:stretch>
        </p:blipFill>
        <p:spPr bwMode="auto">
          <a:xfrm>
            <a:off x="6960413" y="4411464"/>
            <a:ext cx="445722" cy="445838"/>
          </a:xfrm>
          <a:prstGeom prst="rect">
            <a:avLst/>
          </a:prstGeom>
          <a:noFill/>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392" y="2925407"/>
            <a:ext cx="4414529" cy="3279364"/>
          </a:xfrm>
          <a:prstGeom prst="rect">
            <a:avLst/>
          </a:prstGeom>
        </p:spPr>
      </p:pic>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4434" y="3395143"/>
            <a:ext cx="3122944" cy="2499005"/>
          </a:xfrm>
          <a:prstGeom prst="rect">
            <a:avLst/>
          </a:prstGeom>
        </p:spPr>
      </p:pic>
      <p:sp>
        <p:nvSpPr>
          <p:cNvPr id="25" name="Right Brace 24"/>
          <p:cNvSpPr/>
          <p:nvPr/>
        </p:nvSpPr>
        <p:spPr>
          <a:xfrm>
            <a:off x="5454328" y="2925407"/>
            <a:ext cx="334292" cy="3279364"/>
          </a:xfrm>
          <a:prstGeom prst="rightBrace">
            <a:avLst>
              <a:gd name="adj1" fmla="val 11164"/>
              <a:gd name="adj2" fmla="val 49763"/>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lIns="76159" tIns="38079" rIns="76159" bIns="38079" rtlCol="0" anchor="ctr"/>
          <a:lstStyle/>
          <a:p>
            <a:pPr algn="ctr"/>
            <a:endParaRPr lang="en-US" sz="1400">
              <a:solidFill>
                <a:prstClr val="black"/>
              </a:solidFill>
            </a:endParaRPr>
          </a:p>
        </p:txBody>
      </p:sp>
      <p:sp>
        <p:nvSpPr>
          <p:cNvPr id="26" name="Left Brace 25"/>
          <p:cNvSpPr/>
          <p:nvPr/>
        </p:nvSpPr>
        <p:spPr>
          <a:xfrm>
            <a:off x="7764383" y="3311671"/>
            <a:ext cx="357224" cy="2639631"/>
          </a:xfrm>
          <a:prstGeom prst="leftBrace">
            <a:avLst>
              <a:gd name="adj1" fmla="val 8333"/>
              <a:gd name="adj2" fmla="val 17846"/>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lIns="76159" tIns="38079" rIns="76159" bIns="38079" rtlCol="0" anchor="ctr"/>
          <a:lstStyle/>
          <a:p>
            <a:pPr algn="ctr"/>
            <a:endParaRPr lang="en-US" sz="1400">
              <a:solidFill>
                <a:prstClr val="black"/>
              </a:solidFill>
            </a:endParaRPr>
          </a:p>
        </p:txBody>
      </p:sp>
      <p:sp>
        <p:nvSpPr>
          <p:cNvPr id="3" name="Rectangle 2"/>
          <p:cNvSpPr/>
          <p:nvPr/>
        </p:nvSpPr>
        <p:spPr bwMode="auto">
          <a:xfrm>
            <a:off x="1498545" y="5210327"/>
            <a:ext cx="3209199" cy="390108"/>
          </a:xfrm>
          <a:prstGeom prst="rect">
            <a:avLst/>
          </a:prstGeom>
          <a:solidFill>
            <a:srgbClr val="FF8A00">
              <a:alpha val="18824"/>
            </a:srgbClr>
          </a:solidFill>
          <a:ln>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solidFill>
                <a:srgbClr val="C00000"/>
              </a:solidFill>
            </a:endParaRPr>
          </a:p>
        </p:txBody>
      </p:sp>
      <p:sp>
        <p:nvSpPr>
          <p:cNvPr id="29" name="Rectangle 28"/>
          <p:cNvSpPr/>
          <p:nvPr/>
        </p:nvSpPr>
        <p:spPr bwMode="auto">
          <a:xfrm>
            <a:off x="1792719" y="3761354"/>
            <a:ext cx="445722" cy="140439"/>
          </a:xfrm>
          <a:prstGeom prst="rect">
            <a:avLst/>
          </a:prstGeom>
          <a:solidFill>
            <a:srgbClr val="FF8A00">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0" name="Rectangle 29"/>
          <p:cNvSpPr/>
          <p:nvPr/>
        </p:nvSpPr>
        <p:spPr bwMode="auto">
          <a:xfrm>
            <a:off x="1832835" y="3959752"/>
            <a:ext cx="1002875" cy="140439"/>
          </a:xfrm>
          <a:prstGeom prst="rect">
            <a:avLst/>
          </a:prstGeom>
          <a:solidFill>
            <a:srgbClr val="FF8A00">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1" name="Rectangle 30"/>
          <p:cNvSpPr/>
          <p:nvPr/>
        </p:nvSpPr>
        <p:spPr bwMode="auto">
          <a:xfrm>
            <a:off x="8233037" y="3622929"/>
            <a:ext cx="2907903" cy="2022702"/>
          </a:xfrm>
          <a:prstGeom prst="rect">
            <a:avLst/>
          </a:prstGeom>
          <a:solidFill>
            <a:srgbClr val="FF8A00">
              <a:alpha val="18824"/>
            </a:srgbClr>
          </a:solidFill>
          <a:ln>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3" name="TextBox 4"/>
          <p:cNvSpPr txBox="1">
            <a:spLocks noChangeArrowheads="1"/>
          </p:cNvSpPr>
          <p:nvPr/>
        </p:nvSpPr>
        <p:spPr bwMode="auto">
          <a:xfrm>
            <a:off x="3225718" y="3741714"/>
            <a:ext cx="1727173" cy="404528"/>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050" dirty="0">
                <a:solidFill>
                  <a:srgbClr val="C00000"/>
                </a:solidFill>
              </a:rPr>
              <a:t>Content Controls mapped to custom XML part</a:t>
            </a:r>
            <a:endParaRPr lang="en-US" sz="1050" dirty="0">
              <a:solidFill>
                <a:srgbClr val="C00000"/>
              </a:solidFill>
            </a:endParaRPr>
          </a:p>
        </p:txBody>
      </p:sp>
      <p:cxnSp>
        <p:nvCxnSpPr>
          <p:cNvPr id="34" name="Straight Arrow Connector 33"/>
          <p:cNvCxnSpPr>
            <a:stCxn id="33" idx="1"/>
          </p:cNvCxnSpPr>
          <p:nvPr/>
        </p:nvCxnSpPr>
        <p:spPr>
          <a:xfrm flipH="1" flipV="1">
            <a:off x="2334275" y="3828133"/>
            <a:ext cx="891443" cy="115844"/>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1"/>
          </p:cNvCxnSpPr>
          <p:nvPr/>
        </p:nvCxnSpPr>
        <p:spPr>
          <a:xfrm flipH="1">
            <a:off x="2947141" y="3943977"/>
            <a:ext cx="278575" cy="8743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1"/>
          </p:cNvCxnSpPr>
          <p:nvPr/>
        </p:nvCxnSpPr>
        <p:spPr>
          <a:xfrm>
            <a:off x="3225718" y="3943977"/>
            <a:ext cx="1" cy="1133845"/>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31" idx="1"/>
          </p:cNvCxnSpPr>
          <p:nvPr/>
        </p:nvCxnSpPr>
        <p:spPr>
          <a:xfrm>
            <a:off x="4952889" y="3943977"/>
            <a:ext cx="3280148" cy="690302"/>
          </a:xfrm>
          <a:prstGeom prst="straightConnector1">
            <a:avLst/>
          </a:prstGeom>
          <a:ln w="57150">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30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animBg="1"/>
      <p:bldP spid="30" grpId="0" animBg="1"/>
      <p:bldP spid="31"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Packaging and Deployment</a:t>
            </a:r>
          </a:p>
        </p:txBody>
      </p:sp>
    </p:spTree>
    <p:extLst>
      <p:ext uri="{BB962C8B-B14F-4D97-AF65-F5344CB8AC3E}">
        <p14:creationId xmlns:p14="http://schemas.microsoft.com/office/powerpoint/2010/main" val="160693500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for Office Deployment</a:t>
            </a:r>
            <a:endParaRPr lang="en-US" dirty="0"/>
          </a:p>
        </p:txBody>
      </p:sp>
      <p:sp>
        <p:nvSpPr>
          <p:cNvPr id="3" name="Content Placeholder 2"/>
          <p:cNvSpPr>
            <a:spLocks noGrp="1"/>
          </p:cNvSpPr>
          <p:nvPr>
            <p:ph type="body" sz="quarter" idx="10"/>
          </p:nvPr>
        </p:nvSpPr>
        <p:spPr/>
        <p:txBody>
          <a:bodyPr/>
          <a:lstStyle/>
          <a:p>
            <a:r>
              <a:rPr lang="en-US" dirty="0" smtClean="0"/>
              <a:t>Steps</a:t>
            </a:r>
          </a:p>
          <a:p>
            <a:pPr lvl="1"/>
            <a:r>
              <a:rPr lang="en-US" dirty="0" smtClean="0"/>
              <a:t>Deploy the remote web to Windows Azure or to other web server</a:t>
            </a:r>
          </a:p>
          <a:p>
            <a:pPr lvl="1"/>
            <a:r>
              <a:rPr lang="en-US" dirty="0" smtClean="0"/>
              <a:t>Build app package which must include HTTPS URL of remote web</a:t>
            </a:r>
          </a:p>
          <a:p>
            <a:pPr lvl="1"/>
            <a:r>
              <a:rPr lang="en-US" dirty="0" smtClean="0"/>
              <a:t>Upload app package to app catalog</a:t>
            </a:r>
          </a:p>
          <a:p>
            <a:pPr lvl="1"/>
            <a:endParaRPr lang="en-US" dirty="0" smtClean="0"/>
          </a:p>
          <a:p>
            <a:r>
              <a:rPr lang="en-US" dirty="0" smtClean="0"/>
              <a:t>Choosing An App Catalog</a:t>
            </a:r>
          </a:p>
          <a:p>
            <a:pPr lvl="1"/>
            <a:r>
              <a:rPr lang="en-US" dirty="0" smtClean="0"/>
              <a:t>SharePoint App Catalog is preferred because it offers several advantages</a:t>
            </a:r>
          </a:p>
          <a:p>
            <a:pPr lvl="1"/>
            <a:r>
              <a:rPr lang="en-US" dirty="0" smtClean="0"/>
              <a:t>File </a:t>
            </a:r>
            <a:r>
              <a:rPr lang="en-US" dirty="0"/>
              <a:t>Share App </a:t>
            </a:r>
            <a:r>
              <a:rPr lang="en-US" dirty="0" smtClean="0"/>
              <a:t>Catalog deployment is a simpler, less-powerful option</a:t>
            </a:r>
          </a:p>
        </p:txBody>
      </p:sp>
    </p:spTree>
    <p:extLst>
      <p:ext uri="{BB962C8B-B14F-4D97-AF65-F5344CB8AC3E}">
        <p14:creationId xmlns:p14="http://schemas.microsoft.com/office/powerpoint/2010/main" val="247237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App Catalog</a:t>
            </a:r>
            <a:endParaRPr lang="en-US" dirty="0"/>
          </a:p>
        </p:txBody>
      </p:sp>
      <p:sp>
        <p:nvSpPr>
          <p:cNvPr id="5" name="Content Placeholder 4"/>
          <p:cNvSpPr>
            <a:spLocks noGrp="1"/>
          </p:cNvSpPr>
          <p:nvPr>
            <p:ph type="body" sz="quarter" idx="10"/>
          </p:nvPr>
        </p:nvSpPr>
        <p:spPr/>
        <p:txBody>
          <a:bodyPr/>
          <a:lstStyle/>
          <a:p>
            <a:r>
              <a:rPr lang="en-US" dirty="0" smtClean="0"/>
              <a:t>Designed for private corporate networks</a:t>
            </a:r>
          </a:p>
          <a:p>
            <a:pPr lvl="1"/>
            <a:r>
              <a:rPr lang="en-US" dirty="0" smtClean="0"/>
              <a:t>Provides users with catalog of pre-screened and pre-approved apps</a:t>
            </a:r>
          </a:p>
          <a:p>
            <a:pPr lvl="1"/>
            <a:r>
              <a:rPr lang="en-US" dirty="0" smtClean="0"/>
              <a:t>Often used to deploy apps developed in-house of by 3</a:t>
            </a:r>
            <a:r>
              <a:rPr lang="en-US" baseline="30000" dirty="0" smtClean="0"/>
              <a:t>rd</a:t>
            </a:r>
            <a:r>
              <a:rPr lang="en-US" dirty="0" smtClean="0"/>
              <a:t> party ISV</a:t>
            </a:r>
          </a:p>
          <a:p>
            <a:pPr lvl="1"/>
            <a:r>
              <a:rPr lang="en-US" dirty="0" smtClean="0"/>
              <a:t>Supports document-based apps (</a:t>
            </a:r>
            <a:r>
              <a:rPr lang="en-US" i="1" dirty="0" smtClean="0"/>
              <a:t>i.e. Task </a:t>
            </a:r>
            <a:r>
              <a:rPr lang="en-US" i="1" dirty="0"/>
              <a:t>pane </a:t>
            </a:r>
            <a:r>
              <a:rPr lang="en-US" i="1" dirty="0" smtClean="0"/>
              <a:t>apps and Content apps</a:t>
            </a:r>
            <a:r>
              <a:rPr lang="en-US" dirty="0" smtClean="0"/>
              <a:t>)</a:t>
            </a:r>
            <a:endParaRPr lang="en-US" dirty="0"/>
          </a:p>
          <a:p>
            <a:endParaRPr lang="en-US" dirty="0" smtClean="0"/>
          </a:p>
          <a:p>
            <a:r>
              <a:rPr lang="en-US" dirty="0" smtClean="0"/>
              <a:t>SharePoint App Catalog hosted using Site Collection</a:t>
            </a:r>
          </a:p>
          <a:p>
            <a:pPr lvl="1"/>
            <a:r>
              <a:rPr lang="en-US" dirty="0" smtClean="0"/>
              <a:t>Actual catalog is document </a:t>
            </a:r>
            <a:r>
              <a:rPr lang="en-US" dirty="0"/>
              <a:t>library </a:t>
            </a:r>
            <a:r>
              <a:rPr lang="en-US" dirty="0" smtClean="0"/>
              <a:t>containing app manifests</a:t>
            </a:r>
            <a:endParaRPr lang="en-US" dirty="0"/>
          </a:p>
          <a:p>
            <a:pPr lvl="1"/>
            <a:r>
              <a:rPr lang="en-US" dirty="0" smtClean="0"/>
              <a:t>Administrator </a:t>
            </a:r>
            <a:r>
              <a:rPr lang="en-US" dirty="0"/>
              <a:t>can configure </a:t>
            </a:r>
            <a:r>
              <a:rPr lang="en-US" dirty="0" smtClean="0"/>
              <a:t>app for Office </a:t>
            </a:r>
            <a:r>
              <a:rPr lang="en-US" dirty="0"/>
              <a:t>security </a:t>
            </a:r>
            <a:r>
              <a:rPr lang="en-US" dirty="0" smtClean="0"/>
              <a:t>settings</a:t>
            </a:r>
          </a:p>
        </p:txBody>
      </p:sp>
    </p:spTree>
    <p:extLst>
      <p:ext uri="{BB962C8B-B14F-4D97-AF65-F5344CB8AC3E}">
        <p14:creationId xmlns:p14="http://schemas.microsoft.com/office/powerpoint/2010/main" val="324857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Share App Catalog</a:t>
            </a:r>
            <a:endParaRPr lang="en-US" dirty="0"/>
          </a:p>
        </p:txBody>
      </p:sp>
      <p:sp>
        <p:nvSpPr>
          <p:cNvPr id="5" name="Content Placeholder 4"/>
          <p:cNvSpPr>
            <a:spLocks noGrp="1"/>
          </p:cNvSpPr>
          <p:nvPr>
            <p:ph type="body" sz="quarter" idx="10"/>
          </p:nvPr>
        </p:nvSpPr>
        <p:spPr/>
        <p:txBody>
          <a:bodyPr/>
          <a:lstStyle/>
          <a:p>
            <a:r>
              <a:rPr lang="en-US" dirty="0" smtClean="0"/>
              <a:t>Provides Simplest Means to Deploy Apps for Office</a:t>
            </a:r>
          </a:p>
          <a:p>
            <a:pPr lvl="1"/>
            <a:r>
              <a:rPr lang="en-US" dirty="0" smtClean="0"/>
              <a:t>Does not require either SharePoint or Exchange</a:t>
            </a:r>
          </a:p>
          <a:p>
            <a:pPr lvl="1"/>
            <a:r>
              <a:rPr lang="en-US" dirty="0" smtClean="0"/>
              <a:t>Apps for Office manifests copied to Windows File Share</a:t>
            </a:r>
          </a:p>
          <a:p>
            <a:pPr lvl="1"/>
            <a:r>
              <a:rPr lang="en-US" dirty="0" smtClean="0"/>
              <a:t>Office Applications configured to read file share to discover Apps for Office</a:t>
            </a:r>
          </a:p>
          <a:p>
            <a:pPr lvl="1"/>
            <a:r>
              <a:rPr lang="en-US" dirty="0" smtClean="0"/>
              <a:t>Client machine requires registry entry with file share path</a:t>
            </a:r>
            <a:endParaRPr lang="en-US" dirty="0"/>
          </a:p>
          <a:p>
            <a:endParaRPr lang="en-US" dirty="0"/>
          </a:p>
        </p:txBody>
      </p:sp>
    </p:spTree>
    <p:extLst>
      <p:ext uri="{BB962C8B-B14F-4D97-AF65-F5344CB8AC3E}">
        <p14:creationId xmlns:p14="http://schemas.microsoft.com/office/powerpoint/2010/main" val="395990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Word</a:t>
            </a:r>
            <a:endParaRPr lang="en-US" dirty="0"/>
          </a:p>
          <a:p>
            <a:r>
              <a:rPr lang="en-US" dirty="0"/>
              <a:t>Developing Apps for </a:t>
            </a:r>
            <a:r>
              <a:rPr lang="en-US" dirty="0" smtClean="0"/>
              <a:t>Word</a:t>
            </a:r>
          </a:p>
          <a:p>
            <a:r>
              <a:rPr lang="en-US" dirty="0" smtClean="0"/>
              <a:t>Reading and Writing with Documents</a:t>
            </a:r>
          </a:p>
          <a:p>
            <a:r>
              <a:rPr lang="en-US" dirty="0" smtClean="0"/>
              <a:t>Document Bindings</a:t>
            </a:r>
            <a:endParaRPr lang="en-US" dirty="0"/>
          </a:p>
          <a:p>
            <a:r>
              <a:rPr lang="en-US" dirty="0"/>
              <a:t>Packaging and </a:t>
            </a:r>
            <a:r>
              <a:rPr lang="en-US" dirty="0" smtClean="0"/>
              <a:t>Deployment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Deploying an App for Office using Windows Azure</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4665990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319550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00" i="1" dirty="0" smtClean="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10" name="Group 9"/>
          <p:cNvGrpSpPr/>
          <p:nvPr/>
        </p:nvGrpSpPr>
        <p:grpSpPr>
          <a:xfrm>
            <a:off x="1234228" y="3485833"/>
            <a:ext cx="9594435" cy="2442792"/>
            <a:chOff x="1163890" y="3052077"/>
            <a:chExt cx="9594435" cy="2442792"/>
          </a:xfrm>
        </p:grpSpPr>
        <p:grpSp>
          <p:nvGrpSpPr>
            <p:cNvPr id="11" name="Group 10"/>
            <p:cNvGrpSpPr/>
            <p:nvPr/>
          </p:nvGrpSpPr>
          <p:grpSpPr>
            <a:xfrm>
              <a:off x="4502991" y="3113564"/>
              <a:ext cx="2897920" cy="2381305"/>
              <a:chOff x="8415338" y="3969071"/>
              <a:chExt cx="3516163" cy="2594233"/>
            </a:xfrm>
          </p:grpSpPr>
          <p:sp>
            <p:nvSpPr>
              <p:cNvPr id="61" name="Rectangle 6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62" name="Rectangle 6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rPr>
                  <a:t>Excel Application</a:t>
                </a:r>
                <a:endParaRPr lang="en-US" sz="1400" b="1" kern="0" dirty="0">
                  <a:solidFill>
                    <a:schemeClr val="tx1">
                      <a:lumMod val="50000"/>
                      <a:lumOff val="50000"/>
                    </a:schemeClr>
                  </a:solidFill>
                </a:endParaRPr>
              </a:p>
            </p:txBody>
          </p:sp>
        </p:grpSp>
        <p:grpSp>
          <p:nvGrpSpPr>
            <p:cNvPr id="12" name="Group 11"/>
            <p:cNvGrpSpPr/>
            <p:nvPr/>
          </p:nvGrpSpPr>
          <p:grpSpPr>
            <a:xfrm>
              <a:off x="1163890" y="3113564"/>
              <a:ext cx="2897920" cy="2381305"/>
              <a:chOff x="8415338" y="3969071"/>
              <a:chExt cx="3516163" cy="2594233"/>
            </a:xfrm>
          </p:grpSpPr>
          <p:sp>
            <p:nvSpPr>
              <p:cNvPr id="59" name="Rectangle 58"/>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60" name="Rectangle 59"/>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latin typeface="Segoe UI"/>
                  </a:rPr>
                  <a:t>Word Application</a:t>
                </a:r>
                <a:endParaRPr lang="en-US" sz="1400" b="1" kern="0" dirty="0">
                  <a:solidFill>
                    <a:schemeClr val="tx1">
                      <a:lumMod val="50000"/>
                      <a:lumOff val="50000"/>
                    </a:schemeClr>
                  </a:solidFill>
                  <a:latin typeface="Segoe UI"/>
                </a:endParaRPr>
              </a:p>
            </p:txBody>
          </p:sp>
        </p:grpSp>
        <p:sp>
          <p:nvSpPr>
            <p:cNvPr id="13" name="Rectangle 12"/>
            <p:cNvSpPr/>
            <p:nvPr/>
          </p:nvSpPr>
          <p:spPr>
            <a:xfrm>
              <a:off x="1253594" y="3686551"/>
              <a:ext cx="1882896" cy="1716274"/>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grpSp>
          <p:nvGrpSpPr>
            <p:cNvPr id="14" name="Group 13"/>
            <p:cNvGrpSpPr/>
            <p:nvPr/>
          </p:nvGrpSpPr>
          <p:grpSpPr>
            <a:xfrm>
              <a:off x="7860405" y="3113563"/>
              <a:ext cx="2897920" cy="2381305"/>
              <a:chOff x="8415338" y="3969071"/>
              <a:chExt cx="3516163" cy="2594233"/>
            </a:xfrm>
          </p:grpSpPr>
          <p:sp>
            <p:nvSpPr>
              <p:cNvPr id="57" name="Rectangle 5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dirty="0">
                  <a:solidFill>
                    <a:srgbClr val="1B1B1B"/>
                  </a:solidFill>
                  <a:latin typeface="Segoe UI"/>
                </a:endParaRPr>
              </a:p>
            </p:txBody>
          </p:sp>
          <p:sp>
            <p:nvSpPr>
              <p:cNvPr id="58" name="Rectangle 5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rPr>
                  <a:t>Outlook Application</a:t>
                </a:r>
                <a:endParaRPr lang="en-US" sz="1400" b="1" kern="0" dirty="0">
                  <a:solidFill>
                    <a:schemeClr val="tx1">
                      <a:lumMod val="50000"/>
                      <a:lumOff val="50000"/>
                    </a:schemeClr>
                  </a:solidFill>
                </a:endParaRPr>
              </a:p>
            </p:txBody>
          </p:sp>
        </p:grpSp>
        <p:sp>
          <p:nvSpPr>
            <p:cNvPr id="15" name="Rectangle 14"/>
            <p:cNvSpPr/>
            <p:nvPr/>
          </p:nvSpPr>
          <p:spPr>
            <a:xfrm>
              <a:off x="4630974" y="3686551"/>
              <a:ext cx="2625231"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sp>
          <p:nvSpPr>
            <p:cNvPr id="16" name="Rectangle 15"/>
            <p:cNvSpPr/>
            <p:nvPr/>
          </p:nvSpPr>
          <p:spPr>
            <a:xfrm>
              <a:off x="7996750" y="3686551"/>
              <a:ext cx="1196412"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400" kern="0" spc="-67" dirty="0" smtClean="0">
                  <a:solidFill>
                    <a:schemeClr val="tx2"/>
                  </a:solidFill>
                  <a:latin typeface="Segoe UI Light"/>
                  <a:ea typeface="Segoe UI" pitchFamily="34" charset="0"/>
                  <a:cs typeface="Segoe UI" pitchFamily="34" charset="0"/>
                </a:rPr>
                <a:t>Inbox</a:t>
              </a:r>
              <a:endParaRPr lang="en-US" sz="1400" kern="0" spc="-67" dirty="0">
                <a:solidFill>
                  <a:schemeClr val="tx2"/>
                </a:solidFill>
                <a:latin typeface="Segoe UI Light"/>
                <a:ea typeface="Segoe UI" pitchFamily="34" charset="0"/>
                <a:cs typeface="Segoe UI" pitchFamily="34" charset="0"/>
              </a:endParaRPr>
            </a:p>
          </p:txBody>
        </p:sp>
        <p:sp>
          <p:nvSpPr>
            <p:cNvPr id="17" name="Rectangle 16"/>
            <p:cNvSpPr/>
            <p:nvPr/>
          </p:nvSpPr>
          <p:spPr>
            <a:xfrm>
              <a:off x="9306926" y="3686551"/>
              <a:ext cx="1302080"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400" kern="0" spc="-67" dirty="0" smtClean="0">
                  <a:solidFill>
                    <a:schemeClr val="tx2"/>
                  </a:solidFill>
                  <a:latin typeface="Segoe UI Light"/>
                  <a:ea typeface="Segoe UI" pitchFamily="34" charset="0"/>
                  <a:cs typeface="Segoe UI" pitchFamily="34" charset="0"/>
                </a:rPr>
                <a:t>Selected Message</a:t>
              </a:r>
              <a:endParaRPr lang="en-US" sz="1400" kern="0" spc="-67" dirty="0">
                <a:solidFill>
                  <a:schemeClr val="tx2"/>
                </a:solidFill>
                <a:latin typeface="Segoe UI Light"/>
                <a:ea typeface="Segoe UI" pitchFamily="34" charset="0"/>
                <a:cs typeface="Segoe UI" pitchFamily="34" charset="0"/>
              </a:endParaRPr>
            </a:p>
          </p:txBody>
        </p:sp>
        <p:sp>
          <p:nvSpPr>
            <p:cNvPr id="18" name="Rectangle 17"/>
            <p:cNvSpPr/>
            <p:nvPr/>
          </p:nvSpPr>
          <p:spPr>
            <a:xfrm>
              <a:off x="3245742" y="3599166"/>
              <a:ext cx="827033" cy="18957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Task Pane App</a:t>
              </a:r>
              <a:endParaRPr lang="en-US" sz="1400" kern="0" spc="-67" dirty="0">
                <a:latin typeface="Segoe UI Light"/>
                <a:ea typeface="Segoe UI" pitchFamily="34" charset="0"/>
                <a:cs typeface="Segoe UI" pitchFamily="34" charset="0"/>
              </a:endParaRPr>
            </a:p>
          </p:txBody>
        </p:sp>
        <p:sp>
          <p:nvSpPr>
            <p:cNvPr id="19" name="Rectangle 18"/>
            <p:cNvSpPr/>
            <p:nvPr/>
          </p:nvSpPr>
          <p:spPr>
            <a:xfrm>
              <a:off x="6217244" y="4705295"/>
              <a:ext cx="930808" cy="6139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Content </a:t>
              </a:r>
              <a:br>
                <a:rPr lang="en-US" sz="1400" kern="0" spc="-67" dirty="0" smtClean="0">
                  <a:latin typeface="Segoe UI Light"/>
                  <a:ea typeface="Segoe UI" pitchFamily="34" charset="0"/>
                  <a:cs typeface="Segoe UI" pitchFamily="34" charset="0"/>
                </a:rPr>
              </a:br>
              <a:r>
                <a:rPr lang="en-US" sz="1400" kern="0" spc="-67" dirty="0" smtClean="0">
                  <a:latin typeface="Segoe UI Light"/>
                  <a:ea typeface="Segoe UI" pitchFamily="34" charset="0"/>
                  <a:cs typeface="Segoe UI" pitchFamily="34" charset="0"/>
                </a:rPr>
                <a:t>App</a:t>
              </a:r>
              <a:endParaRPr lang="en-US" sz="1400" kern="0" spc="-67" dirty="0">
                <a:latin typeface="Segoe UI Light"/>
                <a:ea typeface="Segoe UI" pitchFamily="34" charset="0"/>
                <a:cs typeface="Segoe UI" pitchFamily="34" charset="0"/>
              </a:endParaRPr>
            </a:p>
          </p:txBody>
        </p:sp>
        <p:sp>
          <p:nvSpPr>
            <p:cNvPr id="20" name="Rectangle 19"/>
            <p:cNvSpPr/>
            <p:nvPr/>
          </p:nvSpPr>
          <p:spPr>
            <a:xfrm>
              <a:off x="9418994" y="4168749"/>
              <a:ext cx="1091689" cy="4130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Mail App</a:t>
              </a:r>
              <a:endParaRPr lang="en-US" sz="1400" kern="0" spc="-67" dirty="0">
                <a:latin typeface="Segoe UI Light"/>
                <a:ea typeface="Segoe UI" pitchFamily="34" charset="0"/>
                <a:cs typeface="Segoe UI" pitchFamily="34" charset="0"/>
              </a:endParaRPr>
            </a:p>
          </p:txBody>
        </p:sp>
        <p:cxnSp>
          <p:nvCxnSpPr>
            <p:cNvPr id="21" name="Straight Connector 20"/>
            <p:cNvCxnSpPr/>
            <p:nvPr/>
          </p:nvCxnSpPr>
          <p:spPr>
            <a:xfrm>
              <a:off x="1337187" y="3836890"/>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37187" y="3993019"/>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37187" y="415525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37187" y="4337147"/>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337187" y="4705295"/>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337187" y="4897024"/>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37187" y="507892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337187" y="5241153"/>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68645" y="3993019"/>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68645" y="415525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68645" y="4337147"/>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68645" y="448463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68645" y="4640825"/>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68645" y="480417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66293" y="4963243"/>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66293" y="513340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81807" y="397734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3356" y="4125950"/>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93356" y="4278243"/>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103469" y="4431657"/>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93355" y="4603696"/>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93354" y="4755989"/>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03469" y="4909403"/>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03468" y="5063246"/>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81806" y="5215947"/>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418994" y="4806075"/>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418994" y="4947568"/>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418994" y="509986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418994" y="525134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418839" y="3925222"/>
              <a:ext cx="807272" cy="107722"/>
            </a:xfrm>
            <a:prstGeom prst="rect">
              <a:avLst/>
            </a:prstGeom>
            <a:noFill/>
          </p:spPr>
          <p:txBody>
            <a:bodyPr wrap="none" lIns="0" tIns="0" rIns="0" bIns="0" rtlCol="0">
              <a:spAutoFit/>
            </a:bodyPr>
            <a:lstStyle/>
            <a:p>
              <a:r>
                <a:rPr lang="en-US" sz="700" spc="-70" dirty="0" smtClean="0"/>
                <a:t>Reply </a:t>
              </a:r>
              <a:r>
                <a:rPr lang="fi-FI" sz="700" spc="-70" dirty="0" smtClean="0"/>
                <a:t>| </a:t>
              </a:r>
              <a:r>
                <a:rPr lang="en-US" sz="700" spc="-70" dirty="0"/>
                <a:t> </a:t>
              </a:r>
              <a:r>
                <a:rPr lang="en-US" sz="700" spc="-70" dirty="0" smtClean="0"/>
                <a:t>Reply All </a:t>
              </a:r>
              <a:r>
                <a:rPr lang="fi-FI" sz="700" spc="-70" dirty="0" smtClean="0"/>
                <a:t>| </a:t>
              </a:r>
              <a:r>
                <a:rPr lang="en-US" sz="700" spc="-70" dirty="0" smtClean="0"/>
                <a:t> Forward</a:t>
              </a:r>
            </a:p>
          </p:txBody>
        </p:sp>
        <p:sp>
          <p:nvSpPr>
            <p:cNvPr id="51" name="Rectangle 50"/>
            <p:cNvSpPr/>
            <p:nvPr/>
          </p:nvSpPr>
          <p:spPr>
            <a:xfrm>
              <a:off x="9418994" y="4071701"/>
              <a:ext cx="1091689" cy="97048"/>
            </a:xfrm>
            <a:prstGeom prst="rect">
              <a:avLst/>
            </a:prstGeom>
            <a:solidFill>
              <a:schemeClr val="bg2"/>
            </a:solidFill>
            <a:ln w="19050">
              <a:solidFill>
                <a:schemeClr val="bg2"/>
              </a:solidFill>
            </a:ln>
          </p:spPr>
          <p:txBody>
            <a:bodyPr vert="horz" lIns="0" tIns="0" rIns="0" bIns="0" rtlCol="0" anchor="ctr">
              <a:noAutofit/>
            </a:bodyPr>
            <a:lstStyle/>
            <a:p>
              <a:pPr algn="ctr" defTabSz="761183">
                <a:spcBef>
                  <a:spcPct val="20000"/>
                </a:spcBef>
              </a:pPr>
              <a:endParaRPr lang="en-US" sz="1400" kern="0" spc="-67" dirty="0">
                <a:latin typeface="Segoe UI Light"/>
                <a:ea typeface="Segoe UI" pitchFamily="34" charset="0"/>
                <a:cs typeface="Segoe UI" pitchFamily="34" charset="0"/>
              </a:endParaRPr>
            </a:p>
          </p:txBody>
        </p:sp>
        <p:sp>
          <p:nvSpPr>
            <p:cNvPr id="52" name="Rectangle 51"/>
            <p:cNvSpPr/>
            <p:nvPr/>
          </p:nvSpPr>
          <p:spPr>
            <a:xfrm>
              <a:off x="9418994" y="4071701"/>
              <a:ext cx="267931" cy="97048"/>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600" kern="0" spc="-67" dirty="0" smtClean="0">
                  <a:latin typeface="Segoe UI Light"/>
                  <a:ea typeface="Segoe UI" pitchFamily="34" charset="0"/>
                  <a:cs typeface="Segoe UI" pitchFamily="34" charset="0"/>
                </a:rPr>
                <a:t>app</a:t>
              </a:r>
              <a:endParaRPr lang="en-US" sz="600" kern="0" spc="-67" dirty="0">
                <a:latin typeface="Segoe UI Light"/>
                <a:ea typeface="Segoe UI" pitchFamily="34" charset="0"/>
                <a:cs typeface="Segoe UI" pitchFamily="34" charset="0"/>
              </a:endParaRPr>
            </a:p>
          </p:txBody>
        </p:sp>
        <p:sp>
          <p:nvSpPr>
            <p:cNvPr id="53" name="TextBox 52"/>
            <p:cNvSpPr txBox="1"/>
            <p:nvPr/>
          </p:nvSpPr>
          <p:spPr>
            <a:xfrm>
              <a:off x="9418839" y="4648267"/>
              <a:ext cx="464551" cy="107722"/>
            </a:xfrm>
            <a:prstGeom prst="rect">
              <a:avLst/>
            </a:prstGeom>
            <a:noFill/>
          </p:spPr>
          <p:txBody>
            <a:bodyPr wrap="none" lIns="0" tIns="0" rIns="0" bIns="0" rtlCol="0">
              <a:spAutoFit/>
            </a:bodyPr>
            <a:lstStyle/>
            <a:p>
              <a:r>
                <a:rPr lang="en-US" sz="700" spc="-70" dirty="0" smtClean="0"/>
                <a:t>Message Body</a:t>
              </a:r>
            </a:p>
          </p:txBody>
        </p:sp>
        <p:pic>
          <p:nvPicPr>
            <p:cNvPr id="54" name="Picture 5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1174855" y="3135231"/>
              <a:ext cx="441960" cy="455456"/>
            </a:xfrm>
            <a:prstGeom prst="rect">
              <a:avLst/>
            </a:prstGeom>
          </p:spPr>
        </p:pic>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4540571" y="3123472"/>
              <a:ext cx="451444" cy="465551"/>
            </a:xfrm>
            <a:prstGeom prst="rect">
              <a:avLst/>
            </a:prstGeom>
          </p:spPr>
        </p:pic>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7809665" y="3052077"/>
              <a:ext cx="587605" cy="626979"/>
            </a:xfrm>
            <a:prstGeom prst="rect">
              <a:avLst/>
            </a:prstGeom>
          </p:spPr>
        </p:pic>
      </p:grpSp>
    </p:spTree>
    <p:extLst>
      <p:ext uri="{BB962C8B-B14F-4D97-AF65-F5344CB8AC3E}">
        <p14:creationId xmlns:p14="http://schemas.microsoft.com/office/powerpoint/2010/main" val="1053195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runtime environment for Apps for Office</a:t>
            </a:r>
            <a:endParaRPr lang="en-US" sz="3599" b="1" dirty="0">
              <a:solidFill>
                <a:schemeClr val="bg2">
                  <a:lumMod val="75000"/>
                </a:schemeClr>
              </a:solidFill>
            </a:endParaRPr>
          </a:p>
          <a:p>
            <a:pPr lvl="1"/>
            <a:r>
              <a:rPr lang="en-US" sz="1999" dirty="0"/>
              <a:t>Apps for Office provide basis for a component architecture</a:t>
            </a:r>
          </a:p>
          <a:p>
            <a:pPr lvl="1"/>
            <a:r>
              <a:rPr lang="en-US" sz="1999" dirty="0"/>
              <a:t>Apps for Office provide </a:t>
            </a:r>
            <a:r>
              <a:rPr lang="en-US" sz="1999" dirty="0" smtClean="0"/>
              <a:t>ability to publish to App Catalogs and/or Office Store</a:t>
            </a:r>
            <a:endParaRPr lang="en-US" sz="1999" dirty="0"/>
          </a:p>
          <a:p>
            <a:pPr lvl="1"/>
            <a:r>
              <a:rPr lang="en-US" sz="1999" dirty="0"/>
              <a:t>Apps for Office can be deployed in private networks</a:t>
            </a:r>
          </a:p>
        </p:txBody>
      </p:sp>
    </p:spTree>
    <p:extLst>
      <p:ext uri="{BB962C8B-B14F-4D97-AF65-F5344CB8AC3E}">
        <p14:creationId xmlns:p14="http://schemas.microsoft.com/office/powerpoint/2010/main" val="100911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23" name="Group 22"/>
          <p:cNvGrpSpPr/>
          <p:nvPr/>
        </p:nvGrpSpPr>
        <p:grpSpPr>
          <a:xfrm>
            <a:off x="1864834" y="3736142"/>
            <a:ext cx="7598664" cy="2381305"/>
            <a:chOff x="-204092" y="2698032"/>
            <a:chExt cx="7598664"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0" cy="2381305"/>
              <a:chOff x="8415338" y="3969071"/>
              <a:chExt cx="3516163" cy="2594233"/>
            </a:xfrm>
          </p:grpSpPr>
          <p:sp>
            <p:nvSpPr>
              <p:cNvPr id="31" name="Rectangle 3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32" name="Rectangle 3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endParaRPr lang="en-US" sz="1166" kern="0" dirty="0">
                  <a:solidFill>
                    <a:srgbClr val="262626">
                      <a:lumMod val="60000"/>
                      <a:lumOff val="40000"/>
                    </a:srgbClr>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smtClean="0">
                  <a:solidFill>
                    <a:srgbClr val="1B1B1B"/>
                  </a:solidFill>
                  <a:latin typeface="Segoe UI"/>
                </a:rPr>
                <a:t>App for Office</a:t>
              </a:r>
              <a:endParaRPr lang="en-US" sz="1166" kern="0" dirty="0">
                <a:solidFill>
                  <a:srgbClr val="1B1B1B"/>
                </a:solidFill>
                <a:latin typeface="Segoe UI"/>
              </a:endParaRPr>
            </a:p>
            <a:p>
              <a:pPr algn="ctr" defTabSz="761183"/>
              <a:r>
                <a:rPr lang="en-US" sz="1166" kern="0" dirty="0">
                  <a:solidFill>
                    <a:srgbClr val="1B1B1B"/>
                  </a:solidFill>
                  <a:latin typeface="Segoe UI"/>
                </a:rPr>
                <a:t>Manifest</a:t>
              </a:r>
            </a:p>
            <a:p>
              <a:pPr algn="ctr" defTabSz="761183"/>
              <a:endParaRPr lang="en-US" sz="1166" kern="0" dirty="0">
                <a:solidFill>
                  <a:srgbClr val="1B1B1B"/>
                </a:solidFill>
                <a:latin typeface="Segoe UI"/>
              </a:endParaRPr>
            </a:p>
            <a:p>
              <a:pPr algn="ctr" defTabSz="761183"/>
              <a:r>
                <a:rPr lang="en-US" sz="833" b="1" kern="0" dirty="0">
                  <a:solidFill>
                    <a:schemeClr val="tx2"/>
                  </a:soli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a:solidFill>
                    <a:srgbClr val="1B1B1B"/>
                  </a:solidFill>
                  <a:latin typeface="Segoe UI"/>
                </a:rPr>
                <a:t>Web</a:t>
              </a:r>
            </a:p>
            <a:p>
              <a:pPr algn="ctr" defTabSz="761183"/>
              <a:r>
                <a:rPr lang="en-US" sz="1166" kern="0" dirty="0">
                  <a:solidFill>
                    <a:srgbClr val="1B1B1B"/>
                  </a:solidFill>
                  <a:latin typeface="Segoe UI"/>
                </a:rPr>
                <a:t>Page</a:t>
              </a:r>
            </a:p>
            <a:p>
              <a:pPr algn="ctr" defTabSz="761183"/>
              <a:endParaRPr lang="en-US" sz="833" b="1" kern="0" dirty="0">
                <a:solidFill>
                  <a:srgbClr val="FF7401"/>
                </a:solidFill>
                <a:latin typeface="Segoe UI"/>
              </a:endParaRPr>
            </a:p>
            <a:p>
              <a:pPr algn="ctr" defTabSz="761183"/>
              <a:r>
                <a:rPr lang="en-US" sz="833" b="1" kern="0" dirty="0">
                  <a:solidFill>
                    <a:schemeClr val="tx2"/>
                  </a:soli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78" tIns="23788" rIns="47578" bIns="23788" rtlCol="0" anchor="ctr"/>
            <a:lstStyle/>
            <a:p>
              <a:pPr algn="ctr" defTabSz="761183"/>
              <a:endParaRPr lang="en-US" sz="150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78" tIns="23788" rIns="47578" bIns="23788" rtlCol="0" anchor="ctr"/>
            <a:lstStyle/>
            <a:p>
              <a:pPr algn="ctr" defTabSz="761183"/>
              <a:endParaRPr lang="en-US" sz="150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333" kern="0" spc="-67" dirty="0" smtClean="0">
                  <a:solidFill>
                    <a:schemeClr val="tx2"/>
                  </a:solidFill>
                  <a:latin typeface="Segoe UI Light"/>
                  <a:ea typeface="Segoe UI" pitchFamily="34" charset="0"/>
                  <a:cs typeface="Segoe UI" pitchFamily="34" charset="0"/>
                </a:rPr>
                <a:t>App for Office</a:t>
              </a:r>
              <a:endParaRPr lang="en-US" sz="2333" kern="0" spc="-67" dirty="0">
                <a:solidFill>
                  <a:schemeClr val="tx2"/>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3068911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587555" y="1927983"/>
            <a:ext cx="6057841" cy="1566315"/>
          </a:xfrm>
          <a:prstGeom prst="rect">
            <a:avLst/>
          </a:prstGeom>
        </p:spPr>
      </p:pic>
      <p:pic>
        <p:nvPicPr>
          <p:cNvPr id="6" name="Picture 5"/>
          <p:cNvPicPr>
            <a:picLocks noChangeAspect="1"/>
          </p:cNvPicPr>
          <p:nvPr/>
        </p:nvPicPr>
        <p:blipFill>
          <a:blip r:embed="rId4"/>
          <a:stretch>
            <a:fillRect/>
          </a:stretch>
        </p:blipFill>
        <p:spPr>
          <a:xfrm>
            <a:off x="1669178" y="4050034"/>
            <a:ext cx="3422035" cy="2160251"/>
          </a:xfrm>
          <a:prstGeom prst="rect">
            <a:avLst/>
          </a:prstGeom>
        </p:spPr>
      </p:pic>
    </p:spTree>
    <p:extLst>
      <p:ext uri="{BB962C8B-B14F-4D97-AF65-F5344CB8AC3E}">
        <p14:creationId xmlns:p14="http://schemas.microsoft.com/office/powerpoint/2010/main" val="349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www.w3.org/XML/1998/namespace"/>
    <ds:schemaRef ds:uri="http://schemas.microsoft.com/office/infopath/2007/PartnerControls"/>
    <ds:schemaRef ds:uri="http://schemas.openxmlformats.org/package/2006/metadata/core-properties"/>
    <ds:schemaRef ds:uri="5fad15d0-477e-40da-a20d-40d4ca777c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6186</Words>
  <Application>Microsoft Office PowerPoint</Application>
  <PresentationFormat>Custom</PresentationFormat>
  <Paragraphs>383</Paragraphs>
  <Slides>41</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Consolas</vt:lpstr>
      <vt:lpstr>Courier New</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Apps for Office in Word</vt:lpstr>
      <vt:lpstr>Agenda </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Developing Apps for Word</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Reading and Writing  with Documents</vt:lpstr>
      <vt:lpstr>JavaScript API for Word Apps (v 1.1)</vt:lpstr>
      <vt:lpstr>getSelectedDataAsync()</vt:lpstr>
      <vt:lpstr>setSelectDataAsync()</vt:lpstr>
      <vt:lpstr>Coercion Types</vt:lpstr>
      <vt:lpstr>PowerPoint Presentation</vt:lpstr>
      <vt:lpstr>Document Bindings</vt:lpstr>
      <vt:lpstr>PowerPoint Presentation</vt:lpstr>
      <vt:lpstr>Bindings in App for Office with Word</vt:lpstr>
      <vt:lpstr>Adding Content Controls</vt:lpstr>
      <vt:lpstr>Adding Bindings in JavaScript</vt:lpstr>
      <vt:lpstr>Adding Event Hander Bindings</vt:lpstr>
      <vt:lpstr>Open XML and Content Control Refresher</vt:lpstr>
      <vt:lpstr>Packaging and Deployment</vt:lpstr>
      <vt:lpstr>App for Office Deployment</vt:lpstr>
      <vt:lpstr>SharePoint App Catalog</vt:lpstr>
      <vt:lpstr>File Share App Catalog</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2014-09-12T17:20:44Z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