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0"/>
  </p:notesMasterIdLst>
  <p:handoutMasterIdLst>
    <p:handoutMasterId r:id="rId31"/>
  </p:handoutMasterIdLst>
  <p:sldIdLst>
    <p:sldId id="778" r:id="rId6"/>
    <p:sldId id="779" r:id="rId7"/>
    <p:sldId id="780" r:id="rId8"/>
    <p:sldId id="788" r:id="rId9"/>
    <p:sldId id="853" r:id="rId10"/>
    <p:sldId id="854" r:id="rId11"/>
    <p:sldId id="855" r:id="rId12"/>
    <p:sldId id="856" r:id="rId13"/>
    <p:sldId id="857" r:id="rId14"/>
    <p:sldId id="860" r:id="rId15"/>
    <p:sldId id="861" r:id="rId16"/>
    <p:sldId id="862" r:id="rId17"/>
    <p:sldId id="864" r:id="rId18"/>
    <p:sldId id="867" r:id="rId19"/>
    <p:sldId id="852" r:id="rId20"/>
    <p:sldId id="858" r:id="rId21"/>
    <p:sldId id="865" r:id="rId22"/>
    <p:sldId id="870" r:id="rId23"/>
    <p:sldId id="866" r:id="rId24"/>
    <p:sldId id="871" r:id="rId25"/>
    <p:sldId id="859" r:id="rId26"/>
    <p:sldId id="872" r:id="rId27"/>
    <p:sldId id="869" r:id="rId28"/>
    <p:sldId id="654" r:id="rId2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68217A"/>
    <a:srgbClr val="EB3C00"/>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82" d="100"/>
          <a:sy n="82" d="100"/>
        </p:scale>
        <p:origin x="1572" y="9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80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9/12/2014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9/12/2014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app has a source</a:t>
            </a:r>
            <a:r>
              <a:rPr lang="en-US" baseline="0" dirty="0" smtClean="0"/>
              <a:t> location which points to a entry point Web page somewhere on the Internet. Here is an example of a simple Web page that is used to load a task pane app. Note that this page must link to any required CSS files and JavaScript that will be adding styles or behavior behind the app. Visual Studio automatically adds the links for </a:t>
            </a:r>
            <a:r>
              <a:rPr lang="en-US" baseline="0" dirty="0" err="1" smtClean="0"/>
              <a:t>jQuery</a:t>
            </a:r>
            <a:r>
              <a:rPr lang="en-US" baseline="0" dirty="0" smtClean="0"/>
              <a:t> and ASP.NET AJAX. Also note that the page adds HTML elements which are often created with ids and/or classes.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13</a:t>
            </a:fld>
            <a:endParaRPr lang="en-US"/>
          </a:p>
        </p:txBody>
      </p:sp>
    </p:spTree>
    <p:extLst>
      <p:ext uri="{BB962C8B-B14F-4D97-AF65-F5344CB8AC3E}">
        <p14:creationId xmlns:p14="http://schemas.microsoft.com/office/powerpoint/2010/main" val="1145307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9/12/2014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24</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9/12/2014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App for Office can be seen as a Web page loaded inside an Office Application. In some cases</a:t>
            </a:r>
            <a:r>
              <a:rPr lang="en-US" baseline="0" dirty="0" smtClean="0"/>
              <a:t> it will appear e</a:t>
            </a:r>
            <a:r>
              <a:rPr lang="en-US" dirty="0" smtClean="0"/>
              <a:t>mbedded inline within the document. In other cases</a:t>
            </a:r>
            <a:r>
              <a:rPr lang="en-US" baseline="0" dirty="0" smtClean="0"/>
              <a:t> it might appear as a </a:t>
            </a:r>
            <a:r>
              <a:rPr lang="en-US" dirty="0" smtClean="0"/>
              <a:t>task pane or within a message in Outlook. Note that the</a:t>
            </a:r>
            <a:r>
              <a:rPr lang="en-US" baseline="0" dirty="0" smtClean="0"/>
              <a:t> architecture for Apps for Office has been designed to w</a:t>
            </a:r>
            <a:r>
              <a:rPr lang="en-US" dirty="0" smtClean="0"/>
              <a:t>ork in both Office Applications and Office Web Applications.</a:t>
            </a:r>
          </a:p>
          <a:p>
            <a:pPr lvl="1"/>
            <a:endParaRPr lang="en-US" dirty="0" smtClean="0"/>
          </a:p>
          <a:p>
            <a:r>
              <a:rPr lang="en-US" dirty="0" smtClean="0"/>
              <a:t>WEF and Apps for Office allow Office applications to be extended</a:t>
            </a:r>
            <a:r>
              <a:rPr lang="en-US" baseline="0" dirty="0" smtClean="0"/>
              <a:t> in such as way so that they can </a:t>
            </a:r>
            <a:r>
              <a:rPr lang="en-US" dirty="0" smtClean="0"/>
              <a:t>leverage Web technologies such as HTML 5 and CSS for rendering user interface as well as JavaScript and jQuery to add behavior. When you write the JavaScript code for an App for Office, you can call REST APIs such as those added to SharePoint 2013 to retrieve and update data from across network.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15232D4-6E30-4A26-A2CA-8531DCB72EA6}"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24724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begin to design an app, you must pick one of the</a:t>
            </a:r>
            <a:r>
              <a:rPr lang="en-US" baseline="0" dirty="0" smtClean="0"/>
              <a:t> </a:t>
            </a:r>
            <a:r>
              <a:rPr lang="en-US" dirty="0" smtClean="0"/>
              <a:t>three different shapes. You can create a document-based app as either a Task Pane App or a Content App. Alternatively, you can create a Mail App that targets Outlook and Outlook OWA.</a:t>
            </a:r>
            <a:endParaRPr lang="en-US" dirty="0"/>
          </a:p>
        </p:txBody>
      </p:sp>
    </p:spTree>
    <p:extLst>
      <p:ext uri="{BB962C8B-B14F-4D97-AF65-F5344CB8AC3E}">
        <p14:creationId xmlns:p14="http://schemas.microsoft.com/office/powerpoint/2010/main" val="1925400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Extensibility Framework (WEF) is a new development platform used to</a:t>
            </a:r>
            <a:r>
              <a:rPr lang="en-US" baseline="0" dirty="0" smtClean="0"/>
              <a:t> extend Office applications. This platform </a:t>
            </a:r>
            <a:r>
              <a:rPr lang="en-US" dirty="0" smtClean="0"/>
              <a:t>allows Web page content to render inside Office Application and to interact with Office documents such as Word document and Excel workbooks and Exchange items such as messages</a:t>
            </a:r>
            <a:r>
              <a:rPr lang="en-US" baseline="0" dirty="0" smtClean="0"/>
              <a:t> and appointments.</a:t>
            </a:r>
            <a:endParaRPr lang="en-US" dirty="0" smtClean="0"/>
          </a:p>
          <a:p>
            <a:endParaRPr lang="en-US" dirty="0" smtClean="0"/>
          </a:p>
          <a:p>
            <a:r>
              <a:rPr lang="en-US" dirty="0" smtClean="0"/>
              <a:t>The WEF development platform is used to develop </a:t>
            </a:r>
            <a:r>
              <a:rPr lang="en-US" b="1" dirty="0" smtClean="0">
                <a:solidFill>
                  <a:schemeClr val="bg2">
                    <a:lumMod val="75000"/>
                  </a:schemeClr>
                </a:solidFill>
              </a:rPr>
              <a:t>Apps for Office. </a:t>
            </a:r>
            <a:r>
              <a:rPr lang="en-US" dirty="0" smtClean="0"/>
              <a:t>Apps for Office provide basis for a component architecture which allows</a:t>
            </a:r>
            <a:r>
              <a:rPr lang="en-US" baseline="0" dirty="0" smtClean="0"/>
              <a:t> </a:t>
            </a:r>
            <a:r>
              <a:rPr lang="en-US" dirty="0" smtClean="0"/>
              <a:t>developers to build apps which target Office application and Office Web applications</a:t>
            </a:r>
            <a:r>
              <a:rPr lang="en-US" baseline="0" dirty="0" smtClean="0"/>
              <a:t> such as Excel services and Outlook Web Access. </a:t>
            </a:r>
          </a:p>
          <a:p>
            <a:endParaRPr lang="en-US" baseline="0" dirty="0" smtClean="0"/>
          </a:p>
          <a:p>
            <a:r>
              <a:rPr lang="en-US" dirty="0" smtClean="0"/>
              <a:t>WEF and</a:t>
            </a:r>
            <a:r>
              <a:rPr lang="en-US" baseline="0" dirty="0" smtClean="0"/>
              <a:t> the </a:t>
            </a:r>
            <a:r>
              <a:rPr lang="en-US" dirty="0" smtClean="0"/>
              <a:t>Apps for Office development model provide foundation for distribution of apps using an app directory such as the Office Store and the App Corporate Catalog used to deploy apps in private networks.</a:t>
            </a:r>
          </a:p>
          <a:p>
            <a:endParaRPr lang="en-US" dirty="0" smtClean="0"/>
          </a:p>
          <a:p>
            <a:r>
              <a:rPr lang="en-US" dirty="0" smtClean="0"/>
              <a:t>Throughout the beta cycle of Office 2013, Apps for Office have been given a codename of "Agave". Note that this</a:t>
            </a:r>
            <a:r>
              <a:rPr lang="en-US" baseline="0" dirty="0" smtClean="0"/>
              <a:t> c</a:t>
            </a:r>
            <a:r>
              <a:rPr lang="en-US" dirty="0" smtClean="0"/>
              <a:t>odename is only intended for the beta cycle and will disappear by RTM when they will just</a:t>
            </a:r>
            <a:r>
              <a:rPr lang="en-US" baseline="0" dirty="0" smtClean="0"/>
              <a:t> be called "Apps for Office" or a variation thereof.</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9FEEF74C-1007-402E-B0A6-22E0FEB3AB9E}"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27570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App for Office must be distributed with an XML-based manifest which contains information about the app itself.</a:t>
            </a:r>
            <a:r>
              <a:rPr lang="en-US" baseline="0" dirty="0" smtClean="0"/>
              <a:t> For example, the app manifest contains an address to a Web page on the Internet which is used to load the app. The app manifest also includes information which indicates </a:t>
            </a:r>
            <a:r>
              <a:rPr lang="en-US" dirty="0" smtClean="0"/>
              <a:t>which Office applications it supports. The app manifest also defines the required capabilities which represent the set of permissions that</a:t>
            </a:r>
            <a:r>
              <a:rPr lang="en-US" baseline="0" dirty="0" smtClean="0"/>
              <a:t> the app needs in order to run and complete its work.</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963315D-FADD-47D1-B04E-85DCA5AF53D6}"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98633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 has a new project template for Apps for Office. These project types gives you a starter project with a web page and manifest.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10</a:t>
            </a:fld>
            <a:endParaRPr lang="en-US"/>
          </a:p>
        </p:txBody>
      </p:sp>
    </p:spTree>
    <p:extLst>
      <p:ext uri="{BB962C8B-B14F-4D97-AF65-F5344CB8AC3E}">
        <p14:creationId xmlns:p14="http://schemas.microsoft.com/office/powerpoint/2010/main" val="4027530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a:t>
            </a:r>
            <a:r>
              <a:rPr lang="en-US" baseline="0" dirty="0" smtClean="0"/>
              <a:t> shows the initial structure of a task pane app created with the Visual Studio 2012.</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520EA6B-12B9-470C-8032-CF7B89111BB8}"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29479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shows the Visual Studio designer for an app manifest in a task pane app. It will look different for other types of Apps for Office.</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C5F0E7A-DD5F-4903-B380-98FDBDD8F972}"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297135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8" r:id="rId2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New App for Office Project</a:t>
            </a:r>
            <a:endParaRPr lang="en-US" dirty="0"/>
          </a:p>
        </p:txBody>
      </p:sp>
      <p:sp>
        <p:nvSpPr>
          <p:cNvPr id="5" name="Content Placeholder 4"/>
          <p:cNvSpPr>
            <a:spLocks noGrp="1"/>
          </p:cNvSpPr>
          <p:nvPr>
            <p:ph type="body" sz="quarter" idx="10"/>
          </p:nvPr>
        </p:nvSpPr>
        <p:spPr>
          <a:xfrm>
            <a:off x="520564" y="977136"/>
            <a:ext cx="11146110" cy="2043104"/>
          </a:xfrm>
        </p:spPr>
        <p:txBody>
          <a:bodyPr/>
          <a:lstStyle/>
          <a:p>
            <a:pPr marL="0" indent="0">
              <a:buNone/>
            </a:pPr>
            <a:r>
              <a:rPr lang="en-US" sz="3599" dirty="0"/>
              <a:t>Create </a:t>
            </a:r>
            <a:r>
              <a:rPr lang="en-US" sz="3599" dirty="0" smtClean="0"/>
              <a:t>project </a:t>
            </a:r>
            <a:r>
              <a:rPr lang="en-US" sz="3599" dirty="0"/>
              <a:t>based on App for Office 2013 project template</a:t>
            </a:r>
          </a:p>
          <a:p>
            <a:pPr lvl="1"/>
            <a:r>
              <a:rPr lang="en-US" sz="1999" dirty="0" smtClean="0"/>
              <a:t>Dialogs appear </a:t>
            </a:r>
            <a:r>
              <a:rPr lang="en-US" sz="1999" dirty="0"/>
              <a:t>and prompts you for specifics about the </a:t>
            </a:r>
            <a:r>
              <a:rPr lang="en-US" sz="1999" dirty="0" smtClean="0"/>
              <a:t>app</a:t>
            </a:r>
          </a:p>
          <a:p>
            <a:pPr lvl="1"/>
            <a:r>
              <a:rPr lang="en-US" sz="1999" dirty="0" smtClean="0"/>
              <a:t>You must choose (1) the </a:t>
            </a:r>
            <a:r>
              <a:rPr lang="en-US" sz="1999" smtClean="0"/>
              <a:t>app shape </a:t>
            </a:r>
            <a:r>
              <a:rPr lang="en-US" sz="1999" dirty="0" smtClean="0"/>
              <a:t>and (2) which Office application are to be supported</a:t>
            </a:r>
            <a:endParaRPr lang="en-US" sz="1999" dirty="0"/>
          </a:p>
        </p:txBody>
      </p:sp>
      <p:pic>
        <p:nvPicPr>
          <p:cNvPr id="2" name="Picture 1"/>
          <p:cNvPicPr>
            <a:picLocks noChangeAspect="1"/>
          </p:cNvPicPr>
          <p:nvPr/>
        </p:nvPicPr>
        <p:blipFill>
          <a:blip r:embed="rId3"/>
          <a:stretch>
            <a:fillRect/>
          </a:stretch>
        </p:blipFill>
        <p:spPr>
          <a:xfrm>
            <a:off x="209795" y="2466244"/>
            <a:ext cx="3840368" cy="2654076"/>
          </a:xfrm>
          <a:prstGeom prst="rect">
            <a:avLst/>
          </a:prstGeom>
        </p:spPr>
      </p:pic>
      <p:pic>
        <p:nvPicPr>
          <p:cNvPr id="4" name="Picture 3"/>
          <p:cNvPicPr>
            <a:picLocks noChangeAspect="1"/>
          </p:cNvPicPr>
          <p:nvPr/>
        </p:nvPicPr>
        <p:blipFill>
          <a:blip r:embed="rId4"/>
          <a:stretch>
            <a:fillRect/>
          </a:stretch>
        </p:blipFill>
        <p:spPr>
          <a:xfrm>
            <a:off x="4188820" y="3377711"/>
            <a:ext cx="3848589" cy="2804997"/>
          </a:xfrm>
          <a:prstGeom prst="rect">
            <a:avLst/>
          </a:prstGeom>
        </p:spPr>
      </p:pic>
      <p:pic>
        <p:nvPicPr>
          <p:cNvPr id="9" name="Picture 8"/>
          <p:cNvPicPr>
            <a:picLocks noChangeAspect="1"/>
          </p:cNvPicPr>
          <p:nvPr/>
        </p:nvPicPr>
        <p:blipFill>
          <a:blip r:embed="rId5"/>
          <a:stretch>
            <a:fillRect/>
          </a:stretch>
        </p:blipFill>
        <p:spPr>
          <a:xfrm>
            <a:off x="8176066" y="3893527"/>
            <a:ext cx="3860313" cy="2813542"/>
          </a:xfrm>
          <a:prstGeom prst="rect">
            <a:avLst/>
          </a:prstGeom>
        </p:spPr>
      </p:pic>
    </p:spTree>
    <p:extLst>
      <p:ext uri="{BB962C8B-B14F-4D97-AF65-F5344CB8AC3E}">
        <p14:creationId xmlns:p14="http://schemas.microsoft.com/office/powerpoint/2010/main" val="3891063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for Office Project Structure</a:t>
            </a:r>
            <a:endParaRPr lang="en-US" dirty="0"/>
          </a:p>
        </p:txBody>
      </p:sp>
      <p:sp>
        <p:nvSpPr>
          <p:cNvPr id="2" name="Content Placeholder 1"/>
          <p:cNvSpPr>
            <a:spLocks noGrp="1"/>
          </p:cNvSpPr>
          <p:nvPr>
            <p:ph type="body" sz="quarter" idx="10"/>
          </p:nvPr>
        </p:nvSpPr>
        <p:spPr>
          <a:xfrm>
            <a:off x="520565" y="1448315"/>
            <a:ext cx="7816550" cy="2043104"/>
          </a:xfrm>
        </p:spPr>
        <p:txBody>
          <a:bodyPr/>
          <a:lstStyle/>
          <a:p>
            <a:r>
              <a:rPr lang="en-US" sz="3200" dirty="0" smtClean="0"/>
              <a:t>App for Office solution has two projects</a:t>
            </a:r>
          </a:p>
          <a:p>
            <a:pPr lvl="1"/>
            <a:r>
              <a:rPr lang="en-US" dirty="0" smtClean="0"/>
              <a:t>Top project contains app manifest</a:t>
            </a:r>
          </a:p>
          <a:p>
            <a:pPr lvl="1"/>
            <a:r>
              <a:rPr lang="en-US" dirty="0" smtClean="0"/>
              <a:t>Bottom project for remote web</a:t>
            </a:r>
          </a:p>
          <a:p>
            <a:pPr lvl="1"/>
            <a:endParaRPr lang="en-US" dirty="0"/>
          </a:p>
          <a:p>
            <a:r>
              <a:rPr lang="en-US" sz="3200" dirty="0" smtClean="0"/>
              <a:t>Remote Web Project is ASP.NET Website</a:t>
            </a:r>
          </a:p>
          <a:p>
            <a:pPr lvl="1"/>
            <a:r>
              <a:rPr lang="en-US" dirty="0" smtClean="0"/>
              <a:t>Contains HTML, CSS and JavaScript source files</a:t>
            </a:r>
          </a:p>
          <a:p>
            <a:pPr lvl="1"/>
            <a:r>
              <a:rPr lang="en-US" dirty="0" smtClean="0"/>
              <a:t>Integration with </a:t>
            </a:r>
            <a:r>
              <a:rPr lang="en-US" dirty="0" err="1" smtClean="0"/>
              <a:t>jQuery</a:t>
            </a:r>
            <a:r>
              <a:rPr lang="en-US" dirty="0" smtClean="0"/>
              <a:t> library already included</a:t>
            </a:r>
          </a:p>
        </p:txBody>
      </p:sp>
      <p:pic>
        <p:nvPicPr>
          <p:cNvPr id="10" name="Picture 9"/>
          <p:cNvPicPr>
            <a:picLocks noChangeAspect="1"/>
          </p:cNvPicPr>
          <p:nvPr/>
        </p:nvPicPr>
        <p:blipFill>
          <a:blip r:embed="rId3"/>
          <a:stretch>
            <a:fillRect/>
          </a:stretch>
        </p:blipFill>
        <p:spPr>
          <a:xfrm>
            <a:off x="7905750" y="1448315"/>
            <a:ext cx="3762375" cy="4391025"/>
          </a:xfrm>
          <a:prstGeom prst="rect">
            <a:avLst/>
          </a:prstGeom>
          <a:ln>
            <a:solidFill>
              <a:schemeClr val="bg1">
                <a:lumMod val="65000"/>
              </a:schemeClr>
            </a:solidFill>
          </a:ln>
        </p:spPr>
      </p:pic>
    </p:spTree>
    <p:extLst>
      <p:ext uri="{BB962C8B-B14F-4D97-AF65-F5344CB8AC3E}">
        <p14:creationId xmlns:p14="http://schemas.microsoft.com/office/powerpoint/2010/main" val="127757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 Manifest Designer</a:t>
            </a:r>
            <a:endParaRPr lang="en-US" dirty="0"/>
          </a:p>
        </p:txBody>
      </p:sp>
      <p:pic>
        <p:nvPicPr>
          <p:cNvPr id="5" name="Picture 4"/>
          <p:cNvPicPr>
            <a:picLocks noChangeAspect="1"/>
          </p:cNvPicPr>
          <p:nvPr/>
        </p:nvPicPr>
        <p:blipFill>
          <a:blip r:embed="rId3"/>
          <a:stretch>
            <a:fillRect/>
          </a:stretch>
        </p:blipFill>
        <p:spPr>
          <a:xfrm>
            <a:off x="1622059" y="1190866"/>
            <a:ext cx="8471511" cy="5503011"/>
          </a:xfrm>
          <a:prstGeom prst="rect">
            <a:avLst/>
          </a:prstGeom>
          <a:ln>
            <a:solidFill>
              <a:schemeClr val="bg1">
                <a:lumMod val="65000"/>
              </a:schemeClr>
            </a:solidFill>
          </a:ln>
        </p:spPr>
      </p:pic>
    </p:spTree>
    <p:extLst>
      <p:ext uri="{BB962C8B-B14F-4D97-AF65-F5344CB8AC3E}">
        <p14:creationId xmlns:p14="http://schemas.microsoft.com/office/powerpoint/2010/main" val="3259698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the HTML for a Web Page</a:t>
            </a:r>
            <a:endParaRPr lang="en-US" dirty="0"/>
          </a:p>
        </p:txBody>
      </p:sp>
      <p:pic>
        <p:nvPicPr>
          <p:cNvPr id="2" name="Picture 1"/>
          <p:cNvPicPr>
            <a:picLocks noChangeAspect="1"/>
          </p:cNvPicPr>
          <p:nvPr/>
        </p:nvPicPr>
        <p:blipFill>
          <a:blip r:embed="rId3"/>
          <a:stretch>
            <a:fillRect/>
          </a:stretch>
        </p:blipFill>
        <p:spPr>
          <a:xfrm>
            <a:off x="1573334" y="1107831"/>
            <a:ext cx="8620125" cy="5486400"/>
          </a:xfrm>
          <a:prstGeom prst="rect">
            <a:avLst/>
          </a:prstGeom>
          <a:ln>
            <a:solidFill>
              <a:schemeClr val="bg1">
                <a:lumMod val="50000"/>
              </a:schemeClr>
            </a:solidFill>
          </a:ln>
        </p:spPr>
      </p:pic>
    </p:spTree>
    <p:extLst>
      <p:ext uri="{BB962C8B-B14F-4D97-AF65-F5344CB8AC3E}">
        <p14:creationId xmlns:p14="http://schemas.microsoft.com/office/powerpoint/2010/main" val="3034672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Project in Visual Studio Debugger</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5054" y="1204597"/>
            <a:ext cx="8108884" cy="5194960"/>
          </a:xfrm>
          <a:prstGeom prst="rect">
            <a:avLst/>
          </a:prstGeom>
        </p:spPr>
      </p:pic>
    </p:spTree>
    <p:extLst>
      <p:ext uri="{BB962C8B-B14F-4D97-AF65-F5344CB8AC3E}">
        <p14:creationId xmlns:p14="http://schemas.microsoft.com/office/powerpoint/2010/main" val="40727305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an Content App for PowerPoint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97477360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Video Player</a:t>
            </a:r>
            <a:endParaRPr lang="en-US" dirty="0"/>
          </a:p>
        </p:txBody>
      </p:sp>
    </p:spTree>
    <p:extLst>
      <p:ext uri="{BB962C8B-B14F-4D97-AF65-F5344CB8AC3E}">
        <p14:creationId xmlns:p14="http://schemas.microsoft.com/office/powerpoint/2010/main" val="14351062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Player in the Debugger</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5" name="Picture 4"/>
          <p:cNvPicPr>
            <a:picLocks noChangeAspect="1"/>
          </p:cNvPicPr>
          <p:nvPr/>
        </p:nvPicPr>
        <p:blipFill>
          <a:blip r:embed="rId2"/>
          <a:stretch>
            <a:fillRect/>
          </a:stretch>
        </p:blipFill>
        <p:spPr>
          <a:xfrm>
            <a:off x="1694985" y="1366311"/>
            <a:ext cx="8550984" cy="4509409"/>
          </a:xfrm>
          <a:prstGeom prst="rect">
            <a:avLst/>
          </a:prstGeom>
        </p:spPr>
      </p:pic>
    </p:spTree>
    <p:extLst>
      <p:ext uri="{BB962C8B-B14F-4D97-AF65-F5344CB8AC3E}">
        <p14:creationId xmlns:p14="http://schemas.microsoft.com/office/powerpoint/2010/main" val="3988373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in a Video Control Panel</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4" name="Picture 3"/>
          <p:cNvPicPr>
            <a:picLocks noChangeAspect="1"/>
          </p:cNvPicPr>
          <p:nvPr/>
        </p:nvPicPr>
        <p:blipFill>
          <a:blip r:embed="rId2"/>
          <a:stretch>
            <a:fillRect/>
          </a:stretch>
        </p:blipFill>
        <p:spPr>
          <a:xfrm>
            <a:off x="625469" y="1352031"/>
            <a:ext cx="5790476" cy="2752381"/>
          </a:xfrm>
          <a:prstGeom prst="rect">
            <a:avLst/>
          </a:prstGeom>
        </p:spPr>
      </p:pic>
      <p:pic>
        <p:nvPicPr>
          <p:cNvPr id="6" name="Picture 5"/>
          <p:cNvPicPr>
            <a:picLocks noChangeAspect="1"/>
          </p:cNvPicPr>
          <p:nvPr/>
        </p:nvPicPr>
        <p:blipFill>
          <a:blip r:embed="rId3"/>
          <a:stretch>
            <a:fillRect/>
          </a:stretch>
        </p:blipFill>
        <p:spPr>
          <a:xfrm>
            <a:off x="6764969" y="1352031"/>
            <a:ext cx="4345839" cy="2303819"/>
          </a:xfrm>
          <a:prstGeom prst="rect">
            <a:avLst/>
          </a:prstGeom>
          <a:ln>
            <a:solidFill>
              <a:schemeClr val="bg1">
                <a:lumMod val="65000"/>
              </a:schemeClr>
            </a:solidFill>
          </a:ln>
        </p:spPr>
      </p:pic>
      <p:pic>
        <p:nvPicPr>
          <p:cNvPr id="5" name="Picture 4"/>
          <p:cNvPicPr>
            <a:picLocks noChangeAspect="1"/>
          </p:cNvPicPr>
          <p:nvPr/>
        </p:nvPicPr>
        <p:blipFill>
          <a:blip r:embed="rId4"/>
          <a:stretch>
            <a:fillRect/>
          </a:stretch>
        </p:blipFill>
        <p:spPr>
          <a:xfrm>
            <a:off x="9173546" y="3042965"/>
            <a:ext cx="1588238" cy="1719137"/>
          </a:xfrm>
          <a:prstGeom prst="rect">
            <a:avLst/>
          </a:prstGeom>
          <a:ln>
            <a:solidFill>
              <a:schemeClr val="bg1">
                <a:lumMod val="65000"/>
              </a:schemeClr>
            </a:solidFill>
          </a:ln>
        </p:spPr>
      </p:pic>
    </p:spTree>
    <p:extLst>
      <p:ext uri="{BB962C8B-B14F-4D97-AF65-F5344CB8AC3E}">
        <p14:creationId xmlns:p14="http://schemas.microsoft.com/office/powerpoint/2010/main" val="254714849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YouTube Player API</a:t>
            </a:r>
            <a:endParaRPr lang="en-US" dirty="0"/>
          </a:p>
        </p:txBody>
      </p:sp>
      <p:sp>
        <p:nvSpPr>
          <p:cNvPr id="3" name="Slide Number Placeholder 2"/>
          <p:cNvSpPr>
            <a:spLocks noGrp="1"/>
          </p:cNvSpPr>
          <p:nvPr>
            <p:ph type="sldNum" sz="quarter" idx="12"/>
          </p:nvPr>
        </p:nvSpPr>
        <p:spPr>
          <a:xfrm>
            <a:off x="520700" y="6399557"/>
            <a:ext cx="560686" cy="219456"/>
          </a:xfrm>
        </p:spPr>
        <p:txBody>
          <a:bodyPr/>
          <a:lstStyle/>
          <a:p>
            <a:fld id="{727B4C2D-45E2-4621-8491-2995EB46A674}" type="slidenum">
              <a:rPr lang="en-US" smtClean="0"/>
              <a:pPr/>
              <a:t>19</a:t>
            </a:fld>
            <a:endParaRPr lang="en-US" dirty="0"/>
          </a:p>
        </p:txBody>
      </p:sp>
      <p:pic>
        <p:nvPicPr>
          <p:cNvPr id="5" name="Picture 4"/>
          <p:cNvPicPr>
            <a:picLocks noChangeAspect="1"/>
          </p:cNvPicPr>
          <p:nvPr/>
        </p:nvPicPr>
        <p:blipFill>
          <a:blip r:embed="rId2"/>
          <a:stretch>
            <a:fillRect/>
          </a:stretch>
        </p:blipFill>
        <p:spPr>
          <a:xfrm>
            <a:off x="1081386" y="1329432"/>
            <a:ext cx="3275138" cy="2644962"/>
          </a:xfrm>
          <a:prstGeom prst="rect">
            <a:avLst/>
          </a:prstGeom>
          <a:ln>
            <a:solidFill>
              <a:schemeClr val="bg1">
                <a:lumMod val="65000"/>
              </a:schemeClr>
            </a:solidFill>
          </a:ln>
        </p:spPr>
      </p:pic>
      <p:pic>
        <p:nvPicPr>
          <p:cNvPr id="6" name="Picture 5"/>
          <p:cNvPicPr>
            <a:picLocks noChangeAspect="1"/>
          </p:cNvPicPr>
          <p:nvPr/>
        </p:nvPicPr>
        <p:blipFill>
          <a:blip r:embed="rId3"/>
          <a:stretch>
            <a:fillRect/>
          </a:stretch>
        </p:blipFill>
        <p:spPr>
          <a:xfrm>
            <a:off x="5306456" y="1329432"/>
            <a:ext cx="4686376" cy="5423060"/>
          </a:xfrm>
          <a:prstGeom prst="rect">
            <a:avLst/>
          </a:prstGeom>
          <a:ln>
            <a:solidFill>
              <a:schemeClr val="bg1">
                <a:lumMod val="65000"/>
              </a:schemeClr>
            </a:solidFill>
          </a:ln>
        </p:spPr>
      </p:pic>
    </p:spTree>
    <p:extLst>
      <p:ext uri="{BB962C8B-B14F-4D97-AF65-F5344CB8AC3E}">
        <p14:creationId xmlns:p14="http://schemas.microsoft.com/office/powerpoint/2010/main" val="166688821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1319772814"/>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a16="http://schemas.microsoft.com/office/drawing/2014/main" xmlns="" val="829859176"/>
                  </a:ext>
                </a:extLst>
              </a:tr>
              <a:tr h="360260">
                <a:tc>
                  <a:txBody>
                    <a:bodyPr/>
                    <a:lstStyle/>
                    <a:p>
                      <a:r>
                        <a:rPr lang="en-US" sz="1800" b="0" dirty="0" smtClean="0"/>
                        <a:t>Module 1: Deep Dive Apps for Office in Outlook</a:t>
                      </a:r>
                      <a:endParaRPr lang="en-US" sz="1800" b="0" baseline="0" dirty="0" smtClean="0"/>
                    </a:p>
                  </a:txBody>
                  <a:tcPr marL="91403" marR="91403" marT="45701" marB="45701" anchor="ctr"/>
                </a:tc>
                <a:extLst>
                  <a:ext uri="{0D108BD9-81ED-4DB2-BD59-A6C34878D82A}">
                    <a16:rowId xmlns:a16="http://schemas.microsoft.com/office/drawing/2014/main" xmlns=""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Apps for Office in Word</a:t>
                      </a:r>
                    </a:p>
                  </a:txBody>
                  <a:tcPr marL="91403" marR="91403" marT="45701" marB="45701" anchor="ctr"/>
                </a:tc>
                <a:extLst>
                  <a:ext uri="{0D108BD9-81ED-4DB2-BD59-A6C34878D82A}">
                    <a16:rowId xmlns:a16="http://schemas.microsoft.com/office/drawing/2014/main" xmlns=""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3: Deep Dive Apps for Office in PowerPoint</a:t>
                      </a:r>
                    </a:p>
                  </a:txBody>
                  <a:tcPr marL="91403" marR="91403" marT="45701" marB="45701" anchor="ctr"/>
                </a:tc>
                <a:extLst>
                  <a:ext uri="{0D108BD9-81ED-4DB2-BD59-A6C34878D82A}">
                    <a16:rowId xmlns:a16="http://schemas.microsoft.com/office/drawing/2014/main" xmlns=""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Apps for Office in Excel</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Deep Dive into SharePoint Hosted Apps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Security and </a:t>
                      </a:r>
                      <a:r>
                        <a:rPr lang="en-US" sz="1800" b="0" dirty="0" err="1" smtClean="0"/>
                        <a:t>OAuth</a:t>
                      </a:r>
                      <a:endParaRPr lang="en-US" sz="1800" b="0"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 YouTube Video Player</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36149936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Web Service</a:t>
            </a:r>
            <a:endParaRPr lang="en-US" dirty="0"/>
          </a:p>
        </p:txBody>
      </p:sp>
    </p:spTree>
    <p:extLst>
      <p:ext uri="{BB962C8B-B14F-4D97-AF65-F5344CB8AC3E}">
        <p14:creationId xmlns:p14="http://schemas.microsoft.com/office/powerpoint/2010/main" val="157584894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Web Service Support</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4" name="Picture 3"/>
          <p:cNvPicPr>
            <a:picLocks noChangeAspect="1"/>
          </p:cNvPicPr>
          <p:nvPr/>
        </p:nvPicPr>
        <p:blipFill>
          <a:blip r:embed="rId2"/>
          <a:stretch>
            <a:fillRect/>
          </a:stretch>
        </p:blipFill>
        <p:spPr>
          <a:xfrm>
            <a:off x="519112" y="1262429"/>
            <a:ext cx="10705124" cy="4506498"/>
          </a:xfrm>
          <a:prstGeom prst="rect">
            <a:avLst/>
          </a:prstGeom>
          <a:ln>
            <a:solidFill>
              <a:schemeClr val="bg1">
                <a:lumMod val="65000"/>
              </a:schemeClr>
            </a:solidFill>
          </a:ln>
        </p:spPr>
      </p:pic>
    </p:spTree>
    <p:extLst>
      <p:ext uri="{BB962C8B-B14F-4D97-AF65-F5344CB8AC3E}">
        <p14:creationId xmlns:p14="http://schemas.microsoft.com/office/powerpoint/2010/main" val="287492069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Adding a Web Service to an App for Office</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12891217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Deep </a:t>
            </a:r>
            <a:r>
              <a:rPr lang="en-US" dirty="0"/>
              <a:t>Dive into </a:t>
            </a:r>
            <a:r>
              <a:rPr lang="en-US" dirty="0" smtClean="0"/>
              <a:t>SharePoint-Hosted </a:t>
            </a:r>
            <a:r>
              <a:rPr lang="en-US" dirty="0"/>
              <a:t>Apps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Introduction to Apps for </a:t>
            </a:r>
            <a:r>
              <a:rPr lang="en-US" dirty="0" smtClean="0"/>
              <a:t>PowerPoint</a:t>
            </a:r>
            <a:endParaRPr lang="en-US" dirty="0"/>
          </a:p>
          <a:p>
            <a:r>
              <a:rPr lang="en-US" dirty="0"/>
              <a:t>Developing Apps for PowerPoint</a:t>
            </a:r>
          </a:p>
          <a:p>
            <a:r>
              <a:rPr lang="en-US" dirty="0" smtClean="0"/>
              <a:t>Creating a Video Player</a:t>
            </a:r>
          </a:p>
          <a:p>
            <a:r>
              <a:rPr lang="en-US" dirty="0" smtClean="0"/>
              <a:t>Adding a Web Service</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an App for Office?</a:t>
            </a:r>
            <a:endParaRPr lang="en-US" dirty="0"/>
          </a:p>
        </p:txBody>
      </p:sp>
      <p:sp>
        <p:nvSpPr>
          <p:cNvPr id="5" name="Content Placeholder 4"/>
          <p:cNvSpPr>
            <a:spLocks noGrp="1"/>
          </p:cNvSpPr>
          <p:nvPr>
            <p:ph type="body" sz="quarter" idx="10"/>
          </p:nvPr>
        </p:nvSpPr>
        <p:spPr/>
        <p:txBody>
          <a:bodyPr/>
          <a:lstStyle/>
          <a:p>
            <a:r>
              <a:rPr lang="en-US" dirty="0" smtClean="0"/>
              <a:t>A Web page loaded inside an Office Application</a:t>
            </a:r>
          </a:p>
          <a:p>
            <a:pPr lvl="1"/>
            <a:r>
              <a:rPr lang="en-US" dirty="0" smtClean="0"/>
              <a:t>Embedded inline </a:t>
            </a:r>
            <a:r>
              <a:rPr lang="en-US" dirty="0"/>
              <a:t>or as </a:t>
            </a:r>
            <a:r>
              <a:rPr lang="en-US" dirty="0" smtClean="0"/>
              <a:t>task </a:t>
            </a:r>
            <a:r>
              <a:rPr lang="en-US" dirty="0"/>
              <a:t>pane within documents, mails or appointments.</a:t>
            </a:r>
          </a:p>
          <a:p>
            <a:pPr lvl="1"/>
            <a:r>
              <a:rPr lang="en-US" dirty="0" smtClean="0"/>
              <a:t>Works in both Office </a:t>
            </a:r>
            <a:r>
              <a:rPr lang="en-US" dirty="0"/>
              <a:t>A</a:t>
            </a:r>
            <a:r>
              <a:rPr lang="en-US" dirty="0" smtClean="0"/>
              <a:t>pplications </a:t>
            </a:r>
            <a:r>
              <a:rPr lang="en-US" dirty="0"/>
              <a:t>and Office </a:t>
            </a:r>
            <a:r>
              <a:rPr lang="en-US" dirty="0" smtClean="0"/>
              <a:t>Web Applications</a:t>
            </a:r>
          </a:p>
          <a:p>
            <a:pPr lvl="1"/>
            <a:endParaRPr lang="en-US" dirty="0"/>
          </a:p>
          <a:p>
            <a:r>
              <a:rPr lang="en-US" dirty="0" smtClean="0"/>
              <a:t>Office application extensions using Web technologies</a:t>
            </a:r>
          </a:p>
          <a:p>
            <a:pPr lvl="1"/>
            <a:r>
              <a:rPr lang="en-US" dirty="0" smtClean="0"/>
              <a:t>HTML 5 and CSS used to construct user interface</a:t>
            </a:r>
          </a:p>
          <a:p>
            <a:pPr lvl="1"/>
            <a:r>
              <a:rPr lang="en-US" dirty="0" smtClean="0"/>
              <a:t>JavaScript and jQuery used to add executable logic and event handlers</a:t>
            </a:r>
          </a:p>
          <a:p>
            <a:pPr lvl="1"/>
            <a:r>
              <a:rPr lang="en-US" dirty="0" smtClean="0"/>
              <a:t>App can provided code to read/write content to/from Office documents</a:t>
            </a:r>
          </a:p>
          <a:p>
            <a:pPr lvl="1"/>
            <a:r>
              <a:rPr lang="en-US" dirty="0" smtClean="0"/>
              <a:t>App can call Web services hosted over Internet or running within local network</a:t>
            </a:r>
          </a:p>
        </p:txBody>
      </p:sp>
    </p:spTree>
    <p:extLst>
      <p:ext uri="{BB962C8B-B14F-4D97-AF65-F5344CB8AC3E}">
        <p14:creationId xmlns:p14="http://schemas.microsoft.com/office/powerpoint/2010/main" val="1059591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Designing Apps for Office - Shapes</a:t>
            </a:r>
            <a:endParaRPr lang="en-US" dirty="0"/>
          </a:p>
        </p:txBody>
      </p:sp>
      <p:sp>
        <p:nvSpPr>
          <p:cNvPr id="5" name="Content Placeholder 4"/>
          <p:cNvSpPr>
            <a:spLocks noGrp="1"/>
          </p:cNvSpPr>
          <p:nvPr>
            <p:ph type="body" sz="quarter" idx="10"/>
          </p:nvPr>
        </p:nvSpPr>
        <p:spPr/>
        <p:txBody>
          <a:bodyPr/>
          <a:lstStyle/>
          <a:p>
            <a:r>
              <a:rPr lang="en-US" dirty="0" smtClean="0"/>
              <a:t>Apps for Office come in three different shapes</a:t>
            </a:r>
          </a:p>
          <a:p>
            <a:pPr lvl="1"/>
            <a:r>
              <a:rPr lang="en-US" dirty="0" smtClean="0"/>
              <a:t>Task Pane App </a:t>
            </a:r>
            <a:r>
              <a:rPr lang="en-US" sz="2000" i="1" dirty="0" smtClean="0">
                <a:solidFill>
                  <a:schemeClr val="tx2">
                    <a:lumMod val="50000"/>
                  </a:schemeClr>
                </a:solidFill>
              </a:rPr>
              <a:t>(supported by Microsoft PowerPoint)</a:t>
            </a:r>
            <a:endParaRPr lang="en-US" i="1" dirty="0" smtClean="0">
              <a:solidFill>
                <a:schemeClr val="tx2">
                  <a:lumMod val="50000"/>
                </a:schemeClr>
              </a:solidFill>
            </a:endParaRPr>
          </a:p>
          <a:p>
            <a:pPr lvl="1"/>
            <a:r>
              <a:rPr lang="en-US" dirty="0" smtClean="0"/>
              <a:t>Content </a:t>
            </a:r>
            <a:r>
              <a:rPr lang="en-US" dirty="0"/>
              <a:t>App </a:t>
            </a:r>
            <a:r>
              <a:rPr lang="en-US" sz="2000" i="1" dirty="0">
                <a:solidFill>
                  <a:schemeClr val="tx2">
                    <a:lumMod val="50000"/>
                  </a:schemeClr>
                </a:solidFill>
              </a:rPr>
              <a:t>(supported by Microsoft PowerPoint)</a:t>
            </a:r>
            <a:endParaRPr lang="en-US" dirty="0" smtClean="0"/>
          </a:p>
          <a:p>
            <a:pPr lvl="1"/>
            <a:r>
              <a:rPr lang="en-US" dirty="0" smtClean="0"/>
              <a:t>Mail App</a:t>
            </a:r>
          </a:p>
        </p:txBody>
      </p:sp>
      <p:sp>
        <p:nvSpPr>
          <p:cNvPr id="7" name="Rectangle 2"/>
          <p:cNvSpPr>
            <a:spLocks noChangeArrowheads="1"/>
          </p:cNvSpPr>
          <p:nvPr/>
        </p:nvSpPr>
        <p:spPr bwMode="auto">
          <a:xfrm>
            <a:off x="1588" y="-196732"/>
            <a:ext cx="12185651"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7177" tIns="58589" rIns="117177" bIns="58589" numCol="1" anchor="ctr" anchorCtr="0" compatLnSpc="1">
            <a:prstTxWarp prst="textNoShape">
              <a:avLst/>
            </a:prstTxWarp>
            <a:spAutoFit/>
          </a:bodyPr>
          <a:lstStyle/>
          <a:p>
            <a:endParaRPr lang="en-US" sz="1799"/>
          </a:p>
        </p:txBody>
      </p:sp>
      <p:sp>
        <p:nvSpPr>
          <p:cNvPr id="9" name="Rectangle 4"/>
          <p:cNvSpPr>
            <a:spLocks noChangeArrowheads="1"/>
          </p:cNvSpPr>
          <p:nvPr/>
        </p:nvSpPr>
        <p:spPr bwMode="auto">
          <a:xfrm>
            <a:off x="1587" y="-196732"/>
            <a:ext cx="236708"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7177" tIns="58589" rIns="117177" bIns="58589" numCol="1" anchor="ctr" anchorCtr="0" compatLnSpc="1">
            <a:prstTxWarp prst="textNoShape">
              <a:avLst/>
            </a:prstTxWarp>
            <a:spAutoFit/>
          </a:bodyPr>
          <a:lstStyle/>
          <a:p>
            <a:endParaRPr lang="en-US" sz="1799"/>
          </a:p>
        </p:txBody>
      </p:sp>
      <p:grpSp>
        <p:nvGrpSpPr>
          <p:cNvPr id="10" name="Group 9"/>
          <p:cNvGrpSpPr/>
          <p:nvPr/>
        </p:nvGrpSpPr>
        <p:grpSpPr>
          <a:xfrm>
            <a:off x="1116998" y="3491435"/>
            <a:ext cx="9594435" cy="2442792"/>
            <a:chOff x="1163890" y="3052077"/>
            <a:chExt cx="9594435" cy="2442792"/>
          </a:xfrm>
        </p:grpSpPr>
        <p:grpSp>
          <p:nvGrpSpPr>
            <p:cNvPr id="11" name="Group 10"/>
            <p:cNvGrpSpPr/>
            <p:nvPr/>
          </p:nvGrpSpPr>
          <p:grpSpPr>
            <a:xfrm>
              <a:off x="4502991" y="3113564"/>
              <a:ext cx="2897920" cy="2381305"/>
              <a:chOff x="8415338" y="3969071"/>
              <a:chExt cx="3516163" cy="2594233"/>
            </a:xfrm>
          </p:grpSpPr>
          <p:sp>
            <p:nvSpPr>
              <p:cNvPr id="61" name="Rectangle 60"/>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500" kern="0">
                  <a:solidFill>
                    <a:srgbClr val="1B1B1B"/>
                  </a:solidFill>
                  <a:latin typeface="Segoe UI"/>
                </a:endParaRPr>
              </a:p>
            </p:txBody>
          </p:sp>
          <p:sp>
            <p:nvSpPr>
              <p:cNvPr id="62" name="Rectangle 61"/>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r>
                  <a:rPr lang="en-US" sz="1400" b="1" kern="0" dirty="0" smtClean="0">
                    <a:solidFill>
                      <a:schemeClr val="tx1">
                        <a:lumMod val="50000"/>
                        <a:lumOff val="50000"/>
                      </a:schemeClr>
                    </a:solidFill>
                  </a:rPr>
                  <a:t>Excel Application</a:t>
                </a:r>
                <a:endParaRPr lang="en-US" sz="1400" b="1" kern="0" dirty="0">
                  <a:solidFill>
                    <a:schemeClr val="tx1">
                      <a:lumMod val="50000"/>
                      <a:lumOff val="50000"/>
                    </a:schemeClr>
                  </a:solidFill>
                </a:endParaRPr>
              </a:p>
            </p:txBody>
          </p:sp>
        </p:grpSp>
        <p:grpSp>
          <p:nvGrpSpPr>
            <p:cNvPr id="12" name="Group 11"/>
            <p:cNvGrpSpPr/>
            <p:nvPr/>
          </p:nvGrpSpPr>
          <p:grpSpPr>
            <a:xfrm>
              <a:off x="1163890" y="3113564"/>
              <a:ext cx="2897920" cy="2381305"/>
              <a:chOff x="8415338" y="3969071"/>
              <a:chExt cx="3516163" cy="2594233"/>
            </a:xfrm>
          </p:grpSpPr>
          <p:sp>
            <p:nvSpPr>
              <p:cNvPr id="59" name="Rectangle 58"/>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500" kern="0">
                  <a:solidFill>
                    <a:srgbClr val="1B1B1B"/>
                  </a:solidFill>
                  <a:latin typeface="Segoe UI"/>
                </a:endParaRPr>
              </a:p>
            </p:txBody>
          </p:sp>
          <p:sp>
            <p:nvSpPr>
              <p:cNvPr id="60" name="Rectangle 59"/>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r>
                  <a:rPr lang="en-US" sz="1400" b="1" kern="0" dirty="0" smtClean="0">
                    <a:solidFill>
                      <a:schemeClr val="tx1">
                        <a:lumMod val="50000"/>
                        <a:lumOff val="50000"/>
                      </a:schemeClr>
                    </a:solidFill>
                    <a:latin typeface="Segoe UI"/>
                  </a:rPr>
                  <a:t>Word Application</a:t>
                </a:r>
                <a:endParaRPr lang="en-US" sz="1400" b="1" kern="0" dirty="0">
                  <a:solidFill>
                    <a:schemeClr val="tx1">
                      <a:lumMod val="50000"/>
                      <a:lumOff val="50000"/>
                    </a:schemeClr>
                  </a:solidFill>
                  <a:latin typeface="Segoe UI"/>
                </a:endParaRPr>
              </a:p>
            </p:txBody>
          </p:sp>
        </p:grpSp>
        <p:sp>
          <p:nvSpPr>
            <p:cNvPr id="13" name="Rectangle 12"/>
            <p:cNvSpPr/>
            <p:nvPr/>
          </p:nvSpPr>
          <p:spPr>
            <a:xfrm>
              <a:off x="1253594" y="3686551"/>
              <a:ext cx="1882896" cy="1716274"/>
            </a:xfrm>
            <a:prstGeom prst="rect">
              <a:avLst/>
            </a:prstGeom>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2000" kern="0" spc="-67" dirty="0" smtClean="0">
                  <a:solidFill>
                    <a:schemeClr val="tx2"/>
                  </a:solidFill>
                  <a:latin typeface="Segoe UI Light"/>
                  <a:ea typeface="Segoe UI" pitchFamily="34" charset="0"/>
                  <a:cs typeface="Segoe UI" pitchFamily="34" charset="0"/>
                </a:rPr>
                <a:t>Document</a:t>
              </a:r>
              <a:endParaRPr lang="en-US" sz="2000" kern="0" spc="-67" dirty="0">
                <a:solidFill>
                  <a:schemeClr val="tx2"/>
                </a:solidFill>
                <a:latin typeface="Segoe UI Light"/>
                <a:ea typeface="Segoe UI" pitchFamily="34" charset="0"/>
                <a:cs typeface="Segoe UI" pitchFamily="34" charset="0"/>
              </a:endParaRPr>
            </a:p>
          </p:txBody>
        </p:sp>
        <p:grpSp>
          <p:nvGrpSpPr>
            <p:cNvPr id="14" name="Group 13"/>
            <p:cNvGrpSpPr/>
            <p:nvPr/>
          </p:nvGrpSpPr>
          <p:grpSpPr>
            <a:xfrm>
              <a:off x="7860405" y="3113563"/>
              <a:ext cx="2897920" cy="2381305"/>
              <a:chOff x="8415338" y="3969071"/>
              <a:chExt cx="3516163" cy="2594233"/>
            </a:xfrm>
          </p:grpSpPr>
          <p:sp>
            <p:nvSpPr>
              <p:cNvPr id="57" name="Rectangle 56"/>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500" kern="0" dirty="0">
                  <a:solidFill>
                    <a:srgbClr val="1B1B1B"/>
                  </a:solidFill>
                  <a:latin typeface="Segoe UI"/>
                </a:endParaRPr>
              </a:p>
            </p:txBody>
          </p:sp>
          <p:sp>
            <p:nvSpPr>
              <p:cNvPr id="58" name="Rectangle 57"/>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r>
                  <a:rPr lang="en-US" sz="1400" b="1" kern="0" dirty="0" smtClean="0">
                    <a:solidFill>
                      <a:schemeClr val="tx1">
                        <a:lumMod val="50000"/>
                        <a:lumOff val="50000"/>
                      </a:schemeClr>
                    </a:solidFill>
                  </a:rPr>
                  <a:t>Outlook Application</a:t>
                </a:r>
                <a:endParaRPr lang="en-US" sz="1400" b="1" kern="0" dirty="0">
                  <a:solidFill>
                    <a:schemeClr val="tx1">
                      <a:lumMod val="50000"/>
                      <a:lumOff val="50000"/>
                    </a:schemeClr>
                  </a:solidFill>
                </a:endParaRPr>
              </a:p>
            </p:txBody>
          </p:sp>
        </p:grpSp>
        <p:sp>
          <p:nvSpPr>
            <p:cNvPr id="15" name="Rectangle 14"/>
            <p:cNvSpPr/>
            <p:nvPr/>
          </p:nvSpPr>
          <p:spPr>
            <a:xfrm>
              <a:off x="4630974" y="3686551"/>
              <a:ext cx="2625231" cy="1716274"/>
            </a:xfrm>
            <a:prstGeom prst="rect">
              <a:avLst/>
            </a:prstGeom>
            <a:ln w="19050">
              <a:solidFill>
                <a:srgbClr val="4D4D4D">
                  <a:lumMod val="40000"/>
                  <a:lumOff val="60000"/>
                </a:srgbClr>
              </a:solidFill>
            </a:ln>
          </p:spPr>
          <p:txBody>
            <a:bodyPr vert="horz" lIns="0" tIns="0" rIns="0" bIns="0" rtlCol="0" anchor="t">
              <a:noAutofit/>
            </a:bodyPr>
            <a:lstStyle/>
            <a:p>
              <a:pPr algn="ctr" defTabSz="761183">
                <a:spcBef>
                  <a:spcPct val="20000"/>
                </a:spcBef>
              </a:pPr>
              <a:r>
                <a:rPr lang="en-US" sz="2000" kern="0" spc="-67" dirty="0" smtClean="0">
                  <a:solidFill>
                    <a:schemeClr val="tx2"/>
                  </a:solidFill>
                  <a:latin typeface="Segoe UI Light"/>
                  <a:ea typeface="Segoe UI" pitchFamily="34" charset="0"/>
                  <a:cs typeface="Segoe UI" pitchFamily="34" charset="0"/>
                </a:rPr>
                <a:t>Document</a:t>
              </a:r>
              <a:endParaRPr lang="en-US" sz="2000" kern="0" spc="-67" dirty="0">
                <a:solidFill>
                  <a:schemeClr val="tx2"/>
                </a:solidFill>
                <a:latin typeface="Segoe UI Light"/>
                <a:ea typeface="Segoe UI" pitchFamily="34" charset="0"/>
                <a:cs typeface="Segoe UI" pitchFamily="34" charset="0"/>
              </a:endParaRPr>
            </a:p>
          </p:txBody>
        </p:sp>
        <p:sp>
          <p:nvSpPr>
            <p:cNvPr id="16" name="Rectangle 15"/>
            <p:cNvSpPr/>
            <p:nvPr/>
          </p:nvSpPr>
          <p:spPr>
            <a:xfrm>
              <a:off x="7996750" y="3686551"/>
              <a:ext cx="1196412" cy="1716274"/>
            </a:xfrm>
            <a:prstGeom prst="rect">
              <a:avLst/>
            </a:prstGeom>
            <a:ln w="19050">
              <a:solidFill>
                <a:srgbClr val="4D4D4D">
                  <a:lumMod val="40000"/>
                  <a:lumOff val="60000"/>
                </a:srgbClr>
              </a:solidFill>
            </a:ln>
          </p:spPr>
          <p:txBody>
            <a:bodyPr vert="horz" lIns="0" tIns="0" rIns="0" bIns="0" rtlCol="0" anchor="t">
              <a:noAutofit/>
            </a:bodyPr>
            <a:lstStyle/>
            <a:p>
              <a:pPr algn="ctr" defTabSz="761183">
                <a:spcBef>
                  <a:spcPct val="20000"/>
                </a:spcBef>
              </a:pPr>
              <a:r>
                <a:rPr lang="en-US" sz="1400" kern="0" spc="-67" dirty="0" smtClean="0">
                  <a:solidFill>
                    <a:schemeClr val="tx2"/>
                  </a:solidFill>
                  <a:latin typeface="Segoe UI Light"/>
                  <a:ea typeface="Segoe UI" pitchFamily="34" charset="0"/>
                  <a:cs typeface="Segoe UI" pitchFamily="34" charset="0"/>
                </a:rPr>
                <a:t>Inbox</a:t>
              </a:r>
              <a:endParaRPr lang="en-US" sz="1400" kern="0" spc="-67" dirty="0">
                <a:solidFill>
                  <a:schemeClr val="tx2"/>
                </a:solidFill>
                <a:latin typeface="Segoe UI Light"/>
                <a:ea typeface="Segoe UI" pitchFamily="34" charset="0"/>
                <a:cs typeface="Segoe UI" pitchFamily="34" charset="0"/>
              </a:endParaRPr>
            </a:p>
          </p:txBody>
        </p:sp>
        <p:sp>
          <p:nvSpPr>
            <p:cNvPr id="17" name="Rectangle 16"/>
            <p:cNvSpPr/>
            <p:nvPr/>
          </p:nvSpPr>
          <p:spPr>
            <a:xfrm>
              <a:off x="9306926" y="3686551"/>
              <a:ext cx="1302080" cy="1716274"/>
            </a:xfrm>
            <a:prstGeom prst="rect">
              <a:avLst/>
            </a:prstGeom>
            <a:ln w="19050">
              <a:solidFill>
                <a:srgbClr val="4D4D4D">
                  <a:lumMod val="40000"/>
                  <a:lumOff val="60000"/>
                </a:srgbClr>
              </a:solidFill>
            </a:ln>
          </p:spPr>
          <p:txBody>
            <a:bodyPr vert="horz" lIns="0" tIns="0" rIns="0" bIns="0" rtlCol="0" anchor="t">
              <a:noAutofit/>
            </a:bodyPr>
            <a:lstStyle/>
            <a:p>
              <a:pPr algn="ctr" defTabSz="761183">
                <a:spcBef>
                  <a:spcPct val="20000"/>
                </a:spcBef>
              </a:pPr>
              <a:r>
                <a:rPr lang="en-US" sz="1400" kern="0" spc="-67" dirty="0" smtClean="0">
                  <a:solidFill>
                    <a:schemeClr val="tx2"/>
                  </a:solidFill>
                  <a:latin typeface="Segoe UI Light"/>
                  <a:ea typeface="Segoe UI" pitchFamily="34" charset="0"/>
                  <a:cs typeface="Segoe UI" pitchFamily="34" charset="0"/>
                </a:rPr>
                <a:t>Selected Message</a:t>
              </a:r>
              <a:endParaRPr lang="en-US" sz="1400" kern="0" spc="-67" dirty="0">
                <a:solidFill>
                  <a:schemeClr val="tx2"/>
                </a:solidFill>
                <a:latin typeface="Segoe UI Light"/>
                <a:ea typeface="Segoe UI" pitchFamily="34" charset="0"/>
                <a:cs typeface="Segoe UI" pitchFamily="34" charset="0"/>
              </a:endParaRPr>
            </a:p>
          </p:txBody>
        </p:sp>
        <p:sp>
          <p:nvSpPr>
            <p:cNvPr id="18" name="Rectangle 17"/>
            <p:cNvSpPr/>
            <p:nvPr/>
          </p:nvSpPr>
          <p:spPr>
            <a:xfrm>
              <a:off x="3245742" y="3599166"/>
              <a:ext cx="827033" cy="189570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1400" kern="0" spc="-67" dirty="0" smtClean="0">
                  <a:latin typeface="Segoe UI Light"/>
                  <a:ea typeface="Segoe UI" pitchFamily="34" charset="0"/>
                  <a:cs typeface="Segoe UI" pitchFamily="34" charset="0"/>
                </a:rPr>
                <a:t>Task Pane App</a:t>
              </a:r>
              <a:endParaRPr lang="en-US" sz="1400" kern="0" spc="-67" dirty="0">
                <a:latin typeface="Segoe UI Light"/>
                <a:ea typeface="Segoe UI" pitchFamily="34" charset="0"/>
                <a:cs typeface="Segoe UI" pitchFamily="34" charset="0"/>
              </a:endParaRPr>
            </a:p>
          </p:txBody>
        </p:sp>
        <p:sp>
          <p:nvSpPr>
            <p:cNvPr id="19" name="Rectangle 18"/>
            <p:cNvSpPr/>
            <p:nvPr/>
          </p:nvSpPr>
          <p:spPr>
            <a:xfrm>
              <a:off x="6217244" y="4705295"/>
              <a:ext cx="930808" cy="61395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1400" kern="0" spc="-67" dirty="0" smtClean="0">
                  <a:latin typeface="Segoe UI Light"/>
                  <a:ea typeface="Segoe UI" pitchFamily="34" charset="0"/>
                  <a:cs typeface="Segoe UI" pitchFamily="34" charset="0"/>
                </a:rPr>
                <a:t>Content </a:t>
              </a:r>
              <a:br>
                <a:rPr lang="en-US" sz="1400" kern="0" spc="-67" dirty="0" smtClean="0">
                  <a:latin typeface="Segoe UI Light"/>
                  <a:ea typeface="Segoe UI" pitchFamily="34" charset="0"/>
                  <a:cs typeface="Segoe UI" pitchFamily="34" charset="0"/>
                </a:rPr>
              </a:br>
              <a:r>
                <a:rPr lang="en-US" sz="1400" kern="0" spc="-67" dirty="0" smtClean="0">
                  <a:latin typeface="Segoe UI Light"/>
                  <a:ea typeface="Segoe UI" pitchFamily="34" charset="0"/>
                  <a:cs typeface="Segoe UI" pitchFamily="34" charset="0"/>
                </a:rPr>
                <a:t>App</a:t>
              </a:r>
              <a:endParaRPr lang="en-US" sz="1400" kern="0" spc="-67" dirty="0">
                <a:latin typeface="Segoe UI Light"/>
                <a:ea typeface="Segoe UI" pitchFamily="34" charset="0"/>
                <a:cs typeface="Segoe UI" pitchFamily="34" charset="0"/>
              </a:endParaRPr>
            </a:p>
          </p:txBody>
        </p:sp>
        <p:sp>
          <p:nvSpPr>
            <p:cNvPr id="20" name="Rectangle 19"/>
            <p:cNvSpPr/>
            <p:nvPr/>
          </p:nvSpPr>
          <p:spPr>
            <a:xfrm>
              <a:off x="9418994" y="4168749"/>
              <a:ext cx="1091689" cy="41308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1400" kern="0" spc="-67" dirty="0" smtClean="0">
                  <a:latin typeface="Segoe UI Light"/>
                  <a:ea typeface="Segoe UI" pitchFamily="34" charset="0"/>
                  <a:cs typeface="Segoe UI" pitchFamily="34" charset="0"/>
                </a:rPr>
                <a:t>Mail App</a:t>
              </a:r>
              <a:endParaRPr lang="en-US" sz="1400" kern="0" spc="-67" dirty="0">
                <a:latin typeface="Segoe UI Light"/>
                <a:ea typeface="Segoe UI" pitchFamily="34" charset="0"/>
                <a:cs typeface="Segoe UI" pitchFamily="34" charset="0"/>
              </a:endParaRPr>
            </a:p>
          </p:txBody>
        </p:sp>
        <p:cxnSp>
          <p:nvCxnSpPr>
            <p:cNvPr id="21" name="Straight Connector 20"/>
            <p:cNvCxnSpPr/>
            <p:nvPr/>
          </p:nvCxnSpPr>
          <p:spPr>
            <a:xfrm>
              <a:off x="1337187" y="3836890"/>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337187" y="3993019"/>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337187" y="4155251"/>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337187" y="4337147"/>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337187" y="4705295"/>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337187" y="4897024"/>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337187" y="5078921"/>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337187" y="5241153"/>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768645" y="3993019"/>
              <a:ext cx="2379407"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768645" y="4155251"/>
              <a:ext cx="2379407"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768645" y="4337147"/>
              <a:ext cx="2379407"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768645" y="4484631"/>
              <a:ext cx="2379407"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768645" y="4640825"/>
              <a:ext cx="2379407"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768645" y="4804179"/>
              <a:ext cx="1337187" cy="13627"/>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766293" y="4963243"/>
              <a:ext cx="1337187" cy="13627"/>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766293" y="5133409"/>
              <a:ext cx="1337187" cy="13627"/>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081807" y="3977344"/>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093356" y="4125950"/>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093356" y="4278243"/>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103469" y="4431657"/>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093355" y="4603696"/>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093354" y="4755989"/>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103469" y="4909403"/>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103468" y="5063246"/>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081806" y="5215947"/>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9418994" y="4806075"/>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418994" y="4947568"/>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9418994" y="5099864"/>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418994" y="5251344"/>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9418839" y="3925222"/>
              <a:ext cx="807272" cy="107722"/>
            </a:xfrm>
            <a:prstGeom prst="rect">
              <a:avLst/>
            </a:prstGeom>
            <a:noFill/>
          </p:spPr>
          <p:txBody>
            <a:bodyPr wrap="none" lIns="0" tIns="0" rIns="0" bIns="0" rtlCol="0">
              <a:spAutoFit/>
            </a:bodyPr>
            <a:lstStyle/>
            <a:p>
              <a:r>
                <a:rPr lang="en-US" sz="700" spc="-70" dirty="0" smtClean="0"/>
                <a:t>Reply </a:t>
              </a:r>
              <a:r>
                <a:rPr lang="fi-FI" sz="700" spc="-70" dirty="0" smtClean="0"/>
                <a:t>| </a:t>
              </a:r>
              <a:r>
                <a:rPr lang="en-US" sz="700" spc="-70" dirty="0"/>
                <a:t> </a:t>
              </a:r>
              <a:r>
                <a:rPr lang="en-US" sz="700" spc="-70" dirty="0" smtClean="0"/>
                <a:t>Reply All </a:t>
              </a:r>
              <a:r>
                <a:rPr lang="fi-FI" sz="700" spc="-70" dirty="0" smtClean="0"/>
                <a:t>| </a:t>
              </a:r>
              <a:r>
                <a:rPr lang="en-US" sz="700" spc="-70" dirty="0" smtClean="0"/>
                <a:t> Forward</a:t>
              </a:r>
            </a:p>
          </p:txBody>
        </p:sp>
        <p:sp>
          <p:nvSpPr>
            <p:cNvPr id="51" name="Rectangle 50"/>
            <p:cNvSpPr/>
            <p:nvPr/>
          </p:nvSpPr>
          <p:spPr>
            <a:xfrm>
              <a:off x="9418994" y="4071701"/>
              <a:ext cx="1091689" cy="97048"/>
            </a:xfrm>
            <a:prstGeom prst="rect">
              <a:avLst/>
            </a:prstGeom>
            <a:solidFill>
              <a:schemeClr val="bg2"/>
            </a:solidFill>
            <a:ln w="19050">
              <a:solidFill>
                <a:schemeClr val="bg2"/>
              </a:solidFill>
            </a:ln>
          </p:spPr>
          <p:txBody>
            <a:bodyPr vert="horz" lIns="0" tIns="0" rIns="0" bIns="0" rtlCol="0" anchor="ctr">
              <a:noAutofit/>
            </a:bodyPr>
            <a:lstStyle/>
            <a:p>
              <a:pPr algn="ctr" defTabSz="761183">
                <a:spcBef>
                  <a:spcPct val="20000"/>
                </a:spcBef>
              </a:pPr>
              <a:endParaRPr lang="en-US" sz="1400" kern="0" spc="-67" dirty="0">
                <a:latin typeface="Segoe UI Light"/>
                <a:ea typeface="Segoe UI" pitchFamily="34" charset="0"/>
                <a:cs typeface="Segoe UI" pitchFamily="34" charset="0"/>
              </a:endParaRPr>
            </a:p>
          </p:txBody>
        </p:sp>
        <p:sp>
          <p:nvSpPr>
            <p:cNvPr id="52" name="Rectangle 51"/>
            <p:cNvSpPr/>
            <p:nvPr/>
          </p:nvSpPr>
          <p:spPr>
            <a:xfrm>
              <a:off x="9418994" y="4071701"/>
              <a:ext cx="267931" cy="97048"/>
            </a:xfrm>
            <a:prstGeom prst="rect">
              <a:avLst/>
            </a:prstGeom>
            <a:solidFill>
              <a:schemeClr val="bg1"/>
            </a:soli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600" kern="0" spc="-67" dirty="0" smtClean="0">
                  <a:latin typeface="Segoe UI Light"/>
                  <a:ea typeface="Segoe UI" pitchFamily="34" charset="0"/>
                  <a:cs typeface="Segoe UI" pitchFamily="34" charset="0"/>
                </a:rPr>
                <a:t>app</a:t>
              </a:r>
              <a:endParaRPr lang="en-US" sz="600" kern="0" spc="-67" dirty="0">
                <a:latin typeface="Segoe UI Light"/>
                <a:ea typeface="Segoe UI" pitchFamily="34" charset="0"/>
                <a:cs typeface="Segoe UI" pitchFamily="34" charset="0"/>
              </a:endParaRPr>
            </a:p>
          </p:txBody>
        </p:sp>
        <p:sp>
          <p:nvSpPr>
            <p:cNvPr id="53" name="TextBox 52"/>
            <p:cNvSpPr txBox="1"/>
            <p:nvPr/>
          </p:nvSpPr>
          <p:spPr>
            <a:xfrm>
              <a:off x="9418839" y="4648267"/>
              <a:ext cx="464551" cy="107722"/>
            </a:xfrm>
            <a:prstGeom prst="rect">
              <a:avLst/>
            </a:prstGeom>
            <a:noFill/>
          </p:spPr>
          <p:txBody>
            <a:bodyPr wrap="none" lIns="0" tIns="0" rIns="0" bIns="0" rtlCol="0">
              <a:spAutoFit/>
            </a:bodyPr>
            <a:lstStyle/>
            <a:p>
              <a:r>
                <a:rPr lang="en-US" sz="700" spc="-70" dirty="0" smtClean="0"/>
                <a:t>Message Body</a:t>
              </a:r>
            </a:p>
          </p:txBody>
        </p:sp>
        <p:pic>
          <p:nvPicPr>
            <p:cNvPr id="54" name="Picture 53"/>
            <p:cNvPicPr>
              <a:picLocks noChangeAspect="1"/>
            </p:cNvPicPr>
            <p:nvPr/>
          </p:nvPicPr>
          <p:blipFill rotWithShape="1">
            <a:blip r:embed="rId3">
              <a:extLst>
                <a:ext uri="{28A0092B-C50C-407E-A947-70E740481C1C}">
                  <a14:useLocalDpi xmlns:a14="http://schemas.microsoft.com/office/drawing/2010/main" val="0"/>
                </a:ext>
              </a:extLst>
            </a:blip>
            <a:srcRect r="50340"/>
            <a:stretch/>
          </p:blipFill>
          <p:spPr>
            <a:xfrm>
              <a:off x="1174855" y="3135231"/>
              <a:ext cx="441960" cy="455456"/>
            </a:xfrm>
            <a:prstGeom prst="rect">
              <a:avLst/>
            </a:prstGeom>
          </p:spPr>
        </p:pic>
        <p:pic>
          <p:nvPicPr>
            <p:cNvPr id="55" name="Picture 54"/>
            <p:cNvPicPr>
              <a:picLocks noChangeAspect="1"/>
            </p:cNvPicPr>
            <p:nvPr/>
          </p:nvPicPr>
          <p:blipFill rotWithShape="1">
            <a:blip r:embed="rId4">
              <a:extLst>
                <a:ext uri="{28A0092B-C50C-407E-A947-70E740481C1C}">
                  <a14:useLocalDpi xmlns:a14="http://schemas.microsoft.com/office/drawing/2010/main" val="0"/>
                </a:ext>
              </a:extLst>
            </a:blip>
            <a:srcRect r="46952"/>
            <a:stretch/>
          </p:blipFill>
          <p:spPr>
            <a:xfrm>
              <a:off x="4540571" y="3123472"/>
              <a:ext cx="451444" cy="465551"/>
            </a:xfrm>
            <a:prstGeom prst="rect">
              <a:avLst/>
            </a:prstGeom>
          </p:spPr>
        </p:pic>
        <p:pic>
          <p:nvPicPr>
            <p:cNvPr id="56" name="Picture 55"/>
            <p:cNvPicPr>
              <a:picLocks noChangeAspect="1"/>
            </p:cNvPicPr>
            <p:nvPr/>
          </p:nvPicPr>
          <p:blipFill rotWithShape="1">
            <a:blip r:embed="rId5">
              <a:extLst>
                <a:ext uri="{28A0092B-C50C-407E-A947-70E740481C1C}">
                  <a14:useLocalDpi xmlns:a14="http://schemas.microsoft.com/office/drawing/2010/main" val="0"/>
                </a:ext>
              </a:extLst>
            </a:blip>
            <a:srcRect r="64717"/>
            <a:stretch/>
          </p:blipFill>
          <p:spPr>
            <a:xfrm>
              <a:off x="7809665" y="3052077"/>
              <a:ext cx="587605" cy="626979"/>
            </a:xfrm>
            <a:prstGeom prst="rect">
              <a:avLst/>
            </a:prstGeom>
          </p:spPr>
        </p:pic>
      </p:grpSp>
    </p:spTree>
    <p:extLst>
      <p:ext uri="{BB962C8B-B14F-4D97-AF65-F5344CB8AC3E}">
        <p14:creationId xmlns:p14="http://schemas.microsoft.com/office/powerpoint/2010/main" val="1841409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0565" y="229435"/>
            <a:ext cx="11666674" cy="747702"/>
          </a:xfrm>
        </p:spPr>
        <p:txBody>
          <a:bodyPr/>
          <a:lstStyle/>
          <a:p>
            <a:r>
              <a:rPr lang="en-US" dirty="0" smtClean="0"/>
              <a:t>App for Office Runtime Environment</a:t>
            </a:r>
            <a:endParaRPr lang="en-US" dirty="0"/>
          </a:p>
        </p:txBody>
      </p:sp>
      <p:sp>
        <p:nvSpPr>
          <p:cNvPr id="5" name="Content Placeholder 4"/>
          <p:cNvSpPr>
            <a:spLocks noGrp="1"/>
          </p:cNvSpPr>
          <p:nvPr>
            <p:ph type="body" sz="quarter" idx="10"/>
          </p:nvPr>
        </p:nvSpPr>
        <p:spPr/>
        <p:txBody>
          <a:bodyPr/>
          <a:lstStyle/>
          <a:p>
            <a:r>
              <a:rPr lang="en-US" sz="3599" dirty="0"/>
              <a:t>Web Extensibility Framework (</a:t>
            </a:r>
            <a:r>
              <a:rPr lang="en-US" sz="3599" dirty="0" smtClean="0"/>
              <a:t>WEF</a:t>
            </a:r>
            <a:r>
              <a:rPr lang="en-US" sz="3599" dirty="0"/>
              <a:t>)</a:t>
            </a:r>
          </a:p>
          <a:p>
            <a:pPr lvl="1"/>
            <a:r>
              <a:rPr lang="en-US" sz="1999" dirty="0"/>
              <a:t>Allows Web page content to render inside Office Application</a:t>
            </a:r>
          </a:p>
          <a:p>
            <a:pPr lvl="1"/>
            <a:r>
              <a:rPr lang="en-US" sz="1999" dirty="0"/>
              <a:t>Allows Web page code to run within a set of constraints</a:t>
            </a:r>
          </a:p>
          <a:p>
            <a:pPr lvl="1"/>
            <a:r>
              <a:rPr lang="en-US" sz="1999" dirty="0"/>
              <a:t>Allows Web page code to interact with Office documents</a:t>
            </a:r>
          </a:p>
          <a:p>
            <a:pPr lvl="1"/>
            <a:r>
              <a:rPr lang="en-US" sz="1999" dirty="0"/>
              <a:t>Allows Web page code to interact with Exchange items</a:t>
            </a:r>
          </a:p>
          <a:p>
            <a:pPr lvl="1"/>
            <a:endParaRPr lang="en-US" sz="1999" dirty="0"/>
          </a:p>
          <a:p>
            <a:r>
              <a:rPr lang="en-US" sz="3599" dirty="0"/>
              <a:t>WEF </a:t>
            </a:r>
            <a:r>
              <a:rPr lang="en-US" sz="3599" dirty="0" smtClean="0"/>
              <a:t>provides runtime environment for Apps for Office</a:t>
            </a:r>
            <a:endParaRPr lang="en-US" sz="3599" b="1" dirty="0">
              <a:solidFill>
                <a:schemeClr val="bg2">
                  <a:lumMod val="75000"/>
                </a:schemeClr>
              </a:solidFill>
            </a:endParaRPr>
          </a:p>
          <a:p>
            <a:pPr lvl="1"/>
            <a:r>
              <a:rPr lang="en-US" sz="1999" dirty="0"/>
              <a:t>Apps for Office provide basis for a component architecture</a:t>
            </a:r>
          </a:p>
          <a:p>
            <a:pPr lvl="1"/>
            <a:r>
              <a:rPr lang="en-US" sz="1999" dirty="0"/>
              <a:t>Apps for Office provide </a:t>
            </a:r>
            <a:r>
              <a:rPr lang="en-US" sz="1999" dirty="0" smtClean="0"/>
              <a:t>ability to publish to App Catalogs and/or Office Store</a:t>
            </a:r>
            <a:endParaRPr lang="en-US" sz="1999" dirty="0"/>
          </a:p>
          <a:p>
            <a:pPr lvl="1"/>
            <a:r>
              <a:rPr lang="en-US" sz="1999" dirty="0"/>
              <a:t>Apps for Office can be deployed in private networks</a:t>
            </a:r>
          </a:p>
        </p:txBody>
      </p:sp>
    </p:spTree>
    <p:extLst>
      <p:ext uri="{BB962C8B-B14F-4D97-AF65-F5344CB8AC3E}">
        <p14:creationId xmlns:p14="http://schemas.microsoft.com/office/powerpoint/2010/main" val="2496069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Anatomy </a:t>
            </a:r>
            <a:r>
              <a:rPr lang="en-US" smtClean="0"/>
              <a:t>of an </a:t>
            </a:r>
            <a:r>
              <a:rPr lang="en-US" dirty="0" smtClean="0"/>
              <a:t>App for Office</a:t>
            </a:r>
            <a:endParaRPr lang="en-US" dirty="0"/>
          </a:p>
        </p:txBody>
      </p:sp>
      <p:sp>
        <p:nvSpPr>
          <p:cNvPr id="5" name="Content Placeholder 4"/>
          <p:cNvSpPr>
            <a:spLocks noGrp="1"/>
          </p:cNvSpPr>
          <p:nvPr>
            <p:ph type="body" sz="quarter" idx="10"/>
          </p:nvPr>
        </p:nvSpPr>
        <p:spPr/>
        <p:txBody>
          <a:bodyPr/>
          <a:lstStyle/>
          <a:p>
            <a:r>
              <a:rPr lang="en-US" sz="3599" dirty="0"/>
              <a:t>Each App for Office is based on XML-based manifest</a:t>
            </a:r>
          </a:p>
          <a:p>
            <a:pPr lvl="1"/>
            <a:r>
              <a:rPr lang="en-US" sz="1999" dirty="0"/>
              <a:t>Manifest points to a Web page</a:t>
            </a:r>
          </a:p>
          <a:p>
            <a:pPr lvl="1"/>
            <a:r>
              <a:rPr lang="en-US" sz="1999" dirty="0"/>
              <a:t>Manifest defines the type of the App for Office</a:t>
            </a:r>
          </a:p>
          <a:p>
            <a:pPr lvl="1"/>
            <a:r>
              <a:rPr lang="en-US" sz="1999" dirty="0"/>
              <a:t>Manifest defines which Office applications it supports</a:t>
            </a:r>
          </a:p>
          <a:p>
            <a:pPr lvl="1"/>
            <a:r>
              <a:rPr lang="en-US" sz="1999" dirty="0"/>
              <a:t>Manifest defines required capabilities</a:t>
            </a:r>
          </a:p>
        </p:txBody>
      </p:sp>
      <p:grpSp>
        <p:nvGrpSpPr>
          <p:cNvPr id="23" name="Group 22"/>
          <p:cNvGrpSpPr/>
          <p:nvPr/>
        </p:nvGrpSpPr>
        <p:grpSpPr>
          <a:xfrm>
            <a:off x="1618649" y="3818203"/>
            <a:ext cx="7598664" cy="2381305"/>
            <a:chOff x="-204092" y="2698032"/>
            <a:chExt cx="7598664" cy="2381305"/>
          </a:xfrm>
        </p:grpSpPr>
        <p:pic>
          <p:nvPicPr>
            <p:cNvPr id="24" name="Picture 2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4092" y="2744309"/>
              <a:ext cx="4859653" cy="2095224"/>
            </a:xfrm>
            <a:prstGeom prst="rect">
              <a:avLst/>
            </a:prstGeom>
          </p:spPr>
        </p:pic>
        <p:grpSp>
          <p:nvGrpSpPr>
            <p:cNvPr id="25" name="Group 24"/>
            <p:cNvGrpSpPr/>
            <p:nvPr/>
          </p:nvGrpSpPr>
          <p:grpSpPr>
            <a:xfrm>
              <a:off x="4496652" y="2698032"/>
              <a:ext cx="2897920" cy="2381305"/>
              <a:chOff x="8415338" y="3969071"/>
              <a:chExt cx="3516163" cy="2594233"/>
            </a:xfrm>
          </p:grpSpPr>
          <p:sp>
            <p:nvSpPr>
              <p:cNvPr id="31" name="Rectangle 30"/>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500" kern="0">
                  <a:solidFill>
                    <a:srgbClr val="1B1B1B"/>
                  </a:solidFill>
                  <a:latin typeface="Segoe UI"/>
                </a:endParaRPr>
              </a:p>
            </p:txBody>
          </p:sp>
          <p:sp>
            <p:nvSpPr>
              <p:cNvPr id="32" name="Rectangle 31"/>
              <p:cNvSpPr/>
              <p:nvPr/>
            </p:nvSpPr>
            <p:spPr>
              <a:xfrm>
                <a:off x="8415338" y="3969071"/>
                <a:ext cx="3502859"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endParaRPr lang="en-US" sz="1166" kern="0" dirty="0">
                  <a:solidFill>
                    <a:srgbClr val="262626">
                      <a:lumMod val="60000"/>
                      <a:lumOff val="40000"/>
                    </a:srgbClr>
                  </a:solidFill>
                  <a:latin typeface="Segoe UI"/>
                </a:endParaRPr>
              </a:p>
            </p:txBody>
          </p:sp>
        </p:grpSp>
        <p:sp>
          <p:nvSpPr>
            <p:cNvPr id="26" name="Rectangle 25"/>
            <p:cNvSpPr/>
            <p:nvPr/>
          </p:nvSpPr>
          <p:spPr>
            <a:xfrm>
              <a:off x="702700" y="3651879"/>
              <a:ext cx="1254847" cy="1004702"/>
            </a:xfrm>
            <a:prstGeom prst="rect">
              <a:avLst/>
            </a:prstGeom>
            <a:solidFill>
              <a:srgbClr val="FFFFFF"/>
            </a:solidFill>
            <a:ln w="28575" cap="flat" cmpd="sng" algn="ctr">
              <a:solidFill>
                <a:srgbClr val="595959"/>
              </a:solidFill>
              <a:prstDash val="solid"/>
            </a:ln>
            <a:effectLst/>
          </p:spPr>
          <p:txBody>
            <a:bodyPr lIns="47578" tIns="23788" rIns="47578" bIns="23788" rtlCol="0" anchor="ctr"/>
            <a:lstStyle/>
            <a:p>
              <a:pPr algn="ctr" defTabSz="761183"/>
              <a:r>
                <a:rPr lang="en-US" sz="1166" kern="0" dirty="0" smtClean="0">
                  <a:solidFill>
                    <a:srgbClr val="1B1B1B"/>
                  </a:solidFill>
                  <a:latin typeface="Segoe UI"/>
                </a:rPr>
                <a:t>App for Office</a:t>
              </a:r>
              <a:endParaRPr lang="en-US" sz="1166" kern="0" dirty="0">
                <a:solidFill>
                  <a:srgbClr val="1B1B1B"/>
                </a:solidFill>
                <a:latin typeface="Segoe UI"/>
              </a:endParaRPr>
            </a:p>
            <a:p>
              <a:pPr algn="ctr" defTabSz="761183"/>
              <a:r>
                <a:rPr lang="en-US" sz="1166" kern="0" dirty="0">
                  <a:solidFill>
                    <a:srgbClr val="1B1B1B"/>
                  </a:solidFill>
                  <a:latin typeface="Segoe UI"/>
                </a:rPr>
                <a:t>Manifest</a:t>
              </a:r>
            </a:p>
            <a:p>
              <a:pPr algn="ctr" defTabSz="761183"/>
              <a:endParaRPr lang="en-US" sz="1166" kern="0" dirty="0">
                <a:solidFill>
                  <a:srgbClr val="1B1B1B"/>
                </a:solidFill>
                <a:latin typeface="Segoe UI"/>
              </a:endParaRPr>
            </a:p>
            <a:p>
              <a:pPr algn="ctr" defTabSz="761183"/>
              <a:r>
                <a:rPr lang="en-US" sz="833" b="1" kern="0" dirty="0">
                  <a:solidFill>
                    <a:schemeClr val="tx2"/>
                  </a:solidFill>
                  <a:latin typeface="Segoe UI"/>
                </a:rPr>
                <a:t>&lt;XML&gt;</a:t>
              </a:r>
            </a:p>
          </p:txBody>
        </p:sp>
        <p:sp>
          <p:nvSpPr>
            <p:cNvPr id="27" name="Rectangle 26"/>
            <p:cNvSpPr/>
            <p:nvPr/>
          </p:nvSpPr>
          <p:spPr>
            <a:xfrm>
              <a:off x="2512338" y="3643151"/>
              <a:ext cx="1263048" cy="1004702"/>
            </a:xfrm>
            <a:prstGeom prst="rect">
              <a:avLst/>
            </a:prstGeom>
            <a:solidFill>
              <a:srgbClr val="FFFFFF"/>
            </a:solidFill>
            <a:ln w="28575" cap="flat" cmpd="sng" algn="ctr">
              <a:solidFill>
                <a:srgbClr val="595959"/>
              </a:solidFill>
              <a:prstDash val="solid"/>
            </a:ln>
            <a:effectLst/>
          </p:spPr>
          <p:txBody>
            <a:bodyPr lIns="47578" tIns="23788" rIns="47578" bIns="23788" rtlCol="0" anchor="ctr"/>
            <a:lstStyle/>
            <a:p>
              <a:pPr algn="ctr" defTabSz="761183"/>
              <a:r>
                <a:rPr lang="en-US" sz="1166" kern="0" dirty="0">
                  <a:solidFill>
                    <a:srgbClr val="1B1B1B"/>
                  </a:solidFill>
                  <a:latin typeface="Segoe UI"/>
                </a:rPr>
                <a:t>Web</a:t>
              </a:r>
            </a:p>
            <a:p>
              <a:pPr algn="ctr" defTabSz="761183"/>
              <a:r>
                <a:rPr lang="en-US" sz="1166" kern="0" dirty="0">
                  <a:solidFill>
                    <a:srgbClr val="1B1B1B"/>
                  </a:solidFill>
                  <a:latin typeface="Segoe UI"/>
                </a:rPr>
                <a:t>Page</a:t>
              </a:r>
            </a:p>
            <a:p>
              <a:pPr algn="ctr" defTabSz="761183"/>
              <a:endParaRPr lang="en-US" sz="833" b="1" kern="0" dirty="0">
                <a:solidFill>
                  <a:srgbClr val="FF7401"/>
                </a:solidFill>
                <a:latin typeface="Segoe UI"/>
              </a:endParaRPr>
            </a:p>
            <a:p>
              <a:pPr algn="ctr" defTabSz="761183"/>
              <a:r>
                <a:rPr lang="en-US" sz="833" b="1" kern="0" dirty="0">
                  <a:solidFill>
                    <a:schemeClr val="tx2"/>
                  </a:solidFill>
                  <a:latin typeface="Segoe UI"/>
                </a:rPr>
                <a:t>HTML+JS</a:t>
              </a:r>
            </a:p>
          </p:txBody>
        </p:sp>
        <p:sp>
          <p:nvSpPr>
            <p:cNvPr id="28" name="Cross 27"/>
            <p:cNvSpPr/>
            <p:nvPr/>
          </p:nvSpPr>
          <p:spPr>
            <a:xfrm>
              <a:off x="2066282" y="3970428"/>
              <a:ext cx="343078" cy="325209"/>
            </a:xfrm>
            <a:prstGeom prst="plus">
              <a:avLst>
                <a:gd name="adj" fmla="val 33488"/>
              </a:avLst>
            </a:prstGeom>
            <a:solidFill>
              <a:srgbClr val="595959"/>
            </a:solidFill>
            <a:ln w="28575" cap="flat" cmpd="sng" algn="ctr">
              <a:noFill/>
              <a:prstDash val="solid"/>
            </a:ln>
            <a:effectLst/>
          </p:spPr>
          <p:txBody>
            <a:bodyPr lIns="47578" tIns="23788" rIns="47578" bIns="23788" rtlCol="0" anchor="ctr"/>
            <a:lstStyle/>
            <a:p>
              <a:pPr algn="ctr" defTabSz="761183"/>
              <a:endParaRPr lang="en-US" sz="1500" kern="0">
                <a:solidFill>
                  <a:srgbClr val="FFFFFF"/>
                </a:solidFill>
                <a:latin typeface="Segoe UI"/>
              </a:endParaRPr>
            </a:p>
          </p:txBody>
        </p:sp>
        <p:sp>
          <p:nvSpPr>
            <p:cNvPr id="29" name="Equal 28"/>
            <p:cNvSpPr/>
            <p:nvPr/>
          </p:nvSpPr>
          <p:spPr>
            <a:xfrm>
              <a:off x="3906291" y="3931025"/>
              <a:ext cx="500549" cy="342326"/>
            </a:xfrm>
            <a:prstGeom prst="mathEqual">
              <a:avLst>
                <a:gd name="adj1" fmla="val 14949"/>
                <a:gd name="adj2" fmla="val 17475"/>
              </a:avLst>
            </a:prstGeom>
            <a:solidFill>
              <a:srgbClr val="595959"/>
            </a:solidFill>
            <a:ln w="28575" cap="flat" cmpd="sng" algn="ctr">
              <a:solidFill>
                <a:srgbClr val="595959"/>
              </a:solidFill>
              <a:prstDash val="solid"/>
            </a:ln>
            <a:effectLst/>
          </p:spPr>
          <p:txBody>
            <a:bodyPr lIns="47578" tIns="23788" rIns="47578" bIns="23788" rtlCol="0" anchor="ctr"/>
            <a:lstStyle/>
            <a:p>
              <a:pPr algn="ctr" defTabSz="761183"/>
              <a:endParaRPr lang="en-US" sz="1500" kern="0">
                <a:solidFill>
                  <a:srgbClr val="1B1B1B"/>
                </a:solidFill>
                <a:latin typeface="Segoe UI"/>
              </a:endParaRPr>
            </a:p>
          </p:txBody>
        </p:sp>
        <p:sp>
          <p:nvSpPr>
            <p:cNvPr id="30" name="Rectangle 29"/>
            <p:cNvSpPr/>
            <p:nvPr/>
          </p:nvSpPr>
          <p:spPr>
            <a:xfrm>
              <a:off x="4910820" y="3300516"/>
              <a:ext cx="2094863" cy="1471580"/>
            </a:xfrm>
            <a:prstGeom prst="rect">
              <a:avLst/>
            </a:prstGeom>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2333" kern="0" spc="-67" dirty="0" smtClean="0">
                  <a:solidFill>
                    <a:schemeClr val="tx2"/>
                  </a:solidFill>
                  <a:latin typeface="Segoe UI Light"/>
                  <a:ea typeface="Segoe UI" pitchFamily="34" charset="0"/>
                  <a:cs typeface="Segoe UI" pitchFamily="34" charset="0"/>
                </a:rPr>
                <a:t>App for Office</a:t>
              </a:r>
              <a:endParaRPr lang="en-US" sz="2333" kern="0" spc="-67" dirty="0">
                <a:solidFill>
                  <a:schemeClr val="tx2"/>
                </a:solidFill>
                <a:latin typeface="Segoe UI Light"/>
                <a:ea typeface="Segoe UI" pitchFamily="34" charset="0"/>
                <a:cs typeface="Segoe UI" pitchFamily="34" charset="0"/>
              </a:endParaRPr>
            </a:p>
          </p:txBody>
        </p:sp>
      </p:grpSp>
    </p:spTree>
    <p:extLst>
      <p:ext uri="{BB962C8B-B14F-4D97-AF65-F5344CB8AC3E}">
        <p14:creationId xmlns:p14="http://schemas.microsoft.com/office/powerpoint/2010/main" val="941028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Apps for PowerPoint</a:t>
            </a:r>
          </a:p>
        </p:txBody>
      </p:sp>
    </p:spTree>
    <p:extLst>
      <p:ext uri="{BB962C8B-B14F-4D97-AF65-F5344CB8AC3E}">
        <p14:creationId xmlns:p14="http://schemas.microsoft.com/office/powerpoint/2010/main" val="3549133653"/>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http://schemas.microsoft.com/office/2006/documentManagement/types"/>
    <ds:schemaRef ds:uri="http://purl.org/dc/elements/1.1/"/>
    <ds:schemaRef ds:uri="http://schemas.openxmlformats.org/package/2006/metadata/core-properties"/>
    <ds:schemaRef ds:uri="http://purl.org/dc/terms/"/>
    <ds:schemaRef ds:uri="5fad15d0-477e-40da-a20d-40d4ca777cbd"/>
    <ds:schemaRef ds:uri="http://www.w3.org/XML/1998/namespace"/>
    <ds:schemaRef ds:uri="http://schemas.microsoft.com/office/infopath/2007/PartnerControl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2112</Words>
  <Application>Microsoft Office PowerPoint</Application>
  <PresentationFormat>Custom</PresentationFormat>
  <Paragraphs>162</Paragraphs>
  <Slides>24</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SharePoint-Hosted Apps</vt:lpstr>
      <vt:lpstr>Agenda </vt:lpstr>
      <vt:lpstr>What is an App for Office?</vt:lpstr>
      <vt:lpstr>Designing Apps for Office - Shapes</vt:lpstr>
      <vt:lpstr>App for Office Runtime Environment</vt:lpstr>
      <vt:lpstr>Anatomy of an App for Office</vt:lpstr>
      <vt:lpstr>Developing Apps for PowerPoint</vt:lpstr>
      <vt:lpstr>Create New App for Office Project</vt:lpstr>
      <vt:lpstr>App for Office Project Structure</vt:lpstr>
      <vt:lpstr>App Manifest Designer</vt:lpstr>
      <vt:lpstr>Create the HTML for a Web Page</vt:lpstr>
      <vt:lpstr>Run Project in Visual Studio Debugger</vt:lpstr>
      <vt:lpstr>PowerPoint Presentation</vt:lpstr>
      <vt:lpstr>Creating a Video Player</vt:lpstr>
      <vt:lpstr>Testing the Player in the Debugger</vt:lpstr>
      <vt:lpstr>Adding in a Video Control Panel</vt:lpstr>
      <vt:lpstr>Using the YouTube Player API</vt:lpstr>
      <vt:lpstr>PowerPoint Presentation</vt:lpstr>
      <vt:lpstr>Adding a Web Service</vt:lpstr>
      <vt:lpstr>Adding Web Service Support</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2014-09-12T17:22:12Z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