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1"/>
  </p:notesMasterIdLst>
  <p:handoutMasterIdLst>
    <p:handoutMasterId r:id="rId32"/>
  </p:handoutMasterIdLst>
  <p:sldIdLst>
    <p:sldId id="778" r:id="rId6"/>
    <p:sldId id="779" r:id="rId7"/>
    <p:sldId id="780" r:id="rId8"/>
    <p:sldId id="788" r:id="rId9"/>
    <p:sldId id="783" r:id="rId10"/>
    <p:sldId id="883" r:id="rId11"/>
    <p:sldId id="884" r:id="rId12"/>
    <p:sldId id="885" r:id="rId13"/>
    <p:sldId id="872" r:id="rId14"/>
    <p:sldId id="865" r:id="rId15"/>
    <p:sldId id="873" r:id="rId16"/>
    <p:sldId id="874" r:id="rId17"/>
    <p:sldId id="875" r:id="rId18"/>
    <p:sldId id="876" r:id="rId19"/>
    <p:sldId id="866" r:id="rId20"/>
    <p:sldId id="867" r:id="rId21"/>
    <p:sldId id="881" r:id="rId22"/>
    <p:sldId id="882" r:id="rId23"/>
    <p:sldId id="877" r:id="rId24"/>
    <p:sldId id="878" r:id="rId25"/>
    <p:sldId id="879" r:id="rId26"/>
    <p:sldId id="880" r:id="rId27"/>
    <p:sldId id="868" r:id="rId28"/>
    <p:sldId id="853" r:id="rId29"/>
    <p:sldId id="654"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2048" autoAdjust="0"/>
  </p:normalViewPr>
  <p:slideViewPr>
    <p:cSldViewPr snapToGrid="0">
      <p:cViewPr varScale="1">
        <p:scale>
          <a:sx n="72" d="100"/>
          <a:sy n="72" d="100"/>
        </p:scale>
        <p:origin x="510"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a:t>
            </a:r>
            <a:r>
              <a:rPr lang="en-US" dirty="0" err="1" smtClean="0"/>
              <a:t>api</a:t>
            </a:r>
            <a:r>
              <a:rPr lang="en-US" dirty="0" smtClean="0"/>
              <a:t>/Files always targets the “Documents” library in a SharePoint site</a:t>
            </a:r>
          </a:p>
          <a:p>
            <a:r>
              <a:rPr lang="en-US" dirty="0" smtClean="0"/>
              <a:t>For personal sites, this is the OneDrive for Business library</a:t>
            </a:r>
            <a:endParaRPr lang="en-US" dirty="0"/>
          </a:p>
        </p:txBody>
      </p:sp>
      <p:sp>
        <p:nvSpPr>
          <p:cNvPr id="4" name="Date Placeholder 3"/>
          <p:cNvSpPr>
            <a:spLocks noGrp="1"/>
          </p:cNvSpPr>
          <p:nvPr>
            <p:ph type="dt" idx="10"/>
          </p:nvPr>
        </p:nvSpPr>
        <p:spPr/>
        <p:txBody>
          <a:bodyPr/>
          <a:lstStyle/>
          <a:p>
            <a:fld id="{F4ED0980-F356-492E-AEE0-341D5AB7B1F8}"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9/3/2014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9/3/2014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924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err="1" smtClean="0"/>
              <a:t>Sepetember</a:t>
            </a:r>
            <a:r>
              <a:rPr lang="en-US" dirty="0" smtClean="0"/>
              <a:t>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ExchangeClient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smtClean="0"/>
              <a:t>capability</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ExchangeClient</a:t>
            </a:r>
            <a:r>
              <a:rPr lang="en-US" dirty="0" smtClean="0"/>
              <a:t> </a:t>
            </a:r>
            <a:r>
              <a:rPr lang="en-US" dirty="0" smtClean="0"/>
              <a:t>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26" y="2951116"/>
            <a:ext cx="7825111" cy="2716154"/>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450961"/>
          </a:xfrm>
        </p:spPr>
        <p:txBody>
          <a:bodyPr/>
          <a:lstStyle/>
          <a:p>
            <a:r>
              <a:rPr lang="en-US" dirty="0" smtClean="0"/>
              <a:t>Read Files collection</a:t>
            </a:r>
          </a:p>
          <a:p>
            <a:r>
              <a:rPr lang="en-US" dirty="0" smtClean="0"/>
              <a:t>Can also read an individual Folder</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4115857"/>
            <a:ext cx="10619198" cy="1079140"/>
          </a:xfrm>
          <a:prstGeom prst="rect">
            <a:avLst/>
          </a:prstGeom>
        </p:spPr>
      </p:pic>
    </p:spTree>
    <p:extLst>
      <p:ext uri="{BB962C8B-B14F-4D97-AF65-F5344CB8AC3E}">
        <p14:creationId xmlns:p14="http://schemas.microsoft.com/office/powerpoint/2010/main" val="3609648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42232"/>
            <a:ext cx="11650487" cy="5815768"/>
          </a:xfrm>
        </p:spPr>
        <p:txBody>
          <a:bodyPr/>
          <a:lstStyle/>
          <a:p>
            <a:r>
              <a:rPr lang="en-US" sz="2352" dirty="0"/>
              <a:t>Get the metadata for all files in OneDrive</a:t>
            </a:r>
          </a:p>
          <a:p>
            <a:r>
              <a:rPr lang="en-US" sz="2352" dirty="0"/>
              <a:t>GET http://&lt;onedrive&gt;/_api/Files</a:t>
            </a:r>
          </a:p>
          <a:p>
            <a:endParaRPr lang="en-US" sz="1960" dirty="0"/>
          </a:p>
          <a:p>
            <a:r>
              <a:rPr lang="en-US" sz="2352" dirty="0"/>
              <a:t>Get the metadata for a folder in OneDrive</a:t>
            </a:r>
          </a:p>
          <a:p>
            <a:r>
              <a:rPr lang="en-US" sz="2352" dirty="0"/>
              <a:t>GET http://&lt;onedrive&gt;/_api/Files('folder')</a:t>
            </a:r>
          </a:p>
          <a:p>
            <a:endParaRPr lang="en-US" sz="1960" dirty="0"/>
          </a:p>
          <a:p>
            <a:r>
              <a:rPr lang="en-US" sz="2352" dirty="0"/>
              <a:t>Get the metadata for the children of a folder in OneDrive</a:t>
            </a:r>
          </a:p>
          <a:p>
            <a:r>
              <a:rPr lang="en-US" sz="2352" dirty="0"/>
              <a:t>GET http://&lt;onedrive&gt;/_api/Files('folder')/Children</a:t>
            </a:r>
          </a:p>
          <a:p>
            <a:endParaRPr lang="en-US" sz="1960" dirty="0"/>
          </a:p>
          <a:p>
            <a:r>
              <a:rPr lang="en-US" sz="2352" dirty="0"/>
              <a:t>Get the metadata for a single file in OneDrive</a:t>
            </a:r>
          </a:p>
          <a:p>
            <a:r>
              <a:rPr lang="en-US" sz="2352" dirty="0"/>
              <a:t>GET http://&lt;onedrive&gt;/_api/Files('folder/filename.docx')</a:t>
            </a:r>
          </a:p>
          <a:p>
            <a:endParaRPr lang="en-US" sz="1960" dirty="0"/>
          </a:p>
          <a:p>
            <a:r>
              <a:rPr lang="en-US" sz="2352" dirty="0"/>
              <a:t>Download a single file from OneDrive</a:t>
            </a:r>
          </a:p>
          <a:p>
            <a:r>
              <a:rPr lang="en-US" sz="2352" dirty="0"/>
              <a:t>GET http://&lt;onedrive&gt;/_api/Files('folder/filename.docx')/download</a:t>
            </a:r>
          </a:p>
          <a:p>
            <a:endParaRPr lang="en-US" sz="2352" dirty="0"/>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92831"/>
            <a:ext cx="11650487" cy="5417593"/>
          </a:xfrm>
        </p:spPr>
        <p:txBody>
          <a:bodyPr/>
          <a:lstStyle/>
          <a:p>
            <a:r>
              <a:rPr lang="en-US" sz="2352" dirty="0"/>
              <a:t>Upload a file to the specified path in OneDrive (pass file in body)</a:t>
            </a:r>
          </a:p>
          <a:p>
            <a:r>
              <a:rPr lang="en-US" sz="2352" dirty="0"/>
              <a:t>POST /_api/Files/Add(name='folder/filename.</a:t>
            </a:r>
            <a:r>
              <a:rPr lang="en-US" sz="2352" dirty="0" err="1"/>
              <a:t>docx</a:t>
            </a:r>
            <a:r>
              <a:rPr lang="en-US" sz="2352" dirty="0"/>
              <a:t>',overwrite=&lt;</a:t>
            </a:r>
            <a:r>
              <a:rPr lang="en-US" sz="2352" dirty="0" err="1"/>
              <a:t>bool</a:t>
            </a:r>
            <a:r>
              <a:rPr lang="en-US" sz="2352" dirty="0"/>
              <a:t>&gt;)</a:t>
            </a:r>
          </a:p>
          <a:p>
            <a:endParaRPr lang="en-US" sz="1960" dirty="0"/>
          </a:p>
          <a:p>
            <a:r>
              <a:rPr lang="en-US" sz="2352" dirty="0"/>
              <a:t>Delete a file from OneDrive</a:t>
            </a:r>
          </a:p>
          <a:p>
            <a:r>
              <a:rPr lang="en-US" sz="2352" dirty="0"/>
              <a:t>DELETE /_api/Files('folder/filename.docx')</a:t>
            </a:r>
          </a:p>
          <a:p>
            <a:endParaRPr lang="en-US" sz="1960" dirty="0"/>
          </a:p>
          <a:p>
            <a:r>
              <a:rPr lang="en-US" sz="2352" dirty="0"/>
              <a:t>Get metadata for a folder and its children</a:t>
            </a:r>
          </a:p>
          <a:p>
            <a:r>
              <a:rPr lang="en-US" sz="2352" dirty="0"/>
              <a:t>GET /_</a:t>
            </a:r>
            <a:r>
              <a:rPr lang="en-US" sz="2352" dirty="0" err="1"/>
              <a:t>api</a:t>
            </a:r>
            <a:r>
              <a:rPr lang="en-US" sz="2352" dirty="0"/>
              <a:t>/Files('folder')?$expand=Children</a:t>
            </a:r>
          </a:p>
          <a:p>
            <a:endParaRPr lang="en-US" sz="1960" dirty="0"/>
          </a:p>
          <a:p>
            <a:r>
              <a:rPr lang="en-US" sz="2352" dirty="0"/>
              <a:t>Get on selected metadata fields back for first 5 files in OneDrive</a:t>
            </a:r>
          </a:p>
          <a:p>
            <a:r>
              <a:rPr lang="en-US" sz="2352" dirty="0"/>
              <a:t>GET /_api/Files?$select=</a:t>
            </a:r>
            <a:r>
              <a:rPr lang="en-US" sz="2352" dirty="0" err="1"/>
              <a:t>Name,Id,TimeCreated,Size</a:t>
            </a:r>
            <a:r>
              <a:rPr lang="en-US" sz="2352" dirty="0"/>
              <a:t>&amp;$top=5</a:t>
            </a:r>
          </a:p>
          <a:p>
            <a:endParaRPr lang="en-US" sz="1960" dirty="0"/>
          </a:p>
          <a:p>
            <a:r>
              <a:rPr lang="en-US" sz="2352" dirty="0"/>
              <a:t>Use Files API on other document libraries</a:t>
            </a:r>
          </a:p>
          <a:p>
            <a:r>
              <a:rPr lang="en-US" sz="2352" dirty="0"/>
              <a:t>GET /_</a:t>
            </a:r>
            <a:r>
              <a:rPr lang="en-US" sz="2352" dirty="0" err="1"/>
              <a:t>api</a:t>
            </a:r>
            <a:r>
              <a:rPr lang="en-US" sz="2352" dirty="0"/>
              <a:t>/Lists/</a:t>
            </a:r>
            <a:r>
              <a:rPr lang="en-US" sz="2352" dirty="0" err="1"/>
              <a:t>GetByTitle</a:t>
            </a:r>
            <a:r>
              <a:rPr lang="en-US" sz="2352" dirty="0"/>
              <a:t>('</a:t>
            </a:r>
            <a:r>
              <a:rPr lang="en-US" sz="2352" dirty="0" err="1"/>
              <a:t>ListTitle</a:t>
            </a:r>
            <a:r>
              <a:rPr lang="en-US" sz="2352" dirty="0"/>
              <a:t>')/Files</a:t>
            </a:r>
          </a:p>
        </p:txBody>
      </p:sp>
    </p:spTree>
    <p:extLst>
      <p:ext uri="{BB962C8B-B14F-4D97-AF65-F5344CB8AC3E}">
        <p14:creationId xmlns:p14="http://schemas.microsoft.com/office/powerpoint/2010/main" val="27176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88" y="2455383"/>
            <a:ext cx="8426336" cy="3568801"/>
          </a:xfrm>
          <a:prstGeom prst="rect">
            <a:avLst/>
          </a:prstGeom>
        </p:spPr>
      </p:pic>
    </p:spTree>
    <p:extLst>
      <p:ext uri="{BB962C8B-B14F-4D97-AF65-F5344CB8AC3E}">
        <p14:creationId xmlns:p14="http://schemas.microsoft.com/office/powerpoint/2010/main" val="5503366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7348035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into Office 365 APIs for Calendar,</a:t>
                      </a:r>
                      <a:r>
                        <a:rPr lang="en-US" sz="1800" b="1" baseline="0" dirty="0" smtClean="0"/>
                        <a:t> Mail, and Contacts</a:t>
                      </a:r>
                      <a:endParaRPr lang="en-US" sz="1800" b="1"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1566707"/>
          </a:xfrm>
        </p:spPr>
        <p:txBody>
          <a:bodyPr/>
          <a:lstStyle/>
          <a:p>
            <a:r>
              <a:rPr lang="en-US" dirty="0" smtClean="0"/>
              <a:t>GET Files endpoint</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57" y="3130267"/>
            <a:ext cx="9214840" cy="2707825"/>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POST to Add endpoint</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58" y="2977179"/>
            <a:ext cx="8965228" cy="312217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the target file ID</a:t>
            </a:r>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2536260"/>
            <a:ext cx="10067144" cy="2719028"/>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a:t>File Operations 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APIs for Calendar, Mail, and </a:t>
            </a:r>
            <a:r>
              <a:rPr lang="en-US" sz="4800" b="1" dirty="0" smtClean="0"/>
              <a:t>Contacts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err="1" smtClean="0"/>
              <a:t>ExchangeClient</a:t>
            </a:r>
            <a:endParaRPr lang="en-US" dirty="0" smtClean="0"/>
          </a:p>
          <a:p>
            <a:r>
              <a:rPr lang="en-US" dirty="0" smtClean="0"/>
              <a:t>File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2515590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Messages</a:t>
            </a:r>
            <a:endParaRPr lang="en-US" dirty="0"/>
          </a:p>
        </p:txBody>
      </p:sp>
      <p:sp>
        <p:nvSpPr>
          <p:cNvPr id="3" name="Text Placeholder 2"/>
          <p:cNvSpPr>
            <a:spLocks noGrp="1"/>
          </p:cNvSpPr>
          <p:nvPr>
            <p:ph type="body" sz="quarter" idx="10"/>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5047215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7001106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9</a:t>
            </a:fld>
            <a:endParaRPr lang="en-US" dirty="0"/>
          </a:p>
        </p:txBody>
      </p:sp>
      <p:sp>
        <p:nvSpPr>
          <p:cNvPr id="5" name="TextBox 4"/>
          <p:cNvSpPr txBox="1"/>
          <p:nvPr/>
        </p:nvSpPr>
        <p:spPr>
          <a:xfrm>
            <a:off x="801043" y="1112843"/>
            <a:ext cx="8444363" cy="1846659"/>
          </a:xfrm>
          <a:prstGeom prst="rect">
            <a:avLst/>
          </a:prstGeom>
          <a:noFill/>
        </p:spPr>
        <p:txBody>
          <a:bodyPr wrap="none" lIns="0" tIns="0" rIns="0" bIns="0" rtlCol="0">
            <a:spAutoFit/>
          </a:bodyPr>
          <a:lstStyle/>
          <a:p>
            <a:r>
              <a:rPr lang="en-US" sz="2400" dirty="0"/>
              <a:t>https://</a:t>
            </a:r>
            <a:r>
              <a:rPr lang="en-US" sz="2400" dirty="0" smtClean="0"/>
              <a:t>outlook.office365.com/ews/odata/Me/Calendar/Events</a:t>
            </a:r>
          </a:p>
          <a:p>
            <a:endParaRPr lang="en-US" sz="2400" spc="-70" dirty="0">
              <a:gradFill>
                <a:gsLst>
                  <a:gs pos="2917">
                    <a:schemeClr val="bg2"/>
                  </a:gs>
                  <a:gs pos="95000">
                    <a:schemeClr val="bg2"/>
                  </a:gs>
                </a:gsLst>
                <a:lin ang="5400000" scaled="0"/>
              </a:gradFill>
            </a:endParaRPr>
          </a:p>
          <a:p>
            <a:r>
              <a:rPr lang="en-US" sz="2400" dirty="0"/>
              <a:t>https://</a:t>
            </a:r>
            <a:r>
              <a:rPr lang="en-US" sz="2400" dirty="0" smtClean="0"/>
              <a:t>outlook.office365.com/ews/odata/Me/Inbox/Messages</a:t>
            </a:r>
          </a:p>
          <a:p>
            <a:endParaRPr lang="en-US" sz="2400" spc="-70" dirty="0">
              <a:gradFill>
                <a:gsLst>
                  <a:gs pos="2917">
                    <a:schemeClr val="bg2"/>
                  </a:gs>
                  <a:gs pos="95000">
                    <a:schemeClr val="bg2"/>
                  </a:gs>
                </a:gsLst>
                <a:lin ang="5400000" scaled="0"/>
              </a:gradFill>
            </a:endParaRPr>
          </a:p>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621575403"/>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1698</Words>
  <Application>Microsoft Office PowerPoint</Application>
  <PresentationFormat>Custom</PresentationFormat>
  <Paragraphs>148</Paragraphs>
  <Slides>25</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Office 365 APIs for Calendar, Mail, and Contacts</vt:lpstr>
      <vt:lpstr>Agenda </vt:lpstr>
      <vt:lpstr>Overview</vt:lpstr>
      <vt:lpstr>Calendar Events</vt:lpstr>
      <vt:lpstr>Email Messages</vt:lpstr>
      <vt:lpstr>Contacts</vt:lpstr>
      <vt:lpstr>APIs</vt:lpstr>
      <vt:lpstr>ExchangeClient</vt:lpstr>
      <vt:lpstr>ExchangeClient class</vt:lpstr>
      <vt:lpstr>Reading File Metadata</vt:lpstr>
      <vt:lpstr>Uploading a new File</vt:lpstr>
      <vt:lpstr>Deleting a File</vt:lpstr>
      <vt:lpstr>PowerPoint Presentation</vt:lpstr>
      <vt:lpstr>File Operations with REST</vt:lpstr>
      <vt:lpstr>OneDrive for Business Files REST API</vt:lpstr>
      <vt:lpstr>OneDrive for Business Files REST API</vt:lpstr>
      <vt:lpstr>Obtaining an Access Token</vt:lpstr>
      <vt:lpstr>Reading File Metadata</vt:lpstr>
      <vt:lpstr>Uploading a new File</vt:lpstr>
      <vt:lpstr>Deleting a File</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2014-09-03T20:48:21Z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