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27"/>
  </p:notesMasterIdLst>
  <p:handoutMasterIdLst>
    <p:handoutMasterId r:id="rId28"/>
  </p:handoutMasterIdLst>
  <p:sldIdLst>
    <p:sldId id="780" r:id="rId6"/>
    <p:sldId id="778" r:id="rId7"/>
    <p:sldId id="783" r:id="rId8"/>
    <p:sldId id="784" r:id="rId9"/>
    <p:sldId id="782" r:id="rId10"/>
    <p:sldId id="785" r:id="rId11"/>
    <p:sldId id="779" r:id="rId12"/>
    <p:sldId id="786" r:id="rId13"/>
    <p:sldId id="787" r:id="rId14"/>
    <p:sldId id="788" r:id="rId15"/>
    <p:sldId id="789" r:id="rId16"/>
    <p:sldId id="790" r:id="rId17"/>
    <p:sldId id="792" r:id="rId18"/>
    <p:sldId id="793" r:id="rId19"/>
    <p:sldId id="791" r:id="rId20"/>
    <p:sldId id="794" r:id="rId21"/>
    <p:sldId id="795" r:id="rId22"/>
    <p:sldId id="796" r:id="rId23"/>
    <p:sldId id="797" r:id="rId24"/>
    <p:sldId id="798" r:id="rId25"/>
    <p:sldId id="654" r:id="rId2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87" autoAdjust="0"/>
    <p:restoredTop sz="86455" autoAdjust="0"/>
  </p:normalViewPr>
  <p:slideViewPr>
    <p:cSldViewPr snapToGrid="0">
      <p:cViewPr varScale="1">
        <p:scale>
          <a:sx n="54" d="100"/>
          <a:sy n="54" d="100"/>
        </p:scale>
        <p:origin x="82" y="21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8669"/>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9/29/2014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9/29/2014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9/29/2014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3714525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a quick introduction to</a:t>
            </a:r>
            <a:r>
              <a:rPr lang="en-US" baseline="0" dirty="0" smtClean="0"/>
              <a:t> the libraries. Following modules explore these in depth.</a:t>
            </a:r>
            <a:endParaRPr lang="en-US" dirty="0"/>
          </a:p>
        </p:txBody>
      </p:sp>
      <p:sp>
        <p:nvSpPr>
          <p:cNvPr id="4" name="Date Placeholder 3"/>
          <p:cNvSpPr>
            <a:spLocks noGrp="1"/>
          </p:cNvSpPr>
          <p:nvPr>
            <p:ph type="dt" idx="10"/>
          </p:nvPr>
        </p:nvSpPr>
        <p:spPr/>
        <p:txBody>
          <a:bodyPr/>
          <a:lstStyle/>
          <a:p>
            <a:fld id="{14FEFE75-68DA-4913-B3E8-A4425B5A08D2}"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12320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slide is a quick introduction to</a:t>
            </a:r>
            <a:r>
              <a:rPr lang="en-US" baseline="0" dirty="0" smtClean="0"/>
              <a:t> the libraries. Following modules explore these in depth.</a:t>
            </a:r>
            <a:endParaRPr lang="en-US" dirty="0" smtClean="0"/>
          </a:p>
        </p:txBody>
      </p:sp>
      <p:sp>
        <p:nvSpPr>
          <p:cNvPr id="4" name="Date Placeholder 3"/>
          <p:cNvSpPr>
            <a:spLocks noGrp="1"/>
          </p:cNvSpPr>
          <p:nvPr>
            <p:ph type="dt" idx="10"/>
          </p:nvPr>
        </p:nvSpPr>
        <p:spPr/>
        <p:txBody>
          <a:bodyPr/>
          <a:lstStyle/>
          <a:p>
            <a:fld id="{1389B73A-886E-4158-A147-4A30216E9FF4}"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87315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724C4EE-F663-444A-A194-1DBD96517A32}"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880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9/29/2014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21</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 to the release of the Office 365 APIs, device apps had to prompt users for credentials for</a:t>
            </a:r>
            <a:r>
              <a:rPr lang="en-US" baseline="0" dirty="0" smtClean="0"/>
              <a:t> the service, and in some cases the location of the resources. </a:t>
            </a:r>
          </a:p>
          <a:p>
            <a:r>
              <a:rPr lang="en-US" baseline="0" dirty="0" smtClean="0"/>
              <a:t>Storing credentials is very risky, and a worst practice.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9/29/2014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12292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a:t>
            </a:r>
            <a:r>
              <a:rPr lang="en-US" baseline="0" dirty="0" smtClean="0"/>
              <a:t> Office 365 APIs, which leverage the Azure AD </a:t>
            </a:r>
            <a:r>
              <a:rPr lang="en-US" baseline="0" dirty="0" err="1" smtClean="0"/>
              <a:t>Oauth</a:t>
            </a:r>
            <a:r>
              <a:rPr lang="en-US" baseline="0" dirty="0" smtClean="0"/>
              <a:t> service, device apps no longer need to store user credentials.</a:t>
            </a:r>
          </a:p>
          <a:p>
            <a:r>
              <a:rPr lang="en-US" baseline="0" dirty="0" smtClean="0"/>
              <a:t>Azure AD has implemented a “Common Consent” dialog, providing a consistent interface for permission grants.</a:t>
            </a:r>
          </a:p>
          <a:p>
            <a:r>
              <a:rPr lang="en-US" baseline="0" dirty="0" smtClean="0"/>
              <a:t>Typically, </a:t>
            </a:r>
            <a:r>
              <a:rPr lang="en-US" baseline="0" dirty="0" err="1" smtClean="0"/>
              <a:t>OAuth</a:t>
            </a:r>
            <a:r>
              <a:rPr lang="en-US" baseline="0" dirty="0" smtClean="0"/>
              <a:t> is used to access a single resource. Common Consent is unique in that it can provide a token to Exchange Mail/Calendar/Contacts as well as SharePoint lists and files in OneDrive .</a:t>
            </a:r>
            <a:endParaRPr lang="en-US" dirty="0"/>
          </a:p>
        </p:txBody>
      </p:sp>
      <p:sp>
        <p:nvSpPr>
          <p:cNvPr id="4" name="Date Placeholder 3"/>
          <p:cNvSpPr>
            <a:spLocks noGrp="1"/>
          </p:cNvSpPr>
          <p:nvPr>
            <p:ph type="dt" idx="10"/>
          </p:nvPr>
        </p:nvSpPr>
        <p:spPr/>
        <p:txBody>
          <a:bodyPr/>
          <a:lstStyle/>
          <a:p>
            <a:fld id="{0056F32C-2241-48E6-8388-F77F68CEAFB8}"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34788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D411708-D367-4C5A-9983-F6101344A5A8}"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5102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slide has animations **</a:t>
            </a:r>
          </a:p>
          <a:p>
            <a:endParaRPr lang="en-US" dirty="0" smtClean="0"/>
          </a:p>
          <a:p>
            <a:r>
              <a:rPr lang="en-US" dirty="0" smtClean="0"/>
              <a:t>To facilitate the issuance of tokens</a:t>
            </a:r>
            <a:r>
              <a:rPr lang="en-US" baseline="0" dirty="0" smtClean="0"/>
              <a:t> for multiple resources, a different approach is required.</a:t>
            </a:r>
          </a:p>
          <a:p>
            <a:endParaRPr lang="en-US" baseline="0" dirty="0" smtClean="0"/>
          </a:p>
          <a:p>
            <a:r>
              <a:rPr lang="en-US" baseline="0" dirty="0" smtClean="0"/>
              <a:t>Instead of requesting an access token from the Authorization Endpoint, an authorization code is requested. The Resource Id for which a token is desired in included in the call to the Authorization Endpoint. The Authorization Endpoint will ensure the user is logged in, and will present the Common Consent dialog that lists the permissions requested by the application.</a:t>
            </a:r>
          </a:p>
          <a:p>
            <a:endParaRPr lang="en-US" baseline="0" dirty="0" smtClean="0"/>
          </a:p>
          <a:p>
            <a:r>
              <a:rPr lang="en-US" baseline="0" dirty="0" smtClean="0"/>
              <a:t>The authorization code is redeemed at the new Token Endpoint, which returns an access token and a refresh token. The token is issued for the resource identified in the authorization code request.</a:t>
            </a:r>
          </a:p>
          <a:p>
            <a:endParaRPr lang="en-US" baseline="0" dirty="0" smtClean="0"/>
          </a:p>
          <a:p>
            <a:r>
              <a:rPr lang="en-US" baseline="0" dirty="0" smtClean="0"/>
              <a:t>The access token is used to access the resource. The access token represents the user’s permissions to the resource. The application permission is granted during common consent.</a:t>
            </a:r>
            <a:endParaRPr lang="en-US" dirty="0"/>
          </a:p>
        </p:txBody>
      </p:sp>
      <p:sp>
        <p:nvSpPr>
          <p:cNvPr id="4" name="Date Placeholder 3"/>
          <p:cNvSpPr>
            <a:spLocks noGrp="1"/>
          </p:cNvSpPr>
          <p:nvPr>
            <p:ph type="dt" idx="10"/>
          </p:nvPr>
        </p:nvSpPr>
        <p:spPr/>
        <p:txBody>
          <a:bodyPr/>
          <a:lstStyle/>
          <a:p>
            <a:fld id="{CB5694A4-E5F5-4266-9443-10864A972286}"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73085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Using the browser and Fiddler, the authentication</a:t>
            </a:r>
            <a:r>
              <a:rPr lang="en-US" baseline="0" dirty="0" smtClean="0"/>
              <a:t> and token issuance flow can be demonstrated without writing code. Exercise 2 in the lab has detailed steps. (Exercise 1 is a pre-requisite.)</a:t>
            </a:r>
            <a:endParaRPr lang="en-US" dirty="0" smtClean="0"/>
          </a:p>
          <a:p>
            <a:endParaRPr lang="en-US" dirty="0"/>
          </a:p>
        </p:txBody>
      </p:sp>
      <p:sp>
        <p:nvSpPr>
          <p:cNvPr id="4" name="Date Placeholder 3"/>
          <p:cNvSpPr>
            <a:spLocks noGrp="1"/>
          </p:cNvSpPr>
          <p:nvPr>
            <p:ph type="dt" idx="10"/>
          </p:nvPr>
        </p:nvSpPr>
        <p:spPr/>
        <p:txBody>
          <a:bodyPr/>
          <a:lstStyle/>
          <a:p>
            <a:fld id="{6B8BF90D-BD61-43D7-93E0-6CBEC8B2313A}"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846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Although an Azure AD is included with Office 365, accessing it via the Azure Management Portal requires a “sign-up.” However, there are no charges from Azure for using AD. (Charges will occur if other services are used.)</a:t>
            </a:r>
            <a:endParaRPr lang="en-US" dirty="0"/>
          </a:p>
        </p:txBody>
      </p:sp>
      <p:sp>
        <p:nvSpPr>
          <p:cNvPr id="4" name="Date Placeholder 3"/>
          <p:cNvSpPr>
            <a:spLocks noGrp="1"/>
          </p:cNvSpPr>
          <p:nvPr>
            <p:ph type="dt" idx="10"/>
          </p:nvPr>
        </p:nvSpPr>
        <p:spPr/>
        <p:txBody>
          <a:bodyPr/>
          <a:lstStyle/>
          <a:p>
            <a:fld id="{4883B839-3E2D-461F-9C7C-0ECB651581FB}"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18295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a:t>
            </a:r>
            <a:r>
              <a:rPr lang="en-US" baseline="0" dirty="0" smtClean="0"/>
              <a:t> snippet from Module 3653-4, notice the </a:t>
            </a:r>
            <a:r>
              <a:rPr lang="en-US" dirty="0" smtClean="0"/>
              <a:t>Client ID and Client Secret are used to create a credential object.</a:t>
            </a:r>
            <a:endParaRPr lang="en-US" dirty="0"/>
          </a:p>
        </p:txBody>
      </p:sp>
      <p:sp>
        <p:nvSpPr>
          <p:cNvPr id="4" name="Date Placeholder 3"/>
          <p:cNvSpPr>
            <a:spLocks noGrp="1"/>
          </p:cNvSpPr>
          <p:nvPr>
            <p:ph type="dt" idx="10"/>
          </p:nvPr>
        </p:nvSpPr>
        <p:spPr/>
        <p:txBody>
          <a:bodyPr/>
          <a:lstStyle/>
          <a:p>
            <a:fld id="{9B6FC0A4-BFAA-4D5E-985B-0D17E8A86BD3}"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4828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DiscoveryWin8</a:t>
            </a:r>
            <a:r>
              <a:rPr lang="en-US" baseline="0" dirty="0" smtClean="0"/>
              <a:t> app demonstrates the results of the API steps. The App *does not* use the O365 libraries, rather uses raw calls to the endpoints. This demo is intended to show the underlying functionality rather than hide it behind the library.</a:t>
            </a:r>
          </a:p>
          <a:p>
            <a:endParaRPr lang="en-US" baseline="0" dirty="0" smtClean="0"/>
          </a:p>
          <a:p>
            <a:r>
              <a:rPr lang="en-US" baseline="0" dirty="0" smtClean="0"/>
              <a:t>Original demo is at http://code.msdn.microsoft.com/Office-365-APIs-How-to-use-609102ea </a:t>
            </a:r>
          </a:p>
          <a:p>
            <a:r>
              <a:rPr lang="en-US" baseline="0" dirty="0" smtClean="0"/>
              <a:t>Demo is also in the Completed Projects folder</a:t>
            </a:r>
          </a:p>
        </p:txBody>
      </p:sp>
      <p:sp>
        <p:nvSpPr>
          <p:cNvPr id="4" name="Date Placeholder 3"/>
          <p:cNvSpPr>
            <a:spLocks noGrp="1"/>
          </p:cNvSpPr>
          <p:nvPr>
            <p:ph type="dt" idx="10"/>
          </p:nvPr>
        </p:nvSpPr>
        <p:spPr/>
        <p:txBody>
          <a:bodyPr/>
          <a:lstStyle/>
          <a:p>
            <a:fld id="{6B8BF90D-BD61-43D7-93E0-6CBEC8B2313A}"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7516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240478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60656887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 id="2147484146"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hyperlink" Target="http://jwt.io/" TargetMode="External"/><Relationship Id="rId2" Type="http://schemas.openxmlformats.org/officeDocument/2006/relationships/hyperlink" Target="http://blogs.msdn.com/b/kaevans/archive/2013/08/25/creating-a-fiddler-extension-for-sharepoint-2013-app-tokens.aspx" TargetMode="Externa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dirty="0" err="1" smtClean="0"/>
              <a:t>OAuth</a:t>
            </a:r>
            <a:r>
              <a:rPr lang="en-US" dirty="0" smtClean="0"/>
              <a:t> Basics &amp; Authentication Flow</a:t>
            </a:r>
          </a:p>
          <a:p>
            <a:r>
              <a:rPr lang="en-US" dirty="0" smtClean="0"/>
              <a:t>App Registration and Authentication</a:t>
            </a:r>
          </a:p>
          <a:p>
            <a:r>
              <a:rPr lang="en-US" dirty="0" smtClean="0"/>
              <a:t>O365 Discovery Service</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408635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Application Types</a:t>
            </a:r>
          </a:p>
          <a:p>
            <a:pPr lvl="1"/>
            <a:r>
              <a:rPr lang="en-US" dirty="0" smtClean="0"/>
              <a:t>Custom developed</a:t>
            </a:r>
          </a:p>
          <a:p>
            <a:pPr lvl="1"/>
            <a:r>
              <a:rPr lang="en-US" dirty="0" smtClean="0"/>
              <a:t>Third-party, published in the gallery</a:t>
            </a:r>
          </a:p>
          <a:p>
            <a:pPr lvl="2"/>
            <a:r>
              <a:rPr lang="en-US" dirty="0" smtClean="0"/>
              <a:t>Office</a:t>
            </a:r>
            <a:r>
              <a:rPr lang="en-US" baseline="0" dirty="0" smtClean="0"/>
              <a:t> 365 SharePoint, Exchange</a:t>
            </a:r>
          </a:p>
          <a:p>
            <a:pPr lvl="2"/>
            <a:r>
              <a:rPr lang="en-US" baseline="0" dirty="0" smtClean="0"/>
              <a:t>Dynamics CRM</a:t>
            </a:r>
          </a:p>
          <a:p>
            <a:pPr lvl="2"/>
            <a:r>
              <a:rPr lang="en-US" baseline="0" dirty="0" smtClean="0"/>
              <a:t>Thousands of others</a:t>
            </a:r>
            <a:endParaRPr lang="en-US" dirty="0" smtClean="0"/>
          </a:p>
          <a:p>
            <a:pPr lvl="1"/>
            <a:endParaRPr lang="en-US" dirty="0" smtClean="0"/>
          </a:p>
          <a:p>
            <a:pPr lvl="0"/>
            <a:r>
              <a:rPr lang="en-US" dirty="0" smtClean="0"/>
              <a:t>Custom Applications</a:t>
            </a:r>
          </a:p>
          <a:p>
            <a:pPr lvl="1"/>
            <a:r>
              <a:rPr lang="en-US" dirty="0" smtClean="0"/>
              <a:t>Web Application and/or </a:t>
            </a:r>
            <a:r>
              <a:rPr lang="en-US" dirty="0" err="1" smtClean="0"/>
              <a:t>WebAPI</a:t>
            </a:r>
            <a:r>
              <a:rPr lang="en-US" dirty="0" smtClean="0"/>
              <a:t> </a:t>
            </a:r>
          </a:p>
          <a:p>
            <a:pPr lvl="1"/>
            <a:r>
              <a:rPr lang="en-US" dirty="0" smtClean="0"/>
              <a:t>Native Client</a:t>
            </a:r>
          </a:p>
        </p:txBody>
      </p:sp>
      <p:sp>
        <p:nvSpPr>
          <p:cNvPr id="5" name="Title 4"/>
          <p:cNvSpPr>
            <a:spLocks noGrp="1"/>
          </p:cNvSpPr>
          <p:nvPr>
            <p:ph type="title"/>
          </p:nvPr>
        </p:nvSpPr>
        <p:spPr/>
        <p:txBody>
          <a:bodyPr/>
          <a:lstStyle/>
          <a:p>
            <a:r>
              <a:rPr lang="en-US" dirty="0" smtClean="0"/>
              <a:t>Application Registration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7" name="Picture 6"/>
          <p:cNvPicPr>
            <a:picLocks noChangeAspect="1"/>
          </p:cNvPicPr>
          <p:nvPr/>
        </p:nvPicPr>
        <p:blipFill>
          <a:blip r:embed="rId2"/>
          <a:stretch>
            <a:fillRect/>
          </a:stretch>
        </p:blipFill>
        <p:spPr>
          <a:xfrm>
            <a:off x="5300663" y="1423146"/>
            <a:ext cx="6367462" cy="4439190"/>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5441157" y="3196993"/>
            <a:ext cx="4801016" cy="3429297"/>
          </a:xfrm>
          <a:prstGeom prst="rect">
            <a:avLst/>
          </a:prstGeom>
          <a:ln>
            <a:solidFill>
              <a:schemeClr val="accent1"/>
            </a:solidFill>
          </a:ln>
        </p:spPr>
      </p:pic>
    </p:spTree>
    <p:extLst>
      <p:ext uri="{BB962C8B-B14F-4D97-AF65-F5344CB8AC3E}">
        <p14:creationId xmlns:p14="http://schemas.microsoft.com/office/powerpoint/2010/main" val="2700441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Key information</a:t>
            </a:r>
          </a:p>
          <a:p>
            <a:pPr lvl="1"/>
            <a:r>
              <a:rPr lang="en-US" dirty="0" smtClean="0"/>
              <a:t>Client ID</a:t>
            </a:r>
          </a:p>
          <a:p>
            <a:pPr lvl="1"/>
            <a:r>
              <a:rPr lang="en-US" dirty="0" smtClean="0"/>
              <a:t>Keys (aka Client Secret)</a:t>
            </a:r>
          </a:p>
          <a:p>
            <a:pPr lvl="1"/>
            <a:r>
              <a:rPr lang="en-US" baseline="0" dirty="0" smtClean="0"/>
              <a:t>Redirect /Sign-On URI</a:t>
            </a:r>
          </a:p>
        </p:txBody>
      </p:sp>
      <p:sp>
        <p:nvSpPr>
          <p:cNvPr id="3" name="Title 2"/>
          <p:cNvSpPr>
            <a:spLocks noGrp="1"/>
          </p:cNvSpPr>
          <p:nvPr>
            <p:ph type="title"/>
          </p:nvPr>
        </p:nvSpPr>
        <p:spPr/>
        <p:txBody>
          <a:bodyPr/>
          <a:lstStyle/>
          <a:p>
            <a:r>
              <a:rPr lang="en-US" dirty="0" smtClean="0"/>
              <a:t>Custom Application</a:t>
            </a:r>
            <a:r>
              <a:rPr lang="en-US" baseline="0" dirty="0" smtClean="0"/>
              <a:t> Registration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3911706" y="1447799"/>
            <a:ext cx="7756419" cy="4386686"/>
          </a:xfrm>
          <a:prstGeom prst="rect">
            <a:avLst/>
          </a:prstGeom>
        </p:spPr>
      </p:pic>
    </p:spTree>
    <p:extLst>
      <p:ext uri="{BB962C8B-B14F-4D97-AF65-F5344CB8AC3E}">
        <p14:creationId xmlns:p14="http://schemas.microsoft.com/office/powerpoint/2010/main" val="8309167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b="0" kern="1200" spc="-70" baseline="0" dirty="0" smtClean="0">
                <a:gradFill>
                  <a:gsLst>
                    <a:gs pos="100000">
                      <a:schemeClr val="bg2"/>
                    </a:gs>
                    <a:gs pos="0">
                      <a:schemeClr val="bg2"/>
                    </a:gs>
                  </a:gsLst>
                  <a:lin ang="5400000" scaled="0"/>
                </a:gradFill>
                <a:effectLst/>
                <a:latin typeface="+mj-lt"/>
                <a:ea typeface="+mn-ea"/>
                <a:cs typeface="+mn-cs"/>
              </a:rPr>
              <a:t>App Authentication uses Client ID/Secret</a:t>
            </a:r>
          </a:p>
          <a:p>
            <a:pPr lvl="1"/>
            <a:r>
              <a:rPr lang="en-US" baseline="0" dirty="0" smtClean="0"/>
              <a:t>Protect this information just as you would a user name / password</a:t>
            </a:r>
            <a:endParaRPr lang="en-US" dirty="0"/>
          </a:p>
        </p:txBody>
      </p:sp>
      <p:sp>
        <p:nvSpPr>
          <p:cNvPr id="3" name="Title 2"/>
          <p:cNvSpPr>
            <a:spLocks noGrp="1"/>
          </p:cNvSpPr>
          <p:nvPr>
            <p:ph type="title"/>
          </p:nvPr>
        </p:nvSpPr>
        <p:spPr/>
        <p:txBody>
          <a:bodyPr/>
          <a:lstStyle/>
          <a:p>
            <a:pPr lvl="0"/>
            <a:r>
              <a:rPr lang="en-US" baseline="0" dirty="0" smtClean="0"/>
              <a:t>Application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3"/>
          <a:stretch>
            <a:fillRect/>
          </a:stretch>
        </p:blipFill>
        <p:spPr>
          <a:xfrm>
            <a:off x="1081386" y="2972709"/>
            <a:ext cx="8249257" cy="1570717"/>
          </a:xfrm>
          <a:prstGeom prst="rect">
            <a:avLst/>
          </a:prstGeom>
        </p:spPr>
      </p:pic>
    </p:spTree>
    <p:extLst>
      <p:ext uri="{BB962C8B-B14F-4D97-AF65-F5344CB8AC3E}">
        <p14:creationId xmlns:p14="http://schemas.microsoft.com/office/powerpoint/2010/main" val="212787900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2109542"/>
            <a:ext cx="10565606" cy="997196"/>
          </a:xfrm>
        </p:spPr>
        <p:txBody>
          <a:bodyPr/>
          <a:lstStyle/>
          <a:p>
            <a:r>
              <a:rPr lang="en-US" dirty="0" smtClean="0"/>
              <a:t>Office 365 Discovery Service</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286693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Returns</a:t>
            </a:r>
            <a:r>
              <a:rPr lang="en-US" baseline="0" dirty="0" smtClean="0"/>
              <a:t> a collection of endpoints specific to current user</a:t>
            </a:r>
          </a:p>
          <a:p>
            <a:r>
              <a:rPr lang="en-US" dirty="0" smtClean="0"/>
              <a:t>Intended as the starting point for application</a:t>
            </a:r>
          </a:p>
          <a:p>
            <a:pPr lvl="1"/>
            <a:r>
              <a:rPr lang="en-US" dirty="0" smtClean="0"/>
              <a:t>1. Sign-In</a:t>
            </a:r>
          </a:p>
          <a:p>
            <a:pPr lvl="1"/>
            <a:r>
              <a:rPr lang="en-US" dirty="0" smtClean="0"/>
              <a:t>2. Get authorized</a:t>
            </a:r>
          </a:p>
          <a:p>
            <a:pPr lvl="1"/>
            <a:r>
              <a:rPr lang="en-US" dirty="0" smtClean="0"/>
              <a:t>3. Discover endpoints for resource</a:t>
            </a:r>
          </a:p>
          <a:p>
            <a:pPr lvl="1"/>
            <a:r>
              <a:rPr lang="en-US" dirty="0" smtClean="0"/>
              <a:t>4. Get</a:t>
            </a:r>
            <a:r>
              <a:rPr lang="en-US" baseline="0" dirty="0" smtClean="0"/>
              <a:t> Token</a:t>
            </a:r>
          </a:p>
          <a:p>
            <a:pPr lvl="1"/>
            <a:r>
              <a:rPr lang="en-US" baseline="0" dirty="0" smtClean="0"/>
              <a:t>5. Access resource</a:t>
            </a:r>
          </a:p>
          <a:p>
            <a:pPr lvl="0"/>
            <a:r>
              <a:rPr lang="en-US" dirty="0" smtClean="0"/>
              <a:t>API</a:t>
            </a:r>
            <a:r>
              <a:rPr lang="en-US" baseline="0" dirty="0" smtClean="0"/>
              <a:t> Libraries simplify necessary code</a:t>
            </a:r>
          </a:p>
        </p:txBody>
      </p:sp>
      <p:sp>
        <p:nvSpPr>
          <p:cNvPr id="2" name="Title 1"/>
          <p:cNvSpPr>
            <a:spLocks noGrp="1"/>
          </p:cNvSpPr>
          <p:nvPr>
            <p:ph type="title"/>
          </p:nvPr>
        </p:nvSpPr>
        <p:spPr/>
        <p:txBody>
          <a:bodyPr/>
          <a:lstStyle/>
          <a:p>
            <a:r>
              <a:rPr lang="en-US" dirty="0" smtClean="0"/>
              <a:t>O365 Discovery Service</a:t>
            </a:r>
            <a:endParaRPr lang="en-US" dirty="0"/>
          </a:p>
        </p:txBody>
      </p:sp>
    </p:spTree>
    <p:extLst>
      <p:ext uri="{BB962C8B-B14F-4D97-AF65-F5344CB8AC3E}">
        <p14:creationId xmlns:p14="http://schemas.microsoft.com/office/powerpoint/2010/main" val="10476490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OFFICE 365 DISCOVERY SERVICE</a:t>
            </a:r>
            <a:endParaRPr lang="en-US" dirty="0"/>
          </a:p>
        </p:txBody>
      </p:sp>
    </p:spTree>
    <p:extLst>
      <p:ext uri="{BB962C8B-B14F-4D97-AF65-F5344CB8AC3E}">
        <p14:creationId xmlns:p14="http://schemas.microsoft.com/office/powerpoint/2010/main" val="92989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it works</a:t>
            </a:r>
          </a:p>
          <a:p>
            <a:pPr lvl="1"/>
            <a:r>
              <a:rPr lang="en-US" dirty="0" smtClean="0"/>
              <a:t>Mail /</a:t>
            </a:r>
            <a:r>
              <a:rPr lang="en-US" baseline="0" dirty="0" smtClean="0"/>
              <a:t> Calendar / Contacts</a:t>
            </a:r>
            <a:endParaRPr lang="en-US" dirty="0" smtClean="0"/>
          </a:p>
          <a:p>
            <a:pPr lvl="2"/>
            <a:r>
              <a:rPr lang="en-US" dirty="0" smtClean="0"/>
              <a:t>Create a Discovery Context</a:t>
            </a:r>
          </a:p>
          <a:p>
            <a:pPr lvl="2"/>
            <a:r>
              <a:rPr lang="en-US" dirty="0" smtClean="0"/>
              <a:t>Call</a:t>
            </a:r>
            <a:r>
              <a:rPr lang="en-US" baseline="0" dirty="0" smtClean="0"/>
              <a:t> </a:t>
            </a:r>
            <a:r>
              <a:rPr lang="en-US" baseline="0" dirty="0" err="1" smtClean="0"/>
              <a:t>DiscoverResourceAsync</a:t>
            </a:r>
            <a:r>
              <a:rPr lang="en-US" baseline="0" dirty="0" smtClean="0"/>
              <a:t>() method, passing a string that identifies the resource required</a:t>
            </a:r>
          </a:p>
          <a:p>
            <a:pPr lvl="2"/>
            <a:r>
              <a:rPr lang="en-US" baseline="0" dirty="0" smtClean="0"/>
              <a:t>Returns the </a:t>
            </a:r>
            <a:r>
              <a:rPr lang="en-US" baseline="0" dirty="0" err="1" smtClean="0"/>
              <a:t>UserId</a:t>
            </a:r>
            <a:r>
              <a:rPr lang="en-US" baseline="0" dirty="0" smtClean="0"/>
              <a:t> and </a:t>
            </a:r>
            <a:r>
              <a:rPr lang="en-US" baseline="0" dirty="0" err="1" smtClean="0"/>
              <a:t>TenantId</a:t>
            </a:r>
            <a:endParaRPr lang="en-US" baseline="0" dirty="0" smtClean="0"/>
          </a:p>
          <a:p>
            <a:pPr lvl="2"/>
            <a:r>
              <a:rPr lang="en-US" baseline="0" dirty="0" smtClean="0"/>
              <a:t>* Does not return an endpoint, since this a static endpoint (https://outlook.office365.com) *</a:t>
            </a:r>
          </a:p>
          <a:p>
            <a:pPr lvl="1"/>
            <a:endParaRPr lang="en-US" dirty="0"/>
          </a:p>
        </p:txBody>
      </p:sp>
      <p:sp>
        <p:nvSpPr>
          <p:cNvPr id="3" name="Title 2"/>
          <p:cNvSpPr>
            <a:spLocks noGrp="1"/>
          </p:cNvSpPr>
          <p:nvPr>
            <p:ph type="title"/>
          </p:nvPr>
        </p:nvSpPr>
        <p:spPr/>
        <p:txBody>
          <a:bodyPr/>
          <a:lstStyle/>
          <a:p>
            <a:r>
              <a:rPr lang="en-US" dirty="0" smtClean="0"/>
              <a:t>Office 365 API</a:t>
            </a:r>
            <a:r>
              <a:rPr lang="en-US" baseline="0" dirty="0" smtClean="0"/>
              <a:t> Libraries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3"/>
          <a:stretch>
            <a:fillRect/>
          </a:stretch>
        </p:blipFill>
        <p:spPr>
          <a:xfrm>
            <a:off x="1081386" y="4102361"/>
            <a:ext cx="8641558" cy="2169852"/>
          </a:xfrm>
          <a:prstGeom prst="rect">
            <a:avLst/>
          </a:prstGeom>
          <a:noFill/>
          <a:ln>
            <a:solidFill>
              <a:schemeClr val="accent1"/>
            </a:solidFill>
          </a:ln>
        </p:spPr>
      </p:pic>
    </p:spTree>
    <p:extLst>
      <p:ext uri="{BB962C8B-B14F-4D97-AF65-F5344CB8AC3E}">
        <p14:creationId xmlns:p14="http://schemas.microsoft.com/office/powerpoint/2010/main" val="388370929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it works</a:t>
            </a:r>
          </a:p>
          <a:p>
            <a:pPr lvl="1"/>
            <a:r>
              <a:rPr lang="en-US" dirty="0" smtClean="0"/>
              <a:t>My Files /</a:t>
            </a:r>
            <a:r>
              <a:rPr lang="en-US" baseline="0" dirty="0" smtClean="0"/>
              <a:t> SharePoint Sites</a:t>
            </a:r>
            <a:endParaRPr lang="en-US" dirty="0" smtClean="0"/>
          </a:p>
          <a:p>
            <a:pPr lvl="2"/>
            <a:r>
              <a:rPr lang="en-US" dirty="0" smtClean="0"/>
              <a:t>Create a Discovery Context</a:t>
            </a:r>
          </a:p>
          <a:p>
            <a:pPr lvl="2"/>
            <a:r>
              <a:rPr lang="en-US" dirty="0" smtClean="0"/>
              <a:t>Call</a:t>
            </a:r>
            <a:r>
              <a:rPr lang="en-US" baseline="0" dirty="0" smtClean="0"/>
              <a:t> </a:t>
            </a:r>
            <a:r>
              <a:rPr lang="en-US" baseline="0" dirty="0" err="1" smtClean="0"/>
              <a:t>DiscoverCapabilityAsync</a:t>
            </a:r>
            <a:r>
              <a:rPr lang="en-US" baseline="0" dirty="0" smtClean="0"/>
              <a:t>() method, passing a string that identifies the resource required</a:t>
            </a:r>
          </a:p>
          <a:p>
            <a:pPr lvl="2"/>
            <a:r>
              <a:rPr lang="en-US" baseline="0" dirty="0" smtClean="0"/>
              <a:t>Returns the </a:t>
            </a:r>
            <a:r>
              <a:rPr lang="en-US" baseline="0" dirty="0" err="1" smtClean="0"/>
              <a:t>UserId</a:t>
            </a:r>
            <a:r>
              <a:rPr lang="en-US" baseline="0" dirty="0" smtClean="0"/>
              <a:t>, </a:t>
            </a:r>
            <a:r>
              <a:rPr lang="en-US" baseline="0" dirty="0" err="1" smtClean="0"/>
              <a:t>TenantId</a:t>
            </a:r>
            <a:r>
              <a:rPr lang="en-US" baseline="0" dirty="0" smtClean="0"/>
              <a:t> and Endpoint</a:t>
            </a:r>
          </a:p>
          <a:p>
            <a:pPr lvl="2"/>
            <a:endParaRPr lang="en-US" baseline="0" dirty="0" smtClean="0"/>
          </a:p>
          <a:p>
            <a:pPr lvl="1"/>
            <a:endParaRPr lang="en-US" dirty="0"/>
          </a:p>
        </p:txBody>
      </p:sp>
      <p:sp>
        <p:nvSpPr>
          <p:cNvPr id="3" name="Title 2"/>
          <p:cNvSpPr>
            <a:spLocks noGrp="1"/>
          </p:cNvSpPr>
          <p:nvPr>
            <p:ph type="title"/>
          </p:nvPr>
        </p:nvSpPr>
        <p:spPr/>
        <p:txBody>
          <a:bodyPr/>
          <a:lstStyle/>
          <a:p>
            <a:r>
              <a:rPr lang="en-US" dirty="0" smtClean="0"/>
              <a:t>Office 365 API</a:t>
            </a:r>
            <a:r>
              <a:rPr lang="en-US" baseline="0" dirty="0" smtClean="0"/>
              <a:t> Libraries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6" name="Picture 5"/>
          <p:cNvPicPr>
            <a:picLocks noChangeAspect="1"/>
          </p:cNvPicPr>
          <p:nvPr/>
        </p:nvPicPr>
        <p:blipFill>
          <a:blip r:embed="rId3"/>
          <a:stretch>
            <a:fillRect/>
          </a:stretch>
        </p:blipFill>
        <p:spPr>
          <a:xfrm>
            <a:off x="1081386" y="3895027"/>
            <a:ext cx="8897665" cy="2234159"/>
          </a:xfrm>
          <a:prstGeom prst="rect">
            <a:avLst/>
          </a:prstGeom>
          <a:ln>
            <a:solidFill>
              <a:schemeClr val="accent1"/>
            </a:solidFill>
          </a:ln>
        </p:spPr>
      </p:pic>
    </p:spTree>
    <p:extLst>
      <p:ext uri="{BB962C8B-B14F-4D97-AF65-F5344CB8AC3E}">
        <p14:creationId xmlns:p14="http://schemas.microsoft.com/office/powerpoint/2010/main" val="279973475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a:t>
            </a:r>
            <a:endParaRPr lang="en-US" dirty="0"/>
          </a:p>
        </p:txBody>
      </p:sp>
    </p:spTree>
    <p:extLst>
      <p:ext uri="{BB962C8B-B14F-4D97-AF65-F5344CB8AC3E}">
        <p14:creationId xmlns:p14="http://schemas.microsoft.com/office/powerpoint/2010/main" val="139850164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Login</a:t>
            </a:r>
            <a:r>
              <a:rPr lang="en-US" baseline="0" dirty="0" smtClean="0"/>
              <a:t> Errors</a:t>
            </a:r>
          </a:p>
          <a:p>
            <a:pPr lvl="1"/>
            <a:r>
              <a:rPr lang="en-US" dirty="0" smtClean="0"/>
              <a:t>Shown on web page</a:t>
            </a:r>
          </a:p>
          <a:p>
            <a:r>
              <a:rPr lang="en-US" dirty="0" smtClean="0"/>
              <a:t>Fiddler</a:t>
            </a:r>
          </a:p>
          <a:p>
            <a:pPr lvl="1"/>
            <a:r>
              <a:rPr lang="en-US" dirty="0" smtClean="0"/>
              <a:t>Shows response</a:t>
            </a:r>
            <a:r>
              <a:rPr lang="en-US" baseline="0" dirty="0" smtClean="0"/>
              <a:t> / request from apps running on local computer</a:t>
            </a:r>
          </a:p>
          <a:p>
            <a:pPr lvl="0"/>
            <a:r>
              <a:rPr lang="en-US" dirty="0" smtClean="0"/>
              <a:t>Review Response as JSON</a:t>
            </a:r>
          </a:p>
          <a:p>
            <a:pPr lvl="1"/>
            <a:r>
              <a:rPr lang="en-US" dirty="0" smtClean="0"/>
              <a:t>Authentication</a:t>
            </a:r>
            <a:r>
              <a:rPr lang="en-US" baseline="0" dirty="0" smtClean="0"/>
              <a:t> errors (invalid values)</a:t>
            </a:r>
          </a:p>
        </p:txBody>
      </p:sp>
      <p:sp>
        <p:nvSpPr>
          <p:cNvPr id="3" name="Title 2"/>
          <p:cNvSpPr>
            <a:spLocks noGrp="1"/>
          </p:cNvSpPr>
          <p:nvPr>
            <p:ph type="title"/>
          </p:nvPr>
        </p:nvSpPr>
        <p:spPr/>
        <p:txBody>
          <a:bodyPr/>
          <a:lstStyle/>
          <a:p>
            <a:r>
              <a:rPr lang="en-US" dirty="0" smtClean="0"/>
              <a:t>Troubleshooting Errors in </a:t>
            </a:r>
            <a:r>
              <a:rPr lang="en-US" dirty="0" err="1" smtClean="0"/>
              <a:t>Auth</a:t>
            </a:r>
            <a:r>
              <a:rPr lang="en-US" dirty="0" smtClean="0"/>
              <a:t> flow</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
        <p:nvSpPr>
          <p:cNvPr id="5" name="Rectangle 4"/>
          <p:cNvSpPr/>
          <p:nvPr/>
        </p:nvSpPr>
        <p:spPr>
          <a:xfrm>
            <a:off x="1081386" y="5172075"/>
            <a:ext cx="9062739" cy="923330"/>
          </a:xfrm>
          <a:prstGeom prst="rect">
            <a:avLst/>
          </a:prstGeom>
        </p:spPr>
        <p:txBody>
          <a:bodyPr wrap="square">
            <a:spAutoFit/>
          </a:bodyPr>
          <a:lstStyle/>
          <a:p>
            <a:r>
              <a:rPr lang="en-US" dirty="0">
                <a:latin typeface="Lucida Console" panose="020B0609040504020204" pitchFamily="49" charset="0"/>
                <a:ea typeface="Calibri" panose="020F0502020204030204" pitchFamily="34" charset="0"/>
                <a:cs typeface="Times New Roman" panose="02020603050405020304" pitchFamily="18" charset="0"/>
              </a:rPr>
              <a:t>{"error":"invalid_grant","error_description":"AADSTS70002: Error validating credentials. AADSTS50011: The reply address 'http://localhost:40298/Home/Discovery' is not valid</a:t>
            </a:r>
            <a:r>
              <a:rPr lang="en-US" dirty="0" smtClean="0">
                <a:latin typeface="Lucida Console" panose="020B0609040504020204" pitchFamily="49"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267521" y="1447799"/>
            <a:ext cx="5124730" cy="1438276"/>
          </a:xfrm>
          <a:prstGeom prst="rect">
            <a:avLst/>
          </a:prstGeom>
          <a:ln>
            <a:solidFill>
              <a:schemeClr val="accent1"/>
            </a:solidFill>
          </a:ln>
        </p:spPr>
      </p:pic>
    </p:spTree>
    <p:extLst>
      <p:ext uri="{BB962C8B-B14F-4D97-AF65-F5344CB8AC3E}">
        <p14:creationId xmlns:p14="http://schemas.microsoft.com/office/powerpoint/2010/main" val="365394773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040039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Fiddler</a:t>
            </a:r>
          </a:p>
          <a:p>
            <a:pPr lvl="1" rtl="0" eaLnBrk="1" fontAlgn="auto" latinLnBrk="0" hangingPunct="1"/>
            <a:r>
              <a:rPr lang="en-US" dirty="0"/>
              <a:t>Extension to view SharePoint 2013 App Tokens</a:t>
            </a:r>
          </a:p>
          <a:p>
            <a:pPr lvl="2" rtl="0" eaLnBrk="1" fontAlgn="auto" latinLnBrk="0" hangingPunct="1"/>
            <a:r>
              <a:rPr lang="en-US" sz="2000" kern="1200" spc="-70" baseline="0" dirty="0" smtClean="0">
                <a:gradFill>
                  <a:gsLst>
                    <a:gs pos="100000">
                      <a:schemeClr val="bg2"/>
                    </a:gs>
                    <a:gs pos="0">
                      <a:schemeClr val="bg2"/>
                    </a:gs>
                  </a:gsLst>
                  <a:lin ang="5400000" scaled="0"/>
                </a:gradFill>
                <a:effectLst/>
                <a:latin typeface="+mj-lt"/>
                <a:ea typeface="+mn-ea"/>
                <a:cs typeface="+mn-cs"/>
                <a:hlinkClick r:id="rId2"/>
              </a:rPr>
              <a:t>http://blogs.msdn.com/b/kaevans/archive/2013/08/25/creating-a-fiddler-extension-for-sharepoint-2013-app-tokens.aspx</a:t>
            </a:r>
            <a:r>
              <a:rPr lang="en-US" sz="2000" kern="1200" spc="-70" baseline="0" dirty="0" smtClean="0">
                <a:gradFill>
                  <a:gsLst>
                    <a:gs pos="100000">
                      <a:schemeClr val="bg2"/>
                    </a:gs>
                    <a:gs pos="0">
                      <a:schemeClr val="bg2"/>
                    </a:gs>
                  </a:gsLst>
                  <a:lin ang="5400000" scaled="0"/>
                </a:gradFill>
                <a:effectLst/>
                <a:latin typeface="+mj-lt"/>
                <a:ea typeface="+mn-ea"/>
                <a:cs typeface="+mn-cs"/>
              </a:rPr>
              <a:t> </a:t>
            </a:r>
            <a:endParaRPr lang="en-US" dirty="0" smtClean="0">
              <a:effectLst/>
            </a:endParaRPr>
          </a:p>
          <a:p>
            <a:pPr lvl="0"/>
            <a:r>
              <a:rPr lang="en-US" dirty="0" smtClean="0"/>
              <a:t>Online</a:t>
            </a:r>
          </a:p>
          <a:p>
            <a:pPr lvl="1"/>
            <a:r>
              <a:rPr lang="en-US" dirty="0" smtClean="0"/>
              <a:t>Paste</a:t>
            </a:r>
            <a:r>
              <a:rPr lang="en-US" baseline="0" dirty="0" smtClean="0"/>
              <a:t> token in web page</a:t>
            </a:r>
          </a:p>
          <a:p>
            <a:pPr marL="231775" marR="0" lvl="2" indent="0" algn="l" defTabSz="914363" rtl="0" eaLnBrk="1" fontAlgn="auto" latinLnBrk="0" hangingPunct="1">
              <a:lnSpc>
                <a:spcPct val="90000"/>
              </a:lnSpc>
              <a:spcBef>
                <a:spcPct val="20000"/>
              </a:spcBef>
              <a:spcAft>
                <a:spcPts val="0"/>
              </a:spcAft>
              <a:buClrTx/>
              <a:buSzPct val="90000"/>
              <a:buFont typeface="Wingdings" pitchFamily="2" charset="2"/>
              <a:buNone/>
              <a:tabLst/>
              <a:defRPr/>
            </a:pPr>
            <a:r>
              <a:rPr lang="en-US" sz="2000" kern="1200" spc="0" baseline="0" dirty="0" smtClean="0">
                <a:gradFill>
                  <a:gsLst>
                    <a:gs pos="100000">
                      <a:schemeClr val="bg2"/>
                    </a:gs>
                    <a:gs pos="0">
                      <a:schemeClr val="bg2"/>
                    </a:gs>
                  </a:gsLst>
                  <a:lin ang="5400000" scaled="0"/>
                </a:gradFill>
                <a:effectLst/>
                <a:latin typeface="+mn-lt"/>
                <a:ea typeface="+mn-ea"/>
                <a:cs typeface="+mn-cs"/>
                <a:hlinkClick r:id="rId3"/>
              </a:rPr>
              <a:t>http://jwt.io/</a:t>
            </a:r>
            <a:r>
              <a:rPr lang="en-US" sz="2000" kern="1200" spc="0" baseline="0" dirty="0" smtClean="0">
                <a:gradFill>
                  <a:gsLst>
                    <a:gs pos="100000">
                      <a:schemeClr val="bg2"/>
                    </a:gs>
                    <a:gs pos="0">
                      <a:schemeClr val="bg2"/>
                    </a:gs>
                  </a:gsLst>
                  <a:lin ang="5400000" scaled="0"/>
                </a:gradFill>
                <a:effectLst/>
                <a:latin typeface="+mn-lt"/>
                <a:ea typeface="+mn-ea"/>
                <a:cs typeface="+mn-cs"/>
              </a:rPr>
              <a:t> </a:t>
            </a:r>
            <a:endParaRPr lang="en-US" dirty="0" smtClean="0">
              <a:effectLst/>
            </a:endParaRPr>
          </a:p>
          <a:p>
            <a:pPr lvl="1"/>
            <a:endParaRPr lang="en-US" dirty="0"/>
          </a:p>
        </p:txBody>
      </p:sp>
      <p:sp>
        <p:nvSpPr>
          <p:cNvPr id="3" name="Title 2"/>
          <p:cNvSpPr>
            <a:spLocks noGrp="1"/>
          </p:cNvSpPr>
          <p:nvPr>
            <p:ph type="title"/>
          </p:nvPr>
        </p:nvSpPr>
        <p:spPr/>
        <p:txBody>
          <a:bodyPr/>
          <a:lstStyle/>
          <a:p>
            <a:r>
              <a:rPr lang="en-US" dirty="0" smtClean="0"/>
              <a:t>Troubleshooting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5" name="Picture 4"/>
          <p:cNvPicPr>
            <a:picLocks noChangeAspect="1"/>
          </p:cNvPicPr>
          <p:nvPr/>
        </p:nvPicPr>
        <p:blipFill>
          <a:blip r:embed="rId4"/>
          <a:stretch>
            <a:fillRect/>
          </a:stretch>
        </p:blipFill>
        <p:spPr>
          <a:xfrm>
            <a:off x="4786313" y="3257526"/>
            <a:ext cx="6881812" cy="2843773"/>
          </a:xfrm>
          <a:prstGeom prst="rect">
            <a:avLst/>
          </a:prstGeom>
        </p:spPr>
      </p:pic>
    </p:spTree>
    <p:extLst>
      <p:ext uri="{BB962C8B-B14F-4D97-AF65-F5344CB8AC3E}">
        <p14:creationId xmlns:p14="http://schemas.microsoft.com/office/powerpoint/2010/main" val="227113000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O365 Device Apps</a:t>
            </a:r>
            <a:endParaRPr lang="en-US" dirty="0"/>
          </a:p>
        </p:txBody>
      </p:sp>
      <p:pic>
        <p:nvPicPr>
          <p:cNvPr id="4" name="Picture 3"/>
          <p:cNvPicPr>
            <a:picLocks noChangeAspect="1"/>
          </p:cNvPicPr>
          <p:nvPr/>
        </p:nvPicPr>
        <p:blipFill rotWithShape="1">
          <a:blip r:embed="rId3"/>
          <a:srcRect l="13975" t="30366" r="63927" b="32367"/>
          <a:stretch/>
        </p:blipFill>
        <p:spPr>
          <a:xfrm>
            <a:off x="1828997" y="1636617"/>
            <a:ext cx="4251193" cy="2016432"/>
          </a:xfrm>
          <a:prstGeom prst="rect">
            <a:avLst/>
          </a:prstGeom>
        </p:spPr>
      </p:pic>
      <p:pic>
        <p:nvPicPr>
          <p:cNvPr id="5" name="Picture 4"/>
          <p:cNvPicPr>
            <a:picLocks noChangeAspect="1"/>
          </p:cNvPicPr>
          <p:nvPr/>
        </p:nvPicPr>
        <p:blipFill rotWithShape="1">
          <a:blip r:embed="rId4"/>
          <a:srcRect l="1653" t="18672" r="83780" b="44074"/>
          <a:stretch/>
        </p:blipFill>
        <p:spPr>
          <a:xfrm>
            <a:off x="6799123" y="482738"/>
            <a:ext cx="3958179" cy="2846997"/>
          </a:xfrm>
          <a:prstGeom prst="rect">
            <a:avLst/>
          </a:prstGeom>
        </p:spPr>
      </p:pic>
      <p:pic>
        <p:nvPicPr>
          <p:cNvPr id="6" name="Picture 5"/>
          <p:cNvPicPr>
            <a:picLocks noChangeAspect="1"/>
          </p:cNvPicPr>
          <p:nvPr/>
        </p:nvPicPr>
        <p:blipFill rotWithShape="1">
          <a:blip r:embed="rId5"/>
          <a:srcRect l="16562" t="30741" r="66771" b="40874"/>
          <a:stretch/>
        </p:blipFill>
        <p:spPr>
          <a:xfrm>
            <a:off x="6634581" y="3653049"/>
            <a:ext cx="4929053" cy="2360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6"/>
          <a:stretch>
            <a:fillRect/>
          </a:stretch>
        </p:blipFill>
        <p:spPr>
          <a:xfrm>
            <a:off x="1319841" y="4204729"/>
            <a:ext cx="4004855" cy="2137790"/>
          </a:xfrm>
          <a:prstGeom prst="rect">
            <a:avLst/>
          </a:prstGeom>
        </p:spPr>
      </p:pic>
    </p:spTree>
    <p:extLst>
      <p:ext uri="{BB962C8B-B14F-4D97-AF65-F5344CB8AC3E}">
        <p14:creationId xmlns:p14="http://schemas.microsoft.com/office/powerpoint/2010/main" val="3558973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Single </a:t>
            </a:r>
            <a:r>
              <a:rPr lang="en-US" dirty="0" err="1" smtClean="0"/>
              <a:t>auth</a:t>
            </a:r>
            <a:r>
              <a:rPr lang="en-US" dirty="0" smtClean="0"/>
              <a:t> flow for O365</a:t>
            </a:r>
          </a:p>
          <a:p>
            <a:pPr lvl="1"/>
            <a:r>
              <a:rPr lang="en-US" dirty="0" smtClean="0"/>
              <a:t>Azure AD Graph, Exchange, SharePoint</a:t>
            </a:r>
          </a:p>
          <a:p>
            <a:pPr lvl="1"/>
            <a:r>
              <a:rPr lang="en-US" dirty="0" smtClean="0"/>
              <a:t>Device apps and web sites</a:t>
            </a:r>
          </a:p>
          <a:p>
            <a:pPr lvl="1"/>
            <a:r>
              <a:rPr lang="en-US" dirty="0" smtClean="0"/>
              <a:t>Admin and end-user consent</a:t>
            </a:r>
          </a:p>
          <a:p>
            <a:r>
              <a:rPr lang="en-US" dirty="0" smtClean="0"/>
              <a:t>Secure protocol</a:t>
            </a:r>
          </a:p>
          <a:p>
            <a:pPr lvl="1"/>
            <a:r>
              <a:rPr lang="en-US" dirty="0" err="1" smtClean="0"/>
              <a:t>OAuth</a:t>
            </a:r>
            <a:r>
              <a:rPr lang="en-US" dirty="0" smtClean="0"/>
              <a:t> 2.0</a:t>
            </a:r>
          </a:p>
          <a:p>
            <a:pPr lvl="1"/>
            <a:r>
              <a:rPr lang="en-US" dirty="0" smtClean="0"/>
              <a:t>No capturing user credentials</a:t>
            </a:r>
          </a:p>
          <a:p>
            <a:pPr lvl="1"/>
            <a:r>
              <a:rPr lang="en-US" dirty="0" smtClean="0"/>
              <a:t>Fine-grained access scopes</a:t>
            </a:r>
          </a:p>
          <a:p>
            <a:pPr lvl="1"/>
            <a:r>
              <a:rPr lang="en-US" dirty="0" smtClean="0"/>
              <a:t>Supports MFA and federated user sign-in</a:t>
            </a:r>
          </a:p>
          <a:p>
            <a:pPr lvl="1"/>
            <a:r>
              <a:rPr lang="en-US" dirty="0" smtClean="0"/>
              <a:t>Long-term access through refresh tokens</a:t>
            </a:r>
          </a:p>
        </p:txBody>
      </p:sp>
      <p:sp>
        <p:nvSpPr>
          <p:cNvPr id="2" name="Title 1"/>
          <p:cNvSpPr>
            <a:spLocks noGrp="1"/>
          </p:cNvSpPr>
          <p:nvPr>
            <p:ph type="title"/>
          </p:nvPr>
        </p:nvSpPr>
        <p:spPr/>
        <p:txBody>
          <a:bodyPr/>
          <a:lstStyle/>
          <a:p>
            <a:r>
              <a:rPr lang="en-US" sz="4704" dirty="0"/>
              <a:t>Azure AD </a:t>
            </a:r>
            <a:r>
              <a:rPr lang="en-US" sz="4704" dirty="0" err="1"/>
              <a:t>OAuth</a:t>
            </a:r>
            <a:r>
              <a:rPr lang="en-US" sz="4704" dirty="0"/>
              <a:t> in O365 Preview</a:t>
            </a:r>
          </a:p>
        </p:txBody>
      </p:sp>
      <p:pic>
        <p:nvPicPr>
          <p:cNvPr id="4" name="Picture 11"/>
          <p:cNvPicPr>
            <a:picLocks noChangeAspect="1"/>
          </p:cNvPicPr>
          <p:nvPr/>
        </p:nvPicPr>
        <p:blipFill rotWithShape="1">
          <a:blip r:embed="rId3"/>
          <a:srcRect l="38956" r="1088" b="17214"/>
          <a:stretch/>
        </p:blipFill>
        <p:spPr>
          <a:xfrm>
            <a:off x="7961477" y="1245607"/>
            <a:ext cx="3924985" cy="4911481"/>
          </a:xfrm>
          <a:prstGeom prst="rect">
            <a:avLst/>
          </a:prstGeom>
          <a:ln w="3175">
            <a:solidFill>
              <a:schemeClr val="tx1"/>
            </a:solidFill>
          </a:ln>
        </p:spPr>
      </p:pic>
    </p:spTree>
    <p:extLst>
      <p:ext uri="{BB962C8B-B14F-4D97-AF65-F5344CB8AC3E}">
        <p14:creationId xmlns:p14="http://schemas.microsoft.com/office/powerpoint/2010/main" val="201242897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Basics and Authentication Flow</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924954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312" dirty="0"/>
              <a:t>Authentication to Office 365 APIs using Resource Id</a:t>
            </a:r>
          </a:p>
        </p:txBody>
      </p:sp>
      <p:sp>
        <p:nvSpPr>
          <p:cNvPr id="2" name="Rectangle 1"/>
          <p:cNvSpPr/>
          <p:nvPr/>
        </p:nvSpPr>
        <p:spPr bwMode="auto">
          <a:xfrm>
            <a:off x="1015994" y="1935348"/>
            <a:ext cx="448096" cy="4242816"/>
          </a:xfrm>
          <a:prstGeom prst="rect">
            <a:avLst/>
          </a:prstGeom>
          <a:solidFill>
            <a:schemeClr val="tx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7" name="Rectangle 6"/>
          <p:cNvSpPr/>
          <p:nvPr/>
        </p:nvSpPr>
        <p:spPr bwMode="auto">
          <a:xfrm>
            <a:off x="4202452" y="1935348"/>
            <a:ext cx="448096" cy="4242816"/>
          </a:xfrm>
          <a:prstGeom prst="rect">
            <a:avLst/>
          </a:prstGeom>
          <a:solidFill>
            <a:schemeClr val="accent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8" name="Rectangle 7"/>
          <p:cNvSpPr/>
          <p:nvPr/>
        </p:nvSpPr>
        <p:spPr bwMode="auto">
          <a:xfrm>
            <a:off x="7388910" y="1935348"/>
            <a:ext cx="448096" cy="4242816"/>
          </a:xfrm>
          <a:prstGeom prst="rect">
            <a:avLst/>
          </a:prstGeom>
          <a:solidFill>
            <a:schemeClr val="accent3"/>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9" name="Rectangle 8"/>
          <p:cNvSpPr/>
          <p:nvPr/>
        </p:nvSpPr>
        <p:spPr bwMode="auto">
          <a:xfrm>
            <a:off x="10575369" y="1935348"/>
            <a:ext cx="448096" cy="4238949"/>
          </a:xfrm>
          <a:prstGeom prst="rect">
            <a:avLst/>
          </a:prstGeom>
          <a:solidFill>
            <a:schemeClr val="accent4"/>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0" name="TextBox 9"/>
          <p:cNvSpPr txBox="1"/>
          <p:nvPr/>
        </p:nvSpPr>
        <p:spPr>
          <a:xfrm>
            <a:off x="418533" y="1467079"/>
            <a:ext cx="1906226" cy="47962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Native Application</a:t>
            </a:r>
          </a:p>
        </p:txBody>
      </p:sp>
      <p:sp>
        <p:nvSpPr>
          <p:cNvPr id="11" name="TextBox 10"/>
          <p:cNvSpPr txBox="1"/>
          <p:nvPr/>
        </p:nvSpPr>
        <p:spPr>
          <a:xfrm>
            <a:off x="3331155" y="1188521"/>
            <a:ext cx="2341541" cy="74507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Azure AD Authorization</a:t>
            </a:r>
          </a:p>
          <a:p>
            <a:pPr algn="ctr">
              <a:lnSpc>
                <a:spcPct val="90000"/>
              </a:lnSpc>
              <a:spcAft>
                <a:spcPts val="588"/>
              </a:spcAft>
            </a:pPr>
            <a:r>
              <a:rPr lang="en-US" sz="1372" b="1" dirty="0">
                <a:solidFill>
                  <a:schemeClr val="bg2"/>
                </a:solidFill>
              </a:rPr>
              <a:t>Endpoint	</a:t>
            </a:r>
          </a:p>
        </p:txBody>
      </p:sp>
      <p:sp>
        <p:nvSpPr>
          <p:cNvPr id="12" name="TextBox 11"/>
          <p:cNvSpPr txBox="1"/>
          <p:nvPr/>
        </p:nvSpPr>
        <p:spPr>
          <a:xfrm>
            <a:off x="6864704" y="1188521"/>
            <a:ext cx="1689353" cy="74507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Azure AD Token</a:t>
            </a:r>
          </a:p>
          <a:p>
            <a:pPr algn="ctr">
              <a:lnSpc>
                <a:spcPct val="90000"/>
              </a:lnSpc>
              <a:spcAft>
                <a:spcPts val="588"/>
              </a:spcAft>
            </a:pPr>
            <a:r>
              <a:rPr lang="en-US" sz="1372" b="1" dirty="0">
                <a:solidFill>
                  <a:schemeClr val="bg2"/>
                </a:solidFill>
              </a:rPr>
              <a:t>Endpoint	</a:t>
            </a:r>
          </a:p>
        </p:txBody>
      </p:sp>
      <p:sp>
        <p:nvSpPr>
          <p:cNvPr id="13" name="TextBox 12"/>
          <p:cNvSpPr txBox="1"/>
          <p:nvPr/>
        </p:nvSpPr>
        <p:spPr>
          <a:xfrm>
            <a:off x="9925107" y="1467079"/>
            <a:ext cx="1548145" cy="47962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Office 365 API</a:t>
            </a:r>
          </a:p>
        </p:txBody>
      </p:sp>
      <p:cxnSp>
        <p:nvCxnSpPr>
          <p:cNvPr id="14" name="Straight Arrow Connector 13"/>
          <p:cNvCxnSpPr/>
          <p:nvPr/>
        </p:nvCxnSpPr>
        <p:spPr>
          <a:xfrm>
            <a:off x="1464090" y="2383443"/>
            <a:ext cx="2738363"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464090" y="2756856"/>
            <a:ext cx="2738363"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464090" y="3130270"/>
            <a:ext cx="2091113"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555203" y="2756857"/>
            <a:ext cx="0" cy="373413"/>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73410" y="2010031"/>
            <a:ext cx="2305343"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Request authorization code</a:t>
            </a:r>
          </a:p>
        </p:txBody>
      </p:sp>
      <p:sp>
        <p:nvSpPr>
          <p:cNvPr id="21" name="TextBox 20"/>
          <p:cNvSpPr txBox="1"/>
          <p:nvPr/>
        </p:nvSpPr>
        <p:spPr>
          <a:xfrm>
            <a:off x="2089409" y="2379068"/>
            <a:ext cx="2298555"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Sign-in via browser pop-up</a:t>
            </a:r>
          </a:p>
        </p:txBody>
      </p:sp>
      <p:sp>
        <p:nvSpPr>
          <p:cNvPr id="22" name="TextBox 21"/>
          <p:cNvSpPr txBox="1"/>
          <p:nvPr/>
        </p:nvSpPr>
        <p:spPr>
          <a:xfrm>
            <a:off x="1451114" y="2760605"/>
            <a:ext cx="2216231"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Return authorization code</a:t>
            </a:r>
          </a:p>
        </p:txBody>
      </p:sp>
      <p:cxnSp>
        <p:nvCxnSpPr>
          <p:cNvPr id="24" name="Straight Arrow Connector 23"/>
          <p:cNvCxnSpPr/>
          <p:nvPr/>
        </p:nvCxnSpPr>
        <p:spPr>
          <a:xfrm>
            <a:off x="1469561" y="3802413"/>
            <a:ext cx="5919350"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51114" y="4250509"/>
            <a:ext cx="591935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371646" y="3443673"/>
            <a:ext cx="5769893"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Redeem authorization code and acquire access token for Office 365 resource</a:t>
            </a:r>
          </a:p>
        </p:txBody>
      </p:sp>
      <p:sp>
        <p:nvSpPr>
          <p:cNvPr id="27" name="TextBox 26"/>
          <p:cNvSpPr txBox="1"/>
          <p:nvPr/>
        </p:nvSpPr>
        <p:spPr>
          <a:xfrm>
            <a:off x="1384465" y="4264426"/>
            <a:ext cx="3057515"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Return access token and refresh token</a:t>
            </a:r>
          </a:p>
        </p:txBody>
      </p:sp>
      <p:cxnSp>
        <p:nvCxnSpPr>
          <p:cNvPr id="32" name="Straight Arrow Connector 31"/>
          <p:cNvCxnSpPr/>
          <p:nvPr/>
        </p:nvCxnSpPr>
        <p:spPr>
          <a:xfrm>
            <a:off x="1486969" y="5266578"/>
            <a:ext cx="908293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92430" y="5370748"/>
            <a:ext cx="1916532"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Return Http Response</a:t>
            </a:r>
          </a:p>
        </p:txBody>
      </p:sp>
      <p:sp>
        <p:nvSpPr>
          <p:cNvPr id="34" name="TextBox 33"/>
          <p:cNvSpPr txBox="1"/>
          <p:nvPr/>
        </p:nvSpPr>
        <p:spPr>
          <a:xfrm>
            <a:off x="1400116" y="4882869"/>
            <a:ext cx="3301911"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Call Office 365 API using the access token</a:t>
            </a:r>
          </a:p>
        </p:txBody>
      </p:sp>
      <p:cxnSp>
        <p:nvCxnSpPr>
          <p:cNvPr id="35" name="Straight Arrow Connector 34"/>
          <p:cNvCxnSpPr/>
          <p:nvPr/>
        </p:nvCxnSpPr>
        <p:spPr>
          <a:xfrm>
            <a:off x="1473769" y="5722547"/>
            <a:ext cx="908293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869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6" grpId="0"/>
      <p:bldP spid="27"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OAUTH AUTHENTICATION FLOW</a:t>
            </a:r>
            <a:endParaRPr lang="en-US" dirty="0"/>
          </a:p>
        </p:txBody>
      </p:sp>
    </p:spTree>
    <p:extLst>
      <p:ext uri="{BB962C8B-B14F-4D97-AF65-F5344CB8AC3E}">
        <p14:creationId xmlns:p14="http://schemas.microsoft.com/office/powerpoint/2010/main" val="5020070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Registration &amp; Authentication</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89336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Included in Office 365 Subscription</a:t>
            </a:r>
          </a:p>
          <a:p>
            <a:r>
              <a:rPr lang="en-US" dirty="0" smtClean="0"/>
              <a:t>Users &amp; Groups managed in Office</a:t>
            </a:r>
            <a:r>
              <a:rPr lang="en-US" baseline="0" dirty="0" smtClean="0"/>
              <a:t> 365 Portal</a:t>
            </a:r>
          </a:p>
          <a:p>
            <a:pPr lvl="1"/>
            <a:r>
              <a:rPr lang="en-US" dirty="0" smtClean="0"/>
              <a:t>Changes persisted</a:t>
            </a:r>
            <a:r>
              <a:rPr lang="en-US" baseline="0" dirty="0" smtClean="0"/>
              <a:t> in Azure AD</a:t>
            </a:r>
          </a:p>
          <a:p>
            <a:pPr lvl="0"/>
            <a:endParaRPr lang="en-US" dirty="0"/>
          </a:p>
        </p:txBody>
      </p:sp>
      <p:sp>
        <p:nvSpPr>
          <p:cNvPr id="6" name="Title 5"/>
          <p:cNvSpPr>
            <a:spLocks noGrp="1"/>
          </p:cNvSpPr>
          <p:nvPr>
            <p:ph type="title"/>
          </p:nvPr>
        </p:nvSpPr>
        <p:spPr/>
        <p:txBody>
          <a:bodyPr/>
          <a:lstStyle/>
          <a:p>
            <a:r>
              <a:rPr lang="en-US" dirty="0" smtClean="0"/>
              <a:t>Azure Active</a:t>
            </a:r>
            <a:r>
              <a:rPr lang="en-US" baseline="0" dirty="0" smtClean="0"/>
              <a:t> Directory (Azure AD)</a:t>
            </a:r>
            <a:endParaRPr lang="en-US" dirty="0"/>
          </a:p>
        </p:txBody>
      </p:sp>
      <p:pic>
        <p:nvPicPr>
          <p:cNvPr id="2" name="Picture 1"/>
          <p:cNvPicPr>
            <a:picLocks noChangeAspect="1"/>
          </p:cNvPicPr>
          <p:nvPr/>
        </p:nvPicPr>
        <p:blipFill rotWithShape="1">
          <a:blip r:embed="rId3"/>
          <a:srcRect b="8309"/>
          <a:stretch/>
        </p:blipFill>
        <p:spPr>
          <a:xfrm>
            <a:off x="519112" y="3423725"/>
            <a:ext cx="6325148" cy="3277113"/>
          </a:xfrm>
          <a:prstGeom prst="rect">
            <a:avLst/>
          </a:prstGeom>
        </p:spPr>
      </p:pic>
      <p:pic>
        <p:nvPicPr>
          <p:cNvPr id="3" name="Picture 2"/>
          <p:cNvPicPr>
            <a:picLocks noChangeAspect="1"/>
          </p:cNvPicPr>
          <p:nvPr/>
        </p:nvPicPr>
        <p:blipFill>
          <a:blip r:embed="rId4"/>
          <a:stretch>
            <a:fillRect/>
          </a:stretch>
        </p:blipFill>
        <p:spPr>
          <a:xfrm>
            <a:off x="4352291" y="3156474"/>
            <a:ext cx="7315834" cy="2545301"/>
          </a:xfrm>
          <a:prstGeom prst="rect">
            <a:avLst/>
          </a:prstGeom>
        </p:spPr>
      </p:pic>
    </p:spTree>
    <p:extLst>
      <p:ext uri="{BB962C8B-B14F-4D97-AF65-F5344CB8AC3E}">
        <p14:creationId xmlns:p14="http://schemas.microsoft.com/office/powerpoint/2010/main" val="165816647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078E1A-D2E2-4564-A309-CC02D4FE5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purl.org/dc/dcmitype/"/>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c7dd7a47-5eb0-4219-9c75-8258c822be9e"/>
    <ds:schemaRef ds:uri="http://schemas.microsoft.com/sharepoint/v3"/>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2575</Words>
  <Application>Microsoft Office PowerPoint</Application>
  <PresentationFormat>Custom</PresentationFormat>
  <Paragraphs>193</Paragraphs>
  <Slides>21</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Calibri</vt:lpstr>
      <vt:lpstr>Consolas</vt:lpstr>
      <vt:lpstr>Lucida Console</vt:lpstr>
      <vt:lpstr>Segoe Semibold</vt:lpstr>
      <vt:lpstr>Segoe UI</vt:lpstr>
      <vt:lpstr>Segoe UI Light</vt:lpstr>
      <vt:lpstr>Times New Roman</vt:lpstr>
      <vt:lpstr>Wingdings</vt:lpstr>
      <vt:lpstr>5-30055_Office Template 2012 - 16x9 - White Background</vt:lpstr>
      <vt:lpstr>5-30055_Office Template 2012 - 16x9 - Colored Accent Slides</vt:lpstr>
      <vt:lpstr>Agenda </vt:lpstr>
      <vt:lpstr>Introduction</vt:lpstr>
      <vt:lpstr>O365 Device Apps</vt:lpstr>
      <vt:lpstr>Azure AD OAuth in O365 Preview</vt:lpstr>
      <vt:lpstr>OAuth Basics and Authentication Flow</vt:lpstr>
      <vt:lpstr>Authentication to Office 365 APIs using Resource Id</vt:lpstr>
      <vt:lpstr>demo</vt:lpstr>
      <vt:lpstr>App Registration &amp; Authentication</vt:lpstr>
      <vt:lpstr>Azure Active Directory (Azure AD)</vt:lpstr>
      <vt:lpstr>Application Registration</vt:lpstr>
      <vt:lpstr>Custom Application Registration</vt:lpstr>
      <vt:lpstr>Application Authentication</vt:lpstr>
      <vt:lpstr>Office 365 Discovery Service</vt:lpstr>
      <vt:lpstr>O365 Discovery Service</vt:lpstr>
      <vt:lpstr>demo</vt:lpstr>
      <vt:lpstr>Office 365 API Libraries</vt:lpstr>
      <vt:lpstr>Office 365 API Libraries</vt:lpstr>
      <vt:lpstr>Troubleshooting</vt:lpstr>
      <vt:lpstr>Troubleshooting Errors in Auth flow</vt:lpstr>
      <vt:lpstr>Troubleshooting Tokens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2014-09-03T01:10:32Z</dcterms:created>
  <dcterms:modified xsi:type="dcterms:W3CDTF">2014-09-29T15:58:56Z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