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1"/>
  </p:notesMasterIdLst>
  <p:handoutMasterIdLst>
    <p:handoutMasterId r:id="rId52"/>
  </p:handoutMasterIdLst>
  <p:sldIdLst>
    <p:sldId id="778" r:id="rId6"/>
    <p:sldId id="779" r:id="rId7"/>
    <p:sldId id="780" r:id="rId8"/>
    <p:sldId id="788" r:id="rId9"/>
    <p:sldId id="783" r:id="rId10"/>
    <p:sldId id="901" r:id="rId11"/>
    <p:sldId id="909" r:id="rId12"/>
    <p:sldId id="910" r:id="rId13"/>
    <p:sldId id="902" r:id="rId14"/>
    <p:sldId id="911" r:id="rId15"/>
    <p:sldId id="903" r:id="rId16"/>
    <p:sldId id="912" r:id="rId17"/>
    <p:sldId id="904" r:id="rId18"/>
    <p:sldId id="905" r:id="rId19"/>
    <p:sldId id="906" r:id="rId20"/>
    <p:sldId id="907" r:id="rId21"/>
    <p:sldId id="908" r:id="rId22"/>
    <p:sldId id="872" r:id="rId23"/>
    <p:sldId id="884" r:id="rId24"/>
    <p:sldId id="886" r:id="rId25"/>
    <p:sldId id="885" r:id="rId26"/>
    <p:sldId id="865" r:id="rId27"/>
    <p:sldId id="893" r:id="rId28"/>
    <p:sldId id="891" r:id="rId29"/>
    <p:sldId id="894" r:id="rId30"/>
    <p:sldId id="873" r:id="rId31"/>
    <p:sldId id="898" r:id="rId32"/>
    <p:sldId id="892" r:id="rId33"/>
    <p:sldId id="899" r:id="rId34"/>
    <p:sldId id="895" r:id="rId35"/>
    <p:sldId id="887" r:id="rId36"/>
    <p:sldId id="900" r:id="rId37"/>
    <p:sldId id="896" r:id="rId38"/>
    <p:sldId id="889" r:id="rId39"/>
    <p:sldId id="888" r:id="rId40"/>
    <p:sldId id="866" r:id="rId41"/>
    <p:sldId id="867" r:id="rId42"/>
    <p:sldId id="881" r:id="rId43"/>
    <p:sldId id="877" r:id="rId44"/>
    <p:sldId id="878" r:id="rId45"/>
    <p:sldId id="879" r:id="rId46"/>
    <p:sldId id="880" r:id="rId47"/>
    <p:sldId id="868" r:id="rId48"/>
    <p:sldId id="853" r:id="rId49"/>
    <p:sldId id="654" r:id="rId5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48" autoAdjust="0"/>
  </p:normalViewPr>
  <p:slideViewPr>
    <p:cSldViewPr snapToGrid="0">
      <p:cViewPr varScale="1">
        <p:scale>
          <a:sx n="56" d="100"/>
          <a:sy n="56" d="100"/>
        </p:scale>
        <p:origin x="321" y="27"/>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p:scale>
        <a:sx n="75" d="100"/>
        <a:sy n="75" d="100"/>
      </p:scale>
      <p:origin x="0" y="-1467"/>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3FDFFE0-9E47-4B8C-842E-FA426FE218C8}"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C53C72-BBB8-414B-86FA-E1FA1F2BC8CE}"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184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9/29/2014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9/29/2014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9/29/2014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45</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library/dn757054.aspx"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Text Placeholder 2"/>
          <p:cNvSpPr>
            <a:spLocks noGrp="1"/>
          </p:cNvSpPr>
          <p:nvPr>
            <p:ph type="body" sz="quarter" idx="10"/>
          </p:nvPr>
        </p:nvSpPr>
        <p:spPr/>
        <p:txBody>
          <a:bodyPr/>
          <a:lstStyle/>
          <a:p>
            <a:r>
              <a:rPr lang="en-US" dirty="0" smtClean="0"/>
              <a:t>Go here</a:t>
            </a:r>
          </a:p>
          <a:p>
            <a:pPr lvl="1"/>
            <a:r>
              <a:rPr lang="en-US" dirty="0">
                <a:hlinkClick r:id="rId2"/>
              </a:rPr>
              <a:t>http://</a:t>
            </a:r>
            <a:r>
              <a:rPr lang="en-US" dirty="0" smtClean="0">
                <a:hlinkClick r:id="rId2"/>
              </a:rPr>
              <a:t>msdn.microsoft.com/en-us/library/dn757054.aspx</a:t>
            </a:r>
            <a:endParaRPr lang="en-US" dirty="0" smtClean="0"/>
          </a:p>
          <a:p>
            <a:r>
              <a:rPr lang="en-US" dirty="0" smtClean="0"/>
              <a:t>Highlights</a:t>
            </a:r>
          </a:p>
          <a:p>
            <a:pPr lvl="1"/>
            <a:r>
              <a:rPr lang="en-US" dirty="0" smtClean="0"/>
              <a:t>Windows 8.1 or Windows Server 2012 R2</a:t>
            </a:r>
          </a:p>
          <a:p>
            <a:pPr lvl="1"/>
            <a:r>
              <a:rPr lang="en-US" dirty="0" smtClean="0"/>
              <a:t>Visual Studio 2013 with Update 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1819499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2803" y="3244334"/>
            <a:ext cx="6143220" cy="369332"/>
          </a:xfrm>
          <a:prstGeom prst="rect">
            <a:avLst/>
          </a:prstGeom>
        </p:spPr>
        <p:txBody>
          <a:bodyPr wrap="none">
            <a:spAutoFit/>
          </a:bodyPr>
          <a:lstStyle/>
          <a:p>
            <a:r>
              <a:rPr lang="en-US" dirty="0"/>
              <a:t>https://github.com/OfficeDev/Office-365-SDK-for-Android</a:t>
            </a:r>
          </a:p>
        </p:txBody>
      </p:sp>
    </p:spTree>
    <p:extLst>
      <p:ext uri="{BB962C8B-B14F-4D97-AF65-F5344CB8AC3E}">
        <p14:creationId xmlns:p14="http://schemas.microsoft.com/office/powerpoint/2010/main" val="33672924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Emulators and Debugging</a:t>
            </a:r>
            <a:endParaRPr lang="en-US" dirty="0"/>
          </a:p>
        </p:txBody>
      </p:sp>
      <p:sp>
        <p:nvSpPr>
          <p:cNvPr id="3" name="Text Placeholder 2"/>
          <p:cNvSpPr>
            <a:spLocks noGrp="1"/>
          </p:cNvSpPr>
          <p:nvPr>
            <p:ph type="body" sz="quarter" idx="10"/>
          </p:nvPr>
        </p:nvSpPr>
        <p:spPr/>
        <p:txBody>
          <a:bodyPr/>
          <a:lstStyle/>
          <a:p>
            <a:endParaRPr lang="en-GB" dirty="0"/>
          </a:p>
          <a:p>
            <a:r>
              <a:rPr lang="en-GB" dirty="0"/>
              <a:t>Apache Ripple </a:t>
            </a:r>
            <a:r>
              <a:rPr lang="en-GB" dirty="0" smtClean="0"/>
              <a:t>emulator</a:t>
            </a:r>
          </a:p>
          <a:p>
            <a:r>
              <a:rPr lang="en-GB" dirty="0" smtClean="0"/>
              <a:t>Android emulator</a:t>
            </a:r>
          </a:p>
          <a:p>
            <a:r>
              <a:rPr lang="en-GB" dirty="0" err="1" smtClean="0"/>
              <a:t>Genymotion</a:t>
            </a:r>
            <a:r>
              <a:rPr lang="en-GB" dirty="0" smtClean="0"/>
              <a:t> emulator</a:t>
            </a:r>
          </a:p>
          <a:p>
            <a:r>
              <a:rPr lang="en-GB" dirty="0" smtClean="0"/>
              <a:t>Android </a:t>
            </a:r>
            <a:r>
              <a:rPr lang="en-GB" dirty="0"/>
              <a:t>device </a:t>
            </a:r>
          </a:p>
          <a:p>
            <a:endParaRPr lang="en-GB"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34517269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71034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9172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237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7409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9521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Exchange APIs</a:t>
            </a:r>
          </a:p>
        </p:txBody>
      </p:sp>
      <p:sp>
        <p:nvSpPr>
          <p:cNvPr id="7" name="Text Placeholder 6"/>
          <p:cNvSpPr>
            <a:spLocks noGrp="1"/>
          </p:cNvSpPr>
          <p:nvPr>
            <p:ph type="body" sz="quarter" idx="10"/>
          </p:nvPr>
        </p:nvSpPr>
        <p:spPr/>
        <p:txBody>
          <a:bodyPr/>
          <a:lstStyle/>
          <a:p>
            <a:r>
              <a:rPr lang="en-US" sz="3600" dirty="0" smtClean="0"/>
              <a:t>Office 365 Exchange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Exchange </a:t>
            </a:r>
            <a:r>
              <a:rPr lang="en-US" sz="3600" dirty="0" smtClean="0"/>
              <a:t>APIs accessible through REST</a:t>
            </a:r>
          </a:p>
          <a:p>
            <a:pPr lvl="1"/>
            <a:r>
              <a:rPr lang="en-US" sz="1800" b="1" dirty="0"/>
              <a:t>https://outlook.office365.com/ews/odata/Me/Inbox/Messages</a:t>
            </a:r>
          </a:p>
          <a:p>
            <a:pPr lvl="1"/>
            <a:r>
              <a:rPr lang="en-US" sz="1800" b="1" dirty="0"/>
              <a:t>https://outlook.office365.com/ews/odata/Me/Events</a:t>
            </a:r>
          </a:p>
          <a:p>
            <a:pPr lvl="1"/>
            <a:r>
              <a:rPr lang="en-US" sz="1800" b="1" dirty="0" smtClean="0"/>
              <a:t>https</a:t>
            </a:r>
            <a:r>
              <a:rPr lang="en-US" sz="1800" b="1" dirty="0"/>
              <a:t>://</a:t>
            </a:r>
            <a:r>
              <a:rPr lang="en-US" sz="1800" b="1" dirty="0" smtClean="0"/>
              <a:t>outlook.office365.com/ews/odata/Me/Contacts</a:t>
            </a:r>
          </a:p>
          <a:p>
            <a:pPr>
              <a:lnSpc>
                <a:spcPct val="150000"/>
              </a:lnSpc>
            </a:pPr>
            <a:r>
              <a:rPr lang="en-US" sz="3600" dirty="0" smtClean="0"/>
              <a:t>Office Exchange APIs accessible ExchangeClient</a:t>
            </a:r>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36215754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15047215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07402991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a:t>
                      </a:r>
                      <a:r>
                        <a:rPr lang="en-GB" sz="1800" b="0" dirty="0" smtClean="0"/>
                        <a:t>Deep dive into Mobile Development with Office 365 and Cordova</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a:t>
                      </a:r>
                      <a:r>
                        <a:rPr lang="en-US" sz="1800" b="1" baseline="0" dirty="0" smtClean="0"/>
                        <a:t> </a:t>
                      </a:r>
                      <a:r>
                        <a:rPr lang="en-US" sz="1800" b="1" kern="1200" dirty="0" smtClean="0">
                          <a:solidFill>
                            <a:schemeClr val="dk1"/>
                          </a:solidFill>
                          <a:effectLst/>
                          <a:latin typeface="+mn-lt"/>
                          <a:ea typeface="+mn-ea"/>
                          <a:cs typeface="+mn-cs"/>
                        </a:rPr>
                        <a:t>Deep dive into native Universal Windows App Development with Office 365 APIs</a:t>
                      </a:r>
                      <a:endParaRPr lang="en-US" sz="1800" b="1"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b="1" kern="1200" dirty="0" smtClean="0">
                          <a:solidFill>
                            <a:schemeClr val="dk1"/>
                          </a:solidFill>
                          <a:effectLst/>
                          <a:latin typeface="+mn-lt"/>
                          <a:ea typeface="+mn-ea"/>
                          <a:cs typeface="+mn-cs"/>
                        </a:rPr>
                        <a:t>Deep dive into native </a:t>
                      </a:r>
                      <a:r>
                        <a:rPr lang="en-US" sz="1800" b="1" kern="1200" dirty="0" err="1" smtClean="0">
                          <a:solidFill>
                            <a:schemeClr val="dk1"/>
                          </a:solidFill>
                          <a:effectLst/>
                          <a:latin typeface="+mn-lt"/>
                          <a:ea typeface="+mn-ea"/>
                          <a:cs typeface="+mn-cs"/>
                        </a:rPr>
                        <a:t>Xamarin</a:t>
                      </a:r>
                      <a:r>
                        <a:rPr lang="en-US" sz="1800" b="1" kern="1200" dirty="0" smtClean="0">
                          <a:solidFill>
                            <a:schemeClr val="dk1"/>
                          </a:solidFill>
                          <a:effectLst/>
                          <a:latin typeface="+mn-lt"/>
                          <a:ea typeface="+mn-ea"/>
                          <a:cs typeface="+mn-cs"/>
                        </a:rPr>
                        <a:t> Development with Office 365 APIs</a:t>
                      </a:r>
                      <a:endParaRPr lang="en-US" sz="1800" b="0" dirty="0" smtClean="0"/>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4179617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21</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17001106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Connected Services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24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with Connected Services</a:t>
            </a:r>
            <a:endParaRPr lang="en-US" dirty="0"/>
          </a:p>
        </p:txBody>
      </p:sp>
      <p:sp>
        <p:nvSpPr>
          <p:cNvPr id="3" name="Text Placeholder 2"/>
          <p:cNvSpPr>
            <a:spLocks noGrp="1"/>
          </p:cNvSpPr>
          <p:nvPr>
            <p:ph type="body" sz="quarter" idx="10"/>
          </p:nvPr>
        </p:nvSpPr>
        <p:spPr/>
        <p:txBody>
          <a:bodyPr/>
          <a:lstStyle/>
          <a:p>
            <a:r>
              <a:rPr lang="en-US" sz="2800" dirty="0" smtClean="0"/>
              <a:t>Assemblies added with a Connected Service</a:t>
            </a:r>
          </a:p>
          <a:p>
            <a:pPr lvl="1"/>
            <a:r>
              <a:rPr lang="en-US" sz="1600" dirty="0" smtClean="0"/>
              <a:t>Microsoft.Office365.OAuth</a:t>
            </a:r>
          </a:p>
          <a:p>
            <a:pPr lvl="1"/>
            <a:r>
              <a:rPr lang="en-US" sz="1600" dirty="0" smtClean="0"/>
              <a:t>Microsoft.Office365.Oauth.Web</a:t>
            </a:r>
            <a:endParaRPr lang="en-US" sz="1600" dirty="0"/>
          </a:p>
          <a:p>
            <a:pPr lvl="1"/>
            <a:r>
              <a:rPr lang="en-US" sz="1600" dirty="0" smtClean="0"/>
              <a:t>Microsoft.Office365.Exchange</a:t>
            </a:r>
          </a:p>
          <a:p>
            <a:endParaRPr lang="en-US" sz="3200" dirty="0" smtClean="0"/>
          </a:p>
          <a:p>
            <a:endParaRPr lang="en-US" sz="3200" dirty="0"/>
          </a:p>
          <a:p>
            <a:endParaRPr lang="en-US" sz="3200" dirty="0" smtClean="0"/>
          </a:p>
          <a:p>
            <a:endParaRPr lang="en-US" sz="3200" dirty="0"/>
          </a:p>
          <a:p>
            <a:pPr marL="0" indent="0">
              <a:buNone/>
            </a:pPr>
            <a:r>
              <a:rPr lang="en-US" sz="2800" dirty="0" err="1" smtClean="0"/>
              <a:t>AppSettings</a:t>
            </a:r>
            <a:r>
              <a:rPr lang="en-US" sz="2800" dirty="0" smtClean="0"/>
              <a:t> added with a Connected Service</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grpSp>
        <p:nvGrpSpPr>
          <p:cNvPr id="7" name="Group 6"/>
          <p:cNvGrpSpPr/>
          <p:nvPr/>
        </p:nvGrpSpPr>
        <p:grpSpPr>
          <a:xfrm>
            <a:off x="1081386" y="2801354"/>
            <a:ext cx="3110804" cy="1901832"/>
            <a:chOff x="3998912" y="2147887"/>
            <a:chExt cx="4191000" cy="2562225"/>
          </a:xfrm>
        </p:grpSpPr>
        <p:pic>
          <p:nvPicPr>
            <p:cNvPr id="5" name="Picture 4"/>
            <p:cNvPicPr>
              <a:picLocks noChangeAspect="1"/>
            </p:cNvPicPr>
            <p:nvPr/>
          </p:nvPicPr>
          <p:blipFill>
            <a:blip r:embed="rId2"/>
            <a:stretch>
              <a:fillRect/>
            </a:stretch>
          </p:blipFill>
          <p:spPr>
            <a:xfrm>
              <a:off x="3998912" y="2147887"/>
              <a:ext cx="4191000" cy="2562225"/>
            </a:xfrm>
            <a:prstGeom prst="rect">
              <a:avLst/>
            </a:prstGeom>
            <a:ln>
              <a:solidFill>
                <a:schemeClr val="bg1">
                  <a:lumMod val="50000"/>
                </a:schemeClr>
              </a:solidFill>
            </a:ln>
          </p:spPr>
        </p:pic>
        <p:sp>
          <p:nvSpPr>
            <p:cNvPr id="6" name="Rectangle 5"/>
            <p:cNvSpPr/>
            <p:nvPr/>
          </p:nvSpPr>
          <p:spPr bwMode="auto">
            <a:xfrm>
              <a:off x="4068566" y="3491435"/>
              <a:ext cx="2188396" cy="556583"/>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7"/>
          <p:cNvPicPr>
            <a:picLocks noChangeAspect="1"/>
          </p:cNvPicPr>
          <p:nvPr/>
        </p:nvPicPr>
        <p:blipFill>
          <a:blip r:embed="rId3"/>
          <a:stretch>
            <a:fillRect/>
          </a:stretch>
        </p:blipFill>
        <p:spPr>
          <a:xfrm>
            <a:off x="7356297" y="1057616"/>
            <a:ext cx="4643920" cy="5655547"/>
          </a:xfrm>
          <a:prstGeom prst="rect">
            <a:avLst/>
          </a:prstGeom>
          <a:ln>
            <a:solidFill>
              <a:schemeClr val="bg1">
                <a:lumMod val="50000"/>
              </a:schemeClr>
            </a:solidFill>
          </a:ln>
        </p:spPr>
      </p:pic>
      <p:grpSp>
        <p:nvGrpSpPr>
          <p:cNvPr id="11" name="Group 10"/>
          <p:cNvGrpSpPr/>
          <p:nvPr/>
        </p:nvGrpSpPr>
        <p:grpSpPr>
          <a:xfrm>
            <a:off x="1081387" y="5332913"/>
            <a:ext cx="4425562" cy="1380250"/>
            <a:chOff x="801043" y="3094755"/>
            <a:chExt cx="5772150" cy="1800225"/>
          </a:xfrm>
        </p:grpSpPr>
        <p:pic>
          <p:nvPicPr>
            <p:cNvPr id="9" name="Picture 8"/>
            <p:cNvPicPr>
              <a:picLocks noChangeAspect="1"/>
            </p:cNvPicPr>
            <p:nvPr/>
          </p:nvPicPr>
          <p:blipFill>
            <a:blip r:embed="rId4"/>
            <a:stretch>
              <a:fillRect/>
            </a:stretch>
          </p:blipFill>
          <p:spPr>
            <a:xfrm>
              <a:off x="801043" y="3094755"/>
              <a:ext cx="5772150" cy="1800225"/>
            </a:xfrm>
            <a:prstGeom prst="rect">
              <a:avLst/>
            </a:prstGeom>
            <a:ln>
              <a:solidFill>
                <a:schemeClr val="bg1">
                  <a:lumMod val="50000"/>
                </a:schemeClr>
              </a:solidFill>
            </a:ln>
          </p:spPr>
        </p:pic>
        <p:sp>
          <p:nvSpPr>
            <p:cNvPr id="10" name="Rectangle 9"/>
            <p:cNvSpPr/>
            <p:nvPr/>
          </p:nvSpPr>
          <p:spPr bwMode="auto">
            <a:xfrm>
              <a:off x="1130158" y="4011337"/>
              <a:ext cx="5342561" cy="694227"/>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9941026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8637" y="101719"/>
            <a:ext cx="8545325" cy="6646942"/>
          </a:xfrm>
          <a:prstGeom prst="rect">
            <a:avLst/>
          </a:prstGeom>
          <a:ln>
            <a:solidFill>
              <a:schemeClr val="bg1">
                <a:lumMod val="50000"/>
              </a:schemeClr>
            </a:solidFill>
          </a:ln>
        </p:spPr>
      </p:pic>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26</a:t>
            </a:fld>
            <a:endParaRPr lang="en-US" dirty="0"/>
          </a:p>
        </p:txBody>
      </p:sp>
      <p:sp>
        <p:nvSpPr>
          <p:cNvPr id="8" name="Text Placeholder 6"/>
          <p:cNvSpPr txBox="1">
            <a:spLocks/>
          </p:cNvSpPr>
          <p:nvPr/>
        </p:nvSpPr>
        <p:spPr>
          <a:xfrm>
            <a:off x="7676766" y="1394315"/>
            <a:ext cx="3625818" cy="771763"/>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Discovery service resource using </a:t>
            </a:r>
            <a:r>
              <a:rPr lang="en-US" sz="1800" b="1" dirty="0" err="1" smtClean="0">
                <a:solidFill>
                  <a:srgbClr val="FF0000"/>
                </a:solidFill>
              </a:rPr>
              <a:t>DiscoverResourceAsync</a:t>
            </a:r>
            <a:endParaRPr lang="en-US" sz="1800" b="1" dirty="0" smtClean="0">
              <a:solidFill>
                <a:srgbClr val="FF0000"/>
              </a:solidFill>
            </a:endParaRPr>
          </a:p>
        </p:txBody>
      </p:sp>
      <p:sp>
        <p:nvSpPr>
          <p:cNvPr id="9" name="Text Placeholder 6"/>
          <p:cNvSpPr txBox="1">
            <a:spLocks/>
          </p:cNvSpPr>
          <p:nvPr/>
        </p:nvSpPr>
        <p:spPr>
          <a:xfrm>
            <a:off x="6468256" y="5832315"/>
            <a:ext cx="5368978" cy="566898"/>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Retrieve access token using </a:t>
            </a:r>
            <a:r>
              <a:rPr lang="en-US" sz="1800" b="1" dirty="0" err="1" smtClean="0">
                <a:solidFill>
                  <a:srgbClr val="FF0000"/>
                </a:solidFill>
              </a:rPr>
              <a:t>AcquireAccessTokenSlientAsync</a:t>
            </a:r>
            <a:endParaRPr lang="en-US" sz="1800" b="1" dirty="0">
              <a:solidFill>
                <a:srgbClr val="FF0000"/>
              </a:solidFill>
            </a:endParaRPr>
          </a:p>
        </p:txBody>
      </p:sp>
      <p:cxnSp>
        <p:nvCxnSpPr>
          <p:cNvPr id="11" name="Straight Arrow Connector 10"/>
          <p:cNvCxnSpPr>
            <a:stCxn id="8" idx="1"/>
          </p:cNvCxnSpPr>
          <p:nvPr/>
        </p:nvCxnSpPr>
        <p:spPr>
          <a:xfrm flipH="1">
            <a:off x="6468256" y="1780197"/>
            <a:ext cx="1208510" cy="5957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33934" y="5329003"/>
            <a:ext cx="944381" cy="8394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4115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ExchangeClient</a:t>
            </a:r>
            <a:endParaRPr lang="en-US" dirty="0"/>
          </a:p>
        </p:txBody>
      </p:sp>
      <p:sp>
        <p:nvSpPr>
          <p:cNvPr id="5" name="Text Placeholder 4"/>
          <p:cNvSpPr>
            <a:spLocks noGrp="1"/>
          </p:cNvSpPr>
          <p:nvPr>
            <p:ph type="body" sz="quarter" idx="10"/>
          </p:nvPr>
        </p:nvSpPr>
        <p:spPr>
          <a:xfrm>
            <a:off x="519112" y="1447799"/>
            <a:ext cx="11149013" cy="1233756"/>
          </a:xfrm>
        </p:spPr>
        <p:txBody>
          <a:bodyPr/>
          <a:lstStyle/>
          <a:p>
            <a:r>
              <a:rPr lang="en-US" dirty="0" smtClean="0"/>
              <a:t>ExchangeClient provide </a:t>
            </a:r>
            <a:r>
              <a:rPr lang="en-US" b="1" dirty="0" smtClean="0"/>
              <a:t>Me</a:t>
            </a:r>
            <a:r>
              <a:rPr lang="en-US" dirty="0" smtClean="0"/>
              <a:t> property</a:t>
            </a:r>
          </a:p>
          <a:p>
            <a:pPr lvl="1"/>
            <a:r>
              <a:rPr lang="en-US" dirty="0" smtClean="0"/>
              <a:t>Provides access to mail, events and contacts of currently logged in user</a:t>
            </a:r>
          </a:p>
          <a:p>
            <a:pPr lvl="1"/>
            <a:r>
              <a:rPr lang="en-US" dirty="0" smtClean="0"/>
              <a:t>Explicit calls used (e.g. </a:t>
            </a:r>
            <a:r>
              <a:rPr lang="en-US" sz="1800" b="1" dirty="0" err="1" smtClean="0">
                <a:solidFill>
                  <a:schemeClr val="accent1">
                    <a:lumMod val="50000"/>
                  </a:schemeClr>
                </a:solidFill>
              </a:rPr>
              <a:t>ExecuteAsync</a:t>
            </a:r>
            <a:r>
              <a:rPr lang="en-US" dirty="0" smtClean="0"/>
              <a:t>) to call across network to Office 365 service</a:t>
            </a:r>
          </a:p>
          <a:p>
            <a:pPr lvl="1"/>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4" name="Picture 3"/>
          <p:cNvPicPr>
            <a:picLocks noChangeAspect="1"/>
          </p:cNvPicPr>
          <p:nvPr/>
        </p:nvPicPr>
        <p:blipFill rotWithShape="1">
          <a:blip r:embed="rId3"/>
          <a:srcRect r="38232"/>
          <a:stretch/>
        </p:blipFill>
        <p:spPr>
          <a:xfrm>
            <a:off x="1081386" y="3061698"/>
            <a:ext cx="10234169" cy="2131574"/>
          </a:xfrm>
          <a:prstGeom prst="rect">
            <a:avLst/>
          </a:prstGeom>
          <a:ln>
            <a:solidFill>
              <a:schemeClr val="bg1">
                <a:lumMod val="50000"/>
              </a:schemeClr>
            </a:solidFill>
          </a:ln>
        </p:spPr>
      </p:pic>
    </p:spTree>
    <p:extLst>
      <p:ext uri="{BB962C8B-B14F-4D97-AF65-F5344CB8AC3E}">
        <p14:creationId xmlns:p14="http://schemas.microsoft.com/office/powerpoint/2010/main" val="20162788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Messages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pic>
        <p:nvPicPr>
          <p:cNvPr id="7" name="Picture 6"/>
          <p:cNvPicPr>
            <a:picLocks noChangeAspect="1"/>
          </p:cNvPicPr>
          <p:nvPr/>
        </p:nvPicPr>
        <p:blipFill>
          <a:blip r:embed="rId2"/>
          <a:stretch>
            <a:fillRect/>
          </a:stretch>
        </p:blipFill>
        <p:spPr>
          <a:xfrm>
            <a:off x="519112" y="1440127"/>
            <a:ext cx="6296025" cy="4495800"/>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a:blip r:embed="rId3"/>
          <a:stretch>
            <a:fillRect/>
          </a:stretch>
        </p:blipFill>
        <p:spPr>
          <a:xfrm>
            <a:off x="5014288" y="3373891"/>
            <a:ext cx="4276725" cy="3000375"/>
          </a:xfrm>
          <a:prstGeom prst="rect">
            <a:avLst/>
          </a:prstGeom>
          <a:ln>
            <a:solidFill>
              <a:schemeClr val="bg1">
                <a:lumMod val="50000"/>
              </a:schemeClr>
            </a:solidFill>
          </a:ln>
        </p:spPr>
      </p:pic>
    </p:spTree>
    <p:extLst>
      <p:ext uri="{BB962C8B-B14F-4D97-AF65-F5344CB8AC3E}">
        <p14:creationId xmlns:p14="http://schemas.microsoft.com/office/powerpoint/2010/main" val="363340782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MVC Project that uses Connected Services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894459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800" b="1" dirty="0" smtClean="0"/>
              <a:t>Deep Dive </a:t>
            </a:r>
            <a:r>
              <a:rPr lang="en-GB" sz="4800" b="1" dirty="0"/>
              <a:t>into native </a:t>
            </a:r>
            <a:r>
              <a:rPr lang="en-GB" sz="4800" b="1" dirty="0" err="1"/>
              <a:t>Xamarin</a:t>
            </a:r>
            <a:r>
              <a:rPr lang="en-GB" sz="4800" b="1" dirty="0"/>
              <a:t> Development with Office 365 APIs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Paging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9983379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31409" y="2396823"/>
            <a:ext cx="7875347" cy="3531366"/>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Paging with the Office 365 APIs</a:t>
            </a:r>
            <a:endParaRPr lang="en-US" dirty="0"/>
          </a:p>
        </p:txBody>
      </p:sp>
      <p:sp>
        <p:nvSpPr>
          <p:cNvPr id="3" name="Text Placeholder 2"/>
          <p:cNvSpPr>
            <a:spLocks noGrp="1"/>
          </p:cNvSpPr>
          <p:nvPr>
            <p:ph type="body" sz="quarter" idx="10"/>
          </p:nvPr>
        </p:nvSpPr>
        <p:spPr/>
        <p:txBody>
          <a:bodyPr/>
          <a:lstStyle/>
          <a:p>
            <a:r>
              <a:rPr lang="en-US" sz="1800" dirty="0" smtClean="0"/>
              <a:t>Limit the number of items returned by using the </a:t>
            </a:r>
            <a:r>
              <a:rPr lang="en-US" sz="1800" b="1" dirty="0" smtClean="0"/>
              <a:t>Take()</a:t>
            </a:r>
            <a:r>
              <a:rPr lang="en-US" sz="1800" dirty="0" smtClean="0"/>
              <a:t> and </a:t>
            </a:r>
            <a:r>
              <a:rPr lang="en-US" sz="1800" b="1" dirty="0" smtClean="0"/>
              <a:t>Skip()</a:t>
            </a:r>
            <a:r>
              <a:rPr lang="en-US" sz="1800" dirty="0" smtClean="0"/>
              <a:t> prior to </a:t>
            </a:r>
            <a:r>
              <a:rPr lang="en-US" sz="1800" b="1" dirty="0" err="1" smtClean="0"/>
              <a:t>ExecuteAsync</a:t>
            </a:r>
            <a:r>
              <a:rPr lang="en-US" sz="1800" b="1" dirty="0" smtClean="0"/>
              <a:t>()</a:t>
            </a:r>
          </a:p>
          <a:p>
            <a:r>
              <a:rPr lang="en-US" sz="1800" dirty="0" smtClean="0"/>
              <a:t>Paging buttons call </a:t>
            </a:r>
            <a:r>
              <a:rPr lang="en-US" sz="1800" b="1" dirty="0" err="1" smtClean="0"/>
              <a:t>GetContacts</a:t>
            </a:r>
            <a:r>
              <a:rPr lang="en-US" sz="1800" dirty="0" smtClean="0"/>
              <a:t> which skips </a:t>
            </a:r>
            <a:r>
              <a:rPr lang="en-US" sz="1800" dirty="0"/>
              <a:t>over the specified number of </a:t>
            </a:r>
            <a:r>
              <a:rPr lang="en-US" sz="1800" dirty="0" smtClean="0"/>
              <a:t>contacts to </a:t>
            </a:r>
            <a:r>
              <a:rPr lang="en-US" sz="1800" dirty="0"/>
              <a:t>present the next page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7" name="Picture 6"/>
          <p:cNvPicPr>
            <a:picLocks noChangeAspect="1"/>
          </p:cNvPicPr>
          <p:nvPr/>
        </p:nvPicPr>
        <p:blipFill>
          <a:blip r:embed="rId3"/>
          <a:stretch>
            <a:fillRect/>
          </a:stretch>
        </p:blipFill>
        <p:spPr>
          <a:xfrm>
            <a:off x="5221053" y="4361878"/>
            <a:ext cx="2564291" cy="1978682"/>
          </a:xfrm>
          <a:prstGeom prst="rect">
            <a:avLst/>
          </a:prstGeom>
          <a:ln>
            <a:solidFill>
              <a:schemeClr val="bg1">
                <a:lumMod val="50000"/>
              </a:schemeClr>
            </a:solidFill>
          </a:ln>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9366"/>
          <a:stretch/>
        </p:blipFill>
        <p:spPr>
          <a:xfrm>
            <a:off x="8196609" y="3700314"/>
            <a:ext cx="3670044" cy="1650905"/>
          </a:xfrm>
          <a:prstGeom prst="rect">
            <a:avLst/>
          </a:prstGeom>
          <a:ln>
            <a:solidFill>
              <a:schemeClr val="bg1">
                <a:lumMod val="50000"/>
              </a:schemeClr>
            </a:solidFill>
          </a:ln>
        </p:spPr>
      </p:pic>
    </p:spTree>
    <p:extLst>
      <p:ext uri="{BB962C8B-B14F-4D97-AF65-F5344CB8AC3E}">
        <p14:creationId xmlns:p14="http://schemas.microsoft.com/office/powerpoint/2010/main" val="297693333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Paging Support with 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457568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CRUD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06034556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Deleting a Specific Contact</a:t>
            </a:r>
            <a:endParaRPr lang="en-US" dirty="0"/>
          </a:p>
        </p:txBody>
      </p:sp>
      <p:sp>
        <p:nvSpPr>
          <p:cNvPr id="3" name="Text Placeholder 2"/>
          <p:cNvSpPr>
            <a:spLocks noGrp="1"/>
          </p:cNvSpPr>
          <p:nvPr>
            <p:ph type="body" sz="quarter" idx="10"/>
          </p:nvPr>
        </p:nvSpPr>
        <p:spPr/>
        <p:txBody>
          <a:bodyPr/>
          <a:lstStyle/>
          <a:p>
            <a:r>
              <a:rPr lang="en-US" sz="3200" dirty="0" smtClean="0"/>
              <a:t>Contact retrieved by calling </a:t>
            </a:r>
            <a:r>
              <a:rPr lang="en-US" sz="3200" b="1" dirty="0" err="1" smtClean="0"/>
              <a:t>GetById</a:t>
            </a:r>
            <a:r>
              <a:rPr lang="en-US" sz="3200" b="1" dirty="0" smtClean="0"/>
              <a:t>()</a:t>
            </a:r>
          </a:p>
          <a:p>
            <a:endParaRPr lang="en-US" sz="3200" dirty="0"/>
          </a:p>
          <a:p>
            <a:endParaRPr lang="en-US" sz="3200" dirty="0" smtClean="0"/>
          </a:p>
          <a:p>
            <a:pPr lvl="1"/>
            <a:endParaRPr lang="en-US" sz="1600" dirty="0" smtClean="0"/>
          </a:p>
          <a:p>
            <a:endParaRPr lang="en-US" sz="3200" dirty="0"/>
          </a:p>
          <a:p>
            <a:endParaRPr lang="en-US" sz="3200" dirty="0" smtClean="0"/>
          </a:p>
          <a:p>
            <a:r>
              <a:rPr lang="en-US" sz="3200" dirty="0" smtClean="0"/>
              <a:t>Contact deleted by calling </a:t>
            </a:r>
            <a:r>
              <a:rPr lang="en-US" sz="3200" b="1" dirty="0" err="1" smtClean="0"/>
              <a:t>DeleteAsync</a:t>
            </a:r>
            <a:r>
              <a:rPr lang="en-US" sz="3200" b="1" dirty="0" smtClean="0"/>
              <a:t>()</a:t>
            </a:r>
            <a:r>
              <a:rPr lang="en-US" sz="3200" dirty="0" smtClean="0"/>
              <a:t> on Contact object </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901039" y="2072008"/>
            <a:ext cx="4838700" cy="2200275"/>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01039" y="5031661"/>
            <a:ext cx="4848225" cy="895350"/>
          </a:xfrm>
          <a:prstGeom prst="rect">
            <a:avLst/>
          </a:prstGeom>
          <a:ln>
            <a:solidFill>
              <a:schemeClr val="bg1">
                <a:lumMod val="50000"/>
              </a:schemeClr>
            </a:solidFill>
          </a:ln>
        </p:spPr>
      </p:pic>
    </p:spTree>
    <p:extLst>
      <p:ext uri="{BB962C8B-B14F-4D97-AF65-F5344CB8AC3E}">
        <p14:creationId xmlns:p14="http://schemas.microsoft.com/office/powerpoint/2010/main" val="3579023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r>
              <a:rPr lang="en-US" dirty="0" smtClean="0"/>
              <a:t>Call </a:t>
            </a:r>
            <a:r>
              <a:rPr lang="en-US" b="1" dirty="0" err="1" smtClean="0"/>
              <a:t>AddContactAsync</a:t>
            </a:r>
            <a:r>
              <a:rPr lang="en-US" b="1" dirty="0" smtClean="0"/>
              <a:t>()</a:t>
            </a:r>
            <a:r>
              <a:rPr lang="en-US" dirty="0" smtClean="0"/>
              <a:t> on Contacts collection</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30" y="2469617"/>
            <a:ext cx="3391939" cy="3043830"/>
          </a:xfrm>
          <a:prstGeom prst="rect">
            <a:avLst/>
          </a:prstGeom>
        </p:spPr>
      </p:pic>
      <p:pic>
        <p:nvPicPr>
          <p:cNvPr id="6" name="Picture 5"/>
          <p:cNvPicPr>
            <a:picLocks noChangeAspect="1"/>
          </p:cNvPicPr>
          <p:nvPr/>
        </p:nvPicPr>
        <p:blipFill>
          <a:blip r:embed="rId3"/>
          <a:stretch>
            <a:fillRect/>
          </a:stretch>
        </p:blipFill>
        <p:spPr>
          <a:xfrm>
            <a:off x="893977" y="2469617"/>
            <a:ext cx="5811544" cy="2136597"/>
          </a:xfrm>
          <a:prstGeom prst="rect">
            <a:avLst/>
          </a:prstGeom>
          <a:ln>
            <a:solidFill>
              <a:schemeClr val="bg1">
                <a:lumMod val="50000"/>
              </a:schemeClr>
            </a:solidFill>
          </a:ln>
        </p:spPr>
      </p:pic>
    </p:spTree>
    <p:extLst>
      <p:ext uri="{BB962C8B-B14F-4D97-AF65-F5344CB8AC3E}">
        <p14:creationId xmlns:p14="http://schemas.microsoft.com/office/powerpoint/2010/main" val="348501851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Update operations with the </a:t>
            </a:r>
            <a:r>
              <a:rPr lang="en-US" dirty="0" err="1" smtClean="0"/>
              <a:t>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Exchange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Exchange REST APIs</a:t>
            </a:r>
            <a:endParaRPr lang="en-US" dirty="0"/>
          </a:p>
        </p:txBody>
      </p:sp>
      <p:sp>
        <p:nvSpPr>
          <p:cNvPr id="5" name="Text Placeholder 4"/>
          <p:cNvSpPr>
            <a:spLocks noGrp="1"/>
          </p:cNvSpPr>
          <p:nvPr>
            <p:ph type="body" sz="quarter" idx="10"/>
          </p:nvPr>
        </p:nvSpPr>
        <p:spPr/>
        <p:txBody>
          <a:bodyPr/>
          <a:lstStyle/>
          <a:p>
            <a:r>
              <a:rPr lang="en-GB" sz="1800" dirty="0"/>
              <a:t>https://outlook.office365.com/ews/odata/Me/RootFolder </a:t>
            </a:r>
          </a:p>
          <a:p>
            <a:r>
              <a:rPr lang="en-GB" sz="1800" dirty="0" smtClean="0"/>
              <a:t>https</a:t>
            </a:r>
            <a:r>
              <a:rPr lang="en-GB" sz="1800" dirty="0"/>
              <a:t>://</a:t>
            </a:r>
            <a:r>
              <a:rPr lang="en-GB" sz="1800" dirty="0" smtClean="0"/>
              <a:t>outlook.office365.com/ews/odata/Me/Inbox</a:t>
            </a:r>
          </a:p>
          <a:p>
            <a:r>
              <a:rPr lang="en-GB" sz="1800" dirty="0"/>
              <a:t>https://</a:t>
            </a:r>
            <a:r>
              <a:rPr lang="en-GB" sz="1800" dirty="0" smtClean="0"/>
              <a:t>outlook.office365.com/ews/odata/Me/Inbox(</a:t>
            </a:r>
            <a:r>
              <a:rPr lang="en-GB" sz="1800" dirty="0" smtClean="0">
                <a:solidFill>
                  <a:schemeClr val="bg1">
                    <a:lumMod val="50000"/>
                  </a:schemeClr>
                </a:solidFill>
              </a:rPr>
              <a:t>&lt;message_id&gt;</a:t>
            </a:r>
            <a:r>
              <a:rPr lang="en-GB" sz="1800" dirty="0" smtClean="0"/>
              <a:t>)</a:t>
            </a:r>
            <a:endParaRPr lang="en-GB" sz="1800" dirty="0"/>
          </a:p>
          <a:p>
            <a:r>
              <a:rPr lang="en-GB" sz="1800" dirty="0" smtClean="0"/>
              <a:t>https://outlook.office365.com/ews/odata/Me/Drafts </a:t>
            </a:r>
          </a:p>
          <a:p>
            <a:r>
              <a:rPr lang="en-GB" sz="1800" dirty="0" smtClean="0"/>
              <a:t>https://outlook.office365.com/ews/odata/Me/SentItems </a:t>
            </a:r>
          </a:p>
          <a:p>
            <a:r>
              <a:rPr lang="en-GB" sz="1800" dirty="0" smtClean="0"/>
              <a:t>https://outlook.office365.com/ews/odata/Me/DeletedItems</a:t>
            </a:r>
          </a:p>
          <a:p>
            <a:endParaRPr lang="en-GB" sz="1800" dirty="0" smtClean="0"/>
          </a:p>
          <a:p>
            <a:r>
              <a:rPr lang="en-US" sz="1800" dirty="0" smtClean="0"/>
              <a:t>https</a:t>
            </a:r>
            <a:r>
              <a:rPr lang="en-US" sz="1800" dirty="0"/>
              <a:t>://</a:t>
            </a:r>
            <a:r>
              <a:rPr lang="en-US" sz="1800" dirty="0" smtClean="0"/>
              <a:t>outlook.office365.com/ews/odata/Me/Events</a:t>
            </a:r>
          </a:p>
          <a:p>
            <a:r>
              <a:rPr lang="en-US" sz="1800" dirty="0"/>
              <a:t>https://</a:t>
            </a:r>
            <a:r>
              <a:rPr lang="en-US" sz="1800" dirty="0" smtClean="0"/>
              <a:t>outlook.office365.com/ews/odata/Me/Events(</a:t>
            </a:r>
            <a:r>
              <a:rPr lang="en-US" sz="1800" dirty="0" smtClean="0">
                <a:solidFill>
                  <a:schemeClr val="bg1">
                    <a:lumMod val="50000"/>
                  </a:schemeClr>
                </a:solidFill>
              </a:rPr>
              <a:t>&lt;event_id&gt;</a:t>
            </a:r>
            <a:r>
              <a:rPr lang="en-US" sz="1800" dirty="0" smtClean="0"/>
              <a:t>)</a:t>
            </a:r>
            <a:endParaRPr lang="en-US" sz="1800" dirty="0"/>
          </a:p>
          <a:p>
            <a:r>
              <a:rPr lang="en-US" sz="1800" dirty="0" smtClean="0"/>
              <a:t>https</a:t>
            </a:r>
            <a:r>
              <a:rPr lang="en-US" sz="1800" dirty="0"/>
              <a:t>://outlook.office365.com/ews/odata/Me/Calendar</a:t>
            </a:r>
          </a:p>
          <a:p>
            <a:r>
              <a:rPr lang="en-US" sz="1800" dirty="0" smtClean="0"/>
              <a:t>https</a:t>
            </a:r>
            <a:r>
              <a:rPr lang="en-US" sz="1800" dirty="0"/>
              <a:t>://outlook.office365.com/ews/odata/Me/Calendar/Events</a:t>
            </a:r>
          </a:p>
          <a:p>
            <a:r>
              <a:rPr lang="en-US" sz="1800" dirty="0" smtClean="0"/>
              <a:t>https</a:t>
            </a:r>
            <a:r>
              <a:rPr lang="en-US" sz="1800" dirty="0"/>
              <a:t>://outlook.office365.com/ews/odata/Me/Calendars(</a:t>
            </a:r>
            <a:r>
              <a:rPr lang="en-US" sz="1800" dirty="0">
                <a:solidFill>
                  <a:schemeClr val="bg1">
                    <a:lumMod val="50000"/>
                  </a:schemeClr>
                </a:solidFill>
              </a:rPr>
              <a:t>&lt;calendar_id&gt;</a:t>
            </a:r>
            <a:r>
              <a:rPr lang="en-US" sz="1800" dirty="0"/>
              <a:t>)/Events</a:t>
            </a:r>
            <a:endParaRPr lang="en-GB" sz="1800" dirty="0"/>
          </a:p>
          <a:p>
            <a:endParaRPr lang="en-US" sz="1800" dirty="0" smtClean="0"/>
          </a:p>
          <a:p>
            <a:r>
              <a:rPr lang="en-US" sz="1800" dirty="0" smtClean="0"/>
              <a:t>https</a:t>
            </a:r>
            <a:r>
              <a:rPr lang="en-US" sz="1800" dirty="0"/>
              <a:t>://outlook.office365.com/ews/odata/Me/Contacts</a:t>
            </a:r>
          </a:p>
          <a:p>
            <a:r>
              <a:rPr lang="en-US" sz="1800" dirty="0" smtClean="0"/>
              <a:t>https</a:t>
            </a:r>
            <a:r>
              <a:rPr lang="en-US" sz="1800" dirty="0"/>
              <a:t>://</a:t>
            </a:r>
            <a:r>
              <a:rPr lang="en-US" sz="1800" dirty="0" smtClean="0"/>
              <a:t>outlook.office365.com/ews/odata/Me/Contacts(</a:t>
            </a:r>
            <a:r>
              <a:rPr lang="en-US" sz="1800" dirty="0" smtClean="0">
                <a:solidFill>
                  <a:schemeClr val="bg1">
                    <a:lumMod val="50000"/>
                  </a:schemeClr>
                </a:solidFill>
              </a:rPr>
              <a:t>&lt;contact_id&gt;</a:t>
            </a:r>
            <a:r>
              <a:rPr lang="en-US" sz="1800" dirty="0" smtClean="0"/>
              <a:t>)</a:t>
            </a:r>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39</a:t>
            </a:fld>
            <a:endParaRPr lang="en-US" dirty="0"/>
          </a:p>
        </p:txBody>
      </p:sp>
      <p:pic>
        <p:nvPicPr>
          <p:cNvPr id="7" name="Picture 6"/>
          <p:cNvPicPr>
            <a:picLocks noChangeAspect="1"/>
          </p:cNvPicPr>
          <p:nvPr/>
        </p:nvPicPr>
        <p:blipFill>
          <a:blip r:embed="rId2"/>
          <a:stretch>
            <a:fillRect/>
          </a:stretch>
        </p:blipFill>
        <p:spPr>
          <a:xfrm>
            <a:off x="673225" y="2343471"/>
            <a:ext cx="6305550" cy="348615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550336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err="1" smtClean="0"/>
              <a:t>Xamarin</a:t>
            </a:r>
            <a:r>
              <a:rPr lang="en-US" dirty="0" smtClean="0"/>
              <a:t> Development Overview</a:t>
            </a:r>
          </a:p>
          <a:p>
            <a:r>
              <a:rPr lang="en-US" dirty="0" err="1"/>
              <a:t>Xamarin</a:t>
            </a:r>
            <a:r>
              <a:rPr lang="en-US" dirty="0"/>
              <a:t> </a:t>
            </a:r>
            <a:r>
              <a:rPr lang="en-US" dirty="0" smtClean="0"/>
              <a:t>and Android Apps</a:t>
            </a:r>
          </a:p>
          <a:p>
            <a:r>
              <a:rPr lang="en-US" dirty="0" err="1" smtClean="0"/>
              <a:t>Xamarin</a:t>
            </a:r>
            <a:r>
              <a:rPr lang="en-US" dirty="0" smtClean="0"/>
              <a:t> and iOS Apps</a:t>
            </a:r>
          </a:p>
          <a:p>
            <a:r>
              <a:rPr lang="en-US" dirty="0"/>
              <a:t>Portable </a:t>
            </a:r>
            <a:r>
              <a:rPr lang="en-US" dirty="0" err="1" smtClean="0"/>
              <a:t>Xamarin</a:t>
            </a:r>
            <a:r>
              <a:rPr lang="en-US" dirty="0" smtClean="0"/>
              <a:t> Apps </a:t>
            </a:r>
          </a:p>
          <a:p>
            <a:r>
              <a:rPr lang="en-US" dirty="0" err="1"/>
              <a:t>Xamarin</a:t>
            </a:r>
            <a:r>
              <a:rPr lang="en-US" dirty="0"/>
              <a:t> </a:t>
            </a:r>
            <a:r>
              <a:rPr lang="en-US" dirty="0" smtClean="0"/>
              <a:t>Apps and Office 365</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Contacts using REST</a:t>
            </a:r>
            <a:endParaRPr lang="en-US" dirty="0"/>
          </a:p>
        </p:txBody>
      </p:sp>
      <p:sp>
        <p:nvSpPr>
          <p:cNvPr id="9" name="Text Placeholder 8"/>
          <p:cNvSpPr>
            <a:spLocks noGrp="1"/>
          </p:cNvSpPr>
          <p:nvPr>
            <p:ph type="body" sz="quarter" idx="10"/>
          </p:nvPr>
        </p:nvSpPr>
        <p:spPr>
          <a:xfrm>
            <a:off x="519112" y="1180671"/>
            <a:ext cx="11149013" cy="2043636"/>
          </a:xfrm>
        </p:spPr>
        <p:txBody>
          <a:bodyPr/>
          <a:lstStyle/>
          <a:p>
            <a:r>
              <a:rPr lang="en-US" sz="2400" dirty="0"/>
              <a:t>Send GET request to Contacts endpoint</a:t>
            </a:r>
          </a:p>
          <a:p>
            <a:r>
              <a:rPr lang="en-US" sz="2400" dirty="0"/>
              <a:t>Office 365 </a:t>
            </a:r>
            <a:r>
              <a:rPr lang="en-US" sz="2400" dirty="0" smtClean="0"/>
              <a:t>Exchange API only returns </a:t>
            </a:r>
            <a:r>
              <a:rPr lang="en-US" sz="2400" dirty="0"/>
              <a:t>JSON </a:t>
            </a:r>
            <a:r>
              <a:rPr lang="en-US" sz="2400" dirty="0" smtClean="0"/>
              <a:t>responses</a:t>
            </a:r>
            <a:endParaRPr lang="en-US" sz="2400" dirty="0"/>
          </a:p>
          <a:p>
            <a:r>
              <a:rPr lang="en-US" sz="2400" dirty="0"/>
              <a:t>Paging is accomplished </a:t>
            </a:r>
            <a:r>
              <a:rPr lang="en-US" sz="2400" dirty="0" smtClean="0"/>
              <a:t>using $skip and $top</a:t>
            </a:r>
            <a:endParaRPr lang="en-US" sz="2400" dirty="0"/>
          </a:p>
          <a:p>
            <a:endParaRPr lang="en-US" sz="2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40</a:t>
            </a:fld>
            <a:endParaRPr lang="en-US" dirty="0"/>
          </a:p>
        </p:txBody>
      </p:sp>
      <p:grpSp>
        <p:nvGrpSpPr>
          <p:cNvPr id="17" name="Group 16"/>
          <p:cNvGrpSpPr/>
          <p:nvPr/>
        </p:nvGrpSpPr>
        <p:grpSpPr>
          <a:xfrm>
            <a:off x="1160782" y="2568540"/>
            <a:ext cx="9647631" cy="4192922"/>
            <a:chOff x="965574" y="1803935"/>
            <a:chExt cx="10976430" cy="4705350"/>
          </a:xfrm>
        </p:grpSpPr>
        <p:pic>
          <p:nvPicPr>
            <p:cNvPr id="16" name="Picture 15"/>
            <p:cNvPicPr>
              <a:picLocks noChangeAspect="1"/>
            </p:cNvPicPr>
            <p:nvPr/>
          </p:nvPicPr>
          <p:blipFill>
            <a:blip r:embed="rId3"/>
            <a:stretch>
              <a:fillRect/>
            </a:stretch>
          </p:blipFill>
          <p:spPr>
            <a:xfrm>
              <a:off x="965574" y="1803935"/>
              <a:ext cx="7524750" cy="4705350"/>
            </a:xfrm>
            <a:prstGeom prst="rect">
              <a:avLst/>
            </a:prstGeom>
            <a:ln>
              <a:solidFill>
                <a:schemeClr val="bg1">
                  <a:lumMod val="50000"/>
                </a:schemeClr>
              </a:solidFill>
            </a:ln>
          </p:spPr>
        </p:pic>
        <p:cxnSp>
          <p:nvCxnSpPr>
            <p:cNvPr id="8" name="Straight Arrow Connector 7"/>
            <p:cNvCxnSpPr/>
            <p:nvPr/>
          </p:nvCxnSpPr>
          <p:spPr>
            <a:xfrm>
              <a:off x="5866176" y="3799651"/>
              <a:ext cx="454884" cy="125819"/>
            </a:xfrm>
            <a:prstGeom prst="straightConnector1">
              <a:avLst/>
            </a:prstGeom>
            <a:ln w="19050">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474654" y="3699439"/>
              <a:ext cx="5467350" cy="1343025"/>
            </a:xfrm>
            <a:prstGeom prst="rect">
              <a:avLst/>
            </a:prstGeom>
            <a:ln>
              <a:solidFill>
                <a:schemeClr val="bg1">
                  <a:lumMod val="50000"/>
                </a:schemeClr>
              </a:solidFill>
            </a:ln>
          </p:spPr>
        </p:pic>
      </p:grpSp>
    </p:spTree>
    <p:extLst>
      <p:ext uri="{BB962C8B-B14F-4D97-AF65-F5344CB8AC3E}">
        <p14:creationId xmlns:p14="http://schemas.microsoft.com/office/powerpoint/2010/main" val="28454784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a new Contact</a:t>
            </a:r>
            <a:endParaRPr lang="en-US" dirty="0"/>
          </a:p>
        </p:txBody>
      </p:sp>
      <p:sp>
        <p:nvSpPr>
          <p:cNvPr id="2" name="Text Placeholder 1"/>
          <p:cNvSpPr>
            <a:spLocks noGrp="1"/>
          </p:cNvSpPr>
          <p:nvPr>
            <p:ph type="body" sz="quarter" idx="10"/>
          </p:nvPr>
        </p:nvSpPr>
        <p:spPr/>
        <p:txBody>
          <a:bodyPr/>
          <a:lstStyle/>
          <a:p>
            <a:r>
              <a:rPr lang="en-US" sz="3200" dirty="0" smtClean="0"/>
              <a:t>POST to Add endpoint</a:t>
            </a:r>
          </a:p>
          <a:p>
            <a:r>
              <a:rPr lang="en-US" sz="3200" dirty="0" smtClean="0"/>
              <a:t>Provide minimum of @</a:t>
            </a:r>
            <a:r>
              <a:rPr lang="en-US" sz="3200" dirty="0" err="1" smtClean="0"/>
              <a:t>data.type</a:t>
            </a:r>
            <a:r>
              <a:rPr lang="en-US" sz="3200" dirty="0" smtClean="0"/>
              <a:t> and </a:t>
            </a:r>
            <a:r>
              <a:rPr lang="en-US" sz="3200" dirty="0" err="1" smtClean="0"/>
              <a:t>GivenName</a:t>
            </a:r>
            <a:r>
              <a:rPr lang="en-US" sz="3200" dirty="0" smtClean="0"/>
              <a:t> property</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41</a:t>
            </a:fld>
            <a:endParaRPr lang="en-US" dirty="0"/>
          </a:p>
        </p:txBody>
      </p:sp>
      <p:pic>
        <p:nvPicPr>
          <p:cNvPr id="5" name="Picture 4"/>
          <p:cNvPicPr>
            <a:picLocks noChangeAspect="1"/>
          </p:cNvPicPr>
          <p:nvPr/>
        </p:nvPicPr>
        <p:blipFill>
          <a:blip r:embed="rId2"/>
          <a:stretch>
            <a:fillRect/>
          </a:stretch>
        </p:blipFill>
        <p:spPr>
          <a:xfrm>
            <a:off x="1214950" y="2633335"/>
            <a:ext cx="7435025" cy="3985678"/>
          </a:xfrm>
          <a:prstGeom prst="rect">
            <a:avLst/>
          </a:prstGeom>
          <a:ln>
            <a:solidFill>
              <a:schemeClr val="bg1">
                <a:lumMod val="50000"/>
              </a:schemeClr>
            </a:solidFill>
          </a:ln>
        </p:spPr>
      </p:pic>
    </p:spTree>
    <p:extLst>
      <p:ext uri="{BB962C8B-B14F-4D97-AF65-F5344CB8AC3E}">
        <p14:creationId xmlns:p14="http://schemas.microsoft.com/office/powerpoint/2010/main" val="248480791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operation targeting </a:t>
            </a:r>
            <a:r>
              <a:rPr lang="en-US" sz="3200" b="1" dirty="0" smtClean="0"/>
              <a:t>Me/Contacts(Id)</a:t>
            </a:r>
            <a:endParaRPr lang="en-US" b="1" dirty="0" smtClean="0"/>
          </a:p>
        </p:txBody>
      </p:sp>
      <p:sp>
        <p:nvSpPr>
          <p:cNvPr id="3" name="Title 2"/>
          <p:cNvSpPr>
            <a:spLocks noGrp="1"/>
          </p:cNvSpPr>
          <p:nvPr>
            <p:ph type="title"/>
          </p:nvPr>
        </p:nvSpPr>
        <p:spPr/>
        <p:txBody>
          <a:bodyPr/>
          <a:lstStyle/>
          <a:p>
            <a:r>
              <a:rPr lang="en-US" dirty="0" smtClean="0"/>
              <a:t>Deleting a Contact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42</a:t>
            </a:fld>
            <a:endParaRPr lang="en-US" dirty="0"/>
          </a:p>
        </p:txBody>
      </p:sp>
      <p:pic>
        <p:nvPicPr>
          <p:cNvPr id="5" name="Picture 4"/>
          <p:cNvPicPr>
            <a:picLocks noChangeAspect="1"/>
          </p:cNvPicPr>
          <p:nvPr/>
        </p:nvPicPr>
        <p:blipFill>
          <a:blip r:embed="rId2"/>
          <a:stretch>
            <a:fillRect/>
          </a:stretch>
        </p:blipFill>
        <p:spPr>
          <a:xfrm>
            <a:off x="519111" y="2361363"/>
            <a:ext cx="7446631" cy="1809945"/>
          </a:xfrm>
          <a:prstGeom prst="rect">
            <a:avLst/>
          </a:prstGeom>
          <a:ln>
            <a:solidFill>
              <a:schemeClr val="bg1">
                <a:lumMod val="50000"/>
              </a:schemeClr>
            </a:solidFill>
          </a:ln>
        </p:spPr>
      </p:pic>
    </p:spTree>
    <p:extLst>
      <p:ext uri="{BB962C8B-B14F-4D97-AF65-F5344CB8AC3E}">
        <p14:creationId xmlns:p14="http://schemas.microsoft.com/office/powerpoint/2010/main" val="59088271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Exchange Operations using the Office 365 REST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Connected Services</a:t>
            </a:r>
          </a:p>
          <a:p>
            <a:r>
              <a:rPr lang="en-US" dirty="0"/>
              <a:t>Paging Support</a:t>
            </a:r>
          </a:p>
          <a:p>
            <a:r>
              <a:rPr lang="en-US" dirty="0"/>
              <a:t>CRUD Support</a:t>
            </a:r>
          </a:p>
          <a:p>
            <a:r>
              <a:rPr lang="en-US" dirty="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09378" y="1822052"/>
            <a:ext cx="6003273" cy="3168693"/>
            <a:chOff x="824817" y="1548586"/>
            <a:chExt cx="9267767" cy="4644083"/>
          </a:xfrm>
        </p:grpSpPr>
        <p:pic>
          <p:nvPicPr>
            <p:cNvPr id="7" name="Picture 6"/>
            <p:cNvPicPr>
              <a:picLocks noChangeAspect="1"/>
            </p:cNvPicPr>
            <p:nvPr/>
          </p:nvPicPr>
          <p:blipFill>
            <a:blip r:embed="rId2"/>
            <a:stretch>
              <a:fillRect/>
            </a:stretch>
          </p:blipFill>
          <p:spPr>
            <a:xfrm>
              <a:off x="824817" y="1548586"/>
              <a:ext cx="9267767" cy="2738371"/>
            </a:xfrm>
            <a:prstGeom prst="rect">
              <a:avLst/>
            </a:prstGeom>
            <a:ln>
              <a:solidFill>
                <a:schemeClr val="bg1">
                  <a:lumMod val="65000"/>
                </a:schemeClr>
              </a:solidFill>
            </a:ln>
          </p:spPr>
        </p:pic>
        <p:pic>
          <p:nvPicPr>
            <p:cNvPr id="4" name="Picture 3"/>
            <p:cNvPicPr>
              <a:picLocks noChangeAspect="1"/>
            </p:cNvPicPr>
            <p:nvPr/>
          </p:nvPicPr>
          <p:blipFill>
            <a:blip r:embed="rId3"/>
            <a:stretch>
              <a:fillRect/>
            </a:stretch>
          </p:blipFill>
          <p:spPr>
            <a:xfrm>
              <a:off x="5458700" y="3350352"/>
              <a:ext cx="4355759" cy="2842317"/>
            </a:xfrm>
            <a:prstGeom prst="rect">
              <a:avLst/>
            </a:prstGeom>
          </p:spPr>
        </p:pic>
      </p:grpSp>
    </p:spTree>
    <p:extLst>
      <p:ext uri="{BB962C8B-B14F-4D97-AF65-F5344CB8AC3E}">
        <p14:creationId xmlns:p14="http://schemas.microsoft.com/office/powerpoint/2010/main" val="319934581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Platforms</a:t>
            </a:r>
            <a:endParaRPr lang="en-US" dirty="0"/>
          </a:p>
        </p:txBody>
      </p:sp>
      <p:sp>
        <p:nvSpPr>
          <p:cNvPr id="3" name="Text Placeholder 2"/>
          <p:cNvSpPr>
            <a:spLocks noGrp="1"/>
          </p:cNvSpPr>
          <p:nvPr>
            <p:ph type="body" sz="quarter" idx="10"/>
          </p:nvPr>
        </p:nvSpPr>
        <p:spPr/>
        <p:txBody>
          <a:bodyPr/>
          <a:lstStyle/>
          <a:p>
            <a:r>
              <a:rPr lang="en-GB" dirty="0"/>
              <a:t>You can use the extension to build apps for the following devices and platforms:</a:t>
            </a:r>
          </a:p>
          <a:p>
            <a:pPr lvl="1"/>
            <a:r>
              <a:rPr lang="en-GB" dirty="0" smtClean="0"/>
              <a:t>Android </a:t>
            </a:r>
            <a:r>
              <a:rPr lang="en-GB" dirty="0"/>
              <a:t>4 and later (4.4 provides the best developer experience)</a:t>
            </a:r>
          </a:p>
          <a:p>
            <a:pPr lvl="1"/>
            <a:r>
              <a:rPr lang="en-GB" dirty="0" smtClean="0"/>
              <a:t>iOS </a:t>
            </a:r>
            <a:r>
              <a:rPr lang="en-GB" dirty="0"/>
              <a:t>6 and iOS 7</a:t>
            </a:r>
          </a:p>
          <a:p>
            <a:pPr lvl="1"/>
            <a:r>
              <a:rPr lang="en-GB" dirty="0" smtClean="0"/>
              <a:t>Windows </a:t>
            </a:r>
            <a:r>
              <a:rPr lang="en-GB" dirty="0"/>
              <a:t>8 (Windows Store)</a:t>
            </a:r>
          </a:p>
          <a:p>
            <a:pPr lvl="1"/>
            <a:r>
              <a:rPr lang="en-GB" dirty="0" smtClean="0"/>
              <a:t>Windows </a:t>
            </a:r>
            <a:r>
              <a:rPr lang="en-GB" dirty="0"/>
              <a:t>Phone 8</a:t>
            </a:r>
          </a:p>
          <a:p>
            <a:pPr lvl="1"/>
            <a:endParaRPr lang="en-GB" dirty="0"/>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416339135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Assistance</a:t>
            </a:r>
            <a:endParaRPr lang="en-US" dirty="0"/>
          </a:p>
        </p:txBody>
      </p:sp>
      <p:sp>
        <p:nvSpPr>
          <p:cNvPr id="3" name="Text Placeholder 2"/>
          <p:cNvSpPr>
            <a:spLocks noGrp="1"/>
          </p:cNvSpPr>
          <p:nvPr>
            <p:ph type="body" sz="quarter" idx="10"/>
          </p:nvPr>
        </p:nvSpPr>
        <p:spPr/>
        <p:txBody>
          <a:bodyPr/>
          <a:lstStyle/>
          <a:p>
            <a:r>
              <a:rPr lang="en-GB" dirty="0" smtClean="0"/>
              <a:t>Easy </a:t>
            </a:r>
            <a:r>
              <a:rPr lang="en-GB" dirty="0"/>
              <a:t>installation. </a:t>
            </a:r>
            <a:endParaRPr lang="en-GB" dirty="0" smtClean="0"/>
          </a:p>
          <a:p>
            <a:pPr lvl="1"/>
            <a:r>
              <a:rPr lang="en-GB" dirty="0" smtClean="0"/>
              <a:t>Building </a:t>
            </a:r>
            <a:r>
              <a:rPr lang="en-GB" dirty="0"/>
              <a:t>and running apps using Cordova requires third-party software, especially to support multiple native platforms. Visual Studio handles all that for you by including a third-party dependency installer that gets you up and running in the first hour.</a:t>
            </a:r>
          </a:p>
          <a:p>
            <a:r>
              <a:rPr lang="en-GB" dirty="0" smtClean="0"/>
              <a:t>Plugin </a:t>
            </a:r>
            <a:r>
              <a:rPr lang="en-GB" dirty="0"/>
              <a:t>management. </a:t>
            </a:r>
            <a:endParaRPr lang="en-GB" dirty="0" smtClean="0"/>
          </a:p>
          <a:p>
            <a:pPr lvl="1"/>
            <a:r>
              <a:rPr lang="en-GB" dirty="0" smtClean="0"/>
              <a:t>Cordova </a:t>
            </a:r>
            <a:r>
              <a:rPr lang="en-GB" dirty="0"/>
              <a:t>plugins provide access to native APIs using a JavaScript interface. Support for custom plugins like those that turn a mobile phone into a barcode scanner are critical to an app's success. Visual Studio makes it easy to add plugins of all kinds, including core Cordova and custom plugins. You also benefit from IntelliSense for plugins in Visual Studio.</a:t>
            </a:r>
          </a:p>
          <a:p>
            <a:r>
              <a:rPr lang="en-GB" dirty="0" smtClean="0"/>
              <a:t>Unified </a:t>
            </a:r>
            <a:r>
              <a:rPr lang="en-GB" dirty="0"/>
              <a:t>debugging experience. </a:t>
            </a:r>
            <a:endParaRPr lang="en-GB" dirty="0" smtClean="0"/>
          </a:p>
          <a:p>
            <a:pPr lvl="1"/>
            <a:r>
              <a:rPr lang="en-GB" dirty="0" smtClean="0"/>
              <a:t>Multi-device </a:t>
            </a:r>
            <a:r>
              <a:rPr lang="en-GB" dirty="0"/>
              <a:t>development often requires a different tool for debugging each device, emulator, or simulator. Different tools mean different workflows and lost productivity every time you switch devices. With Visual Studio, you can use the same world-class debugging tools for all deployment targets, including Windows, the Android emulator, attached Android devices, Apache Ripple, and (coming soon) iOS devices and emulators.</a:t>
            </a:r>
          </a:p>
          <a:p>
            <a:r>
              <a:rPr lang="en-GB" dirty="0" smtClean="0"/>
              <a:t>Write </a:t>
            </a:r>
            <a:r>
              <a:rPr lang="en-GB" dirty="0"/>
              <a:t>once, deploy everywhere. </a:t>
            </a:r>
            <a:endParaRPr lang="en-GB" dirty="0" smtClean="0"/>
          </a:p>
          <a:p>
            <a:pPr lvl="1"/>
            <a:r>
              <a:rPr lang="en-GB" dirty="0" smtClean="0"/>
              <a:t>The </a:t>
            </a:r>
            <a:r>
              <a:rPr lang="en-GB" dirty="0"/>
              <a:t>common JavaScript and plugin APIs in Cordova make it easy to write an app using a single code base that deploys to all target platforms—iOS, Android, and Windows. Of course, you can always write platform-specific code if and when you need it.</a:t>
            </a:r>
          </a:p>
          <a:p>
            <a:endParaRPr lang="en-GB" dirty="0"/>
          </a:p>
          <a:p>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32841964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2350" y="1009339"/>
            <a:ext cx="6315258" cy="4957370"/>
          </a:xfrm>
          <a:prstGeom prst="rect">
            <a:avLst/>
          </a:prstGeom>
        </p:spPr>
      </p:pic>
    </p:spTree>
    <p:extLst>
      <p:ext uri="{BB962C8B-B14F-4D97-AF65-F5344CB8AC3E}">
        <p14:creationId xmlns:p14="http://schemas.microsoft.com/office/powerpoint/2010/main" val="3447708012"/>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5fad15d0-477e-40da-a20d-40d4ca777cbd"/>
    <ds:schemaRef ds:uri="http://purl.org/dc/dcmityp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1915</Words>
  <Application>Microsoft Office PowerPoint</Application>
  <PresentationFormat>Custom</PresentationFormat>
  <Paragraphs>221</Paragraphs>
  <Slides>45</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native Xamarin Development with Office 365 APIs</vt:lpstr>
      <vt:lpstr>Agenda </vt:lpstr>
      <vt:lpstr>Overview</vt:lpstr>
      <vt:lpstr>PowerPoint Presentation</vt:lpstr>
      <vt:lpstr>Supported Platforms</vt:lpstr>
      <vt:lpstr>Visual Studio Assistance</vt:lpstr>
      <vt:lpstr>PowerPoint Presentation</vt:lpstr>
      <vt:lpstr>Setup</vt:lpstr>
      <vt:lpstr>PowerPoint Presentation</vt:lpstr>
      <vt:lpstr>Android Emulators and Debugging</vt:lpstr>
      <vt:lpstr>PowerPoint Presentation</vt:lpstr>
      <vt:lpstr>PowerPoint Presentation</vt:lpstr>
      <vt:lpstr>PowerPoint Presentation</vt:lpstr>
      <vt:lpstr>PowerPoint Presentation</vt:lpstr>
      <vt:lpstr>PowerPoint Presentation</vt:lpstr>
      <vt:lpstr>Office 365 Exchange APIs</vt:lpstr>
      <vt:lpstr>Mail Messages</vt:lpstr>
      <vt:lpstr>Calendar Events</vt:lpstr>
      <vt:lpstr>Contacts</vt:lpstr>
      <vt:lpstr>Connected Services</vt:lpstr>
      <vt:lpstr>Adding Connected Services</vt:lpstr>
      <vt:lpstr>Connected Services Permissions</vt:lpstr>
      <vt:lpstr>Projects with Connected Services</vt:lpstr>
      <vt:lpstr>PowerPoint Presentation</vt:lpstr>
      <vt:lpstr>Programming with ExchangeClient</vt:lpstr>
      <vt:lpstr>Retrieving Messages</vt:lpstr>
      <vt:lpstr>PowerPoint Presentation</vt:lpstr>
      <vt:lpstr>Paging Support</vt:lpstr>
      <vt:lpstr>Paging with the Office 365 APIs</vt:lpstr>
      <vt:lpstr>PowerPoint Presentation</vt:lpstr>
      <vt:lpstr>CRUD Support</vt:lpstr>
      <vt:lpstr>Getting and Deleting a Specific Contact</vt:lpstr>
      <vt:lpstr>Adding a Contact</vt:lpstr>
      <vt:lpstr>PowerPoint Presentation</vt:lpstr>
      <vt:lpstr>Exchange Operations with REST</vt:lpstr>
      <vt:lpstr>Office 365 Exchange REST APIs</vt:lpstr>
      <vt:lpstr>Obtaining an Access Token</vt:lpstr>
      <vt:lpstr>Reading Contacts using REST</vt:lpstr>
      <vt:lpstr>Adding a new Contact</vt:lpstr>
      <vt:lpstr>Deleting a Contact</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2014-09-29T20:25:03Z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