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4229" r:id="rId1"/>
  </p:sldMasterIdLst>
  <p:notesMasterIdLst>
    <p:notesMasterId r:id="rId23"/>
  </p:notesMasterIdLst>
  <p:handoutMasterIdLst>
    <p:handoutMasterId r:id="rId24"/>
  </p:handoutMasterIdLst>
  <p:sldIdLst>
    <p:sldId id="281" r:id="rId2"/>
    <p:sldId id="282" r:id="rId3"/>
    <p:sldId id="1606" r:id="rId4"/>
    <p:sldId id="286" r:id="rId5"/>
    <p:sldId id="318" r:id="rId6"/>
    <p:sldId id="1614" r:id="rId7"/>
    <p:sldId id="1608" r:id="rId8"/>
    <p:sldId id="1611" r:id="rId9"/>
    <p:sldId id="1615" r:id="rId10"/>
    <p:sldId id="1609" r:id="rId11"/>
    <p:sldId id="1612" r:id="rId12"/>
    <p:sldId id="1616" r:id="rId13"/>
    <p:sldId id="1617" r:id="rId14"/>
    <p:sldId id="1618" r:id="rId15"/>
    <p:sldId id="1619" r:id="rId16"/>
    <p:sldId id="1610" r:id="rId17"/>
    <p:sldId id="265" r:id="rId18"/>
    <p:sldId id="283" r:id="rId19"/>
    <p:sldId id="1613" r:id="rId20"/>
    <p:sldId id="261" r:id="rId21"/>
    <p:sldId id="260" r:id="rId22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uild an Office add-in using modern JavaScript tools and techniques" id="{7E829F76-CD83-44A3-B3F7-007301260BD8}">
          <p14:sldIdLst>
            <p14:sldId id="281"/>
          </p14:sldIdLst>
        </p14:section>
        <p14:section name="Working with Tables and Charts" id="{B0BFF9A6-974F-8449-8C5B-AB69438AA832}">
          <p14:sldIdLst>
            <p14:sldId id="282"/>
            <p14:sldId id="1606"/>
            <p14:sldId id="286"/>
            <p14:sldId id="318"/>
            <p14:sldId id="1614"/>
            <p14:sldId id="1608"/>
            <p14:sldId id="1611"/>
            <p14:sldId id="1615"/>
            <p14:sldId id="1609"/>
            <p14:sldId id="1612"/>
            <p14:sldId id="1616"/>
            <p14:sldId id="1617"/>
            <p14:sldId id="1618"/>
            <p14:sldId id="1619"/>
            <p14:sldId id="1610"/>
            <p14:sldId id="265"/>
          </p14:sldIdLst>
        </p14:section>
        <p14:section name="Summary" id="{0515D85C-C91E-4BDB-B673-651C2D8A364D}">
          <p14:sldIdLst>
            <p14:sldId id="283"/>
            <p14:sldId id="1613"/>
            <p14:sldId id="261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2F2F"/>
    <a:srgbClr val="787878"/>
    <a:srgbClr val="595959"/>
    <a:srgbClr val="A6A6A6"/>
    <a:srgbClr val="7F7F7F"/>
    <a:srgbClr val="00BCF2"/>
    <a:srgbClr val="FFFFFF"/>
    <a:srgbClr val="000A18"/>
    <a:srgbClr val="BCEEFC"/>
    <a:srgbClr val="FFB6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254" autoAdjust="0"/>
    <p:restoredTop sz="77551" autoAdjust="0"/>
  </p:normalViewPr>
  <p:slideViewPr>
    <p:cSldViewPr snapToGrid="0">
      <p:cViewPr varScale="1">
        <p:scale>
          <a:sx n="96" d="100"/>
          <a:sy n="96" d="100"/>
        </p:scale>
        <p:origin x="1272" y="1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 showGuides="1">
      <p:cViewPr varScale="1">
        <p:scale>
          <a:sx n="61" d="100"/>
          <a:sy n="61" d="100"/>
        </p:scale>
        <p:origin x="3168" y="43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0CB2F-F0BF-435A-A27A-2EC15087F634}" type="datetime8">
              <a:rPr lang="en-US" smtClean="0">
                <a:latin typeface="Segoe UI" pitchFamily="34" charset="0"/>
              </a:rPr>
              <a:t>6/6/19 9:31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18B56EA-E28F-4F92-9F16-7A6F2501B303}" type="datetime8">
              <a:rPr lang="en-US" smtClean="0"/>
              <a:t>6/6/19 9:31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6/6/19 9:31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31532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slide shows three simple samples for applying a filter, reapplying the filter after edits and clearing filters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6/6/19 9:31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7985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slide demonstrates how to sort a table by one or more fields. In this case sorting by the second column descending followed by the third column ascending</a:t>
            </a:r>
          </a:p>
          <a:p>
            <a:r>
              <a:rPr lang="en-US" dirty="0"/>
              <a:t>You can also see how to reapply a sort after edits are made and how to clear a sort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6/6/19 9:31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1286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b="1" dirty="0">
                <a:solidFill>
                  <a:srgbClr val="D83B01"/>
                </a:solidFill>
                <a:latin typeface="Segoe UI Semibold"/>
              </a:rPr>
              <a:t>Charts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900" kern="1200" dirty="0">
                <a:solidFill>
                  <a:srgbClr val="2F2F2F"/>
                </a:solidFill>
                <a:latin typeface="Segoe UI Light" pitchFamily="34" charset="0"/>
                <a:ea typeface="+mn-ea"/>
                <a:cs typeface="+mn-cs"/>
              </a:rPr>
              <a:t>Microsoft Excel has become a playground for data manipulation and visualization. So it no surprise that the Excel JavaScript APIs allow developers to add and manipulate charts.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900" kern="1200" dirty="0">
                <a:solidFill>
                  <a:srgbClr val="2F2F2F"/>
                </a:solidFill>
                <a:latin typeface="Segoe UI Light" pitchFamily="34" charset="0"/>
                <a:ea typeface="+mn-ea"/>
                <a:cs typeface="+mn-cs"/>
              </a:rPr>
              <a:t>Charts exist within worksheets, but can also be accessed directly from the workbook object.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900" kern="1200" dirty="0">
                <a:solidFill>
                  <a:srgbClr val="2F2F2F"/>
                </a:solidFill>
                <a:latin typeface="Segoe UI Light" pitchFamily="34" charset="0"/>
                <a:ea typeface="+mn-ea"/>
                <a:cs typeface="+mn-cs"/>
              </a:rPr>
              <a:t>Charts have a number of complex relational properties that can be used to fine-tune the look of a chart. These include titles, legends, axes, series, labels, format, and much more.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900" dirty="0">
                <a:solidFill>
                  <a:srgbClr val="2F2F2F"/>
                </a:solidFill>
                <a:latin typeface="Segoe UI Semibold"/>
              </a:rPr>
              <a:t>Charts are created based on a data range and are often created in conjunction with tables.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900" dirty="0">
                <a:solidFill>
                  <a:srgbClr val="2F2F2F"/>
                </a:solidFill>
                <a:latin typeface="Segoe UI Semibold"/>
              </a:rPr>
              <a:t>The </a:t>
            </a:r>
            <a:r>
              <a:rPr lang="en-US" sz="900" dirty="0" err="1">
                <a:solidFill>
                  <a:srgbClr val="2F2F2F"/>
                </a:solidFill>
                <a:latin typeface="Segoe UI Semibold"/>
              </a:rPr>
              <a:t>worksheet.charts.add</a:t>
            </a:r>
            <a:r>
              <a:rPr lang="en-US" sz="900" dirty="0">
                <a:solidFill>
                  <a:srgbClr val="2F2F2F"/>
                </a:solidFill>
                <a:latin typeface="Segoe UI Semibold"/>
              </a:rPr>
              <a:t> function is used to create a chart, which accepts a chart type (discussed more in the next slide), a data range, and </a:t>
            </a:r>
            <a:r>
              <a:rPr lang="en-US" sz="900" dirty="0" err="1">
                <a:solidFill>
                  <a:srgbClr val="2F2F2F"/>
                </a:solidFill>
                <a:latin typeface="Segoe UI Semibold"/>
              </a:rPr>
              <a:t>seriesBy</a:t>
            </a:r>
            <a:r>
              <a:rPr lang="en-US" sz="900" dirty="0">
                <a:solidFill>
                  <a:srgbClr val="2F2F2F"/>
                </a:solidFill>
                <a:latin typeface="Segoe UI Semibold"/>
              </a:rPr>
              <a:t> (possible values include Auto, Scalar, Matrix).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6/6/19 9:31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057705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slide shows the script for adding a chart and all the support chart types…just about every chart type imaginable is supported.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6/6/19 9:31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0561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table outlines the properties of a chart object in </a:t>
            </a:r>
            <a:r>
              <a:rPr lang="en-US" dirty="0" err="1"/>
              <a:t>Office.js</a:t>
            </a:r>
            <a:r>
              <a:rPr lang="en-US" dirty="0"/>
              <a:t>, notice a number of properties to determine the appearance (ex: height, width, top) and many that are used to make the chart easily referenceable such as id and name.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6/6/19 9:31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4342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Relationships on the chart object make a big difference in how the chart appears. Here you can manipulate the axes, labels, legend, series, title, and more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6/6/19 9:31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6975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sample shows how to insert a new chart and getting an existing chart based on a name.</a:t>
            </a:r>
          </a:p>
          <a:p>
            <a:r>
              <a:rPr lang="en-US" dirty="0"/>
              <a:t>The new chart is being defined as a clustered column chart, based on some table data, and asked Excel to figure out if it should be </a:t>
            </a:r>
            <a:r>
              <a:rPr lang="en-US" sz="900" b="0" i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charted </a:t>
            </a:r>
            <a:r>
              <a:rPr lang="en-US" sz="900" b="0" i="0" kern="120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rowwise</a:t>
            </a:r>
            <a:r>
              <a:rPr lang="en-US" sz="900" b="0" i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or </a:t>
            </a:r>
            <a:r>
              <a:rPr lang="en-US" sz="900" b="0" i="0" kern="120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columnwise</a:t>
            </a:r>
            <a:endParaRPr lang="en-US" sz="900" b="0" i="0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r>
              <a:rPr lang="en-US" sz="900" b="0" i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Below you can see how you can use </a:t>
            </a:r>
            <a:r>
              <a:rPr lang="en-US" sz="900" b="0" i="0" kern="120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Office.js</a:t>
            </a:r>
            <a:r>
              <a:rPr lang="en-US" sz="900" b="0" i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to manipulate details to perfect a chart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6/6/19 9:31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9476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demo,</a:t>
            </a:r>
            <a:r>
              <a:rPr lang="en-US" baseline="0" dirty="0"/>
              <a:t> we will look at an add-in for Microsoft Excel that manipulates tables and charts in an Excel Workbook</a:t>
            </a:r>
            <a:endParaRPr lang="en-US" sz="900" b="0" kern="1200" baseline="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endParaRPr lang="en-US" sz="900" b="0" kern="1200" baseline="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pPr marL="228600" marR="0" indent="-22860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Open the completed solution located in the </a:t>
            </a:r>
            <a:r>
              <a:rPr lang="en-US" sz="900" b="1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Demos/04 All Complete 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folder</a:t>
            </a:r>
          </a:p>
          <a:p>
            <a:pPr marL="388712" marR="0" lvl="1" indent="-17145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Run </a:t>
            </a:r>
            <a:r>
              <a:rPr lang="en-US" sz="900" b="0" kern="1200" baseline="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npm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install</a:t>
            </a:r>
          </a:p>
          <a:p>
            <a:pPr marL="388712" marR="0" lvl="1" indent="-17145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Run </a:t>
            </a:r>
            <a:r>
              <a:rPr lang="en-US" sz="900" b="0" kern="1200" baseline="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npm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run build</a:t>
            </a:r>
          </a:p>
          <a:p>
            <a:pPr marL="388712" marR="0" lvl="1" indent="-17145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Run </a:t>
            </a:r>
            <a:r>
              <a:rPr lang="en-US" sz="900" b="0" kern="1200" baseline="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npm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start</a:t>
            </a:r>
          </a:p>
          <a:p>
            <a:pPr marL="388712" marR="0" lvl="1" indent="-17145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Side-load the add-in</a:t>
            </a:r>
          </a:p>
          <a:p>
            <a:pPr marL="388712" marR="0" lvl="1" indent="-17145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US" sz="900" b="0" kern="1200" baseline="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pPr marL="228600" marR="0" lvl="0" indent="-22860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Launch the add-in using the </a:t>
            </a:r>
            <a:r>
              <a:rPr lang="en-US" sz="900" b="1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Show </a:t>
            </a:r>
            <a:r>
              <a:rPr lang="en-US" sz="900" b="1" kern="1200" baseline="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Taskpane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button in the ribbon</a:t>
            </a:r>
          </a:p>
          <a:p>
            <a:pPr marL="228600" marR="0" lvl="0" indent="-22860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Click the </a:t>
            </a:r>
            <a:r>
              <a:rPr lang="en-US" sz="900" b="1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Create Table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button to demonstrate table creation</a:t>
            </a:r>
          </a:p>
          <a:p>
            <a:pPr marL="228600" marR="0" lvl="0" indent="-22860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Click the </a:t>
            </a:r>
            <a:r>
              <a:rPr lang="en-US" sz="900" b="1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Filter Table 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button to demonstrate the table being filtered by category</a:t>
            </a:r>
          </a:p>
          <a:p>
            <a:pPr marL="228600" marR="0" lvl="0" indent="-22860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Click the </a:t>
            </a:r>
            <a:r>
              <a:rPr lang="en-US" sz="900" b="1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Sort Table 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button to demonstrate sorting</a:t>
            </a:r>
          </a:p>
          <a:p>
            <a:pPr marL="228600" marR="0" lvl="0" indent="-22860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Click the </a:t>
            </a:r>
            <a:r>
              <a:rPr lang="en-US" sz="900" b="1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Create Chart 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button to create a chart</a:t>
            </a:r>
          </a:p>
          <a:p>
            <a:pPr marL="228600" marR="0" lvl="0" indent="-22860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Click the </a:t>
            </a:r>
            <a:r>
              <a:rPr lang="en-US" sz="900" b="1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Freeze Header 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button to freeze the header row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6/6/19 9:31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0235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6/6/19 9:31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3296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6/6/19 9:31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8647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6/6/19 9:31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237875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6/6/19 9:31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9013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222AD0-0B7F-488E-9964-D0921E2F5B1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CC1B8A5-A28A-4304-8371-25D67565D2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Office 365 Platform offers a number of canvases for developers to embed customizations. Office add-ins are one of those canvases.</a:t>
            </a:r>
          </a:p>
        </p:txBody>
      </p:sp>
    </p:spTree>
    <p:extLst>
      <p:ext uri="{BB962C8B-B14F-4D97-AF65-F5344CB8AC3E}">
        <p14:creationId xmlns:p14="http://schemas.microsoft.com/office/powerpoint/2010/main" val="11324580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dirty="0"/>
              <a:t>All Office add-ins must call </a:t>
            </a:r>
            <a:r>
              <a:rPr lang="en-US" dirty="0" err="1"/>
              <a:t>Office.initialize</a:t>
            </a:r>
            <a:r>
              <a:rPr lang="en-US" dirty="0"/>
              <a:t> when a page first loads in the add-in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If using newer </a:t>
            </a:r>
            <a:r>
              <a:rPr lang="en-US" dirty="0" err="1"/>
              <a:t>Office.js</a:t>
            </a:r>
            <a:r>
              <a:rPr lang="en-US" dirty="0"/>
              <a:t> capabilities, it is important to check if the client supports those extensions. You can check this using the </a:t>
            </a:r>
            <a:r>
              <a:rPr lang="en-US" dirty="0" err="1"/>
              <a:t>requirements.isSetSupported</a:t>
            </a:r>
            <a:r>
              <a:rPr lang="en-US" dirty="0"/>
              <a:t> operation.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For Excel JavaScript APIs, you should get context using the </a:t>
            </a:r>
            <a:r>
              <a:rPr lang="en-US" dirty="0" err="1"/>
              <a:t>Excel.run</a:t>
            </a:r>
            <a:r>
              <a:rPr lang="en-US" dirty="0"/>
              <a:t> operation.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Using the context, you can load any properties you might need to work with.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Calling </a:t>
            </a:r>
            <a:r>
              <a:rPr lang="en-US" dirty="0" err="1"/>
              <a:t>context.sync</a:t>
            </a:r>
            <a:r>
              <a:rPr lang="en-US" dirty="0"/>
              <a:t> will execute a batch of operations.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 err="1"/>
              <a:t>Context.sync</a:t>
            </a:r>
            <a:r>
              <a:rPr lang="en-US" dirty="0"/>
              <a:t> returns a promise that can be used to get results or a previous operation and/or perform new operations.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It is a best practice to catch and handle errors that might occur when working with the Excel APIs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6/6/19 9:31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3072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Before manipulating a Excel workbook, it is important to understand it’s hierarchy and how that relates to the objects you will work with in </a:t>
            </a:r>
            <a:r>
              <a:rPr lang="en-US" dirty="0" err="1"/>
              <a:t>Office.js</a:t>
            </a:r>
            <a:r>
              <a:rPr lang="en-US" dirty="0"/>
              <a:t>.</a:t>
            </a:r>
          </a:p>
          <a:p>
            <a:r>
              <a:rPr lang="en-US" dirty="0"/>
              <a:t>As seen in the previous slide, </a:t>
            </a:r>
            <a:r>
              <a:rPr lang="en-US" dirty="0" err="1"/>
              <a:t>Office.js</a:t>
            </a:r>
            <a:r>
              <a:rPr lang="en-US" dirty="0"/>
              <a:t> provides context to an add-in via </a:t>
            </a:r>
            <a:r>
              <a:rPr lang="en-US" dirty="0" err="1"/>
              <a:t>Excel.run</a:t>
            </a:r>
            <a:r>
              <a:rPr lang="en-US" dirty="0"/>
              <a:t>…that context contains a workbook property.</a:t>
            </a: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 workbook </a:t>
            </a:r>
            <a:r>
              <a:rPr lang="en-US" sz="900" kern="1200" dirty="0">
                <a:solidFill>
                  <a:srgbClr val="2F2F2F"/>
                </a:solidFill>
                <a:latin typeface="Segoe UI Light" pitchFamily="34" charset="0"/>
                <a:ea typeface="+mn-ea"/>
                <a:cs typeface="+mn-cs"/>
              </a:rPr>
              <a:t>contains worksheets, which contains a number of collections, including charts, tables, </a:t>
            </a:r>
            <a:r>
              <a:rPr lang="en-US" sz="900" kern="1200" dirty="0" err="1">
                <a:solidFill>
                  <a:srgbClr val="2F2F2F"/>
                </a:solidFill>
                <a:latin typeface="Segoe UI Light" pitchFamily="34" charset="0"/>
                <a:ea typeface="+mn-ea"/>
                <a:cs typeface="+mn-cs"/>
              </a:rPr>
              <a:t>pivotTables</a:t>
            </a:r>
            <a:r>
              <a:rPr lang="en-US" sz="900" kern="1200" dirty="0">
                <a:solidFill>
                  <a:srgbClr val="2F2F2F"/>
                </a:solidFill>
                <a:latin typeface="Segoe UI Light" pitchFamily="34" charset="0"/>
                <a:ea typeface="+mn-ea"/>
                <a:cs typeface="+mn-cs"/>
              </a:rPr>
              <a:t>, and more</a:t>
            </a:r>
            <a:r>
              <a:rPr lang="en-US" dirty="0"/>
              <a:t>.</a:t>
            </a:r>
          </a:p>
          <a:p>
            <a:r>
              <a:rPr lang="en-US" dirty="0" err="1"/>
              <a:t>Office.js</a:t>
            </a:r>
            <a:r>
              <a:rPr lang="en-US" dirty="0"/>
              <a:t> allows you to easily traverse and manipulate this hierarchy.</a:t>
            </a: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 dirty="0">
                <a:solidFill>
                  <a:srgbClr val="2F2F2F"/>
                </a:solidFill>
                <a:latin typeface="Segoe UI Light" pitchFamily="34" charset="0"/>
                <a:ea typeface="+mn-ea"/>
                <a:cs typeface="+mn-cs"/>
              </a:rPr>
              <a:t>Many objects within a worksheet can be accessed directly from the workbook object, including tables and </a:t>
            </a:r>
            <a:r>
              <a:rPr lang="en-US" sz="900" kern="1200" dirty="0" err="1">
                <a:solidFill>
                  <a:srgbClr val="2F2F2F"/>
                </a:solidFill>
                <a:latin typeface="Segoe UI Light" pitchFamily="34" charset="0"/>
                <a:ea typeface="+mn-ea"/>
                <a:cs typeface="+mn-cs"/>
              </a:rPr>
              <a:t>pivotTables</a:t>
            </a:r>
            <a:r>
              <a:rPr lang="en-US" sz="900" kern="1200" dirty="0">
                <a:solidFill>
                  <a:srgbClr val="2F2F2F"/>
                </a:solidFill>
                <a:latin typeface="Segoe UI Light" pitchFamily="34" charset="0"/>
                <a:ea typeface="+mn-ea"/>
                <a:cs typeface="+mn-cs"/>
              </a:rPr>
              <a:t>.</a:t>
            </a:r>
            <a:endParaRPr lang="en-US" dirty="0"/>
          </a:p>
          <a:p>
            <a:r>
              <a:rPr lang="en-US" dirty="0"/>
              <a:t>Worksheets are aware of their siblings, with abilities to </a:t>
            </a:r>
            <a:r>
              <a:rPr lang="en-US" dirty="0" err="1"/>
              <a:t>getNext</a:t>
            </a:r>
            <a:r>
              <a:rPr lang="en-US" dirty="0"/>
              <a:t> and </a:t>
            </a:r>
            <a:r>
              <a:rPr lang="en-US" dirty="0" err="1"/>
              <a:t>getPrevious</a:t>
            </a:r>
            <a:endParaRPr lang="en-US" dirty="0"/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solidFill>
                  <a:srgbClr val="2F2F2F"/>
                </a:solidFill>
                <a:latin typeface="Segoe UI Semibold"/>
              </a:rPr>
              <a:t>You can get the active worksheet using </a:t>
            </a:r>
            <a:r>
              <a:rPr lang="en-US" sz="900" dirty="0" err="1">
                <a:solidFill>
                  <a:srgbClr val="2F2F2F"/>
                </a:solidFill>
                <a:latin typeface="Segoe UI Semibold"/>
              </a:rPr>
              <a:t>workbook.worksheets.getActiveWorkshee</a:t>
            </a:r>
            <a:r>
              <a:rPr lang="en-US" sz="900" dirty="0">
                <a:solidFill>
                  <a:srgbClr val="2F2F2F"/>
                </a:solidFill>
                <a:latin typeface="Segoe UI Semibold"/>
              </a:rPr>
              <a:t>() and set the active worksheet using </a:t>
            </a:r>
            <a:r>
              <a:rPr lang="en-US" sz="900" dirty="0" err="1">
                <a:solidFill>
                  <a:srgbClr val="2F2F2F"/>
                </a:solidFill>
                <a:latin typeface="Segoe UI Semibold"/>
              </a:rPr>
              <a:t>worksheet.activate</a:t>
            </a:r>
            <a:r>
              <a:rPr lang="en-US" sz="900" dirty="0">
                <a:solidFill>
                  <a:srgbClr val="2F2F2F"/>
                </a:solidFill>
                <a:latin typeface="Segoe UI Semibold"/>
              </a:rPr>
              <a:t>().</a:t>
            </a: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 err="1">
                <a:solidFill>
                  <a:srgbClr val="2F2F2F"/>
                </a:solidFill>
                <a:latin typeface="Segoe UI Semibold"/>
              </a:rPr>
              <a:t>Office.js</a:t>
            </a:r>
            <a:r>
              <a:rPr lang="en-US" sz="900" dirty="0">
                <a:solidFill>
                  <a:srgbClr val="2F2F2F"/>
                </a:solidFill>
                <a:latin typeface="Segoe UI Semibold"/>
              </a:rPr>
              <a:t> also offers a number of events that developers can hook into for various worksheet actions by a user including </a:t>
            </a:r>
            <a:r>
              <a:rPr lang="en-US" sz="900" dirty="0" err="1">
                <a:solidFill>
                  <a:srgbClr val="2F2F2F"/>
                </a:solidFill>
                <a:latin typeface="Segoe UI Semibold"/>
              </a:rPr>
              <a:t>onActivated</a:t>
            </a:r>
            <a:r>
              <a:rPr lang="en-US" sz="900" dirty="0">
                <a:solidFill>
                  <a:srgbClr val="2F2F2F"/>
                </a:solidFill>
                <a:latin typeface="Segoe UI Semibold"/>
              </a:rPr>
              <a:t>, </a:t>
            </a:r>
            <a:r>
              <a:rPr lang="en-US" sz="900" dirty="0" err="1">
                <a:solidFill>
                  <a:srgbClr val="2F2F2F"/>
                </a:solidFill>
                <a:latin typeface="Segoe UI Semibold"/>
              </a:rPr>
              <a:t>onDeactivated</a:t>
            </a:r>
            <a:r>
              <a:rPr lang="en-US" sz="900" dirty="0">
                <a:solidFill>
                  <a:srgbClr val="2F2F2F"/>
                </a:solidFill>
                <a:latin typeface="Segoe UI Semibold"/>
              </a:rPr>
              <a:t>, </a:t>
            </a:r>
            <a:r>
              <a:rPr lang="en-US" sz="900" dirty="0" err="1">
                <a:solidFill>
                  <a:srgbClr val="2F2F2F"/>
                </a:solidFill>
                <a:latin typeface="Segoe UI Semibold"/>
              </a:rPr>
              <a:t>onSelectionChanged</a:t>
            </a:r>
            <a:r>
              <a:rPr lang="en-US" sz="900" dirty="0">
                <a:solidFill>
                  <a:srgbClr val="2F2F2F"/>
                </a:solidFill>
                <a:latin typeface="Segoe UI Semibold"/>
              </a:rPr>
              <a:t> and more.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6/6/19 9:31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798385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b="1" dirty="0">
                <a:solidFill>
                  <a:srgbClr val="D83B01"/>
                </a:solidFill>
                <a:latin typeface="Segoe UI Semibold"/>
              </a:rPr>
              <a:t>Ranges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900" kern="1200" dirty="0">
                <a:solidFill>
                  <a:srgbClr val="2F2F2F"/>
                </a:solidFill>
                <a:latin typeface="Segoe UI Light" pitchFamily="34" charset="0"/>
                <a:ea typeface="+mn-ea"/>
                <a:cs typeface="+mn-cs"/>
              </a:rPr>
              <a:t>A range represents a set of one or more contiguous cells such as a cell, a row, a column, block of cells, etc.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900" dirty="0">
                <a:solidFill>
                  <a:srgbClr val="2F2F2F"/>
                </a:solidFill>
              </a:rPr>
              <a:t>You can get a range object with </a:t>
            </a:r>
            <a:r>
              <a:rPr lang="en-US" sz="900" dirty="0" err="1">
                <a:solidFill>
                  <a:srgbClr val="2F2F2F"/>
                </a:solidFill>
              </a:rPr>
              <a:t>Office.js</a:t>
            </a:r>
            <a:r>
              <a:rPr lang="en-US" sz="900" dirty="0">
                <a:solidFill>
                  <a:srgbClr val="2F2F2F"/>
                </a:solidFill>
              </a:rPr>
              <a:t> using a worksheet and address (ex: “A1:D4” represents a range from </a:t>
            </a:r>
            <a:r>
              <a:rPr lang="en-US" sz="900" dirty="0" err="1">
                <a:solidFill>
                  <a:srgbClr val="2F2F2F"/>
                </a:solidFill>
              </a:rPr>
              <a:t>topLeft</a:t>
            </a:r>
            <a:r>
              <a:rPr lang="en-US" sz="900" dirty="0">
                <a:solidFill>
                  <a:srgbClr val="2F2F2F"/>
                </a:solidFill>
              </a:rPr>
              <a:t> to </a:t>
            </a:r>
            <a:r>
              <a:rPr lang="en-US" sz="900" dirty="0" err="1">
                <a:solidFill>
                  <a:srgbClr val="2F2F2F"/>
                </a:solidFill>
              </a:rPr>
              <a:t>bottomRight</a:t>
            </a:r>
            <a:r>
              <a:rPr lang="en-US" sz="900" dirty="0">
                <a:solidFill>
                  <a:srgbClr val="2F2F2F"/>
                </a:solidFill>
              </a:rPr>
              <a:t> cells)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endParaRPr lang="en-US" sz="900" dirty="0">
              <a:solidFill>
                <a:srgbClr val="2F2F2F"/>
              </a:solidFill>
              <a:latin typeface="Segoe UI Semibold"/>
            </a:endParaRP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b="1" dirty="0">
                <a:solidFill>
                  <a:srgbClr val="D83B01"/>
                </a:solidFill>
                <a:latin typeface="Segoe UI Semibold"/>
              </a:rPr>
              <a:t>Tables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900" dirty="0">
                <a:solidFill>
                  <a:srgbClr val="2F2F2F"/>
                </a:solidFill>
              </a:rPr>
              <a:t>A table is established based on a range of data.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900" dirty="0">
                <a:solidFill>
                  <a:srgbClr val="2F2F2F"/>
                </a:solidFill>
                <a:latin typeface="Segoe UI Semibold"/>
              </a:rPr>
              <a:t>The </a:t>
            </a:r>
            <a:r>
              <a:rPr lang="en-US" sz="900" dirty="0" err="1">
                <a:solidFill>
                  <a:srgbClr val="2F2F2F"/>
                </a:solidFill>
                <a:latin typeface="Segoe UI Semibold"/>
              </a:rPr>
              <a:t>tables.add</a:t>
            </a:r>
            <a:r>
              <a:rPr lang="en-US" sz="900" dirty="0">
                <a:solidFill>
                  <a:srgbClr val="2F2F2F"/>
                </a:solidFill>
                <a:latin typeface="Segoe UI Semibold"/>
              </a:rPr>
              <a:t> function accepts a data range with a flag to indicate of the table has headers or not.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900" dirty="0">
                <a:solidFill>
                  <a:srgbClr val="2F2F2F"/>
                </a:solidFill>
                <a:latin typeface="Segoe UI Semibold"/>
              </a:rPr>
              <a:t>Existing tables can be retrieved by name/id or iterated through.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900" dirty="0">
                <a:solidFill>
                  <a:srgbClr val="2F2F2F"/>
                </a:solidFill>
                <a:latin typeface="Segoe UI Semibold"/>
              </a:rPr>
              <a:t>After the table is added, headers and table rows can be added using 2D arrays.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endParaRPr lang="en-US" sz="900" dirty="0">
              <a:solidFill>
                <a:srgbClr val="2F2F2F"/>
              </a:solidFill>
              <a:latin typeface="Segoe UI Semibold"/>
            </a:endParaRP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b="1" dirty="0">
                <a:solidFill>
                  <a:srgbClr val="D83B01"/>
                </a:solidFill>
                <a:latin typeface="Segoe UI Semibold"/>
              </a:rPr>
              <a:t>Headers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900" dirty="0">
                <a:solidFill>
                  <a:srgbClr val="2F2F2F"/>
                </a:solidFill>
                <a:latin typeface="Segoe UI Semibold"/>
              </a:rPr>
              <a:t>A table created with a header flag will use the first row in the data range for its headers.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900" dirty="0">
                <a:solidFill>
                  <a:srgbClr val="2F2F2F"/>
                </a:solidFill>
                <a:latin typeface="Segoe UI Semibold"/>
              </a:rPr>
              <a:t>You can also set headers using the </a:t>
            </a:r>
            <a:r>
              <a:rPr lang="en-US" sz="900" dirty="0" err="1">
                <a:solidFill>
                  <a:srgbClr val="2F2F2F"/>
                </a:solidFill>
                <a:latin typeface="Segoe UI Semibold"/>
              </a:rPr>
              <a:t>getHeaderRowRange</a:t>
            </a:r>
            <a:r>
              <a:rPr lang="en-US" sz="900" dirty="0">
                <a:solidFill>
                  <a:srgbClr val="2F2F2F"/>
                </a:solidFill>
                <a:latin typeface="Segoe UI Semibold"/>
              </a:rPr>
              <a:t>().values property with a 2D array.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6/6/19 9:31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34104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are some examples of working with ranges, worksheets, and tables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First, we are getting a range based on address in the current worksheet, again, the current worksheet is available through </a:t>
            </a:r>
            <a:r>
              <a:rPr lang="en-US" dirty="0" err="1"/>
              <a:t>context.workbook.worksheets.getActiveWorksheet</a:t>
            </a:r>
            <a:r>
              <a:rPr lang="en-US" dirty="0"/>
              <a:t>()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Next, we are adding a table to the current worksheet based on the range and naming it the ”</a:t>
            </a:r>
            <a:r>
              <a:rPr lang="en-US" dirty="0" err="1"/>
              <a:t>ExpensesTable</a:t>
            </a:r>
            <a:r>
              <a:rPr lang="en-US" dirty="0"/>
              <a:t>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 can use this name to easily re-reference the table later as seen in the next code sample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Next, we are setting the header row for the table using a 2D array.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You can also freeze the header row using the </a:t>
            </a:r>
            <a:r>
              <a:rPr lang="en-US" dirty="0" err="1"/>
              <a:t>freezePanes</a:t>
            </a:r>
            <a:r>
              <a:rPr lang="en-US" dirty="0"/>
              <a:t> collection on the worksheet and call </a:t>
            </a:r>
            <a:r>
              <a:rPr lang="en-US" dirty="0" err="1"/>
              <a:t>freezeRow</a:t>
            </a:r>
            <a:r>
              <a:rPr lang="en-US" dirty="0"/>
              <a:t>()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6/6/19 9:31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4706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first sample on this slide deletes the third row of a table. Notice we reference row three by an index of 1 because it is a zero-based index collection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next sample updates the values of the second row in a table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And finally, we add a few rows to the back and front of a table. The </a:t>
            </a:r>
            <a:r>
              <a:rPr lang="en-US" dirty="0" err="1"/>
              <a:t>rows.add</a:t>
            </a:r>
            <a:r>
              <a:rPr lang="en-US" dirty="0"/>
              <a:t> function takes the row index where to insert…null or -1 means to insert at the end. Anywhere other than the end and all the rows will shift down to accept the new row(s)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6/6/19 9:31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6468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b="1" dirty="0">
                <a:solidFill>
                  <a:srgbClr val="D83B01"/>
                </a:solidFill>
                <a:latin typeface="Segoe UI Semibold"/>
              </a:rPr>
              <a:t>Filtering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900" kern="1200" dirty="0">
                <a:solidFill>
                  <a:srgbClr val="2F2F2F"/>
                </a:solidFill>
                <a:latin typeface="Segoe UI Light" pitchFamily="34" charset="0"/>
                <a:ea typeface="+mn-ea"/>
                <a:cs typeface="+mn-cs"/>
              </a:rPr>
              <a:t>Any column of a table can be filtered using </a:t>
            </a:r>
            <a:r>
              <a:rPr lang="en-US" sz="900" kern="1200" dirty="0" err="1">
                <a:solidFill>
                  <a:srgbClr val="2F2F2F"/>
                </a:solidFill>
                <a:latin typeface="Segoe UI Light" pitchFamily="34" charset="0"/>
                <a:ea typeface="+mn-ea"/>
                <a:cs typeface="+mn-cs"/>
              </a:rPr>
              <a:t>Office.js</a:t>
            </a:r>
            <a:r>
              <a:rPr lang="en-US" sz="900" kern="1200" dirty="0">
                <a:solidFill>
                  <a:srgbClr val="2F2F2F"/>
                </a:solidFill>
                <a:latin typeface="Segoe UI Light" pitchFamily="34" charset="0"/>
                <a:ea typeface="+mn-ea"/>
                <a:cs typeface="+mn-cs"/>
              </a:rPr>
              <a:t>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900" kern="1200" dirty="0">
                <a:solidFill>
                  <a:srgbClr val="2F2F2F"/>
                </a:solidFill>
                <a:latin typeface="Segoe UI Light" pitchFamily="34" charset="0"/>
                <a:ea typeface="+mn-ea"/>
                <a:cs typeface="+mn-cs"/>
              </a:rPr>
              <a:t>Filter a column by getting the column and using the </a:t>
            </a:r>
            <a:r>
              <a:rPr lang="en-US" sz="900" kern="1200" dirty="0" err="1">
                <a:solidFill>
                  <a:srgbClr val="2F2F2F"/>
                </a:solidFill>
                <a:latin typeface="Segoe UI Light" pitchFamily="34" charset="0"/>
                <a:ea typeface="+mn-ea"/>
                <a:cs typeface="+mn-cs"/>
              </a:rPr>
              <a:t>applyValuesFilter</a:t>
            </a:r>
            <a:r>
              <a:rPr lang="en-US" sz="900" kern="1200" dirty="0">
                <a:solidFill>
                  <a:srgbClr val="2F2F2F"/>
                </a:solidFill>
                <a:latin typeface="Segoe UI Light" pitchFamily="34" charset="0"/>
                <a:ea typeface="+mn-ea"/>
                <a:cs typeface="+mn-cs"/>
              </a:rPr>
              <a:t> function on its filter property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900" kern="1200" dirty="0">
                <a:solidFill>
                  <a:srgbClr val="2F2F2F"/>
                </a:solidFill>
                <a:latin typeface="Segoe UI Light" pitchFamily="34" charset="0"/>
                <a:ea typeface="+mn-ea"/>
                <a:cs typeface="+mn-cs"/>
              </a:rPr>
              <a:t>You can also programmatically re-apply filters and and clear filters on a table using the table functions </a:t>
            </a:r>
            <a:r>
              <a:rPr lang="en-US" sz="900" kern="1200" dirty="0" err="1">
                <a:solidFill>
                  <a:srgbClr val="2F2F2F"/>
                </a:solidFill>
                <a:latin typeface="Segoe UI Light" pitchFamily="34" charset="0"/>
                <a:ea typeface="+mn-ea"/>
                <a:cs typeface="+mn-cs"/>
              </a:rPr>
              <a:t>reapplyFilters</a:t>
            </a:r>
            <a:r>
              <a:rPr lang="en-US" sz="900" kern="1200" dirty="0">
                <a:solidFill>
                  <a:srgbClr val="2F2F2F"/>
                </a:solidFill>
                <a:latin typeface="Segoe UI Light" pitchFamily="34" charset="0"/>
                <a:ea typeface="+mn-ea"/>
                <a:cs typeface="+mn-cs"/>
              </a:rPr>
              <a:t> and </a:t>
            </a:r>
            <a:r>
              <a:rPr lang="en-US" sz="900" dirty="0" err="1">
                <a:solidFill>
                  <a:srgbClr val="2F2F2F"/>
                </a:solidFill>
              </a:rPr>
              <a:t>clearFilters</a:t>
            </a:r>
            <a:r>
              <a:rPr lang="en-US" sz="900" dirty="0">
                <a:solidFill>
                  <a:srgbClr val="2F2F2F"/>
                </a:solidFill>
              </a:rPr>
              <a:t> respectively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endParaRPr lang="en-US" sz="900" dirty="0">
              <a:solidFill>
                <a:srgbClr val="2F2F2F"/>
              </a:solidFill>
              <a:latin typeface="Segoe UI Semibold"/>
            </a:endParaRP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b="1" dirty="0">
                <a:solidFill>
                  <a:srgbClr val="D83B01"/>
                </a:solidFill>
                <a:latin typeface="Segoe UI Semibold"/>
              </a:rPr>
              <a:t>Sorting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900" dirty="0">
                <a:solidFill>
                  <a:srgbClr val="2F2F2F"/>
                </a:solidFill>
              </a:rPr>
              <a:t>Table sorting can be applied by passing an array of </a:t>
            </a:r>
            <a:r>
              <a:rPr lang="en-US" sz="900" dirty="0" err="1">
                <a:solidFill>
                  <a:srgbClr val="2F2F2F"/>
                </a:solidFill>
              </a:rPr>
              <a:t>SortFields</a:t>
            </a:r>
            <a:r>
              <a:rPr lang="en-US" sz="900" dirty="0">
                <a:solidFill>
                  <a:srgbClr val="2F2F2F"/>
                </a:solidFill>
              </a:rPr>
              <a:t> to the </a:t>
            </a:r>
            <a:r>
              <a:rPr lang="en-US" sz="900" dirty="0" err="1">
                <a:solidFill>
                  <a:srgbClr val="2F2F2F"/>
                </a:solidFill>
              </a:rPr>
              <a:t>table.sort.apply</a:t>
            </a:r>
            <a:r>
              <a:rPr lang="en-US" sz="900" dirty="0">
                <a:solidFill>
                  <a:srgbClr val="2F2F2F"/>
                </a:solidFill>
              </a:rPr>
              <a:t>() function.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900" dirty="0">
                <a:solidFill>
                  <a:srgbClr val="2F2F2F"/>
                </a:solidFill>
                <a:latin typeface="Segoe UI Semibold"/>
              </a:rPr>
              <a:t>You can re-apply and clear table sorts using </a:t>
            </a:r>
            <a:r>
              <a:rPr lang="en-US" sz="900" dirty="0" err="1">
                <a:solidFill>
                  <a:srgbClr val="2F2F2F"/>
                </a:solidFill>
                <a:latin typeface="Segoe UI Semibold"/>
              </a:rPr>
              <a:t>table.sort.reapply</a:t>
            </a:r>
            <a:r>
              <a:rPr lang="en-US" sz="900" dirty="0">
                <a:solidFill>
                  <a:srgbClr val="2F2F2F"/>
                </a:solidFill>
                <a:latin typeface="Segoe UI Semibold"/>
              </a:rPr>
              <a:t>() and </a:t>
            </a:r>
            <a:r>
              <a:rPr lang="en-US" sz="900" dirty="0" err="1">
                <a:solidFill>
                  <a:srgbClr val="2F2F2F"/>
                </a:solidFill>
                <a:latin typeface="Segoe UI Semibold"/>
              </a:rPr>
              <a:t>table.sort.clear</a:t>
            </a:r>
            <a:r>
              <a:rPr lang="en-US" sz="900" dirty="0">
                <a:solidFill>
                  <a:srgbClr val="2F2F2F"/>
                </a:solidFill>
                <a:latin typeface="Segoe UI Semibold"/>
              </a:rPr>
              <a:t>() respectively.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6/6/19 9:31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797385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trike="noStrike" spc="-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5282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 strike="noStrike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832563861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bg1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tx2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24437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tx2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7150375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1: one column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4853623" cy="615553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pt-BR" dirty="0"/>
              <a:t>Subhead Segoe UI Regular 20/24. Em volor resequaectur.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2761498"/>
            <a:ext cx="4853622" cy="2818376"/>
          </a:xfrm>
        </p:spPr>
        <p:txBody>
          <a:bodyPr lIns="0" tIns="0" rIns="0" bIns="0"/>
          <a:lstStyle>
            <a:lvl1pPr marL="285750" indent="-28575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b="0" i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68780090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2: two columns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199644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 b="1">
                <a:solidFill>
                  <a:schemeClr val="accent1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426019" y="199644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994402774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3</a:t>
            </a:r>
          </a:p>
        </p:txBody>
      </p:sp>
    </p:spTree>
    <p:extLst>
      <p:ext uri="{BB962C8B-B14F-4D97-AF65-F5344CB8AC3E}">
        <p14:creationId xmlns:p14="http://schemas.microsoft.com/office/powerpoint/2010/main" val="3589100596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art Placeholder 6"/>
          <p:cNvSpPr>
            <a:spLocks noGrp="1"/>
          </p:cNvSpPr>
          <p:nvPr>
            <p:ph type="chart" sz="quarter" idx="21"/>
          </p:nvPr>
        </p:nvSpPr>
        <p:spPr>
          <a:xfrm>
            <a:off x="465139" y="2168525"/>
            <a:ext cx="3690933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Chart examples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773736"/>
            <a:ext cx="3690937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65135" y="5931090"/>
            <a:ext cx="3690937" cy="307777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0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389442" y="5773736"/>
            <a:ext cx="3679822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4389438" y="5931090"/>
            <a:ext cx="3679825" cy="307777"/>
          </a:xfrm>
        </p:spPr>
        <p:txBody>
          <a:bodyPr vert="horz" wrap="square" lIns="0" tIns="0" rIns="0" bIns="0" rtlCol="0">
            <a:spAutoFit/>
          </a:bodyPr>
          <a:lstStyle>
            <a:lvl1pPr>
              <a:tabLst/>
              <a:defRPr lang="en-US" sz="1000" b="0" i="0" dirty="0" smtClean="0">
                <a:solidFill>
                  <a:schemeClr val="tx1"/>
                </a:solidFill>
                <a:latin typeface="+mn-lt"/>
              </a:defRPr>
            </a:lvl1pPr>
          </a:lstStyle>
          <a:p>
            <a:pPr marL="0" lv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8302626" y="5773736"/>
            <a:ext cx="3702056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8302625" y="5931090"/>
            <a:ext cx="3702053" cy="307777"/>
          </a:xfrm>
        </p:spPr>
        <p:txBody>
          <a:bodyPr vert="horz" wrap="square" lIns="0" tIns="0" rIns="0" bIns="0" rtlCol="0">
            <a:spAutoFit/>
          </a:bodyPr>
          <a:lstStyle>
            <a:lvl1pPr marL="463550" indent="-463550">
              <a:tabLst/>
              <a:defRPr lang="en-US" sz="1000" b="0" i="0" dirty="0" smtClean="0">
                <a:solidFill>
                  <a:schemeClr val="tx1"/>
                </a:solidFill>
                <a:latin typeface="+mn-lt"/>
              </a:defRPr>
            </a:lvl1pPr>
          </a:lstStyle>
          <a:p>
            <a:pPr marL="0" lv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20" name="Chart Placeholder 6"/>
          <p:cNvSpPr>
            <a:spLocks noGrp="1"/>
          </p:cNvSpPr>
          <p:nvPr>
            <p:ph type="chart" sz="quarter" idx="22"/>
          </p:nvPr>
        </p:nvSpPr>
        <p:spPr>
          <a:xfrm>
            <a:off x="4389438" y="2168525"/>
            <a:ext cx="3679825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1" name="Chart Placeholder 6"/>
          <p:cNvSpPr>
            <a:spLocks noGrp="1"/>
          </p:cNvSpPr>
          <p:nvPr>
            <p:ph type="chart" sz="quarter" idx="23"/>
          </p:nvPr>
        </p:nvSpPr>
        <p:spPr>
          <a:xfrm>
            <a:off x="8302624" y="2168525"/>
            <a:ext cx="3695701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322961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Table styling</a:t>
            </a:r>
          </a:p>
        </p:txBody>
      </p:sp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65138" y="2168525"/>
            <a:ext cx="11533187" cy="4371975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1399307191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1873885"/>
            <a:ext cx="8229599" cy="1828800"/>
          </a:xfrm>
          <a:noFill/>
        </p:spPr>
        <p:txBody>
          <a:bodyPr lIns="0" tIns="0" rIns="0" bIns="0" anchor="t" anchorCtr="0"/>
          <a:lstStyle>
            <a:lvl1pPr>
              <a:lnSpc>
                <a:spcPts val="3000"/>
              </a:lnSpc>
              <a:defRPr sz="2800" spc="-15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Thank you.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8552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pc="-1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465139" y="449264"/>
            <a:ext cx="933131" cy="200341"/>
            <a:chOff x="465139" y="449264"/>
            <a:chExt cx="933131" cy="200341"/>
          </a:xfrm>
        </p:grpSpPr>
        <p:pic>
          <p:nvPicPr>
            <p:cNvPr id="97" name="Picture 96"/>
            <p:cNvPicPr>
              <a:picLocks noChangeAspect="1"/>
            </p:cNvPicPr>
            <p:nvPr userDrawn="1"/>
          </p:nvPicPr>
          <p:blipFill rotWithShape="1">
            <a:blip r:embed="rId2"/>
            <a:srcRect l="26716" r="872" b="4064"/>
            <a:stretch/>
          </p:blipFill>
          <p:spPr bwMode="black">
            <a:xfrm>
              <a:off x="721996" y="459092"/>
              <a:ext cx="676274" cy="187779"/>
            </a:xfrm>
            <a:prstGeom prst="rect">
              <a:avLst/>
            </a:prstGeom>
          </p:spPr>
        </p:pic>
        <p:pic>
          <p:nvPicPr>
            <p:cNvPr id="64" name="MS logo gray - EMF"/>
            <p:cNvPicPr>
              <a:picLocks noChangeAspect="1"/>
            </p:cNvPicPr>
            <p:nvPr userDrawn="1"/>
          </p:nvPicPr>
          <p:blipFill rotWithShape="1">
            <a:blip r:embed="rId3"/>
            <a:srcRect r="76414"/>
            <a:stretch/>
          </p:blipFill>
          <p:spPr bwMode="black">
            <a:xfrm>
              <a:off x="465139" y="449264"/>
              <a:ext cx="220661" cy="2003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08246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465139" y="449264"/>
            <a:ext cx="933131" cy="200341"/>
            <a:chOff x="465139" y="449264"/>
            <a:chExt cx="933131" cy="200341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/>
            <a:srcRect l="26716" r="872" b="4064"/>
            <a:stretch/>
          </p:blipFill>
          <p:spPr bwMode="black">
            <a:xfrm>
              <a:off x="721996" y="459092"/>
              <a:ext cx="676274" cy="187779"/>
            </a:xfrm>
            <a:prstGeom prst="rect">
              <a:avLst/>
            </a:prstGeom>
          </p:spPr>
        </p:pic>
        <p:pic>
          <p:nvPicPr>
            <p:cNvPr id="6" name="MS logo gray - EMF"/>
            <p:cNvPicPr>
              <a:picLocks noChangeAspect="1"/>
            </p:cNvPicPr>
            <p:nvPr userDrawn="1"/>
          </p:nvPicPr>
          <p:blipFill rotWithShape="1">
            <a:blip r:embed="rId3"/>
            <a:srcRect r="76414"/>
            <a:stretch/>
          </p:blipFill>
          <p:spPr bwMode="black">
            <a:xfrm>
              <a:off x="465139" y="449264"/>
              <a:ext cx="220661" cy="200341"/>
            </a:xfrm>
            <a:prstGeom prst="rect">
              <a:avLst/>
            </a:prstGeom>
          </p:spPr>
        </p:pic>
      </p:grp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1873885"/>
            <a:ext cx="8229599" cy="1828800"/>
          </a:xfrm>
          <a:noFill/>
        </p:spPr>
        <p:txBody>
          <a:bodyPr lIns="0" tIns="0" rIns="0" bIns="0" anchor="t" anchorCtr="0"/>
          <a:lstStyle>
            <a:lvl1pPr>
              <a:lnSpc>
                <a:spcPts val="3000"/>
              </a:lnSpc>
              <a:defRPr sz="2800" spc="-1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10720828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9" y="6220609"/>
            <a:ext cx="4572000" cy="4770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7200" y="479425"/>
            <a:ext cx="1483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3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B918BEAC-10EB-491A-B124-0FDEBCEFA62E}"/>
              </a:ext>
            </a:extLst>
          </p:cNvPr>
          <p:cNvGrpSpPr/>
          <p:nvPr userDrawn="1"/>
        </p:nvGrpSpPr>
        <p:grpSpPr>
          <a:xfrm>
            <a:off x="1944687" y="0"/>
            <a:ext cx="10491788" cy="6994525"/>
            <a:chOff x="1944687" y="0"/>
            <a:chExt cx="10491788" cy="6994525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66A2289-FFBC-4755-862E-CF4179DE706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944687" y="0"/>
              <a:ext cx="10491788" cy="6994525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77CFACA-7254-49F3-AAEF-F54B21255F87}"/>
                </a:ext>
              </a:extLst>
            </p:cNvPr>
            <p:cNvSpPr/>
            <p:nvPr userDrawn="1"/>
          </p:nvSpPr>
          <p:spPr bwMode="auto">
            <a:xfrm>
              <a:off x="1944687" y="0"/>
              <a:ext cx="6756944" cy="6994525"/>
            </a:xfrm>
            <a:prstGeom prst="rect">
              <a:avLst/>
            </a:prstGeom>
            <a:gradFill flip="none" rotWithShape="1">
              <a:gsLst>
                <a:gs pos="61000">
                  <a:srgbClr val="FFFFFF">
                    <a:alpha val="88000"/>
                  </a:srgbClr>
                </a:gs>
                <a:gs pos="0">
                  <a:schemeClr val="bg2"/>
                </a:gs>
                <a:gs pos="100000">
                  <a:schemeClr val="bg2">
                    <a:alpha val="0"/>
                  </a:schemeClr>
                </a:gs>
              </a:gsLst>
              <a:lin ang="0" scaled="1"/>
              <a:tileRect/>
            </a:gra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9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pc="-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3911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960438"/>
            <a:ext cx="3690937" cy="917575"/>
          </a:xfrm>
        </p:spPr>
        <p:txBody>
          <a:bodyPr lIns="0" tIns="0" rIns="0" bIns="0"/>
          <a:lstStyle>
            <a:lvl1pPr>
              <a:defRPr sz="1800" spc="-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Contents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354764" y="960438"/>
            <a:ext cx="3914774" cy="3862387"/>
          </a:xfrm>
        </p:spPr>
        <p:txBody>
          <a:bodyPr wrap="square" lIns="0" tIns="0" rIns="0" bIns="0">
            <a:noAutofit/>
          </a:bodyPr>
          <a:lstStyle>
            <a:lvl1pPr marL="0" indent="0" defTabSz="517525">
              <a:buNone/>
              <a:defRPr sz="1800" spc="-50" baseline="0">
                <a:solidFill>
                  <a:schemeClr val="accent1"/>
                </a:solidFill>
              </a:defRPr>
            </a:lvl1pPr>
            <a:lvl2pPr marL="228600" indent="0">
              <a:buNone/>
              <a:defRPr sz="1800"/>
            </a:lvl2pPr>
            <a:lvl3pPr marL="457200" indent="0">
              <a:buNone/>
              <a:defRPr sz="1800"/>
            </a:lvl3pPr>
            <a:lvl4pPr marL="685800" indent="0">
              <a:buNone/>
              <a:defRPr sz="1800"/>
            </a:lvl4pPr>
            <a:lvl5pPr marL="914400" indent="0">
              <a:buNone/>
              <a:defRPr sz="1800"/>
            </a:lvl5pPr>
          </a:lstStyle>
          <a:p>
            <a:pPr lvl="0"/>
            <a:r>
              <a:rPr lang="en-US" dirty="0"/>
              <a:t>##	Section Title</a:t>
            </a:r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Heading Segoe UI </a:t>
            </a:r>
            <a:r>
              <a:rPr lang="en-US" dirty="0" err="1"/>
              <a:t>Semibold</a:t>
            </a:r>
            <a:r>
              <a:rPr lang="en-US" dirty="0"/>
              <a:t> 28/32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11533187" cy="307777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Large: subhead Segoe UI Regular 20/24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3214124"/>
            <a:ext cx="11533187" cy="46166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 b="1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Medium: paragraph title Segoe UI bold 14/18</a:t>
            </a:r>
          </a:p>
          <a:p>
            <a:pPr lvl="1"/>
            <a:r>
              <a:rPr lang="en-US" dirty="0"/>
              <a:t>Body copy Segoe UI Regular 14/18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65138" y="4477703"/>
            <a:ext cx="11533187" cy="307777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1pPr>
            <a:lvl2pPr marL="0" indent="0">
              <a:lnSpc>
                <a:spcPts val="12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Small: caption title Segoe </a:t>
            </a:r>
            <a:r>
              <a:rPr lang="en-US" dirty="0" err="1"/>
              <a:t>Semibold</a:t>
            </a:r>
            <a:r>
              <a:rPr lang="en-US" dirty="0"/>
              <a:t> 10/12</a:t>
            </a:r>
          </a:p>
          <a:p>
            <a:pPr lvl="1"/>
            <a:r>
              <a:rPr lang="en-US" dirty="0"/>
              <a:t>Caption Segoe Regular 10/12</a:t>
            </a:r>
          </a:p>
        </p:txBody>
      </p:sp>
    </p:spTree>
    <p:extLst>
      <p:ext uri="{BB962C8B-B14F-4D97-AF65-F5344CB8AC3E}">
        <p14:creationId xmlns:p14="http://schemas.microsoft.com/office/powerpoint/2010/main" val="1660141622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1: three column bulleted list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7604125" cy="923330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Subhead Segoe UI Regular 20/24. Dis </a:t>
            </a:r>
            <a:r>
              <a:rPr lang="en-US" dirty="0" err="1"/>
              <a:t>apid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simusanditis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ex et </a:t>
            </a:r>
            <a:r>
              <a:rPr lang="en-US" dirty="0" err="1"/>
              <a:t>illore</a:t>
            </a:r>
            <a:r>
              <a:rPr lang="en-US" dirty="0"/>
              <a:t>, </a:t>
            </a:r>
            <a:r>
              <a:rPr lang="en-US" dirty="0" err="1"/>
              <a:t>nectationet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dic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vit</a:t>
            </a:r>
            <a:r>
              <a:rPr lang="en-US" dirty="0"/>
              <a:t> </a:t>
            </a:r>
            <a:r>
              <a:rPr lang="en-US" dirty="0" err="1"/>
              <a:t>velestium</a:t>
            </a:r>
            <a:r>
              <a:rPr lang="en-US" dirty="0"/>
              <a:t> </a:t>
            </a:r>
            <a:r>
              <a:rPr lang="en-US" dirty="0" err="1"/>
              <a:t>reperro</a:t>
            </a:r>
            <a:r>
              <a:rPr lang="en-US" dirty="0"/>
              <a:t> </a:t>
            </a:r>
            <a:r>
              <a:rPr lang="en-US" dirty="0" err="1"/>
              <a:t>rroviduntion</a:t>
            </a:r>
            <a:r>
              <a:rPr lang="en-US" dirty="0"/>
              <a:t> </a:t>
            </a:r>
            <a:r>
              <a:rPr lang="en-US" dirty="0" err="1"/>
              <a:t>conem</a:t>
            </a:r>
            <a:r>
              <a:rPr lang="en-US" dirty="0"/>
              <a:t> </a:t>
            </a:r>
            <a:r>
              <a:rPr lang="en-US" dirty="0" err="1"/>
              <a:t>rehend</a:t>
            </a:r>
            <a:r>
              <a:rPr lang="en-US" dirty="0"/>
              <a:t>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3214124"/>
            <a:ext cx="3690937" cy="2731517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 b="1">
                <a:solidFill>
                  <a:schemeClr val="accent1"/>
                </a:solidFill>
                <a:latin typeface="+mn-lt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99597" y="3223704"/>
            <a:ext cx="3669666" cy="2731517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3577" y="3214124"/>
            <a:ext cx="3694748" cy="2731517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938917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2: two columns copy heavy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2005456"/>
            <a:ext cx="5653087" cy="386862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Pa </a:t>
            </a:r>
            <a:r>
              <a:rPr lang="en-US" dirty="0" err="1"/>
              <a:t>consed</a:t>
            </a:r>
            <a:r>
              <a:rPr lang="en-US" dirty="0"/>
              <a:t> et </a:t>
            </a:r>
            <a:r>
              <a:rPr lang="en-US" dirty="0" err="1"/>
              <a:t>atur</a:t>
            </a:r>
            <a:r>
              <a:rPr lang="en-US" dirty="0"/>
              <a:t>. </a:t>
            </a:r>
            <a:r>
              <a:rPr lang="en-US" dirty="0" err="1"/>
              <a:t>Serion</a:t>
            </a:r>
            <a:r>
              <a:rPr lang="en-US" dirty="0"/>
              <a:t> </a:t>
            </a:r>
            <a:r>
              <a:rPr lang="en-US" dirty="0" err="1"/>
              <a:t>corepudi</a:t>
            </a:r>
            <a:r>
              <a:rPr lang="en-US" dirty="0"/>
              <a:t> dolor </a:t>
            </a:r>
            <a:r>
              <a:rPr lang="en-US" dirty="0" err="1"/>
              <a:t>adionse</a:t>
            </a:r>
            <a:r>
              <a:rPr lang="en-US" dirty="0"/>
              <a:t> </a:t>
            </a:r>
            <a:r>
              <a:rPr lang="en-US" dirty="0" err="1"/>
              <a:t>quibusame</a:t>
            </a:r>
            <a:r>
              <a:rPr lang="en-US" dirty="0"/>
              <a:t> </a:t>
            </a:r>
            <a:r>
              <a:rPr lang="en-US" dirty="0" err="1"/>
              <a:t>nullabora</a:t>
            </a:r>
            <a:r>
              <a:rPr lang="en-US" dirty="0"/>
              <a:t> </a:t>
            </a:r>
            <a:r>
              <a:rPr lang="en-US" dirty="0" err="1"/>
              <a:t>volent</a:t>
            </a:r>
            <a:r>
              <a:rPr lang="en-US" dirty="0"/>
              <a:t> </a:t>
            </a:r>
            <a:r>
              <a:rPr lang="en-US" dirty="0" err="1"/>
              <a:t>lignam</a:t>
            </a:r>
            <a:r>
              <a:rPr lang="en-US" dirty="0"/>
              <a:t> </a:t>
            </a:r>
            <a:r>
              <a:rPr lang="en-US" dirty="0" err="1"/>
              <a:t>entis</a:t>
            </a:r>
            <a:r>
              <a:rPr lang="en-US" dirty="0"/>
              <a:t> ape </a:t>
            </a:r>
            <a:r>
              <a:rPr lang="en-US" dirty="0" err="1"/>
              <a:t>dolores</a:t>
            </a:r>
            <a:r>
              <a:rPr lang="en-US" dirty="0"/>
              <a:t> se </a:t>
            </a:r>
            <a:r>
              <a:rPr lang="en-US" dirty="0" err="1"/>
              <a:t>voluptae</a:t>
            </a:r>
            <a:r>
              <a:rPr lang="en-US" dirty="0"/>
              <a:t> </a:t>
            </a:r>
            <a:r>
              <a:rPr lang="en-US" dirty="0" err="1"/>
              <a:t>nimolupti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</a:t>
            </a:r>
            <a:r>
              <a:rPr lang="en-US" dirty="0" err="1"/>
              <a:t>simusa</a:t>
            </a:r>
            <a:r>
              <a:rPr lang="en-US" dirty="0"/>
              <a:t> </a:t>
            </a:r>
            <a:r>
              <a:rPr lang="en-US" dirty="0" err="1"/>
              <a:t>doluptur</a:t>
            </a:r>
            <a:r>
              <a:rPr lang="en-US" dirty="0"/>
              <a:t>, sum hic </a:t>
            </a:r>
            <a:r>
              <a:rPr lang="en-US" dirty="0" err="1"/>
              <a:t>tem</a:t>
            </a:r>
            <a:r>
              <a:rPr lang="en-US" dirty="0"/>
              <a:t> qui cum </a:t>
            </a:r>
            <a:r>
              <a:rPr lang="en-US" dirty="0" err="1"/>
              <a:t>evelest</a:t>
            </a:r>
            <a:r>
              <a:rPr lang="en-US" dirty="0"/>
              <a:t>, </a:t>
            </a:r>
            <a:r>
              <a:rPr lang="en-US" dirty="0" err="1"/>
              <a:t>cusapel</a:t>
            </a:r>
            <a:r>
              <a:rPr lang="en-US" dirty="0"/>
              <a:t> et </a:t>
            </a:r>
            <a:r>
              <a:rPr lang="en-US" dirty="0" err="1"/>
              <a:t>unt</a:t>
            </a:r>
            <a:r>
              <a:rPr lang="en-US" dirty="0"/>
              <a:t> et </a:t>
            </a:r>
            <a:r>
              <a:rPr lang="en-US" dirty="0" err="1"/>
              <a:t>hiciisciume</a:t>
            </a:r>
            <a:r>
              <a:rPr lang="en-US" dirty="0"/>
              <a:t> </a:t>
            </a:r>
            <a:r>
              <a:rPr lang="en-US" dirty="0" err="1"/>
              <a:t>vernatiore</a:t>
            </a:r>
            <a:r>
              <a:rPr lang="en-US" dirty="0"/>
              <a:t> </a:t>
            </a:r>
            <a:r>
              <a:rPr lang="en-US" dirty="0" err="1"/>
              <a:t>volenecabor</a:t>
            </a:r>
            <a:r>
              <a:rPr lang="en-US" dirty="0"/>
              <a:t> </a:t>
            </a:r>
            <a:r>
              <a:rPr lang="en-US" dirty="0" err="1"/>
              <a:t>seque</a:t>
            </a:r>
            <a:r>
              <a:rPr lang="en-US" dirty="0"/>
              <a:t> </a:t>
            </a:r>
            <a:r>
              <a:rPr lang="en-US" dirty="0" err="1"/>
              <a:t>officient</a:t>
            </a:r>
            <a:r>
              <a:rPr lang="en-US" dirty="0"/>
              <a:t>, </a:t>
            </a:r>
            <a:r>
              <a:rPr lang="en-US" dirty="0" err="1"/>
              <a:t>quamus</a:t>
            </a:r>
            <a:r>
              <a:rPr lang="en-US" dirty="0"/>
              <a:t> </a:t>
            </a:r>
            <a:r>
              <a:rPr lang="en-US" dirty="0" err="1"/>
              <a:t>voluptium</a:t>
            </a:r>
            <a:r>
              <a:rPr lang="en-US" dirty="0"/>
              <a:t> </a:t>
            </a:r>
            <a:r>
              <a:rPr lang="en-US" dirty="0" err="1"/>
              <a:t>natur</a:t>
            </a:r>
            <a:r>
              <a:rPr lang="en-US" dirty="0"/>
              <a:t> </a:t>
            </a:r>
            <a:r>
              <a:rPr lang="en-US" dirty="0" err="1"/>
              <a:t>maio</a:t>
            </a:r>
            <a:r>
              <a:rPr lang="en-US" dirty="0"/>
              <a:t> </a:t>
            </a:r>
            <a:r>
              <a:rPr lang="en-US" dirty="0" err="1"/>
              <a:t>volupta</a:t>
            </a:r>
            <a:r>
              <a:rPr lang="en-US" dirty="0"/>
              <a:t> </a:t>
            </a:r>
            <a:r>
              <a:rPr lang="en-US" dirty="0" err="1"/>
              <a:t>tioria</a:t>
            </a:r>
            <a:r>
              <a:rPr lang="en-US" dirty="0"/>
              <a:t> </a:t>
            </a:r>
            <a:r>
              <a:rPr lang="en-US" dirty="0" err="1"/>
              <a:t>venimetur</a:t>
            </a:r>
            <a:r>
              <a:rPr lang="en-US" dirty="0"/>
              <a:t> re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ent</a:t>
            </a:r>
            <a:r>
              <a:rPr lang="en-US" dirty="0"/>
              <a:t>,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liqui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sin con re </a:t>
            </a:r>
            <a:r>
              <a:rPr lang="en-US" dirty="0" err="1"/>
              <a:t>laut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volupietur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Henestios</a:t>
            </a:r>
            <a:r>
              <a:rPr lang="en-US" dirty="0"/>
              <a:t> </a:t>
            </a:r>
            <a:r>
              <a:rPr lang="en-US" dirty="0" err="1"/>
              <a:t>vellantium</a:t>
            </a:r>
            <a:r>
              <a:rPr lang="en-US" dirty="0"/>
              <a:t> </a:t>
            </a:r>
            <a:r>
              <a:rPr lang="en-US" dirty="0" err="1"/>
              <a:t>simi</a:t>
            </a:r>
            <a:r>
              <a:rPr lang="en-US" dirty="0"/>
              <a:t>, </a:t>
            </a:r>
            <a:r>
              <a:rPr lang="en-US" dirty="0" err="1"/>
              <a:t>quassenime</a:t>
            </a:r>
            <a:r>
              <a:rPr lang="en-US" dirty="0"/>
              <a:t> consent </a:t>
            </a:r>
            <a:r>
              <a:rPr lang="en-US" dirty="0" err="1"/>
              <a:t>emquatincti</a:t>
            </a:r>
            <a:r>
              <a:rPr lang="en-US" dirty="0"/>
              <a:t> to doles </a:t>
            </a:r>
            <a:r>
              <a:rPr lang="en-US" dirty="0" err="1"/>
              <a:t>cium</a:t>
            </a:r>
            <a:r>
              <a:rPr lang="en-US" dirty="0"/>
              <a:t> </a:t>
            </a:r>
            <a:r>
              <a:rPr lang="en-US" dirty="0" err="1"/>
              <a:t>nectur</a:t>
            </a:r>
            <a:r>
              <a:rPr lang="en-US" dirty="0"/>
              <a:t>. </a:t>
            </a:r>
            <a:r>
              <a:rPr lang="en-US" dirty="0" err="1"/>
              <a:t>Experit</a:t>
            </a:r>
            <a:r>
              <a:rPr lang="en-US" dirty="0"/>
              <a:t> </a:t>
            </a:r>
            <a:r>
              <a:rPr lang="en-US" dirty="0" err="1"/>
              <a:t>occus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ipsuntius</a:t>
            </a:r>
            <a:r>
              <a:rPr lang="en-US" dirty="0"/>
              <a:t> </a:t>
            </a:r>
            <a:r>
              <a:rPr lang="en-US" dirty="0" err="1"/>
              <a:t>quideli</a:t>
            </a:r>
            <a:r>
              <a:rPr lang="en-US" dirty="0"/>
              <a:t> </a:t>
            </a:r>
            <a:r>
              <a:rPr lang="en-US" dirty="0" err="1"/>
              <a:t>tatiis</a:t>
            </a:r>
            <a:r>
              <a:rPr lang="en-US" dirty="0"/>
              <a:t> rem </a:t>
            </a:r>
            <a:r>
              <a:rPr lang="en-US" dirty="0" err="1"/>
              <a:t>restis</a:t>
            </a:r>
            <a:r>
              <a:rPr lang="en-US" dirty="0"/>
              <a:t> pro </a:t>
            </a:r>
            <a:r>
              <a:rPr lang="en-US" dirty="0" err="1"/>
              <a:t>ium</a:t>
            </a:r>
            <a:r>
              <a:rPr lang="en-US" dirty="0"/>
              <a:t> qui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debist</a:t>
            </a:r>
            <a:r>
              <a:rPr lang="en-US" dirty="0"/>
              <a:t> at </a:t>
            </a:r>
            <a:r>
              <a:rPr lang="en-US" dirty="0" err="1"/>
              <a:t>ilit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cus</a:t>
            </a:r>
            <a:r>
              <a:rPr lang="en-US" dirty="0"/>
              <a:t> </a:t>
            </a:r>
            <a:r>
              <a:rPr lang="en-US" dirty="0" err="1"/>
              <a:t>invenim</a:t>
            </a:r>
            <a:r>
              <a:rPr lang="en-US" dirty="0"/>
              <a:t> </a:t>
            </a:r>
            <a:r>
              <a:rPr lang="en-US" dirty="0" err="1"/>
              <a:t>laborro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rectiissunt</a:t>
            </a:r>
            <a:r>
              <a:rPr lang="en-US" dirty="0"/>
              <a:t> et,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doloratia</a:t>
            </a:r>
            <a:r>
              <a:rPr lang="en-US" dirty="0"/>
              <a:t> et </a:t>
            </a:r>
            <a:r>
              <a:rPr lang="en-US" dirty="0" err="1"/>
              <a:t>opta</a:t>
            </a:r>
            <a:r>
              <a:rPr lang="en-US" dirty="0"/>
              <a:t> dis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modis</a:t>
            </a:r>
            <a:r>
              <a:rPr lang="en-US" dirty="0"/>
              <a:t> </a:t>
            </a:r>
            <a:r>
              <a:rPr lang="en-US" dirty="0" err="1"/>
              <a:t>rerat</a:t>
            </a:r>
            <a:r>
              <a:rPr lang="en-US" dirty="0"/>
              <a:t> </a:t>
            </a:r>
            <a:r>
              <a:rPr lang="en-US" dirty="0" err="1"/>
              <a:t>oditatu</a:t>
            </a:r>
            <a:r>
              <a:rPr lang="en-US" dirty="0"/>
              <a:t> </a:t>
            </a:r>
            <a:r>
              <a:rPr lang="en-US" dirty="0" err="1"/>
              <a:t>reseque</a:t>
            </a:r>
            <a:r>
              <a:rPr lang="en-US" dirty="0"/>
              <a:t> </a:t>
            </a:r>
            <a:r>
              <a:rPr lang="en-US" dirty="0" err="1"/>
              <a:t>nisque</a:t>
            </a:r>
            <a:r>
              <a:rPr lang="en-US" dirty="0"/>
              <a:t> rem </a:t>
            </a:r>
            <a:r>
              <a:rPr lang="en-US" dirty="0" err="1"/>
              <a:t>rempores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sit.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354763" y="1995296"/>
            <a:ext cx="5653087" cy="386862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Pa </a:t>
            </a:r>
            <a:r>
              <a:rPr lang="en-US" dirty="0" err="1"/>
              <a:t>consed</a:t>
            </a:r>
            <a:r>
              <a:rPr lang="en-US" dirty="0"/>
              <a:t> et </a:t>
            </a:r>
            <a:r>
              <a:rPr lang="en-US" dirty="0" err="1"/>
              <a:t>atur</a:t>
            </a:r>
            <a:r>
              <a:rPr lang="en-US" dirty="0"/>
              <a:t>. </a:t>
            </a:r>
            <a:r>
              <a:rPr lang="en-US" dirty="0" err="1"/>
              <a:t>Serion</a:t>
            </a:r>
            <a:r>
              <a:rPr lang="en-US" dirty="0"/>
              <a:t> </a:t>
            </a:r>
            <a:r>
              <a:rPr lang="en-US" dirty="0" err="1"/>
              <a:t>corepudi</a:t>
            </a:r>
            <a:r>
              <a:rPr lang="en-US" dirty="0"/>
              <a:t> dolor </a:t>
            </a:r>
            <a:r>
              <a:rPr lang="en-US" dirty="0" err="1"/>
              <a:t>adionse</a:t>
            </a:r>
            <a:r>
              <a:rPr lang="en-US" dirty="0"/>
              <a:t> </a:t>
            </a:r>
            <a:r>
              <a:rPr lang="en-US" dirty="0" err="1"/>
              <a:t>quibusame</a:t>
            </a:r>
            <a:r>
              <a:rPr lang="en-US" dirty="0"/>
              <a:t> </a:t>
            </a:r>
            <a:r>
              <a:rPr lang="en-US" dirty="0" err="1"/>
              <a:t>nullabora</a:t>
            </a:r>
            <a:r>
              <a:rPr lang="en-US" dirty="0"/>
              <a:t> </a:t>
            </a:r>
            <a:r>
              <a:rPr lang="en-US" dirty="0" err="1"/>
              <a:t>volent</a:t>
            </a:r>
            <a:r>
              <a:rPr lang="en-US" dirty="0"/>
              <a:t> </a:t>
            </a:r>
            <a:r>
              <a:rPr lang="en-US" dirty="0" err="1"/>
              <a:t>lignam</a:t>
            </a:r>
            <a:r>
              <a:rPr lang="en-US" dirty="0"/>
              <a:t> </a:t>
            </a:r>
            <a:r>
              <a:rPr lang="en-US" dirty="0" err="1"/>
              <a:t>entis</a:t>
            </a:r>
            <a:r>
              <a:rPr lang="en-US" dirty="0"/>
              <a:t> ape </a:t>
            </a:r>
            <a:r>
              <a:rPr lang="en-US" dirty="0" err="1"/>
              <a:t>dolores</a:t>
            </a:r>
            <a:r>
              <a:rPr lang="en-US" dirty="0"/>
              <a:t> se </a:t>
            </a:r>
            <a:r>
              <a:rPr lang="en-US" dirty="0" err="1"/>
              <a:t>voluptae</a:t>
            </a:r>
            <a:r>
              <a:rPr lang="en-US" dirty="0"/>
              <a:t> </a:t>
            </a:r>
            <a:r>
              <a:rPr lang="en-US" dirty="0" err="1"/>
              <a:t>nimolupti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</a:t>
            </a:r>
            <a:r>
              <a:rPr lang="en-US" dirty="0" err="1"/>
              <a:t>simusa</a:t>
            </a:r>
            <a:r>
              <a:rPr lang="en-US" dirty="0"/>
              <a:t> </a:t>
            </a:r>
            <a:r>
              <a:rPr lang="en-US" dirty="0" err="1"/>
              <a:t>doluptur</a:t>
            </a:r>
            <a:r>
              <a:rPr lang="en-US" dirty="0"/>
              <a:t>, sum hic </a:t>
            </a:r>
            <a:r>
              <a:rPr lang="en-US" dirty="0" err="1"/>
              <a:t>tem</a:t>
            </a:r>
            <a:r>
              <a:rPr lang="en-US" dirty="0"/>
              <a:t> qui cum </a:t>
            </a:r>
            <a:r>
              <a:rPr lang="en-US" dirty="0" err="1"/>
              <a:t>evelest</a:t>
            </a:r>
            <a:r>
              <a:rPr lang="en-US" dirty="0"/>
              <a:t>, </a:t>
            </a:r>
            <a:r>
              <a:rPr lang="en-US" dirty="0" err="1"/>
              <a:t>cusapel</a:t>
            </a:r>
            <a:r>
              <a:rPr lang="en-US" dirty="0"/>
              <a:t> et </a:t>
            </a:r>
            <a:r>
              <a:rPr lang="en-US" dirty="0" err="1"/>
              <a:t>unt</a:t>
            </a:r>
            <a:r>
              <a:rPr lang="en-US" dirty="0"/>
              <a:t> et </a:t>
            </a:r>
            <a:r>
              <a:rPr lang="en-US" dirty="0" err="1"/>
              <a:t>hiciisciume</a:t>
            </a:r>
            <a:r>
              <a:rPr lang="en-US" dirty="0"/>
              <a:t> </a:t>
            </a:r>
            <a:r>
              <a:rPr lang="en-US" dirty="0" err="1"/>
              <a:t>vernatiore</a:t>
            </a:r>
            <a:r>
              <a:rPr lang="en-US" dirty="0"/>
              <a:t> </a:t>
            </a:r>
            <a:r>
              <a:rPr lang="en-US" dirty="0" err="1"/>
              <a:t>volenecabor</a:t>
            </a:r>
            <a:r>
              <a:rPr lang="en-US" dirty="0"/>
              <a:t> </a:t>
            </a:r>
            <a:r>
              <a:rPr lang="en-US" dirty="0" err="1"/>
              <a:t>seque</a:t>
            </a:r>
            <a:r>
              <a:rPr lang="en-US" dirty="0"/>
              <a:t> </a:t>
            </a:r>
            <a:r>
              <a:rPr lang="en-US" dirty="0" err="1"/>
              <a:t>officient</a:t>
            </a:r>
            <a:r>
              <a:rPr lang="en-US" dirty="0"/>
              <a:t>, </a:t>
            </a:r>
            <a:r>
              <a:rPr lang="en-US" dirty="0" err="1"/>
              <a:t>quamus</a:t>
            </a:r>
            <a:r>
              <a:rPr lang="en-US" dirty="0"/>
              <a:t> </a:t>
            </a:r>
            <a:r>
              <a:rPr lang="en-US" dirty="0" err="1"/>
              <a:t>voluptium</a:t>
            </a:r>
            <a:r>
              <a:rPr lang="en-US" dirty="0"/>
              <a:t> </a:t>
            </a:r>
            <a:r>
              <a:rPr lang="en-US" dirty="0" err="1"/>
              <a:t>natur</a:t>
            </a:r>
            <a:r>
              <a:rPr lang="en-US" dirty="0"/>
              <a:t> </a:t>
            </a:r>
            <a:r>
              <a:rPr lang="en-US" dirty="0" err="1"/>
              <a:t>maio</a:t>
            </a:r>
            <a:r>
              <a:rPr lang="en-US" dirty="0"/>
              <a:t> </a:t>
            </a:r>
            <a:r>
              <a:rPr lang="en-US" dirty="0" err="1"/>
              <a:t>volupta</a:t>
            </a:r>
            <a:r>
              <a:rPr lang="en-US" dirty="0"/>
              <a:t> </a:t>
            </a:r>
            <a:r>
              <a:rPr lang="en-US" dirty="0" err="1"/>
              <a:t>tioria</a:t>
            </a:r>
            <a:r>
              <a:rPr lang="en-US" dirty="0"/>
              <a:t> </a:t>
            </a:r>
            <a:r>
              <a:rPr lang="en-US" dirty="0" err="1"/>
              <a:t>venimetur</a:t>
            </a:r>
            <a:r>
              <a:rPr lang="en-US" dirty="0"/>
              <a:t> re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ent</a:t>
            </a:r>
            <a:r>
              <a:rPr lang="en-US" dirty="0"/>
              <a:t>,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liqui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sin con re </a:t>
            </a:r>
            <a:r>
              <a:rPr lang="en-US" dirty="0" err="1"/>
              <a:t>laut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volupietur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Henestios</a:t>
            </a:r>
            <a:r>
              <a:rPr lang="en-US" dirty="0"/>
              <a:t> </a:t>
            </a:r>
            <a:r>
              <a:rPr lang="en-US" dirty="0" err="1"/>
              <a:t>vellantium</a:t>
            </a:r>
            <a:r>
              <a:rPr lang="en-US" dirty="0"/>
              <a:t> </a:t>
            </a:r>
            <a:r>
              <a:rPr lang="en-US" dirty="0" err="1"/>
              <a:t>simi</a:t>
            </a:r>
            <a:r>
              <a:rPr lang="en-US" dirty="0"/>
              <a:t>, </a:t>
            </a:r>
            <a:r>
              <a:rPr lang="en-US" dirty="0" err="1"/>
              <a:t>quassenime</a:t>
            </a:r>
            <a:r>
              <a:rPr lang="en-US" dirty="0"/>
              <a:t> consent </a:t>
            </a:r>
            <a:r>
              <a:rPr lang="en-US" dirty="0" err="1"/>
              <a:t>emquatincti</a:t>
            </a:r>
            <a:r>
              <a:rPr lang="en-US" dirty="0"/>
              <a:t> to doles </a:t>
            </a:r>
            <a:r>
              <a:rPr lang="en-US" dirty="0" err="1"/>
              <a:t>cium</a:t>
            </a:r>
            <a:r>
              <a:rPr lang="en-US" dirty="0"/>
              <a:t> </a:t>
            </a:r>
            <a:r>
              <a:rPr lang="en-US" dirty="0" err="1"/>
              <a:t>nectur</a:t>
            </a:r>
            <a:r>
              <a:rPr lang="en-US" dirty="0"/>
              <a:t>. </a:t>
            </a:r>
            <a:r>
              <a:rPr lang="en-US" dirty="0" err="1"/>
              <a:t>Experit</a:t>
            </a:r>
            <a:r>
              <a:rPr lang="en-US" dirty="0"/>
              <a:t> </a:t>
            </a:r>
            <a:r>
              <a:rPr lang="en-US" dirty="0" err="1"/>
              <a:t>occus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ipsuntius</a:t>
            </a:r>
            <a:r>
              <a:rPr lang="en-US" dirty="0"/>
              <a:t> </a:t>
            </a:r>
            <a:r>
              <a:rPr lang="en-US" dirty="0" err="1"/>
              <a:t>quideli</a:t>
            </a:r>
            <a:r>
              <a:rPr lang="en-US" dirty="0"/>
              <a:t> </a:t>
            </a:r>
            <a:r>
              <a:rPr lang="en-US" dirty="0" err="1"/>
              <a:t>tatiis</a:t>
            </a:r>
            <a:r>
              <a:rPr lang="en-US" dirty="0"/>
              <a:t> rem </a:t>
            </a:r>
            <a:r>
              <a:rPr lang="en-US" dirty="0" err="1"/>
              <a:t>restis</a:t>
            </a:r>
            <a:r>
              <a:rPr lang="en-US" dirty="0"/>
              <a:t> pro </a:t>
            </a:r>
            <a:r>
              <a:rPr lang="en-US" dirty="0" err="1"/>
              <a:t>ium</a:t>
            </a:r>
            <a:r>
              <a:rPr lang="en-US" dirty="0"/>
              <a:t> qui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debist</a:t>
            </a:r>
            <a:r>
              <a:rPr lang="en-US" dirty="0"/>
              <a:t> at </a:t>
            </a:r>
            <a:r>
              <a:rPr lang="en-US" dirty="0" err="1"/>
              <a:t>ilit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cus</a:t>
            </a:r>
            <a:r>
              <a:rPr lang="en-US" dirty="0"/>
              <a:t> </a:t>
            </a:r>
            <a:r>
              <a:rPr lang="en-US" dirty="0" err="1"/>
              <a:t>invenim</a:t>
            </a:r>
            <a:r>
              <a:rPr lang="en-US" dirty="0"/>
              <a:t> </a:t>
            </a:r>
            <a:r>
              <a:rPr lang="en-US" dirty="0" err="1"/>
              <a:t>laborro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rectiissunt</a:t>
            </a:r>
            <a:r>
              <a:rPr lang="en-US" dirty="0"/>
              <a:t> et,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doloratia</a:t>
            </a:r>
            <a:r>
              <a:rPr lang="en-US" dirty="0"/>
              <a:t> et </a:t>
            </a:r>
            <a:r>
              <a:rPr lang="en-US" dirty="0" err="1"/>
              <a:t>opta</a:t>
            </a:r>
            <a:r>
              <a:rPr lang="en-US" dirty="0"/>
              <a:t> dis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modis</a:t>
            </a:r>
            <a:r>
              <a:rPr lang="en-US" dirty="0"/>
              <a:t> </a:t>
            </a:r>
            <a:r>
              <a:rPr lang="en-US" dirty="0" err="1"/>
              <a:t>rerat</a:t>
            </a:r>
            <a:r>
              <a:rPr lang="en-US" dirty="0"/>
              <a:t> </a:t>
            </a:r>
            <a:r>
              <a:rPr lang="en-US" dirty="0" err="1"/>
              <a:t>oditatu</a:t>
            </a:r>
            <a:r>
              <a:rPr lang="en-US" dirty="0"/>
              <a:t> </a:t>
            </a:r>
            <a:r>
              <a:rPr lang="en-US" dirty="0" err="1"/>
              <a:t>reseque</a:t>
            </a:r>
            <a:r>
              <a:rPr lang="en-US" dirty="0"/>
              <a:t> </a:t>
            </a:r>
            <a:r>
              <a:rPr lang="en-US" dirty="0" err="1"/>
              <a:t>nisque</a:t>
            </a:r>
            <a:r>
              <a:rPr lang="en-US" dirty="0"/>
              <a:t> rem </a:t>
            </a:r>
            <a:r>
              <a:rPr lang="en-US" dirty="0" err="1"/>
              <a:t>rempores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sit.</a:t>
            </a:r>
          </a:p>
        </p:txBody>
      </p:sp>
    </p:spTree>
    <p:extLst>
      <p:ext uri="{BB962C8B-B14F-4D97-AF65-F5344CB8AC3E}">
        <p14:creationId xmlns:p14="http://schemas.microsoft.com/office/powerpoint/2010/main" val="3301746819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465135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7" hasCustomPrompt="1"/>
          </p:nvPr>
        </p:nvSpPr>
        <p:spPr>
          <a:xfrm>
            <a:off x="933450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4389438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8307386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3: three columns images and text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86263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738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7" name="Content Placeholder 15"/>
          <p:cNvSpPr>
            <a:spLocks noGrp="1"/>
          </p:cNvSpPr>
          <p:nvPr>
            <p:ph sz="quarter" idx="18" hasCustomPrompt="1"/>
          </p:nvPr>
        </p:nvSpPr>
        <p:spPr>
          <a:xfrm>
            <a:off x="4855368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18" name="Content Placeholder 15"/>
          <p:cNvSpPr>
            <a:spLocks noGrp="1"/>
          </p:cNvSpPr>
          <p:nvPr>
            <p:ph sz="quarter" idx="19" hasCustomPrompt="1"/>
          </p:nvPr>
        </p:nvSpPr>
        <p:spPr>
          <a:xfrm>
            <a:off x="8777286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78519937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15"/>
          <p:cNvSpPr>
            <a:spLocks noGrp="1"/>
          </p:cNvSpPr>
          <p:nvPr>
            <p:ph sz="quarter" idx="25" hasCustomPrompt="1"/>
          </p:nvPr>
        </p:nvSpPr>
        <p:spPr>
          <a:xfrm>
            <a:off x="46513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4: six columns (numbered list)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3230880"/>
            <a:ext cx="1727200" cy="2834109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426019" y="323088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38689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634777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830865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10269538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5" name="Content Placeholder 15"/>
          <p:cNvSpPr>
            <a:spLocks noGrp="1"/>
          </p:cNvSpPr>
          <p:nvPr>
            <p:ph sz="quarter" idx="26" hasCustomPrompt="1"/>
          </p:nvPr>
        </p:nvSpPr>
        <p:spPr>
          <a:xfrm>
            <a:off x="242601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6" name="Content Placeholder 15"/>
          <p:cNvSpPr>
            <a:spLocks noGrp="1"/>
          </p:cNvSpPr>
          <p:nvPr>
            <p:ph sz="quarter" idx="27" hasCustomPrompt="1"/>
          </p:nvPr>
        </p:nvSpPr>
        <p:spPr>
          <a:xfrm>
            <a:off x="438689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7" name="Content Placeholder 15"/>
          <p:cNvSpPr>
            <a:spLocks noGrp="1"/>
          </p:cNvSpPr>
          <p:nvPr>
            <p:ph sz="quarter" idx="28" hasCustomPrompt="1"/>
          </p:nvPr>
        </p:nvSpPr>
        <p:spPr>
          <a:xfrm>
            <a:off x="634777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8" name="Content Placeholder 15"/>
          <p:cNvSpPr>
            <a:spLocks noGrp="1"/>
          </p:cNvSpPr>
          <p:nvPr>
            <p:ph sz="quarter" idx="29" hasCustomPrompt="1"/>
          </p:nvPr>
        </p:nvSpPr>
        <p:spPr>
          <a:xfrm>
            <a:off x="830865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9" name="Content Placeholder 15"/>
          <p:cNvSpPr>
            <a:spLocks noGrp="1"/>
          </p:cNvSpPr>
          <p:nvPr>
            <p:ph sz="quarter" idx="30" hasCustomPrompt="1"/>
          </p:nvPr>
        </p:nvSpPr>
        <p:spPr>
          <a:xfrm>
            <a:off x="10269538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699272733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30832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3"/>
          <a:stretch>
            <a:fillRect/>
          </a:stretch>
        </p:blipFill>
        <p:spPr>
          <a:xfrm rot="5400000">
            <a:off x="9363858" y="3071982"/>
            <a:ext cx="6995160" cy="84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24" r:id="rId1"/>
    <p:sldLayoutId id="2147484525" r:id="rId2"/>
    <p:sldLayoutId id="2147484578" r:id="rId3"/>
    <p:sldLayoutId id="2147484240" r:id="rId4"/>
    <p:sldLayoutId id="2147484529" r:id="rId5"/>
    <p:sldLayoutId id="2147484530" r:id="rId6"/>
    <p:sldLayoutId id="2147484531" r:id="rId7"/>
    <p:sldLayoutId id="2147484532" r:id="rId8"/>
    <p:sldLayoutId id="2147484533" r:id="rId9"/>
    <p:sldLayoutId id="2147484535" r:id="rId10"/>
    <p:sldLayoutId id="2147484251" r:id="rId11"/>
    <p:sldLayoutId id="2147484548" r:id="rId12"/>
    <p:sldLayoutId id="2147484536" r:id="rId13"/>
    <p:sldLayoutId id="2147484540" r:id="rId14"/>
    <p:sldLayoutId id="2147484541" r:id="rId15"/>
    <p:sldLayoutId id="2147484542" r:id="rId16"/>
    <p:sldLayoutId id="2147484543" r:id="rId17"/>
    <p:sldLayoutId id="2147484544" r:id="rId18"/>
    <p:sldLayoutId id="2147484545" r:id="rId19"/>
    <p:sldLayoutId id="2147484546" r:id="rId20"/>
    <p:sldLayoutId id="2147484299" r:id="rId21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pos="1381" userDrawn="1">
          <p15:clr>
            <a:srgbClr val="C35EA4"/>
          </p15:clr>
        </p15:guide>
        <p15:guide id="4" pos="1528" userDrawn="1">
          <p15:clr>
            <a:srgbClr val="C35EA4"/>
          </p15:clr>
        </p15:guide>
        <p15:guide id="5" pos="2618" userDrawn="1">
          <p15:clr>
            <a:srgbClr val="C35EA4"/>
          </p15:clr>
        </p15:guide>
        <p15:guide id="6" pos="2765" userDrawn="1">
          <p15:clr>
            <a:srgbClr val="C35EA4"/>
          </p15:clr>
        </p15:guide>
        <p15:guide id="7" pos="3854" userDrawn="1">
          <p15:clr>
            <a:srgbClr val="C35EA4"/>
          </p15:clr>
        </p15:guide>
        <p15:guide id="8" pos="4003" userDrawn="1">
          <p15:clr>
            <a:srgbClr val="C35EA4"/>
          </p15:clr>
        </p15:guide>
        <p15:guide id="9" pos="5083" userDrawn="1">
          <p15:clr>
            <a:srgbClr val="C35EA4"/>
          </p15:clr>
        </p15:guide>
        <p15:guide id="10" pos="5230" userDrawn="1">
          <p15:clr>
            <a:srgbClr val="C35EA4"/>
          </p15:clr>
        </p15:guide>
        <p15:guide id="11" pos="6323" userDrawn="1">
          <p15:clr>
            <a:srgbClr val="C35EA4"/>
          </p15:clr>
        </p15:guide>
        <p15:guide id="12" pos="6469" userDrawn="1">
          <p15:clr>
            <a:srgbClr val="C35EA4"/>
          </p15:clr>
        </p15:guide>
        <p15:guide id="16" pos="293" userDrawn="1">
          <p15:clr>
            <a:srgbClr val="F26B43"/>
          </p15:clr>
        </p15:guide>
        <p15:guide id="17" pos="7558" userDrawn="1">
          <p15:clr>
            <a:srgbClr val="F26B43"/>
          </p15:clr>
        </p15:guide>
        <p15:guide id="18" orient="horz" pos="751" userDrawn="1">
          <p15:clr>
            <a:srgbClr val="5ACBF0"/>
          </p15:clr>
        </p15:guide>
        <p15:guide id="19" orient="horz" pos="1366" userDrawn="1">
          <p15:clr>
            <a:srgbClr val="5ACBF0"/>
          </p15:clr>
        </p15:guide>
        <p15:guide id="20" orient="horz" pos="605" userDrawn="1">
          <p15:clr>
            <a:srgbClr val="5ACBF0"/>
          </p15:clr>
        </p15:guide>
        <p15:guide id="21" orient="horz" pos="1514" userDrawn="1">
          <p15:clr>
            <a:srgbClr val="5ACBF0"/>
          </p15:clr>
        </p15:guide>
        <p15:guide id="22" orient="horz" pos="2130" userDrawn="1">
          <p15:clr>
            <a:srgbClr val="5ACBF0"/>
          </p15:clr>
        </p15:guide>
        <p15:guide id="23" orient="horz" pos="2275" userDrawn="1">
          <p15:clr>
            <a:srgbClr val="5ACBF0"/>
          </p15:clr>
        </p15:guide>
        <p15:guide id="25" orient="horz" pos="283" userDrawn="1">
          <p15:clr>
            <a:srgbClr val="F26B43"/>
          </p15:clr>
        </p15:guide>
        <p15:guide id="26" orient="horz" pos="4120" userDrawn="1">
          <p15:clr>
            <a:srgbClr val="F26B43"/>
          </p15:clr>
        </p15:guide>
        <p15:guide id="27" orient="horz" pos="2891" userDrawn="1">
          <p15:clr>
            <a:srgbClr val="5ACBF0"/>
          </p15:clr>
        </p15:guide>
        <p15:guide id="28" orient="horz" pos="3038" userDrawn="1">
          <p15:clr>
            <a:srgbClr val="5ACBF0"/>
          </p15:clr>
        </p15:guide>
        <p15:guide id="29" orient="horz" pos="3654" userDrawn="1">
          <p15:clr>
            <a:srgbClr val="5ACBF0"/>
          </p15:clr>
        </p15:guide>
        <p15:guide id="30" orient="horz" pos="3800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dev.office.com/reference/add-ins/excel/charttitle.htm" TargetMode="External"/><Relationship Id="rId3" Type="http://schemas.openxmlformats.org/officeDocument/2006/relationships/hyperlink" Target="https://dev.office.com/reference/add-ins/excel/chartaxes.htm" TargetMode="External"/><Relationship Id="rId7" Type="http://schemas.openxmlformats.org/officeDocument/2006/relationships/hyperlink" Target="https://dev.office.com/reference/add-ins/excel/chartseriescollection.htm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Relationship Id="rId6" Type="http://schemas.openxmlformats.org/officeDocument/2006/relationships/hyperlink" Target="https://dev.office.com/reference/add-ins/excel/chartlegend.htm" TargetMode="External"/><Relationship Id="rId5" Type="http://schemas.openxmlformats.org/officeDocument/2006/relationships/hyperlink" Target="https://dev.office.com/reference/add-ins/excel/chartareaformat.htm" TargetMode="External"/><Relationship Id="rId4" Type="http://schemas.openxmlformats.org/officeDocument/2006/relationships/hyperlink" Target="https://dev.office.com/reference/add-ins/excel/chartdatalabels.htm" TargetMode="External"/><Relationship Id="rId9" Type="http://schemas.openxmlformats.org/officeDocument/2006/relationships/hyperlink" Target="https://dev.office.com/reference/add-ins/excel/worksheet.htm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office/dev/add-ins/excel/excel-add-ins-overview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dev.office.com/reference/add-ins/excel/table" TargetMode="External"/><Relationship Id="rId5" Type="http://schemas.openxmlformats.org/officeDocument/2006/relationships/hyperlink" Target="https://github.com/OfficeDev?utf8=%E2%9C%93&amp;q=excel" TargetMode="External"/><Relationship Id="rId4" Type="http://schemas.openxmlformats.org/officeDocument/2006/relationships/hyperlink" Target="https://dev.office.com/reference/add-ins/excel/excel-add-ins-reference-overview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/>
              <a:t>Building Office Add-ins for Microsoft Excel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Working with Tables and Charts</a:t>
            </a:r>
            <a:endParaRPr lang="en-US" dirty="0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403565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4762BBD-3EC9-462C-B191-7ED2D17219BC}"/>
              </a:ext>
            </a:extLst>
          </p:cNvPr>
          <p:cNvSpPr/>
          <p:nvPr/>
        </p:nvSpPr>
        <p:spPr bwMode="auto">
          <a:xfrm>
            <a:off x="0" y="1463041"/>
            <a:ext cx="12436475" cy="5531484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 tables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320040" y="1722120"/>
            <a:ext cx="11932920" cy="2749342"/>
          </a:xfrm>
          <a:ln>
            <a:noFill/>
          </a:ln>
        </p:spPr>
        <p:txBody>
          <a:bodyPr lIns="91440" tIns="91440" rIns="91440" bIns="91440"/>
          <a:lstStyle/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Filter table on the "Category" column by values "Education" and "Groceries"</a:t>
            </a:r>
          </a:p>
          <a:p>
            <a:r>
              <a:rPr lang="en-US" sz="1800" b="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categoryFilter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table</a:t>
            </a:r>
            <a:r>
              <a:rPr lang="en-US" sz="18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columns</a:t>
            </a:r>
            <a:r>
              <a:rPr lang="en-US" sz="18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getItem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'Category'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filter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categoryFilter</a:t>
            </a:r>
            <a:r>
              <a:rPr lang="en-US" sz="18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applyValuesFilter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([</a:t>
            </a:r>
            <a:r>
              <a:rPr lang="en-US" sz="18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"Education"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"Groceries"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]);</a:t>
            </a:r>
          </a:p>
          <a:p>
            <a:endParaRPr lang="en-US" sz="18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Re-apply filters</a:t>
            </a:r>
            <a:endParaRPr lang="en-US" sz="1800" b="0" dirty="0">
              <a:solidFill>
                <a:srgbClr val="0101FD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table</a:t>
            </a:r>
            <a:r>
              <a:rPr lang="en-US" sz="18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reapplyFilters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endParaRPr lang="en-US" sz="18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Clear filters</a:t>
            </a:r>
            <a:endParaRPr lang="en-US" sz="1800" b="0" dirty="0">
              <a:solidFill>
                <a:srgbClr val="0101FD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table</a:t>
            </a:r>
            <a:r>
              <a:rPr lang="en-US" sz="18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clearFilters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079374833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4762BBD-3EC9-462C-B191-7ED2D17219BC}"/>
              </a:ext>
            </a:extLst>
          </p:cNvPr>
          <p:cNvSpPr/>
          <p:nvPr/>
        </p:nvSpPr>
        <p:spPr bwMode="auto">
          <a:xfrm>
            <a:off x="0" y="1463041"/>
            <a:ext cx="12436475" cy="5531484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tables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320040" y="1722120"/>
            <a:ext cx="11932920" cy="3961982"/>
          </a:xfrm>
          <a:ln>
            <a:noFill/>
          </a:ln>
        </p:spPr>
        <p:txBody>
          <a:bodyPr lIns="91440" tIns="91440" rIns="91440" bIns="91440"/>
          <a:lstStyle/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Sort the table by the second column (at column index of 1) </a:t>
            </a:r>
            <a:r>
              <a:rPr lang="en-US" sz="1800" b="0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desc</a:t>
            </a:r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then third column </a:t>
            </a:r>
            <a:r>
              <a:rPr lang="en-US" sz="1800" b="0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asc</a:t>
            </a:r>
            <a:endParaRPr lang="en-US" sz="1800" b="0" dirty="0">
              <a:solidFill>
                <a:srgbClr val="0101FD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b="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sortFields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[</a:t>
            </a:r>
          </a:p>
          <a:p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 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key: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988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ascending: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},</a:t>
            </a:r>
          </a:p>
          <a:p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 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key: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988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ascending: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</a:p>
          <a:p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  <a:p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table</a:t>
            </a:r>
            <a:r>
              <a:rPr lang="en-US" sz="18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sort</a:t>
            </a:r>
            <a:r>
              <a:rPr lang="en-US" sz="18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apply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sortFields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endParaRPr lang="en-US" sz="18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Re-apply sort</a:t>
            </a:r>
            <a:endParaRPr lang="en-US" sz="1800" b="0" dirty="0">
              <a:solidFill>
                <a:srgbClr val="0101FD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table</a:t>
            </a:r>
            <a:r>
              <a:rPr lang="en-US" sz="18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sort</a:t>
            </a:r>
            <a:r>
              <a:rPr lang="en-US" sz="18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reapply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endParaRPr lang="en-US" sz="18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Clear filters</a:t>
            </a:r>
            <a:endParaRPr lang="en-US" sz="1800" b="0" dirty="0">
              <a:solidFill>
                <a:srgbClr val="0101FD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table</a:t>
            </a:r>
            <a:r>
              <a:rPr lang="en-US" sz="18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sort</a:t>
            </a:r>
            <a:r>
              <a:rPr lang="en-US" sz="18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clear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endParaRPr lang="en-US" sz="18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7793707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shot of a chart in Excel">
            <a:extLst>
              <a:ext uri="{FF2B5EF4-FFF2-40B4-BE49-F238E27FC236}">
                <a16:creationId xmlns:a16="http://schemas.microsoft.com/office/drawing/2014/main" id="{EE19E06D-E792-CD46-B1B6-DC7DA77A34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5933" y="1500487"/>
            <a:ext cx="5422392" cy="3773314"/>
          </a:xfrm>
          <a:prstGeom prst="rect">
            <a:avLst/>
          </a:prstGeom>
        </p:spPr>
      </p:pic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593D0757-0680-49A2-8848-7D301241A3B7}"/>
              </a:ext>
            </a:extLst>
          </p:cNvPr>
          <p:cNvSpPr txBox="1">
            <a:spLocks/>
          </p:cNvSpPr>
          <p:nvPr/>
        </p:nvSpPr>
        <p:spPr>
          <a:xfrm>
            <a:off x="465139" y="1500487"/>
            <a:ext cx="5905181" cy="3542508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ts val="24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000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b="1" dirty="0">
                <a:solidFill>
                  <a:srgbClr val="D83B01"/>
                </a:solidFill>
                <a:latin typeface="Segoe UI Semibold"/>
              </a:rPr>
              <a:t>Charts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  <a:latin typeface="+mj-lt"/>
              </a:rPr>
              <a:t>Microsoft Excel has become a playground for data manipulation and visualization. So it no surprise that the Excel JavaScript APIs allow developers to add and manipulate charts.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  <a:latin typeface="+mj-lt"/>
              </a:rPr>
              <a:t>Charts exist within worksheets, but can also be accessed directly from the workbook object.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  <a:latin typeface="+mj-lt"/>
              </a:rPr>
              <a:t>Charts have a number of complex relational properties that can be used to fine-tune the look of a chart. These include titles, legends, axes, series, labels, format, and much more.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  <a:latin typeface="Segoe UI Semibold"/>
              </a:rPr>
              <a:t>Charts are created based on a data range and are often created in conjunction with tables.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  <a:latin typeface="Segoe UI Semibold"/>
              </a:rPr>
              <a:t>The </a:t>
            </a:r>
            <a:r>
              <a:rPr lang="en-US" sz="1600" dirty="0" err="1">
                <a:solidFill>
                  <a:srgbClr val="2F2F2F"/>
                </a:solidFill>
                <a:latin typeface="Segoe UI Semibold"/>
              </a:rPr>
              <a:t>worksheet.charts.add</a:t>
            </a:r>
            <a:r>
              <a:rPr lang="en-US" sz="1600" dirty="0">
                <a:solidFill>
                  <a:srgbClr val="2F2F2F"/>
                </a:solidFill>
                <a:latin typeface="Segoe UI Semibold"/>
              </a:rPr>
              <a:t> function is used to create a chart, which accepts a chart type (discussed more in the next slide), a data range, and </a:t>
            </a:r>
            <a:r>
              <a:rPr lang="en-US" sz="1600" dirty="0" err="1">
                <a:solidFill>
                  <a:srgbClr val="2F2F2F"/>
                </a:solidFill>
                <a:latin typeface="Segoe UI Semibold"/>
              </a:rPr>
              <a:t>seriesBy</a:t>
            </a:r>
            <a:r>
              <a:rPr lang="en-US" sz="1600" dirty="0">
                <a:solidFill>
                  <a:srgbClr val="2F2F2F"/>
                </a:solidFill>
                <a:latin typeface="Segoe UI Semibold"/>
              </a:rPr>
              <a:t> (possible values include Auto, Scalar, Matrix).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DFFC4D-D2E6-46BF-8DD2-F7E2619BC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Charts</a:t>
            </a:r>
          </a:p>
        </p:txBody>
      </p:sp>
    </p:spTree>
    <p:extLst>
      <p:ext uri="{BB962C8B-B14F-4D97-AF65-F5344CB8AC3E}">
        <p14:creationId xmlns:p14="http://schemas.microsoft.com/office/powerpoint/2010/main" val="2195537645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C209D0D3-7FEC-D849-BFD6-ACAAE5DE4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 chart types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49223AED-C440-C848-99F3-71BE003427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5138" y="1919804"/>
            <a:ext cx="11734296" cy="323165"/>
          </a:xfrm>
        </p:spPr>
        <p:txBody>
          <a:bodyPr/>
          <a:lstStyle/>
          <a:p>
            <a:r>
              <a:rPr lang="en-US" sz="280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worksheet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80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charts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80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"&lt;CHART_TYPE_BELOW /&gt;"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80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range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8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"auto"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772D1A2E-B421-654C-85D7-93FF3ADF0AE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42119" y="2879593"/>
            <a:ext cx="2055038" cy="378565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200" dirty="0"/>
              <a:t>_3DArea</a:t>
            </a:r>
          </a:p>
          <a:p>
            <a:pPr>
              <a:lnSpc>
                <a:spcPct val="100000"/>
              </a:lnSpc>
            </a:pPr>
            <a:r>
              <a:rPr lang="en-US" sz="1200" dirty="0"/>
              <a:t>_3DAreaStacked</a:t>
            </a:r>
          </a:p>
          <a:p>
            <a:pPr>
              <a:lnSpc>
                <a:spcPct val="100000"/>
              </a:lnSpc>
            </a:pPr>
            <a:r>
              <a:rPr lang="en-US" sz="1200" dirty="0"/>
              <a:t>_3DAreaStacked100</a:t>
            </a:r>
          </a:p>
          <a:p>
            <a:pPr>
              <a:lnSpc>
                <a:spcPct val="100000"/>
              </a:lnSpc>
            </a:pPr>
            <a:r>
              <a:rPr lang="en-US" sz="1200" dirty="0"/>
              <a:t>_3DBarClustered</a:t>
            </a:r>
          </a:p>
          <a:p>
            <a:pPr>
              <a:lnSpc>
                <a:spcPct val="100000"/>
              </a:lnSpc>
            </a:pPr>
            <a:r>
              <a:rPr lang="en-US" sz="1200" dirty="0"/>
              <a:t>_3DBarStacked</a:t>
            </a:r>
          </a:p>
          <a:p>
            <a:pPr>
              <a:lnSpc>
                <a:spcPct val="100000"/>
              </a:lnSpc>
            </a:pPr>
            <a:r>
              <a:rPr lang="en-US" sz="1200" dirty="0"/>
              <a:t>_3DBarStacked100</a:t>
            </a:r>
          </a:p>
          <a:p>
            <a:pPr>
              <a:lnSpc>
                <a:spcPct val="100000"/>
              </a:lnSpc>
            </a:pPr>
            <a:r>
              <a:rPr lang="en-US" sz="1200" dirty="0"/>
              <a:t>_3DColumn</a:t>
            </a:r>
          </a:p>
          <a:p>
            <a:pPr>
              <a:lnSpc>
                <a:spcPct val="100000"/>
              </a:lnSpc>
            </a:pPr>
            <a:r>
              <a:rPr lang="en-US" sz="1200" dirty="0"/>
              <a:t>_3DColumnClustered</a:t>
            </a:r>
          </a:p>
          <a:p>
            <a:pPr>
              <a:lnSpc>
                <a:spcPct val="100000"/>
              </a:lnSpc>
            </a:pPr>
            <a:r>
              <a:rPr lang="en-US" sz="1200" dirty="0"/>
              <a:t>_3DColumnStacked</a:t>
            </a:r>
          </a:p>
          <a:p>
            <a:pPr>
              <a:lnSpc>
                <a:spcPct val="100000"/>
              </a:lnSpc>
            </a:pPr>
            <a:r>
              <a:rPr lang="en-US" sz="1200" dirty="0"/>
              <a:t>_3DColumnStacked100</a:t>
            </a:r>
          </a:p>
          <a:p>
            <a:pPr>
              <a:lnSpc>
                <a:spcPct val="100000"/>
              </a:lnSpc>
            </a:pPr>
            <a:r>
              <a:rPr lang="en-US" sz="1200" dirty="0"/>
              <a:t>_3DLine</a:t>
            </a:r>
          </a:p>
          <a:p>
            <a:pPr>
              <a:lnSpc>
                <a:spcPct val="100000"/>
              </a:lnSpc>
            </a:pPr>
            <a:r>
              <a:rPr lang="en-US" sz="1200" dirty="0"/>
              <a:t>_3DPie</a:t>
            </a:r>
          </a:p>
          <a:p>
            <a:pPr>
              <a:lnSpc>
                <a:spcPct val="100000"/>
              </a:lnSpc>
            </a:pPr>
            <a:r>
              <a:rPr lang="en-US" sz="1200" dirty="0"/>
              <a:t>_3DPieExploded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F5DA63F2-51B9-3345-8CBC-3D62A916F46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297157" y="2879593"/>
            <a:ext cx="2057400" cy="378565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200" dirty="0"/>
              <a:t>Area</a:t>
            </a:r>
          </a:p>
          <a:p>
            <a:pPr>
              <a:lnSpc>
                <a:spcPct val="100000"/>
              </a:lnSpc>
            </a:pPr>
            <a:r>
              <a:rPr lang="en-US" sz="1200" dirty="0" err="1"/>
              <a:t>AreaStacked</a:t>
            </a:r>
            <a:endParaRPr lang="en-US" sz="1200" dirty="0"/>
          </a:p>
          <a:p>
            <a:pPr>
              <a:lnSpc>
                <a:spcPct val="100000"/>
              </a:lnSpc>
            </a:pPr>
            <a:r>
              <a:rPr lang="en-US" sz="1200" dirty="0"/>
              <a:t>AreaStacked100</a:t>
            </a:r>
          </a:p>
          <a:p>
            <a:pPr>
              <a:lnSpc>
                <a:spcPct val="100000"/>
              </a:lnSpc>
            </a:pPr>
            <a:r>
              <a:rPr lang="en-US" sz="1200" dirty="0" err="1"/>
              <a:t>BarClustered</a:t>
            </a:r>
            <a:endParaRPr lang="en-US" sz="1200" dirty="0"/>
          </a:p>
          <a:p>
            <a:pPr>
              <a:lnSpc>
                <a:spcPct val="100000"/>
              </a:lnSpc>
            </a:pPr>
            <a:r>
              <a:rPr lang="en-US" sz="1200" dirty="0" err="1"/>
              <a:t>BarOfPie</a:t>
            </a:r>
            <a:endParaRPr lang="en-US" sz="1200" dirty="0"/>
          </a:p>
          <a:p>
            <a:pPr>
              <a:lnSpc>
                <a:spcPct val="100000"/>
              </a:lnSpc>
            </a:pPr>
            <a:r>
              <a:rPr lang="en-US" sz="1200" dirty="0" err="1"/>
              <a:t>BarStacked</a:t>
            </a:r>
            <a:endParaRPr lang="en-US" sz="1200" dirty="0"/>
          </a:p>
          <a:p>
            <a:pPr>
              <a:lnSpc>
                <a:spcPct val="100000"/>
              </a:lnSpc>
            </a:pPr>
            <a:r>
              <a:rPr lang="en-US" sz="1200" dirty="0"/>
              <a:t>BarStacked100</a:t>
            </a:r>
          </a:p>
          <a:p>
            <a:pPr>
              <a:lnSpc>
                <a:spcPct val="100000"/>
              </a:lnSpc>
            </a:pPr>
            <a:r>
              <a:rPr lang="en-US" sz="1200" dirty="0"/>
              <a:t>Bubble</a:t>
            </a:r>
          </a:p>
          <a:p>
            <a:pPr>
              <a:lnSpc>
                <a:spcPct val="100000"/>
              </a:lnSpc>
            </a:pPr>
            <a:r>
              <a:rPr lang="en-US" sz="1200" dirty="0"/>
              <a:t>Bubble3DEffect</a:t>
            </a:r>
          </a:p>
          <a:p>
            <a:pPr>
              <a:lnSpc>
                <a:spcPct val="100000"/>
              </a:lnSpc>
            </a:pPr>
            <a:r>
              <a:rPr lang="en-US" sz="1200" dirty="0" err="1"/>
              <a:t>ColumnClustered</a:t>
            </a:r>
            <a:endParaRPr lang="en-US" sz="1200" dirty="0"/>
          </a:p>
          <a:p>
            <a:pPr>
              <a:lnSpc>
                <a:spcPct val="100000"/>
              </a:lnSpc>
            </a:pPr>
            <a:r>
              <a:rPr lang="en-US" sz="1200" dirty="0" err="1"/>
              <a:t>ColumnStacked</a:t>
            </a:r>
            <a:endParaRPr lang="en-US" sz="1200" dirty="0"/>
          </a:p>
          <a:p>
            <a:pPr>
              <a:lnSpc>
                <a:spcPct val="100000"/>
              </a:lnSpc>
            </a:pPr>
            <a:r>
              <a:rPr lang="en-US" sz="1200" dirty="0"/>
              <a:t>ColumnStacked100</a:t>
            </a:r>
          </a:p>
          <a:p>
            <a:pPr>
              <a:lnSpc>
                <a:spcPct val="100000"/>
              </a:lnSpc>
            </a:pPr>
            <a:r>
              <a:rPr lang="en-US" sz="1200" dirty="0" err="1"/>
              <a:t>ConeBarClustered</a:t>
            </a:r>
            <a:endParaRPr lang="en-US" sz="1200" dirty="0"/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95DF9C79-1B4C-4C4C-A1AB-B4FBC599906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52195" y="2879593"/>
            <a:ext cx="2057400" cy="378565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200" dirty="0" err="1"/>
              <a:t>ConeBarStacked</a:t>
            </a:r>
            <a:endParaRPr lang="en-US" sz="1200" dirty="0"/>
          </a:p>
          <a:p>
            <a:pPr>
              <a:lnSpc>
                <a:spcPct val="100000"/>
              </a:lnSpc>
            </a:pPr>
            <a:r>
              <a:rPr lang="en-US" sz="1200" dirty="0"/>
              <a:t>ConeBarStacked100</a:t>
            </a:r>
          </a:p>
          <a:p>
            <a:pPr>
              <a:lnSpc>
                <a:spcPct val="100000"/>
              </a:lnSpc>
            </a:pPr>
            <a:r>
              <a:rPr lang="en-US" sz="1200" dirty="0" err="1"/>
              <a:t>ConeCol</a:t>
            </a:r>
            <a:endParaRPr lang="en-US" sz="1200" dirty="0"/>
          </a:p>
          <a:p>
            <a:pPr>
              <a:lnSpc>
                <a:spcPct val="100000"/>
              </a:lnSpc>
            </a:pPr>
            <a:r>
              <a:rPr lang="en-US" sz="1200" dirty="0" err="1"/>
              <a:t>ConeColClustered</a:t>
            </a:r>
            <a:endParaRPr lang="en-US" sz="1200" dirty="0"/>
          </a:p>
          <a:p>
            <a:pPr>
              <a:lnSpc>
                <a:spcPct val="100000"/>
              </a:lnSpc>
            </a:pPr>
            <a:r>
              <a:rPr lang="en-US" sz="1200" dirty="0" err="1"/>
              <a:t>ConeColStacked</a:t>
            </a:r>
            <a:endParaRPr lang="en-US" sz="1200" dirty="0"/>
          </a:p>
          <a:p>
            <a:pPr>
              <a:lnSpc>
                <a:spcPct val="100000"/>
              </a:lnSpc>
            </a:pPr>
            <a:r>
              <a:rPr lang="en-US" sz="1200" dirty="0"/>
              <a:t>ConeColStacked100</a:t>
            </a:r>
          </a:p>
          <a:p>
            <a:pPr>
              <a:lnSpc>
                <a:spcPct val="100000"/>
              </a:lnSpc>
            </a:pPr>
            <a:r>
              <a:rPr lang="en-US" sz="1200" dirty="0" err="1"/>
              <a:t>CylinderBarClustered</a:t>
            </a:r>
            <a:endParaRPr lang="en-US" sz="1200" dirty="0"/>
          </a:p>
          <a:p>
            <a:pPr>
              <a:lnSpc>
                <a:spcPct val="100000"/>
              </a:lnSpc>
            </a:pPr>
            <a:r>
              <a:rPr lang="en-US" sz="1200" dirty="0" err="1"/>
              <a:t>CylinderBarStacked</a:t>
            </a:r>
            <a:endParaRPr lang="en-US" sz="1200" dirty="0"/>
          </a:p>
          <a:p>
            <a:pPr>
              <a:lnSpc>
                <a:spcPct val="100000"/>
              </a:lnSpc>
            </a:pPr>
            <a:r>
              <a:rPr lang="en-US" sz="1200" dirty="0"/>
              <a:t>CylinderBarStacked100</a:t>
            </a:r>
          </a:p>
          <a:p>
            <a:pPr>
              <a:lnSpc>
                <a:spcPct val="100000"/>
              </a:lnSpc>
            </a:pPr>
            <a:r>
              <a:rPr lang="en-US" sz="1200" dirty="0" err="1"/>
              <a:t>CylinderCol</a:t>
            </a:r>
            <a:endParaRPr lang="en-US" sz="1200" dirty="0"/>
          </a:p>
          <a:p>
            <a:pPr>
              <a:lnSpc>
                <a:spcPct val="100000"/>
              </a:lnSpc>
            </a:pPr>
            <a:r>
              <a:rPr lang="en-US" sz="1200" dirty="0" err="1"/>
              <a:t>CylinderColClustered</a:t>
            </a:r>
            <a:endParaRPr lang="en-US" sz="1200" dirty="0"/>
          </a:p>
          <a:p>
            <a:pPr>
              <a:lnSpc>
                <a:spcPct val="100000"/>
              </a:lnSpc>
            </a:pPr>
            <a:r>
              <a:rPr lang="en-US" sz="1200" dirty="0" err="1"/>
              <a:t>CylinderColStacked</a:t>
            </a:r>
            <a:endParaRPr lang="en-US" sz="1200" dirty="0"/>
          </a:p>
          <a:p>
            <a:pPr>
              <a:lnSpc>
                <a:spcPct val="100000"/>
              </a:lnSpc>
            </a:pPr>
            <a:r>
              <a:rPr lang="en-US" sz="1200" dirty="0"/>
              <a:t>CylinderColStacked100</a:t>
            </a:r>
          </a:p>
        </p:txBody>
      </p:sp>
      <p:sp>
        <p:nvSpPr>
          <p:cNvPr id="27" name="Text Placeholder 25">
            <a:extLst>
              <a:ext uri="{FF2B5EF4-FFF2-40B4-BE49-F238E27FC236}">
                <a16:creationId xmlns:a16="http://schemas.microsoft.com/office/drawing/2014/main" id="{DB62AF55-4718-654E-98C7-DF6AB7853655}"/>
              </a:ext>
            </a:extLst>
          </p:cNvPr>
          <p:cNvSpPr txBox="1">
            <a:spLocks/>
          </p:cNvSpPr>
          <p:nvPr/>
        </p:nvSpPr>
        <p:spPr>
          <a:xfrm>
            <a:off x="6407233" y="2879592"/>
            <a:ext cx="2057400" cy="3785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200" dirty="0"/>
              <a:t>Doughnut</a:t>
            </a:r>
          </a:p>
          <a:p>
            <a:pPr>
              <a:lnSpc>
                <a:spcPct val="100000"/>
              </a:lnSpc>
            </a:pPr>
            <a:r>
              <a:rPr lang="en-US" sz="1200" dirty="0" err="1"/>
              <a:t>DoughnutExploded</a:t>
            </a:r>
            <a:endParaRPr lang="en-US" sz="1200" dirty="0"/>
          </a:p>
          <a:p>
            <a:pPr>
              <a:lnSpc>
                <a:spcPct val="100000"/>
              </a:lnSpc>
            </a:pPr>
            <a:r>
              <a:rPr lang="en-US" sz="1200" dirty="0"/>
              <a:t>Line</a:t>
            </a:r>
          </a:p>
          <a:p>
            <a:pPr>
              <a:lnSpc>
                <a:spcPct val="100000"/>
              </a:lnSpc>
            </a:pPr>
            <a:r>
              <a:rPr lang="en-US" sz="1200" dirty="0" err="1"/>
              <a:t>LineMarkers</a:t>
            </a:r>
            <a:endParaRPr lang="en-US" sz="1200" dirty="0"/>
          </a:p>
          <a:p>
            <a:pPr>
              <a:lnSpc>
                <a:spcPct val="100000"/>
              </a:lnSpc>
            </a:pPr>
            <a:r>
              <a:rPr lang="en-US" sz="1200" dirty="0" err="1"/>
              <a:t>LineMarkersStacked</a:t>
            </a:r>
            <a:endParaRPr lang="en-US" sz="1200" dirty="0"/>
          </a:p>
          <a:p>
            <a:pPr>
              <a:lnSpc>
                <a:spcPct val="100000"/>
              </a:lnSpc>
            </a:pPr>
            <a:r>
              <a:rPr lang="en-US" sz="1200" dirty="0"/>
              <a:t>LineMarkersStacked100</a:t>
            </a:r>
          </a:p>
          <a:p>
            <a:pPr>
              <a:lnSpc>
                <a:spcPct val="100000"/>
              </a:lnSpc>
            </a:pPr>
            <a:r>
              <a:rPr lang="en-US" sz="1200" dirty="0" err="1"/>
              <a:t>LineStacked</a:t>
            </a:r>
            <a:endParaRPr lang="en-US" sz="1200" dirty="0"/>
          </a:p>
          <a:p>
            <a:pPr>
              <a:lnSpc>
                <a:spcPct val="100000"/>
              </a:lnSpc>
            </a:pPr>
            <a:r>
              <a:rPr lang="en-US" sz="1200" dirty="0"/>
              <a:t>LineStacked100</a:t>
            </a:r>
          </a:p>
          <a:p>
            <a:pPr>
              <a:lnSpc>
                <a:spcPct val="100000"/>
              </a:lnSpc>
            </a:pPr>
            <a:r>
              <a:rPr lang="en-US" sz="1200" dirty="0"/>
              <a:t>Pie</a:t>
            </a:r>
          </a:p>
          <a:p>
            <a:pPr>
              <a:lnSpc>
                <a:spcPct val="100000"/>
              </a:lnSpc>
            </a:pPr>
            <a:r>
              <a:rPr lang="en-US" sz="1200" dirty="0" err="1"/>
              <a:t>PieExploded</a:t>
            </a:r>
            <a:endParaRPr lang="en-US" sz="1200" dirty="0"/>
          </a:p>
          <a:p>
            <a:pPr>
              <a:lnSpc>
                <a:spcPct val="100000"/>
              </a:lnSpc>
            </a:pPr>
            <a:r>
              <a:rPr lang="en-US" sz="1200" dirty="0" err="1"/>
              <a:t>PieOfPie</a:t>
            </a:r>
            <a:endParaRPr lang="en-US" sz="1200" dirty="0"/>
          </a:p>
          <a:p>
            <a:pPr>
              <a:lnSpc>
                <a:spcPct val="100000"/>
              </a:lnSpc>
            </a:pPr>
            <a:r>
              <a:rPr lang="en-US" sz="1200" dirty="0" err="1"/>
              <a:t>PyramidBarClustered</a:t>
            </a:r>
            <a:endParaRPr lang="en-US" sz="1200" dirty="0"/>
          </a:p>
          <a:p>
            <a:pPr>
              <a:lnSpc>
                <a:spcPct val="100000"/>
              </a:lnSpc>
            </a:pPr>
            <a:r>
              <a:rPr lang="en-US" sz="1200" dirty="0" err="1"/>
              <a:t>PyramidBarStacked</a:t>
            </a:r>
            <a:endParaRPr lang="en-US" sz="1200" dirty="0"/>
          </a:p>
        </p:txBody>
      </p:sp>
      <p:sp>
        <p:nvSpPr>
          <p:cNvPr id="28" name="Text Placeholder 25">
            <a:extLst>
              <a:ext uri="{FF2B5EF4-FFF2-40B4-BE49-F238E27FC236}">
                <a16:creationId xmlns:a16="http://schemas.microsoft.com/office/drawing/2014/main" id="{BB968975-F279-2B41-9370-118430C4F6F0}"/>
              </a:ext>
            </a:extLst>
          </p:cNvPr>
          <p:cNvSpPr txBox="1">
            <a:spLocks/>
          </p:cNvSpPr>
          <p:nvPr/>
        </p:nvSpPr>
        <p:spPr>
          <a:xfrm>
            <a:off x="8462271" y="2879592"/>
            <a:ext cx="2057400" cy="3785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200" dirty="0"/>
              <a:t>PyramidBarStacked100</a:t>
            </a:r>
          </a:p>
          <a:p>
            <a:pPr>
              <a:lnSpc>
                <a:spcPct val="100000"/>
              </a:lnSpc>
            </a:pPr>
            <a:r>
              <a:rPr lang="en-US" sz="1200" dirty="0" err="1"/>
              <a:t>PyramidCol</a:t>
            </a:r>
            <a:endParaRPr lang="en-US" sz="1200" dirty="0"/>
          </a:p>
          <a:p>
            <a:pPr>
              <a:lnSpc>
                <a:spcPct val="100000"/>
              </a:lnSpc>
            </a:pPr>
            <a:r>
              <a:rPr lang="en-US" sz="1200" dirty="0" err="1"/>
              <a:t>PyramidColClustered</a:t>
            </a:r>
            <a:endParaRPr lang="en-US" sz="1200" dirty="0"/>
          </a:p>
          <a:p>
            <a:pPr>
              <a:lnSpc>
                <a:spcPct val="100000"/>
              </a:lnSpc>
            </a:pPr>
            <a:r>
              <a:rPr lang="en-US" sz="1200" dirty="0" err="1"/>
              <a:t>PyramidColStacked</a:t>
            </a:r>
            <a:endParaRPr lang="en-US" sz="1200" dirty="0"/>
          </a:p>
          <a:p>
            <a:pPr>
              <a:lnSpc>
                <a:spcPct val="100000"/>
              </a:lnSpc>
            </a:pPr>
            <a:r>
              <a:rPr lang="en-US" sz="1200" dirty="0"/>
              <a:t>PyramidColStacked100</a:t>
            </a:r>
          </a:p>
          <a:p>
            <a:pPr>
              <a:lnSpc>
                <a:spcPct val="100000"/>
              </a:lnSpc>
            </a:pPr>
            <a:r>
              <a:rPr lang="en-US" sz="1200" dirty="0"/>
              <a:t>Radar</a:t>
            </a:r>
          </a:p>
          <a:p>
            <a:pPr>
              <a:lnSpc>
                <a:spcPct val="100000"/>
              </a:lnSpc>
            </a:pPr>
            <a:r>
              <a:rPr lang="en-US" sz="1200" dirty="0" err="1"/>
              <a:t>RadarFilled</a:t>
            </a:r>
            <a:endParaRPr lang="en-US" sz="1200" dirty="0"/>
          </a:p>
          <a:p>
            <a:pPr>
              <a:lnSpc>
                <a:spcPct val="100000"/>
              </a:lnSpc>
            </a:pPr>
            <a:r>
              <a:rPr lang="en-US" sz="1200" dirty="0" err="1"/>
              <a:t>RadarMarkers</a:t>
            </a:r>
            <a:endParaRPr lang="en-US" sz="1200" dirty="0"/>
          </a:p>
          <a:p>
            <a:pPr>
              <a:lnSpc>
                <a:spcPct val="100000"/>
              </a:lnSpc>
            </a:pPr>
            <a:r>
              <a:rPr lang="en-US" sz="1200" dirty="0" err="1"/>
              <a:t>StockHLC</a:t>
            </a:r>
            <a:endParaRPr lang="en-US" sz="1200" dirty="0"/>
          </a:p>
          <a:p>
            <a:pPr>
              <a:lnSpc>
                <a:spcPct val="100000"/>
              </a:lnSpc>
            </a:pPr>
            <a:r>
              <a:rPr lang="en-US" sz="1200" dirty="0" err="1"/>
              <a:t>StockOHLC</a:t>
            </a:r>
            <a:endParaRPr lang="en-US" sz="1200" dirty="0"/>
          </a:p>
          <a:p>
            <a:pPr>
              <a:lnSpc>
                <a:spcPct val="100000"/>
              </a:lnSpc>
            </a:pPr>
            <a:r>
              <a:rPr lang="en-US" sz="1200" dirty="0" err="1"/>
              <a:t>StockVHLC</a:t>
            </a:r>
            <a:endParaRPr lang="en-US" sz="1200" dirty="0"/>
          </a:p>
          <a:p>
            <a:pPr>
              <a:lnSpc>
                <a:spcPct val="100000"/>
              </a:lnSpc>
            </a:pPr>
            <a:r>
              <a:rPr lang="en-US" sz="1200" dirty="0" err="1"/>
              <a:t>StockVOHLC</a:t>
            </a:r>
            <a:endParaRPr lang="en-US" sz="1200" dirty="0"/>
          </a:p>
          <a:p>
            <a:pPr>
              <a:lnSpc>
                <a:spcPct val="100000"/>
              </a:lnSpc>
            </a:pPr>
            <a:r>
              <a:rPr lang="en-US" sz="1200" dirty="0"/>
              <a:t>Surface</a:t>
            </a:r>
          </a:p>
        </p:txBody>
      </p:sp>
      <p:sp>
        <p:nvSpPr>
          <p:cNvPr id="29" name="Text Placeholder 25">
            <a:extLst>
              <a:ext uri="{FF2B5EF4-FFF2-40B4-BE49-F238E27FC236}">
                <a16:creationId xmlns:a16="http://schemas.microsoft.com/office/drawing/2014/main" id="{0144F44F-E7D4-A449-A40F-4CE5C261C4EE}"/>
              </a:ext>
            </a:extLst>
          </p:cNvPr>
          <p:cNvSpPr txBox="1">
            <a:spLocks/>
          </p:cNvSpPr>
          <p:nvPr/>
        </p:nvSpPr>
        <p:spPr>
          <a:xfrm>
            <a:off x="10514947" y="2879591"/>
            <a:ext cx="2057400" cy="31854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200" dirty="0" err="1"/>
              <a:t>SurfaceTopView</a:t>
            </a:r>
            <a:endParaRPr lang="en-US" sz="1200" dirty="0"/>
          </a:p>
          <a:p>
            <a:pPr>
              <a:lnSpc>
                <a:spcPct val="100000"/>
              </a:lnSpc>
            </a:pPr>
            <a:r>
              <a:rPr lang="en-US" sz="1200" dirty="0" err="1"/>
              <a:t>SurfaceTopViewWireframe</a:t>
            </a:r>
            <a:endParaRPr lang="en-US" sz="1200" dirty="0"/>
          </a:p>
          <a:p>
            <a:pPr>
              <a:lnSpc>
                <a:spcPct val="100000"/>
              </a:lnSpc>
            </a:pPr>
            <a:r>
              <a:rPr lang="en-US" sz="1200" dirty="0" err="1"/>
              <a:t>SurfaceWireframe</a:t>
            </a:r>
            <a:endParaRPr lang="en-US" sz="1200" dirty="0"/>
          </a:p>
          <a:p>
            <a:pPr>
              <a:lnSpc>
                <a:spcPct val="100000"/>
              </a:lnSpc>
            </a:pPr>
            <a:r>
              <a:rPr lang="en-US" sz="1200" dirty="0" err="1"/>
              <a:t>XYScatter</a:t>
            </a:r>
            <a:endParaRPr lang="en-US" sz="1200" dirty="0"/>
          </a:p>
          <a:p>
            <a:pPr>
              <a:lnSpc>
                <a:spcPct val="100000"/>
              </a:lnSpc>
            </a:pPr>
            <a:r>
              <a:rPr lang="en-US" sz="1200" dirty="0" err="1"/>
              <a:t>XYScatterLines</a:t>
            </a:r>
            <a:endParaRPr lang="en-US" sz="1200" dirty="0"/>
          </a:p>
          <a:p>
            <a:pPr>
              <a:lnSpc>
                <a:spcPct val="100000"/>
              </a:lnSpc>
            </a:pPr>
            <a:r>
              <a:rPr lang="en-US" sz="1200" dirty="0" err="1"/>
              <a:t>XYScatterLinesNoMarkers</a:t>
            </a:r>
            <a:endParaRPr lang="en-US" sz="1200" dirty="0"/>
          </a:p>
          <a:p>
            <a:pPr>
              <a:lnSpc>
                <a:spcPct val="100000"/>
              </a:lnSpc>
            </a:pPr>
            <a:r>
              <a:rPr lang="en-US" sz="1200" dirty="0" err="1"/>
              <a:t>XYScatterSmooth</a:t>
            </a:r>
            <a:endParaRPr lang="en-US" sz="1200" dirty="0"/>
          </a:p>
          <a:p>
            <a:pPr>
              <a:lnSpc>
                <a:spcPct val="100000"/>
              </a:lnSpc>
            </a:pPr>
            <a:r>
              <a:rPr lang="en-US" sz="1200" dirty="0" err="1"/>
              <a:t>XYScatterSmoothNoMarkers</a:t>
            </a:r>
            <a:endParaRPr lang="en-US" sz="1200" dirty="0"/>
          </a:p>
          <a:p>
            <a:pPr>
              <a:lnSpc>
                <a:spcPct val="100000"/>
              </a:lnSpc>
            </a:pPr>
            <a:endParaRPr lang="en-US" sz="1200" dirty="0"/>
          </a:p>
          <a:p>
            <a:pPr>
              <a:lnSpc>
                <a:spcPct val="100000"/>
              </a:lnSpc>
            </a:pPr>
            <a:endParaRPr lang="en-US" sz="1200" dirty="0"/>
          </a:p>
          <a:p>
            <a:pPr>
              <a:lnSpc>
                <a:spcPct val="100000"/>
              </a:lnSpc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974372460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E4ABFE6-DA41-7F49-B07A-51E3246F7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Chart object properties</a:t>
            </a:r>
          </a:p>
        </p:txBody>
      </p:sp>
      <p:graphicFrame>
        <p:nvGraphicFramePr>
          <p:cNvPr id="8" name="Table Placeholder 7">
            <a:extLst>
              <a:ext uri="{FF2B5EF4-FFF2-40B4-BE49-F238E27FC236}">
                <a16:creationId xmlns:a16="http://schemas.microsoft.com/office/drawing/2014/main" id="{65942B70-B565-6046-AA65-0F3892783A07}"/>
              </a:ext>
            </a:extLst>
          </p:cNvPr>
          <p:cNvGraphicFramePr>
            <a:graphicFrameLocks noGrp="1"/>
          </p:cNvGraphicFramePr>
          <p:nvPr>
            <p:ph type="tbl" sz="quarter" idx="10"/>
            <p:extLst>
              <p:ext uri="{D42A27DB-BD31-4B8C-83A1-F6EECF244321}">
                <p14:modId xmlns:p14="http://schemas.microsoft.com/office/powerpoint/2010/main" val="174529857"/>
              </p:ext>
            </p:extLst>
          </p:nvPr>
        </p:nvGraphicFramePr>
        <p:xfrm>
          <a:off x="465138" y="1391285"/>
          <a:ext cx="10976811" cy="3870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8784">
                  <a:extLst>
                    <a:ext uri="{9D8B030D-6E8A-4147-A177-3AD203B41FA5}">
                      <a16:colId xmlns:a16="http://schemas.microsoft.com/office/drawing/2014/main" val="2486055764"/>
                    </a:ext>
                  </a:extLst>
                </a:gridCol>
                <a:gridCol w="8498027">
                  <a:extLst>
                    <a:ext uri="{9D8B030D-6E8A-4147-A177-3AD203B41FA5}">
                      <a16:colId xmlns:a16="http://schemas.microsoft.com/office/drawing/2014/main" val="31316931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Property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6910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/>
                        <a:t>chartType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Represents the type of the chart (possible values on previous slide)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2994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height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Represents the height, in points, of the chart object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5967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The unique id of chart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5118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left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The distance, in points, from the left side of the chart to the worksheet origin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4219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Represents the name of a chart object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7059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/>
                        <a:t>showAllFieldButtons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Represents whether to display all field buttons on a PivotChart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9189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top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Represents the distance, in points, from the top edge of the object to the top of row 1 (on a worksheet) or the top of the chart area (on a chart)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5475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width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Represents the width, in points, of the chart object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73416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3128402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E4ABFE6-DA41-7F49-B07A-51E3246F7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Chart object relationships</a:t>
            </a:r>
          </a:p>
        </p:txBody>
      </p:sp>
      <p:graphicFrame>
        <p:nvGraphicFramePr>
          <p:cNvPr id="4" name="Table Placeholder 3">
            <a:extLst>
              <a:ext uri="{FF2B5EF4-FFF2-40B4-BE49-F238E27FC236}">
                <a16:creationId xmlns:a16="http://schemas.microsoft.com/office/drawing/2014/main" id="{F6EA8EE0-8529-7549-9953-8A9BBFA04618}"/>
              </a:ext>
            </a:extLst>
          </p:cNvPr>
          <p:cNvGraphicFramePr>
            <a:graphicFrameLocks noGrp="1"/>
          </p:cNvGraphicFramePr>
          <p:nvPr>
            <p:ph type="tbl" sz="quarter" idx="10"/>
            <p:extLst>
              <p:ext uri="{D42A27DB-BD31-4B8C-83A1-F6EECF244321}">
                <p14:modId xmlns:p14="http://schemas.microsoft.com/office/powerpoint/2010/main" val="1505741109"/>
              </p:ext>
            </p:extLst>
          </p:nvPr>
        </p:nvGraphicFramePr>
        <p:xfrm>
          <a:off x="465137" y="1454847"/>
          <a:ext cx="11533188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3594">
                  <a:extLst>
                    <a:ext uri="{9D8B030D-6E8A-4147-A177-3AD203B41FA5}">
                      <a16:colId xmlns:a16="http://schemas.microsoft.com/office/drawing/2014/main" val="3673307344"/>
                    </a:ext>
                  </a:extLst>
                </a:gridCol>
                <a:gridCol w="2497873">
                  <a:extLst>
                    <a:ext uri="{9D8B030D-6E8A-4147-A177-3AD203B41FA5}">
                      <a16:colId xmlns:a16="http://schemas.microsoft.com/office/drawing/2014/main" val="1672436492"/>
                    </a:ext>
                  </a:extLst>
                </a:gridCol>
                <a:gridCol w="7381721">
                  <a:extLst>
                    <a:ext uri="{9D8B030D-6E8A-4147-A177-3AD203B41FA5}">
                      <a16:colId xmlns:a16="http://schemas.microsoft.com/office/drawing/2014/main" val="123279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b="1">
                          <a:solidFill>
                            <a:schemeClr val="bg2"/>
                          </a:solidFill>
                          <a:effectLst/>
                        </a:rPr>
                        <a:t>Relationship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2"/>
                          </a:solidFill>
                          <a:effectLst/>
                        </a:rPr>
                        <a:t>Type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2"/>
                          </a:solidFill>
                          <a:effectLst/>
                        </a:rPr>
                        <a:t>Description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382829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effectLst/>
                        </a:rPr>
                        <a:t>axes</a:t>
                      </a:r>
                    </a:p>
                  </a:txBody>
                  <a:tcPr marL="123825" marR="123825" marT="57150" marB="5715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u="none" strike="noStrike">
                          <a:solidFill>
                            <a:srgbClr val="1570A6"/>
                          </a:solidFill>
                          <a:effectLst/>
                          <a:hlinkClick r:id="rId3"/>
                        </a:rPr>
                        <a:t>ChartAxes</a:t>
                      </a:r>
                      <a:endParaRPr lang="en-US" sz="2000">
                        <a:effectLst/>
                      </a:endParaRPr>
                    </a:p>
                  </a:txBody>
                  <a:tcPr marL="123825" marR="123825" marT="57150" marB="5715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effectLst/>
                        </a:rPr>
                        <a:t>Represents chart axes. Read-only.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3318476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effectLst/>
                        </a:rPr>
                        <a:t>dataLabels</a:t>
                      </a:r>
                    </a:p>
                  </a:txBody>
                  <a:tcPr marL="123825" marR="123825" marT="57150" marB="5715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u="none" strike="noStrike">
                          <a:solidFill>
                            <a:srgbClr val="1570A6"/>
                          </a:solidFill>
                          <a:effectLst/>
                          <a:hlinkClick r:id="rId4"/>
                        </a:rPr>
                        <a:t>ChartDataLabels</a:t>
                      </a:r>
                      <a:endParaRPr lang="en-US" sz="2000">
                        <a:effectLst/>
                      </a:endParaRPr>
                    </a:p>
                  </a:txBody>
                  <a:tcPr marL="123825" marR="123825" marT="57150" marB="5715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effectLst/>
                        </a:rPr>
                        <a:t>Represents the datalabels on the chart. Read-only.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573004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effectLst/>
                        </a:rPr>
                        <a:t>format</a:t>
                      </a:r>
                    </a:p>
                  </a:txBody>
                  <a:tcPr marL="123825" marR="123825" marT="57150" marB="5715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u="none" strike="noStrike">
                          <a:solidFill>
                            <a:srgbClr val="1570A6"/>
                          </a:solidFill>
                          <a:effectLst/>
                          <a:hlinkClick r:id="rId5"/>
                        </a:rPr>
                        <a:t>ChartAreaFormat</a:t>
                      </a:r>
                      <a:endParaRPr lang="en-US" sz="2000">
                        <a:effectLst/>
                      </a:endParaRPr>
                    </a:p>
                  </a:txBody>
                  <a:tcPr marL="123825" marR="123825" marT="57150" marB="5715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effectLst/>
                        </a:rPr>
                        <a:t>Encapsulates the format properties for the chart area. Read-only.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4049436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effectLst/>
                        </a:rPr>
                        <a:t>legend</a:t>
                      </a:r>
                    </a:p>
                  </a:txBody>
                  <a:tcPr marL="123825" marR="123825" marT="57150" marB="5715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u="none" strike="noStrike">
                          <a:solidFill>
                            <a:srgbClr val="1570A6"/>
                          </a:solidFill>
                          <a:effectLst/>
                          <a:hlinkClick r:id="rId6"/>
                        </a:rPr>
                        <a:t>ChartLegend</a:t>
                      </a:r>
                      <a:endParaRPr lang="en-US" sz="2000">
                        <a:effectLst/>
                      </a:endParaRPr>
                    </a:p>
                  </a:txBody>
                  <a:tcPr marL="123825" marR="123825" marT="57150" marB="5715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effectLst/>
                        </a:rPr>
                        <a:t>Represents the legend for the chart. Read-only.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9590147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effectLst/>
                        </a:rPr>
                        <a:t>series</a:t>
                      </a:r>
                    </a:p>
                  </a:txBody>
                  <a:tcPr marL="123825" marR="123825" marT="57150" marB="5715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u="none" strike="noStrike">
                          <a:solidFill>
                            <a:srgbClr val="1570A6"/>
                          </a:solidFill>
                          <a:effectLst/>
                          <a:hlinkClick r:id="rId7"/>
                        </a:rPr>
                        <a:t>ChartSeriesCollection</a:t>
                      </a:r>
                      <a:endParaRPr lang="en-US" sz="2000">
                        <a:effectLst/>
                      </a:endParaRPr>
                    </a:p>
                  </a:txBody>
                  <a:tcPr marL="123825" marR="123825" marT="57150" marB="5715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effectLst/>
                        </a:rPr>
                        <a:t>Represents either a single series or collection of series in the chart. Read-only.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942916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effectLst/>
                        </a:rPr>
                        <a:t>title</a:t>
                      </a:r>
                    </a:p>
                  </a:txBody>
                  <a:tcPr marL="123825" marR="123825" marT="57150" marB="5715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u="none" strike="noStrike">
                          <a:solidFill>
                            <a:srgbClr val="1570A6"/>
                          </a:solidFill>
                          <a:effectLst/>
                          <a:hlinkClick r:id="rId8"/>
                        </a:rPr>
                        <a:t>ChartTitle</a:t>
                      </a:r>
                      <a:endParaRPr lang="en-US" sz="2000">
                        <a:effectLst/>
                      </a:endParaRPr>
                    </a:p>
                  </a:txBody>
                  <a:tcPr marL="123825" marR="123825" marT="57150" marB="5715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effectLst/>
                        </a:rPr>
                        <a:t>Represents the title of the specified chart, including the text, visibility, position and formatting of the title. Read-only.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296674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effectLst/>
                        </a:rPr>
                        <a:t>worksheet</a:t>
                      </a:r>
                    </a:p>
                  </a:txBody>
                  <a:tcPr marL="123825" marR="123825" marT="57150" marB="5715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u="none" strike="noStrike" dirty="0">
                          <a:solidFill>
                            <a:srgbClr val="1570A6"/>
                          </a:solidFill>
                          <a:effectLst/>
                          <a:hlinkClick r:id="rId9"/>
                        </a:rPr>
                        <a:t>Worksheet</a:t>
                      </a:r>
                      <a:endParaRPr lang="en-US" sz="2000" dirty="0">
                        <a:effectLst/>
                      </a:endParaRPr>
                    </a:p>
                  </a:txBody>
                  <a:tcPr marL="123825" marR="123825" marT="57150" marB="5715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effectLst/>
                        </a:rPr>
                        <a:t>The worksheet containing the current chart. Read-only.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1117666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2212729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4762BBD-3EC9-462C-B191-7ED2D17219BC}"/>
              </a:ext>
            </a:extLst>
          </p:cNvPr>
          <p:cNvSpPr/>
          <p:nvPr/>
        </p:nvSpPr>
        <p:spPr bwMode="auto">
          <a:xfrm>
            <a:off x="0" y="1463041"/>
            <a:ext cx="12436475" cy="5531484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Charts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320040" y="1722120"/>
            <a:ext cx="11792032" cy="5790560"/>
          </a:xfrm>
          <a:ln>
            <a:noFill/>
          </a:ln>
        </p:spPr>
        <p:txBody>
          <a:bodyPr lIns="91440" tIns="91440" rIns="91440" bIns="91440"/>
          <a:lstStyle/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20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Insert a clustered column chart using table data</a:t>
            </a:r>
            <a:endParaRPr lang="en-US" sz="2000" b="0" dirty="0">
              <a:solidFill>
                <a:srgbClr val="0101FD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b="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dataRange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table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getDataBodyRange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US" sz="2000" b="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chart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currWorksheet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charts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000" b="0" dirty="0" err="1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ColumnClustered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dataRange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"auto"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endParaRPr lang="en-US" sz="20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20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Get existing chart by name</a:t>
            </a:r>
            <a:endParaRPr lang="en-US" sz="2000" b="0" dirty="0">
              <a:solidFill>
                <a:srgbClr val="0101FD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chart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workbook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charts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getItem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"MyChart"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endParaRPr lang="en-US" sz="20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Modify chart properties such as position, titles, colors, sizes, and more</a:t>
            </a:r>
            <a:endParaRPr lang="en-US" sz="20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chart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setPosition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"A15"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"F30"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chart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title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"Expenses"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chart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legend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position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"right"</a:t>
            </a:r>
            <a:endParaRPr lang="en-US" sz="20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chart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legend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format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fill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setSolidColor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"white"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chart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dataLabels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format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font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b="0" dirty="0">
                <a:solidFill>
                  <a:srgbClr val="0988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15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chart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dataLabels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format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font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color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"black"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chart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series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getItemAt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0988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  <a:r>
              <a:rPr lang="en-US" sz="20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"Value in €"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endParaRPr lang="en-US" sz="20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endParaRPr lang="en-US" sz="20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5166106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913580386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46DC1DD7-AB14-4DCF-855A-358C7CE4B73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87091" y="0"/>
            <a:ext cx="6549384" cy="6994525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047349F-0B8F-4D12-A39C-718C1C57D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8" y="1843063"/>
            <a:ext cx="11533187" cy="411162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61D48218-75E0-4C6C-BFA7-A1010BADED35}"/>
              </a:ext>
            </a:extLst>
          </p:cNvPr>
          <p:cNvSpPr txBox="1">
            <a:spLocks/>
          </p:cNvSpPr>
          <p:nvPr/>
        </p:nvSpPr>
        <p:spPr>
          <a:xfrm>
            <a:off x="465139" y="2621905"/>
            <a:ext cx="4234184" cy="20128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b="1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Tables and charts are fundamental components of Microsoft Excel and are exposed through </a:t>
            </a:r>
            <a:r>
              <a:rPr lang="en-US" sz="1600" b="0" dirty="0" err="1">
                <a:solidFill>
                  <a:srgbClr val="2F2F2F"/>
                </a:solidFill>
                <a:latin typeface="Segoe UI Semibold"/>
              </a:rPr>
              <a:t>Office,js</a:t>
            </a: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 for developers.</a:t>
            </a:r>
          </a:p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Both tables and charts are defined using simple data ranges or 2D arrays.</a:t>
            </a:r>
          </a:p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en-US" sz="1600" b="0" dirty="0" err="1">
                <a:solidFill>
                  <a:srgbClr val="2F2F2F"/>
                </a:solidFill>
                <a:latin typeface="Segoe UI Semibold"/>
              </a:rPr>
              <a:t>Office.js</a:t>
            </a: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 exposes a number of properties to fine-tune the look and feel of tables and charts in Excel.</a:t>
            </a:r>
          </a:p>
        </p:txBody>
      </p:sp>
    </p:spTree>
    <p:extLst>
      <p:ext uri="{BB962C8B-B14F-4D97-AF65-F5344CB8AC3E}">
        <p14:creationId xmlns:p14="http://schemas.microsoft.com/office/powerpoint/2010/main" val="3651672785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1B3A684-C5C1-4B91-8D72-E2DBE6DAFFCC}"/>
              </a:ext>
            </a:extLst>
          </p:cNvPr>
          <p:cNvSpPr/>
          <p:nvPr/>
        </p:nvSpPr>
        <p:spPr bwMode="auto">
          <a:xfrm>
            <a:off x="0" y="1504710"/>
            <a:ext cx="12436475" cy="4591290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further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65138" y="1930734"/>
            <a:ext cx="11533187" cy="4816703"/>
          </a:xfrm>
        </p:spPr>
        <p:txBody>
          <a:bodyPr/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800" dirty="0">
                <a:latin typeface="+mj-lt"/>
              </a:rPr>
              <a:t>Excel Add-ins overview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>
                <a:latin typeface="+mj-lt"/>
                <a:hlinkClick r:id="rId3"/>
              </a:rPr>
              <a:t>https://docs.microsoft.com/en-us/office/dev/add-ins/excel/excel-add-ins-overview</a:t>
            </a:r>
            <a:endParaRPr lang="en-US" sz="1800" dirty="0">
              <a:latin typeface="+mj-lt"/>
            </a:endParaRP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endParaRPr lang="en-US" sz="1800" dirty="0">
              <a:latin typeface="+mj-lt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800" dirty="0">
                <a:latin typeface="+mj-lt"/>
              </a:rPr>
              <a:t>Excel JavaScript API reference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>
                <a:latin typeface="+mj-lt"/>
                <a:hlinkClick r:id="rId4"/>
              </a:rPr>
              <a:t>https://dev.office.com/reference/add-ins/excel/excel-add-ins-reference-overview</a:t>
            </a:r>
            <a:endParaRPr lang="en-US" sz="1800" dirty="0">
              <a:latin typeface="+mj-lt"/>
            </a:endParaRP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endParaRPr lang="en-US" sz="1800" dirty="0">
              <a:latin typeface="+mj-lt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800" dirty="0">
                <a:latin typeface="+mj-lt"/>
              </a:rPr>
              <a:t>Excel Add-in samples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>
                <a:latin typeface="+mj-lt"/>
                <a:hlinkClick r:id="rId5"/>
              </a:rPr>
              <a:t>https://github.com/OfficeDev?utf8=%E2%9C%93&amp;q=excel</a:t>
            </a:r>
            <a:endParaRPr lang="en-US" sz="1800" dirty="0">
              <a:latin typeface="+mj-lt"/>
            </a:endParaRP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endParaRPr lang="en-US" sz="1800" dirty="0">
              <a:latin typeface="+mj-lt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800" dirty="0">
                <a:latin typeface="+mj-lt"/>
              </a:rPr>
              <a:t>Table and Chart objects</a:t>
            </a:r>
          </a:p>
          <a:p>
            <a:pPr marL="342900" indent="-342900" defTabSz="914400">
              <a:lnSpc>
                <a:spcPct val="100000"/>
              </a:lnSpc>
              <a:spcBef>
                <a:spcPts val="600"/>
              </a:spcBef>
              <a:buSzTx/>
            </a:pPr>
            <a:r>
              <a:rPr lang="en-US" sz="1800" dirty="0">
                <a:hlinkClick r:id="rId6"/>
              </a:rPr>
              <a:t>https://dev.office.com/reference/add-ins/excel</a:t>
            </a:r>
            <a:r>
              <a:rPr lang="en-US" sz="1800">
                <a:hlinkClick r:id="rId6"/>
              </a:rPr>
              <a:t>/table</a:t>
            </a:r>
            <a:endParaRPr lang="en-US" sz="1800" dirty="0">
              <a:hlinkClick r:id="rId6"/>
            </a:endParaRPr>
          </a:p>
          <a:p>
            <a:pPr marL="342900" indent="-342900" defTabSz="914400">
              <a:lnSpc>
                <a:spcPct val="100000"/>
              </a:lnSpc>
              <a:spcBef>
                <a:spcPts val="600"/>
              </a:spcBef>
              <a:buSzTx/>
            </a:pPr>
            <a:r>
              <a:rPr lang="en-US" sz="1800" dirty="0">
                <a:hlinkClick r:id="rId6"/>
              </a:rPr>
              <a:t>https://dev.office.com/reference/add-ins/excel/chart</a:t>
            </a:r>
            <a:endParaRPr lang="en-US" sz="1800" dirty="0"/>
          </a:p>
          <a:p>
            <a:pPr marL="342900" indent="-342900" defTabSz="914400">
              <a:lnSpc>
                <a:spcPct val="100000"/>
              </a:lnSpc>
              <a:spcBef>
                <a:spcPts val="600"/>
              </a:spcBef>
              <a:buSzTx/>
            </a:pPr>
            <a:endParaRPr lang="en-US" sz="1600" dirty="0"/>
          </a:p>
          <a:p>
            <a:pPr marL="342900" indent="-342900" defTabSz="914400">
              <a:lnSpc>
                <a:spcPct val="100000"/>
              </a:lnSpc>
              <a:spcBef>
                <a:spcPts val="600"/>
              </a:spcBef>
              <a:buSzTx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54985297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Photograph of two people talking in an office.">
            <a:extLst>
              <a:ext uri="{FF2B5EF4-FFF2-40B4-BE49-F238E27FC236}">
                <a16:creationId xmlns:a16="http://schemas.microsoft.com/office/drawing/2014/main" id="{FD27D301-5564-4960-A1D6-96655A48979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091545" y="0"/>
            <a:ext cx="7344930" cy="6994525"/>
          </a:xfrm>
          <a:prstGeom prst="rect">
            <a:avLst/>
          </a:prstGeom>
        </p:spPr>
      </p:pic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E99C4E3B-1616-48E8-8693-6C4E1DE00396}"/>
              </a:ext>
            </a:extLst>
          </p:cNvPr>
          <p:cNvSpPr txBox="1">
            <a:spLocks/>
          </p:cNvSpPr>
          <p:nvPr/>
        </p:nvSpPr>
        <p:spPr>
          <a:xfrm>
            <a:off x="465138" y="2853531"/>
            <a:ext cx="3914774" cy="386238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0" marR="0" indent="0" algn="l" defTabSz="51752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-50" baseline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200"/>
              </a:spcBef>
            </a:pPr>
            <a:r>
              <a:rPr lang="en-US" sz="2000" dirty="0">
                <a:solidFill>
                  <a:srgbClr val="D83B01"/>
                </a:solidFill>
              </a:rPr>
              <a:t>Anatomy of Excel Add-in</a:t>
            </a:r>
          </a:p>
          <a:p>
            <a:pPr>
              <a:spcBef>
                <a:spcPts val="1200"/>
              </a:spcBef>
            </a:pPr>
            <a:r>
              <a:rPr lang="en-US" sz="2000" dirty="0">
                <a:solidFill>
                  <a:srgbClr val="D83B01"/>
                </a:solidFill>
              </a:rPr>
              <a:t>Table and headers</a:t>
            </a:r>
          </a:p>
          <a:p>
            <a:pPr lvl="0">
              <a:spcBef>
                <a:spcPts val="1200"/>
              </a:spcBef>
            </a:pPr>
            <a:r>
              <a:rPr lang="en-US" sz="2000" dirty="0">
                <a:solidFill>
                  <a:srgbClr val="D83B01"/>
                </a:solidFill>
              </a:rPr>
              <a:t>Filtering and sorting tables</a:t>
            </a:r>
          </a:p>
          <a:p>
            <a:pPr lvl="0">
              <a:spcBef>
                <a:spcPts val="1200"/>
              </a:spcBef>
            </a:pPr>
            <a:r>
              <a:rPr lang="en-US" sz="2000" dirty="0">
                <a:solidFill>
                  <a:srgbClr val="D83B01"/>
                </a:solidFill>
              </a:rPr>
              <a:t>Charts</a:t>
            </a:r>
          </a:p>
          <a:p>
            <a:pPr lvl="0">
              <a:spcBef>
                <a:spcPts val="1200"/>
              </a:spcBef>
            </a:pPr>
            <a:r>
              <a:rPr lang="en-US" sz="2000" dirty="0">
                <a:solidFill>
                  <a:srgbClr val="D83B01"/>
                </a:solidFill>
              </a:rPr>
              <a:t>Chart options</a:t>
            </a:r>
          </a:p>
          <a:p>
            <a:pPr>
              <a:spcBef>
                <a:spcPts val="1200"/>
              </a:spcBef>
            </a:pPr>
            <a:r>
              <a:rPr lang="en-US" sz="2000" dirty="0">
                <a:solidFill>
                  <a:srgbClr val="D83B01"/>
                </a:solidFill>
              </a:rPr>
              <a:t>Demo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24911FCC-9272-4798-A387-D79B9D44C273}"/>
              </a:ext>
            </a:extLst>
          </p:cNvPr>
          <p:cNvSpPr txBox="1">
            <a:spLocks/>
          </p:cNvSpPr>
          <p:nvPr/>
        </p:nvSpPr>
        <p:spPr>
          <a:xfrm>
            <a:off x="465138" y="1709737"/>
            <a:ext cx="4274502" cy="917575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cap="none" spc="-50" baseline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lvl="0"/>
            <a:r>
              <a:rPr lang="en-US" sz="2800" dirty="0">
                <a:solidFill>
                  <a:srgbClr val="2F2F2F"/>
                </a:solidFill>
              </a:rPr>
              <a:t>Working with Tables and Charts</a:t>
            </a:r>
            <a:endParaRPr lang="en-US" sz="2800" dirty="0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42668196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858403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9778584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Office 365 Platform</a:t>
            </a:r>
          </a:p>
        </p:txBody>
      </p:sp>
      <p:sp>
        <p:nvSpPr>
          <p:cNvPr id="159" name="Content Placeholder 6"/>
          <p:cNvSpPr txBox="1">
            <a:spLocks/>
          </p:cNvSpPr>
          <p:nvPr/>
        </p:nvSpPr>
        <p:spPr>
          <a:xfrm>
            <a:off x="9304227" y="1714015"/>
            <a:ext cx="2899977" cy="294112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336145" marR="0" indent="-336145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392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0" lvl="1">
              <a:spcAft>
                <a:spcPts val="600"/>
              </a:spcAft>
              <a:defRPr>
                <a:solidFill>
                  <a:schemeClr val="accent1"/>
                </a:solidFill>
              </a:defRPr>
            </a:lvl2pPr>
            <a:lvl3pPr marL="784338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96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08435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32531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1" indent="0" algn="l" defTabSz="9324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rPr>
              <a:t>Action</a:t>
            </a:r>
          </a:p>
          <a:p>
            <a:pPr marL="0" marR="0" lvl="1" indent="0" algn="l" defTabSz="9324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rPr>
              <a:t>Task pane</a:t>
            </a:r>
          </a:p>
          <a:p>
            <a:pPr marL="0" marR="0" lvl="1" indent="0" algn="l" defTabSz="9324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rPr>
              <a:t>Dialog box</a:t>
            </a:r>
          </a:p>
          <a:p>
            <a:pPr marL="0" marR="0" lvl="1" indent="0" algn="l" defTabSz="9324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rPr>
              <a:t>Event</a:t>
            </a:r>
          </a:p>
          <a:p>
            <a:pPr marL="342768" marR="0" lvl="0" indent="-342768" algn="l" defTabSz="93238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/>
            </a:pPr>
            <a:endParaRPr kumimoji="0" lang="en-US" sz="3998" b="0" i="0" u="none" strike="noStrike" kern="1200" cap="none" spc="0" normalizeH="0" baseline="0" noProof="0">
              <a:ln>
                <a:noFill/>
              </a:ln>
              <a:gradFill>
                <a:gsLst>
                  <a:gs pos="1250">
                    <a:srgbClr val="505050"/>
                  </a:gs>
                  <a:gs pos="100000">
                    <a:srgbClr val="505050"/>
                  </a:gs>
                </a:gsLst>
                <a:lin ang="5400000" scaled="0"/>
              </a:gradFill>
              <a:effectLst/>
              <a:uLnTx/>
              <a:uFillTx/>
              <a:latin typeface="Segoe UI Light"/>
              <a:ea typeface="+mn-ea"/>
              <a:cs typeface="+mn-cs"/>
            </a:endParaRPr>
          </a:p>
          <a:p>
            <a:pPr marL="342768" marR="0" lvl="0" indent="-342768" algn="l" defTabSz="93238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/>
            </a:pPr>
            <a:endParaRPr kumimoji="0" lang="en-US" sz="3998" b="0" i="0" u="none" strike="noStrike" kern="1200" cap="none" spc="0" normalizeH="0" baseline="0" noProof="0">
              <a:ln>
                <a:noFill/>
              </a:ln>
              <a:gradFill>
                <a:gsLst>
                  <a:gs pos="1250">
                    <a:srgbClr val="505050"/>
                  </a:gs>
                  <a:gs pos="100000">
                    <a:srgbClr val="505050"/>
                  </a:gs>
                </a:gsLst>
                <a:lin ang="5400000" scaled="0"/>
              </a:gra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8913927" y="1332743"/>
            <a:ext cx="3219346" cy="382254"/>
            <a:chOff x="8739447" y="1306428"/>
            <a:chExt cx="3156956" cy="374846"/>
          </a:xfrm>
        </p:grpSpPr>
        <p:sp>
          <p:nvSpPr>
            <p:cNvPr id="146" name="Rectangle 145"/>
            <p:cNvSpPr/>
            <p:nvPr/>
          </p:nvSpPr>
          <p:spPr>
            <a:xfrm>
              <a:off x="9122182" y="1306428"/>
              <a:ext cx="2774221" cy="37484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3241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36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rPr>
                <a:t>Common across canvases</a:t>
              </a:r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8739447" y="1491094"/>
              <a:ext cx="382735" cy="0"/>
            </a:xfrm>
            <a:prstGeom prst="line">
              <a:avLst/>
            </a:prstGeom>
            <a:ln w="28575">
              <a:solidFill>
                <a:schemeClr val="accent1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0" name="Rectangle 159"/>
          <p:cNvSpPr/>
          <p:nvPr/>
        </p:nvSpPr>
        <p:spPr>
          <a:xfrm>
            <a:off x="575985" y="5124079"/>
            <a:ext cx="1439916" cy="9584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324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rPr>
              <a:t>Canvas specific</a:t>
            </a:r>
          </a:p>
          <a:p>
            <a:pPr marL="0" marR="0" lvl="0" indent="0" algn="l" defTabSz="9324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rPr>
              <a:t>extensions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2173129" y="4738145"/>
            <a:ext cx="1406339" cy="1324247"/>
            <a:chOff x="2129285" y="4645833"/>
            <a:chExt cx="1379085" cy="1298583"/>
          </a:xfrm>
        </p:grpSpPr>
        <p:sp>
          <p:nvSpPr>
            <p:cNvPr id="161" name="Rectangle 160"/>
            <p:cNvSpPr/>
            <p:nvPr/>
          </p:nvSpPr>
          <p:spPr>
            <a:xfrm>
              <a:off x="2129285" y="5224343"/>
              <a:ext cx="1379085" cy="72007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1" indent="0" algn="l" defTabSz="93241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12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36" b="0" i="0" u="none" strike="noStrike" kern="1200" cap="none" spc="0" normalizeH="0" baseline="0" noProof="0" dirty="0">
                  <a:ln>
                    <a:noFill/>
                  </a:ln>
                  <a:solidFill>
                    <a:srgbClr val="0078D7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rPr>
                <a:t>Data import</a:t>
              </a:r>
            </a:p>
            <a:p>
              <a:pPr marL="0" marR="0" lvl="1" indent="0" algn="l" defTabSz="93241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12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36" b="0" i="0" u="none" strike="noStrike" kern="1200" cap="none" spc="0" normalizeH="0" baseline="0" noProof="0" dirty="0">
                  <a:ln>
                    <a:noFill/>
                  </a:ln>
                  <a:solidFill>
                    <a:srgbClr val="0078D7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rPr>
                <a:t>Dictionary</a:t>
              </a:r>
            </a:p>
          </p:txBody>
        </p:sp>
        <p:cxnSp>
          <p:nvCxnSpPr>
            <p:cNvPr id="21" name="Straight Connector 20"/>
            <p:cNvCxnSpPr>
              <a:cxnSpLocks/>
            </p:cNvCxnSpPr>
            <p:nvPr/>
          </p:nvCxnSpPr>
          <p:spPr>
            <a:xfrm>
              <a:off x="2431359" y="4645833"/>
              <a:ext cx="0" cy="578510"/>
            </a:xfrm>
            <a:prstGeom prst="line">
              <a:avLst/>
            </a:prstGeom>
            <a:ln w="28575">
              <a:solidFill>
                <a:schemeClr val="accent1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4307847" y="4738142"/>
            <a:ext cx="1951325" cy="1324247"/>
            <a:chOff x="4222632" y="4645833"/>
            <a:chExt cx="1913509" cy="1298584"/>
          </a:xfrm>
        </p:grpSpPr>
        <p:sp>
          <p:nvSpPr>
            <p:cNvPr id="162" name="Rectangle 161"/>
            <p:cNvSpPr/>
            <p:nvPr/>
          </p:nvSpPr>
          <p:spPr>
            <a:xfrm>
              <a:off x="4222632" y="5224343"/>
              <a:ext cx="1913509" cy="7200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1" indent="0" algn="l" defTabSz="93241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12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36" b="0" i="0" u="none" strike="noStrike" kern="1200" cap="none" spc="0" normalizeH="0" baseline="0" noProof="0" dirty="0">
                  <a:ln>
                    <a:noFill/>
                  </a:ln>
                  <a:solidFill>
                    <a:srgbClr val="0078D7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rPr>
                <a:t>Connectors</a:t>
              </a:r>
            </a:p>
            <a:p>
              <a:pPr marL="0" marR="0" lvl="1" indent="0" algn="l" defTabSz="93241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12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36" b="0" i="0" u="none" strike="noStrike" kern="1200" cap="none" spc="0" normalizeH="0" baseline="0" noProof="0" dirty="0">
                  <a:ln>
                    <a:noFill/>
                  </a:ln>
                  <a:solidFill>
                    <a:srgbClr val="0078D7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rPr>
                <a:t>Actionable emails</a:t>
              </a:r>
            </a:p>
          </p:txBody>
        </p:sp>
        <p:cxnSp>
          <p:nvCxnSpPr>
            <p:cNvPr id="164" name="Straight Connector 163"/>
            <p:cNvCxnSpPr>
              <a:cxnSpLocks/>
            </p:cNvCxnSpPr>
            <p:nvPr/>
          </p:nvCxnSpPr>
          <p:spPr>
            <a:xfrm>
              <a:off x="4475641" y="4645833"/>
              <a:ext cx="0" cy="578510"/>
            </a:xfrm>
            <a:prstGeom prst="line">
              <a:avLst/>
            </a:prstGeom>
            <a:ln w="28575">
              <a:solidFill>
                <a:schemeClr val="accent1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6798159" y="4738144"/>
            <a:ext cx="1422833" cy="1338759"/>
            <a:chOff x="6664682" y="4645833"/>
            <a:chExt cx="1395259" cy="1312814"/>
          </a:xfrm>
        </p:grpSpPr>
        <p:sp>
          <p:nvSpPr>
            <p:cNvPr id="163" name="Rectangle 162"/>
            <p:cNvSpPr/>
            <p:nvPr/>
          </p:nvSpPr>
          <p:spPr>
            <a:xfrm>
              <a:off x="6664682" y="5224343"/>
              <a:ext cx="1395259" cy="73430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1" indent="0" algn="l" defTabSz="93241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12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36" b="0" i="0" u="none" strike="noStrike" kern="1200" cap="none" spc="0" normalizeH="0" baseline="0" noProof="0">
                  <a:ln>
                    <a:noFill/>
                  </a:ln>
                  <a:solidFill>
                    <a:srgbClr val="0078D7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rPr>
                <a:t>Navigation</a:t>
              </a:r>
            </a:p>
            <a:p>
              <a:pPr marL="0" marR="0" lvl="1" indent="0" algn="l" defTabSz="93241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12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36" b="0" i="0" u="none" strike="noStrike" kern="1200" cap="none" spc="0" normalizeH="0" baseline="0" noProof="0">
                  <a:ln>
                    <a:noFill/>
                  </a:ln>
                  <a:solidFill>
                    <a:srgbClr val="0078D7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rPr>
                <a:t>Branding</a:t>
              </a:r>
            </a:p>
          </p:txBody>
        </p:sp>
        <p:cxnSp>
          <p:nvCxnSpPr>
            <p:cNvPr id="165" name="Straight Connector 164"/>
            <p:cNvCxnSpPr>
              <a:cxnSpLocks/>
            </p:cNvCxnSpPr>
            <p:nvPr/>
          </p:nvCxnSpPr>
          <p:spPr>
            <a:xfrm>
              <a:off x="6987001" y="4645833"/>
              <a:ext cx="0" cy="578510"/>
            </a:xfrm>
            <a:prstGeom prst="line">
              <a:avLst/>
            </a:prstGeom>
            <a:ln w="28575">
              <a:solidFill>
                <a:schemeClr val="accent1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7" name="Group 166"/>
          <p:cNvGrpSpPr/>
          <p:nvPr/>
        </p:nvGrpSpPr>
        <p:grpSpPr>
          <a:xfrm>
            <a:off x="404714" y="1303028"/>
            <a:ext cx="8509212" cy="3659242"/>
            <a:chOff x="395141" y="1277288"/>
            <a:chExt cx="8344306" cy="3588327"/>
          </a:xfrm>
        </p:grpSpPr>
        <p:sp>
          <p:nvSpPr>
            <p:cNvPr id="169" name="Rectangle 168"/>
            <p:cNvSpPr/>
            <p:nvPr/>
          </p:nvSpPr>
          <p:spPr>
            <a:xfrm>
              <a:off x="425884" y="1277288"/>
              <a:ext cx="8313563" cy="3588327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t"/>
            <a:lstStyle/>
            <a:p>
              <a:pPr marL="0" marR="0" lvl="0" indent="0" algn="ctr" defTabSz="93241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endParaRPr>
            </a:p>
          </p:txBody>
        </p:sp>
        <p:grpSp>
          <p:nvGrpSpPr>
            <p:cNvPr id="232" name="Group 231"/>
            <p:cNvGrpSpPr/>
            <p:nvPr/>
          </p:nvGrpSpPr>
          <p:grpSpPr>
            <a:xfrm>
              <a:off x="395141" y="2520753"/>
              <a:ext cx="1735896" cy="1102264"/>
              <a:chOff x="395141" y="2520753"/>
              <a:chExt cx="1735896" cy="1102264"/>
            </a:xfrm>
          </p:grpSpPr>
          <p:pic>
            <p:nvPicPr>
              <p:cNvPr id="233" name="Picture 232"/>
              <p:cNvPicPr>
                <a:picLocks noChangeAspect="1"/>
              </p:cNvPicPr>
              <p:nvPr/>
            </p:nvPicPr>
            <p:blipFill rotWithShape="1">
              <a:blip r:embed="rId3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609582" y="2520753"/>
                <a:ext cx="961590" cy="673680"/>
              </a:xfrm>
              <a:prstGeom prst="rect">
                <a:avLst/>
              </a:prstGeom>
            </p:spPr>
          </p:pic>
          <p:sp>
            <p:nvSpPr>
              <p:cNvPr id="234" name="TextBox 233"/>
              <p:cNvSpPr txBox="1"/>
              <p:nvPr/>
            </p:nvSpPr>
            <p:spPr>
              <a:xfrm>
                <a:off x="395141" y="3045038"/>
                <a:ext cx="1735896" cy="577979"/>
              </a:xfrm>
              <a:prstGeom prst="rect">
                <a:avLst/>
              </a:prstGeom>
              <a:noFill/>
            </p:spPr>
            <p:txBody>
              <a:bodyPr wrap="square" lIns="186494" tIns="149196" rIns="186494" bIns="149196" rtlCol="0">
                <a:spAutoFit/>
              </a:bodyPr>
              <a:lstStyle/>
              <a:p>
                <a:pPr marL="0" marR="0" lvl="0" indent="0" algn="ctr" defTabSz="932418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12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40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2917">
                          <a:srgbClr val="505050"/>
                        </a:gs>
                        <a:gs pos="30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bold" panose="020B0702040204020203" pitchFamily="34" charset="0"/>
                    <a:ea typeface="+mn-ea"/>
                    <a:cs typeface="Segoe UI Semibold" panose="020B0702040204020203" pitchFamily="34" charset="0"/>
                  </a:rPr>
                  <a:t>CANVASES</a:t>
                </a:r>
              </a:p>
            </p:txBody>
          </p:sp>
        </p:grpSp>
      </p:grpSp>
      <p:grpSp>
        <p:nvGrpSpPr>
          <p:cNvPr id="235" name="Group 234" descr="Illustration of a document canvas on a mobile device."/>
          <p:cNvGrpSpPr/>
          <p:nvPr/>
        </p:nvGrpSpPr>
        <p:grpSpPr>
          <a:xfrm>
            <a:off x="2173130" y="1993083"/>
            <a:ext cx="1700533" cy="2713271"/>
            <a:chOff x="2129285" y="1953970"/>
            <a:chExt cx="1667578" cy="2660689"/>
          </a:xfrm>
        </p:grpSpPr>
        <p:sp>
          <p:nvSpPr>
            <p:cNvPr id="236" name="TextBox 235"/>
            <p:cNvSpPr txBox="1"/>
            <p:nvPr/>
          </p:nvSpPr>
          <p:spPr>
            <a:xfrm>
              <a:off x="2129285" y="1953970"/>
              <a:ext cx="1667578" cy="489365"/>
            </a:xfrm>
            <a:prstGeom prst="rect">
              <a:avLst/>
            </a:prstGeom>
            <a:noFill/>
          </p:spPr>
          <p:txBody>
            <a:bodyPr wrap="square" lIns="186494" tIns="149196" rIns="186494" bIns="149196" rtlCol="0">
              <a:spAutoFit/>
            </a:bodyPr>
            <a:lstStyle/>
            <a:p>
              <a:pPr marL="0" marR="0" lvl="0" indent="0" algn="ctr" defTabSz="932418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12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28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  <a:t>DOCUMENTS</a:t>
              </a:r>
            </a:p>
          </p:txBody>
        </p:sp>
        <p:grpSp>
          <p:nvGrpSpPr>
            <p:cNvPr id="237" name="Group 236"/>
            <p:cNvGrpSpPr/>
            <p:nvPr/>
          </p:nvGrpSpPr>
          <p:grpSpPr>
            <a:xfrm>
              <a:off x="2174655" y="2290698"/>
              <a:ext cx="1569623" cy="2323961"/>
              <a:chOff x="2316078" y="2290698"/>
              <a:chExt cx="1569623" cy="2323961"/>
            </a:xfrm>
          </p:grpSpPr>
          <p:sp>
            <p:nvSpPr>
              <p:cNvPr id="238" name="Rectangle 237"/>
              <p:cNvSpPr/>
              <p:nvPr/>
            </p:nvSpPr>
            <p:spPr bwMode="auto">
              <a:xfrm>
                <a:off x="2316078" y="2374137"/>
                <a:ext cx="1569623" cy="21618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6494" tIns="149196" rIns="186494" bIns="14919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50846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39" name="Rectangle 238"/>
              <p:cNvSpPr/>
              <p:nvPr/>
            </p:nvSpPr>
            <p:spPr bwMode="auto">
              <a:xfrm>
                <a:off x="2316078" y="2535453"/>
                <a:ext cx="1569623" cy="170462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6494" tIns="149196" rIns="186494" bIns="14919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50846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40" name="Freeform 124"/>
              <p:cNvSpPr>
                <a:spLocks/>
              </p:cNvSpPr>
              <p:nvPr/>
            </p:nvSpPr>
            <p:spPr bwMode="auto">
              <a:xfrm>
                <a:off x="2316078" y="2374137"/>
                <a:ext cx="1569623" cy="2240522"/>
              </a:xfrm>
              <a:custGeom>
                <a:avLst/>
                <a:gdLst>
                  <a:gd name="T0" fmla="*/ 0 w 423"/>
                  <a:gd name="T1" fmla="*/ 590 h 604"/>
                  <a:gd name="T2" fmla="*/ 14 w 423"/>
                  <a:gd name="T3" fmla="*/ 604 h 604"/>
                  <a:gd name="T4" fmla="*/ 409 w 423"/>
                  <a:gd name="T5" fmla="*/ 604 h 604"/>
                  <a:gd name="T6" fmla="*/ 423 w 423"/>
                  <a:gd name="T7" fmla="*/ 590 h 604"/>
                  <a:gd name="T8" fmla="*/ 423 w 423"/>
                  <a:gd name="T9" fmla="*/ 14 h 604"/>
                  <a:gd name="T10" fmla="*/ 409 w 423"/>
                  <a:gd name="T11" fmla="*/ 0 h 604"/>
                  <a:gd name="T12" fmla="*/ 14 w 423"/>
                  <a:gd name="T13" fmla="*/ 0 h 604"/>
                  <a:gd name="T14" fmla="*/ 0 w 423"/>
                  <a:gd name="T15" fmla="*/ 14 h 604"/>
                  <a:gd name="T16" fmla="*/ 0 w 423"/>
                  <a:gd name="T17" fmla="*/ 590 h 6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23" h="604">
                    <a:moveTo>
                      <a:pt x="0" y="590"/>
                    </a:moveTo>
                    <a:cubicBezTo>
                      <a:pt x="0" y="598"/>
                      <a:pt x="6" y="604"/>
                      <a:pt x="14" y="604"/>
                    </a:cubicBezTo>
                    <a:cubicBezTo>
                      <a:pt x="409" y="604"/>
                      <a:pt x="409" y="604"/>
                      <a:pt x="409" y="604"/>
                    </a:cubicBezTo>
                    <a:cubicBezTo>
                      <a:pt x="417" y="604"/>
                      <a:pt x="423" y="598"/>
                      <a:pt x="423" y="590"/>
                    </a:cubicBezTo>
                    <a:cubicBezTo>
                      <a:pt x="423" y="14"/>
                      <a:pt x="423" y="14"/>
                      <a:pt x="423" y="14"/>
                    </a:cubicBezTo>
                    <a:cubicBezTo>
                      <a:pt x="423" y="6"/>
                      <a:pt x="417" y="0"/>
                      <a:pt x="409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6" y="0"/>
                      <a:pt x="0" y="6"/>
                      <a:pt x="0" y="14"/>
                    </a:cubicBezTo>
                    <a:lnTo>
                      <a:pt x="0" y="590"/>
                    </a:lnTo>
                    <a:close/>
                  </a:path>
                </a:pathLst>
              </a:custGeom>
              <a:noFill/>
              <a:ln w="76200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233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grpSp>
            <p:nvGrpSpPr>
              <p:cNvPr id="241" name="Group 240"/>
              <p:cNvGrpSpPr/>
              <p:nvPr/>
            </p:nvGrpSpPr>
            <p:grpSpPr>
              <a:xfrm>
                <a:off x="3519313" y="2290698"/>
                <a:ext cx="313150" cy="406265"/>
                <a:chOff x="3519313" y="2290698"/>
                <a:chExt cx="313150" cy="406265"/>
              </a:xfrm>
            </p:grpSpPr>
            <p:cxnSp>
              <p:nvCxnSpPr>
                <p:cNvPr id="255" name="Straight Connector 254"/>
                <p:cNvCxnSpPr/>
                <p:nvPr/>
              </p:nvCxnSpPr>
              <p:spPr>
                <a:xfrm>
                  <a:off x="3519313" y="2494798"/>
                  <a:ext cx="72363" cy="0"/>
                </a:xfrm>
                <a:prstGeom prst="line">
                  <a:avLst/>
                </a:prstGeom>
                <a:ln w="6350">
                  <a:solidFill>
                    <a:schemeClr val="bg2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6" name="Rectangle 255"/>
                <p:cNvSpPr/>
                <p:nvPr/>
              </p:nvSpPr>
              <p:spPr bwMode="auto">
                <a:xfrm>
                  <a:off x="3650938" y="2455072"/>
                  <a:ext cx="47177" cy="51895"/>
                </a:xfrm>
                <a:prstGeom prst="rect">
                  <a:avLst/>
                </a:prstGeom>
                <a:noFill/>
                <a:ln w="6350">
                  <a:solidFill>
                    <a:schemeClr val="bg2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6494" tIns="149196" rIns="186494" bIns="149196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50846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48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257" name="TextBox 256"/>
                <p:cNvSpPr txBox="1"/>
                <p:nvPr/>
              </p:nvSpPr>
              <p:spPr>
                <a:xfrm>
                  <a:off x="3659682" y="2290698"/>
                  <a:ext cx="172781" cy="406265"/>
                </a:xfrm>
                <a:prstGeom prst="rect">
                  <a:avLst/>
                </a:prstGeom>
                <a:noFill/>
              </p:spPr>
              <p:txBody>
                <a:bodyPr wrap="square" lIns="186494" tIns="149196" rIns="186494" bIns="149196" rtlCol="0">
                  <a:spAutoFit/>
                </a:bodyPr>
                <a:lstStyle/>
                <a:p>
                  <a:pPr marL="0" marR="0" lvl="0" indent="0" algn="l" defTabSz="932418" rtl="0" eaLnBrk="1" fontAlgn="auto" latinLnBrk="0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612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816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EAEAEA"/>
                      </a:solidFill>
                      <a:effectLst/>
                      <a:uLnTx/>
                      <a:uFillTx/>
                      <a:latin typeface="Segoe UI Semilight"/>
                      <a:ea typeface="+mn-ea"/>
                      <a:cs typeface="+mn-cs"/>
                      <a:sym typeface="Wingdings 2" panose="05020102010507070707" pitchFamily="18" charset="2"/>
                    </a:rPr>
                    <a:t></a:t>
                  </a:r>
                  <a:endParaRPr kumimoji="0" lang="en-US" sz="816" b="0" i="0" u="none" strike="noStrike" kern="1200" cap="none" spc="0" normalizeH="0" baseline="0" noProof="0">
                    <a:ln>
                      <a:noFill/>
                    </a:ln>
                    <a:solidFill>
                      <a:srgbClr val="EAEAEA"/>
                    </a:solidFill>
                    <a:effectLst/>
                    <a:uLnTx/>
                    <a:uFillTx/>
                    <a:latin typeface="Segoe UI Semilight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42" name="Rectangle 241"/>
              <p:cNvSpPr/>
              <p:nvPr/>
            </p:nvSpPr>
            <p:spPr bwMode="auto">
              <a:xfrm>
                <a:off x="2461946" y="2489734"/>
                <a:ext cx="110836" cy="45719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6494" tIns="149196" rIns="186494" bIns="14919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50846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+mn-ea"/>
                  <a:cs typeface="Segoe UI" pitchFamily="34" charset="0"/>
                </a:endParaRPr>
              </a:p>
            </p:txBody>
          </p:sp>
          <p:cxnSp>
            <p:nvCxnSpPr>
              <p:cNvPr id="243" name="Straight Connector 242"/>
              <p:cNvCxnSpPr>
                <a:cxnSpLocks/>
              </p:cNvCxnSpPr>
              <p:nvPr/>
            </p:nvCxnSpPr>
            <p:spPr>
              <a:xfrm>
                <a:off x="2415882" y="2801521"/>
                <a:ext cx="848413" cy="0"/>
              </a:xfrm>
              <a:prstGeom prst="line">
                <a:avLst/>
              </a:prstGeom>
              <a:ln w="28575">
                <a:solidFill>
                  <a:schemeClr val="bg2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Connector 243"/>
              <p:cNvCxnSpPr/>
              <p:nvPr/>
            </p:nvCxnSpPr>
            <p:spPr>
              <a:xfrm>
                <a:off x="2415882" y="2988486"/>
                <a:ext cx="848413" cy="0"/>
              </a:xfrm>
              <a:prstGeom prst="line">
                <a:avLst/>
              </a:prstGeom>
              <a:ln w="28575">
                <a:solidFill>
                  <a:schemeClr val="bg2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Straight Connector 244"/>
              <p:cNvCxnSpPr/>
              <p:nvPr/>
            </p:nvCxnSpPr>
            <p:spPr>
              <a:xfrm>
                <a:off x="2415882" y="3175451"/>
                <a:ext cx="848413" cy="0"/>
              </a:xfrm>
              <a:prstGeom prst="line">
                <a:avLst/>
              </a:prstGeom>
              <a:ln w="28575">
                <a:solidFill>
                  <a:schemeClr val="bg2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Straight Connector 245"/>
              <p:cNvCxnSpPr/>
              <p:nvPr/>
            </p:nvCxnSpPr>
            <p:spPr>
              <a:xfrm>
                <a:off x="2415882" y="3362416"/>
                <a:ext cx="848413" cy="0"/>
              </a:xfrm>
              <a:prstGeom prst="line">
                <a:avLst/>
              </a:prstGeom>
              <a:ln w="28575">
                <a:solidFill>
                  <a:schemeClr val="bg2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Straight Connector 246"/>
              <p:cNvCxnSpPr/>
              <p:nvPr/>
            </p:nvCxnSpPr>
            <p:spPr>
              <a:xfrm>
                <a:off x="2415881" y="3736346"/>
                <a:ext cx="1371600" cy="0"/>
              </a:xfrm>
              <a:prstGeom prst="line">
                <a:avLst/>
              </a:prstGeom>
              <a:ln w="28575">
                <a:solidFill>
                  <a:schemeClr val="bg2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Straight Connector 247"/>
              <p:cNvCxnSpPr/>
              <p:nvPr/>
            </p:nvCxnSpPr>
            <p:spPr>
              <a:xfrm>
                <a:off x="2415881" y="3549381"/>
                <a:ext cx="1371600" cy="0"/>
              </a:xfrm>
              <a:prstGeom prst="line">
                <a:avLst/>
              </a:prstGeom>
              <a:ln w="28575">
                <a:solidFill>
                  <a:schemeClr val="bg2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Straight Connector 248"/>
              <p:cNvCxnSpPr/>
              <p:nvPr/>
            </p:nvCxnSpPr>
            <p:spPr>
              <a:xfrm>
                <a:off x="2415881" y="4484205"/>
                <a:ext cx="1371600" cy="0"/>
              </a:xfrm>
              <a:prstGeom prst="line">
                <a:avLst/>
              </a:prstGeom>
              <a:ln w="28575">
                <a:solidFill>
                  <a:schemeClr val="bg2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Straight Connector 249"/>
              <p:cNvCxnSpPr/>
              <p:nvPr/>
            </p:nvCxnSpPr>
            <p:spPr>
              <a:xfrm>
                <a:off x="2415881" y="4297241"/>
                <a:ext cx="1371600" cy="0"/>
              </a:xfrm>
              <a:prstGeom prst="line">
                <a:avLst/>
              </a:prstGeom>
              <a:ln w="28575">
                <a:solidFill>
                  <a:schemeClr val="bg2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1" name="Rectangle 250"/>
              <p:cNvSpPr/>
              <p:nvPr/>
            </p:nvSpPr>
            <p:spPr>
              <a:xfrm>
                <a:off x="2744250" y="3882462"/>
                <a:ext cx="735290" cy="27966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3241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252" name="Group 251"/>
              <p:cNvGrpSpPr/>
              <p:nvPr/>
            </p:nvGrpSpPr>
            <p:grpSpPr>
              <a:xfrm>
                <a:off x="3334482" y="2911595"/>
                <a:ext cx="442023" cy="436406"/>
                <a:chOff x="5236308" y="471199"/>
                <a:chExt cx="662637" cy="654216"/>
              </a:xfrm>
            </p:grpSpPr>
            <p:sp>
              <p:nvSpPr>
                <p:cNvPr id="253" name="Partial Circle 252"/>
                <p:cNvSpPr/>
                <p:nvPr/>
              </p:nvSpPr>
              <p:spPr bwMode="auto">
                <a:xfrm>
                  <a:off x="5236308" y="508000"/>
                  <a:ext cx="617415" cy="617415"/>
                </a:xfrm>
                <a:prstGeom prst="pie">
                  <a:avLst/>
                </a:prstGeom>
                <a:solidFill>
                  <a:schemeClr val="tx1">
                    <a:lumMod val="25000"/>
                    <a:lumOff val="7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6494" tIns="149196" rIns="186494" bIns="149196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50846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48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254" name="Partial Circle 253"/>
                <p:cNvSpPr/>
                <p:nvPr/>
              </p:nvSpPr>
              <p:spPr bwMode="auto">
                <a:xfrm rot="18411831">
                  <a:off x="5272772" y="471199"/>
                  <a:ext cx="626173" cy="626173"/>
                </a:xfrm>
                <a:prstGeom prst="pie">
                  <a:avLst>
                    <a:gd name="adj1" fmla="val 19394019"/>
                    <a:gd name="adj2" fmla="val 3105972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6494" tIns="149196" rIns="186494" bIns="149196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50846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48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</p:grpSp>
      </p:grpSp>
      <p:grpSp>
        <p:nvGrpSpPr>
          <p:cNvPr id="258" name="Group 257" descr="Illustration of a conversation window on a laptop"/>
          <p:cNvGrpSpPr/>
          <p:nvPr/>
        </p:nvGrpSpPr>
        <p:grpSpPr>
          <a:xfrm>
            <a:off x="3990494" y="2789188"/>
            <a:ext cx="2667693" cy="1948956"/>
            <a:chOff x="3911429" y="2734647"/>
            <a:chExt cx="2615994" cy="1911186"/>
          </a:xfrm>
        </p:grpSpPr>
        <p:sp>
          <p:nvSpPr>
            <p:cNvPr id="259" name="TextBox 258"/>
            <p:cNvSpPr txBox="1"/>
            <p:nvPr/>
          </p:nvSpPr>
          <p:spPr>
            <a:xfrm>
              <a:off x="4317053" y="2734647"/>
              <a:ext cx="1834336" cy="493212"/>
            </a:xfrm>
            <a:prstGeom prst="rect">
              <a:avLst/>
            </a:prstGeom>
            <a:noFill/>
          </p:spPr>
          <p:txBody>
            <a:bodyPr wrap="square" lIns="186494" tIns="149196" rIns="186494" bIns="149196" rtlCol="0">
              <a:spAutoFit/>
            </a:bodyPr>
            <a:lstStyle/>
            <a:p>
              <a:pPr marL="0" marR="0" lvl="0" indent="0" algn="ctr" defTabSz="932418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12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28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  <a:t>CONVERSATIONS</a:t>
              </a:r>
            </a:p>
          </p:txBody>
        </p:sp>
        <p:grpSp>
          <p:nvGrpSpPr>
            <p:cNvPr id="260" name="Group 259"/>
            <p:cNvGrpSpPr/>
            <p:nvPr/>
          </p:nvGrpSpPr>
          <p:grpSpPr>
            <a:xfrm>
              <a:off x="3911429" y="3130687"/>
              <a:ext cx="2615994" cy="1515146"/>
              <a:chOff x="4052852" y="3130687"/>
              <a:chExt cx="2615994" cy="1515146"/>
            </a:xfrm>
          </p:grpSpPr>
          <p:grpSp>
            <p:nvGrpSpPr>
              <p:cNvPr id="261" name="Group 260"/>
              <p:cNvGrpSpPr/>
              <p:nvPr/>
            </p:nvGrpSpPr>
            <p:grpSpPr>
              <a:xfrm>
                <a:off x="4052852" y="3130687"/>
                <a:ext cx="2615994" cy="1515146"/>
                <a:chOff x="860785" y="2260433"/>
                <a:chExt cx="1711028" cy="991002"/>
              </a:xfrm>
            </p:grpSpPr>
            <p:grpSp>
              <p:nvGrpSpPr>
                <p:cNvPr id="281" name="Group 280"/>
                <p:cNvGrpSpPr/>
                <p:nvPr/>
              </p:nvGrpSpPr>
              <p:grpSpPr>
                <a:xfrm>
                  <a:off x="860785" y="2260433"/>
                  <a:ext cx="1711028" cy="991002"/>
                  <a:chOff x="506413" y="1770063"/>
                  <a:chExt cx="2105025" cy="1219200"/>
                </a:xfrm>
              </p:grpSpPr>
              <p:sp>
                <p:nvSpPr>
                  <p:cNvPr id="285" name="Rectangle 20"/>
                  <p:cNvSpPr>
                    <a:spLocks noChangeArrowheads="1"/>
                  </p:cNvSpPr>
                  <p:nvPr/>
                </p:nvSpPr>
                <p:spPr bwMode="auto">
                  <a:xfrm>
                    <a:off x="758825" y="1770063"/>
                    <a:ext cx="1624012" cy="1120775"/>
                  </a:xfrm>
                  <a:prstGeom prst="rect">
                    <a:avLst/>
                  </a:prstGeom>
                  <a:solidFill>
                    <a:srgbClr val="D2D2D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1" tIns="45700" rIns="91401" bIns="4570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32205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404040"/>
                      </a:solidFill>
                      <a:effectLst/>
                      <a:uLnTx/>
                      <a:uFillTx/>
                      <a:latin typeface="Segoe UI Semiligh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86" name="Oval 21"/>
                  <p:cNvSpPr>
                    <a:spLocks noChangeArrowheads="1"/>
                  </p:cNvSpPr>
                  <p:nvPr/>
                </p:nvSpPr>
                <p:spPr bwMode="auto">
                  <a:xfrm>
                    <a:off x="1552575" y="1793876"/>
                    <a:ext cx="36512" cy="36513"/>
                  </a:xfrm>
                  <a:prstGeom prst="ellipse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1" tIns="45700" rIns="91401" bIns="4570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32205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404040"/>
                      </a:solidFill>
                      <a:effectLst/>
                      <a:uLnTx/>
                      <a:uFillTx/>
                      <a:latin typeface="Segoe UI Semiligh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87" name="Rectangle 22"/>
                  <p:cNvSpPr>
                    <a:spLocks noChangeArrowheads="1"/>
                  </p:cNvSpPr>
                  <p:nvPr/>
                </p:nvSpPr>
                <p:spPr bwMode="auto">
                  <a:xfrm>
                    <a:off x="819150" y="1855788"/>
                    <a:ext cx="1514475" cy="987425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1" tIns="45700" rIns="91401" bIns="4570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32205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404040"/>
                      </a:solidFill>
                      <a:effectLst/>
                      <a:uLnTx/>
                      <a:uFillTx/>
                      <a:latin typeface="Segoe UI Semiligh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88" name="Freeform 23"/>
                  <p:cNvSpPr>
                    <a:spLocks/>
                  </p:cNvSpPr>
                  <p:nvPr/>
                </p:nvSpPr>
                <p:spPr bwMode="auto">
                  <a:xfrm>
                    <a:off x="506413" y="2903538"/>
                    <a:ext cx="2105025" cy="85725"/>
                  </a:xfrm>
                  <a:custGeom>
                    <a:avLst/>
                    <a:gdLst>
                      <a:gd name="T0" fmla="*/ 0 w 175"/>
                      <a:gd name="T1" fmla="*/ 0 h 7"/>
                      <a:gd name="T2" fmla="*/ 0 w 175"/>
                      <a:gd name="T3" fmla="*/ 1 h 7"/>
                      <a:gd name="T4" fmla="*/ 7 w 175"/>
                      <a:gd name="T5" fmla="*/ 7 h 7"/>
                      <a:gd name="T6" fmla="*/ 168 w 175"/>
                      <a:gd name="T7" fmla="*/ 7 h 7"/>
                      <a:gd name="T8" fmla="*/ 175 w 175"/>
                      <a:gd name="T9" fmla="*/ 1 h 7"/>
                      <a:gd name="T10" fmla="*/ 175 w 175"/>
                      <a:gd name="T11" fmla="*/ 0 h 7"/>
                      <a:gd name="T12" fmla="*/ 0 w 175"/>
                      <a:gd name="T13" fmla="*/ 0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75" h="7">
                        <a:moveTo>
                          <a:pt x="0" y="0"/>
                        </a:move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4"/>
                          <a:pt x="3" y="7"/>
                          <a:pt x="7" y="7"/>
                        </a:cubicBezTo>
                        <a:cubicBezTo>
                          <a:pt x="168" y="7"/>
                          <a:pt x="168" y="7"/>
                          <a:pt x="168" y="7"/>
                        </a:cubicBezTo>
                        <a:cubicBezTo>
                          <a:pt x="172" y="7"/>
                          <a:pt x="175" y="4"/>
                          <a:pt x="175" y="1"/>
                        </a:cubicBezTo>
                        <a:cubicBezTo>
                          <a:pt x="175" y="0"/>
                          <a:pt x="175" y="0"/>
                          <a:pt x="175" y="0"/>
                        </a:cubicBez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96969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1" tIns="45700" rIns="91401" bIns="4570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32205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404040"/>
                      </a:solidFill>
                      <a:effectLst/>
                      <a:uLnTx/>
                      <a:uFillTx/>
                      <a:latin typeface="Segoe UI Semilight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282" name="Rectangle 281"/>
                <p:cNvSpPr/>
                <p:nvPr/>
              </p:nvSpPr>
              <p:spPr bwMode="auto">
                <a:xfrm>
                  <a:off x="1416844" y="2379232"/>
                  <a:ext cx="846536" cy="7395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2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32418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36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3" name="Rectangle 282"/>
                <p:cNvSpPr/>
                <p:nvPr/>
              </p:nvSpPr>
              <p:spPr bwMode="auto">
                <a:xfrm>
                  <a:off x="1142807" y="2375321"/>
                  <a:ext cx="234036" cy="73958"/>
                </a:xfrm>
                <a:prstGeom prst="rect">
                  <a:avLst/>
                </a:prstGeom>
                <a:solidFill>
                  <a:srgbClr val="0078D7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lIns="93234" tIns="93234" rIns="34968" bIns="34968" rtlCol="0" anchor="b" anchorCtr="0"/>
                <a:lstStyle/>
                <a:p>
                  <a:pPr marL="0" marR="0" lvl="0" indent="0" algn="ctr" defTabSz="95059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816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284" name="Rectangle 283"/>
                <p:cNvSpPr/>
                <p:nvPr/>
              </p:nvSpPr>
              <p:spPr bwMode="auto">
                <a:xfrm>
                  <a:off x="1142807" y="2375321"/>
                  <a:ext cx="234036" cy="70916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2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32418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36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pic>
            <p:nvPicPr>
              <p:cNvPr id="262" name="Picture 261"/>
              <p:cNvPicPr>
                <a:picLocks noChangeAspect="1"/>
              </p:cNvPicPr>
              <p:nvPr/>
            </p:nvPicPr>
            <p:blipFill rotWithShape="1"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4889571" y="3490418"/>
                <a:ext cx="137208" cy="133591"/>
              </a:xfrm>
              <a:prstGeom prst="rect">
                <a:avLst/>
              </a:prstGeom>
            </p:spPr>
          </p:pic>
          <p:cxnSp>
            <p:nvCxnSpPr>
              <p:cNvPr id="263" name="Straight Connector 262"/>
              <p:cNvCxnSpPr/>
              <p:nvPr/>
            </p:nvCxnSpPr>
            <p:spPr>
              <a:xfrm>
                <a:off x="5026779" y="3519615"/>
                <a:ext cx="905098" cy="0"/>
              </a:xfrm>
              <a:prstGeom prst="line">
                <a:avLst/>
              </a:prstGeom>
              <a:ln>
                <a:solidFill>
                  <a:schemeClr val="accent3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4" name="Straight Connector 263"/>
              <p:cNvCxnSpPr/>
              <p:nvPr/>
            </p:nvCxnSpPr>
            <p:spPr>
              <a:xfrm>
                <a:off x="5026779" y="3589404"/>
                <a:ext cx="905098" cy="0"/>
              </a:xfrm>
              <a:prstGeom prst="line">
                <a:avLst/>
              </a:prstGeom>
              <a:ln>
                <a:solidFill>
                  <a:schemeClr val="accent3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65" name="Group 264"/>
              <p:cNvGrpSpPr/>
              <p:nvPr/>
            </p:nvGrpSpPr>
            <p:grpSpPr>
              <a:xfrm>
                <a:off x="5032181" y="3672651"/>
                <a:ext cx="1055096" cy="243005"/>
                <a:chOff x="5032181" y="3672651"/>
                <a:chExt cx="1055096" cy="243005"/>
              </a:xfrm>
            </p:grpSpPr>
            <p:sp>
              <p:nvSpPr>
                <p:cNvPr id="277" name="Rectangle 276"/>
                <p:cNvSpPr/>
                <p:nvPr/>
              </p:nvSpPr>
              <p:spPr bwMode="auto">
                <a:xfrm>
                  <a:off x="5032181" y="3672651"/>
                  <a:ext cx="1055096" cy="243005"/>
                </a:xfrm>
                <a:prstGeom prst="rect">
                  <a:avLst/>
                </a:prstGeom>
                <a:solidFill>
                  <a:schemeClr val="tx1">
                    <a:lumMod val="10000"/>
                    <a:lumOff val="90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6494" tIns="149196" rIns="186494" bIns="149196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50846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48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+mn-ea"/>
                    <a:cs typeface="Segoe UI" pitchFamily="34" charset="0"/>
                  </a:endParaRPr>
                </a:p>
              </p:txBody>
            </p:sp>
            <p:pic>
              <p:nvPicPr>
                <p:cNvPr id="278" name="Picture 277"/>
                <p:cNvPicPr>
                  <a:picLocks noChangeAspect="1"/>
                </p:cNvPicPr>
                <p:nvPr/>
              </p:nvPicPr>
              <p:blipFill rotWithShape="1">
                <a:blip r:embed="rId5" cstate="email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/>
              </p:blipFill>
              <p:spPr>
                <a:xfrm>
                  <a:off x="5040333" y="3687176"/>
                  <a:ext cx="92725" cy="92855"/>
                </a:xfrm>
                <a:prstGeom prst="rect">
                  <a:avLst/>
                </a:prstGeom>
              </p:spPr>
            </p:pic>
            <p:cxnSp>
              <p:nvCxnSpPr>
                <p:cNvPr id="279" name="Straight Connector 278"/>
                <p:cNvCxnSpPr/>
                <p:nvPr/>
              </p:nvCxnSpPr>
              <p:spPr>
                <a:xfrm>
                  <a:off x="5149230" y="3727609"/>
                  <a:ext cx="905098" cy="0"/>
                </a:xfrm>
                <a:prstGeom prst="line">
                  <a:avLst/>
                </a:prstGeom>
                <a:ln>
                  <a:solidFill>
                    <a:schemeClr val="accent3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0" name="Straight Connector 279"/>
                <p:cNvCxnSpPr/>
                <p:nvPr/>
              </p:nvCxnSpPr>
              <p:spPr>
                <a:xfrm>
                  <a:off x="5149230" y="3807184"/>
                  <a:ext cx="905098" cy="0"/>
                </a:xfrm>
                <a:prstGeom prst="line">
                  <a:avLst/>
                </a:prstGeom>
                <a:ln>
                  <a:solidFill>
                    <a:schemeClr val="accent3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266" name="Picture 265"/>
              <p:cNvPicPr>
                <a:picLocks noChangeAspect="1"/>
              </p:cNvPicPr>
              <p:nvPr/>
            </p:nvPicPr>
            <p:blipFill rotWithShape="1"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4887901" y="3982737"/>
                <a:ext cx="137208" cy="133591"/>
              </a:xfrm>
              <a:prstGeom prst="rect">
                <a:avLst/>
              </a:prstGeom>
            </p:spPr>
          </p:pic>
          <p:cxnSp>
            <p:nvCxnSpPr>
              <p:cNvPr id="267" name="Straight Connector 266"/>
              <p:cNvCxnSpPr/>
              <p:nvPr/>
            </p:nvCxnSpPr>
            <p:spPr>
              <a:xfrm>
                <a:off x="5025109" y="4011934"/>
                <a:ext cx="905098" cy="0"/>
              </a:xfrm>
              <a:prstGeom prst="line">
                <a:avLst/>
              </a:prstGeom>
              <a:ln>
                <a:solidFill>
                  <a:schemeClr val="accent3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Straight Connector 267"/>
              <p:cNvCxnSpPr/>
              <p:nvPr/>
            </p:nvCxnSpPr>
            <p:spPr>
              <a:xfrm>
                <a:off x="5025109" y="4081723"/>
                <a:ext cx="905098" cy="0"/>
              </a:xfrm>
              <a:prstGeom prst="line">
                <a:avLst/>
              </a:prstGeom>
              <a:ln>
                <a:solidFill>
                  <a:schemeClr val="accent3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69" name="Group 268"/>
              <p:cNvGrpSpPr/>
              <p:nvPr/>
            </p:nvGrpSpPr>
            <p:grpSpPr>
              <a:xfrm>
                <a:off x="5031043" y="4162123"/>
                <a:ext cx="1055096" cy="112261"/>
                <a:chOff x="5184581" y="3825051"/>
                <a:chExt cx="1055096" cy="112261"/>
              </a:xfrm>
            </p:grpSpPr>
            <p:sp>
              <p:nvSpPr>
                <p:cNvPr id="274" name="Rectangle 273"/>
                <p:cNvSpPr/>
                <p:nvPr/>
              </p:nvSpPr>
              <p:spPr bwMode="auto">
                <a:xfrm>
                  <a:off x="5184581" y="3825051"/>
                  <a:ext cx="1055096" cy="112261"/>
                </a:xfrm>
                <a:prstGeom prst="rect">
                  <a:avLst/>
                </a:prstGeom>
                <a:solidFill>
                  <a:schemeClr val="tx1">
                    <a:lumMod val="10000"/>
                    <a:lumOff val="90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6494" tIns="149196" rIns="186494" bIns="149196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50846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48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pic>
              <p:nvPicPr>
                <p:cNvPr id="275" name="Picture 274"/>
                <p:cNvPicPr>
                  <a:picLocks noChangeAspect="1"/>
                </p:cNvPicPr>
                <p:nvPr/>
              </p:nvPicPr>
              <p:blipFill rotWithShape="1">
                <a:blip r:embed="rId5" cstate="email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/>
              </p:blipFill>
              <p:spPr>
                <a:xfrm>
                  <a:off x="5192733" y="3839576"/>
                  <a:ext cx="92725" cy="92855"/>
                </a:xfrm>
                <a:prstGeom prst="rect">
                  <a:avLst/>
                </a:prstGeom>
              </p:spPr>
            </p:pic>
            <p:cxnSp>
              <p:nvCxnSpPr>
                <p:cNvPr id="276" name="Straight Connector 275"/>
                <p:cNvCxnSpPr/>
                <p:nvPr/>
              </p:nvCxnSpPr>
              <p:spPr>
                <a:xfrm>
                  <a:off x="5301630" y="3880009"/>
                  <a:ext cx="905098" cy="0"/>
                </a:xfrm>
                <a:prstGeom prst="line">
                  <a:avLst/>
                </a:prstGeom>
                <a:ln>
                  <a:solidFill>
                    <a:schemeClr val="accent3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0" name="Group 269"/>
              <p:cNvGrpSpPr/>
              <p:nvPr/>
            </p:nvGrpSpPr>
            <p:grpSpPr>
              <a:xfrm>
                <a:off x="5031043" y="4282195"/>
                <a:ext cx="1055096" cy="112261"/>
                <a:chOff x="5184581" y="3825051"/>
                <a:chExt cx="1055096" cy="112261"/>
              </a:xfrm>
            </p:grpSpPr>
            <p:sp>
              <p:nvSpPr>
                <p:cNvPr id="271" name="Rectangle 270"/>
                <p:cNvSpPr/>
                <p:nvPr/>
              </p:nvSpPr>
              <p:spPr bwMode="auto">
                <a:xfrm>
                  <a:off x="5184581" y="3825051"/>
                  <a:ext cx="1055096" cy="112261"/>
                </a:xfrm>
                <a:prstGeom prst="rect">
                  <a:avLst/>
                </a:prstGeom>
                <a:solidFill>
                  <a:schemeClr val="tx1">
                    <a:lumMod val="10000"/>
                    <a:lumOff val="90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6494" tIns="149196" rIns="186494" bIns="149196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50846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48" b="0" i="0" u="none" strike="noStrike" kern="1200" cap="none" spc="0" normalizeH="0" baseline="0" noProof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pic>
              <p:nvPicPr>
                <p:cNvPr id="272" name="Picture 271"/>
                <p:cNvPicPr>
                  <a:picLocks noChangeAspect="1"/>
                </p:cNvPicPr>
                <p:nvPr/>
              </p:nvPicPr>
              <p:blipFill rotWithShape="1">
                <a:blip r:embed="rId5" cstate="email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/>
              </p:blipFill>
              <p:spPr>
                <a:xfrm>
                  <a:off x="5192733" y="3839576"/>
                  <a:ext cx="92725" cy="92855"/>
                </a:xfrm>
                <a:prstGeom prst="rect">
                  <a:avLst/>
                </a:prstGeom>
              </p:spPr>
            </p:pic>
            <p:cxnSp>
              <p:nvCxnSpPr>
                <p:cNvPr id="273" name="Straight Connector 272"/>
                <p:cNvCxnSpPr/>
                <p:nvPr/>
              </p:nvCxnSpPr>
              <p:spPr>
                <a:xfrm>
                  <a:off x="5301630" y="3880009"/>
                  <a:ext cx="905098" cy="0"/>
                </a:xfrm>
                <a:prstGeom prst="line">
                  <a:avLst/>
                </a:prstGeom>
                <a:ln>
                  <a:solidFill>
                    <a:schemeClr val="accent3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289" name="Group 288" descr="Illustration of a web page displayed in a browser"/>
          <p:cNvGrpSpPr/>
          <p:nvPr/>
        </p:nvGrpSpPr>
        <p:grpSpPr>
          <a:xfrm>
            <a:off x="6824715" y="1993081"/>
            <a:ext cx="1700533" cy="2708737"/>
            <a:chOff x="6832147" y="1953970"/>
            <a:chExt cx="1667578" cy="2656243"/>
          </a:xfrm>
        </p:grpSpPr>
        <p:sp>
          <p:nvSpPr>
            <p:cNvPr id="290" name="TextBox 289"/>
            <p:cNvSpPr txBox="1"/>
            <p:nvPr/>
          </p:nvSpPr>
          <p:spPr>
            <a:xfrm>
              <a:off x="6832147" y="1953970"/>
              <a:ext cx="1667578" cy="489365"/>
            </a:xfrm>
            <a:prstGeom prst="rect">
              <a:avLst/>
            </a:prstGeom>
            <a:noFill/>
          </p:spPr>
          <p:txBody>
            <a:bodyPr wrap="square" lIns="186494" tIns="149196" rIns="186494" bIns="149196" rtlCol="0">
              <a:spAutoFit/>
            </a:bodyPr>
            <a:lstStyle/>
            <a:p>
              <a:pPr marL="0" marR="0" lvl="0" indent="0" algn="ctr" defTabSz="932418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12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28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  <a:t>PAGES</a:t>
              </a:r>
            </a:p>
          </p:txBody>
        </p:sp>
        <p:sp>
          <p:nvSpPr>
            <p:cNvPr id="291" name="Rectangle 290"/>
            <p:cNvSpPr/>
            <p:nvPr/>
          </p:nvSpPr>
          <p:spPr bwMode="auto">
            <a:xfrm>
              <a:off x="6866999" y="2395258"/>
              <a:ext cx="1569623" cy="216180"/>
            </a:xfrm>
            <a:prstGeom prst="rect">
              <a:avLst/>
            </a:prstGeom>
            <a:solidFill>
              <a:schemeClr val="tx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6494" tIns="149196" rIns="186494" bIns="14919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50846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92" name="Freeform 124"/>
            <p:cNvSpPr>
              <a:spLocks/>
            </p:cNvSpPr>
            <p:nvPr/>
          </p:nvSpPr>
          <p:spPr bwMode="auto">
            <a:xfrm>
              <a:off x="6881125" y="2369691"/>
              <a:ext cx="1569623" cy="2240522"/>
            </a:xfrm>
            <a:custGeom>
              <a:avLst/>
              <a:gdLst>
                <a:gd name="T0" fmla="*/ 0 w 423"/>
                <a:gd name="T1" fmla="*/ 590 h 604"/>
                <a:gd name="T2" fmla="*/ 14 w 423"/>
                <a:gd name="T3" fmla="*/ 604 h 604"/>
                <a:gd name="T4" fmla="*/ 409 w 423"/>
                <a:gd name="T5" fmla="*/ 604 h 604"/>
                <a:gd name="T6" fmla="*/ 423 w 423"/>
                <a:gd name="T7" fmla="*/ 590 h 604"/>
                <a:gd name="T8" fmla="*/ 423 w 423"/>
                <a:gd name="T9" fmla="*/ 14 h 604"/>
                <a:gd name="T10" fmla="*/ 409 w 423"/>
                <a:gd name="T11" fmla="*/ 0 h 604"/>
                <a:gd name="T12" fmla="*/ 14 w 423"/>
                <a:gd name="T13" fmla="*/ 0 h 604"/>
                <a:gd name="T14" fmla="*/ 0 w 423"/>
                <a:gd name="T15" fmla="*/ 14 h 604"/>
                <a:gd name="T16" fmla="*/ 0 w 423"/>
                <a:gd name="T17" fmla="*/ 590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3" h="604">
                  <a:moveTo>
                    <a:pt x="0" y="590"/>
                  </a:moveTo>
                  <a:cubicBezTo>
                    <a:pt x="0" y="598"/>
                    <a:pt x="6" y="604"/>
                    <a:pt x="14" y="604"/>
                  </a:cubicBezTo>
                  <a:cubicBezTo>
                    <a:pt x="409" y="604"/>
                    <a:pt x="409" y="604"/>
                    <a:pt x="409" y="604"/>
                  </a:cubicBezTo>
                  <a:cubicBezTo>
                    <a:pt x="417" y="604"/>
                    <a:pt x="423" y="598"/>
                    <a:pt x="423" y="590"/>
                  </a:cubicBezTo>
                  <a:cubicBezTo>
                    <a:pt x="423" y="14"/>
                    <a:pt x="423" y="14"/>
                    <a:pt x="423" y="14"/>
                  </a:cubicBezTo>
                  <a:cubicBezTo>
                    <a:pt x="423" y="6"/>
                    <a:pt x="417" y="0"/>
                    <a:pt x="409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4"/>
                  </a:cubicBezTo>
                  <a:lnTo>
                    <a:pt x="0" y="590"/>
                  </a:lnTo>
                  <a:close/>
                </a:path>
              </a:pathLst>
            </a:custGeom>
            <a:noFill/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14" tIns="45706" rIns="91414" bIns="4570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3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cxnSp>
          <p:nvCxnSpPr>
            <p:cNvPr id="293" name="Straight Connector 292"/>
            <p:cNvCxnSpPr>
              <a:cxnSpLocks/>
            </p:cNvCxnSpPr>
            <p:nvPr/>
          </p:nvCxnSpPr>
          <p:spPr>
            <a:xfrm>
              <a:off x="6941647" y="2503348"/>
              <a:ext cx="373555" cy="0"/>
            </a:xfrm>
            <a:prstGeom prst="line">
              <a:avLst/>
            </a:prstGeom>
            <a:ln w="38100">
              <a:solidFill>
                <a:schemeClr val="bg2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4" name="Rectangle 293"/>
            <p:cNvSpPr/>
            <p:nvPr/>
          </p:nvSpPr>
          <p:spPr>
            <a:xfrm>
              <a:off x="7002590" y="2774445"/>
              <a:ext cx="1318182" cy="3739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3241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5" name="Rectangle 294"/>
            <p:cNvSpPr/>
            <p:nvPr/>
          </p:nvSpPr>
          <p:spPr>
            <a:xfrm>
              <a:off x="7002590" y="3261494"/>
              <a:ext cx="320512" cy="359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3241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6" name="Rectangle 295"/>
            <p:cNvSpPr/>
            <p:nvPr/>
          </p:nvSpPr>
          <p:spPr>
            <a:xfrm>
              <a:off x="7002589" y="3761115"/>
              <a:ext cx="819347" cy="71958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3241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7" name="Rectangle 296"/>
            <p:cNvSpPr/>
            <p:nvPr/>
          </p:nvSpPr>
          <p:spPr>
            <a:xfrm>
              <a:off x="7999243" y="3258189"/>
              <a:ext cx="320512" cy="121920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3241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8" name="Rectangle 297"/>
            <p:cNvSpPr/>
            <p:nvPr/>
          </p:nvSpPr>
          <p:spPr>
            <a:xfrm>
              <a:off x="7500408" y="3258190"/>
              <a:ext cx="320512" cy="359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3241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99" name="Group 298"/>
            <p:cNvGrpSpPr/>
            <p:nvPr/>
          </p:nvGrpSpPr>
          <p:grpSpPr>
            <a:xfrm>
              <a:off x="8060995" y="2312234"/>
              <a:ext cx="313150" cy="406265"/>
              <a:chOff x="3519313" y="2290698"/>
              <a:chExt cx="313150" cy="406265"/>
            </a:xfrm>
          </p:grpSpPr>
          <p:cxnSp>
            <p:nvCxnSpPr>
              <p:cNvPr id="300" name="Straight Connector 299"/>
              <p:cNvCxnSpPr/>
              <p:nvPr/>
            </p:nvCxnSpPr>
            <p:spPr>
              <a:xfrm>
                <a:off x="3519313" y="2494798"/>
                <a:ext cx="72363" cy="0"/>
              </a:xfrm>
              <a:prstGeom prst="line">
                <a:avLst/>
              </a:prstGeom>
              <a:ln w="6350">
                <a:solidFill>
                  <a:schemeClr val="bg2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1" name="Rectangle 300"/>
              <p:cNvSpPr/>
              <p:nvPr/>
            </p:nvSpPr>
            <p:spPr bwMode="auto">
              <a:xfrm>
                <a:off x="3650938" y="2455072"/>
                <a:ext cx="47177" cy="51895"/>
              </a:xfrm>
              <a:prstGeom prst="rect">
                <a:avLst/>
              </a:prstGeom>
              <a:noFill/>
              <a:ln w="6350">
                <a:solidFill>
                  <a:schemeClr val="bg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6494" tIns="149196" rIns="186494" bIns="14919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50846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02" name="TextBox 301"/>
              <p:cNvSpPr txBox="1"/>
              <p:nvPr/>
            </p:nvSpPr>
            <p:spPr>
              <a:xfrm>
                <a:off x="3659682" y="2290698"/>
                <a:ext cx="172781" cy="406265"/>
              </a:xfrm>
              <a:prstGeom prst="rect">
                <a:avLst/>
              </a:prstGeom>
              <a:noFill/>
            </p:spPr>
            <p:txBody>
              <a:bodyPr wrap="square" lIns="186494" tIns="149196" rIns="186494" bIns="149196" rtlCol="0">
                <a:spAutoFit/>
              </a:bodyPr>
              <a:lstStyle/>
              <a:p>
                <a:pPr marL="0" marR="0" lvl="0" indent="0" algn="l" defTabSz="932418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12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816" b="0" i="0" u="none" strike="noStrike" kern="1200" cap="none" spc="0" normalizeH="0" baseline="0" noProof="0">
                    <a:ln>
                      <a:noFill/>
                    </a:ln>
                    <a:solidFill>
                      <a:srgbClr val="EAEAEA"/>
                    </a:solidFill>
                    <a:effectLst/>
                    <a:uLnTx/>
                    <a:uFillTx/>
                    <a:latin typeface="Segoe UI Semilight"/>
                    <a:ea typeface="+mn-ea"/>
                    <a:cs typeface="+mn-cs"/>
                    <a:sym typeface="Wingdings 2" panose="05020102010507070707" pitchFamily="18" charset="2"/>
                  </a:rPr>
                  <a:t></a:t>
                </a:r>
                <a:endParaRPr kumimoji="0" lang="en-US" sz="816" b="0" i="0" u="none" strike="noStrike" kern="1200" cap="none" spc="0" normalizeH="0" baseline="0" noProof="0">
                  <a:ln>
                    <a:noFill/>
                  </a:ln>
                  <a:solidFill>
                    <a:srgbClr val="EAEAEA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</p:grpSp>
      </p:grpSp>
      <p:sp>
        <p:nvSpPr>
          <p:cNvPr id="303" name="Rectangle 302"/>
          <p:cNvSpPr/>
          <p:nvPr/>
        </p:nvSpPr>
        <p:spPr bwMode="auto">
          <a:xfrm>
            <a:off x="436065" y="1288112"/>
            <a:ext cx="8477861" cy="465893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494" tIns="149196" rIns="186494" bIns="1491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EXTENSIONS</a:t>
            </a:r>
          </a:p>
        </p:txBody>
      </p:sp>
      <p:sp>
        <p:nvSpPr>
          <p:cNvPr id="304" name="Rectangle 303"/>
          <p:cNvSpPr/>
          <p:nvPr/>
        </p:nvSpPr>
        <p:spPr>
          <a:xfrm>
            <a:off x="3637577" y="1314647"/>
            <a:ext cx="1659559" cy="4675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324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36" b="0" i="0" u="none" strike="noStrike" kern="1200" cap="none" spc="0" normalizeH="0" baseline="0" noProof="0">
              <a:ln>
                <a:noFill/>
              </a:ln>
              <a:solidFill>
                <a:srgbClr val="EAEAEA"/>
              </a:solidFill>
              <a:effectLst/>
              <a:uLnTx/>
              <a:uFillTx/>
              <a:latin typeface="Segoe UI Semibold" panose="020B0702040204020203" pitchFamily="34" charset="0"/>
              <a:ea typeface="+mn-ea"/>
              <a:cs typeface="Segoe UI Semibold" panose="020B0702040204020203" pitchFamily="34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5F369B0-1085-44C3-85C3-28D85F00020D}"/>
              </a:ext>
            </a:extLst>
          </p:cNvPr>
          <p:cNvSpPr/>
          <p:nvPr/>
        </p:nvSpPr>
        <p:spPr bwMode="auto">
          <a:xfrm>
            <a:off x="2072648" y="2097157"/>
            <a:ext cx="1907806" cy="3979745"/>
          </a:xfrm>
          <a:prstGeom prst="roundRect">
            <a:avLst/>
          </a:prstGeom>
          <a:noFill/>
          <a:ln w="38100">
            <a:solidFill>
              <a:schemeClr val="accent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15868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 xmlns:a14="http://schemas.microsoft.com/office/drawing/2010/main" xmlns:p14="http://schemas.microsoft.com/office/powerpoint/2010/main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21">
            <a:extLst>
              <a:ext uri="{FF2B5EF4-FFF2-40B4-BE49-F238E27FC236}">
                <a16:creationId xmlns:a16="http://schemas.microsoft.com/office/drawing/2014/main" id="{7D7A22DA-87F5-CC4C-AC16-2DE44E25B88C}"/>
              </a:ext>
            </a:extLst>
          </p:cNvPr>
          <p:cNvSpPr/>
          <p:nvPr/>
        </p:nvSpPr>
        <p:spPr>
          <a:xfrm flipH="1">
            <a:off x="568789" y="1241694"/>
            <a:ext cx="4180522" cy="654006"/>
          </a:xfrm>
          <a:custGeom>
            <a:avLst/>
            <a:gdLst>
              <a:gd name="connsiteX0" fmla="*/ 0 w 4180522"/>
              <a:gd name="connsiteY0" fmla="*/ 0 h 654004"/>
              <a:gd name="connsiteX1" fmla="*/ 3853520 w 4180522"/>
              <a:gd name="connsiteY1" fmla="*/ 0 h 654004"/>
              <a:gd name="connsiteX2" fmla="*/ 4180522 w 4180522"/>
              <a:gd name="connsiteY2" fmla="*/ 327002 h 654004"/>
              <a:gd name="connsiteX3" fmla="*/ 3853520 w 4180522"/>
              <a:gd name="connsiteY3" fmla="*/ 654004 h 654004"/>
              <a:gd name="connsiteX4" fmla="*/ 0 w 4180522"/>
              <a:gd name="connsiteY4" fmla="*/ 654004 h 654004"/>
              <a:gd name="connsiteX5" fmla="*/ 0 w 4180522"/>
              <a:gd name="connsiteY5" fmla="*/ 0 h 654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80522" h="654004">
                <a:moveTo>
                  <a:pt x="4180522" y="654003"/>
                </a:moveTo>
                <a:lnTo>
                  <a:pt x="327002" y="654003"/>
                </a:lnTo>
                <a:lnTo>
                  <a:pt x="0" y="327002"/>
                </a:lnTo>
                <a:lnTo>
                  <a:pt x="327002" y="1"/>
                </a:lnTo>
                <a:lnTo>
                  <a:pt x="4180522" y="1"/>
                </a:lnTo>
                <a:lnTo>
                  <a:pt x="4180522" y="654003"/>
                </a:lnTo>
                <a:close/>
              </a:path>
            </a:pathLst>
          </a:custGeom>
          <a:ln>
            <a:solidFill>
              <a:srgbClr val="D63C18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2880" tIns="68581" rIns="128016" bIns="68581" numCol="1" spcCol="1270" anchor="ctr" anchorCtr="0">
            <a:noAutofit/>
          </a:bodyPr>
          <a:lstStyle/>
          <a:p>
            <a:pPr marL="0" lvl="0" indent="0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+mj-lt"/>
              <a:buNone/>
            </a:pPr>
            <a:r>
              <a:rPr lang="en-US" sz="1800" kern="1200" dirty="0">
                <a:solidFill>
                  <a:schemeClr val="bg2"/>
                </a:solidFill>
              </a:rPr>
              <a:t>Initialize Office when Add-in page first loads via </a:t>
            </a:r>
            <a:r>
              <a:rPr lang="en-US" sz="1800" kern="1200" dirty="0" err="1">
                <a:solidFill>
                  <a:schemeClr val="bg2"/>
                </a:solidFill>
              </a:rPr>
              <a:t>Office.initialize</a:t>
            </a:r>
            <a:endParaRPr lang="en-US" sz="1800" kern="1200" dirty="0">
              <a:solidFill>
                <a:schemeClr val="bg2"/>
              </a:solidFill>
            </a:endParaRPr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04056FD4-7D20-294D-9A50-622494C074E1}"/>
              </a:ext>
            </a:extLst>
          </p:cNvPr>
          <p:cNvSpPr/>
          <p:nvPr/>
        </p:nvSpPr>
        <p:spPr>
          <a:xfrm flipH="1">
            <a:off x="568789" y="2090924"/>
            <a:ext cx="4180522" cy="654006"/>
          </a:xfrm>
          <a:custGeom>
            <a:avLst/>
            <a:gdLst>
              <a:gd name="connsiteX0" fmla="*/ 0 w 4180522"/>
              <a:gd name="connsiteY0" fmla="*/ 0 h 654004"/>
              <a:gd name="connsiteX1" fmla="*/ 3853520 w 4180522"/>
              <a:gd name="connsiteY1" fmla="*/ 0 h 654004"/>
              <a:gd name="connsiteX2" fmla="*/ 4180522 w 4180522"/>
              <a:gd name="connsiteY2" fmla="*/ 327002 h 654004"/>
              <a:gd name="connsiteX3" fmla="*/ 3853520 w 4180522"/>
              <a:gd name="connsiteY3" fmla="*/ 654004 h 654004"/>
              <a:gd name="connsiteX4" fmla="*/ 0 w 4180522"/>
              <a:gd name="connsiteY4" fmla="*/ 654004 h 654004"/>
              <a:gd name="connsiteX5" fmla="*/ 0 w 4180522"/>
              <a:gd name="connsiteY5" fmla="*/ 0 h 654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80522" h="654004">
                <a:moveTo>
                  <a:pt x="4180522" y="654003"/>
                </a:moveTo>
                <a:lnTo>
                  <a:pt x="327002" y="654003"/>
                </a:lnTo>
                <a:lnTo>
                  <a:pt x="0" y="327002"/>
                </a:lnTo>
                <a:lnTo>
                  <a:pt x="327002" y="1"/>
                </a:lnTo>
                <a:lnTo>
                  <a:pt x="4180522" y="1"/>
                </a:lnTo>
                <a:lnTo>
                  <a:pt x="4180522" y="654003"/>
                </a:lnTo>
                <a:close/>
              </a:path>
            </a:pathLst>
          </a:custGeom>
          <a:ln>
            <a:solidFill>
              <a:srgbClr val="D63C18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2880" tIns="68581" rIns="128016" bIns="68580" numCol="1" spcCol="1270" anchor="ctr" anchorCtr="0">
            <a:noAutofit/>
          </a:bodyPr>
          <a:lstStyle/>
          <a:p>
            <a:pPr marL="0" lvl="0" indent="0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800" kern="1200" dirty="0">
                <a:solidFill>
                  <a:schemeClr val="bg2"/>
                </a:solidFill>
              </a:rPr>
              <a:t>Check if client supports API version</a:t>
            </a:r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55CB4EC2-37E3-FE42-8811-FE345390EEA7}"/>
              </a:ext>
            </a:extLst>
          </p:cNvPr>
          <p:cNvSpPr/>
          <p:nvPr/>
        </p:nvSpPr>
        <p:spPr>
          <a:xfrm flipH="1">
            <a:off x="568789" y="2940155"/>
            <a:ext cx="4180522" cy="654004"/>
          </a:xfrm>
          <a:custGeom>
            <a:avLst/>
            <a:gdLst>
              <a:gd name="connsiteX0" fmla="*/ 0 w 4180522"/>
              <a:gd name="connsiteY0" fmla="*/ 0 h 654004"/>
              <a:gd name="connsiteX1" fmla="*/ 3853520 w 4180522"/>
              <a:gd name="connsiteY1" fmla="*/ 0 h 654004"/>
              <a:gd name="connsiteX2" fmla="*/ 4180522 w 4180522"/>
              <a:gd name="connsiteY2" fmla="*/ 327002 h 654004"/>
              <a:gd name="connsiteX3" fmla="*/ 3853520 w 4180522"/>
              <a:gd name="connsiteY3" fmla="*/ 654004 h 654004"/>
              <a:gd name="connsiteX4" fmla="*/ 0 w 4180522"/>
              <a:gd name="connsiteY4" fmla="*/ 654004 h 654004"/>
              <a:gd name="connsiteX5" fmla="*/ 0 w 4180522"/>
              <a:gd name="connsiteY5" fmla="*/ 0 h 654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80522" h="654004">
                <a:moveTo>
                  <a:pt x="4180522" y="654003"/>
                </a:moveTo>
                <a:lnTo>
                  <a:pt x="327002" y="654003"/>
                </a:lnTo>
                <a:lnTo>
                  <a:pt x="0" y="327002"/>
                </a:lnTo>
                <a:lnTo>
                  <a:pt x="327002" y="1"/>
                </a:lnTo>
                <a:lnTo>
                  <a:pt x="4180522" y="1"/>
                </a:lnTo>
                <a:lnTo>
                  <a:pt x="4180522" y="654003"/>
                </a:lnTo>
                <a:close/>
              </a:path>
            </a:pathLst>
          </a:custGeom>
          <a:ln>
            <a:solidFill>
              <a:srgbClr val="D63C18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2880" tIns="68580" rIns="128016" bIns="68580" numCol="1" spcCol="1270" anchor="ctr" anchorCtr="0">
            <a:noAutofit/>
          </a:bodyPr>
          <a:lstStyle/>
          <a:p>
            <a:pPr marL="0" lvl="0" indent="0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800" kern="1200" dirty="0">
                <a:solidFill>
                  <a:schemeClr val="bg2"/>
                </a:solidFill>
              </a:rPr>
              <a:t>Get context to perform operations</a:t>
            </a:r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E53628A7-0D95-FE48-8043-5348E46B5243}"/>
              </a:ext>
            </a:extLst>
          </p:cNvPr>
          <p:cNvSpPr/>
          <p:nvPr/>
        </p:nvSpPr>
        <p:spPr>
          <a:xfrm flipH="1">
            <a:off x="568789" y="3789384"/>
            <a:ext cx="4180522" cy="654005"/>
          </a:xfrm>
          <a:custGeom>
            <a:avLst/>
            <a:gdLst>
              <a:gd name="connsiteX0" fmla="*/ 0 w 4180522"/>
              <a:gd name="connsiteY0" fmla="*/ 0 h 654004"/>
              <a:gd name="connsiteX1" fmla="*/ 3853520 w 4180522"/>
              <a:gd name="connsiteY1" fmla="*/ 0 h 654004"/>
              <a:gd name="connsiteX2" fmla="*/ 4180522 w 4180522"/>
              <a:gd name="connsiteY2" fmla="*/ 327002 h 654004"/>
              <a:gd name="connsiteX3" fmla="*/ 3853520 w 4180522"/>
              <a:gd name="connsiteY3" fmla="*/ 654004 h 654004"/>
              <a:gd name="connsiteX4" fmla="*/ 0 w 4180522"/>
              <a:gd name="connsiteY4" fmla="*/ 654004 h 654004"/>
              <a:gd name="connsiteX5" fmla="*/ 0 w 4180522"/>
              <a:gd name="connsiteY5" fmla="*/ 0 h 654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80522" h="654004">
                <a:moveTo>
                  <a:pt x="4180522" y="654003"/>
                </a:moveTo>
                <a:lnTo>
                  <a:pt x="327002" y="654003"/>
                </a:lnTo>
                <a:lnTo>
                  <a:pt x="0" y="327002"/>
                </a:lnTo>
                <a:lnTo>
                  <a:pt x="327002" y="1"/>
                </a:lnTo>
                <a:lnTo>
                  <a:pt x="4180522" y="1"/>
                </a:lnTo>
                <a:lnTo>
                  <a:pt x="4180522" y="654003"/>
                </a:lnTo>
                <a:close/>
              </a:path>
            </a:pathLst>
          </a:custGeom>
          <a:ln>
            <a:solidFill>
              <a:srgbClr val="D63C18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2880" tIns="68581" rIns="128016" bIns="68580" numCol="1" spcCol="1270" anchor="ctr" anchorCtr="0">
            <a:noAutofit/>
          </a:bodyPr>
          <a:lstStyle/>
          <a:p>
            <a:pPr marL="0" lvl="0" indent="0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800" kern="1200" dirty="0">
                <a:solidFill>
                  <a:schemeClr val="bg2"/>
                </a:solidFill>
              </a:rPr>
              <a:t>Load desired properties </a:t>
            </a:r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CFD7B513-4E74-BF43-A97F-273808CD7FBD}"/>
              </a:ext>
            </a:extLst>
          </p:cNvPr>
          <p:cNvSpPr/>
          <p:nvPr/>
        </p:nvSpPr>
        <p:spPr>
          <a:xfrm flipH="1">
            <a:off x="568789" y="4638614"/>
            <a:ext cx="4180522" cy="654005"/>
          </a:xfrm>
          <a:custGeom>
            <a:avLst/>
            <a:gdLst>
              <a:gd name="connsiteX0" fmla="*/ 0 w 4180522"/>
              <a:gd name="connsiteY0" fmla="*/ 0 h 654004"/>
              <a:gd name="connsiteX1" fmla="*/ 3853520 w 4180522"/>
              <a:gd name="connsiteY1" fmla="*/ 0 h 654004"/>
              <a:gd name="connsiteX2" fmla="*/ 4180522 w 4180522"/>
              <a:gd name="connsiteY2" fmla="*/ 327002 h 654004"/>
              <a:gd name="connsiteX3" fmla="*/ 3853520 w 4180522"/>
              <a:gd name="connsiteY3" fmla="*/ 654004 h 654004"/>
              <a:gd name="connsiteX4" fmla="*/ 0 w 4180522"/>
              <a:gd name="connsiteY4" fmla="*/ 654004 h 654004"/>
              <a:gd name="connsiteX5" fmla="*/ 0 w 4180522"/>
              <a:gd name="connsiteY5" fmla="*/ 0 h 654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80522" h="654004">
                <a:moveTo>
                  <a:pt x="4180522" y="654003"/>
                </a:moveTo>
                <a:lnTo>
                  <a:pt x="327002" y="654003"/>
                </a:lnTo>
                <a:lnTo>
                  <a:pt x="0" y="327002"/>
                </a:lnTo>
                <a:lnTo>
                  <a:pt x="327002" y="1"/>
                </a:lnTo>
                <a:lnTo>
                  <a:pt x="4180522" y="1"/>
                </a:lnTo>
                <a:lnTo>
                  <a:pt x="4180522" y="654003"/>
                </a:lnTo>
                <a:close/>
              </a:path>
            </a:pathLst>
          </a:custGeom>
          <a:ln>
            <a:solidFill>
              <a:srgbClr val="D63C18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2880" tIns="68581" rIns="128016" bIns="68580" numCol="1" spcCol="1270" anchor="ctr" anchorCtr="0">
            <a:noAutofit/>
          </a:bodyPr>
          <a:lstStyle/>
          <a:p>
            <a:pPr marL="0" lvl="0" indent="0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800" kern="1200" dirty="0">
                <a:solidFill>
                  <a:schemeClr val="bg2"/>
                </a:solidFill>
              </a:rPr>
              <a:t>Sync context to execute batch operations</a:t>
            </a:r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38082FC7-37DC-C74A-B354-84F76E372EC7}"/>
              </a:ext>
            </a:extLst>
          </p:cNvPr>
          <p:cNvSpPr/>
          <p:nvPr/>
        </p:nvSpPr>
        <p:spPr>
          <a:xfrm flipH="1">
            <a:off x="568789" y="5487844"/>
            <a:ext cx="4180523" cy="654005"/>
          </a:xfrm>
          <a:custGeom>
            <a:avLst/>
            <a:gdLst>
              <a:gd name="connsiteX0" fmla="*/ 0 w 4180522"/>
              <a:gd name="connsiteY0" fmla="*/ 0 h 654004"/>
              <a:gd name="connsiteX1" fmla="*/ 3853520 w 4180522"/>
              <a:gd name="connsiteY1" fmla="*/ 0 h 654004"/>
              <a:gd name="connsiteX2" fmla="*/ 4180522 w 4180522"/>
              <a:gd name="connsiteY2" fmla="*/ 327002 h 654004"/>
              <a:gd name="connsiteX3" fmla="*/ 3853520 w 4180522"/>
              <a:gd name="connsiteY3" fmla="*/ 654004 h 654004"/>
              <a:gd name="connsiteX4" fmla="*/ 0 w 4180522"/>
              <a:gd name="connsiteY4" fmla="*/ 654004 h 654004"/>
              <a:gd name="connsiteX5" fmla="*/ 0 w 4180522"/>
              <a:gd name="connsiteY5" fmla="*/ 0 h 654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80522" h="654004">
                <a:moveTo>
                  <a:pt x="4180522" y="654003"/>
                </a:moveTo>
                <a:lnTo>
                  <a:pt x="327002" y="654003"/>
                </a:lnTo>
                <a:lnTo>
                  <a:pt x="0" y="327002"/>
                </a:lnTo>
                <a:lnTo>
                  <a:pt x="327002" y="1"/>
                </a:lnTo>
                <a:lnTo>
                  <a:pt x="4180522" y="1"/>
                </a:lnTo>
                <a:lnTo>
                  <a:pt x="4180522" y="654003"/>
                </a:lnTo>
                <a:close/>
              </a:path>
            </a:pathLst>
          </a:custGeom>
          <a:ln>
            <a:solidFill>
              <a:srgbClr val="D63C18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2880" tIns="68581" rIns="128017" bIns="68580" numCol="1" spcCol="1270" anchor="ctr" anchorCtr="0">
            <a:noAutofit/>
          </a:bodyPr>
          <a:lstStyle/>
          <a:p>
            <a:pPr marL="0" lvl="0" indent="0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800" kern="1200" dirty="0">
                <a:solidFill>
                  <a:schemeClr val="bg2"/>
                </a:solidFill>
              </a:rPr>
              <a:t>Use promises to get results or perform additional operations</a:t>
            </a:r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0012796F-A6C8-1143-8D69-D427936A3296}"/>
              </a:ext>
            </a:extLst>
          </p:cNvPr>
          <p:cNvSpPr/>
          <p:nvPr/>
        </p:nvSpPr>
        <p:spPr>
          <a:xfrm flipH="1">
            <a:off x="568789" y="6337074"/>
            <a:ext cx="4180523" cy="654005"/>
          </a:xfrm>
          <a:custGeom>
            <a:avLst/>
            <a:gdLst>
              <a:gd name="connsiteX0" fmla="*/ 0 w 4180522"/>
              <a:gd name="connsiteY0" fmla="*/ 0 h 654004"/>
              <a:gd name="connsiteX1" fmla="*/ 3853520 w 4180522"/>
              <a:gd name="connsiteY1" fmla="*/ 0 h 654004"/>
              <a:gd name="connsiteX2" fmla="*/ 4180522 w 4180522"/>
              <a:gd name="connsiteY2" fmla="*/ 327002 h 654004"/>
              <a:gd name="connsiteX3" fmla="*/ 3853520 w 4180522"/>
              <a:gd name="connsiteY3" fmla="*/ 654004 h 654004"/>
              <a:gd name="connsiteX4" fmla="*/ 0 w 4180522"/>
              <a:gd name="connsiteY4" fmla="*/ 654004 h 654004"/>
              <a:gd name="connsiteX5" fmla="*/ 0 w 4180522"/>
              <a:gd name="connsiteY5" fmla="*/ 0 h 654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80522" h="654004">
                <a:moveTo>
                  <a:pt x="4180522" y="654003"/>
                </a:moveTo>
                <a:lnTo>
                  <a:pt x="327002" y="654003"/>
                </a:lnTo>
                <a:lnTo>
                  <a:pt x="0" y="327002"/>
                </a:lnTo>
                <a:lnTo>
                  <a:pt x="327002" y="1"/>
                </a:lnTo>
                <a:lnTo>
                  <a:pt x="4180522" y="1"/>
                </a:lnTo>
                <a:lnTo>
                  <a:pt x="4180522" y="654003"/>
                </a:lnTo>
                <a:close/>
              </a:path>
            </a:pathLst>
          </a:custGeom>
          <a:ln>
            <a:solidFill>
              <a:srgbClr val="D63C18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2880" tIns="68581" rIns="128017" bIns="68580" numCol="1" spcCol="1270" anchor="ctr" anchorCtr="0">
            <a:noAutofit/>
          </a:bodyPr>
          <a:lstStyle/>
          <a:p>
            <a:pPr marL="0" lvl="0" indent="0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800" kern="1200" dirty="0">
                <a:solidFill>
                  <a:schemeClr val="bg2"/>
                </a:solidFill>
              </a:rPr>
              <a:t>Handle errors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762BBD-3EC9-462C-B191-7ED2D17219BC}"/>
              </a:ext>
            </a:extLst>
          </p:cNvPr>
          <p:cNvSpPr/>
          <p:nvPr/>
        </p:nvSpPr>
        <p:spPr bwMode="auto">
          <a:xfrm>
            <a:off x="5242560" y="1238250"/>
            <a:ext cx="7193915" cy="5756275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Anatomy of </a:t>
            </a:r>
            <a:r>
              <a:rPr lang="en-US" dirty="0" err="1"/>
              <a:t>Office.js</a:t>
            </a:r>
            <a:r>
              <a:rPr lang="en-US" dirty="0"/>
              <a:t> Add-in for Microsoft Excel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5394960" y="1188720"/>
            <a:ext cx="6888480" cy="5935215"/>
          </a:xfrm>
          <a:ln>
            <a:noFill/>
          </a:ln>
        </p:spPr>
        <p:txBody>
          <a:bodyPr lIns="91440" tIns="91440" rIns="91440" bIns="91440"/>
          <a:lstStyle/>
          <a:p>
            <a:r>
              <a:rPr lang="en-US" sz="1200" b="0" dirty="0" err="1">
                <a:solidFill>
                  <a:srgbClr val="001080"/>
                </a:solidFill>
                <a:latin typeface="Menlo" panose="020B0609030804020204" pitchFamily="49" charset="0"/>
              </a:rPr>
              <a:t>Office</a:t>
            </a:r>
            <a:r>
              <a:rPr lang="en-US" sz="1200" b="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latin typeface="Menlo" panose="020B0609030804020204" pitchFamily="49" charset="0"/>
              </a:rPr>
              <a:t>initialize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function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sz="1200" b="0" dirty="0">
                <a:solidFill>
                  <a:srgbClr val="001080"/>
                </a:solidFill>
                <a:latin typeface="Menlo" panose="020B0609030804020204" pitchFamily="49" charset="0"/>
              </a:rPr>
              <a:t>reason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-US" sz="1200" b="0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(!</a:t>
            </a:r>
            <a:r>
              <a:rPr lang="en-US" sz="1200" b="0" dirty="0" err="1">
                <a:solidFill>
                  <a:srgbClr val="001080"/>
                </a:solidFill>
                <a:latin typeface="Menlo" panose="020B0609030804020204" pitchFamily="49" charset="0"/>
              </a:rPr>
              <a:t>Office</a:t>
            </a:r>
            <a:r>
              <a:rPr lang="en-US" sz="1200" b="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001080"/>
                </a:solidFill>
                <a:latin typeface="Menlo" panose="020B0609030804020204" pitchFamily="49" charset="0"/>
              </a:rPr>
              <a:t>context</a:t>
            </a:r>
            <a:r>
              <a:rPr lang="en-US" sz="1200" b="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001080"/>
                </a:solidFill>
                <a:latin typeface="Menlo" panose="020B0609030804020204" pitchFamily="49" charset="0"/>
              </a:rPr>
              <a:t>requirements</a:t>
            </a:r>
            <a:r>
              <a:rPr lang="en-US" sz="1200" b="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latin typeface="Menlo" panose="020B0609030804020204" pitchFamily="49" charset="0"/>
              </a:rPr>
              <a:t>isSetSupported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200" b="0" dirty="0">
                <a:solidFill>
                  <a:srgbClr val="A31515"/>
                </a:solidFill>
                <a:latin typeface="Menlo" panose="020B0609030804020204" pitchFamily="49" charset="0"/>
              </a:rPr>
              <a:t>‘</a:t>
            </a:r>
            <a:r>
              <a:rPr lang="en-US" sz="1200" b="0" dirty="0" err="1">
                <a:solidFill>
                  <a:srgbClr val="A31515"/>
                </a:solidFill>
                <a:latin typeface="Menlo" panose="020B0609030804020204" pitchFamily="49" charset="0"/>
              </a:rPr>
              <a:t>ExcelApi</a:t>
            </a:r>
            <a:r>
              <a:rPr lang="en-US" sz="1200" b="0" dirty="0">
                <a:solidFill>
                  <a:srgbClr val="A31515"/>
                </a:solidFill>
                <a:latin typeface="Menlo" panose="020B0609030804020204" pitchFamily="49" charset="0"/>
              </a:rPr>
              <a:t>'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sz="1200" b="0" dirty="0">
                <a:solidFill>
                  <a:srgbClr val="09885A"/>
                </a:solidFill>
                <a:latin typeface="Menlo" panose="020B0609030804020204" pitchFamily="49" charset="0"/>
              </a:rPr>
              <a:t>1.7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)) {</a:t>
            </a:r>
          </a:p>
          <a:p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      </a:t>
            </a:r>
            <a:r>
              <a:rPr lang="en-US" sz="1200" b="0" dirty="0" err="1">
                <a:solidFill>
                  <a:srgbClr val="267F99"/>
                </a:solidFill>
                <a:latin typeface="Menlo" panose="020B0609030804020204" pitchFamily="49" charset="0"/>
              </a:rPr>
              <a:t>console</a:t>
            </a:r>
            <a:r>
              <a:rPr lang="en-US" sz="1200" b="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latin typeface="Menlo" panose="020B0609030804020204" pitchFamily="49" charset="0"/>
              </a:rPr>
              <a:t>log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200" b="0" dirty="0">
                <a:solidFill>
                  <a:srgbClr val="A31515"/>
                </a:solidFill>
                <a:latin typeface="Menlo" panose="020B0609030804020204" pitchFamily="49" charset="0"/>
              </a:rPr>
              <a:t>‘Unsupported client’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  }</a:t>
            </a:r>
          </a:p>
          <a:p>
            <a:r>
              <a:rPr lang="en-US" sz="1200" b="0" dirty="0">
                <a:solidFill>
                  <a:srgbClr val="AF00DB"/>
                </a:solidFill>
                <a:latin typeface="Menlo" panose="020B0609030804020204" pitchFamily="49" charset="0"/>
              </a:rPr>
              <a:t>    else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{</a:t>
            </a:r>
          </a:p>
          <a:p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      </a:t>
            </a:r>
            <a:r>
              <a:rPr lang="en-US" sz="1200" b="0" dirty="0" err="1">
                <a:solidFill>
                  <a:srgbClr val="001080"/>
                </a:solidFill>
                <a:latin typeface="Menlo" panose="020B0609030804020204" pitchFamily="49" charset="0"/>
              </a:rPr>
              <a:t>Excel</a:t>
            </a:r>
            <a:r>
              <a:rPr lang="en-US" sz="1200" b="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latin typeface="Menlo" panose="020B0609030804020204" pitchFamily="49" charset="0"/>
              </a:rPr>
              <a:t>run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function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sz="1200" b="0" dirty="0">
                <a:solidFill>
                  <a:srgbClr val="001080"/>
                </a:solidFill>
                <a:latin typeface="Menlo" panose="020B0609030804020204" pitchFamily="49" charset="0"/>
              </a:rPr>
              <a:t>context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sz="1200" b="0" dirty="0">
                <a:solidFill>
                  <a:srgbClr val="008000"/>
                </a:solidFill>
                <a:latin typeface="Menlo" panose="020B0609030804020204" pitchFamily="49" charset="0"/>
              </a:rPr>
              <a:t>            // Do Excel stuff</a:t>
            </a:r>
            <a:endParaRPr lang="en-US" sz="1200" b="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sz="1200" b="0" dirty="0">
                <a:solidFill>
                  <a:srgbClr val="001080"/>
                </a:solidFill>
                <a:latin typeface="Menlo" panose="020B0609030804020204" pitchFamily="49" charset="0"/>
              </a:rPr>
              <a:t>            </a:t>
            </a:r>
            <a:r>
              <a:rPr lang="en-US" sz="1200" b="0" dirty="0" err="1">
                <a:solidFill>
                  <a:srgbClr val="001080"/>
                </a:solidFill>
                <a:latin typeface="Menlo" panose="020B0609030804020204" pitchFamily="49" charset="0"/>
              </a:rPr>
              <a:t>context</a:t>
            </a:r>
            <a:r>
              <a:rPr lang="en-US" sz="1200" b="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latin typeface="Menlo" panose="020B0609030804020204" pitchFamily="49" charset="0"/>
              </a:rPr>
              <a:t>load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200" b="0" dirty="0" err="1">
                <a:solidFill>
                  <a:srgbClr val="001080"/>
                </a:solidFill>
                <a:latin typeface="Menlo" panose="020B0609030804020204" pitchFamily="49" charset="0"/>
              </a:rPr>
              <a:t>obj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sz="1200" b="0" dirty="0" err="1">
                <a:solidFill>
                  <a:srgbClr val="001080"/>
                </a:solidFill>
                <a:latin typeface="Menlo" panose="020B0609030804020204" pitchFamily="49" charset="0"/>
              </a:rPr>
              <a:t>obtions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AF00DB"/>
                </a:solidFill>
                <a:latin typeface="Menlo" panose="020B0609030804020204" pitchFamily="49" charset="0"/>
              </a:rPr>
              <a:t>            return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latin typeface="Menlo" panose="020B0609030804020204" pitchFamily="49" charset="0"/>
              </a:rPr>
              <a:t>context</a:t>
            </a:r>
            <a:r>
              <a:rPr lang="en-US" sz="1200" b="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latin typeface="Menlo" panose="020B0609030804020204" pitchFamily="49" charset="0"/>
              </a:rPr>
              <a:t>sync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()</a:t>
            </a:r>
          </a:p>
          <a:p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          .</a:t>
            </a:r>
            <a:r>
              <a:rPr lang="en-US" sz="1200" b="0" dirty="0">
                <a:solidFill>
                  <a:srgbClr val="795E26"/>
                </a:solidFill>
                <a:latin typeface="Menlo" panose="020B0609030804020204" pitchFamily="49" charset="0"/>
              </a:rPr>
              <a:t>then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(() 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=&gt;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{</a:t>
            </a:r>
          </a:p>
          <a:p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              </a:t>
            </a:r>
            <a:r>
              <a:rPr lang="en-US" sz="1200" b="0" dirty="0">
                <a:solidFill>
                  <a:srgbClr val="008000"/>
                </a:solidFill>
                <a:latin typeface="Menlo" panose="020B0609030804020204" pitchFamily="49" charset="0"/>
              </a:rPr>
              <a:t>// Do more Excel stuff</a:t>
            </a:r>
            <a:endParaRPr lang="en-US" sz="1200" b="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          });</a:t>
            </a:r>
          </a:p>
          <a:p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      })</a:t>
            </a:r>
          </a:p>
          <a:p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      .</a:t>
            </a:r>
            <a:r>
              <a:rPr lang="en-US" sz="1200" b="0" dirty="0">
                <a:solidFill>
                  <a:srgbClr val="795E26"/>
                </a:solidFill>
                <a:latin typeface="Menlo" panose="020B0609030804020204" pitchFamily="49" charset="0"/>
              </a:rPr>
              <a:t>catch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function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sz="1200" b="0" dirty="0">
                <a:solidFill>
                  <a:srgbClr val="001080"/>
                </a:solidFill>
                <a:latin typeface="Menlo" panose="020B0609030804020204" pitchFamily="49" charset="0"/>
              </a:rPr>
              <a:t>error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sz="1200" b="0" dirty="0">
                <a:solidFill>
                  <a:srgbClr val="267F99"/>
                </a:solidFill>
                <a:latin typeface="Menlo" panose="020B0609030804020204" pitchFamily="49" charset="0"/>
              </a:rPr>
              <a:t>            </a:t>
            </a:r>
            <a:r>
              <a:rPr lang="en-US" sz="1200" b="0" dirty="0" err="1">
                <a:solidFill>
                  <a:srgbClr val="267F99"/>
                </a:solidFill>
                <a:latin typeface="Menlo" panose="020B0609030804020204" pitchFamily="49" charset="0"/>
              </a:rPr>
              <a:t>console</a:t>
            </a:r>
            <a:r>
              <a:rPr lang="en-US" sz="1200" b="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latin typeface="Menlo" panose="020B0609030804020204" pitchFamily="49" charset="0"/>
              </a:rPr>
              <a:t>log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200" b="0" dirty="0">
                <a:solidFill>
                  <a:srgbClr val="A31515"/>
                </a:solidFill>
                <a:latin typeface="Menlo" panose="020B0609030804020204" pitchFamily="49" charset="0"/>
              </a:rPr>
              <a:t>"Error: "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+ </a:t>
            </a:r>
            <a:r>
              <a:rPr lang="en-US" sz="1200" b="0" dirty="0" err="1">
                <a:solidFill>
                  <a:srgbClr val="267F99"/>
                </a:solidFill>
                <a:latin typeface="Menlo" panose="020B0609030804020204" pitchFamily="49" charset="0"/>
              </a:rPr>
              <a:t>JSON</a:t>
            </a:r>
            <a:r>
              <a:rPr lang="en-US" sz="1200" b="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latin typeface="Menlo" panose="020B0609030804020204" pitchFamily="49" charset="0"/>
              </a:rPr>
              <a:t>stringify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200" b="0" dirty="0">
                <a:solidFill>
                  <a:srgbClr val="001080"/>
                </a:solidFill>
                <a:latin typeface="Menlo" panose="020B0609030804020204" pitchFamily="49" charset="0"/>
              </a:rPr>
              <a:t>error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));</a:t>
            </a:r>
          </a:p>
          <a:p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      });</a:t>
            </a:r>
          </a:p>
          <a:p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  }</a:t>
            </a:r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347D7AC3-A58D-244D-AC5E-AFD998B74000}"/>
              </a:ext>
            </a:extLst>
          </p:cNvPr>
          <p:cNvGrpSpPr/>
          <p:nvPr/>
        </p:nvGrpSpPr>
        <p:grpSpPr>
          <a:xfrm>
            <a:off x="4655549" y="1238250"/>
            <a:ext cx="4526551" cy="349250"/>
            <a:chOff x="4655549" y="1238250"/>
            <a:chExt cx="4526551" cy="34925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AB4066EE-DD5A-1C45-AC8A-1CB33DD70528}"/>
                </a:ext>
              </a:extLst>
            </p:cNvPr>
            <p:cNvSpPr/>
            <p:nvPr/>
          </p:nvSpPr>
          <p:spPr bwMode="auto">
            <a:xfrm>
              <a:off x="5394960" y="1238250"/>
              <a:ext cx="3787140" cy="349250"/>
            </a:xfrm>
            <a:prstGeom prst="rect">
              <a:avLst/>
            </a:prstGeom>
            <a:noFill/>
            <a:ln w="25400">
              <a:solidFill>
                <a:srgbClr val="D63C18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5C995DC5-F03D-5D46-AA2C-56081836AB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55549" y="1409700"/>
              <a:ext cx="739411" cy="177800"/>
            </a:xfrm>
            <a:prstGeom prst="line">
              <a:avLst/>
            </a:prstGeom>
            <a:ln w="25400">
              <a:solidFill>
                <a:srgbClr val="D63C18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C17B67BC-2FC5-924B-8EDA-66EFDE15BD34}"/>
              </a:ext>
            </a:extLst>
          </p:cNvPr>
          <p:cNvGrpSpPr/>
          <p:nvPr/>
        </p:nvGrpSpPr>
        <p:grpSpPr>
          <a:xfrm>
            <a:off x="4655549" y="1629408"/>
            <a:ext cx="7460251" cy="948691"/>
            <a:chOff x="4655549" y="1629408"/>
            <a:chExt cx="7460251" cy="948691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1297F0B2-9D41-104E-B683-1D7299EB94FA}"/>
                </a:ext>
              </a:extLst>
            </p:cNvPr>
            <p:cNvSpPr/>
            <p:nvPr/>
          </p:nvSpPr>
          <p:spPr bwMode="auto">
            <a:xfrm>
              <a:off x="5788659" y="1629408"/>
              <a:ext cx="6327141" cy="948691"/>
            </a:xfrm>
            <a:prstGeom prst="rect">
              <a:avLst/>
            </a:prstGeom>
            <a:noFill/>
            <a:ln w="25400">
              <a:solidFill>
                <a:srgbClr val="D63C18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C230D6CD-666E-854E-B290-D8F549375FE5}"/>
                </a:ext>
              </a:extLst>
            </p:cNvPr>
            <p:cNvCxnSpPr>
              <a:cxnSpLocks/>
              <a:endCxn id="59" idx="1"/>
            </p:cNvCxnSpPr>
            <p:nvPr/>
          </p:nvCxnSpPr>
          <p:spPr>
            <a:xfrm flipV="1">
              <a:off x="4655549" y="2103754"/>
              <a:ext cx="1133110" cy="337740"/>
            </a:xfrm>
            <a:prstGeom prst="line">
              <a:avLst/>
            </a:prstGeom>
            <a:ln w="25400">
              <a:solidFill>
                <a:srgbClr val="D63C18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CF2C73D3-1C75-EC4B-BFAB-222740BDD4CD}"/>
              </a:ext>
            </a:extLst>
          </p:cNvPr>
          <p:cNvGrpSpPr/>
          <p:nvPr/>
        </p:nvGrpSpPr>
        <p:grpSpPr>
          <a:xfrm>
            <a:off x="4688041" y="2969256"/>
            <a:ext cx="4494059" cy="2745743"/>
            <a:chOff x="4688041" y="2969256"/>
            <a:chExt cx="4494059" cy="2745743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E43FD707-0264-DE49-9B86-4B27397C5149}"/>
                </a:ext>
              </a:extLst>
            </p:cNvPr>
            <p:cNvSpPr/>
            <p:nvPr/>
          </p:nvSpPr>
          <p:spPr bwMode="auto">
            <a:xfrm>
              <a:off x="6131560" y="2969256"/>
              <a:ext cx="3050540" cy="2745743"/>
            </a:xfrm>
            <a:prstGeom prst="rect">
              <a:avLst/>
            </a:prstGeom>
            <a:noFill/>
            <a:ln w="25400">
              <a:solidFill>
                <a:srgbClr val="D63C18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E3E5DE1-61D1-4B45-B6F2-7A3EBBF64354}"/>
                </a:ext>
              </a:extLst>
            </p:cNvPr>
            <p:cNvCxnSpPr>
              <a:cxnSpLocks/>
            </p:cNvCxnSpPr>
            <p:nvPr/>
          </p:nvCxnSpPr>
          <p:spPr>
            <a:xfrm>
              <a:off x="4688041" y="3258420"/>
              <a:ext cx="1443519" cy="183280"/>
            </a:xfrm>
            <a:prstGeom prst="line">
              <a:avLst/>
            </a:prstGeom>
            <a:ln w="25400">
              <a:solidFill>
                <a:srgbClr val="D63C18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99AC4C38-C950-7E4E-8CD1-C483F68AEF9B}"/>
              </a:ext>
            </a:extLst>
          </p:cNvPr>
          <p:cNvGrpSpPr/>
          <p:nvPr/>
        </p:nvGrpSpPr>
        <p:grpSpPr>
          <a:xfrm>
            <a:off x="4655549" y="3626167"/>
            <a:ext cx="4526551" cy="500237"/>
            <a:chOff x="4655549" y="3626167"/>
            <a:chExt cx="4526551" cy="500237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3E870C6A-92B2-1540-BBBC-EA7321936D87}"/>
                </a:ext>
              </a:extLst>
            </p:cNvPr>
            <p:cNvSpPr/>
            <p:nvPr/>
          </p:nvSpPr>
          <p:spPr bwMode="auto">
            <a:xfrm>
              <a:off x="6499860" y="3626167"/>
              <a:ext cx="2682240" cy="349250"/>
            </a:xfrm>
            <a:prstGeom prst="rect">
              <a:avLst/>
            </a:prstGeom>
            <a:noFill/>
            <a:ln w="25400">
              <a:solidFill>
                <a:srgbClr val="D63C18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129A99B3-A046-F546-BF19-E90C236F6B15}"/>
                </a:ext>
              </a:extLst>
            </p:cNvPr>
            <p:cNvCxnSpPr>
              <a:cxnSpLocks/>
              <a:endCxn id="61" idx="1"/>
            </p:cNvCxnSpPr>
            <p:nvPr/>
          </p:nvCxnSpPr>
          <p:spPr>
            <a:xfrm flipV="1">
              <a:off x="4655549" y="3800792"/>
              <a:ext cx="1844311" cy="325612"/>
            </a:xfrm>
            <a:prstGeom prst="line">
              <a:avLst/>
            </a:prstGeom>
            <a:ln w="25400">
              <a:solidFill>
                <a:srgbClr val="D63C18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BF4F74B3-1CF2-3E4F-BB21-875B77E6AD21}"/>
              </a:ext>
            </a:extLst>
          </p:cNvPr>
          <p:cNvGrpSpPr/>
          <p:nvPr/>
        </p:nvGrpSpPr>
        <p:grpSpPr>
          <a:xfrm>
            <a:off x="4655549" y="3991924"/>
            <a:ext cx="3993151" cy="1002464"/>
            <a:chOff x="4655549" y="3991924"/>
            <a:chExt cx="3993151" cy="1002464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0E2A9558-7777-9743-A9C3-27BA60F3BA15}"/>
                </a:ext>
              </a:extLst>
            </p:cNvPr>
            <p:cNvSpPr/>
            <p:nvPr/>
          </p:nvSpPr>
          <p:spPr bwMode="auto">
            <a:xfrm>
              <a:off x="6499860" y="3991924"/>
              <a:ext cx="2148840" cy="349250"/>
            </a:xfrm>
            <a:prstGeom prst="rect">
              <a:avLst/>
            </a:prstGeom>
            <a:noFill/>
            <a:ln w="25400">
              <a:solidFill>
                <a:srgbClr val="D63C18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3BD47C9B-388F-4046-86FA-1D5CC38C82EA}"/>
                </a:ext>
              </a:extLst>
            </p:cNvPr>
            <p:cNvCxnSpPr>
              <a:cxnSpLocks/>
              <a:endCxn id="62" idx="1"/>
            </p:cNvCxnSpPr>
            <p:nvPr/>
          </p:nvCxnSpPr>
          <p:spPr>
            <a:xfrm flipV="1">
              <a:off x="4655549" y="4166549"/>
              <a:ext cx="1844311" cy="827839"/>
            </a:xfrm>
            <a:prstGeom prst="line">
              <a:avLst/>
            </a:prstGeom>
            <a:ln w="25400">
              <a:solidFill>
                <a:srgbClr val="D63C18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02E219DD-CA1A-4143-A356-489BD0A28F27}"/>
              </a:ext>
            </a:extLst>
          </p:cNvPr>
          <p:cNvGrpSpPr/>
          <p:nvPr/>
        </p:nvGrpSpPr>
        <p:grpSpPr>
          <a:xfrm>
            <a:off x="4655549" y="4341173"/>
            <a:ext cx="4381771" cy="1516733"/>
            <a:chOff x="4655549" y="4341173"/>
            <a:chExt cx="4381771" cy="1516733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10F17A52-655B-F74B-BB49-FC5095BA6CB7}"/>
                </a:ext>
              </a:extLst>
            </p:cNvPr>
            <p:cNvSpPr/>
            <p:nvPr/>
          </p:nvSpPr>
          <p:spPr bwMode="auto">
            <a:xfrm>
              <a:off x="6499860" y="4341173"/>
              <a:ext cx="2537460" cy="951445"/>
            </a:xfrm>
            <a:prstGeom prst="rect">
              <a:avLst/>
            </a:prstGeom>
            <a:noFill/>
            <a:ln w="25400">
              <a:solidFill>
                <a:srgbClr val="D63C18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0EFD16C8-B9AF-D948-AE1B-B29E263D4D22}"/>
                </a:ext>
              </a:extLst>
            </p:cNvPr>
            <p:cNvCxnSpPr>
              <a:cxnSpLocks/>
              <a:endCxn id="63" idx="1"/>
            </p:cNvCxnSpPr>
            <p:nvPr/>
          </p:nvCxnSpPr>
          <p:spPr>
            <a:xfrm flipV="1">
              <a:off x="4655549" y="4816896"/>
              <a:ext cx="1844311" cy="1041010"/>
            </a:xfrm>
            <a:prstGeom prst="line">
              <a:avLst/>
            </a:prstGeom>
            <a:ln w="25400">
              <a:solidFill>
                <a:srgbClr val="D63C18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6D9C0641-09ED-5546-A133-99FABF348490}"/>
              </a:ext>
            </a:extLst>
          </p:cNvPr>
          <p:cNvGrpSpPr/>
          <p:nvPr/>
        </p:nvGrpSpPr>
        <p:grpSpPr>
          <a:xfrm>
            <a:off x="4655549" y="5712631"/>
            <a:ext cx="6301753" cy="985233"/>
            <a:chOff x="4655549" y="5712631"/>
            <a:chExt cx="6301753" cy="985233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5F1076E6-6FAB-3E42-A47E-66BA6831FB36}"/>
                </a:ext>
              </a:extLst>
            </p:cNvPr>
            <p:cNvSpPr/>
            <p:nvPr/>
          </p:nvSpPr>
          <p:spPr bwMode="auto">
            <a:xfrm>
              <a:off x="6131560" y="5712631"/>
              <a:ext cx="4825742" cy="951445"/>
            </a:xfrm>
            <a:prstGeom prst="rect">
              <a:avLst/>
            </a:prstGeom>
            <a:noFill/>
            <a:ln w="25400">
              <a:solidFill>
                <a:srgbClr val="D63C18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34A5B69D-9239-E943-89CA-8465DD0F7A8B}"/>
                </a:ext>
              </a:extLst>
            </p:cNvPr>
            <p:cNvCxnSpPr>
              <a:cxnSpLocks/>
              <a:endCxn id="64" idx="1"/>
            </p:cNvCxnSpPr>
            <p:nvPr/>
          </p:nvCxnSpPr>
          <p:spPr>
            <a:xfrm flipV="1">
              <a:off x="4655549" y="6188354"/>
              <a:ext cx="1476011" cy="509510"/>
            </a:xfrm>
            <a:prstGeom prst="line">
              <a:avLst/>
            </a:prstGeom>
            <a:ln w="25400">
              <a:solidFill>
                <a:srgbClr val="D63C18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1504804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4" grpId="0" animBg="1"/>
      <p:bldP spid="26" grpId="0" animBg="1"/>
      <p:bldP spid="28" grpId="0" animBg="1"/>
      <p:bldP spid="30" grpId="0" animBg="1"/>
      <p:bldP spid="32" grpId="0" animBg="1"/>
      <p:bldP spid="3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593D0757-0680-49A2-8848-7D301241A3B7}"/>
              </a:ext>
            </a:extLst>
          </p:cNvPr>
          <p:cNvSpPr txBox="1">
            <a:spLocks/>
          </p:cNvSpPr>
          <p:nvPr/>
        </p:nvSpPr>
        <p:spPr>
          <a:xfrm>
            <a:off x="465139" y="1500487"/>
            <a:ext cx="7291318" cy="3828740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ts val="24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000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b="1" dirty="0">
                <a:solidFill>
                  <a:srgbClr val="D83B01"/>
                </a:solidFill>
                <a:latin typeface="Segoe UI Semibold"/>
              </a:rPr>
              <a:t>Hierarchy of a workbook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 err="1">
                <a:solidFill>
                  <a:srgbClr val="2F2F2F"/>
                </a:solidFill>
              </a:rPr>
              <a:t>Office.js</a:t>
            </a:r>
            <a:r>
              <a:rPr lang="en-US" sz="1600" dirty="0">
                <a:solidFill>
                  <a:srgbClr val="2F2F2F"/>
                </a:solidFill>
              </a:rPr>
              <a:t> provides context to an Excel workbook through </a:t>
            </a:r>
            <a:r>
              <a:rPr lang="en-US" sz="1600" dirty="0" err="1">
                <a:solidFill>
                  <a:srgbClr val="2F2F2F"/>
                </a:solidFill>
              </a:rPr>
              <a:t>Excel.run</a:t>
            </a:r>
            <a:r>
              <a:rPr lang="en-US" sz="1600" dirty="0">
                <a:solidFill>
                  <a:srgbClr val="2F2F2F"/>
                </a:solidFill>
              </a:rPr>
              <a:t> and the </a:t>
            </a:r>
            <a:r>
              <a:rPr lang="en-US" sz="1600" dirty="0" err="1">
                <a:solidFill>
                  <a:srgbClr val="2F2F2F"/>
                </a:solidFill>
              </a:rPr>
              <a:t>context.workbook</a:t>
            </a:r>
            <a:r>
              <a:rPr lang="en-US" sz="1600" dirty="0">
                <a:solidFill>
                  <a:srgbClr val="2F2F2F"/>
                </a:solidFill>
              </a:rPr>
              <a:t> property. 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  <a:latin typeface="+mj-lt"/>
              </a:rPr>
              <a:t>The workbook contains worksheets, which contains a number of collections, including charts, tables, </a:t>
            </a:r>
            <a:r>
              <a:rPr lang="en-US" sz="1600" dirty="0" err="1">
                <a:solidFill>
                  <a:srgbClr val="2F2F2F"/>
                </a:solidFill>
                <a:latin typeface="+mj-lt"/>
              </a:rPr>
              <a:t>pivotTables</a:t>
            </a:r>
            <a:r>
              <a:rPr lang="en-US" sz="1600" dirty="0">
                <a:solidFill>
                  <a:srgbClr val="2F2F2F"/>
                </a:solidFill>
                <a:latin typeface="+mj-lt"/>
              </a:rPr>
              <a:t>, and more.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  <a:latin typeface="+mj-lt"/>
              </a:rPr>
              <a:t>Many objects within a worksheet can be accessed directly from the workbook object, including tables and </a:t>
            </a:r>
            <a:r>
              <a:rPr lang="en-US" sz="1600" dirty="0" err="1">
                <a:solidFill>
                  <a:srgbClr val="2F2F2F"/>
                </a:solidFill>
                <a:latin typeface="+mj-lt"/>
              </a:rPr>
              <a:t>pivotTables</a:t>
            </a:r>
            <a:r>
              <a:rPr lang="en-US" sz="1600" dirty="0">
                <a:solidFill>
                  <a:srgbClr val="2F2F2F"/>
                </a:solidFill>
                <a:latin typeface="+mj-lt"/>
              </a:rPr>
              <a:t>.</a:t>
            </a:r>
            <a:endParaRPr lang="en-US" sz="1600" dirty="0">
              <a:solidFill>
                <a:srgbClr val="2F2F2F"/>
              </a:solidFill>
            </a:endParaRPr>
          </a:p>
          <a:p>
            <a:pPr lvl="0">
              <a:lnSpc>
                <a:spcPct val="90000"/>
              </a:lnSpc>
              <a:spcBef>
                <a:spcPts val="600"/>
              </a:spcBef>
            </a:pPr>
            <a:endParaRPr lang="en-US" sz="1600" dirty="0">
              <a:solidFill>
                <a:srgbClr val="2F2F2F"/>
              </a:solidFill>
              <a:latin typeface="Segoe UI Semibold"/>
            </a:endParaRP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b="1" dirty="0">
                <a:solidFill>
                  <a:srgbClr val="D83B01"/>
                </a:solidFill>
                <a:latin typeface="Segoe UI Semibold"/>
              </a:rPr>
              <a:t>Worksheets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  <a:latin typeface="Segoe UI Semibold"/>
              </a:rPr>
              <a:t>Worksheets are aware of their siblings using </a:t>
            </a:r>
            <a:r>
              <a:rPr lang="en-US" sz="1600" dirty="0" err="1">
                <a:solidFill>
                  <a:srgbClr val="2F2F2F"/>
                </a:solidFill>
                <a:latin typeface="Segoe UI Semibold"/>
              </a:rPr>
              <a:t>getNext</a:t>
            </a:r>
            <a:r>
              <a:rPr lang="en-US" sz="1600" dirty="0">
                <a:solidFill>
                  <a:srgbClr val="2F2F2F"/>
                </a:solidFill>
                <a:latin typeface="Segoe UI Semibold"/>
              </a:rPr>
              <a:t> and </a:t>
            </a:r>
            <a:r>
              <a:rPr lang="en-US" sz="1600" dirty="0" err="1">
                <a:solidFill>
                  <a:srgbClr val="2F2F2F"/>
                </a:solidFill>
                <a:latin typeface="Segoe UI Semibold"/>
              </a:rPr>
              <a:t>getPrevious</a:t>
            </a:r>
            <a:r>
              <a:rPr lang="en-US" sz="1600" dirty="0">
                <a:solidFill>
                  <a:srgbClr val="2F2F2F"/>
                </a:solidFill>
                <a:latin typeface="Segoe UI Semibold"/>
              </a:rPr>
              <a:t> operations.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  <a:latin typeface="Segoe UI Semibold"/>
              </a:rPr>
              <a:t>You can get the active worksheet using </a:t>
            </a:r>
            <a:r>
              <a:rPr lang="en-US" sz="1600" dirty="0" err="1">
                <a:solidFill>
                  <a:srgbClr val="2F2F2F"/>
                </a:solidFill>
                <a:latin typeface="Segoe UI Semibold"/>
              </a:rPr>
              <a:t>workbook.worksheets.getActiveWorkshee</a:t>
            </a:r>
            <a:r>
              <a:rPr lang="en-US" sz="1600" dirty="0">
                <a:solidFill>
                  <a:srgbClr val="2F2F2F"/>
                </a:solidFill>
                <a:latin typeface="Segoe UI Semibold"/>
              </a:rPr>
              <a:t>() and set the active worksheet using </a:t>
            </a:r>
            <a:r>
              <a:rPr lang="en-US" sz="1600" dirty="0" err="1">
                <a:solidFill>
                  <a:srgbClr val="2F2F2F"/>
                </a:solidFill>
                <a:latin typeface="Segoe UI Semibold"/>
              </a:rPr>
              <a:t>worksheet.activate</a:t>
            </a:r>
            <a:r>
              <a:rPr lang="en-US" sz="1600" dirty="0">
                <a:solidFill>
                  <a:srgbClr val="2F2F2F"/>
                </a:solidFill>
                <a:latin typeface="Segoe UI Semibold"/>
              </a:rPr>
              <a:t>().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 err="1">
                <a:solidFill>
                  <a:srgbClr val="2F2F2F"/>
                </a:solidFill>
                <a:latin typeface="Segoe UI Semibold"/>
              </a:rPr>
              <a:t>Office.js</a:t>
            </a:r>
            <a:r>
              <a:rPr lang="en-US" sz="1600" dirty="0">
                <a:solidFill>
                  <a:srgbClr val="2F2F2F"/>
                </a:solidFill>
                <a:latin typeface="Segoe UI Semibold"/>
              </a:rPr>
              <a:t> also offers a number of worksheet events such as </a:t>
            </a:r>
            <a:r>
              <a:rPr lang="en-US" sz="1600" dirty="0" err="1">
                <a:solidFill>
                  <a:srgbClr val="2F2F2F"/>
                </a:solidFill>
                <a:latin typeface="Segoe UI Semibold"/>
              </a:rPr>
              <a:t>onActivated</a:t>
            </a:r>
            <a:r>
              <a:rPr lang="en-US" sz="1600" dirty="0">
                <a:solidFill>
                  <a:srgbClr val="2F2F2F"/>
                </a:solidFill>
                <a:latin typeface="Segoe UI Semibold"/>
              </a:rPr>
              <a:t>, </a:t>
            </a:r>
            <a:r>
              <a:rPr lang="en-US" sz="1600" dirty="0" err="1">
                <a:solidFill>
                  <a:srgbClr val="2F2F2F"/>
                </a:solidFill>
                <a:latin typeface="Segoe UI Semibold"/>
              </a:rPr>
              <a:t>onDeactivated</a:t>
            </a:r>
            <a:r>
              <a:rPr lang="en-US" sz="1600" dirty="0">
                <a:solidFill>
                  <a:srgbClr val="2F2F2F"/>
                </a:solidFill>
                <a:latin typeface="Segoe UI Semibold"/>
              </a:rPr>
              <a:t>, </a:t>
            </a:r>
            <a:r>
              <a:rPr lang="en-US" sz="1600" dirty="0" err="1">
                <a:solidFill>
                  <a:srgbClr val="2F2F2F"/>
                </a:solidFill>
                <a:latin typeface="Segoe UI Semibold"/>
              </a:rPr>
              <a:t>onSelectionChanged</a:t>
            </a:r>
            <a:r>
              <a:rPr lang="en-US" sz="1600" dirty="0">
                <a:solidFill>
                  <a:srgbClr val="2F2F2F"/>
                </a:solidFill>
                <a:latin typeface="Segoe UI Semibold"/>
              </a:rPr>
              <a:t> and more.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DFFC4D-D2E6-46BF-8DD2-F7E2619BC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Excel object hierarchy</a:t>
            </a:r>
          </a:p>
        </p:txBody>
      </p:sp>
      <p:sp>
        <p:nvSpPr>
          <p:cNvPr id="3" name="Rectangle 2" descr="Diagram of the object hierarchy in Excel, with a root workbook containing a collection of worksheets, each with a collections of tables, charts, and more.">
            <a:extLst>
              <a:ext uri="{FF2B5EF4-FFF2-40B4-BE49-F238E27FC236}">
                <a16:creationId xmlns:a16="http://schemas.microsoft.com/office/drawing/2014/main" id="{54F7E05E-618B-E942-AAD7-E79B457BD650}"/>
              </a:ext>
            </a:extLst>
          </p:cNvPr>
          <p:cNvSpPr/>
          <p:nvPr/>
        </p:nvSpPr>
        <p:spPr bwMode="auto">
          <a:xfrm>
            <a:off x="7848600" y="1356360"/>
            <a:ext cx="4149725" cy="515472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1AF093-DA3F-BD4C-A515-546E6E90B2C7}"/>
              </a:ext>
            </a:extLst>
          </p:cNvPr>
          <p:cNvSpPr/>
          <p:nvPr/>
        </p:nvSpPr>
        <p:spPr bwMode="auto">
          <a:xfrm>
            <a:off x="8092440" y="2026920"/>
            <a:ext cx="3657600" cy="195072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3E0223F-6678-0A49-8DD7-5CBD637A5FD5}"/>
              </a:ext>
            </a:extLst>
          </p:cNvPr>
          <p:cNvSpPr/>
          <p:nvPr/>
        </p:nvSpPr>
        <p:spPr bwMode="auto">
          <a:xfrm>
            <a:off x="8252460" y="2510136"/>
            <a:ext cx="3337560" cy="60881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083437-7035-9147-BF06-EFD4AC37F876}"/>
              </a:ext>
            </a:extLst>
          </p:cNvPr>
          <p:cNvSpPr txBox="1"/>
          <p:nvPr/>
        </p:nvSpPr>
        <p:spPr>
          <a:xfrm>
            <a:off x="7844155" y="1399056"/>
            <a:ext cx="1619995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bg2"/>
                </a:solidFill>
              </a:rPr>
              <a:t>workbook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916EF1E-CB35-3D4A-BA56-1D384046C79F}"/>
              </a:ext>
            </a:extLst>
          </p:cNvPr>
          <p:cNvSpPr txBox="1"/>
          <p:nvPr/>
        </p:nvSpPr>
        <p:spPr>
          <a:xfrm>
            <a:off x="8092440" y="1924183"/>
            <a:ext cx="1682768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bg2"/>
                </a:solidFill>
              </a:rPr>
              <a:t>worksheet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671F891-DFF2-3F45-B819-882BFBFE948E}"/>
              </a:ext>
            </a:extLst>
          </p:cNvPr>
          <p:cNvSpPr txBox="1"/>
          <p:nvPr/>
        </p:nvSpPr>
        <p:spPr>
          <a:xfrm>
            <a:off x="8277264" y="2515934"/>
            <a:ext cx="1001941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bg2"/>
                </a:solidFill>
              </a:rPr>
              <a:t>table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DA0B92B-B01D-124E-BBE7-4EB3CC66FD53}"/>
              </a:ext>
            </a:extLst>
          </p:cNvPr>
          <p:cNvSpPr/>
          <p:nvPr/>
        </p:nvSpPr>
        <p:spPr bwMode="auto">
          <a:xfrm>
            <a:off x="8252460" y="3180696"/>
            <a:ext cx="3337560" cy="60881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8A25C47-2691-AB4B-B4C9-0FB7B7B5B792}"/>
              </a:ext>
            </a:extLst>
          </p:cNvPr>
          <p:cNvSpPr txBox="1"/>
          <p:nvPr/>
        </p:nvSpPr>
        <p:spPr>
          <a:xfrm>
            <a:off x="8277264" y="3186494"/>
            <a:ext cx="1018549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bg2"/>
                </a:solidFill>
              </a:rPr>
              <a:t>chart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ADA7E85-84D2-934E-B3E1-6F7502E66489}"/>
              </a:ext>
            </a:extLst>
          </p:cNvPr>
          <p:cNvSpPr/>
          <p:nvPr/>
        </p:nvSpPr>
        <p:spPr bwMode="auto">
          <a:xfrm>
            <a:off x="8092440" y="4246437"/>
            <a:ext cx="3657600" cy="195072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95E4A62-40BD-9649-9EDB-F7559806651F}"/>
              </a:ext>
            </a:extLst>
          </p:cNvPr>
          <p:cNvSpPr/>
          <p:nvPr/>
        </p:nvSpPr>
        <p:spPr bwMode="auto">
          <a:xfrm>
            <a:off x="8252460" y="4729653"/>
            <a:ext cx="3337560" cy="60881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3EA454B-32B0-0648-8EA9-7E7A32C7E73C}"/>
              </a:ext>
            </a:extLst>
          </p:cNvPr>
          <p:cNvSpPr txBox="1"/>
          <p:nvPr/>
        </p:nvSpPr>
        <p:spPr>
          <a:xfrm>
            <a:off x="8092440" y="4143700"/>
            <a:ext cx="1682768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bg2"/>
                </a:solidFill>
              </a:rPr>
              <a:t>worksheet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7E1D3A6-69CA-B448-A193-9C42220CC7AB}"/>
              </a:ext>
            </a:extLst>
          </p:cNvPr>
          <p:cNvSpPr txBox="1"/>
          <p:nvPr/>
        </p:nvSpPr>
        <p:spPr>
          <a:xfrm>
            <a:off x="8277264" y="4735451"/>
            <a:ext cx="1001941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bg2"/>
                </a:solidFill>
              </a:rPr>
              <a:t>table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61F8F55-1FF9-794D-86EC-F555C9CE190C}"/>
              </a:ext>
            </a:extLst>
          </p:cNvPr>
          <p:cNvSpPr/>
          <p:nvPr/>
        </p:nvSpPr>
        <p:spPr bwMode="auto">
          <a:xfrm>
            <a:off x="8252460" y="5400213"/>
            <a:ext cx="3337560" cy="60881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02EEA9F-2F49-A148-A8CD-99DC53EEE183}"/>
              </a:ext>
            </a:extLst>
          </p:cNvPr>
          <p:cNvSpPr txBox="1"/>
          <p:nvPr/>
        </p:nvSpPr>
        <p:spPr>
          <a:xfrm>
            <a:off x="8277264" y="5406011"/>
            <a:ext cx="1018549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bg2"/>
                </a:solidFill>
              </a:rPr>
              <a:t>chart</a:t>
            </a:r>
          </a:p>
        </p:txBody>
      </p:sp>
    </p:spTree>
    <p:extLst>
      <p:ext uri="{BB962C8B-B14F-4D97-AF65-F5344CB8AC3E}">
        <p14:creationId xmlns:p14="http://schemas.microsoft.com/office/powerpoint/2010/main" val="2870259479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593D0757-0680-49A2-8848-7D301241A3B7}"/>
              </a:ext>
            </a:extLst>
          </p:cNvPr>
          <p:cNvSpPr txBox="1">
            <a:spLocks/>
          </p:cNvSpPr>
          <p:nvPr/>
        </p:nvSpPr>
        <p:spPr>
          <a:xfrm>
            <a:off x="465139" y="1500487"/>
            <a:ext cx="5905181" cy="5299912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ts val="24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000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b="1" dirty="0">
                <a:solidFill>
                  <a:srgbClr val="D83B01"/>
                </a:solidFill>
                <a:latin typeface="Segoe UI Semibold"/>
              </a:rPr>
              <a:t>Ranges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  <a:latin typeface="+mj-lt"/>
              </a:rPr>
              <a:t>A range represents a set of one or more contiguous cells such as a cell, a row, a column, block of cells, etc.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</a:rPr>
              <a:t>You can get a range object with </a:t>
            </a:r>
            <a:r>
              <a:rPr lang="en-US" sz="1600" dirty="0" err="1">
                <a:solidFill>
                  <a:srgbClr val="2F2F2F"/>
                </a:solidFill>
              </a:rPr>
              <a:t>Office.js</a:t>
            </a:r>
            <a:r>
              <a:rPr lang="en-US" sz="1600" dirty="0">
                <a:solidFill>
                  <a:srgbClr val="2F2F2F"/>
                </a:solidFill>
              </a:rPr>
              <a:t> using a worksheet and address (ex: “A1:D4” represents a range from </a:t>
            </a:r>
            <a:r>
              <a:rPr lang="en-US" sz="1600" dirty="0" err="1">
                <a:solidFill>
                  <a:srgbClr val="2F2F2F"/>
                </a:solidFill>
              </a:rPr>
              <a:t>topLeft</a:t>
            </a:r>
            <a:r>
              <a:rPr lang="en-US" sz="1600" dirty="0">
                <a:solidFill>
                  <a:srgbClr val="2F2F2F"/>
                </a:solidFill>
              </a:rPr>
              <a:t> to </a:t>
            </a:r>
            <a:r>
              <a:rPr lang="en-US" sz="1600" dirty="0" err="1">
                <a:solidFill>
                  <a:srgbClr val="2F2F2F"/>
                </a:solidFill>
              </a:rPr>
              <a:t>bottomRight</a:t>
            </a:r>
            <a:r>
              <a:rPr lang="en-US" sz="1600" dirty="0">
                <a:solidFill>
                  <a:srgbClr val="2F2F2F"/>
                </a:solidFill>
              </a:rPr>
              <a:t> cells)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endParaRPr lang="en-US" sz="1600" dirty="0">
              <a:solidFill>
                <a:srgbClr val="2F2F2F"/>
              </a:solidFill>
              <a:latin typeface="Segoe UI Semibold"/>
            </a:endParaRP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b="1" dirty="0">
                <a:solidFill>
                  <a:srgbClr val="D83B01"/>
                </a:solidFill>
                <a:latin typeface="Segoe UI Semibold"/>
              </a:rPr>
              <a:t>Tables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</a:rPr>
              <a:t>A table is established based on a range of data.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  <a:latin typeface="Segoe UI Semibold"/>
              </a:rPr>
              <a:t>The </a:t>
            </a:r>
            <a:r>
              <a:rPr lang="en-US" sz="1600" dirty="0" err="1">
                <a:solidFill>
                  <a:srgbClr val="2F2F2F"/>
                </a:solidFill>
                <a:latin typeface="Segoe UI Semibold"/>
              </a:rPr>
              <a:t>tables.add</a:t>
            </a:r>
            <a:r>
              <a:rPr lang="en-US" sz="1600" dirty="0">
                <a:solidFill>
                  <a:srgbClr val="2F2F2F"/>
                </a:solidFill>
                <a:latin typeface="Segoe UI Semibold"/>
              </a:rPr>
              <a:t> function accepts a data range with a flag to indicate if the table has headers or not.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  <a:latin typeface="Segoe UI Semibold"/>
              </a:rPr>
              <a:t>Existing tables can be retrieved by name/id or iterated through.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  <a:latin typeface="Segoe UI Semibold"/>
              </a:rPr>
              <a:t>After the table is added, headers and table rows can be added using 2D arrays.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endParaRPr lang="en-US" sz="1600" dirty="0">
              <a:solidFill>
                <a:srgbClr val="2F2F2F"/>
              </a:solidFill>
              <a:latin typeface="Segoe UI Semibold"/>
            </a:endParaRP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b="1" dirty="0">
                <a:solidFill>
                  <a:srgbClr val="D83B01"/>
                </a:solidFill>
                <a:latin typeface="Segoe UI Semibold"/>
              </a:rPr>
              <a:t>Headers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  <a:latin typeface="Segoe UI Semibold"/>
              </a:rPr>
              <a:t>A table created with a header flag will use the first row in the data range for its headers.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  <a:latin typeface="Segoe UI Semibold"/>
              </a:rPr>
              <a:t>You can also set header values using the </a:t>
            </a:r>
            <a:r>
              <a:rPr lang="en-US" sz="1600" dirty="0" err="1">
                <a:solidFill>
                  <a:srgbClr val="2F2F2F"/>
                </a:solidFill>
                <a:latin typeface="Segoe UI Semibold"/>
              </a:rPr>
              <a:t>getHeaderRowRange</a:t>
            </a:r>
            <a:r>
              <a:rPr lang="en-US" sz="1600" dirty="0">
                <a:solidFill>
                  <a:srgbClr val="2F2F2F"/>
                </a:solidFill>
                <a:latin typeface="Segoe UI Semibold"/>
              </a:rPr>
              <a:t>().values property with a 2D array.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DFFC4D-D2E6-46BF-8DD2-F7E2619BC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 and headers</a:t>
            </a:r>
          </a:p>
        </p:txBody>
      </p:sp>
      <p:pic>
        <p:nvPicPr>
          <p:cNvPr id="4" name="Picture 3" descr="Screen shot of a table in Excel.">
            <a:extLst>
              <a:ext uri="{FF2B5EF4-FFF2-40B4-BE49-F238E27FC236}">
                <a16:creationId xmlns:a16="http://schemas.microsoft.com/office/drawing/2014/main" id="{0549D5CF-D976-FB43-860C-F21024DB40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6008" y="1500487"/>
            <a:ext cx="5422317" cy="3773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741800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4762BBD-3EC9-462C-B191-7ED2D17219BC}"/>
              </a:ext>
            </a:extLst>
          </p:cNvPr>
          <p:cNvSpPr/>
          <p:nvPr/>
        </p:nvSpPr>
        <p:spPr bwMode="auto">
          <a:xfrm>
            <a:off x="0" y="1463041"/>
            <a:ext cx="12436475" cy="5531484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 and headers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320040" y="1637060"/>
            <a:ext cx="11792032" cy="4671022"/>
          </a:xfrm>
          <a:ln>
            <a:noFill/>
          </a:ln>
        </p:spPr>
        <p:txBody>
          <a:bodyPr lIns="91440" tIns="91440" rIns="91440" bIns="91440"/>
          <a:lstStyle/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20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Get range from worksheet</a:t>
            </a:r>
            <a:endParaRPr lang="en-US" sz="2000" b="0" dirty="0">
              <a:solidFill>
                <a:srgbClr val="0101FD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2000" b="0" dirty="0" err="1">
                <a:solidFill>
                  <a:srgbClr val="0101F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range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currWorksheet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getRange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A1:D1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endParaRPr lang="en-US" sz="20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20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Insert table into current worksheet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2000" b="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table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currWorksheet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tables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range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table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000" b="0" dirty="0" err="1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ExpensesTable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endParaRPr lang="en-US" sz="20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20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Get table by name (can also be performed on worksheet)</a:t>
            </a:r>
            <a:endParaRPr lang="en-US" sz="2000" b="0" dirty="0">
              <a:solidFill>
                <a:srgbClr val="0101FD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2000" b="0" dirty="0" err="1">
                <a:solidFill>
                  <a:srgbClr val="0101F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table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workbook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tables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getItem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000" b="0" dirty="0" err="1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ExpensesTable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endParaRPr lang="en-US" sz="20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20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Add header row to table</a:t>
            </a:r>
            <a:endParaRPr lang="en-US" sz="2000" b="0" dirty="0">
              <a:solidFill>
                <a:srgbClr val="0101FD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table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getHeaderRowRange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lang="en-US" sz="20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values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[[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"Date"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"Merchant"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"Category"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"Amount"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]];</a:t>
            </a:r>
          </a:p>
          <a:p>
            <a:endParaRPr lang="en-US" sz="20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20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Freeze header row where 1 is the count of rows at top to freeze (0 to unfreeze)</a:t>
            </a:r>
            <a:endParaRPr lang="en-US" sz="2000" b="0" dirty="0">
              <a:solidFill>
                <a:srgbClr val="0101FD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currWorksheet.freezePanes.</a:t>
            </a:r>
            <a:r>
              <a:rPr lang="en-US" sz="20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freezeRows</a:t>
            </a:r>
            <a:r>
              <a:rPr lang="en-US" sz="20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0988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20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05891405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4762BBD-3EC9-462C-B191-7ED2D17219BC}"/>
              </a:ext>
            </a:extLst>
          </p:cNvPr>
          <p:cNvSpPr/>
          <p:nvPr/>
        </p:nvSpPr>
        <p:spPr bwMode="auto">
          <a:xfrm>
            <a:off x="0" y="1463041"/>
            <a:ext cx="12436475" cy="5531484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 and headers (cont.)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320040" y="1637060"/>
            <a:ext cx="11792032" cy="5705921"/>
          </a:xfrm>
          <a:ln>
            <a:noFill/>
          </a:ln>
        </p:spPr>
        <p:txBody>
          <a:bodyPr lIns="91440" tIns="91440" rIns="91440" bIns="91440"/>
          <a:lstStyle/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20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Delete the second row in a table (at row index of 1)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2000" b="0" dirty="0" err="1">
                <a:solidFill>
                  <a:srgbClr val="0101F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b="0" dirty="0">
                <a:solidFill>
                  <a:srgbClr val="0101F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row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context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workbook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tables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getItem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000" b="0" dirty="0" err="1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ExpensesTable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rows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getItemAt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0988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row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endParaRPr lang="en-US" sz="2000" b="0" dirty="0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20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Update the second row in a table (at row index of 1)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2000" b="0" dirty="0" err="1">
                <a:solidFill>
                  <a:srgbClr val="0101F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b="0" dirty="0">
                <a:solidFill>
                  <a:srgbClr val="0101F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row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context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workbook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tables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getItem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000" b="0" dirty="0" err="1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ExpensesTable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rows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getItemAt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0988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row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values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[[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"1/15/2017"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"Best For You Organics Company"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"Groceries"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"97.8"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]];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endParaRPr lang="en-US" sz="2000" b="0" dirty="0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20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Add row(s) to the end of the table (null or -1 for row index appends to end)</a:t>
            </a:r>
            <a:endParaRPr lang="en-US" sz="2000" b="0" dirty="0">
              <a:solidFill>
                <a:srgbClr val="0101FD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table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rows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[</a:t>
            </a:r>
          </a:p>
          <a:p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[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"1/1/2017"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"The Phone Company"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"Communications"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"120"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]);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endParaRPr lang="en-US" sz="20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20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Add row(s) to the beginning row of the table (at row index of 0)</a:t>
            </a:r>
            <a:endParaRPr lang="en-US" sz="2000" b="0" dirty="0">
              <a:solidFill>
                <a:srgbClr val="0101FD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table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rows</a:t>
            </a:r>
            <a:r>
              <a:rPr lang="en-US" sz="20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0988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[</a:t>
            </a:r>
          </a:p>
          <a:p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[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"1/10/2017"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"Coho Vineyard"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"Restaurant"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"33"</a:t>
            </a:r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r>
              <a:rPr lang="en-US" sz="20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]);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endParaRPr lang="en-US" sz="20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6220169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593D0757-0680-49A2-8848-7D301241A3B7}"/>
              </a:ext>
            </a:extLst>
          </p:cNvPr>
          <p:cNvSpPr txBox="1">
            <a:spLocks/>
          </p:cNvSpPr>
          <p:nvPr/>
        </p:nvSpPr>
        <p:spPr>
          <a:xfrm>
            <a:off x="465139" y="1500487"/>
            <a:ext cx="5905181" cy="3530197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ts val="24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000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b="1" dirty="0">
                <a:solidFill>
                  <a:srgbClr val="D83B01"/>
                </a:solidFill>
                <a:latin typeface="Segoe UI Semibold"/>
              </a:rPr>
              <a:t>Filtering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  <a:latin typeface="+mj-lt"/>
              </a:rPr>
              <a:t>Any column of a table can be filtered using </a:t>
            </a:r>
            <a:r>
              <a:rPr lang="en-US" sz="1600" dirty="0" err="1">
                <a:solidFill>
                  <a:srgbClr val="2F2F2F"/>
                </a:solidFill>
                <a:latin typeface="+mj-lt"/>
              </a:rPr>
              <a:t>Office.js</a:t>
            </a:r>
            <a:r>
              <a:rPr lang="en-US" sz="1600" dirty="0">
                <a:solidFill>
                  <a:srgbClr val="2F2F2F"/>
                </a:solidFill>
                <a:latin typeface="+mj-lt"/>
              </a:rPr>
              <a:t>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  <a:latin typeface="+mj-lt"/>
              </a:rPr>
              <a:t>Filter a column by getting the column and using the </a:t>
            </a:r>
            <a:r>
              <a:rPr lang="en-US" sz="1600" dirty="0" err="1">
                <a:solidFill>
                  <a:srgbClr val="2F2F2F"/>
                </a:solidFill>
                <a:latin typeface="+mj-lt"/>
              </a:rPr>
              <a:t>applyValuesFilter</a:t>
            </a:r>
            <a:r>
              <a:rPr lang="en-US" sz="1600" dirty="0">
                <a:solidFill>
                  <a:srgbClr val="2F2F2F"/>
                </a:solidFill>
                <a:latin typeface="+mj-lt"/>
              </a:rPr>
              <a:t> function on its filter property.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  <a:latin typeface="+mj-lt"/>
              </a:rPr>
              <a:t>You can also programmatically re-apply filters and clear filters on a table using the table functions </a:t>
            </a:r>
            <a:r>
              <a:rPr lang="en-US" sz="1600" dirty="0" err="1">
                <a:solidFill>
                  <a:srgbClr val="2F2F2F"/>
                </a:solidFill>
                <a:latin typeface="+mj-lt"/>
              </a:rPr>
              <a:t>reapplyFilters</a:t>
            </a:r>
            <a:r>
              <a:rPr lang="en-US" sz="1600" dirty="0">
                <a:solidFill>
                  <a:srgbClr val="2F2F2F"/>
                </a:solidFill>
                <a:latin typeface="+mj-lt"/>
              </a:rPr>
              <a:t> and </a:t>
            </a:r>
            <a:r>
              <a:rPr lang="en-US" sz="1600" dirty="0" err="1">
                <a:solidFill>
                  <a:srgbClr val="2F2F2F"/>
                </a:solidFill>
              </a:rPr>
              <a:t>clearFilters</a:t>
            </a:r>
            <a:r>
              <a:rPr lang="en-US" sz="1600" dirty="0">
                <a:solidFill>
                  <a:srgbClr val="2F2F2F"/>
                </a:solidFill>
              </a:rPr>
              <a:t> respectively.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endParaRPr lang="en-US" sz="1600" dirty="0">
              <a:solidFill>
                <a:srgbClr val="2F2F2F"/>
              </a:solidFill>
              <a:latin typeface="Segoe UI Semibold"/>
            </a:endParaRP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b="1" dirty="0">
                <a:solidFill>
                  <a:srgbClr val="D83B01"/>
                </a:solidFill>
                <a:latin typeface="Segoe UI Semibold"/>
              </a:rPr>
              <a:t>Sorting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</a:rPr>
              <a:t>Table sorting can be applied by passing an array of </a:t>
            </a:r>
            <a:r>
              <a:rPr lang="en-US" sz="1600" dirty="0" err="1">
                <a:solidFill>
                  <a:srgbClr val="2F2F2F"/>
                </a:solidFill>
              </a:rPr>
              <a:t>SortFields</a:t>
            </a:r>
            <a:r>
              <a:rPr lang="en-US" sz="1600" dirty="0">
                <a:solidFill>
                  <a:srgbClr val="2F2F2F"/>
                </a:solidFill>
              </a:rPr>
              <a:t> to the </a:t>
            </a:r>
            <a:r>
              <a:rPr lang="en-US" sz="1600" dirty="0" err="1">
                <a:solidFill>
                  <a:srgbClr val="2F2F2F"/>
                </a:solidFill>
              </a:rPr>
              <a:t>table.sort.apply</a:t>
            </a:r>
            <a:r>
              <a:rPr lang="en-US" sz="1600" dirty="0">
                <a:solidFill>
                  <a:srgbClr val="2F2F2F"/>
                </a:solidFill>
              </a:rPr>
              <a:t>() function.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  <a:latin typeface="Segoe UI Semibold"/>
              </a:rPr>
              <a:t>You can re-apply and clear table sorts using </a:t>
            </a:r>
            <a:r>
              <a:rPr lang="en-US" sz="1600" dirty="0" err="1">
                <a:solidFill>
                  <a:srgbClr val="2F2F2F"/>
                </a:solidFill>
                <a:latin typeface="Segoe UI Semibold"/>
              </a:rPr>
              <a:t>table.sort.reapply</a:t>
            </a:r>
            <a:r>
              <a:rPr lang="en-US" sz="1600" dirty="0">
                <a:solidFill>
                  <a:srgbClr val="2F2F2F"/>
                </a:solidFill>
                <a:latin typeface="Segoe UI Semibold"/>
              </a:rPr>
              <a:t>() and </a:t>
            </a:r>
            <a:r>
              <a:rPr lang="en-US" sz="1600" dirty="0" err="1">
                <a:solidFill>
                  <a:srgbClr val="2F2F2F"/>
                </a:solidFill>
                <a:latin typeface="Segoe UI Semibold"/>
              </a:rPr>
              <a:t>table.sort.clear</a:t>
            </a:r>
            <a:r>
              <a:rPr lang="en-US" sz="1600" dirty="0">
                <a:solidFill>
                  <a:srgbClr val="2F2F2F"/>
                </a:solidFill>
                <a:latin typeface="Segoe UI Semibold"/>
              </a:rPr>
              <a:t>() respectively.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DFFC4D-D2E6-46BF-8DD2-F7E2619BC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 and sorting tables</a:t>
            </a:r>
          </a:p>
        </p:txBody>
      </p:sp>
      <p:grpSp>
        <p:nvGrpSpPr>
          <p:cNvPr id="4" name="Group 3" descr="Screen shot of a table in Excel with sorting/filtering menus expanded.">
            <a:extLst>
              <a:ext uri="{FF2B5EF4-FFF2-40B4-BE49-F238E27FC236}">
                <a16:creationId xmlns:a16="http://schemas.microsoft.com/office/drawing/2014/main" id="{33FA015A-5AB5-BC42-9E6C-DE4F1196627B}"/>
              </a:ext>
            </a:extLst>
          </p:cNvPr>
          <p:cNvGrpSpPr/>
          <p:nvPr/>
        </p:nvGrpSpPr>
        <p:grpSpPr>
          <a:xfrm>
            <a:off x="6576007" y="1500487"/>
            <a:ext cx="5422392" cy="3773314"/>
            <a:chOff x="6576007" y="1500487"/>
            <a:chExt cx="5422392" cy="3773314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3213B45-58BB-894E-8422-CF95561938F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76007" y="1500487"/>
              <a:ext cx="5422392" cy="3773314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F6DED17B-3CD5-8341-AD44-C7FC6ADBE5C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633097" y="1672552"/>
              <a:ext cx="2044220" cy="30183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32338536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365 PPT Template - 2017">
  <a:themeElements>
    <a:clrScheme name="Office17_2">
      <a:dk1>
        <a:srgbClr val="2F2F2F"/>
      </a:dk1>
      <a:lt1>
        <a:srgbClr val="E6E6E6"/>
      </a:lt1>
      <a:dk2>
        <a:srgbClr val="2F2F2F"/>
      </a:dk2>
      <a:lt2>
        <a:srgbClr val="FFFFFF"/>
      </a:lt2>
      <a:accent1>
        <a:srgbClr val="D83B01"/>
      </a:accent1>
      <a:accent2>
        <a:srgbClr val="2F2F2F"/>
      </a:accent2>
      <a:accent3>
        <a:srgbClr val="D2D2D2"/>
      </a:accent3>
      <a:accent4>
        <a:srgbClr val="E6E6E6"/>
      </a:accent4>
      <a:accent5>
        <a:srgbClr val="2F2F2F"/>
      </a:accent5>
      <a:accent6>
        <a:srgbClr val="D2D2D2"/>
      </a:accent6>
      <a:hlink>
        <a:srgbClr val="D83B01"/>
      </a:hlink>
      <a:folHlink>
        <a:srgbClr val="D83B01"/>
      </a:folHlink>
    </a:clrScheme>
    <a:fontScheme name="Custom 2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PPT Template 2017_Final [Read-Only]" id="{73F65A92-A1E2-4F85-816E-D7BE701F4FD1}" vid="{D56D5674-EDE9-4FB8-A009-BF74ED985E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templates</Template>
  <TotalTime>0</TotalTime>
  <Words>3699</Words>
  <Application>Microsoft Macintosh PowerPoint</Application>
  <PresentationFormat>Custom</PresentationFormat>
  <Paragraphs>447</Paragraphs>
  <Slides>21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1" baseType="lpstr">
      <vt:lpstr>Arial</vt:lpstr>
      <vt:lpstr>Calibri</vt:lpstr>
      <vt:lpstr>Consolas</vt:lpstr>
      <vt:lpstr>Menlo</vt:lpstr>
      <vt:lpstr>Segoe UI</vt:lpstr>
      <vt:lpstr>Segoe UI Light</vt:lpstr>
      <vt:lpstr>Segoe UI Semibold</vt:lpstr>
      <vt:lpstr>Segoe UI Semilight</vt:lpstr>
      <vt:lpstr>Wingdings</vt:lpstr>
      <vt:lpstr>Office 365 PPT Template - 2017</vt:lpstr>
      <vt:lpstr>Building Office Add-ins for Microsoft Excel </vt:lpstr>
      <vt:lpstr>PowerPoint Presentation</vt:lpstr>
      <vt:lpstr>Office 365 Platform</vt:lpstr>
      <vt:lpstr>Anatomy of Office.js Add-in for Microsoft Excel</vt:lpstr>
      <vt:lpstr>Excel object hierarchy</vt:lpstr>
      <vt:lpstr>Tables and headers</vt:lpstr>
      <vt:lpstr>Tables and headers</vt:lpstr>
      <vt:lpstr>Tables and headers (cont.)</vt:lpstr>
      <vt:lpstr>Filtering and sorting tables</vt:lpstr>
      <vt:lpstr>Filtering tables</vt:lpstr>
      <vt:lpstr>Sorting tables</vt:lpstr>
      <vt:lpstr>Charts</vt:lpstr>
      <vt:lpstr>Valid chart types</vt:lpstr>
      <vt:lpstr>Chart object properties</vt:lpstr>
      <vt:lpstr>Chart object relationships</vt:lpstr>
      <vt:lpstr>Charts</vt:lpstr>
      <vt:lpstr>Demo</vt:lpstr>
      <vt:lpstr>Summary</vt:lpstr>
      <vt:lpstr>Reading further</vt:lpstr>
      <vt:lpstr>Thank you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2017-08-17T13:41:45Z</dcterms:created>
  <dcterms:modified xsi:type="dcterms:W3CDTF">2019-06-07T02:32:40Z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Owner">
    <vt:lpwstr>kirke@microsoft.com</vt:lpwstr>
  </property>
  <property fmtid="{D5CDD505-2E9C-101B-9397-08002B2CF9AE}" pid="6" name="MSIP_Label_f42aa342-8706-4288-bd11-ebb85995028c_SetDate">
    <vt:lpwstr>2017-08-17T08:41:54.6535616-05:00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