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082" r:id="rId4"/>
    <p:sldMasterId id="2147484046" r:id="rId5"/>
  </p:sldMasterIdLst>
  <p:notesMasterIdLst>
    <p:notesMasterId r:id="rId24"/>
  </p:notesMasterIdLst>
  <p:handoutMasterIdLst>
    <p:handoutMasterId r:id="rId25"/>
  </p:handoutMasterIdLst>
  <p:sldIdLst>
    <p:sldId id="780" r:id="rId6"/>
    <p:sldId id="778" r:id="rId7"/>
    <p:sldId id="783" r:id="rId8"/>
    <p:sldId id="784" r:id="rId9"/>
    <p:sldId id="782" r:id="rId10"/>
    <p:sldId id="785" r:id="rId11"/>
    <p:sldId id="779" r:id="rId12"/>
    <p:sldId id="786" r:id="rId13"/>
    <p:sldId id="787" r:id="rId14"/>
    <p:sldId id="788" r:id="rId15"/>
    <p:sldId id="789" r:id="rId16"/>
    <p:sldId id="790" r:id="rId17"/>
    <p:sldId id="792" r:id="rId18"/>
    <p:sldId id="793" r:id="rId19"/>
    <p:sldId id="791" r:id="rId20"/>
    <p:sldId id="794" r:id="rId21"/>
    <p:sldId id="795" r:id="rId22"/>
    <p:sldId id="654" r:id="rId23"/>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2">
          <p15:clr>
            <a:srgbClr val="A4A3A4"/>
          </p15:clr>
        </p15:guide>
        <p15:guide id="2" orient="horz" pos="4176">
          <p15:clr>
            <a:srgbClr val="A4A3A4"/>
          </p15:clr>
        </p15:guide>
        <p15:guide id="3" orient="horz" pos="912">
          <p15:clr>
            <a:srgbClr val="A4A3A4"/>
          </p15:clr>
        </p15:guide>
        <p15:guide id="4" orient="horz" pos="1197">
          <p15:clr>
            <a:srgbClr val="A4A3A4"/>
          </p15:clr>
        </p15:guide>
        <p15:guide id="5" orient="horz" pos="1957">
          <p15:clr>
            <a:srgbClr val="A4A3A4"/>
          </p15:clr>
        </p15:guide>
        <p15:guide id="6" orient="horz" pos="2723">
          <p15:clr>
            <a:srgbClr val="A4A3A4"/>
          </p15:clr>
        </p15:guide>
        <p15:guide id="7" orient="horz" pos="2159">
          <p15:clr>
            <a:srgbClr val="A4A3A4"/>
          </p15:clr>
        </p15:guide>
        <p15:guide id="8" orient="horz" pos="3869">
          <p15:clr>
            <a:srgbClr val="A4A3A4"/>
          </p15:clr>
        </p15:guide>
        <p15:guide id="9" orient="horz" pos="3572">
          <p15:clr>
            <a:srgbClr val="A4A3A4"/>
          </p15:clr>
        </p15:guide>
        <p15:guide id="10" pos="128">
          <p15:clr>
            <a:srgbClr val="A4A3A4"/>
          </p15:clr>
        </p15:guide>
        <p15:guide id="11" pos="1767">
          <p15:clr>
            <a:srgbClr val="A4A3A4"/>
          </p15:clr>
        </p15:guide>
        <p15:guide id="12" pos="7548">
          <p15:clr>
            <a:srgbClr val="A4A3A4"/>
          </p15:clr>
        </p15:guide>
        <p15:guide id="13" pos="328">
          <p15:clr>
            <a:srgbClr val="A4A3A4"/>
          </p15:clr>
        </p15:guide>
        <p15:guide id="14" pos="7353">
          <p15:clr>
            <a:srgbClr val="A4A3A4"/>
          </p15:clr>
        </p15:guide>
        <p15:guide id="15" pos="613">
          <p15:clr>
            <a:srgbClr val="A4A3A4"/>
          </p15:clr>
        </p15:guide>
        <p15:guide id="16" pos="7062">
          <p15:clr>
            <a:srgbClr val="A4A3A4"/>
          </p15:clr>
        </p15:guide>
        <p15:guide id="17" pos="3837">
          <p15:clr>
            <a:srgbClr val="A4A3A4"/>
          </p15:clr>
        </p15:guide>
        <p15:guide id="18" pos="2216">
          <p15:clr>
            <a:srgbClr val="A4A3A4"/>
          </p15:clr>
        </p15:guide>
        <p15:guide id="19" pos="377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2C6"/>
    <a:srgbClr val="2D82FF"/>
    <a:srgbClr val="0088EE"/>
    <a:srgbClr val="0042AC"/>
    <a:srgbClr val="D2D2D2"/>
    <a:srgbClr val="969696"/>
    <a:srgbClr val="505050"/>
    <a:srgbClr val="00188F"/>
    <a:srgbClr val="EB3C00"/>
    <a:srgbClr val="68217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showOutlineIcons="0">
    <p:restoredLeft sz="34587" autoAdjust="0"/>
    <p:restoredTop sz="86455" autoAdjust="0"/>
  </p:normalViewPr>
  <p:slideViewPr>
    <p:cSldViewPr snapToGrid="0">
      <p:cViewPr varScale="1">
        <p:scale>
          <a:sx n="54" d="100"/>
          <a:sy n="54" d="100"/>
        </p:scale>
        <p:origin x="82" y="216"/>
      </p:cViewPr>
      <p:guideLst>
        <p:guide orient="horz" pos="142"/>
        <p:guide orient="horz" pos="4176"/>
        <p:guide orient="horz" pos="912"/>
        <p:guide orient="horz" pos="1197"/>
        <p:guide orient="horz" pos="1957"/>
        <p:guide orient="horz" pos="2723"/>
        <p:guide orient="horz" pos="2159"/>
        <p:guide orient="horz" pos="3869"/>
        <p:guide orient="horz" pos="3572"/>
        <p:guide pos="128"/>
        <p:guide pos="1767"/>
        <p:guide pos="7548"/>
        <p:guide pos="328"/>
        <p:guide pos="7353"/>
        <p:guide pos="613"/>
        <p:guide pos="7062"/>
        <p:guide pos="3837"/>
        <p:guide pos="2216"/>
        <p:guide pos="3771"/>
      </p:guideLst>
    </p:cSldViewPr>
  </p:slideViewPr>
  <p:outlineViewPr>
    <p:cViewPr>
      <p:scale>
        <a:sx n="33" d="100"/>
        <a:sy n="33" d="100"/>
      </p:scale>
      <p:origin x="0" y="-6792"/>
    </p:cViewPr>
  </p:outlineViewPr>
  <p:notesTextViewPr>
    <p:cViewPr>
      <p:scale>
        <a:sx n="100" d="100"/>
        <a:sy n="100" d="100"/>
      </p:scale>
      <p:origin x="0" y="0"/>
    </p:cViewPr>
  </p:notesTextViewPr>
  <p:sorterViewPr>
    <p:cViewPr varScale="1">
      <p:scale>
        <a:sx n="1" d="1"/>
        <a:sy n="1" d="1"/>
      </p:scale>
      <p:origin x="0" y="-5117"/>
    </p:cViewPr>
  </p:sorterViewPr>
  <p:notesViewPr>
    <p:cSldViewPr snapToGrid="0" showGuides="1">
      <p:cViewPr varScale="1">
        <p:scale>
          <a:sx n="82" d="100"/>
          <a:sy n="82" d="100"/>
        </p:scale>
        <p:origin x="-313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t>9/10/2014</a:t>
            </a:fld>
            <a:endParaRPr lang="en-US"/>
          </a:p>
        </p:txBody>
      </p:sp>
      <p:sp>
        <p:nvSpPr>
          <p:cNvPr id="8" name="Footer Placeholder 7"/>
          <p:cNvSpPr>
            <a:spLocks noGrp="1"/>
          </p:cNvSpPr>
          <p:nvPr>
            <p:ph type="ftr" sz="quarter" idx="2"/>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t>‹#›</a:t>
            </a:fld>
            <a:endParaRPr lang="en-US"/>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1B1278-D92B-4AF3-A9C1-71DD298190CE}" type="datetimeFigureOut">
              <a:rPr lang="en-US" smtClean="0"/>
              <a:t>9/10/2014</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vl1pPr>
          </a:lstStyle>
          <a:p>
            <a:fld id="{B4008EB6-D09E-4580-8CD6-DDB14511944F}" type="slidenum">
              <a:rPr lang="en-US" smtClean="0"/>
              <a:t>‹#›</a:t>
            </a:fld>
            <a:endParaRPr lang="en-US" dirty="0"/>
          </a:p>
        </p:txBody>
      </p:sp>
      <p:sp>
        <p:nvSpPr>
          <p:cNvPr id="14"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15" name="Footer Placeholder 7"/>
          <p:cNvSpPr>
            <a:spLocks noGrp="1"/>
          </p:cNvSpPr>
          <p:nvPr>
            <p:ph type="ftr" sz="quarter" idx="4"/>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3"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t>9/10/2014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a:t>
            </a:fld>
            <a:endParaRPr lang="en-US" dirty="0"/>
          </a:p>
        </p:txBody>
      </p:sp>
      <p:sp>
        <p:nvSpPr>
          <p:cNvPr id="7" name="Header Placeholder 6"/>
          <p:cNvSpPr>
            <a:spLocks noGrp="1"/>
          </p:cNvSpPr>
          <p:nvPr>
            <p:ph type="hdr" sz="quarter" idx="13"/>
          </p:nvPr>
        </p:nvSpPr>
        <p:spPr/>
        <p:txBody>
          <a:bodyPr/>
          <a:lstStyle/>
          <a:p>
            <a:r>
              <a:rPr lang="en-US" smtClean="0"/>
              <a:t>Build 2014</a:t>
            </a:r>
            <a:endParaRPr lang="en-US" dirty="0"/>
          </a:p>
        </p:txBody>
      </p:sp>
    </p:spTree>
    <p:extLst>
      <p:ext uri="{BB962C8B-B14F-4D97-AF65-F5344CB8AC3E}">
        <p14:creationId xmlns:p14="http://schemas.microsoft.com/office/powerpoint/2010/main" val="37145250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slide is a quick introduction to</a:t>
            </a:r>
            <a:r>
              <a:rPr lang="en-US" baseline="0" dirty="0" smtClean="0"/>
              <a:t> the libraries. Following modules explore these in depth.</a:t>
            </a:r>
            <a:endParaRPr lang="en-US" dirty="0"/>
          </a:p>
        </p:txBody>
      </p:sp>
      <p:sp>
        <p:nvSpPr>
          <p:cNvPr id="4" name="Date Placeholder 3"/>
          <p:cNvSpPr>
            <a:spLocks noGrp="1"/>
          </p:cNvSpPr>
          <p:nvPr>
            <p:ph type="dt" idx="10"/>
          </p:nvPr>
        </p:nvSpPr>
        <p:spPr/>
        <p:txBody>
          <a:bodyPr/>
          <a:lstStyle/>
          <a:p>
            <a:fld id="{14FEFE75-68DA-4913-B3E8-A4425B5A08D2}" type="datetime1">
              <a:rPr lang="en-US" smtClean="0"/>
              <a:t>9/10/2014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16</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7123208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US" dirty="0" smtClean="0"/>
              <a:t>This slide is a quick introduction to</a:t>
            </a:r>
            <a:r>
              <a:rPr lang="en-US" baseline="0" dirty="0" smtClean="0"/>
              <a:t> the libraries. Following modules explore these in depth.</a:t>
            </a:r>
            <a:endParaRPr lang="en-US" dirty="0" smtClean="0"/>
          </a:p>
        </p:txBody>
      </p:sp>
      <p:sp>
        <p:nvSpPr>
          <p:cNvPr id="4" name="Date Placeholder 3"/>
          <p:cNvSpPr>
            <a:spLocks noGrp="1"/>
          </p:cNvSpPr>
          <p:nvPr>
            <p:ph type="dt" idx="10"/>
          </p:nvPr>
        </p:nvSpPr>
        <p:spPr/>
        <p:txBody>
          <a:bodyPr/>
          <a:lstStyle/>
          <a:p>
            <a:fld id="{1389B73A-886E-4158-A147-4A30216E9FF4}" type="datetime1">
              <a:rPr lang="en-US" smtClean="0"/>
              <a:t>9/10/2014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17</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5873156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Footer Placeholder 4"/>
          <p:cNvSpPr>
            <a:spLocks noGrp="1"/>
          </p:cNvSpPr>
          <p:nvPr>
            <p:ph type="ftr" sz="quarter" idx="11"/>
          </p:nvPr>
        </p:nvSpPr>
        <p:spPr>
          <a:xfrm>
            <a:off x="0" y="8686800"/>
            <a:ext cx="5920740" cy="355964"/>
          </a:xfrm>
          <a:prstGeom prst="rect">
            <a:avLst/>
          </a:prstGeom>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0BB6559B-C68D-49B4-97AE-9BB74C417927}" type="datetime1">
              <a:rPr lang="en-US" smtClean="0"/>
              <a:t>9/10/2014</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18</a:t>
            </a:fld>
            <a:endParaRPr lang="en-US" dirty="0"/>
          </a:p>
        </p:txBody>
      </p:sp>
    </p:spTree>
    <p:extLst>
      <p:ext uri="{BB962C8B-B14F-4D97-AF65-F5344CB8AC3E}">
        <p14:creationId xmlns:p14="http://schemas.microsoft.com/office/powerpoint/2010/main" val="36959262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Prior to the release of the Office 365 APIs, device apps had to prompt users for credentials for</a:t>
            </a:r>
            <a:r>
              <a:rPr lang="en-US" baseline="0" dirty="0" smtClean="0"/>
              <a:t> the service, and in some cases the location of the resources. </a:t>
            </a:r>
          </a:p>
          <a:p>
            <a:r>
              <a:rPr lang="en-US" baseline="0" dirty="0" smtClean="0"/>
              <a:t>Storing credentials is very risky, and a worst practice.</a:t>
            </a:r>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9/10/2014</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3</a:t>
            </a:fld>
            <a:endParaRPr lang="en-US" dirty="0">
              <a:solidFill>
                <a:prstClr val="black"/>
              </a:solidFill>
            </a:endParaRPr>
          </a:p>
        </p:txBody>
      </p:sp>
    </p:spTree>
    <p:extLst>
      <p:ext uri="{BB962C8B-B14F-4D97-AF65-F5344CB8AC3E}">
        <p14:creationId xmlns:p14="http://schemas.microsoft.com/office/powerpoint/2010/main" val="31229285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 the</a:t>
            </a:r>
            <a:r>
              <a:rPr lang="en-US" baseline="0" dirty="0" smtClean="0"/>
              <a:t> Office 365 APIs, which leverage the Azure AD </a:t>
            </a:r>
            <a:r>
              <a:rPr lang="en-US" baseline="0" dirty="0" err="1" smtClean="0"/>
              <a:t>Oauth</a:t>
            </a:r>
            <a:r>
              <a:rPr lang="en-US" baseline="0" dirty="0" smtClean="0"/>
              <a:t> service, device apps no longer need to store user credentials.</a:t>
            </a:r>
          </a:p>
          <a:p>
            <a:r>
              <a:rPr lang="en-US" baseline="0" dirty="0" smtClean="0"/>
              <a:t>Azure AD has implemented a “Common Consent” dialog, providing a consistent interface for permission grants.</a:t>
            </a:r>
          </a:p>
          <a:p>
            <a:r>
              <a:rPr lang="en-US" baseline="0" dirty="0" smtClean="0"/>
              <a:t>Typically, </a:t>
            </a:r>
            <a:r>
              <a:rPr lang="en-US" baseline="0" dirty="0" err="1" smtClean="0"/>
              <a:t>OAuth</a:t>
            </a:r>
            <a:r>
              <a:rPr lang="en-US" baseline="0" dirty="0" smtClean="0"/>
              <a:t> is used to access a single resource. Common Consent is unique in that it can provide a token to Exchange Mail/Calendar/Contacts as well as SharePoint lists and files in OneDrive .</a:t>
            </a:r>
            <a:endParaRPr lang="en-US" dirty="0"/>
          </a:p>
        </p:txBody>
      </p:sp>
      <p:sp>
        <p:nvSpPr>
          <p:cNvPr id="4" name="Date Placeholder 3"/>
          <p:cNvSpPr>
            <a:spLocks noGrp="1"/>
          </p:cNvSpPr>
          <p:nvPr>
            <p:ph type="dt" idx="10"/>
          </p:nvPr>
        </p:nvSpPr>
        <p:spPr/>
        <p:txBody>
          <a:bodyPr/>
          <a:lstStyle/>
          <a:p>
            <a:fld id="{0056F32C-2241-48E6-8388-F77F68CEAFB8}" type="datetime1">
              <a:rPr lang="en-US" smtClean="0"/>
              <a:t>9/10/2014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4</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9347881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9D411708-D367-4C5A-9983-F6101344A5A8}" type="datetime1">
              <a:rPr lang="en-US" smtClean="0"/>
              <a:t>9/10/2014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5</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1051021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This slide has </a:t>
            </a:r>
            <a:r>
              <a:rPr lang="en-US" dirty="0" smtClean="0"/>
              <a:t>animations </a:t>
            </a:r>
            <a:r>
              <a:rPr lang="en-US" dirty="0" smtClean="0"/>
              <a:t>**</a:t>
            </a:r>
          </a:p>
          <a:p>
            <a:endParaRPr lang="en-US" dirty="0" smtClean="0"/>
          </a:p>
          <a:p>
            <a:r>
              <a:rPr lang="en-US" dirty="0" smtClean="0"/>
              <a:t>To facilitate the issuance of tokens</a:t>
            </a:r>
            <a:r>
              <a:rPr lang="en-US" baseline="0" dirty="0" smtClean="0"/>
              <a:t> for multiple resources, a different approach is required.</a:t>
            </a:r>
          </a:p>
          <a:p>
            <a:endParaRPr lang="en-US" baseline="0" dirty="0" smtClean="0"/>
          </a:p>
          <a:p>
            <a:r>
              <a:rPr lang="en-US" baseline="0" dirty="0" smtClean="0"/>
              <a:t>Instead of requesting an access token from the Authorization Endpoint, an authorization code is requested. The Resource Id for which a token is desired in included in the call to the Authorization Endpoint. The Authorization Endpoint will ensure the user is logged in, and will present the Common Consent dialog that lists the permissions requested by the application.</a:t>
            </a:r>
          </a:p>
          <a:p>
            <a:endParaRPr lang="en-US" baseline="0" dirty="0" smtClean="0"/>
          </a:p>
          <a:p>
            <a:r>
              <a:rPr lang="en-US" baseline="0" dirty="0" smtClean="0"/>
              <a:t>The authorization code is redeemed at the new Token Endpoint, which returns an access token and a refresh token. The token is issued for the resource identified in the authorization code request.</a:t>
            </a:r>
          </a:p>
          <a:p>
            <a:endParaRPr lang="en-US" baseline="0" dirty="0" smtClean="0"/>
          </a:p>
          <a:p>
            <a:r>
              <a:rPr lang="en-US" baseline="0" dirty="0" smtClean="0"/>
              <a:t>The access token is used to access the resource. The access token represents the user’s permissions to the resource. The application permission is granted during common consent.</a:t>
            </a:r>
            <a:endParaRPr lang="en-US" dirty="0"/>
          </a:p>
        </p:txBody>
      </p:sp>
      <p:sp>
        <p:nvSpPr>
          <p:cNvPr id="4" name="Date Placeholder 3"/>
          <p:cNvSpPr>
            <a:spLocks noGrp="1"/>
          </p:cNvSpPr>
          <p:nvPr>
            <p:ph type="dt" idx="10"/>
          </p:nvPr>
        </p:nvSpPr>
        <p:spPr/>
        <p:txBody>
          <a:bodyPr/>
          <a:lstStyle/>
          <a:p>
            <a:fld id="{CB5694A4-E5F5-4266-9443-10864A972286}" type="datetime1">
              <a:rPr lang="en-US" smtClean="0"/>
              <a:t>9/10/2014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6</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0730857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US" dirty="0" smtClean="0"/>
              <a:t>Using the browser and Fiddler, the authentication</a:t>
            </a:r>
            <a:r>
              <a:rPr lang="en-US" baseline="0" dirty="0" smtClean="0"/>
              <a:t> and token issuance flow can be demonstrated without writing code. Exercise 2 in the lab has detailed steps. (Exercise 1 is a pre-requisite.)</a:t>
            </a:r>
            <a:endParaRPr lang="en-US" dirty="0" smtClean="0"/>
          </a:p>
          <a:p>
            <a:endParaRPr lang="en-US" dirty="0"/>
          </a:p>
        </p:txBody>
      </p:sp>
      <p:sp>
        <p:nvSpPr>
          <p:cNvPr id="4" name="Date Placeholder 3"/>
          <p:cNvSpPr>
            <a:spLocks noGrp="1"/>
          </p:cNvSpPr>
          <p:nvPr>
            <p:ph type="dt" idx="10"/>
          </p:nvPr>
        </p:nvSpPr>
        <p:spPr/>
        <p:txBody>
          <a:bodyPr/>
          <a:lstStyle/>
          <a:p>
            <a:fld id="{6B8BF90D-BD61-43D7-93E0-6CBEC8B2313A}" type="datetime1">
              <a:rPr lang="en-US" smtClean="0"/>
              <a:t>9/10/2014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7</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9846418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Although an Azure AD is included with Office 365, accessing it via the Azure Management Portal requires a “sign-up.” However, there are no charges from Azure for using AD. (Charges will occur if other services are used.)</a:t>
            </a:r>
            <a:endParaRPr lang="en-US" dirty="0"/>
          </a:p>
        </p:txBody>
      </p:sp>
      <p:sp>
        <p:nvSpPr>
          <p:cNvPr id="4" name="Date Placeholder 3"/>
          <p:cNvSpPr>
            <a:spLocks noGrp="1"/>
          </p:cNvSpPr>
          <p:nvPr>
            <p:ph type="dt" idx="10"/>
          </p:nvPr>
        </p:nvSpPr>
        <p:spPr/>
        <p:txBody>
          <a:bodyPr/>
          <a:lstStyle/>
          <a:p>
            <a:fld id="{4883B839-3E2D-461F-9C7C-0ECB651581FB}" type="datetime1">
              <a:rPr lang="en-US" smtClean="0"/>
              <a:t>9/10/2014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9</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9182952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a:t>
            </a:r>
            <a:r>
              <a:rPr lang="en-US" baseline="0" dirty="0" smtClean="0"/>
              <a:t> snippet from Module 3653-4, notice the </a:t>
            </a:r>
            <a:r>
              <a:rPr lang="en-US" dirty="0" smtClean="0"/>
              <a:t>Client ID and Client Secret are used to create a credential object.</a:t>
            </a:r>
            <a:endParaRPr lang="en-US" dirty="0"/>
          </a:p>
        </p:txBody>
      </p:sp>
      <p:sp>
        <p:nvSpPr>
          <p:cNvPr id="4" name="Date Placeholder 3"/>
          <p:cNvSpPr>
            <a:spLocks noGrp="1"/>
          </p:cNvSpPr>
          <p:nvPr>
            <p:ph type="dt" idx="10"/>
          </p:nvPr>
        </p:nvSpPr>
        <p:spPr/>
        <p:txBody>
          <a:bodyPr/>
          <a:lstStyle/>
          <a:p>
            <a:fld id="{9B6FC0A4-BFAA-4D5E-985B-0D17E8A86BD3}" type="datetime1">
              <a:rPr lang="en-US" smtClean="0"/>
              <a:t>9/10/2014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12</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3448289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DiscoveryWin8</a:t>
            </a:r>
            <a:r>
              <a:rPr lang="en-US" baseline="0" dirty="0" smtClean="0"/>
              <a:t> app demonstrates the results of the API steps. The App *does not* use the O365 libraries, rather uses raw calls to the endpoints. This demo is intended to show the underlying functionality rather than hide it behind the library.</a:t>
            </a:r>
            <a:endParaRPr lang="en-US" dirty="0"/>
          </a:p>
        </p:txBody>
      </p:sp>
      <p:sp>
        <p:nvSpPr>
          <p:cNvPr id="4" name="Date Placeholder 3"/>
          <p:cNvSpPr>
            <a:spLocks noGrp="1"/>
          </p:cNvSpPr>
          <p:nvPr>
            <p:ph type="dt" idx="10"/>
          </p:nvPr>
        </p:nvSpPr>
        <p:spPr/>
        <p:txBody>
          <a:bodyPr/>
          <a:lstStyle/>
          <a:p>
            <a:fld id="{6B8BF90D-BD61-43D7-93E0-6CBEC8B2313A}" type="datetime1">
              <a:rPr lang="en-US" smtClean="0"/>
              <a:t>9/10/2014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15</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6751698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15004" y="4873973"/>
            <a:ext cx="4362138" cy="2046779"/>
          </a:xfrm>
          <a:prstGeom prst="rect">
            <a:avLst/>
          </a:prstGeom>
        </p:spPr>
      </p:pic>
    </p:spTree>
    <p:extLst>
      <p:ext uri="{BB962C8B-B14F-4D97-AF65-F5344CB8AC3E}">
        <p14:creationId xmlns:p14="http://schemas.microsoft.com/office/powerpoint/2010/main" val="771594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0"/>
            <a:ext cx="5433533"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96721169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85724618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32375595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23502799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69267222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3"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795969827"/>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5426154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8" y="1447800"/>
            <a:ext cx="11152188" cy="1988237"/>
          </a:xfrm>
        </p:spPr>
        <p:txBody>
          <a:bodyPr/>
          <a:lstStyle>
            <a:lvl1pPr marL="0" indent="0">
              <a:lnSpc>
                <a:spcPct val="95000"/>
              </a:lnSpc>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065750825"/>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530996961"/>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0126" y="2980724"/>
            <a:ext cx="7169534" cy="896552"/>
          </a:xfrm>
        </p:spPr>
        <p:txBody>
          <a:bodyPr vert="horz" wrap="square" lIns="182880" tIns="146304" rIns="182880" bIns="146304" rtlCol="0" anchor="ctr">
            <a:noAutofit/>
          </a:bodyPr>
          <a:lstStyle>
            <a:lvl1pPr marL="0" indent="0">
              <a:buFont typeface="Arial" panose="020B0604020202020204" pitchFamily="34" charset="0"/>
              <a:buNone/>
              <a:defRPr lang="en-US" sz="3528" kern="1200" dirty="0" smtClean="0">
                <a:gradFill>
                  <a:gsLst>
                    <a:gs pos="1299">
                      <a:schemeClr val="tx1"/>
                    </a:gs>
                    <a:gs pos="100000">
                      <a:schemeClr val="tx1"/>
                    </a:gs>
                  </a:gsLst>
                  <a:lin ang="5400000" scaled="0"/>
                </a:gradFill>
                <a:latin typeface="+mj-lt"/>
                <a:ea typeface="+mn-ea"/>
                <a:cs typeface="+mn-cs"/>
              </a:defRPr>
            </a:lvl1pPr>
          </a:lstStyle>
          <a:p>
            <a:pPr marL="0" lvl="0" indent="0" algn="l" defTabSz="895974" rtl="0" eaLnBrk="1" latinLnBrk="0" hangingPunct="1">
              <a:spcBef>
                <a:spcPct val="20000"/>
              </a:spcBef>
            </a:pPr>
            <a:r>
              <a:rPr lang="en-US" smtClean="0"/>
              <a:t>Click to edit Master text styles</a:t>
            </a:r>
          </a:p>
        </p:txBody>
      </p:sp>
      <p:sp>
        <p:nvSpPr>
          <p:cNvPr id="7" name="Picture Placeholder 12"/>
          <p:cNvSpPr>
            <a:spLocks noGrp="1"/>
          </p:cNvSpPr>
          <p:nvPr>
            <p:ph type="pic" sz="quarter" idx="16"/>
          </p:nvPr>
        </p:nvSpPr>
        <p:spPr>
          <a:xfrm>
            <a:off x="269169" y="1505896"/>
            <a:ext cx="3853623"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3624047886"/>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ivider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2742735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ivider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12596783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ivider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58707608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ivider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1677948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Punchy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998230128"/>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Punchy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74874795"/>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Punchy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1071124730"/>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unchy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609594423"/>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bg2"/>
                    </a:gs>
                    <a:gs pos="99000">
                      <a:schemeClr val="bg2"/>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600" spc="-150"/>
            </a:lvl1pPr>
          </a:lstStyle>
          <a:p>
            <a:pPr lvl="0"/>
            <a:r>
              <a:rPr lang="en-US" smtClean="0"/>
              <a:t>Click to edit Master text styles</a:t>
            </a:r>
          </a:p>
        </p:txBody>
      </p:sp>
    </p:spTree>
    <p:extLst>
      <p:ext uri="{BB962C8B-B14F-4D97-AF65-F5344CB8AC3E}">
        <p14:creationId xmlns:p14="http://schemas.microsoft.com/office/powerpoint/2010/main" val="26015579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lank Slide Orange">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6880358"/>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lank Slide Green">
    <p:bg>
      <p:bgPr>
        <a:solidFill>
          <a:srgbClr val="00723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2985372"/>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nk Slide Blue">
    <p:bg>
      <p:bgPr>
        <a:solidFill>
          <a:srgbClr val="00188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567518"/>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lank Slide Purple">
    <p:bg>
      <p:bgPr>
        <a:solidFill>
          <a:srgbClr val="68217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0010790"/>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69170" y="289511"/>
            <a:ext cx="11652805" cy="899665"/>
          </a:xfrm>
          <a:prstGeom prst="rect">
            <a:avLst/>
          </a:prstGeom>
        </p:spPr>
        <p:txBody>
          <a:bodyPr/>
          <a:lstStyle/>
          <a:p>
            <a:r>
              <a:rPr lang="en-US" smtClean="0"/>
              <a:t>Click to edit Master title style</a:t>
            </a:r>
            <a:endParaRPr lang="en-US"/>
          </a:p>
        </p:txBody>
      </p:sp>
      <p:sp>
        <p:nvSpPr>
          <p:cNvPr id="3" name="TextBox 7"/>
          <p:cNvSpPr txBox="1"/>
          <p:nvPr userDrawn="1"/>
        </p:nvSpPr>
        <p:spPr bwMode="white">
          <a:xfrm>
            <a:off x="4243041" y="6566924"/>
            <a:ext cx="3702745" cy="158377"/>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spc="147" dirty="0" smtClean="0">
                <a:gradFill>
                  <a:gsLst>
                    <a:gs pos="0">
                      <a:srgbClr val="FFFFFF">
                        <a:alpha val="50000"/>
                      </a:srgbClr>
                    </a:gs>
                    <a:gs pos="86000">
                      <a:srgbClr val="FFFFFF">
                        <a:alpha val="50000"/>
                      </a:srgbClr>
                    </a:gs>
                  </a:gsLst>
                  <a:lin ang="5400000" scaled="0"/>
                </a:gradFill>
                <a:latin typeface="Segoe Semibold" pitchFamily="34" charset="0"/>
              </a:rPr>
              <a:t>MICROSOFT CONFIDENTIAL – INTERNAL ONLY</a:t>
            </a:r>
          </a:p>
        </p:txBody>
      </p:sp>
    </p:spTree>
    <p:extLst>
      <p:ext uri="{BB962C8B-B14F-4D97-AF65-F5344CB8AC3E}">
        <p14:creationId xmlns:p14="http://schemas.microsoft.com/office/powerpoint/2010/main" val="3606568875"/>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775" indent="0">
              <a:buNone/>
              <a:defRPr sz="2000">
                <a:gradFill>
                  <a:gsLst>
                    <a:gs pos="100000">
                      <a:schemeClr val="bg2"/>
                    </a:gs>
                    <a:gs pos="6000">
                      <a:schemeClr val="bg2"/>
                    </a:gs>
                  </a:gsLst>
                  <a:lin ang="5400000" scaled="0"/>
                </a:gradFill>
              </a:defRPr>
            </a:lvl3pPr>
            <a:lvl4pPr marL="457200" indent="0">
              <a:buNone/>
              <a:defRPr sz="2000">
                <a:gradFill>
                  <a:gsLst>
                    <a:gs pos="100000">
                      <a:schemeClr val="bg2"/>
                    </a:gs>
                    <a:gs pos="6000">
                      <a:schemeClr val="bg2"/>
                    </a:gs>
                  </a:gsLst>
                  <a:lin ang="5400000" scaled="0"/>
                </a:gradFill>
              </a:defRPr>
            </a:lvl4pPr>
            <a:lvl5pPr marL="693738" indent="0">
              <a:buNone/>
              <a:defRPr sz="20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Tree>
    <p:extLst>
      <p:ext uri="{BB962C8B-B14F-4D97-AF65-F5344CB8AC3E}">
        <p14:creationId xmlns:p14="http://schemas.microsoft.com/office/powerpoint/2010/main" val="2174816850"/>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414694883"/>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43636"/>
          </a:xfrm>
          <a:prstGeom prst="rect">
            <a:avLst/>
          </a:prstGeom>
        </p:spPr>
        <p:txBody>
          <a:bodyPr/>
          <a:lstStyle>
            <a:lvl1pPr marL="284163" indent="-284163">
              <a:buFont typeface="Wingdings" pitchFamily="2" charset="2"/>
              <a:buChar char=""/>
              <a:defRPr sz="4000"/>
            </a:lvl1pPr>
            <a:lvl2pPr marL="517525" indent="-233363">
              <a:buFont typeface="Wingdings" pitchFamily="2" charset="2"/>
              <a:buChar char=""/>
              <a:defRPr>
                <a:latin typeface="+mn-lt"/>
              </a:defRPr>
            </a:lvl2pPr>
            <a:lvl3pPr marL="741363" indent="-223838">
              <a:buFont typeface="Wingdings" pitchFamily="2" charset="2"/>
              <a:buChar char=""/>
              <a:tabLst/>
              <a:defRPr>
                <a:latin typeface="+mn-lt"/>
              </a:defRPr>
            </a:lvl3pPr>
            <a:lvl4pPr marL="914400" indent="-173038">
              <a:buFont typeface="Wingdings" pitchFamily="2" charset="2"/>
              <a:buChar char=""/>
              <a:defRPr>
                <a:latin typeface="+mn-lt"/>
              </a:defRPr>
            </a:lvl4pPr>
            <a:lvl5pPr marL="1087438" indent="-173038">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567823360"/>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
                      <a:schemeClr val="bg2"/>
                    </a:gs>
                    <a:gs pos="98000">
                      <a:schemeClr val="bg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66684351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Click to edit Master text styles</a:t>
            </a:r>
          </a:p>
          <a:p>
            <a:pPr marL="292100" marR="0" lvl="1"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Second level</a:t>
            </a:r>
          </a:p>
          <a:p>
            <a:pPr marL="292100" marR="0" lvl="2"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Third level</a:t>
            </a:r>
          </a:p>
          <a:p>
            <a:pPr marL="292100" marR="0" lvl="3"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Fourth level</a:t>
            </a:r>
          </a:p>
          <a:p>
            <a:pPr marL="292100" marR="0" lvl="4"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429362577"/>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9.xml"/><Relationship Id="rId13" Type="http://schemas.openxmlformats.org/officeDocument/2006/relationships/slideLayout" Target="../slideLayouts/slideLayout34.xml"/><Relationship Id="rId3" Type="http://schemas.openxmlformats.org/officeDocument/2006/relationships/slideLayout" Target="../slideLayouts/slideLayout24.xml"/><Relationship Id="rId7" Type="http://schemas.openxmlformats.org/officeDocument/2006/relationships/slideLayout" Target="../slideLayouts/slideLayout28.xml"/><Relationship Id="rId12" Type="http://schemas.openxmlformats.org/officeDocument/2006/relationships/slideLayout" Target="../slideLayouts/slideLayout33.xml"/><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slideLayout" Target="../slideLayouts/slideLayout32.xml"/><Relationship Id="rId5" Type="http://schemas.openxmlformats.org/officeDocument/2006/relationships/slideLayout" Target="../slideLayouts/slideLayout26.xml"/><Relationship Id="rId10" Type="http://schemas.openxmlformats.org/officeDocument/2006/relationships/slideLayout" Target="../slideLayouts/slideLayout31.xml"/><Relationship Id="rId4" Type="http://schemas.openxmlformats.org/officeDocument/2006/relationships/slideLayout" Target="../slideLayouts/slideLayout25.xml"/><Relationship Id="rId9" Type="http://schemas.openxmlformats.org/officeDocument/2006/relationships/slideLayout" Target="../slideLayouts/slideLayout30.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083" r:id="rId1"/>
    <p:sldLayoutId id="2147484084" r:id="rId2"/>
    <p:sldLayoutId id="2147484085" r:id="rId3"/>
    <p:sldLayoutId id="2147484087" r:id="rId4"/>
    <p:sldLayoutId id="2147484088" r:id="rId5"/>
    <p:sldLayoutId id="2147484086" r:id="rId6"/>
    <p:sldLayoutId id="2147484090" r:id="rId7"/>
    <p:sldLayoutId id="2147484091" r:id="rId8"/>
    <p:sldLayoutId id="2147484089" r:id="rId9"/>
    <p:sldLayoutId id="2147484119" r:id="rId10"/>
    <p:sldLayoutId id="2147484116" r:id="rId11"/>
    <p:sldLayoutId id="2147484117" r:id="rId12"/>
    <p:sldLayoutId id="2147484140" r:id="rId13"/>
    <p:sldLayoutId id="2147484141" r:id="rId14"/>
    <p:sldLayoutId id="2147484142" r:id="rId15"/>
    <p:sldLayoutId id="2147484143" r:id="rId16"/>
    <p:sldLayoutId id="2147484092" r:id="rId17"/>
    <p:sldLayoutId id="2147484093" r:id="rId18"/>
    <p:sldLayoutId id="2147484094" r:id="rId19"/>
    <p:sldLayoutId id="2147484096" r:id="rId20"/>
    <p:sldLayoutId id="2147484144" r:id="rId21"/>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0702324"/>
      </p:ext>
    </p:extLst>
  </p:cSld>
  <p:clrMap bg1="dk1" tx1="lt1" bg2="dk2" tx2="lt2" accent1="accent1" accent2="accent2" accent3="accent3" accent4="accent4" accent5="accent5" accent6="accent6" hlink="hlink" folHlink="folHlink"/>
  <p:sldLayoutIdLst>
    <p:sldLayoutId id="2147484058" r:id="rId1"/>
    <p:sldLayoutId id="2147484099" r:id="rId2"/>
    <p:sldLayoutId id="2147484100" r:id="rId3"/>
    <p:sldLayoutId id="2147484101" r:id="rId4"/>
    <p:sldLayoutId id="2147484048" r:id="rId5"/>
    <p:sldLayoutId id="2147484061" r:id="rId6"/>
    <p:sldLayoutId id="2147484062" r:id="rId7"/>
    <p:sldLayoutId id="2147484097" r:id="rId8"/>
    <p:sldLayoutId id="2147484057" r:id="rId9"/>
    <p:sldLayoutId id="2147484065" r:id="rId10"/>
    <p:sldLayoutId id="2147484066" r:id="rId11"/>
    <p:sldLayoutId id="2147484098" r:id="rId12"/>
    <p:sldLayoutId id="2147484146" r:id="rId13"/>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tx1"/>
              </a:gs>
              <a:gs pos="100000">
                <a:schemeClr val="tx1"/>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tx1"/>
              </a:gs>
              <a:gs pos="100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3.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3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708936" y="1814048"/>
            <a:ext cx="7346043" cy="2881519"/>
          </a:xfrm>
        </p:spPr>
        <p:txBody>
          <a:bodyPr/>
          <a:lstStyle/>
          <a:p>
            <a:r>
              <a:rPr lang="en-US" dirty="0" smtClean="0"/>
              <a:t>Introduction</a:t>
            </a:r>
          </a:p>
          <a:p>
            <a:r>
              <a:rPr lang="en-US" dirty="0" err="1" smtClean="0"/>
              <a:t>OAuth</a:t>
            </a:r>
            <a:r>
              <a:rPr lang="en-US" dirty="0" smtClean="0"/>
              <a:t> Basics &amp; Authentication Flow</a:t>
            </a:r>
          </a:p>
          <a:p>
            <a:r>
              <a:rPr lang="en-US" dirty="0" smtClean="0"/>
              <a:t>App Registration and Authentication</a:t>
            </a:r>
          </a:p>
          <a:p>
            <a:r>
              <a:rPr lang="en-US" dirty="0" smtClean="0"/>
              <a:t>O365 Discovery Service</a:t>
            </a:r>
          </a:p>
        </p:txBody>
      </p:sp>
      <p:pic>
        <p:nvPicPr>
          <p:cNvPr id="4" name="Picture Placeholder 3"/>
          <p:cNvPicPr>
            <a:picLocks noGrp="1" noChangeAspect="1"/>
          </p:cNvPicPr>
          <p:nvPr>
            <p:ph type="pic" sz="quarter" idx="16"/>
          </p:nvPr>
        </p:nvPicPr>
        <p:blipFill>
          <a:blip r:embed="rId3">
            <a:extLst>
              <a:ext uri="{28A0092B-C50C-407E-A947-70E740481C1C}">
                <a14:useLocalDpi xmlns:a14="http://schemas.microsoft.com/office/drawing/2010/main" val="0"/>
              </a:ext>
            </a:extLst>
          </a:blip>
          <a:stretch>
            <a:fillRect/>
          </a:stretch>
        </p:blipFill>
        <p:spPr>
          <a:xfrm>
            <a:off x="269169" y="1905492"/>
            <a:ext cx="4301734" cy="2865616"/>
          </a:xfrm>
        </p:spPr>
      </p:pic>
      <p:sp>
        <p:nvSpPr>
          <p:cNvPr id="5" name="Title 4"/>
          <p:cNvSpPr>
            <a:spLocks noGrp="1"/>
          </p:cNvSpPr>
          <p:nvPr>
            <p:ph type="title"/>
          </p:nvPr>
        </p:nvSpPr>
        <p:spPr/>
        <p:txBody>
          <a:bodyPr/>
          <a:lstStyle/>
          <a:p>
            <a:r>
              <a:rPr lang="en-US" dirty="0" smtClean="0"/>
              <a:t>Agenda</a:t>
            </a:r>
            <a:br>
              <a:rPr lang="en-US" dirty="0" smtClean="0"/>
            </a:br>
            <a:endParaRPr lang="en-US" dirty="0"/>
          </a:p>
        </p:txBody>
      </p:sp>
    </p:spTree>
    <p:extLst>
      <p:ext uri="{BB962C8B-B14F-4D97-AF65-F5344CB8AC3E}">
        <p14:creationId xmlns:p14="http://schemas.microsoft.com/office/powerpoint/2010/main" val="4086357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en-US" dirty="0" smtClean="0"/>
              <a:t>Application Types</a:t>
            </a:r>
          </a:p>
          <a:p>
            <a:pPr lvl="1"/>
            <a:r>
              <a:rPr lang="en-US" dirty="0" smtClean="0"/>
              <a:t>Custom developed</a:t>
            </a:r>
          </a:p>
          <a:p>
            <a:pPr lvl="1"/>
            <a:r>
              <a:rPr lang="en-US" dirty="0" smtClean="0"/>
              <a:t>Third-party, published in the gallery</a:t>
            </a:r>
          </a:p>
          <a:p>
            <a:pPr lvl="2"/>
            <a:r>
              <a:rPr lang="en-US" dirty="0" smtClean="0"/>
              <a:t>Office</a:t>
            </a:r>
            <a:r>
              <a:rPr lang="en-US" baseline="0" dirty="0" smtClean="0"/>
              <a:t> 365 SharePoint, Exchange</a:t>
            </a:r>
          </a:p>
          <a:p>
            <a:pPr lvl="2"/>
            <a:r>
              <a:rPr lang="en-US" baseline="0" dirty="0" smtClean="0"/>
              <a:t>Dynamics CRM</a:t>
            </a:r>
          </a:p>
          <a:p>
            <a:pPr lvl="2"/>
            <a:r>
              <a:rPr lang="en-US" baseline="0" dirty="0" smtClean="0"/>
              <a:t>Thousands of others</a:t>
            </a:r>
            <a:endParaRPr lang="en-US" dirty="0" smtClean="0"/>
          </a:p>
          <a:p>
            <a:pPr lvl="1"/>
            <a:endParaRPr lang="en-US" dirty="0" smtClean="0"/>
          </a:p>
          <a:p>
            <a:pPr lvl="0"/>
            <a:r>
              <a:rPr lang="en-US" dirty="0" smtClean="0"/>
              <a:t>Custom Applications</a:t>
            </a:r>
          </a:p>
          <a:p>
            <a:pPr lvl="1"/>
            <a:r>
              <a:rPr lang="en-US" dirty="0" smtClean="0"/>
              <a:t>Web Application and/or </a:t>
            </a:r>
            <a:r>
              <a:rPr lang="en-US" dirty="0" err="1" smtClean="0"/>
              <a:t>WebAPI</a:t>
            </a:r>
            <a:r>
              <a:rPr lang="en-US" dirty="0" smtClean="0"/>
              <a:t> </a:t>
            </a:r>
          </a:p>
          <a:p>
            <a:pPr lvl="1"/>
            <a:r>
              <a:rPr lang="en-US" dirty="0" smtClean="0"/>
              <a:t>Native Client</a:t>
            </a:r>
          </a:p>
        </p:txBody>
      </p:sp>
      <p:sp>
        <p:nvSpPr>
          <p:cNvPr id="5" name="Title 4"/>
          <p:cNvSpPr>
            <a:spLocks noGrp="1"/>
          </p:cNvSpPr>
          <p:nvPr>
            <p:ph type="title"/>
          </p:nvPr>
        </p:nvSpPr>
        <p:spPr/>
        <p:txBody>
          <a:bodyPr/>
          <a:lstStyle/>
          <a:p>
            <a:r>
              <a:rPr lang="en-US" dirty="0" smtClean="0"/>
              <a:t>Application Registration</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10</a:t>
            </a:fld>
            <a:endParaRPr lang="en-US" dirty="0"/>
          </a:p>
        </p:txBody>
      </p:sp>
      <p:pic>
        <p:nvPicPr>
          <p:cNvPr id="7" name="Picture 6"/>
          <p:cNvPicPr>
            <a:picLocks noChangeAspect="1"/>
          </p:cNvPicPr>
          <p:nvPr/>
        </p:nvPicPr>
        <p:blipFill>
          <a:blip r:embed="rId2"/>
          <a:stretch>
            <a:fillRect/>
          </a:stretch>
        </p:blipFill>
        <p:spPr>
          <a:xfrm>
            <a:off x="5300663" y="1423146"/>
            <a:ext cx="6367462" cy="4439190"/>
          </a:xfrm>
          <a:prstGeom prst="rect">
            <a:avLst/>
          </a:prstGeom>
          <a:ln>
            <a:solidFill>
              <a:schemeClr val="accent1"/>
            </a:solidFill>
          </a:ln>
        </p:spPr>
      </p:pic>
      <p:pic>
        <p:nvPicPr>
          <p:cNvPr id="9" name="Picture 8"/>
          <p:cNvPicPr>
            <a:picLocks noChangeAspect="1"/>
          </p:cNvPicPr>
          <p:nvPr/>
        </p:nvPicPr>
        <p:blipFill>
          <a:blip r:embed="rId3"/>
          <a:stretch>
            <a:fillRect/>
          </a:stretch>
        </p:blipFill>
        <p:spPr>
          <a:xfrm>
            <a:off x="5441157" y="3196993"/>
            <a:ext cx="4801016" cy="3429297"/>
          </a:xfrm>
          <a:prstGeom prst="rect">
            <a:avLst/>
          </a:prstGeom>
          <a:ln>
            <a:solidFill>
              <a:schemeClr val="accent1"/>
            </a:solidFill>
          </a:ln>
        </p:spPr>
      </p:pic>
    </p:spTree>
    <p:extLst>
      <p:ext uri="{BB962C8B-B14F-4D97-AF65-F5344CB8AC3E}">
        <p14:creationId xmlns:p14="http://schemas.microsoft.com/office/powerpoint/2010/main" val="270044109"/>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Key information</a:t>
            </a:r>
          </a:p>
          <a:p>
            <a:pPr lvl="1"/>
            <a:r>
              <a:rPr lang="en-US" dirty="0" smtClean="0"/>
              <a:t>Client ID</a:t>
            </a:r>
          </a:p>
          <a:p>
            <a:pPr lvl="1"/>
            <a:r>
              <a:rPr lang="en-US" dirty="0" smtClean="0"/>
              <a:t>Keys (aka Client Secret)</a:t>
            </a:r>
          </a:p>
          <a:p>
            <a:pPr lvl="1"/>
            <a:r>
              <a:rPr lang="en-US" baseline="0" dirty="0" smtClean="0"/>
              <a:t>Redirect /Sign-On URI</a:t>
            </a:r>
          </a:p>
        </p:txBody>
      </p:sp>
      <p:sp>
        <p:nvSpPr>
          <p:cNvPr id="3" name="Title 2"/>
          <p:cNvSpPr>
            <a:spLocks noGrp="1"/>
          </p:cNvSpPr>
          <p:nvPr>
            <p:ph type="title"/>
          </p:nvPr>
        </p:nvSpPr>
        <p:spPr/>
        <p:txBody>
          <a:bodyPr/>
          <a:lstStyle/>
          <a:p>
            <a:r>
              <a:rPr lang="en-US" dirty="0" smtClean="0"/>
              <a:t>Custom Application</a:t>
            </a:r>
            <a:r>
              <a:rPr lang="en-US" baseline="0" dirty="0" smtClean="0"/>
              <a:t> Registration</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11</a:t>
            </a:fld>
            <a:endParaRPr lang="en-US" dirty="0"/>
          </a:p>
        </p:txBody>
      </p:sp>
      <p:pic>
        <p:nvPicPr>
          <p:cNvPr id="5" name="Picture 4"/>
          <p:cNvPicPr>
            <a:picLocks noChangeAspect="1"/>
          </p:cNvPicPr>
          <p:nvPr/>
        </p:nvPicPr>
        <p:blipFill>
          <a:blip r:embed="rId2"/>
          <a:stretch>
            <a:fillRect/>
          </a:stretch>
        </p:blipFill>
        <p:spPr>
          <a:xfrm>
            <a:off x="3911706" y="1447799"/>
            <a:ext cx="7756419" cy="4386686"/>
          </a:xfrm>
          <a:prstGeom prst="rect">
            <a:avLst/>
          </a:prstGeom>
        </p:spPr>
      </p:pic>
    </p:spTree>
    <p:extLst>
      <p:ext uri="{BB962C8B-B14F-4D97-AF65-F5344CB8AC3E}">
        <p14:creationId xmlns:p14="http://schemas.microsoft.com/office/powerpoint/2010/main" val="830916737"/>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z="4000" b="0" kern="1200" spc="-70" baseline="0" dirty="0" smtClean="0">
                <a:gradFill>
                  <a:gsLst>
                    <a:gs pos="100000">
                      <a:schemeClr val="bg2"/>
                    </a:gs>
                    <a:gs pos="0">
                      <a:schemeClr val="bg2"/>
                    </a:gs>
                  </a:gsLst>
                  <a:lin ang="5400000" scaled="0"/>
                </a:gradFill>
                <a:effectLst/>
                <a:latin typeface="+mj-lt"/>
                <a:ea typeface="+mn-ea"/>
                <a:cs typeface="+mn-cs"/>
              </a:rPr>
              <a:t>App Authentication uses Client ID/Secret</a:t>
            </a:r>
          </a:p>
          <a:p>
            <a:pPr lvl="1"/>
            <a:r>
              <a:rPr lang="en-US" baseline="0" dirty="0" smtClean="0"/>
              <a:t>Protect this information just as you would a user name / password</a:t>
            </a:r>
            <a:endParaRPr lang="en-US" dirty="0"/>
          </a:p>
        </p:txBody>
      </p:sp>
      <p:sp>
        <p:nvSpPr>
          <p:cNvPr id="3" name="Title 2"/>
          <p:cNvSpPr>
            <a:spLocks noGrp="1"/>
          </p:cNvSpPr>
          <p:nvPr>
            <p:ph type="title"/>
          </p:nvPr>
        </p:nvSpPr>
        <p:spPr/>
        <p:txBody>
          <a:bodyPr/>
          <a:lstStyle/>
          <a:p>
            <a:pPr lvl="0"/>
            <a:r>
              <a:rPr lang="en-US" baseline="0" dirty="0" smtClean="0"/>
              <a:t>Application Authentication</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12</a:t>
            </a:fld>
            <a:endParaRPr lang="en-US" dirty="0"/>
          </a:p>
        </p:txBody>
      </p:sp>
      <p:pic>
        <p:nvPicPr>
          <p:cNvPr id="5" name="Picture 4"/>
          <p:cNvPicPr>
            <a:picLocks noChangeAspect="1"/>
          </p:cNvPicPr>
          <p:nvPr/>
        </p:nvPicPr>
        <p:blipFill>
          <a:blip r:embed="rId3"/>
          <a:stretch>
            <a:fillRect/>
          </a:stretch>
        </p:blipFill>
        <p:spPr>
          <a:xfrm>
            <a:off x="1081386" y="2972709"/>
            <a:ext cx="8249257" cy="1570717"/>
          </a:xfrm>
          <a:prstGeom prst="rect">
            <a:avLst/>
          </a:prstGeom>
        </p:spPr>
      </p:pic>
    </p:spTree>
    <p:extLst>
      <p:ext uri="{BB962C8B-B14F-4D97-AF65-F5344CB8AC3E}">
        <p14:creationId xmlns:p14="http://schemas.microsoft.com/office/powerpoint/2010/main" val="2127879006"/>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8694" y="2109542"/>
            <a:ext cx="10565606" cy="997196"/>
          </a:xfrm>
        </p:spPr>
        <p:txBody>
          <a:bodyPr/>
          <a:lstStyle/>
          <a:p>
            <a:r>
              <a:rPr lang="en-US" dirty="0" smtClean="0"/>
              <a:t>Office 365 Discovery Service</a:t>
            </a:r>
            <a:endParaRPr lang="en-US" dirty="0"/>
          </a:p>
        </p:txBody>
      </p:sp>
      <p:sp>
        <p:nvSpPr>
          <p:cNvPr id="3" name="Text Placeholder 2"/>
          <p:cNvSpPr>
            <a:spLocks noGrp="1"/>
          </p:cNvSpPr>
          <p:nvPr>
            <p:ph type="body" sz="quarter" idx="12"/>
          </p:nvPr>
        </p:nvSpPr>
        <p:spPr/>
        <p:txBody>
          <a:bodyPr/>
          <a:lstStyle/>
          <a:p>
            <a:endParaRPr lang="en-US" dirty="0"/>
          </a:p>
        </p:txBody>
      </p:sp>
    </p:spTree>
    <p:extLst>
      <p:ext uri="{BB962C8B-B14F-4D97-AF65-F5344CB8AC3E}">
        <p14:creationId xmlns:p14="http://schemas.microsoft.com/office/powerpoint/2010/main" val="2286693615"/>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smtClean="0"/>
              <a:t>Returns</a:t>
            </a:r>
            <a:r>
              <a:rPr lang="en-US" baseline="0" dirty="0" smtClean="0"/>
              <a:t> a collection of endpoints specific to current user</a:t>
            </a:r>
          </a:p>
          <a:p>
            <a:r>
              <a:rPr lang="en-US" dirty="0" smtClean="0"/>
              <a:t>Intended as the starting point for application</a:t>
            </a:r>
          </a:p>
          <a:p>
            <a:pPr lvl="1"/>
            <a:r>
              <a:rPr lang="en-US" dirty="0" smtClean="0"/>
              <a:t>1. Sign-In</a:t>
            </a:r>
          </a:p>
          <a:p>
            <a:pPr lvl="1"/>
            <a:r>
              <a:rPr lang="en-US" dirty="0" smtClean="0"/>
              <a:t>2. Get authorized</a:t>
            </a:r>
          </a:p>
          <a:p>
            <a:pPr lvl="1"/>
            <a:r>
              <a:rPr lang="en-US" dirty="0" smtClean="0"/>
              <a:t>3. Discover endpoints for resource</a:t>
            </a:r>
          </a:p>
          <a:p>
            <a:pPr lvl="1"/>
            <a:r>
              <a:rPr lang="en-US" dirty="0" smtClean="0"/>
              <a:t>4. Get</a:t>
            </a:r>
            <a:r>
              <a:rPr lang="en-US" baseline="0" dirty="0" smtClean="0"/>
              <a:t> Token</a:t>
            </a:r>
          </a:p>
          <a:p>
            <a:pPr lvl="1"/>
            <a:r>
              <a:rPr lang="en-US" baseline="0" dirty="0" smtClean="0"/>
              <a:t>5. Access resource</a:t>
            </a:r>
          </a:p>
          <a:p>
            <a:pPr lvl="0"/>
            <a:r>
              <a:rPr lang="en-US" dirty="0" smtClean="0"/>
              <a:t>API</a:t>
            </a:r>
            <a:r>
              <a:rPr lang="en-US" baseline="0" dirty="0" smtClean="0"/>
              <a:t> Libraries simplify necessary code</a:t>
            </a:r>
          </a:p>
        </p:txBody>
      </p:sp>
      <p:sp>
        <p:nvSpPr>
          <p:cNvPr id="2" name="Title 1"/>
          <p:cNvSpPr>
            <a:spLocks noGrp="1"/>
          </p:cNvSpPr>
          <p:nvPr>
            <p:ph type="title"/>
          </p:nvPr>
        </p:nvSpPr>
        <p:spPr/>
        <p:txBody>
          <a:bodyPr/>
          <a:lstStyle/>
          <a:p>
            <a:r>
              <a:rPr lang="en-US" dirty="0" smtClean="0"/>
              <a:t>O365 Discovery Service</a:t>
            </a:r>
            <a:endParaRPr lang="en-US" dirty="0"/>
          </a:p>
        </p:txBody>
      </p:sp>
    </p:spTree>
    <p:extLst>
      <p:ext uri="{BB962C8B-B14F-4D97-AF65-F5344CB8AC3E}">
        <p14:creationId xmlns:p14="http://schemas.microsoft.com/office/powerpoint/2010/main" val="1047649008"/>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Text Placeholder 2"/>
          <p:cNvSpPr>
            <a:spLocks noGrp="1"/>
          </p:cNvSpPr>
          <p:nvPr>
            <p:ph type="body" sz="quarter" idx="12"/>
          </p:nvPr>
        </p:nvSpPr>
        <p:spPr/>
        <p:txBody>
          <a:bodyPr/>
          <a:lstStyle/>
          <a:p>
            <a:r>
              <a:rPr lang="en-US" dirty="0" smtClean="0"/>
              <a:t>OFFICE 365 DISCOVERY SERVICE</a:t>
            </a:r>
            <a:endParaRPr lang="en-US" dirty="0"/>
          </a:p>
        </p:txBody>
      </p:sp>
    </p:spTree>
    <p:extLst>
      <p:ext uri="{BB962C8B-B14F-4D97-AF65-F5344CB8AC3E}">
        <p14:creationId xmlns:p14="http://schemas.microsoft.com/office/powerpoint/2010/main" val="92989322"/>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How it works</a:t>
            </a:r>
          </a:p>
          <a:p>
            <a:pPr lvl="1"/>
            <a:r>
              <a:rPr lang="en-US" dirty="0" smtClean="0"/>
              <a:t>Mail /</a:t>
            </a:r>
            <a:r>
              <a:rPr lang="en-US" baseline="0" dirty="0" smtClean="0"/>
              <a:t> Calendar / Contacts</a:t>
            </a:r>
            <a:endParaRPr lang="en-US" dirty="0" smtClean="0"/>
          </a:p>
          <a:p>
            <a:pPr lvl="2"/>
            <a:r>
              <a:rPr lang="en-US" dirty="0" smtClean="0"/>
              <a:t>Create a Discovery Context</a:t>
            </a:r>
          </a:p>
          <a:p>
            <a:pPr lvl="2"/>
            <a:r>
              <a:rPr lang="en-US" dirty="0" smtClean="0"/>
              <a:t>Call</a:t>
            </a:r>
            <a:r>
              <a:rPr lang="en-US" baseline="0" dirty="0" smtClean="0"/>
              <a:t> </a:t>
            </a:r>
            <a:r>
              <a:rPr lang="en-US" baseline="0" dirty="0" err="1" smtClean="0"/>
              <a:t>DiscoverResourceAsync</a:t>
            </a:r>
            <a:r>
              <a:rPr lang="en-US" baseline="0" dirty="0" smtClean="0"/>
              <a:t>() method, passing a string that identifies the resource required</a:t>
            </a:r>
          </a:p>
          <a:p>
            <a:pPr lvl="2"/>
            <a:r>
              <a:rPr lang="en-US" baseline="0" dirty="0" smtClean="0"/>
              <a:t>Returns the </a:t>
            </a:r>
            <a:r>
              <a:rPr lang="en-US" baseline="0" dirty="0" err="1" smtClean="0"/>
              <a:t>UserId</a:t>
            </a:r>
            <a:r>
              <a:rPr lang="en-US" baseline="0" dirty="0" smtClean="0"/>
              <a:t> and </a:t>
            </a:r>
            <a:r>
              <a:rPr lang="en-US" baseline="0" dirty="0" err="1" smtClean="0"/>
              <a:t>TenantId</a:t>
            </a:r>
            <a:endParaRPr lang="en-US" baseline="0" dirty="0" smtClean="0"/>
          </a:p>
          <a:p>
            <a:pPr lvl="2"/>
            <a:r>
              <a:rPr lang="en-US" baseline="0" dirty="0" smtClean="0"/>
              <a:t>* Does not return an endpoint, since this a static endpoint (https://outlook.office365.com) *</a:t>
            </a:r>
          </a:p>
          <a:p>
            <a:pPr lvl="1"/>
            <a:endParaRPr lang="en-US" dirty="0"/>
          </a:p>
        </p:txBody>
      </p:sp>
      <p:sp>
        <p:nvSpPr>
          <p:cNvPr id="3" name="Title 2"/>
          <p:cNvSpPr>
            <a:spLocks noGrp="1"/>
          </p:cNvSpPr>
          <p:nvPr>
            <p:ph type="title"/>
          </p:nvPr>
        </p:nvSpPr>
        <p:spPr/>
        <p:txBody>
          <a:bodyPr/>
          <a:lstStyle/>
          <a:p>
            <a:r>
              <a:rPr lang="en-US" dirty="0" smtClean="0"/>
              <a:t>Office 365 API</a:t>
            </a:r>
            <a:r>
              <a:rPr lang="en-US" baseline="0" dirty="0" smtClean="0"/>
              <a:t> Libraries</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16</a:t>
            </a:fld>
            <a:endParaRPr lang="en-US" dirty="0"/>
          </a:p>
        </p:txBody>
      </p:sp>
      <p:pic>
        <p:nvPicPr>
          <p:cNvPr id="5" name="Picture 4"/>
          <p:cNvPicPr>
            <a:picLocks noChangeAspect="1"/>
          </p:cNvPicPr>
          <p:nvPr/>
        </p:nvPicPr>
        <p:blipFill>
          <a:blip r:embed="rId3"/>
          <a:stretch>
            <a:fillRect/>
          </a:stretch>
        </p:blipFill>
        <p:spPr>
          <a:xfrm>
            <a:off x="1081386" y="4102361"/>
            <a:ext cx="8641558" cy="2169852"/>
          </a:xfrm>
          <a:prstGeom prst="rect">
            <a:avLst/>
          </a:prstGeom>
          <a:noFill/>
          <a:ln>
            <a:solidFill>
              <a:schemeClr val="accent1"/>
            </a:solidFill>
          </a:ln>
        </p:spPr>
      </p:pic>
    </p:spTree>
    <p:extLst>
      <p:ext uri="{BB962C8B-B14F-4D97-AF65-F5344CB8AC3E}">
        <p14:creationId xmlns:p14="http://schemas.microsoft.com/office/powerpoint/2010/main" val="3883709298"/>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How it works</a:t>
            </a:r>
          </a:p>
          <a:p>
            <a:pPr lvl="1"/>
            <a:r>
              <a:rPr lang="en-US" dirty="0" smtClean="0"/>
              <a:t>My Files /</a:t>
            </a:r>
            <a:r>
              <a:rPr lang="en-US" baseline="0" dirty="0" smtClean="0"/>
              <a:t> SharePoint Sites</a:t>
            </a:r>
            <a:endParaRPr lang="en-US" dirty="0" smtClean="0"/>
          </a:p>
          <a:p>
            <a:pPr lvl="2"/>
            <a:r>
              <a:rPr lang="en-US" dirty="0" smtClean="0"/>
              <a:t>Create a Discovery Context</a:t>
            </a:r>
          </a:p>
          <a:p>
            <a:pPr lvl="2"/>
            <a:r>
              <a:rPr lang="en-US" dirty="0" smtClean="0"/>
              <a:t>Call</a:t>
            </a:r>
            <a:r>
              <a:rPr lang="en-US" baseline="0" dirty="0" smtClean="0"/>
              <a:t> </a:t>
            </a:r>
            <a:r>
              <a:rPr lang="en-US" baseline="0" dirty="0" err="1" smtClean="0"/>
              <a:t>DiscoverCapabilityAsync</a:t>
            </a:r>
            <a:r>
              <a:rPr lang="en-US" baseline="0" dirty="0" smtClean="0"/>
              <a:t>() method, passing a string that identifies the resource required</a:t>
            </a:r>
          </a:p>
          <a:p>
            <a:pPr lvl="2"/>
            <a:r>
              <a:rPr lang="en-US" baseline="0" dirty="0" smtClean="0"/>
              <a:t>Returns the </a:t>
            </a:r>
            <a:r>
              <a:rPr lang="en-US" baseline="0" dirty="0" err="1" smtClean="0"/>
              <a:t>UserId</a:t>
            </a:r>
            <a:r>
              <a:rPr lang="en-US" baseline="0" dirty="0" smtClean="0"/>
              <a:t>, </a:t>
            </a:r>
            <a:r>
              <a:rPr lang="en-US" baseline="0" dirty="0" err="1" smtClean="0"/>
              <a:t>TenantId</a:t>
            </a:r>
            <a:r>
              <a:rPr lang="en-US" baseline="0" dirty="0" smtClean="0"/>
              <a:t> and Endpoint</a:t>
            </a:r>
          </a:p>
          <a:p>
            <a:pPr lvl="2"/>
            <a:endParaRPr lang="en-US" baseline="0" dirty="0" smtClean="0"/>
          </a:p>
          <a:p>
            <a:pPr lvl="1"/>
            <a:endParaRPr lang="en-US" dirty="0"/>
          </a:p>
        </p:txBody>
      </p:sp>
      <p:sp>
        <p:nvSpPr>
          <p:cNvPr id="3" name="Title 2"/>
          <p:cNvSpPr>
            <a:spLocks noGrp="1"/>
          </p:cNvSpPr>
          <p:nvPr>
            <p:ph type="title"/>
          </p:nvPr>
        </p:nvSpPr>
        <p:spPr/>
        <p:txBody>
          <a:bodyPr/>
          <a:lstStyle/>
          <a:p>
            <a:r>
              <a:rPr lang="en-US" dirty="0" smtClean="0"/>
              <a:t>Office 365 API</a:t>
            </a:r>
            <a:r>
              <a:rPr lang="en-US" baseline="0" dirty="0" smtClean="0"/>
              <a:t> Libraries</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17</a:t>
            </a:fld>
            <a:endParaRPr lang="en-US" dirty="0"/>
          </a:p>
        </p:txBody>
      </p:sp>
      <p:pic>
        <p:nvPicPr>
          <p:cNvPr id="6" name="Picture 5"/>
          <p:cNvPicPr>
            <a:picLocks noChangeAspect="1"/>
          </p:cNvPicPr>
          <p:nvPr/>
        </p:nvPicPr>
        <p:blipFill>
          <a:blip r:embed="rId3"/>
          <a:stretch>
            <a:fillRect/>
          </a:stretch>
        </p:blipFill>
        <p:spPr>
          <a:xfrm>
            <a:off x="1081386" y="3895027"/>
            <a:ext cx="8897665" cy="2234159"/>
          </a:xfrm>
          <a:prstGeom prst="rect">
            <a:avLst/>
          </a:prstGeom>
          <a:ln>
            <a:solidFill>
              <a:schemeClr val="accent1"/>
            </a:solidFill>
          </a:ln>
        </p:spPr>
      </p:pic>
    </p:spTree>
    <p:extLst>
      <p:ext uri="{BB962C8B-B14F-4D97-AF65-F5344CB8AC3E}">
        <p14:creationId xmlns:p14="http://schemas.microsoft.com/office/powerpoint/2010/main" val="2799734753"/>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3"/>
          <p:cNvSpPr txBox="1">
            <a:spLocks noChangeArrowheads="1"/>
          </p:cNvSpPr>
          <p:nvPr/>
        </p:nvSpPr>
        <p:spPr bwMode="blackWhite">
          <a:xfrm>
            <a:off x="520700" y="6298298"/>
            <a:ext cx="11173090" cy="323165"/>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4099" eaLnBrk="0" hangingPunct="0"/>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2012 Microsoft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Corporation. All rights reserved. Microsoft, Windows,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and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other product names are or may be registered trademarks and/or trademarks in the U.S. and/or other countries.</a:t>
            </a:r>
          </a:p>
          <a:p>
            <a:pPr defTabSz="914099" eaLnBrk="0" hangingPunct="0"/>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a:r>
            <a:b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b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Microsoft</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 and Microsoft cannot guarantee the accuracy of any information provided after the date of this presentation.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MICROSOFT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MAKES NO WARRANTIES, EXPRESS, IMPLIED OR STATUTORY, AS TO THE INFORMATION IN THIS PRESENTATION.</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01" y="2452644"/>
            <a:ext cx="3657600" cy="1401115"/>
          </a:xfrm>
          <a:prstGeom prst="rect">
            <a:avLst/>
          </a:prstGeom>
        </p:spPr>
      </p:pic>
    </p:spTree>
    <p:extLst>
      <p:ext uri="{BB962C8B-B14F-4D97-AF65-F5344CB8AC3E}">
        <p14:creationId xmlns:p14="http://schemas.microsoft.com/office/powerpoint/2010/main" val="108226113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Text Placeholder 2"/>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230400395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O365 Device Apps</a:t>
            </a:r>
            <a:endParaRPr lang="en-US" dirty="0"/>
          </a:p>
        </p:txBody>
      </p:sp>
      <p:pic>
        <p:nvPicPr>
          <p:cNvPr id="4" name="Picture 3"/>
          <p:cNvPicPr>
            <a:picLocks noChangeAspect="1"/>
          </p:cNvPicPr>
          <p:nvPr/>
        </p:nvPicPr>
        <p:blipFill rotWithShape="1">
          <a:blip r:embed="rId3"/>
          <a:srcRect l="13975" t="30366" r="63927" b="32367"/>
          <a:stretch/>
        </p:blipFill>
        <p:spPr>
          <a:xfrm>
            <a:off x="1828997" y="1636617"/>
            <a:ext cx="4251193" cy="2016432"/>
          </a:xfrm>
          <a:prstGeom prst="rect">
            <a:avLst/>
          </a:prstGeom>
        </p:spPr>
      </p:pic>
      <p:pic>
        <p:nvPicPr>
          <p:cNvPr id="5" name="Picture 4"/>
          <p:cNvPicPr>
            <a:picLocks noChangeAspect="1"/>
          </p:cNvPicPr>
          <p:nvPr/>
        </p:nvPicPr>
        <p:blipFill rotWithShape="1">
          <a:blip r:embed="rId4"/>
          <a:srcRect l="1653" t="18672" r="83780" b="44074"/>
          <a:stretch/>
        </p:blipFill>
        <p:spPr>
          <a:xfrm>
            <a:off x="6799123" y="482738"/>
            <a:ext cx="3958179" cy="2846997"/>
          </a:xfrm>
          <a:prstGeom prst="rect">
            <a:avLst/>
          </a:prstGeom>
        </p:spPr>
      </p:pic>
      <p:pic>
        <p:nvPicPr>
          <p:cNvPr id="6" name="Picture 5"/>
          <p:cNvPicPr>
            <a:picLocks noChangeAspect="1"/>
          </p:cNvPicPr>
          <p:nvPr/>
        </p:nvPicPr>
        <p:blipFill rotWithShape="1">
          <a:blip r:embed="rId5"/>
          <a:srcRect l="16562" t="30741" r="66771" b="40874"/>
          <a:stretch/>
        </p:blipFill>
        <p:spPr>
          <a:xfrm>
            <a:off x="6634581" y="3653049"/>
            <a:ext cx="4929053" cy="236094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8" name="Picture 7"/>
          <p:cNvPicPr>
            <a:picLocks noChangeAspect="1"/>
          </p:cNvPicPr>
          <p:nvPr/>
        </p:nvPicPr>
        <p:blipFill>
          <a:blip r:embed="rId6"/>
          <a:stretch>
            <a:fillRect/>
          </a:stretch>
        </p:blipFill>
        <p:spPr>
          <a:xfrm>
            <a:off x="1319841" y="4204729"/>
            <a:ext cx="4004855" cy="2137790"/>
          </a:xfrm>
          <a:prstGeom prst="rect">
            <a:avLst/>
          </a:prstGeom>
        </p:spPr>
      </p:pic>
    </p:spTree>
    <p:extLst>
      <p:ext uri="{BB962C8B-B14F-4D97-AF65-F5344CB8AC3E}">
        <p14:creationId xmlns:p14="http://schemas.microsoft.com/office/powerpoint/2010/main" val="355897320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smtClean="0"/>
              <a:t>Single </a:t>
            </a:r>
            <a:r>
              <a:rPr lang="en-US" dirty="0" err="1" smtClean="0"/>
              <a:t>auth</a:t>
            </a:r>
            <a:r>
              <a:rPr lang="en-US" dirty="0" smtClean="0"/>
              <a:t> flow for O365</a:t>
            </a:r>
          </a:p>
          <a:p>
            <a:pPr lvl="1"/>
            <a:r>
              <a:rPr lang="en-US" dirty="0" smtClean="0"/>
              <a:t>Azure AD Graph, Exchange, SharePoint</a:t>
            </a:r>
          </a:p>
          <a:p>
            <a:pPr lvl="1"/>
            <a:r>
              <a:rPr lang="en-US" dirty="0" smtClean="0"/>
              <a:t>Device apps and web sites</a:t>
            </a:r>
          </a:p>
          <a:p>
            <a:pPr lvl="1"/>
            <a:r>
              <a:rPr lang="en-US" dirty="0" smtClean="0"/>
              <a:t>Admin and end-user consent</a:t>
            </a:r>
          </a:p>
          <a:p>
            <a:r>
              <a:rPr lang="en-US" dirty="0" smtClean="0"/>
              <a:t>Secure protocol</a:t>
            </a:r>
          </a:p>
          <a:p>
            <a:pPr lvl="1"/>
            <a:r>
              <a:rPr lang="en-US" dirty="0" err="1" smtClean="0"/>
              <a:t>OAuth</a:t>
            </a:r>
            <a:r>
              <a:rPr lang="en-US" dirty="0" smtClean="0"/>
              <a:t> 2.0</a:t>
            </a:r>
          </a:p>
          <a:p>
            <a:pPr lvl="1"/>
            <a:r>
              <a:rPr lang="en-US" dirty="0" smtClean="0"/>
              <a:t>No capturing user credentials</a:t>
            </a:r>
          </a:p>
          <a:p>
            <a:pPr lvl="1"/>
            <a:r>
              <a:rPr lang="en-US" dirty="0" smtClean="0"/>
              <a:t>Fine-grained access scopes</a:t>
            </a:r>
          </a:p>
          <a:p>
            <a:pPr lvl="1"/>
            <a:r>
              <a:rPr lang="en-US" dirty="0" smtClean="0"/>
              <a:t>Supports MFA and federated user sign-in</a:t>
            </a:r>
          </a:p>
          <a:p>
            <a:pPr lvl="1"/>
            <a:r>
              <a:rPr lang="en-US" dirty="0" smtClean="0"/>
              <a:t>Long-term access through refresh tokens</a:t>
            </a:r>
          </a:p>
        </p:txBody>
      </p:sp>
      <p:sp>
        <p:nvSpPr>
          <p:cNvPr id="2" name="Title 1"/>
          <p:cNvSpPr>
            <a:spLocks noGrp="1"/>
          </p:cNvSpPr>
          <p:nvPr>
            <p:ph type="title"/>
          </p:nvPr>
        </p:nvSpPr>
        <p:spPr/>
        <p:txBody>
          <a:bodyPr/>
          <a:lstStyle/>
          <a:p>
            <a:r>
              <a:rPr lang="en-US" sz="4704" dirty="0"/>
              <a:t>Azure AD </a:t>
            </a:r>
            <a:r>
              <a:rPr lang="en-US" sz="4704" dirty="0" err="1"/>
              <a:t>OAuth</a:t>
            </a:r>
            <a:r>
              <a:rPr lang="en-US" sz="4704" dirty="0"/>
              <a:t> in O365 Preview</a:t>
            </a:r>
          </a:p>
        </p:txBody>
      </p:sp>
      <p:pic>
        <p:nvPicPr>
          <p:cNvPr id="4" name="Picture 11"/>
          <p:cNvPicPr>
            <a:picLocks noChangeAspect="1"/>
          </p:cNvPicPr>
          <p:nvPr/>
        </p:nvPicPr>
        <p:blipFill rotWithShape="1">
          <a:blip r:embed="rId3"/>
          <a:srcRect l="38956" r="1088" b="17214"/>
          <a:stretch/>
        </p:blipFill>
        <p:spPr>
          <a:xfrm>
            <a:off x="7961477" y="1245607"/>
            <a:ext cx="3924985" cy="4911481"/>
          </a:xfrm>
          <a:prstGeom prst="rect">
            <a:avLst/>
          </a:prstGeom>
          <a:ln w="3175">
            <a:solidFill>
              <a:schemeClr val="tx1"/>
            </a:solidFill>
          </a:ln>
        </p:spPr>
      </p:pic>
    </p:spTree>
    <p:extLst>
      <p:ext uri="{BB962C8B-B14F-4D97-AF65-F5344CB8AC3E}">
        <p14:creationId xmlns:p14="http://schemas.microsoft.com/office/powerpoint/2010/main" val="2012428975"/>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OAuth</a:t>
            </a:r>
            <a:r>
              <a:rPr lang="en-US" dirty="0" smtClean="0"/>
              <a:t> Basics and Authentication Flow</a:t>
            </a:r>
            <a:endParaRPr lang="en-US" dirty="0"/>
          </a:p>
        </p:txBody>
      </p:sp>
      <p:sp>
        <p:nvSpPr>
          <p:cNvPr id="3" name="Text Placeholder 2"/>
          <p:cNvSpPr>
            <a:spLocks noGrp="1"/>
          </p:cNvSpPr>
          <p:nvPr>
            <p:ph type="body" sz="quarter" idx="12"/>
          </p:nvPr>
        </p:nvSpPr>
        <p:spPr/>
        <p:txBody>
          <a:bodyPr/>
          <a:lstStyle/>
          <a:p>
            <a:endParaRPr lang="en-US" dirty="0"/>
          </a:p>
        </p:txBody>
      </p:sp>
    </p:spTree>
    <p:extLst>
      <p:ext uri="{BB962C8B-B14F-4D97-AF65-F5344CB8AC3E}">
        <p14:creationId xmlns:p14="http://schemas.microsoft.com/office/powerpoint/2010/main" val="192495464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4312" dirty="0"/>
              <a:t>Authentication to Office 365 APIs using Resource Id</a:t>
            </a:r>
          </a:p>
        </p:txBody>
      </p:sp>
      <p:sp>
        <p:nvSpPr>
          <p:cNvPr id="2" name="Rectangle 1"/>
          <p:cNvSpPr/>
          <p:nvPr/>
        </p:nvSpPr>
        <p:spPr bwMode="auto">
          <a:xfrm>
            <a:off x="1015994" y="1935348"/>
            <a:ext cx="448096" cy="4242816"/>
          </a:xfrm>
          <a:prstGeom prst="rect">
            <a:avLst/>
          </a:prstGeom>
          <a:solidFill>
            <a:schemeClr val="tx2"/>
          </a:solidFill>
          <a:ln>
            <a:headEnd type="none" w="med" len="med"/>
            <a:tailEnd type="none" w="med" len="med"/>
          </a:ln>
        </p:spPr>
        <p:style>
          <a:lnRef idx="3">
            <a:schemeClr val="lt1"/>
          </a:lnRef>
          <a:fillRef idx="1">
            <a:schemeClr val="accent3"/>
          </a:fillRef>
          <a:effectRef idx="1">
            <a:schemeClr val="accent3"/>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sp>
        <p:nvSpPr>
          <p:cNvPr id="7" name="Rectangle 6"/>
          <p:cNvSpPr/>
          <p:nvPr/>
        </p:nvSpPr>
        <p:spPr bwMode="auto">
          <a:xfrm>
            <a:off x="4202452" y="1935348"/>
            <a:ext cx="448096" cy="4242816"/>
          </a:xfrm>
          <a:prstGeom prst="rect">
            <a:avLst/>
          </a:prstGeom>
          <a:solidFill>
            <a:schemeClr val="accent2"/>
          </a:solidFill>
          <a:ln>
            <a:headEnd type="none" w="med" len="med"/>
            <a:tailEnd type="none" w="med" len="med"/>
          </a:ln>
        </p:spPr>
        <p:style>
          <a:lnRef idx="3">
            <a:schemeClr val="lt1"/>
          </a:lnRef>
          <a:fillRef idx="1">
            <a:schemeClr val="accent3"/>
          </a:fillRef>
          <a:effectRef idx="1">
            <a:schemeClr val="accent3"/>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sp>
        <p:nvSpPr>
          <p:cNvPr id="8" name="Rectangle 7"/>
          <p:cNvSpPr/>
          <p:nvPr/>
        </p:nvSpPr>
        <p:spPr bwMode="auto">
          <a:xfrm>
            <a:off x="7388910" y="1935348"/>
            <a:ext cx="448096" cy="4242816"/>
          </a:xfrm>
          <a:prstGeom prst="rect">
            <a:avLst/>
          </a:prstGeom>
          <a:solidFill>
            <a:schemeClr val="accent3"/>
          </a:solidFill>
          <a:ln>
            <a:headEnd type="none" w="med" len="med"/>
            <a:tailEnd type="none" w="med" len="med"/>
          </a:ln>
        </p:spPr>
        <p:style>
          <a:lnRef idx="3">
            <a:schemeClr val="lt1"/>
          </a:lnRef>
          <a:fillRef idx="1">
            <a:schemeClr val="accent3"/>
          </a:fillRef>
          <a:effectRef idx="1">
            <a:schemeClr val="accent3"/>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sp>
        <p:nvSpPr>
          <p:cNvPr id="9" name="Rectangle 8"/>
          <p:cNvSpPr/>
          <p:nvPr/>
        </p:nvSpPr>
        <p:spPr bwMode="auto">
          <a:xfrm>
            <a:off x="10575369" y="1935348"/>
            <a:ext cx="448096" cy="4238949"/>
          </a:xfrm>
          <a:prstGeom prst="rect">
            <a:avLst/>
          </a:prstGeom>
          <a:solidFill>
            <a:schemeClr val="accent4"/>
          </a:solidFill>
          <a:ln>
            <a:headEnd type="none" w="med" len="med"/>
            <a:tailEnd type="none" w="med" len="med"/>
          </a:ln>
        </p:spPr>
        <p:style>
          <a:lnRef idx="3">
            <a:schemeClr val="lt1"/>
          </a:lnRef>
          <a:fillRef idx="1">
            <a:schemeClr val="accent3"/>
          </a:fillRef>
          <a:effectRef idx="1">
            <a:schemeClr val="accent3"/>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sp>
        <p:nvSpPr>
          <p:cNvPr id="10" name="TextBox 9"/>
          <p:cNvSpPr txBox="1"/>
          <p:nvPr/>
        </p:nvSpPr>
        <p:spPr>
          <a:xfrm>
            <a:off x="418533" y="1467079"/>
            <a:ext cx="1906226" cy="479620"/>
          </a:xfrm>
          <a:prstGeom prst="rect">
            <a:avLst/>
          </a:prstGeom>
          <a:noFill/>
        </p:spPr>
        <p:txBody>
          <a:bodyPr wrap="none" lIns="179238" tIns="143391" rIns="179238" bIns="143391" rtlCol="0">
            <a:spAutoFit/>
          </a:bodyPr>
          <a:lstStyle/>
          <a:p>
            <a:pPr algn="ctr">
              <a:lnSpc>
                <a:spcPct val="90000"/>
              </a:lnSpc>
              <a:spcAft>
                <a:spcPts val="588"/>
              </a:spcAft>
            </a:pPr>
            <a:r>
              <a:rPr lang="en-US" sz="1372" b="1" dirty="0">
                <a:solidFill>
                  <a:schemeClr val="bg2"/>
                </a:solidFill>
              </a:rPr>
              <a:t>Native Application</a:t>
            </a:r>
          </a:p>
        </p:txBody>
      </p:sp>
      <p:sp>
        <p:nvSpPr>
          <p:cNvPr id="11" name="TextBox 10"/>
          <p:cNvSpPr txBox="1"/>
          <p:nvPr/>
        </p:nvSpPr>
        <p:spPr>
          <a:xfrm>
            <a:off x="3331155" y="1188521"/>
            <a:ext cx="2341541" cy="745070"/>
          </a:xfrm>
          <a:prstGeom prst="rect">
            <a:avLst/>
          </a:prstGeom>
          <a:noFill/>
        </p:spPr>
        <p:txBody>
          <a:bodyPr wrap="none" lIns="179238" tIns="143391" rIns="179238" bIns="143391" rtlCol="0">
            <a:spAutoFit/>
          </a:bodyPr>
          <a:lstStyle/>
          <a:p>
            <a:pPr algn="ctr">
              <a:lnSpc>
                <a:spcPct val="90000"/>
              </a:lnSpc>
              <a:spcAft>
                <a:spcPts val="588"/>
              </a:spcAft>
            </a:pPr>
            <a:r>
              <a:rPr lang="en-US" sz="1372" b="1" dirty="0">
                <a:solidFill>
                  <a:schemeClr val="bg2"/>
                </a:solidFill>
              </a:rPr>
              <a:t>Azure AD Authorization</a:t>
            </a:r>
          </a:p>
          <a:p>
            <a:pPr algn="ctr">
              <a:lnSpc>
                <a:spcPct val="90000"/>
              </a:lnSpc>
              <a:spcAft>
                <a:spcPts val="588"/>
              </a:spcAft>
            </a:pPr>
            <a:r>
              <a:rPr lang="en-US" sz="1372" b="1" dirty="0">
                <a:solidFill>
                  <a:schemeClr val="bg2"/>
                </a:solidFill>
              </a:rPr>
              <a:t>Endpoint	</a:t>
            </a:r>
          </a:p>
        </p:txBody>
      </p:sp>
      <p:sp>
        <p:nvSpPr>
          <p:cNvPr id="12" name="TextBox 11"/>
          <p:cNvSpPr txBox="1"/>
          <p:nvPr/>
        </p:nvSpPr>
        <p:spPr>
          <a:xfrm>
            <a:off x="6864704" y="1188521"/>
            <a:ext cx="1689353" cy="745070"/>
          </a:xfrm>
          <a:prstGeom prst="rect">
            <a:avLst/>
          </a:prstGeom>
          <a:noFill/>
        </p:spPr>
        <p:txBody>
          <a:bodyPr wrap="none" lIns="179238" tIns="143391" rIns="179238" bIns="143391" rtlCol="0">
            <a:spAutoFit/>
          </a:bodyPr>
          <a:lstStyle/>
          <a:p>
            <a:pPr algn="ctr">
              <a:lnSpc>
                <a:spcPct val="90000"/>
              </a:lnSpc>
              <a:spcAft>
                <a:spcPts val="588"/>
              </a:spcAft>
            </a:pPr>
            <a:r>
              <a:rPr lang="en-US" sz="1372" b="1" dirty="0">
                <a:solidFill>
                  <a:schemeClr val="bg2"/>
                </a:solidFill>
              </a:rPr>
              <a:t>Azure AD Token</a:t>
            </a:r>
          </a:p>
          <a:p>
            <a:pPr algn="ctr">
              <a:lnSpc>
                <a:spcPct val="90000"/>
              </a:lnSpc>
              <a:spcAft>
                <a:spcPts val="588"/>
              </a:spcAft>
            </a:pPr>
            <a:r>
              <a:rPr lang="en-US" sz="1372" b="1" dirty="0">
                <a:solidFill>
                  <a:schemeClr val="bg2"/>
                </a:solidFill>
              </a:rPr>
              <a:t>Endpoint	</a:t>
            </a:r>
          </a:p>
        </p:txBody>
      </p:sp>
      <p:sp>
        <p:nvSpPr>
          <p:cNvPr id="13" name="TextBox 12"/>
          <p:cNvSpPr txBox="1"/>
          <p:nvPr/>
        </p:nvSpPr>
        <p:spPr>
          <a:xfrm>
            <a:off x="9925107" y="1467079"/>
            <a:ext cx="1548145" cy="479620"/>
          </a:xfrm>
          <a:prstGeom prst="rect">
            <a:avLst/>
          </a:prstGeom>
          <a:noFill/>
        </p:spPr>
        <p:txBody>
          <a:bodyPr wrap="none" lIns="179238" tIns="143391" rIns="179238" bIns="143391" rtlCol="0">
            <a:spAutoFit/>
          </a:bodyPr>
          <a:lstStyle/>
          <a:p>
            <a:pPr algn="ctr">
              <a:lnSpc>
                <a:spcPct val="90000"/>
              </a:lnSpc>
              <a:spcAft>
                <a:spcPts val="588"/>
              </a:spcAft>
            </a:pPr>
            <a:r>
              <a:rPr lang="en-US" sz="1372" b="1" dirty="0">
                <a:solidFill>
                  <a:schemeClr val="bg2"/>
                </a:solidFill>
              </a:rPr>
              <a:t>Office 365 API</a:t>
            </a:r>
          </a:p>
        </p:txBody>
      </p:sp>
      <p:cxnSp>
        <p:nvCxnSpPr>
          <p:cNvPr id="14" name="Straight Arrow Connector 13"/>
          <p:cNvCxnSpPr/>
          <p:nvPr/>
        </p:nvCxnSpPr>
        <p:spPr>
          <a:xfrm>
            <a:off x="1464090" y="2383443"/>
            <a:ext cx="2738363" cy="0"/>
          </a:xfrm>
          <a:prstGeom prst="straightConnector1">
            <a:avLst/>
          </a:prstGeom>
          <a:ln w="285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1464090" y="2756856"/>
            <a:ext cx="2738363" cy="0"/>
          </a:xfrm>
          <a:prstGeom prst="straightConnector1">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1464090" y="3130270"/>
            <a:ext cx="2091113" cy="0"/>
          </a:xfrm>
          <a:prstGeom prst="straightConnector1">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3555203" y="2756857"/>
            <a:ext cx="0" cy="373413"/>
          </a:xfrm>
          <a:prstGeom prst="line">
            <a:avLst/>
          </a:prstGeom>
          <a:ln w="285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1373410" y="2010031"/>
            <a:ext cx="2305343" cy="452472"/>
          </a:xfrm>
          <a:prstGeom prst="rect">
            <a:avLst/>
          </a:prstGeom>
          <a:noFill/>
        </p:spPr>
        <p:txBody>
          <a:bodyPr wrap="none" lIns="179238" tIns="143391" rIns="179238" bIns="143391" rtlCol="0">
            <a:spAutoFit/>
          </a:bodyPr>
          <a:lstStyle/>
          <a:p>
            <a:pPr>
              <a:lnSpc>
                <a:spcPct val="90000"/>
              </a:lnSpc>
              <a:spcAft>
                <a:spcPts val="588"/>
              </a:spcAft>
            </a:pPr>
            <a:r>
              <a:rPr lang="en-US" sz="1176" b="1" dirty="0">
                <a:solidFill>
                  <a:schemeClr val="bg2"/>
                </a:solidFill>
              </a:rPr>
              <a:t>Request authorization code</a:t>
            </a:r>
          </a:p>
        </p:txBody>
      </p:sp>
      <p:sp>
        <p:nvSpPr>
          <p:cNvPr id="21" name="TextBox 20"/>
          <p:cNvSpPr txBox="1"/>
          <p:nvPr/>
        </p:nvSpPr>
        <p:spPr>
          <a:xfrm>
            <a:off x="2089409" y="2379068"/>
            <a:ext cx="2298555" cy="452472"/>
          </a:xfrm>
          <a:prstGeom prst="rect">
            <a:avLst/>
          </a:prstGeom>
          <a:noFill/>
        </p:spPr>
        <p:txBody>
          <a:bodyPr wrap="none" lIns="179238" tIns="143391" rIns="179238" bIns="143391" rtlCol="0">
            <a:spAutoFit/>
          </a:bodyPr>
          <a:lstStyle/>
          <a:p>
            <a:pPr>
              <a:lnSpc>
                <a:spcPct val="90000"/>
              </a:lnSpc>
              <a:spcAft>
                <a:spcPts val="588"/>
              </a:spcAft>
            </a:pPr>
            <a:r>
              <a:rPr lang="en-US" sz="1176" b="1" dirty="0">
                <a:solidFill>
                  <a:schemeClr val="bg2"/>
                </a:solidFill>
              </a:rPr>
              <a:t>Sign-in via browser pop-up</a:t>
            </a:r>
          </a:p>
        </p:txBody>
      </p:sp>
      <p:sp>
        <p:nvSpPr>
          <p:cNvPr id="22" name="TextBox 21"/>
          <p:cNvSpPr txBox="1"/>
          <p:nvPr/>
        </p:nvSpPr>
        <p:spPr>
          <a:xfrm>
            <a:off x="1451114" y="2760605"/>
            <a:ext cx="2216231" cy="452472"/>
          </a:xfrm>
          <a:prstGeom prst="rect">
            <a:avLst/>
          </a:prstGeom>
          <a:noFill/>
        </p:spPr>
        <p:txBody>
          <a:bodyPr wrap="none" lIns="179238" tIns="143391" rIns="179238" bIns="143391" rtlCol="0">
            <a:spAutoFit/>
          </a:bodyPr>
          <a:lstStyle/>
          <a:p>
            <a:pPr>
              <a:lnSpc>
                <a:spcPct val="90000"/>
              </a:lnSpc>
              <a:spcAft>
                <a:spcPts val="588"/>
              </a:spcAft>
            </a:pPr>
            <a:r>
              <a:rPr lang="en-US" sz="1176" b="1" dirty="0">
                <a:solidFill>
                  <a:schemeClr val="bg2"/>
                </a:solidFill>
              </a:rPr>
              <a:t>Return authorization code</a:t>
            </a:r>
          </a:p>
        </p:txBody>
      </p:sp>
      <p:cxnSp>
        <p:nvCxnSpPr>
          <p:cNvPr id="24" name="Straight Arrow Connector 23"/>
          <p:cNvCxnSpPr/>
          <p:nvPr/>
        </p:nvCxnSpPr>
        <p:spPr>
          <a:xfrm>
            <a:off x="1469561" y="3802413"/>
            <a:ext cx="5919350" cy="0"/>
          </a:xfrm>
          <a:prstGeom prst="straightConnector1">
            <a:avLst/>
          </a:prstGeom>
          <a:ln w="285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1451114" y="4250509"/>
            <a:ext cx="5919350" cy="0"/>
          </a:xfrm>
          <a:prstGeom prst="straightConnector1">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1371646" y="3443673"/>
            <a:ext cx="5769893" cy="452472"/>
          </a:xfrm>
          <a:prstGeom prst="rect">
            <a:avLst/>
          </a:prstGeom>
          <a:noFill/>
        </p:spPr>
        <p:txBody>
          <a:bodyPr wrap="none" lIns="179238" tIns="143391" rIns="179238" bIns="143391" rtlCol="0">
            <a:spAutoFit/>
          </a:bodyPr>
          <a:lstStyle/>
          <a:p>
            <a:pPr>
              <a:lnSpc>
                <a:spcPct val="90000"/>
              </a:lnSpc>
              <a:spcAft>
                <a:spcPts val="588"/>
              </a:spcAft>
            </a:pPr>
            <a:r>
              <a:rPr lang="en-US" sz="1176" b="1" dirty="0">
                <a:solidFill>
                  <a:schemeClr val="bg2"/>
                </a:solidFill>
              </a:rPr>
              <a:t>Redeem authorization code and acquire access token for Office 365 resource</a:t>
            </a:r>
          </a:p>
        </p:txBody>
      </p:sp>
      <p:sp>
        <p:nvSpPr>
          <p:cNvPr id="27" name="TextBox 26"/>
          <p:cNvSpPr txBox="1"/>
          <p:nvPr/>
        </p:nvSpPr>
        <p:spPr>
          <a:xfrm>
            <a:off x="1384465" y="4264426"/>
            <a:ext cx="3057515" cy="452472"/>
          </a:xfrm>
          <a:prstGeom prst="rect">
            <a:avLst/>
          </a:prstGeom>
          <a:noFill/>
        </p:spPr>
        <p:txBody>
          <a:bodyPr wrap="none" lIns="179238" tIns="143391" rIns="179238" bIns="143391" rtlCol="0">
            <a:spAutoFit/>
          </a:bodyPr>
          <a:lstStyle/>
          <a:p>
            <a:pPr>
              <a:lnSpc>
                <a:spcPct val="90000"/>
              </a:lnSpc>
              <a:spcAft>
                <a:spcPts val="588"/>
              </a:spcAft>
            </a:pPr>
            <a:r>
              <a:rPr lang="en-US" sz="1176" b="1" dirty="0">
                <a:solidFill>
                  <a:schemeClr val="bg2"/>
                </a:solidFill>
              </a:rPr>
              <a:t>Return access token and refresh token</a:t>
            </a:r>
          </a:p>
        </p:txBody>
      </p:sp>
      <p:cxnSp>
        <p:nvCxnSpPr>
          <p:cNvPr id="32" name="Straight Arrow Connector 31"/>
          <p:cNvCxnSpPr/>
          <p:nvPr/>
        </p:nvCxnSpPr>
        <p:spPr>
          <a:xfrm>
            <a:off x="1486969" y="5266578"/>
            <a:ext cx="9082930" cy="0"/>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1492430" y="5370748"/>
            <a:ext cx="1916532" cy="452472"/>
          </a:xfrm>
          <a:prstGeom prst="rect">
            <a:avLst/>
          </a:prstGeom>
          <a:noFill/>
        </p:spPr>
        <p:txBody>
          <a:bodyPr wrap="none" lIns="179238" tIns="143391" rIns="179238" bIns="143391" rtlCol="0">
            <a:spAutoFit/>
          </a:bodyPr>
          <a:lstStyle/>
          <a:p>
            <a:pPr>
              <a:lnSpc>
                <a:spcPct val="90000"/>
              </a:lnSpc>
              <a:spcAft>
                <a:spcPts val="588"/>
              </a:spcAft>
            </a:pPr>
            <a:r>
              <a:rPr lang="en-US" sz="1176" b="1" dirty="0">
                <a:solidFill>
                  <a:schemeClr val="bg2"/>
                </a:solidFill>
              </a:rPr>
              <a:t>Return Http Response</a:t>
            </a:r>
          </a:p>
        </p:txBody>
      </p:sp>
      <p:sp>
        <p:nvSpPr>
          <p:cNvPr id="34" name="TextBox 33"/>
          <p:cNvSpPr txBox="1"/>
          <p:nvPr/>
        </p:nvSpPr>
        <p:spPr>
          <a:xfrm>
            <a:off x="1400116" y="4882869"/>
            <a:ext cx="3301911" cy="452472"/>
          </a:xfrm>
          <a:prstGeom prst="rect">
            <a:avLst/>
          </a:prstGeom>
          <a:noFill/>
        </p:spPr>
        <p:txBody>
          <a:bodyPr wrap="none" lIns="179238" tIns="143391" rIns="179238" bIns="143391" rtlCol="0">
            <a:spAutoFit/>
          </a:bodyPr>
          <a:lstStyle/>
          <a:p>
            <a:pPr>
              <a:lnSpc>
                <a:spcPct val="90000"/>
              </a:lnSpc>
              <a:spcAft>
                <a:spcPts val="588"/>
              </a:spcAft>
            </a:pPr>
            <a:r>
              <a:rPr lang="en-US" sz="1176" b="1" dirty="0">
                <a:solidFill>
                  <a:schemeClr val="bg2"/>
                </a:solidFill>
              </a:rPr>
              <a:t>Call Office 365 API using the access token</a:t>
            </a:r>
          </a:p>
        </p:txBody>
      </p:sp>
      <p:cxnSp>
        <p:nvCxnSpPr>
          <p:cNvPr id="35" name="Straight Arrow Connector 34"/>
          <p:cNvCxnSpPr/>
          <p:nvPr/>
        </p:nvCxnSpPr>
        <p:spPr>
          <a:xfrm>
            <a:off x="1473769" y="5722547"/>
            <a:ext cx="9082930" cy="0"/>
          </a:xfrm>
          <a:prstGeom prst="straightConnector1">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4086918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3"/>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22" grpId="0"/>
      <p:bldP spid="26" grpId="0"/>
      <p:bldP spid="27" grpId="0"/>
      <p:bldP spid="33" grpId="0"/>
      <p:bldP spid="3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Text Placeholder 2"/>
          <p:cNvSpPr>
            <a:spLocks noGrp="1"/>
          </p:cNvSpPr>
          <p:nvPr>
            <p:ph type="body" sz="quarter" idx="12"/>
          </p:nvPr>
        </p:nvSpPr>
        <p:spPr/>
        <p:txBody>
          <a:bodyPr/>
          <a:lstStyle/>
          <a:p>
            <a:r>
              <a:rPr lang="en-US" dirty="0" smtClean="0"/>
              <a:t>OAUTH AUTHENTICATION FLOW</a:t>
            </a:r>
            <a:endParaRPr lang="en-US" dirty="0"/>
          </a:p>
        </p:txBody>
      </p:sp>
    </p:spTree>
    <p:extLst>
      <p:ext uri="{BB962C8B-B14F-4D97-AF65-F5344CB8AC3E}">
        <p14:creationId xmlns:p14="http://schemas.microsoft.com/office/powerpoint/2010/main" val="50200706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 Registration &amp; Authentication</a:t>
            </a:r>
            <a:endParaRPr lang="en-US" dirty="0"/>
          </a:p>
        </p:txBody>
      </p:sp>
      <p:sp>
        <p:nvSpPr>
          <p:cNvPr id="3" name="Text Placeholder 2"/>
          <p:cNvSpPr>
            <a:spLocks noGrp="1"/>
          </p:cNvSpPr>
          <p:nvPr>
            <p:ph type="body" sz="quarter" idx="12"/>
          </p:nvPr>
        </p:nvSpPr>
        <p:spPr/>
        <p:txBody>
          <a:bodyPr/>
          <a:lstStyle/>
          <a:p>
            <a:endParaRPr lang="en-US" dirty="0"/>
          </a:p>
        </p:txBody>
      </p:sp>
    </p:spTree>
    <p:extLst>
      <p:ext uri="{BB962C8B-B14F-4D97-AF65-F5344CB8AC3E}">
        <p14:creationId xmlns:p14="http://schemas.microsoft.com/office/powerpoint/2010/main" val="148933603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p:txBody>
          <a:bodyPr/>
          <a:lstStyle/>
          <a:p>
            <a:r>
              <a:rPr lang="en-US" dirty="0" smtClean="0"/>
              <a:t>Included in Office 365 Subscription</a:t>
            </a:r>
          </a:p>
          <a:p>
            <a:r>
              <a:rPr lang="en-US" dirty="0" smtClean="0"/>
              <a:t>Users &amp; Groups managed in Office</a:t>
            </a:r>
            <a:r>
              <a:rPr lang="en-US" baseline="0" dirty="0" smtClean="0"/>
              <a:t> 365 Portal</a:t>
            </a:r>
          </a:p>
          <a:p>
            <a:pPr lvl="1"/>
            <a:r>
              <a:rPr lang="en-US" dirty="0" smtClean="0"/>
              <a:t>Changes persisted</a:t>
            </a:r>
            <a:r>
              <a:rPr lang="en-US" baseline="0" dirty="0" smtClean="0"/>
              <a:t> in Azure AD</a:t>
            </a:r>
          </a:p>
          <a:p>
            <a:pPr lvl="0"/>
            <a:endParaRPr lang="en-US" dirty="0"/>
          </a:p>
        </p:txBody>
      </p:sp>
      <p:sp>
        <p:nvSpPr>
          <p:cNvPr id="6" name="Title 5"/>
          <p:cNvSpPr>
            <a:spLocks noGrp="1"/>
          </p:cNvSpPr>
          <p:nvPr>
            <p:ph type="title"/>
          </p:nvPr>
        </p:nvSpPr>
        <p:spPr/>
        <p:txBody>
          <a:bodyPr/>
          <a:lstStyle/>
          <a:p>
            <a:r>
              <a:rPr lang="en-US" dirty="0" smtClean="0"/>
              <a:t>Azure Active</a:t>
            </a:r>
            <a:r>
              <a:rPr lang="en-US" baseline="0" dirty="0" smtClean="0"/>
              <a:t> Directory (Azure AD)</a:t>
            </a:r>
            <a:endParaRPr lang="en-US" dirty="0"/>
          </a:p>
        </p:txBody>
      </p:sp>
      <p:pic>
        <p:nvPicPr>
          <p:cNvPr id="2" name="Picture 1"/>
          <p:cNvPicPr>
            <a:picLocks noChangeAspect="1"/>
          </p:cNvPicPr>
          <p:nvPr/>
        </p:nvPicPr>
        <p:blipFill rotWithShape="1">
          <a:blip r:embed="rId3"/>
          <a:srcRect b="8309"/>
          <a:stretch/>
        </p:blipFill>
        <p:spPr>
          <a:xfrm>
            <a:off x="519112" y="3423725"/>
            <a:ext cx="6325148" cy="3277113"/>
          </a:xfrm>
          <a:prstGeom prst="rect">
            <a:avLst/>
          </a:prstGeom>
        </p:spPr>
      </p:pic>
      <p:pic>
        <p:nvPicPr>
          <p:cNvPr id="3" name="Picture 2"/>
          <p:cNvPicPr>
            <a:picLocks noChangeAspect="1"/>
          </p:cNvPicPr>
          <p:nvPr/>
        </p:nvPicPr>
        <p:blipFill>
          <a:blip r:embed="rId4"/>
          <a:stretch>
            <a:fillRect/>
          </a:stretch>
        </p:blipFill>
        <p:spPr>
          <a:xfrm>
            <a:off x="4352291" y="3156474"/>
            <a:ext cx="7315834" cy="2545301"/>
          </a:xfrm>
          <a:prstGeom prst="rect">
            <a:avLst/>
          </a:prstGeom>
        </p:spPr>
      </p:pic>
    </p:spTree>
    <p:extLst>
      <p:ext uri="{BB962C8B-B14F-4D97-AF65-F5344CB8AC3E}">
        <p14:creationId xmlns:p14="http://schemas.microsoft.com/office/powerpoint/2010/main" val="1658166478"/>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5-30055_Office Template 2012 - 16x9 - White Background">
  <a:themeElements>
    <a:clrScheme name="Office light">
      <a:dk1>
        <a:srgbClr val="000000"/>
      </a:dk1>
      <a:lt1>
        <a:srgbClr val="FFFFFF"/>
      </a:lt1>
      <a:dk2>
        <a:srgbClr val="DC3C00"/>
      </a:dk2>
      <a:lt2>
        <a:srgbClr val="797A7D"/>
      </a:lt2>
      <a:accent1>
        <a:srgbClr val="DC3C00"/>
      </a:accent1>
      <a:accent2>
        <a:srgbClr val="FF8C00"/>
      </a:accent2>
      <a:accent3>
        <a:srgbClr val="FFB900"/>
      </a:accent3>
      <a:accent4>
        <a:srgbClr val="007233"/>
      </a:accent4>
      <a:accent5>
        <a:srgbClr val="00188F"/>
      </a:accent5>
      <a:accent6>
        <a:srgbClr val="68217A"/>
      </a:accent6>
      <a:hlink>
        <a:srgbClr val="FF8C00"/>
      </a:hlink>
      <a:folHlink>
        <a:srgbClr val="DC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0B6ECECE-D832-4A6D-9382-4D4E764C03DC}"/>
    </a:ext>
  </a:extLst>
</a:theme>
</file>

<file path=ppt/theme/theme2.xml><?xml version="1.0" encoding="utf-8"?>
<a:theme xmlns:a="http://schemas.openxmlformats.org/drawingml/2006/main" name="5-30055_Office Template 2012 - 16x9 - Colored Accent Slides">
  <a:themeElements>
    <a:clrScheme name="Office dark 2">
      <a:dk1>
        <a:srgbClr val="000000"/>
      </a:dk1>
      <a:lt1>
        <a:srgbClr val="FFFFFF"/>
      </a:lt1>
      <a:dk2>
        <a:srgbClr val="000000"/>
      </a:dk2>
      <a:lt2>
        <a:srgbClr val="FFFFFF"/>
      </a:lt2>
      <a:accent1>
        <a:srgbClr val="0072C6"/>
      </a:accent1>
      <a:accent2>
        <a:srgbClr val="DC3C00"/>
      </a:accent2>
      <a:accent3>
        <a:srgbClr val="007233"/>
      </a:accent3>
      <a:accent4>
        <a:srgbClr val="00188F"/>
      </a:accent4>
      <a:accent5>
        <a:srgbClr val="68217A"/>
      </a:accent5>
      <a:accent6>
        <a:srgbClr val="505050"/>
      </a:accent6>
      <a:hlink>
        <a:srgbClr val="82CAFF"/>
      </a:hlink>
      <a:folHlink>
        <a:srgbClr val="C0E4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A93E73D1-45C6-4FF9-A009-9C9E7F69F4D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Company xmlns="http://schemas.microsoft.com/sharepoint/v3">Critical Path</Company>
    <Project xmlns="c7dd7a47-5eb0-4219-9c75-8258c822be9e"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6D61B4CFCB5D8D4A8E65D32A29D8DB3E" ma:contentTypeVersion="3" ma:contentTypeDescription="Create a new document." ma:contentTypeScope="" ma:versionID="f0276697cd14aa124c054602ce8fe3c5">
  <xsd:schema xmlns:xsd="http://www.w3.org/2001/XMLSchema" xmlns:xs="http://www.w3.org/2001/XMLSchema" xmlns:p="http://schemas.microsoft.com/office/2006/metadata/properties" xmlns:ns1="http://schemas.microsoft.com/sharepoint/v3" xmlns:ns2="c7dd7a47-5eb0-4219-9c75-8258c822be9e" targetNamespace="http://schemas.microsoft.com/office/2006/metadata/properties" ma:root="true" ma:fieldsID="ce85d22485e5625b9ccd59583b658dde" ns1:_="" ns2:_="">
    <xsd:import namespace="http://schemas.microsoft.com/sharepoint/v3"/>
    <xsd:import namespace="c7dd7a47-5eb0-4219-9c75-8258c822be9e"/>
    <xsd:element name="properties">
      <xsd:complexType>
        <xsd:sequence>
          <xsd:element name="documentManagement">
            <xsd:complexType>
              <xsd:all>
                <xsd:element ref="ns1:Company" minOccurs="0"/>
                <xsd:element ref="ns2:Projec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Company" ma:index="8" nillable="true" ma:displayName="Company" ma:internalName="Company">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7dd7a47-5eb0-4219-9c75-8258c822be9e" elementFormDefault="qualified">
    <xsd:import namespace="http://schemas.microsoft.com/office/2006/documentManagement/types"/>
    <xsd:import namespace="http://schemas.microsoft.com/office/infopath/2007/PartnerControls"/>
    <xsd:element name="Project" ma:index="9" nillable="true" ma:displayName="Project" ma:internalName="Project">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A593625-DB14-4FB0-B5A9-3269FA9C120B}">
  <ds:schemaRefs>
    <ds:schemaRef ds:uri="http://schemas.openxmlformats.org/package/2006/metadata/core-properties"/>
    <ds:schemaRef ds:uri="http://purl.org/dc/elements/1.1/"/>
    <ds:schemaRef ds:uri="http://www.w3.org/XML/1998/namespace"/>
    <ds:schemaRef ds:uri="http://purl.org/dc/dcmitype/"/>
    <ds:schemaRef ds:uri="c7dd7a47-5eb0-4219-9c75-8258c822be9e"/>
    <ds:schemaRef ds:uri="http://schemas.microsoft.com/sharepoint/v3"/>
    <ds:schemaRef ds:uri="http://purl.org/dc/terms/"/>
    <ds:schemaRef ds:uri="http://schemas.microsoft.com/office/2006/documentManagement/types"/>
    <ds:schemaRef ds:uri="http://schemas.microsoft.com/office/infopath/2007/PartnerControls"/>
    <ds:schemaRef ds:uri="http://schemas.microsoft.com/office/2006/metadata/properties"/>
  </ds:schemaRefs>
</ds:datastoreItem>
</file>

<file path=customXml/itemProps2.xml><?xml version="1.0" encoding="utf-8"?>
<ds:datastoreItem xmlns:ds="http://schemas.openxmlformats.org/officeDocument/2006/customXml" ds:itemID="{E1E0CE18-CA03-4891-9CD8-3448778E3D53}">
  <ds:schemaRefs>
    <ds:schemaRef ds:uri="http://schemas.microsoft.com/sharepoint/v3/contenttype/forms"/>
  </ds:schemaRefs>
</ds:datastoreItem>
</file>

<file path=customXml/itemProps3.xml><?xml version="1.0" encoding="utf-8"?>
<ds:datastoreItem xmlns:ds="http://schemas.openxmlformats.org/officeDocument/2006/customXml" ds:itemID="{32078E1A-D2E2-4564-A309-CC02D4FE52E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c7dd7a47-5eb0-4219-9c75-8258c822be9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Office_Template_16x9_WHITE</Template>
  <TotalTime>0</TotalTime>
  <Words>2355</Words>
  <Application>Microsoft Office PowerPoint</Application>
  <PresentationFormat>Custom</PresentationFormat>
  <Paragraphs>167</Paragraphs>
  <Slides>18</Slides>
  <Notes>12</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18</vt:i4>
      </vt:variant>
    </vt:vector>
  </HeadingPairs>
  <TitlesOfParts>
    <vt:vector size="27" baseType="lpstr">
      <vt:lpstr>Arial</vt:lpstr>
      <vt:lpstr>Calibri</vt:lpstr>
      <vt:lpstr>Consolas</vt:lpstr>
      <vt:lpstr>Segoe Semibold</vt:lpstr>
      <vt:lpstr>Segoe UI</vt:lpstr>
      <vt:lpstr>Segoe UI Light</vt:lpstr>
      <vt:lpstr>Wingdings</vt:lpstr>
      <vt:lpstr>5-30055_Office Template 2012 - 16x9 - White Background</vt:lpstr>
      <vt:lpstr>5-30055_Office Template 2012 - 16x9 - Colored Accent Slides</vt:lpstr>
      <vt:lpstr>Agenda </vt:lpstr>
      <vt:lpstr>Introduction</vt:lpstr>
      <vt:lpstr>O365 Device Apps</vt:lpstr>
      <vt:lpstr>Azure AD OAuth in O365 Preview</vt:lpstr>
      <vt:lpstr>OAuth Basics and Authentication Flow</vt:lpstr>
      <vt:lpstr>Authentication to Office 365 APIs using Resource Id</vt:lpstr>
      <vt:lpstr>demo</vt:lpstr>
      <vt:lpstr>App Registration &amp; Authentication</vt:lpstr>
      <vt:lpstr>Azure Active Directory (Azure AD)</vt:lpstr>
      <vt:lpstr>Application Registration</vt:lpstr>
      <vt:lpstr>Custom Application Registration</vt:lpstr>
      <vt:lpstr>Application Authentication</vt:lpstr>
      <vt:lpstr>Office 365 Discovery Service</vt:lpstr>
      <vt:lpstr>O365 Discovery Service</vt:lpstr>
      <vt:lpstr>demo</vt:lpstr>
      <vt:lpstr>Office 365 API Libraries</vt:lpstr>
      <vt:lpstr>Office 365 API Libraries</vt:lpstr>
      <vt:lpstr>PowerPoint Presentation</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2014-09-03T01:10:32Z</dcterms:created>
  <dcterms:modified xsi:type="dcterms:W3CDTF">2014-09-11T02:38:53Z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MyDocuments">
    <vt:bool>true</vt:bool>
  </property>
  <property fmtid="{D5CDD505-2E9C-101B-9397-08002B2CF9AE}" pid="3" name="ContentTypeId">
    <vt:lpwstr>0x0101006D61B4CFCB5D8D4A8E65D32A29D8DB3E</vt:lpwstr>
  </property>
</Properties>
</file>