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78" r:id="rId6"/>
    <p:sldId id="779" r:id="rId7"/>
    <p:sldId id="780" r:id="rId8"/>
    <p:sldId id="788" r:id="rId9"/>
    <p:sldId id="783" r:id="rId10"/>
    <p:sldId id="872" r:id="rId11"/>
    <p:sldId id="884" r:id="rId12"/>
    <p:sldId id="886" r:id="rId13"/>
    <p:sldId id="885" r:id="rId14"/>
    <p:sldId id="865" r:id="rId15"/>
    <p:sldId id="893" r:id="rId16"/>
    <p:sldId id="891" r:id="rId17"/>
    <p:sldId id="894" r:id="rId18"/>
    <p:sldId id="898" r:id="rId19"/>
    <p:sldId id="873" r:id="rId20"/>
    <p:sldId id="892" r:id="rId21"/>
    <p:sldId id="899" r:id="rId22"/>
    <p:sldId id="895" r:id="rId23"/>
    <p:sldId id="887" r:id="rId24"/>
    <p:sldId id="900" r:id="rId25"/>
    <p:sldId id="896" r:id="rId26"/>
    <p:sldId id="889" r:id="rId27"/>
    <p:sldId id="888" r:id="rId28"/>
    <p:sldId id="866" r:id="rId29"/>
    <p:sldId id="867" r:id="rId30"/>
    <p:sldId id="881" r:id="rId31"/>
    <p:sldId id="877" r:id="rId32"/>
    <p:sldId id="878" r:id="rId33"/>
    <p:sldId id="879" r:id="rId34"/>
    <p:sldId id="880" r:id="rId35"/>
    <p:sldId id="868" r:id="rId36"/>
    <p:sldId id="853"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2048" autoAdjust="0"/>
  </p:normalViewPr>
  <p:slideViewPr>
    <p:cSldViewPr snapToGrid="0">
      <p:cViewPr varScale="1">
        <p:scale>
          <a:sx n="93" d="100"/>
          <a:sy n="93" d="100"/>
        </p:scale>
        <p:origin x="420"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9/13/2014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C53C72-BBB8-414B-86FA-E1FA1F2BC8CE}" type="datetime1">
              <a:rPr lang="en-US" smtClean="0"/>
              <a:t>9/13/2014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1848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3FDFFE0-9E47-4B8C-842E-FA426FE218C8}" type="datetime1">
              <a:rPr lang="en-US" smtClean="0"/>
              <a:t>9/13/2014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9/13/2014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9/13/2014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err="1" smtClean="0"/>
              <a:t>Sepetember</a:t>
            </a:r>
            <a:r>
              <a:rPr lang="en-US" dirty="0" smtClean="0"/>
              <a:t>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Connected Services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endParaRPr lang="en-US" sz="2000" spc="-70" dirty="0" smtClean="0">
              <a:gradFill>
                <a:gsLst>
                  <a:gs pos="2917">
                    <a:schemeClr val="bg2"/>
                  </a:gs>
                  <a:gs pos="95000">
                    <a:schemeClr val="bg2"/>
                  </a:gs>
                </a:gsLst>
                <a:lin ang="5400000" scaled="0"/>
              </a:gradFill>
            </a:endParaRP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endParaRPr lang="en-US" sz="20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6811235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endParaRPr lang="en-US" sz="2000" spc="-70" dirty="0" smtClean="0">
              <a:gradFill>
                <a:gsLst>
                  <a:gs pos="2917">
                    <a:schemeClr val="bg2"/>
                  </a:gs>
                  <a:gs pos="95000">
                    <a:schemeClr val="bg2"/>
                  </a:gs>
                </a:gsLst>
                <a:lin ang="5400000" scaled="0"/>
              </a:gradFill>
            </a:endParaRP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with Connected Services</a:t>
            </a:r>
            <a:endParaRPr lang="en-US" dirty="0"/>
          </a:p>
        </p:txBody>
      </p:sp>
      <p:sp>
        <p:nvSpPr>
          <p:cNvPr id="3" name="Text Placeholder 2"/>
          <p:cNvSpPr>
            <a:spLocks noGrp="1"/>
          </p:cNvSpPr>
          <p:nvPr>
            <p:ph type="body" sz="quarter" idx="10"/>
          </p:nvPr>
        </p:nvSpPr>
        <p:spPr/>
        <p:txBody>
          <a:bodyPr/>
          <a:lstStyle/>
          <a:p>
            <a:r>
              <a:rPr lang="en-US" sz="2800" dirty="0" smtClean="0"/>
              <a:t>Assemblies added with a Connected Service</a:t>
            </a:r>
          </a:p>
          <a:p>
            <a:pPr lvl="1"/>
            <a:r>
              <a:rPr lang="en-US" sz="1600" dirty="0" smtClean="0"/>
              <a:t>Microsoft.Office365.OAuth</a:t>
            </a:r>
          </a:p>
          <a:p>
            <a:pPr lvl="1"/>
            <a:r>
              <a:rPr lang="en-US" sz="1600" dirty="0" smtClean="0"/>
              <a:t>Microsoft.Office365.Oauth.Web</a:t>
            </a:r>
            <a:endParaRPr lang="en-US" sz="1600" dirty="0"/>
          </a:p>
          <a:p>
            <a:pPr lvl="1"/>
            <a:r>
              <a:rPr lang="en-US" sz="1600" dirty="0" smtClean="0"/>
              <a:t>Microsoft.Office365.Exchange</a:t>
            </a:r>
          </a:p>
          <a:p>
            <a:endParaRPr lang="en-US" sz="3200" dirty="0" smtClean="0"/>
          </a:p>
          <a:p>
            <a:endParaRPr lang="en-US" sz="3200" dirty="0"/>
          </a:p>
          <a:p>
            <a:endParaRPr lang="en-US" sz="3200" dirty="0" smtClean="0"/>
          </a:p>
          <a:p>
            <a:endParaRPr lang="en-US" sz="3200" dirty="0"/>
          </a:p>
          <a:p>
            <a:pPr marL="0" indent="0">
              <a:buNone/>
            </a:pPr>
            <a:r>
              <a:rPr lang="en-US" sz="2800" dirty="0" err="1" smtClean="0"/>
              <a:t>AppSettings</a:t>
            </a:r>
            <a:r>
              <a:rPr lang="en-US" sz="2800" dirty="0" smtClean="0"/>
              <a:t> added with a Connected Service</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grpSp>
        <p:nvGrpSpPr>
          <p:cNvPr id="7" name="Group 6"/>
          <p:cNvGrpSpPr/>
          <p:nvPr/>
        </p:nvGrpSpPr>
        <p:grpSpPr>
          <a:xfrm>
            <a:off x="1081386" y="2801354"/>
            <a:ext cx="3110804" cy="1901832"/>
            <a:chOff x="3998912" y="2147887"/>
            <a:chExt cx="4191000" cy="2562225"/>
          </a:xfrm>
        </p:grpSpPr>
        <p:pic>
          <p:nvPicPr>
            <p:cNvPr id="5" name="Picture 4"/>
            <p:cNvPicPr>
              <a:picLocks noChangeAspect="1"/>
            </p:cNvPicPr>
            <p:nvPr/>
          </p:nvPicPr>
          <p:blipFill>
            <a:blip r:embed="rId2"/>
            <a:stretch>
              <a:fillRect/>
            </a:stretch>
          </p:blipFill>
          <p:spPr>
            <a:xfrm>
              <a:off x="3998912" y="2147887"/>
              <a:ext cx="4191000" cy="2562225"/>
            </a:xfrm>
            <a:prstGeom prst="rect">
              <a:avLst/>
            </a:prstGeom>
            <a:ln>
              <a:solidFill>
                <a:schemeClr val="bg1">
                  <a:lumMod val="50000"/>
                </a:schemeClr>
              </a:solidFill>
            </a:ln>
          </p:spPr>
        </p:pic>
        <p:sp>
          <p:nvSpPr>
            <p:cNvPr id="6" name="Rectangle 5"/>
            <p:cNvSpPr/>
            <p:nvPr/>
          </p:nvSpPr>
          <p:spPr bwMode="auto">
            <a:xfrm>
              <a:off x="4068566" y="3491435"/>
              <a:ext cx="2188396" cy="556583"/>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7"/>
          <p:cNvPicPr>
            <a:picLocks noChangeAspect="1"/>
          </p:cNvPicPr>
          <p:nvPr/>
        </p:nvPicPr>
        <p:blipFill>
          <a:blip r:embed="rId3"/>
          <a:stretch>
            <a:fillRect/>
          </a:stretch>
        </p:blipFill>
        <p:spPr>
          <a:xfrm>
            <a:off x="7356297" y="1057616"/>
            <a:ext cx="4643920" cy="5655547"/>
          </a:xfrm>
          <a:prstGeom prst="rect">
            <a:avLst/>
          </a:prstGeom>
          <a:ln>
            <a:solidFill>
              <a:schemeClr val="bg1">
                <a:lumMod val="50000"/>
              </a:schemeClr>
            </a:solidFill>
          </a:ln>
        </p:spPr>
      </p:pic>
      <p:grpSp>
        <p:nvGrpSpPr>
          <p:cNvPr id="11" name="Group 10"/>
          <p:cNvGrpSpPr/>
          <p:nvPr/>
        </p:nvGrpSpPr>
        <p:grpSpPr>
          <a:xfrm>
            <a:off x="1081387" y="5332913"/>
            <a:ext cx="4425562" cy="1380250"/>
            <a:chOff x="801043" y="3094755"/>
            <a:chExt cx="5772150" cy="1800225"/>
          </a:xfrm>
        </p:grpSpPr>
        <p:pic>
          <p:nvPicPr>
            <p:cNvPr id="9" name="Picture 8"/>
            <p:cNvPicPr>
              <a:picLocks noChangeAspect="1"/>
            </p:cNvPicPr>
            <p:nvPr/>
          </p:nvPicPr>
          <p:blipFill>
            <a:blip r:embed="rId4"/>
            <a:stretch>
              <a:fillRect/>
            </a:stretch>
          </p:blipFill>
          <p:spPr>
            <a:xfrm>
              <a:off x="801043" y="3094755"/>
              <a:ext cx="5772150" cy="1800225"/>
            </a:xfrm>
            <a:prstGeom prst="rect">
              <a:avLst/>
            </a:prstGeom>
            <a:ln>
              <a:solidFill>
                <a:schemeClr val="bg1">
                  <a:lumMod val="50000"/>
                </a:schemeClr>
              </a:solidFill>
            </a:ln>
          </p:spPr>
        </p:pic>
        <p:sp>
          <p:nvSpPr>
            <p:cNvPr id="10" name="Rectangle 9"/>
            <p:cNvSpPr/>
            <p:nvPr/>
          </p:nvSpPr>
          <p:spPr bwMode="auto">
            <a:xfrm>
              <a:off x="1130158" y="4011337"/>
              <a:ext cx="5342561" cy="694227"/>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994102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a:t>
            </a:r>
            <a:r>
              <a:rPr lang="en-US" dirty="0" smtClean="0"/>
              <a:t>ExchangeClient</a:t>
            </a:r>
            <a:endParaRPr lang="en-US" dirty="0"/>
          </a:p>
        </p:txBody>
      </p:sp>
      <p:sp>
        <p:nvSpPr>
          <p:cNvPr id="5" name="Text Placeholder 4"/>
          <p:cNvSpPr>
            <a:spLocks noGrp="1"/>
          </p:cNvSpPr>
          <p:nvPr>
            <p:ph type="body" sz="quarter" idx="10"/>
          </p:nvPr>
        </p:nvSpPr>
        <p:spPr>
          <a:xfrm>
            <a:off x="519112" y="1447799"/>
            <a:ext cx="11149013" cy="1233756"/>
          </a:xfrm>
        </p:spPr>
        <p:txBody>
          <a:bodyPr/>
          <a:lstStyle/>
          <a:p>
            <a:r>
              <a:rPr lang="en-US" dirty="0" smtClean="0"/>
              <a:t>ExchangeClient provide </a:t>
            </a:r>
            <a:r>
              <a:rPr lang="en-US" b="1" dirty="0" smtClean="0"/>
              <a:t>Me</a:t>
            </a:r>
            <a:r>
              <a:rPr lang="en-US" dirty="0" smtClean="0"/>
              <a:t> property</a:t>
            </a:r>
          </a:p>
          <a:p>
            <a:pPr lvl="1"/>
            <a:r>
              <a:rPr lang="en-US" dirty="0" smtClean="0"/>
              <a:t>Provides access to mail, events and contacts of currently logged in user</a:t>
            </a:r>
          </a:p>
          <a:p>
            <a:pPr lvl="1"/>
            <a:r>
              <a:rPr lang="en-US" dirty="0" smtClean="0"/>
              <a:t>Explicit calls used (e.g. </a:t>
            </a:r>
            <a:r>
              <a:rPr lang="en-US" sz="1800" b="1" dirty="0" err="1" smtClean="0">
                <a:solidFill>
                  <a:schemeClr val="accent1">
                    <a:lumMod val="50000"/>
                  </a:schemeClr>
                </a:solidFill>
              </a:rPr>
              <a:t>ExecuteAsync</a:t>
            </a:r>
            <a:r>
              <a:rPr lang="en-US" dirty="0" smtClean="0"/>
              <a:t>) to call across network to Office 365 service</a:t>
            </a:r>
          </a:p>
          <a:p>
            <a:pPr lvl="1"/>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4" name="Picture 3"/>
          <p:cNvPicPr>
            <a:picLocks noChangeAspect="1"/>
          </p:cNvPicPr>
          <p:nvPr/>
        </p:nvPicPr>
        <p:blipFill rotWithShape="1">
          <a:blip r:embed="rId3"/>
          <a:srcRect r="38232"/>
          <a:stretch/>
        </p:blipFill>
        <p:spPr>
          <a:xfrm>
            <a:off x="1081386" y="3061698"/>
            <a:ext cx="10234169" cy="2131574"/>
          </a:xfrm>
          <a:prstGeom prst="rect">
            <a:avLst/>
          </a:prstGeom>
          <a:ln>
            <a:solidFill>
              <a:schemeClr val="bg1">
                <a:lumMod val="50000"/>
              </a:schemeClr>
            </a:solidFill>
          </a:ln>
        </p:spPr>
      </p:pic>
    </p:spTree>
    <p:extLst>
      <p:ext uri="{BB962C8B-B14F-4D97-AF65-F5344CB8AC3E}">
        <p14:creationId xmlns:p14="http://schemas.microsoft.com/office/powerpoint/2010/main" val="20162788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EnsureClientCreated</a:t>
            </a:r>
            <a:endParaRPr lang="en-US" dirty="0"/>
          </a:p>
        </p:txBody>
      </p:sp>
      <p:sp>
        <p:nvSpPr>
          <p:cNvPr id="7" name="Text Placeholder 6"/>
          <p:cNvSpPr>
            <a:spLocks noGrp="1"/>
          </p:cNvSpPr>
          <p:nvPr>
            <p:ph type="body" sz="quarter" idx="10"/>
          </p:nvPr>
        </p:nvSpPr>
        <p:spPr>
          <a:xfrm>
            <a:off x="519112" y="1211497"/>
            <a:ext cx="11149013" cy="2043636"/>
          </a:xfrm>
        </p:spPr>
        <p:txBody>
          <a:bodyPr/>
          <a:lstStyle/>
          <a:p>
            <a:r>
              <a:rPr lang="en-US" sz="3200" dirty="0"/>
              <a:t>Discovery Service discovers </a:t>
            </a:r>
            <a:r>
              <a:rPr lang="en-US" sz="3200" dirty="0" smtClean="0"/>
              <a:t>capabilities</a:t>
            </a:r>
            <a:endParaRPr lang="en-US" sz="3200" dirty="0"/>
          </a:p>
          <a:p>
            <a:r>
              <a:rPr lang="en-US" sz="3200" dirty="0"/>
              <a:t>ExchangeClient abstracts Exchange REST </a:t>
            </a:r>
            <a:r>
              <a:rPr lang="en-US" sz="3200" dirty="0" smtClean="0"/>
              <a:t>APIs</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3"/>
          <a:stretch>
            <a:fillRect/>
          </a:stretch>
        </p:blipFill>
        <p:spPr>
          <a:xfrm>
            <a:off x="1490251" y="2515139"/>
            <a:ext cx="6061253" cy="4103874"/>
          </a:xfrm>
          <a:prstGeom prst="rect">
            <a:avLst/>
          </a:prstGeom>
          <a:ln>
            <a:solidFill>
              <a:schemeClr val="bg1">
                <a:lumMod val="50000"/>
              </a:schemeClr>
            </a:solidFill>
          </a:ln>
        </p:spPr>
      </p:pic>
    </p:spTree>
    <p:extLst>
      <p:ext uri="{BB962C8B-B14F-4D97-AF65-F5344CB8AC3E}">
        <p14:creationId xmlns:p14="http://schemas.microsoft.com/office/powerpoint/2010/main" val="28894115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Messages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7" name="Picture 6"/>
          <p:cNvPicPr>
            <a:picLocks noChangeAspect="1"/>
          </p:cNvPicPr>
          <p:nvPr/>
        </p:nvPicPr>
        <p:blipFill>
          <a:blip r:embed="rId2"/>
          <a:stretch>
            <a:fillRect/>
          </a:stretch>
        </p:blipFill>
        <p:spPr>
          <a:xfrm>
            <a:off x="519112" y="1440127"/>
            <a:ext cx="6296025" cy="4495800"/>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a:blip r:embed="rId3"/>
          <a:stretch>
            <a:fillRect/>
          </a:stretch>
        </p:blipFill>
        <p:spPr>
          <a:xfrm>
            <a:off x="5014288" y="3373891"/>
            <a:ext cx="4276725" cy="3000375"/>
          </a:xfrm>
          <a:prstGeom prst="rect">
            <a:avLst/>
          </a:prstGeom>
          <a:ln>
            <a:solidFill>
              <a:schemeClr val="bg1">
                <a:lumMod val="50000"/>
              </a:schemeClr>
            </a:solidFill>
          </a:ln>
        </p:spPr>
      </p:pic>
    </p:spTree>
    <p:extLst>
      <p:ext uri="{BB962C8B-B14F-4D97-AF65-F5344CB8AC3E}">
        <p14:creationId xmlns:p14="http://schemas.microsoft.com/office/powerpoint/2010/main" val="36334078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MVC Project that uses Connected Services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8944597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Paging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99833791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31409" y="2396823"/>
            <a:ext cx="7875347" cy="3531366"/>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Paging with the Office 365 APIs</a:t>
            </a:r>
            <a:endParaRPr lang="en-US" dirty="0"/>
          </a:p>
        </p:txBody>
      </p:sp>
      <p:sp>
        <p:nvSpPr>
          <p:cNvPr id="3" name="Text Placeholder 2"/>
          <p:cNvSpPr>
            <a:spLocks noGrp="1"/>
          </p:cNvSpPr>
          <p:nvPr>
            <p:ph type="body" sz="quarter" idx="10"/>
          </p:nvPr>
        </p:nvSpPr>
        <p:spPr/>
        <p:txBody>
          <a:bodyPr/>
          <a:lstStyle/>
          <a:p>
            <a:r>
              <a:rPr lang="en-US" sz="1800" dirty="0" smtClean="0"/>
              <a:t>Limit the number of items returned by using the </a:t>
            </a:r>
            <a:r>
              <a:rPr lang="en-US" sz="1800" b="1" dirty="0" smtClean="0"/>
              <a:t>Take()</a:t>
            </a:r>
            <a:r>
              <a:rPr lang="en-US" sz="1800" dirty="0" smtClean="0"/>
              <a:t> and </a:t>
            </a:r>
            <a:r>
              <a:rPr lang="en-US" sz="1800" b="1" dirty="0" smtClean="0"/>
              <a:t>Skip()</a:t>
            </a:r>
            <a:r>
              <a:rPr lang="en-US" sz="1800" dirty="0" smtClean="0"/>
              <a:t> prior to </a:t>
            </a:r>
            <a:r>
              <a:rPr lang="en-US" sz="1800" b="1" dirty="0" err="1" smtClean="0"/>
              <a:t>ExecuteAsync</a:t>
            </a:r>
            <a:r>
              <a:rPr lang="en-US" sz="1800" b="1" dirty="0" smtClean="0"/>
              <a:t>()</a:t>
            </a:r>
          </a:p>
          <a:p>
            <a:r>
              <a:rPr lang="en-US" sz="1800" dirty="0" smtClean="0"/>
              <a:t>Paging </a:t>
            </a:r>
            <a:r>
              <a:rPr lang="en-US" sz="1800" dirty="0" smtClean="0"/>
              <a:t>buttons call </a:t>
            </a:r>
            <a:r>
              <a:rPr lang="en-US" sz="1800" b="1" dirty="0" err="1" smtClean="0"/>
              <a:t>GetContacts</a:t>
            </a:r>
            <a:r>
              <a:rPr lang="en-US" sz="1800" dirty="0" smtClean="0"/>
              <a:t> which skips </a:t>
            </a:r>
            <a:r>
              <a:rPr lang="en-US" sz="1800" dirty="0"/>
              <a:t>over the specified number of </a:t>
            </a:r>
            <a:r>
              <a:rPr lang="en-US" sz="1800" dirty="0" smtClean="0"/>
              <a:t>contacts to </a:t>
            </a:r>
            <a:r>
              <a:rPr lang="en-US" sz="1800" dirty="0"/>
              <a:t>present the next page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7" name="Picture 6"/>
          <p:cNvPicPr>
            <a:picLocks noChangeAspect="1"/>
          </p:cNvPicPr>
          <p:nvPr/>
        </p:nvPicPr>
        <p:blipFill>
          <a:blip r:embed="rId3"/>
          <a:stretch>
            <a:fillRect/>
          </a:stretch>
        </p:blipFill>
        <p:spPr>
          <a:xfrm>
            <a:off x="5221053" y="4361878"/>
            <a:ext cx="2564291" cy="1978682"/>
          </a:xfrm>
          <a:prstGeom prst="rect">
            <a:avLst/>
          </a:prstGeom>
          <a:ln>
            <a:solidFill>
              <a:schemeClr val="bg1">
                <a:lumMod val="50000"/>
              </a:schemeClr>
            </a:solidFill>
          </a:ln>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9366"/>
          <a:stretch/>
        </p:blipFill>
        <p:spPr>
          <a:xfrm>
            <a:off x="8196609" y="3700314"/>
            <a:ext cx="3670044" cy="1650905"/>
          </a:xfrm>
          <a:prstGeom prst="rect">
            <a:avLst/>
          </a:prstGeom>
          <a:ln>
            <a:solidFill>
              <a:schemeClr val="bg1">
                <a:lumMod val="50000"/>
              </a:schemeClr>
            </a:solidFill>
          </a:ln>
        </p:spPr>
      </p:pic>
    </p:spTree>
    <p:extLst>
      <p:ext uri="{BB962C8B-B14F-4D97-AF65-F5344CB8AC3E}">
        <p14:creationId xmlns:p14="http://schemas.microsoft.com/office/powerpoint/2010/main" val="29769333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7348035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into Office 365 APIs for Calendar,</a:t>
                      </a:r>
                      <a:r>
                        <a:rPr lang="en-US" sz="1800" b="1" baseline="0" dirty="0" smtClean="0"/>
                        <a:t> Mail, and Contacts</a:t>
                      </a:r>
                      <a:endParaRPr lang="en-US" sz="1800" b="1"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Paging Support with ExchangeC</a:t>
            </a:r>
            <a:r>
              <a:rPr lang="en-US" dirty="0" smtClean="0"/>
              <a:t>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457568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CRUD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06034556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Deleting a Specific Contact</a:t>
            </a:r>
            <a:endParaRPr lang="en-US" dirty="0"/>
          </a:p>
        </p:txBody>
      </p:sp>
      <p:sp>
        <p:nvSpPr>
          <p:cNvPr id="3" name="Text Placeholder 2"/>
          <p:cNvSpPr>
            <a:spLocks noGrp="1"/>
          </p:cNvSpPr>
          <p:nvPr>
            <p:ph type="body" sz="quarter" idx="10"/>
          </p:nvPr>
        </p:nvSpPr>
        <p:spPr/>
        <p:txBody>
          <a:bodyPr/>
          <a:lstStyle/>
          <a:p>
            <a:r>
              <a:rPr lang="en-US" sz="3200" dirty="0" smtClean="0"/>
              <a:t>Contact retrieved by calling </a:t>
            </a:r>
            <a:r>
              <a:rPr lang="en-US" sz="3200" b="1" dirty="0" err="1" smtClean="0"/>
              <a:t>GetById</a:t>
            </a:r>
            <a:r>
              <a:rPr lang="en-US" sz="3200" b="1" dirty="0" smtClean="0"/>
              <a:t>()</a:t>
            </a:r>
          </a:p>
          <a:p>
            <a:endParaRPr lang="en-US" sz="3200" dirty="0"/>
          </a:p>
          <a:p>
            <a:endParaRPr lang="en-US" sz="3200" dirty="0" smtClean="0"/>
          </a:p>
          <a:p>
            <a:pPr lvl="1"/>
            <a:endParaRPr lang="en-US" sz="1600" dirty="0" smtClean="0"/>
          </a:p>
          <a:p>
            <a:endParaRPr lang="en-US" sz="3200" dirty="0"/>
          </a:p>
          <a:p>
            <a:endParaRPr lang="en-US" sz="3200" dirty="0" smtClean="0"/>
          </a:p>
          <a:p>
            <a:r>
              <a:rPr lang="en-US" sz="3200" dirty="0" smtClean="0"/>
              <a:t>Contact deleted by calling </a:t>
            </a:r>
            <a:r>
              <a:rPr lang="en-US" sz="3200" b="1" dirty="0" err="1" smtClean="0"/>
              <a:t>DeleteAsync</a:t>
            </a:r>
            <a:r>
              <a:rPr lang="en-US" sz="3200" b="1" dirty="0" smtClean="0"/>
              <a:t>()</a:t>
            </a:r>
            <a:r>
              <a:rPr lang="en-US" sz="3200" dirty="0" smtClean="0"/>
              <a:t> on Contact object </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2"/>
          <a:stretch>
            <a:fillRect/>
          </a:stretch>
        </p:blipFill>
        <p:spPr>
          <a:xfrm>
            <a:off x="901039" y="2072008"/>
            <a:ext cx="4838700" cy="2200275"/>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01039" y="5031661"/>
            <a:ext cx="4848225" cy="895350"/>
          </a:xfrm>
          <a:prstGeom prst="rect">
            <a:avLst/>
          </a:prstGeom>
          <a:ln>
            <a:solidFill>
              <a:schemeClr val="bg1">
                <a:lumMod val="50000"/>
              </a:schemeClr>
            </a:solidFill>
          </a:ln>
        </p:spPr>
      </p:pic>
    </p:spTree>
    <p:extLst>
      <p:ext uri="{BB962C8B-B14F-4D97-AF65-F5344CB8AC3E}">
        <p14:creationId xmlns:p14="http://schemas.microsoft.com/office/powerpoint/2010/main" val="3579023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r>
              <a:rPr lang="en-US" dirty="0" smtClean="0"/>
              <a:t>Call </a:t>
            </a:r>
            <a:r>
              <a:rPr lang="en-US" b="1" dirty="0" err="1" smtClean="0"/>
              <a:t>AddContactAsync</a:t>
            </a:r>
            <a:r>
              <a:rPr lang="en-US" b="1" dirty="0" smtClean="0"/>
              <a:t>()</a:t>
            </a:r>
            <a:r>
              <a:rPr lang="en-US" dirty="0" smtClean="0"/>
              <a:t> on Contacts collection</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30" y="2469617"/>
            <a:ext cx="3391939" cy="3043830"/>
          </a:xfrm>
          <a:prstGeom prst="rect">
            <a:avLst/>
          </a:prstGeom>
        </p:spPr>
      </p:pic>
      <p:pic>
        <p:nvPicPr>
          <p:cNvPr id="6" name="Picture 5"/>
          <p:cNvPicPr>
            <a:picLocks noChangeAspect="1"/>
          </p:cNvPicPr>
          <p:nvPr/>
        </p:nvPicPr>
        <p:blipFill>
          <a:blip r:embed="rId3"/>
          <a:stretch>
            <a:fillRect/>
          </a:stretch>
        </p:blipFill>
        <p:spPr>
          <a:xfrm>
            <a:off x="893977" y="2469617"/>
            <a:ext cx="5811544" cy="2136597"/>
          </a:xfrm>
          <a:prstGeom prst="rect">
            <a:avLst/>
          </a:prstGeom>
          <a:ln>
            <a:solidFill>
              <a:schemeClr val="bg1">
                <a:lumMod val="50000"/>
              </a:schemeClr>
            </a:solidFill>
          </a:ln>
        </p:spPr>
      </p:pic>
    </p:spTree>
    <p:extLst>
      <p:ext uri="{BB962C8B-B14F-4D97-AF65-F5344CB8AC3E}">
        <p14:creationId xmlns:p14="http://schemas.microsoft.com/office/powerpoint/2010/main" val="34850185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Update operations </a:t>
            </a:r>
            <a:r>
              <a:rPr lang="en-US" dirty="0" smtClean="0"/>
              <a:t>with the </a:t>
            </a:r>
            <a:r>
              <a:rPr lang="en-US" dirty="0" err="1" smtClean="0"/>
              <a:t>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Exchange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Exchange REST APIs</a:t>
            </a:r>
            <a:endParaRPr lang="en-US" dirty="0"/>
          </a:p>
        </p:txBody>
      </p:sp>
      <p:sp>
        <p:nvSpPr>
          <p:cNvPr id="5" name="Text Placeholder 4"/>
          <p:cNvSpPr>
            <a:spLocks noGrp="1"/>
          </p:cNvSpPr>
          <p:nvPr>
            <p:ph type="body" sz="quarter" idx="10"/>
          </p:nvPr>
        </p:nvSpPr>
        <p:spPr/>
        <p:txBody>
          <a:bodyPr/>
          <a:lstStyle/>
          <a:p>
            <a:r>
              <a:rPr lang="en-GB" sz="1800" dirty="0"/>
              <a:t>https://outlook.office365.com/ews/odata/Me/RootFolder </a:t>
            </a:r>
          </a:p>
          <a:p>
            <a:r>
              <a:rPr lang="en-GB" sz="1800" dirty="0" smtClean="0"/>
              <a:t>https</a:t>
            </a:r>
            <a:r>
              <a:rPr lang="en-GB" sz="1800" dirty="0"/>
              <a:t>://</a:t>
            </a:r>
            <a:r>
              <a:rPr lang="en-GB" sz="1800" dirty="0" smtClean="0"/>
              <a:t>outlook.office365.com/ews/odata/Me/Inbox</a:t>
            </a:r>
          </a:p>
          <a:p>
            <a:r>
              <a:rPr lang="en-GB" sz="1800" dirty="0"/>
              <a:t>https://</a:t>
            </a:r>
            <a:r>
              <a:rPr lang="en-GB" sz="1800" dirty="0" smtClean="0"/>
              <a:t>outlook.office365.com/ews/odata/Me/Inbox(</a:t>
            </a:r>
            <a:r>
              <a:rPr lang="en-GB" sz="1800" dirty="0" smtClean="0">
                <a:solidFill>
                  <a:schemeClr val="bg1">
                    <a:lumMod val="50000"/>
                  </a:schemeClr>
                </a:solidFill>
              </a:rPr>
              <a:t>&lt;message_id&gt;</a:t>
            </a:r>
            <a:r>
              <a:rPr lang="en-GB" sz="1800" dirty="0" smtClean="0"/>
              <a:t>)</a:t>
            </a:r>
            <a:endParaRPr lang="en-GB" sz="1800" dirty="0"/>
          </a:p>
          <a:p>
            <a:r>
              <a:rPr lang="en-GB" sz="1800" dirty="0" smtClean="0"/>
              <a:t>https://outlook.office365.com/ews/odata/Me/Drafts </a:t>
            </a:r>
          </a:p>
          <a:p>
            <a:r>
              <a:rPr lang="en-GB" sz="1800" dirty="0" smtClean="0"/>
              <a:t>https://outlook.office365.com/ews/odata/Me/SentItems </a:t>
            </a:r>
          </a:p>
          <a:p>
            <a:r>
              <a:rPr lang="en-GB" sz="1800" dirty="0" smtClean="0"/>
              <a:t>https://outlook.office365.com/ews/odata/Me/DeletedItems</a:t>
            </a:r>
          </a:p>
          <a:p>
            <a:endParaRPr lang="en-GB" sz="1800" dirty="0" smtClean="0"/>
          </a:p>
          <a:p>
            <a:r>
              <a:rPr lang="en-US" sz="1800" dirty="0" smtClean="0"/>
              <a:t>https</a:t>
            </a:r>
            <a:r>
              <a:rPr lang="en-US" sz="1800" dirty="0"/>
              <a:t>://</a:t>
            </a:r>
            <a:r>
              <a:rPr lang="en-US" sz="1800" dirty="0" smtClean="0"/>
              <a:t>outlook.office365.com/ews/odata/Me/Events</a:t>
            </a:r>
          </a:p>
          <a:p>
            <a:r>
              <a:rPr lang="en-US" sz="1800" dirty="0"/>
              <a:t>https://</a:t>
            </a:r>
            <a:r>
              <a:rPr lang="en-US" sz="1800" dirty="0" smtClean="0"/>
              <a:t>outlook.office365.com/ews/odata/Me/Events(</a:t>
            </a:r>
            <a:r>
              <a:rPr lang="en-US" sz="1800" dirty="0" smtClean="0">
                <a:solidFill>
                  <a:schemeClr val="bg1">
                    <a:lumMod val="50000"/>
                  </a:schemeClr>
                </a:solidFill>
              </a:rPr>
              <a:t>&lt;event_id&gt;</a:t>
            </a:r>
            <a:r>
              <a:rPr lang="en-US" sz="1800" dirty="0" smtClean="0"/>
              <a:t>)</a:t>
            </a:r>
            <a:endParaRPr lang="en-US" sz="1800" dirty="0"/>
          </a:p>
          <a:p>
            <a:r>
              <a:rPr lang="en-US" sz="1800" dirty="0" smtClean="0"/>
              <a:t>https</a:t>
            </a:r>
            <a:r>
              <a:rPr lang="en-US" sz="1800" dirty="0"/>
              <a:t>://outlook.office365.com/ews/odata/Me/Calendar</a:t>
            </a:r>
          </a:p>
          <a:p>
            <a:r>
              <a:rPr lang="en-US" sz="1800" dirty="0" smtClean="0"/>
              <a:t>https</a:t>
            </a:r>
            <a:r>
              <a:rPr lang="en-US" sz="1800" dirty="0"/>
              <a:t>://outlook.office365.com/ews/odata/Me/Calendar/Events</a:t>
            </a:r>
          </a:p>
          <a:p>
            <a:r>
              <a:rPr lang="en-US" sz="1800" dirty="0" smtClean="0"/>
              <a:t>https</a:t>
            </a:r>
            <a:r>
              <a:rPr lang="en-US" sz="1800" dirty="0"/>
              <a:t>://outlook.office365.com/ews/odata/Me/Calendars(</a:t>
            </a:r>
            <a:r>
              <a:rPr lang="en-US" sz="1800" dirty="0">
                <a:solidFill>
                  <a:schemeClr val="bg1">
                    <a:lumMod val="50000"/>
                  </a:schemeClr>
                </a:solidFill>
              </a:rPr>
              <a:t>&lt;calendar_id&gt;</a:t>
            </a:r>
            <a:r>
              <a:rPr lang="en-US" sz="1800" dirty="0"/>
              <a:t>)/Events</a:t>
            </a:r>
            <a:endParaRPr lang="en-GB" sz="1800" dirty="0"/>
          </a:p>
          <a:p>
            <a:endParaRPr lang="en-US" sz="1800" dirty="0" smtClean="0"/>
          </a:p>
          <a:p>
            <a:r>
              <a:rPr lang="en-US" sz="1800" dirty="0" smtClean="0"/>
              <a:t>https</a:t>
            </a:r>
            <a:r>
              <a:rPr lang="en-US" sz="1800" dirty="0"/>
              <a:t>://outlook.office365.com/ews/odata/Me/Contacts</a:t>
            </a:r>
          </a:p>
          <a:p>
            <a:r>
              <a:rPr lang="en-US" sz="1800" dirty="0" smtClean="0"/>
              <a:t>https</a:t>
            </a:r>
            <a:r>
              <a:rPr lang="en-US" sz="1800" dirty="0"/>
              <a:t>://</a:t>
            </a:r>
            <a:r>
              <a:rPr lang="en-US" sz="1800" dirty="0" smtClean="0"/>
              <a:t>outlook.office365.com/ews/odata/Me/Contacts(</a:t>
            </a:r>
            <a:r>
              <a:rPr lang="en-US" sz="1800" dirty="0" smtClean="0">
                <a:solidFill>
                  <a:schemeClr val="bg1">
                    <a:lumMod val="50000"/>
                  </a:schemeClr>
                </a:solidFill>
              </a:rPr>
              <a:t>&lt;contact_id&gt;</a:t>
            </a:r>
            <a:r>
              <a:rPr lang="en-US" sz="1800" dirty="0" smtClean="0"/>
              <a:t>)</a:t>
            </a:r>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7" name="Picture 6"/>
          <p:cNvPicPr>
            <a:picLocks noChangeAspect="1"/>
          </p:cNvPicPr>
          <p:nvPr/>
        </p:nvPicPr>
        <p:blipFill>
          <a:blip r:embed="rId2"/>
          <a:stretch>
            <a:fillRect/>
          </a:stretch>
        </p:blipFill>
        <p:spPr>
          <a:xfrm>
            <a:off x="673225" y="2343471"/>
            <a:ext cx="6305550" cy="348615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5503366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a:t>
            </a:r>
            <a:r>
              <a:rPr lang="en-US" dirty="0" smtClean="0"/>
              <a:t>Contacts using REST</a:t>
            </a:r>
            <a:endParaRPr lang="en-US" dirty="0"/>
          </a:p>
        </p:txBody>
      </p:sp>
      <p:sp>
        <p:nvSpPr>
          <p:cNvPr id="9" name="Text Placeholder 8"/>
          <p:cNvSpPr>
            <a:spLocks noGrp="1"/>
          </p:cNvSpPr>
          <p:nvPr>
            <p:ph type="body" sz="quarter" idx="10"/>
          </p:nvPr>
        </p:nvSpPr>
        <p:spPr>
          <a:xfrm>
            <a:off x="519112" y="1180671"/>
            <a:ext cx="11149013" cy="2043636"/>
          </a:xfrm>
        </p:spPr>
        <p:txBody>
          <a:bodyPr/>
          <a:lstStyle/>
          <a:p>
            <a:r>
              <a:rPr lang="en-US" sz="2400" dirty="0"/>
              <a:t>Send GET request to Contacts endpoint</a:t>
            </a:r>
          </a:p>
          <a:p>
            <a:r>
              <a:rPr lang="en-US" sz="2400" dirty="0"/>
              <a:t>Office 365 </a:t>
            </a:r>
            <a:r>
              <a:rPr lang="en-US" sz="2400" dirty="0" smtClean="0"/>
              <a:t>Exchange API only returns </a:t>
            </a:r>
            <a:r>
              <a:rPr lang="en-US" sz="2400" dirty="0"/>
              <a:t>JSON </a:t>
            </a:r>
            <a:r>
              <a:rPr lang="en-US" sz="2400" dirty="0" smtClean="0"/>
              <a:t>responses</a:t>
            </a:r>
            <a:endParaRPr lang="en-US" sz="2400" dirty="0"/>
          </a:p>
          <a:p>
            <a:r>
              <a:rPr lang="en-US" sz="2400" dirty="0"/>
              <a:t>Paging is accomplished </a:t>
            </a:r>
            <a:r>
              <a:rPr lang="en-US" sz="2400" dirty="0" smtClean="0"/>
              <a:t>using $skip and $top</a:t>
            </a:r>
            <a:endParaRPr lang="en-US" sz="2400" dirty="0"/>
          </a:p>
          <a:p>
            <a:endParaRPr lang="en-US" sz="2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grpSp>
        <p:nvGrpSpPr>
          <p:cNvPr id="17" name="Group 16"/>
          <p:cNvGrpSpPr/>
          <p:nvPr/>
        </p:nvGrpSpPr>
        <p:grpSpPr>
          <a:xfrm>
            <a:off x="1160782" y="2568540"/>
            <a:ext cx="9647631" cy="4192922"/>
            <a:chOff x="965574" y="1803935"/>
            <a:chExt cx="10976430" cy="4705350"/>
          </a:xfrm>
        </p:grpSpPr>
        <p:pic>
          <p:nvPicPr>
            <p:cNvPr id="16" name="Picture 15"/>
            <p:cNvPicPr>
              <a:picLocks noChangeAspect="1"/>
            </p:cNvPicPr>
            <p:nvPr/>
          </p:nvPicPr>
          <p:blipFill>
            <a:blip r:embed="rId3"/>
            <a:stretch>
              <a:fillRect/>
            </a:stretch>
          </p:blipFill>
          <p:spPr>
            <a:xfrm>
              <a:off x="965574" y="1803935"/>
              <a:ext cx="7524750" cy="4705350"/>
            </a:xfrm>
            <a:prstGeom prst="rect">
              <a:avLst/>
            </a:prstGeom>
            <a:ln>
              <a:solidFill>
                <a:schemeClr val="bg1">
                  <a:lumMod val="50000"/>
                </a:schemeClr>
              </a:solidFill>
            </a:ln>
          </p:spPr>
        </p:pic>
        <p:cxnSp>
          <p:nvCxnSpPr>
            <p:cNvPr id="8" name="Straight Arrow Connector 7"/>
            <p:cNvCxnSpPr/>
            <p:nvPr/>
          </p:nvCxnSpPr>
          <p:spPr>
            <a:xfrm>
              <a:off x="5866176" y="3799651"/>
              <a:ext cx="454884" cy="125819"/>
            </a:xfrm>
            <a:prstGeom prst="straightConnector1">
              <a:avLst/>
            </a:prstGeom>
            <a:ln w="19050">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474654" y="3699439"/>
              <a:ext cx="5467350" cy="1343025"/>
            </a:xfrm>
            <a:prstGeom prst="rect">
              <a:avLst/>
            </a:prstGeom>
            <a:ln>
              <a:solidFill>
                <a:schemeClr val="bg1">
                  <a:lumMod val="50000"/>
                </a:schemeClr>
              </a:solidFill>
            </a:ln>
          </p:spPr>
        </p:pic>
      </p:grpSp>
    </p:spTree>
    <p:extLst>
      <p:ext uri="{BB962C8B-B14F-4D97-AF65-F5344CB8AC3E}">
        <p14:creationId xmlns:p14="http://schemas.microsoft.com/office/powerpoint/2010/main" val="2845478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a new Contact</a:t>
            </a:r>
            <a:endParaRPr lang="en-US" dirty="0"/>
          </a:p>
        </p:txBody>
      </p:sp>
      <p:sp>
        <p:nvSpPr>
          <p:cNvPr id="2" name="Text Placeholder 1"/>
          <p:cNvSpPr>
            <a:spLocks noGrp="1"/>
          </p:cNvSpPr>
          <p:nvPr>
            <p:ph type="body" sz="quarter" idx="10"/>
          </p:nvPr>
        </p:nvSpPr>
        <p:spPr/>
        <p:txBody>
          <a:bodyPr/>
          <a:lstStyle/>
          <a:p>
            <a:r>
              <a:rPr lang="en-US" sz="3200" dirty="0" smtClean="0"/>
              <a:t>POST to Add endpoint</a:t>
            </a:r>
          </a:p>
          <a:p>
            <a:r>
              <a:rPr lang="en-US" sz="3200" dirty="0" smtClean="0"/>
              <a:t>Provide </a:t>
            </a:r>
            <a:r>
              <a:rPr lang="en-US" sz="3200" dirty="0" smtClean="0"/>
              <a:t>minimum of @</a:t>
            </a:r>
            <a:r>
              <a:rPr lang="en-US" sz="3200" dirty="0" err="1" smtClean="0"/>
              <a:t>data.type</a:t>
            </a:r>
            <a:r>
              <a:rPr lang="en-US" sz="3200" dirty="0" smtClean="0"/>
              <a:t> and </a:t>
            </a:r>
            <a:r>
              <a:rPr lang="en-US" sz="3200" dirty="0" err="1" smtClean="0"/>
              <a:t>GivenName</a:t>
            </a:r>
            <a:r>
              <a:rPr lang="en-US" sz="3200" dirty="0" smtClean="0"/>
              <a:t> property</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1214950" y="2633335"/>
            <a:ext cx="7435025" cy="3985678"/>
          </a:xfrm>
          <a:prstGeom prst="rect">
            <a:avLst/>
          </a:prstGeom>
          <a:ln>
            <a:solidFill>
              <a:schemeClr val="bg1">
                <a:lumMod val="50000"/>
              </a:schemeClr>
            </a:solidFill>
          </a:ln>
        </p:spPr>
      </p:pic>
    </p:spTree>
    <p:extLst>
      <p:ext uri="{BB962C8B-B14F-4D97-AF65-F5344CB8AC3E}">
        <p14:creationId xmlns:p14="http://schemas.microsoft.com/office/powerpoint/2010/main" val="2484807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Office 365 APIs for Calendar, Mail, and </a:t>
            </a:r>
            <a:r>
              <a:rPr lang="en-US" sz="4800" b="1" dirty="0" smtClean="0"/>
              <a:t>Contacts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a:t>
            </a:r>
            <a:r>
              <a:rPr lang="en-US" dirty="0" smtClean="0"/>
              <a:t>operation targeting </a:t>
            </a:r>
            <a:r>
              <a:rPr lang="en-US" sz="3200" b="1" dirty="0" smtClean="0"/>
              <a:t>Me/Contacts(Id)</a:t>
            </a:r>
            <a:endParaRPr lang="en-US" b="1" dirty="0" smtClean="0"/>
          </a:p>
        </p:txBody>
      </p:sp>
      <p:sp>
        <p:nvSpPr>
          <p:cNvPr id="3" name="Title 2"/>
          <p:cNvSpPr>
            <a:spLocks noGrp="1"/>
          </p:cNvSpPr>
          <p:nvPr>
            <p:ph type="title"/>
          </p:nvPr>
        </p:nvSpPr>
        <p:spPr/>
        <p:txBody>
          <a:bodyPr/>
          <a:lstStyle/>
          <a:p>
            <a:r>
              <a:rPr lang="en-US" dirty="0" smtClean="0"/>
              <a:t>Deleting a Contact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519111" y="2361363"/>
            <a:ext cx="7446631" cy="1809945"/>
          </a:xfrm>
          <a:prstGeom prst="rect">
            <a:avLst/>
          </a:prstGeom>
          <a:ln>
            <a:solidFill>
              <a:schemeClr val="bg1">
                <a:lumMod val="50000"/>
              </a:schemeClr>
            </a:solidFill>
          </a:ln>
        </p:spPr>
      </p:pic>
    </p:spTree>
    <p:extLst>
      <p:ext uri="{BB962C8B-B14F-4D97-AF65-F5344CB8AC3E}">
        <p14:creationId xmlns:p14="http://schemas.microsoft.com/office/powerpoint/2010/main" val="5908827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Exchange Operations using the Office 365 REST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Connected Services</a:t>
            </a:r>
          </a:p>
          <a:p>
            <a:r>
              <a:rPr lang="en-US" dirty="0"/>
              <a:t>Paging Support</a:t>
            </a:r>
          </a:p>
          <a:p>
            <a:r>
              <a:rPr lang="en-US" dirty="0"/>
              <a:t>CRUD Support</a:t>
            </a:r>
          </a:p>
          <a:p>
            <a:r>
              <a:rPr lang="en-US" dirty="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Connected Services</a:t>
            </a:r>
          </a:p>
          <a:p>
            <a:r>
              <a:rPr lang="en-US" dirty="0" smtClean="0"/>
              <a:t>Paging Support</a:t>
            </a:r>
          </a:p>
          <a:p>
            <a:r>
              <a:rPr lang="en-US" dirty="0" smtClean="0"/>
              <a:t>CRUD Support</a:t>
            </a:r>
          </a:p>
          <a:p>
            <a:r>
              <a:rPr lang="en-US" dirty="0" smtClean="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Exchange APIs</a:t>
            </a:r>
          </a:p>
        </p:txBody>
      </p:sp>
      <p:sp>
        <p:nvSpPr>
          <p:cNvPr id="7" name="Text Placeholder 6"/>
          <p:cNvSpPr>
            <a:spLocks noGrp="1"/>
          </p:cNvSpPr>
          <p:nvPr>
            <p:ph type="body" sz="quarter" idx="10"/>
          </p:nvPr>
        </p:nvSpPr>
        <p:spPr/>
        <p:txBody>
          <a:bodyPr/>
          <a:lstStyle/>
          <a:p>
            <a:r>
              <a:rPr lang="en-US" sz="3600" dirty="0" smtClean="0"/>
              <a:t>Office 365 Exchange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Exchange </a:t>
            </a:r>
            <a:r>
              <a:rPr lang="en-US" sz="3600" dirty="0" smtClean="0"/>
              <a:t>APIs accessible through REST</a:t>
            </a:r>
          </a:p>
          <a:p>
            <a:pPr lvl="1"/>
            <a:r>
              <a:rPr lang="en-US" sz="1800" b="1" dirty="0"/>
              <a:t>https://outlook.office365.com/ews/odata/Me/Inbox/Messages</a:t>
            </a:r>
          </a:p>
          <a:p>
            <a:pPr lvl="1"/>
            <a:r>
              <a:rPr lang="en-US" sz="1800" b="1" dirty="0"/>
              <a:t>https://outlook.office365.com/ews/odata/Me/Events</a:t>
            </a:r>
          </a:p>
          <a:p>
            <a:pPr lvl="1"/>
            <a:r>
              <a:rPr lang="en-US" sz="1800" b="1" dirty="0" smtClean="0"/>
              <a:t>https</a:t>
            </a:r>
            <a:r>
              <a:rPr lang="en-US" sz="1800" b="1" dirty="0"/>
              <a:t>://</a:t>
            </a:r>
            <a:r>
              <a:rPr lang="en-US" sz="1800" b="1" dirty="0" smtClean="0"/>
              <a:t>outlook.office365.com/ews/odata/Me/Contacts</a:t>
            </a:r>
          </a:p>
          <a:p>
            <a:pPr>
              <a:lnSpc>
                <a:spcPct val="150000"/>
              </a:lnSpc>
            </a:pPr>
            <a:r>
              <a:rPr lang="en-US" sz="3600" dirty="0" smtClean="0"/>
              <a:t>Office Exchange APIs accessible ExchangeClient</a:t>
            </a:r>
          </a:p>
          <a:p>
            <a:pPr lvl="1"/>
            <a:r>
              <a:rPr lang="en-US" sz="2000" dirty="0" smtClean="0"/>
              <a:t>A library which abstracts away </a:t>
            </a:r>
            <a:r>
              <a:rPr lang="en-US" sz="2000" dirty="0" smtClean="0"/>
              <a:t>sending </a:t>
            </a:r>
            <a:r>
              <a:rPr lang="en-US" sz="2000" dirty="0" smtClean="0"/>
              <a:t>and </a:t>
            </a:r>
            <a:r>
              <a:rPr lang="en-US" sz="2000" dirty="0" smtClean="0"/>
              <a:t>receiving </a:t>
            </a:r>
            <a:r>
              <a:rPr lang="en-US" sz="2000" dirty="0" smtClean="0"/>
              <a:t>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3621575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15047215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4179617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9</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170011060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1635</Words>
  <Application>Microsoft Office PowerPoint</Application>
  <PresentationFormat>Custom</PresentationFormat>
  <Paragraphs>195</Paragraphs>
  <Slides>33</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Office 365 APIs for Calendar, Mail, and Contacts</vt:lpstr>
      <vt:lpstr>Agenda </vt:lpstr>
      <vt:lpstr>Overview</vt:lpstr>
      <vt:lpstr>Office 365 Exchange APIs</vt:lpstr>
      <vt:lpstr>Mail Messages</vt:lpstr>
      <vt:lpstr>Calendar Events</vt:lpstr>
      <vt:lpstr>Contacts</vt:lpstr>
      <vt:lpstr>Connected Services</vt:lpstr>
      <vt:lpstr>Adding Connected Services</vt:lpstr>
      <vt:lpstr>Connected Services Permissions</vt:lpstr>
      <vt:lpstr>Projects with Connected Services</vt:lpstr>
      <vt:lpstr>Programming with ExchangeClient</vt:lpstr>
      <vt:lpstr>EnsureClientCreated</vt:lpstr>
      <vt:lpstr>Retrieving Messages</vt:lpstr>
      <vt:lpstr>PowerPoint Presentation</vt:lpstr>
      <vt:lpstr>Paging Support</vt:lpstr>
      <vt:lpstr>Paging with the Office 365 APIs</vt:lpstr>
      <vt:lpstr>PowerPoint Presentation</vt:lpstr>
      <vt:lpstr>CRUD Support</vt:lpstr>
      <vt:lpstr>Getting and Deleting a Specific Contact</vt:lpstr>
      <vt:lpstr>Adding a Contact</vt:lpstr>
      <vt:lpstr>PowerPoint Presentation</vt:lpstr>
      <vt:lpstr>Exchange Operations with REST</vt:lpstr>
      <vt:lpstr>Office 365 Exchange REST APIs</vt:lpstr>
      <vt:lpstr>Obtaining an Access Token</vt:lpstr>
      <vt:lpstr>Reading Contacts using REST</vt:lpstr>
      <vt:lpstr>Adding a new Contact</vt:lpstr>
      <vt:lpstr>Deleting a Contact</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2014-09-13T21:32:57Z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