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77"/>
  </p:notesMasterIdLst>
  <p:handoutMasterIdLst>
    <p:handoutMasterId r:id="rId78"/>
  </p:handoutMasterIdLst>
  <p:sldIdLst>
    <p:sldId id="778" r:id="rId6"/>
    <p:sldId id="779" r:id="rId7"/>
    <p:sldId id="780" r:id="rId8"/>
    <p:sldId id="788" r:id="rId9"/>
    <p:sldId id="783" r:id="rId10"/>
    <p:sldId id="789" r:id="rId11"/>
    <p:sldId id="793" r:id="rId12"/>
    <p:sldId id="790" r:id="rId13"/>
    <p:sldId id="800" r:id="rId14"/>
    <p:sldId id="792" r:id="rId15"/>
    <p:sldId id="795" r:id="rId16"/>
    <p:sldId id="794" r:id="rId17"/>
    <p:sldId id="796" r:id="rId18"/>
    <p:sldId id="797" r:id="rId19"/>
    <p:sldId id="798" r:id="rId20"/>
    <p:sldId id="799" r:id="rId21"/>
    <p:sldId id="784" r:id="rId22"/>
    <p:sldId id="801" r:id="rId23"/>
    <p:sldId id="802" r:id="rId24"/>
    <p:sldId id="803" r:id="rId25"/>
    <p:sldId id="838" r:id="rId26"/>
    <p:sldId id="837" r:id="rId27"/>
    <p:sldId id="841" r:id="rId28"/>
    <p:sldId id="842" r:id="rId29"/>
    <p:sldId id="785" r:id="rId30"/>
    <p:sldId id="843" r:id="rId31"/>
    <p:sldId id="844" r:id="rId32"/>
    <p:sldId id="831" r:id="rId33"/>
    <p:sldId id="825" r:id="rId34"/>
    <p:sldId id="826" r:id="rId35"/>
    <p:sldId id="828" r:id="rId36"/>
    <p:sldId id="829" r:id="rId37"/>
    <p:sldId id="827" r:id="rId38"/>
    <p:sldId id="832" r:id="rId39"/>
    <p:sldId id="833" r:id="rId40"/>
    <p:sldId id="834" r:id="rId41"/>
    <p:sldId id="835" r:id="rId42"/>
    <p:sldId id="836" r:id="rId43"/>
    <p:sldId id="845" r:id="rId44"/>
    <p:sldId id="846" r:id="rId45"/>
    <p:sldId id="847" r:id="rId46"/>
    <p:sldId id="852" r:id="rId47"/>
    <p:sldId id="786" r:id="rId48"/>
    <p:sldId id="830" r:id="rId49"/>
    <p:sldId id="804" r:id="rId50"/>
    <p:sldId id="805" r:id="rId51"/>
    <p:sldId id="806" r:id="rId52"/>
    <p:sldId id="807" r:id="rId53"/>
    <p:sldId id="808" r:id="rId54"/>
    <p:sldId id="809" r:id="rId55"/>
    <p:sldId id="810" r:id="rId56"/>
    <p:sldId id="811" r:id="rId57"/>
    <p:sldId id="812" r:id="rId58"/>
    <p:sldId id="813" r:id="rId59"/>
    <p:sldId id="848" r:id="rId60"/>
    <p:sldId id="851" r:id="rId61"/>
    <p:sldId id="787" r:id="rId62"/>
    <p:sldId id="849" r:id="rId63"/>
    <p:sldId id="824" r:id="rId64"/>
    <p:sldId id="814" r:id="rId65"/>
    <p:sldId id="815" r:id="rId66"/>
    <p:sldId id="816" r:id="rId67"/>
    <p:sldId id="819" r:id="rId68"/>
    <p:sldId id="820" r:id="rId69"/>
    <p:sldId id="821" r:id="rId70"/>
    <p:sldId id="822" r:id="rId71"/>
    <p:sldId id="823" r:id="rId72"/>
    <p:sldId id="850" r:id="rId73"/>
    <p:sldId id="782" r:id="rId74"/>
    <p:sldId id="853" r:id="rId75"/>
    <p:sldId id="654" r:id="rId76"/>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163" autoAdjust="0"/>
  </p:normalViewPr>
  <p:slideViewPr>
    <p:cSldViewPr snapToGrid="0">
      <p:cViewPr varScale="1">
        <p:scale>
          <a:sx n="95" d="100"/>
          <a:sy n="95" d="100"/>
        </p:scale>
        <p:origin x="1134" y="96"/>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7/24/2014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7/24/2014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184ABB7-2538-4DA8-837C-1631AA9C3786}"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40526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Apps are first-class principals in SharePoint</a:t>
            </a:r>
          </a:p>
          <a:p>
            <a:r>
              <a:rPr lang="en-US" dirty="0" smtClean="0"/>
              <a:t>They have an identifier and permissions, which</a:t>
            </a:r>
            <a:r>
              <a:rPr lang="en-US" baseline="0" dirty="0" smtClean="0"/>
              <a:t> are tracked in SharePoint through the registration and installation process</a:t>
            </a:r>
            <a:endParaRPr lang="en-US" dirty="0"/>
          </a:p>
        </p:txBody>
      </p:sp>
      <p:sp>
        <p:nvSpPr>
          <p:cNvPr id="4" name="Date Placeholder 3"/>
          <p:cNvSpPr>
            <a:spLocks noGrp="1"/>
          </p:cNvSpPr>
          <p:nvPr>
            <p:ph type="dt" idx="10"/>
          </p:nvPr>
        </p:nvSpPr>
        <p:spPr/>
        <p:txBody>
          <a:bodyPr/>
          <a:lstStyle/>
          <a:p>
            <a:fld id="{E1069F9F-5C72-40FE-A962-D85A4E6A7779}"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73664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Apps must be registered with SharePoint. This page will generate a new client ID and secret for the app. If deployed to Azure, use that information to fill out the rest of the form.</a:t>
            </a:r>
            <a:endParaRPr lang="en-US" dirty="0"/>
          </a:p>
        </p:txBody>
      </p:sp>
      <p:sp>
        <p:nvSpPr>
          <p:cNvPr id="4" name="Date Placeholder 3"/>
          <p:cNvSpPr>
            <a:spLocks noGrp="1"/>
          </p:cNvSpPr>
          <p:nvPr>
            <p:ph type="dt" idx="10"/>
          </p:nvPr>
        </p:nvSpPr>
        <p:spPr/>
        <p:txBody>
          <a:bodyPr/>
          <a:lstStyle/>
          <a:p>
            <a:fld id="{130F6A78-FCFE-4D45-B005-38A37DBDA5FF}"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04153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A515E4B-48A0-498D-B44A-AAB8296969D7}"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65538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90288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2909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Abstracts the management of tokens to make it easier</a:t>
            </a:r>
            <a:endParaRPr lang="en-US" dirty="0"/>
          </a:p>
        </p:txBody>
      </p:sp>
      <p:sp>
        <p:nvSpPr>
          <p:cNvPr id="4" name="Date Placeholder 3"/>
          <p:cNvSpPr>
            <a:spLocks noGrp="1"/>
          </p:cNvSpPr>
          <p:nvPr>
            <p:ph type="dt" idx="10"/>
          </p:nvPr>
        </p:nvSpPr>
        <p:spPr/>
        <p:txBody>
          <a:bodyPr/>
          <a:lstStyle/>
          <a:p>
            <a:fld id="{65036D97-0781-4CB4-8310-DBE67BB75DC2}"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35189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A515E4B-48A0-498D-B44A-AAB8296969D7}"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51820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32937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86403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7/24/2014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457860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508268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196545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844943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843405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881933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Oauth</a:t>
            </a:r>
            <a:r>
              <a:rPr lang="en-US" dirty="0" smtClean="0"/>
              <a:t> controller should be used in scenarios where you need to customize how tokens are handled. For example, you might want</a:t>
            </a:r>
            <a:r>
              <a:rPr lang="en-US" baseline="0" dirty="0" smtClean="0"/>
              <a:t> to save them to a database and make them available across sessions.</a:t>
            </a:r>
            <a:endParaRPr lang="en-US" dirty="0"/>
          </a:p>
        </p:txBody>
      </p:sp>
      <p:sp>
        <p:nvSpPr>
          <p:cNvPr id="4" name="Date Placeholder 3"/>
          <p:cNvSpPr>
            <a:spLocks noGrp="1"/>
          </p:cNvSpPr>
          <p:nvPr>
            <p:ph type="dt" idx="10"/>
          </p:nvPr>
        </p:nvSpPr>
        <p:spPr/>
        <p:txBody>
          <a:bodyPr/>
          <a:lstStyle/>
          <a:p>
            <a:fld id="{2FB72B3C-19A5-40A1-B772-DE16D35E262B}"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7417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A515E4B-48A0-498D-B44A-AAB8296969D7}"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410089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703422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95717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Active Directory is a comprehensive identity and access management cloud solution. It combines core directory services, advanced identity governance, security, and application access management. Azure AD also offers developers an identity management platform to deliver access control to their applications, based on centralized policy and rules.</a:t>
            </a:r>
            <a:endParaRPr lang="en-US" dirty="0"/>
          </a:p>
        </p:txBody>
      </p:sp>
      <p:sp>
        <p:nvSpPr>
          <p:cNvPr id="4" name="Date Placeholder 3"/>
          <p:cNvSpPr>
            <a:spLocks noGrp="1"/>
          </p:cNvSpPr>
          <p:nvPr>
            <p:ph type="dt" idx="10"/>
          </p:nvPr>
        </p:nvSpPr>
        <p:spPr/>
        <p:txBody>
          <a:bodyPr/>
          <a:lstStyle/>
          <a:p>
            <a:fld id="{CA454356-7988-4E39-B534-EC35F7CCC11C}"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608135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268746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125214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069758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76707B7-EE71-47B8-B3DA-B599B395A08A}"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777563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Oauth</a:t>
            </a:r>
            <a:r>
              <a:rPr lang="en-US" dirty="0" smtClean="0"/>
              <a:t> controller needs you to provide a redirect URL and it will give back </a:t>
            </a:r>
            <a:r>
              <a:rPr lang="en-US" smtClean="0"/>
              <a:t>the authorization </a:t>
            </a:r>
            <a:r>
              <a:rPr lang="en-US" dirty="0" smtClean="0"/>
              <a:t>URL</a:t>
            </a:r>
            <a:endParaRPr lang="en-US" dirty="0"/>
          </a:p>
        </p:txBody>
      </p:sp>
      <p:sp>
        <p:nvSpPr>
          <p:cNvPr id="4" name="Date Placeholder 3"/>
          <p:cNvSpPr>
            <a:spLocks noGrp="1"/>
          </p:cNvSpPr>
          <p:nvPr>
            <p:ph type="dt" idx="10"/>
          </p:nvPr>
        </p:nvSpPr>
        <p:spPr/>
        <p:txBody>
          <a:bodyPr/>
          <a:lstStyle/>
          <a:p>
            <a:fld id="{1B4EBD05-8EBB-4AB3-A4B2-2126F6DCC32D}"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801502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7/24/2014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71</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organizational account is an extension of your computer network that someone from your organization, typically an administrator from your IT department, sets up with Microsoft to provide their users with access to paid Web services or applications hosted in the cloud. For the administrator to provide access to users, they must first create individual user accounts in Windows Azure Active Directory (Windows Azure AD), specify which licensed services the account can access, and then assign each person their individual user ID and password so they can sign in to those services for which they have been assigned licenses to. User accounts stored in Windows Azure AD are referred to as organizational accounts. </a:t>
            </a:r>
            <a:endParaRPr lang="en-US" dirty="0"/>
          </a:p>
        </p:txBody>
      </p:sp>
      <p:sp>
        <p:nvSpPr>
          <p:cNvPr id="4" name="Date Placeholder 3"/>
          <p:cNvSpPr>
            <a:spLocks noGrp="1"/>
          </p:cNvSpPr>
          <p:nvPr>
            <p:ph type="dt" idx="10"/>
          </p:nvPr>
        </p:nvSpPr>
        <p:spPr/>
        <p:txBody>
          <a:bodyPr/>
          <a:lstStyle/>
          <a:p>
            <a:fld id="{61C5B620-E71B-4653-A37F-A929320C435E}"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96397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not required to link the O365 Directory to an Azure subscription</a:t>
            </a:r>
          </a:p>
          <a:p>
            <a:r>
              <a:rPr lang="en-US" dirty="0" smtClean="0"/>
              <a:t>for simply creating provider-hosted apps, but it makes life a bit easier</a:t>
            </a:r>
          </a:p>
          <a:p>
            <a:r>
              <a:rPr lang="en-US" dirty="0" smtClean="0"/>
              <a:t>and opens up the ability to call into O365 from other applications.</a:t>
            </a:r>
          </a:p>
          <a:p>
            <a:endParaRPr lang="en-US" dirty="0"/>
          </a:p>
        </p:txBody>
      </p:sp>
      <p:sp>
        <p:nvSpPr>
          <p:cNvPr id="4" name="Date Placeholder 3"/>
          <p:cNvSpPr>
            <a:spLocks noGrp="1"/>
          </p:cNvSpPr>
          <p:nvPr>
            <p:ph type="dt" idx="10"/>
          </p:nvPr>
        </p:nvSpPr>
        <p:spPr/>
        <p:txBody>
          <a:bodyPr/>
          <a:lstStyle/>
          <a:p>
            <a:fld id="{BBA7F52A-B8F7-43B0-8B42-741D53CB577A}"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58293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OAuth</a:t>
            </a:r>
            <a:r>
              <a:rPr lang="en-US" dirty="0" smtClean="0"/>
              <a:t> provides a simple mechanism for end-users to grant a third party access to their data and resources without sharing their passwords. </a:t>
            </a:r>
          </a:p>
          <a:p>
            <a:r>
              <a:rPr lang="en-US" dirty="0" smtClean="0"/>
              <a:t>It also enables the user to grant access limited by scope and duration.</a:t>
            </a:r>
            <a:endParaRPr lang="en-US" dirty="0"/>
          </a:p>
        </p:txBody>
      </p:sp>
      <p:sp>
        <p:nvSpPr>
          <p:cNvPr id="4" name="Date Placeholder 3"/>
          <p:cNvSpPr>
            <a:spLocks noGrp="1"/>
          </p:cNvSpPr>
          <p:nvPr>
            <p:ph type="dt" idx="10"/>
          </p:nvPr>
        </p:nvSpPr>
        <p:spPr/>
        <p:txBody>
          <a:bodyPr/>
          <a:lstStyle/>
          <a:p>
            <a:fld id="{7A5C1551-8DBF-450A-B3B4-597F4F42AC44}"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31409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Client</a:t>
            </a:r>
          </a:p>
          <a:p>
            <a:r>
              <a:rPr lang="en-US" dirty="0" smtClean="0"/>
              <a:t>An application making requests to access protected resources on behalf of the resource owner and with its authorization. This role is defined independently from how it is implemented. It has the same meaning whether is </a:t>
            </a:r>
            <a:r>
              <a:rPr lang="en-US" dirty="0" err="1" smtClean="0"/>
              <a:t>is</a:t>
            </a:r>
            <a:r>
              <a:rPr lang="en-US" dirty="0" smtClean="0"/>
              <a:t> implemented as an application that executes on a server computer, a desktop computer, or a mobile device). In Concur, the client is referred to as a partner application.</a:t>
            </a:r>
          </a:p>
          <a:p>
            <a:endParaRPr lang="en-US" dirty="0" smtClean="0"/>
          </a:p>
          <a:p>
            <a:r>
              <a:rPr lang="en-US" dirty="0" smtClean="0"/>
              <a:t>Resource owner</a:t>
            </a:r>
          </a:p>
          <a:p>
            <a:r>
              <a:rPr lang="en-US" dirty="0" smtClean="0"/>
              <a:t>An entity capable of granting access to a protected resource. This is generally an end user.</a:t>
            </a:r>
          </a:p>
          <a:p>
            <a:endParaRPr lang="en-US" dirty="0" smtClean="0"/>
          </a:p>
          <a:p>
            <a:r>
              <a:rPr lang="en-US" dirty="0" smtClean="0"/>
              <a:t>Resource server</a:t>
            </a:r>
          </a:p>
          <a:p>
            <a:r>
              <a:rPr lang="en-US" dirty="0" smtClean="0"/>
              <a:t>A server hosting the protected resources of the resource owner, capable of accepting and responding to API requests using access tokens.</a:t>
            </a:r>
          </a:p>
          <a:p>
            <a:endParaRPr lang="en-US" dirty="0" smtClean="0"/>
          </a:p>
          <a:p>
            <a:r>
              <a:rPr lang="en-US" dirty="0" smtClean="0"/>
              <a:t>Authorization server</a:t>
            </a:r>
          </a:p>
          <a:p>
            <a:r>
              <a:rPr lang="en-US" dirty="0" smtClean="0"/>
              <a:t>A server issuing access tokens to the client after successfully authenticating the resource owner and obtaining authorization.</a:t>
            </a:r>
            <a:endParaRPr lang="en-US" dirty="0"/>
          </a:p>
        </p:txBody>
      </p:sp>
      <p:sp>
        <p:nvSpPr>
          <p:cNvPr id="4" name="Date Placeholder 3"/>
          <p:cNvSpPr>
            <a:spLocks noGrp="1"/>
          </p:cNvSpPr>
          <p:nvPr>
            <p:ph type="dt" idx="10"/>
          </p:nvPr>
        </p:nvSpPr>
        <p:spPr/>
        <p:txBody>
          <a:bodyPr/>
          <a:lstStyle/>
          <a:p>
            <a:fld id="{3BC8CC0E-121B-4488-9618-3397B77BEEEB}"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44686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Client ID is a unique identifier</a:t>
            </a:r>
          </a:p>
          <a:p>
            <a:r>
              <a:rPr lang="en-US" dirty="0" smtClean="0"/>
              <a:t>Client Secret is shared between the app and the authorization server</a:t>
            </a:r>
          </a:p>
          <a:p>
            <a:r>
              <a:rPr lang="en-US" dirty="0" smtClean="0"/>
              <a:t>Forms the basis for apps as first-class principals</a:t>
            </a:r>
            <a:endParaRPr lang="en-US" dirty="0"/>
          </a:p>
        </p:txBody>
      </p:sp>
      <p:sp>
        <p:nvSpPr>
          <p:cNvPr id="4" name="Date Placeholder 3"/>
          <p:cNvSpPr>
            <a:spLocks noGrp="1"/>
          </p:cNvSpPr>
          <p:nvPr>
            <p:ph type="dt" idx="10"/>
          </p:nvPr>
        </p:nvSpPr>
        <p:spPr/>
        <p:txBody>
          <a:bodyPr/>
          <a:lstStyle/>
          <a:p>
            <a:fld id="{89A7E491-81C3-4F59-9A1B-8E9BA4671E1E}"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42203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a:t>
            </a:r>
            <a:r>
              <a:rPr lang="en-US" dirty="0" err="1" smtClean="0"/>
              <a:t>OAuth</a:t>
            </a:r>
            <a:r>
              <a:rPr lang="en-US" dirty="0" smtClean="0"/>
              <a:t> 2.0 model, access to protected resources is done using access tokens —an object with a specific scope, lifetime, and other access attributes. </a:t>
            </a:r>
            <a:r>
              <a:rPr lang="en-US" dirty="0" err="1" smtClean="0"/>
              <a:t>OAuth</a:t>
            </a:r>
            <a:r>
              <a:rPr lang="en-US" dirty="0" smtClean="0"/>
              <a:t> access tokens are sometimes compared to valet keys. In the same way as a valet key gives restricted access to a car, allowing a valet to drive it but not open the trunk or the glove compartment, the access token allows a client application restricted access to a user’s data at a resource server via tokens issued by an authorization server in response to the user authorizing access.</a:t>
            </a:r>
          </a:p>
          <a:p>
            <a:endParaRPr lang="en-US" dirty="0" smtClean="0"/>
          </a:p>
          <a:p>
            <a:r>
              <a:rPr lang="en-US" dirty="0" smtClean="0"/>
              <a:t>With </a:t>
            </a:r>
            <a:r>
              <a:rPr lang="en-US" dirty="0" err="1" smtClean="0"/>
              <a:t>OAuth</a:t>
            </a:r>
            <a:r>
              <a:rPr lang="en-US" dirty="0" smtClean="0"/>
              <a:t> 2.0, a third-party application does not use the resource owner's credentials to access protected resources. Instead, the third-party application obtains an access token. Access tokens are issued to third-party clients by an authorization server with the approval of the resource owner. The client uses the access token to access the protected resources hosted by the resource server.</a:t>
            </a:r>
          </a:p>
          <a:p>
            <a:endParaRPr lang="en-US" dirty="0"/>
          </a:p>
        </p:txBody>
      </p:sp>
      <p:sp>
        <p:nvSpPr>
          <p:cNvPr id="4" name="Date Placeholder 3"/>
          <p:cNvSpPr>
            <a:spLocks noGrp="1"/>
          </p:cNvSpPr>
          <p:nvPr>
            <p:ph type="dt" idx="10"/>
          </p:nvPr>
        </p:nvSpPr>
        <p:spPr/>
        <p:txBody>
          <a:bodyPr/>
          <a:lstStyle/>
          <a:p>
            <a:fld id="{E18369E4-77BE-4358-8410-33F33BA75378}" type="datetime1">
              <a:rPr lang="en-US" smtClean="0"/>
              <a:t>7/24/2014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261732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3147" y="76200"/>
            <a:ext cx="1147781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507868" y="1447800"/>
            <a:ext cx="1117309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680019373"/>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ext uri="{BB962C8B-B14F-4D97-AF65-F5344CB8AC3E}">
        <p14:creationId xmlns:p14="http://schemas.microsoft.com/office/powerpoint/2010/main" val="31622671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2.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 id="2147484149" r:id="rId26"/>
    <p:sldLayoutId id="2147484150" r:id="rId2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3" Type="http://schemas.openxmlformats.org/officeDocument/2006/relationships/hyperlink" Target="https://github.com/AzureADSamples/WebApp-WebAPI-OAuth2-UserIdentity-DotNet/blob/master/WebApp/Controllers/OAuthController.cs" TargetMode="External"/><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6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6.png"/></Relationships>
</file>

<file path=ppt/slides/_rels/slide6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6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6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6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jpg"/></Relationships>
</file>

<file path=ppt/slides/_rels/slide6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226" y="3919043"/>
            <a:ext cx="1922432" cy="1922432"/>
          </a:xfrm>
          <a:prstGeom prst="rect">
            <a:avLst/>
          </a:prstGeom>
        </p:spPr>
      </p:pic>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76623" y="3713009"/>
            <a:ext cx="994787" cy="98482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cxnSp>
        <p:nvCxnSpPr>
          <p:cNvPr id="11" name="Straight Arrow Connector 10"/>
          <p:cNvCxnSpPr>
            <a:stCxn id="5" idx="1"/>
          </p:cNvCxnSpPr>
          <p:nvPr/>
        </p:nvCxnSpPr>
        <p:spPr>
          <a:xfrm flipV="1">
            <a:off x="2371410" y="2893925"/>
            <a:ext cx="2110155" cy="131149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74016" y="2908147"/>
            <a:ext cx="1880002" cy="430887"/>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User attempts to access</a:t>
            </a:r>
          </a:p>
          <a:p>
            <a:r>
              <a:rPr lang="en-US" sz="1400" spc="-70" dirty="0" smtClean="0">
                <a:gradFill>
                  <a:gsLst>
                    <a:gs pos="2917">
                      <a:schemeClr val="bg2"/>
                    </a:gs>
                    <a:gs pos="95000">
                      <a:schemeClr val="bg2"/>
                    </a:gs>
                  </a:gsLst>
                  <a:lin ang="5400000" scaled="0"/>
                </a:gradFill>
              </a:rPr>
              <a:t>SharePoint online resource</a:t>
            </a:r>
          </a:p>
        </p:txBody>
      </p:sp>
    </p:spTree>
    <p:extLst>
      <p:ext uri="{BB962C8B-B14F-4D97-AF65-F5344CB8AC3E}">
        <p14:creationId xmlns:p14="http://schemas.microsoft.com/office/powerpoint/2010/main" val="129424360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226" y="3919043"/>
            <a:ext cx="1922432" cy="1922432"/>
          </a:xfrm>
          <a:prstGeom prst="rect">
            <a:avLst/>
          </a:prstGeom>
        </p:spPr>
      </p:pic>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76623" y="3713009"/>
            <a:ext cx="994787" cy="98482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cxnSp>
        <p:nvCxnSpPr>
          <p:cNvPr id="14" name="Straight Arrow Connector 13"/>
          <p:cNvCxnSpPr/>
          <p:nvPr/>
        </p:nvCxnSpPr>
        <p:spPr>
          <a:xfrm flipH="1">
            <a:off x="2582426" y="3123590"/>
            <a:ext cx="2160396" cy="129768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1565" y="3506982"/>
            <a:ext cx="1828449" cy="430887"/>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Redirected to </a:t>
            </a:r>
          </a:p>
          <a:p>
            <a:r>
              <a:rPr lang="en-US" sz="1400" spc="-70" dirty="0" smtClean="0">
                <a:gradFill>
                  <a:gsLst>
                    <a:gs pos="2917">
                      <a:schemeClr val="bg2"/>
                    </a:gs>
                    <a:gs pos="95000">
                      <a:schemeClr val="bg2"/>
                    </a:gs>
                  </a:gsLst>
                  <a:lin ang="5400000" scaled="0"/>
                </a:gradFill>
              </a:rPr>
              <a:t>login.microsoftonline.com</a:t>
            </a:r>
          </a:p>
        </p:txBody>
      </p:sp>
    </p:spTree>
    <p:extLst>
      <p:ext uri="{BB962C8B-B14F-4D97-AF65-F5344CB8AC3E}">
        <p14:creationId xmlns:p14="http://schemas.microsoft.com/office/powerpoint/2010/main" val="429347823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226" y="3919043"/>
            <a:ext cx="1922432" cy="1922432"/>
          </a:xfrm>
          <a:prstGeom prst="rect">
            <a:avLst/>
          </a:prstGeom>
        </p:spPr>
      </p:pic>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76623" y="3713009"/>
            <a:ext cx="994787" cy="98482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cxnSp>
        <p:nvCxnSpPr>
          <p:cNvPr id="17" name="Straight Arrow Connector 16"/>
          <p:cNvCxnSpPr/>
          <p:nvPr/>
        </p:nvCxnSpPr>
        <p:spPr>
          <a:xfrm>
            <a:off x="2582426" y="4622242"/>
            <a:ext cx="2873829" cy="36174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587086" y="4210131"/>
            <a:ext cx="1658018" cy="430887"/>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Login with</a:t>
            </a:r>
          </a:p>
          <a:p>
            <a:r>
              <a:rPr lang="en-US" sz="1400" spc="-70" dirty="0" smtClean="0">
                <a:gradFill>
                  <a:gsLst>
                    <a:gs pos="2917">
                      <a:schemeClr val="bg2"/>
                    </a:gs>
                    <a:gs pos="95000">
                      <a:schemeClr val="bg2"/>
                    </a:gs>
                  </a:gsLst>
                  <a:lin ang="5400000" scaled="0"/>
                </a:gradFill>
              </a:rPr>
              <a:t>Organizational Account</a:t>
            </a:r>
          </a:p>
        </p:txBody>
      </p:sp>
    </p:spTree>
    <p:extLst>
      <p:ext uri="{BB962C8B-B14F-4D97-AF65-F5344CB8AC3E}">
        <p14:creationId xmlns:p14="http://schemas.microsoft.com/office/powerpoint/2010/main" val="200885476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226" y="3919043"/>
            <a:ext cx="1922432" cy="1922432"/>
          </a:xfrm>
          <a:prstGeom prst="rect">
            <a:avLst/>
          </a:prstGeom>
        </p:spPr>
      </p:pic>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76623" y="3713009"/>
            <a:ext cx="994787" cy="98482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cxnSp>
        <p:nvCxnSpPr>
          <p:cNvPr id="19" name="Straight Arrow Connector 18"/>
          <p:cNvCxnSpPr/>
          <p:nvPr/>
        </p:nvCxnSpPr>
        <p:spPr>
          <a:xfrm flipH="1" flipV="1">
            <a:off x="2547256" y="4697832"/>
            <a:ext cx="2964264" cy="41211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399985" y="4482388"/>
            <a:ext cx="1258806" cy="215444"/>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Issue SAML token</a:t>
            </a:r>
          </a:p>
        </p:txBody>
      </p:sp>
    </p:spTree>
    <p:extLst>
      <p:ext uri="{BB962C8B-B14F-4D97-AF65-F5344CB8AC3E}">
        <p14:creationId xmlns:p14="http://schemas.microsoft.com/office/powerpoint/2010/main" val="189577963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226" y="3919043"/>
            <a:ext cx="1922432" cy="1922432"/>
          </a:xfrm>
          <a:prstGeom prst="rect">
            <a:avLst/>
          </a:prstGeom>
        </p:spPr>
      </p:pic>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76623" y="3713009"/>
            <a:ext cx="994787" cy="98482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cxnSp>
        <p:nvCxnSpPr>
          <p:cNvPr id="11" name="Straight Arrow Connector 10"/>
          <p:cNvCxnSpPr>
            <a:stCxn id="5" idx="1"/>
          </p:cNvCxnSpPr>
          <p:nvPr/>
        </p:nvCxnSpPr>
        <p:spPr>
          <a:xfrm flipV="1">
            <a:off x="2371410" y="2893925"/>
            <a:ext cx="2110155" cy="131149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154291" y="3334229"/>
            <a:ext cx="969176" cy="215444"/>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Present token</a:t>
            </a:r>
          </a:p>
        </p:txBody>
      </p:sp>
    </p:spTree>
    <p:extLst>
      <p:ext uri="{BB962C8B-B14F-4D97-AF65-F5344CB8AC3E}">
        <p14:creationId xmlns:p14="http://schemas.microsoft.com/office/powerpoint/2010/main" val="270273733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226" y="3919043"/>
            <a:ext cx="1922432" cy="1922432"/>
          </a:xfrm>
          <a:prstGeom prst="rect">
            <a:avLst/>
          </a:prstGeom>
        </p:spPr>
      </p:pic>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76623" y="3713009"/>
            <a:ext cx="994787" cy="98482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cxnSp>
        <p:nvCxnSpPr>
          <p:cNvPr id="14" name="Straight Arrow Connector 13"/>
          <p:cNvCxnSpPr/>
          <p:nvPr/>
        </p:nvCxnSpPr>
        <p:spPr>
          <a:xfrm flipH="1">
            <a:off x="2582426" y="3123590"/>
            <a:ext cx="2160396" cy="129768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92727" y="3919043"/>
            <a:ext cx="1622367" cy="215444"/>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Return </a:t>
            </a:r>
            <a:r>
              <a:rPr lang="en-US" sz="1400" spc="-70" dirty="0" err="1" smtClean="0">
                <a:gradFill>
                  <a:gsLst>
                    <a:gs pos="2917">
                      <a:schemeClr val="bg2"/>
                    </a:gs>
                    <a:gs pos="95000">
                      <a:schemeClr val="bg2"/>
                    </a:gs>
                  </a:gsLst>
                  <a:lin ang="5400000" scaled="0"/>
                </a:gradFill>
              </a:rPr>
              <a:t>FedAuth</a:t>
            </a:r>
            <a:r>
              <a:rPr lang="en-US" sz="1400" spc="-70" dirty="0" smtClean="0">
                <a:gradFill>
                  <a:gsLst>
                    <a:gs pos="2917">
                      <a:schemeClr val="bg2"/>
                    </a:gs>
                    <a:gs pos="95000">
                      <a:schemeClr val="bg2"/>
                    </a:gs>
                  </a:gsLst>
                  <a:lin ang="5400000" scaled="0"/>
                </a:gradFill>
              </a:rPr>
              <a:t> cookie</a:t>
            </a:r>
          </a:p>
        </p:txBody>
      </p:sp>
    </p:spTree>
    <p:extLst>
      <p:ext uri="{BB962C8B-B14F-4D97-AF65-F5344CB8AC3E}">
        <p14:creationId xmlns:p14="http://schemas.microsoft.com/office/powerpoint/2010/main" val="181477231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226" y="3919043"/>
            <a:ext cx="1922432" cy="1922432"/>
          </a:xfrm>
          <a:prstGeom prst="rect">
            <a:avLst/>
          </a:prstGeom>
        </p:spPr>
      </p:pic>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16</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76623" y="3713009"/>
            <a:ext cx="994787" cy="98482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cxnSp>
        <p:nvCxnSpPr>
          <p:cNvPr id="11" name="Straight Arrow Connector 10"/>
          <p:cNvCxnSpPr>
            <a:stCxn id="5" idx="1"/>
          </p:cNvCxnSpPr>
          <p:nvPr/>
        </p:nvCxnSpPr>
        <p:spPr>
          <a:xfrm flipV="1">
            <a:off x="2371410" y="2893925"/>
            <a:ext cx="2110155" cy="131149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938707" y="2893925"/>
            <a:ext cx="1581843" cy="430887"/>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Subsequent requests</a:t>
            </a:r>
          </a:p>
          <a:p>
            <a:r>
              <a:rPr lang="en-US" sz="1400" spc="-70" dirty="0" smtClean="0">
                <a:gradFill>
                  <a:gsLst>
                    <a:gs pos="2917">
                      <a:schemeClr val="bg2"/>
                    </a:gs>
                    <a:gs pos="95000">
                      <a:schemeClr val="bg2"/>
                    </a:gs>
                  </a:gsLst>
                  <a:lin ang="5400000" scaled="0"/>
                </a:gradFill>
              </a:rPr>
              <a:t>Utilize </a:t>
            </a:r>
            <a:r>
              <a:rPr lang="en-US" sz="1400" spc="-70" dirty="0" err="1" smtClean="0">
                <a:gradFill>
                  <a:gsLst>
                    <a:gs pos="2917">
                      <a:schemeClr val="bg2"/>
                    </a:gs>
                    <a:gs pos="95000">
                      <a:schemeClr val="bg2"/>
                    </a:gs>
                  </a:gsLst>
                  <a:lin ang="5400000" scaled="0"/>
                </a:gradFill>
              </a:rPr>
              <a:t>FedAuth</a:t>
            </a:r>
            <a:r>
              <a:rPr lang="en-US" sz="1400" spc="-70" dirty="0" smtClean="0">
                <a:gradFill>
                  <a:gsLst>
                    <a:gs pos="2917">
                      <a:schemeClr val="bg2"/>
                    </a:gs>
                    <a:gs pos="95000">
                      <a:schemeClr val="bg2"/>
                    </a:gs>
                  </a:gsLst>
                  <a:lin ang="5400000" scaled="0"/>
                </a:gradFill>
              </a:rPr>
              <a:t> cookie</a:t>
            </a:r>
          </a:p>
        </p:txBody>
      </p:sp>
    </p:spTree>
    <p:extLst>
      <p:ext uri="{BB962C8B-B14F-4D97-AF65-F5344CB8AC3E}">
        <p14:creationId xmlns:p14="http://schemas.microsoft.com/office/powerpoint/2010/main" val="377084119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OAuth</a:t>
            </a:r>
            <a:r>
              <a:rPr lang="en-US" dirty="0" smtClean="0"/>
              <a:t> Primer</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17238039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159181"/>
          </a:xfrm>
        </p:spPr>
        <p:txBody>
          <a:bodyPr/>
          <a:lstStyle/>
          <a:p>
            <a:r>
              <a:rPr lang="en-US" dirty="0" smtClean="0"/>
              <a:t>Simple mechanism to grant a third party access to a user’s resources without sharing the user’s password.</a:t>
            </a:r>
          </a:p>
          <a:p>
            <a:r>
              <a:rPr lang="en-US" dirty="0" smtClean="0"/>
              <a:t>Cross platform app authorization</a:t>
            </a:r>
          </a:p>
          <a:p>
            <a:r>
              <a:rPr lang="en-US" dirty="0" smtClean="0"/>
              <a:t>Internet Standard supported by Azure, Facebook, Google, Twitter, and more</a:t>
            </a:r>
            <a:endParaRPr lang="en-US" dirty="0"/>
          </a:p>
        </p:txBody>
      </p:sp>
      <p:sp>
        <p:nvSpPr>
          <p:cNvPr id="3" name="Title 2"/>
          <p:cNvSpPr>
            <a:spLocks noGrp="1"/>
          </p:cNvSpPr>
          <p:nvPr>
            <p:ph type="title"/>
          </p:nvPr>
        </p:nvSpPr>
        <p:spPr/>
        <p:txBody>
          <a:bodyPr/>
          <a:lstStyle/>
          <a:p>
            <a:r>
              <a:rPr lang="en-US" dirty="0" smtClean="0"/>
              <a:t>What is </a:t>
            </a:r>
            <a:r>
              <a:rPr lang="en-US" dirty="0" err="1" smtClean="0"/>
              <a:t>OAuth</a:t>
            </a:r>
            <a:r>
              <a:rPr lang="en-US" dirty="0" smtClean="0"/>
              <a:t> 2.0?</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18</a:t>
            </a:fld>
            <a:endParaRPr lang="en-US" dirty="0"/>
          </a:p>
        </p:txBody>
      </p:sp>
    </p:spTree>
    <p:extLst>
      <p:ext uri="{BB962C8B-B14F-4D97-AF65-F5344CB8AC3E}">
        <p14:creationId xmlns:p14="http://schemas.microsoft.com/office/powerpoint/2010/main" val="380363801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951758"/>
          </a:xfrm>
        </p:spPr>
        <p:txBody>
          <a:bodyPr/>
          <a:lstStyle/>
          <a:p>
            <a:r>
              <a:rPr lang="en-US" dirty="0" smtClean="0"/>
              <a:t>Client: application requesting access to a user’s resources</a:t>
            </a:r>
          </a:p>
          <a:p>
            <a:r>
              <a:rPr lang="en-US" dirty="0" smtClean="0"/>
              <a:t>Resource Owner: the user who can grant rights to the application</a:t>
            </a:r>
          </a:p>
          <a:p>
            <a:r>
              <a:rPr lang="en-US" dirty="0" smtClean="0"/>
              <a:t>Resource Server: the server hosting the protected resources and exposing a web-based API</a:t>
            </a:r>
          </a:p>
          <a:p>
            <a:r>
              <a:rPr lang="en-US" dirty="0" smtClean="0"/>
              <a:t>Authorization Server – server issuing tokens</a:t>
            </a:r>
            <a:endParaRPr lang="en-US" dirty="0"/>
          </a:p>
        </p:txBody>
      </p:sp>
      <p:sp>
        <p:nvSpPr>
          <p:cNvPr id="3" name="Title 2"/>
          <p:cNvSpPr>
            <a:spLocks noGrp="1"/>
          </p:cNvSpPr>
          <p:nvPr>
            <p:ph type="title"/>
          </p:nvPr>
        </p:nvSpPr>
        <p:spPr/>
        <p:txBody>
          <a:bodyPr/>
          <a:lstStyle/>
          <a:p>
            <a:r>
              <a:rPr lang="en-US" dirty="0" err="1" smtClean="0"/>
              <a:t>OAuth</a:t>
            </a:r>
            <a:r>
              <a:rPr lang="en-US" dirty="0" smtClean="0"/>
              <a:t> 2.0 Actors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spTree>
    <p:extLst>
      <p:ext uri="{BB962C8B-B14F-4D97-AF65-F5344CB8AC3E}">
        <p14:creationId xmlns:p14="http://schemas.microsoft.com/office/powerpoint/2010/main" val="6719401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1067368116"/>
              </p:ext>
            </p:extLst>
          </p:nvPr>
        </p:nvGraphicFramePr>
        <p:xfrm>
          <a:off x="438838" y="1244303"/>
          <a:ext cx="11225057" cy="4087289"/>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1047037">
                <a:tc>
                  <a:txBody>
                    <a:bodyPr/>
                    <a:lstStyle/>
                    <a:p>
                      <a:r>
                        <a:rPr lang="en-US" sz="2400" dirty="0" smtClean="0"/>
                        <a:t>Introduction</a:t>
                      </a:r>
                      <a:r>
                        <a:rPr lang="en-US" sz="2400" baseline="0" dirty="0" smtClean="0"/>
                        <a:t> to </a:t>
                      </a:r>
                      <a:r>
                        <a:rPr lang="en-US" sz="2400" dirty="0" smtClean="0"/>
                        <a:t>Office 365 Development</a:t>
                      </a:r>
                      <a:endParaRPr lang="en-US" sz="2400" dirty="0"/>
                    </a:p>
                  </a:txBody>
                  <a:tcPr marL="91403" marR="91403" marT="45701" marB="45701" anchor="ctr"/>
                </a:tc>
                <a:extLst>
                  <a:ext uri="{0D108BD9-81ED-4DB2-BD59-A6C34878D82A}">
                    <a16:rowId xmlns="" xmlns:a16="http://schemas.microsoft.com/office/drawing/2014/main" val="829859176"/>
                  </a:ext>
                </a:extLst>
              </a:tr>
              <a:tr h="360260">
                <a:tc>
                  <a:txBody>
                    <a:bodyPr/>
                    <a:lstStyle/>
                    <a:p>
                      <a:r>
                        <a:rPr lang="en-US" sz="1800" b="0" dirty="0" smtClean="0"/>
                        <a:t>Module 1: Deep Dive Apps for Office in Outlook</a:t>
                      </a:r>
                      <a:endParaRPr lang="en-US" sz="1800" b="0" baseline="0" dirty="0" smtClean="0"/>
                    </a:p>
                  </a:txBody>
                  <a:tcPr marL="91403" marR="91403" marT="45701" marB="45701" anchor="ctr"/>
                </a:tc>
                <a:extLst>
                  <a:ext uri="{0D108BD9-81ED-4DB2-BD59-A6C34878D82A}">
                    <a16:rowId xmlns="" xmlns:a16="http://schemas.microsoft.com/office/drawing/2014/main" val="1946132611"/>
                  </a:ext>
                </a:extLst>
              </a:tr>
              <a:tr h="36026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Apps for Office in Word</a:t>
                      </a:r>
                    </a:p>
                  </a:txBody>
                  <a:tcPr marL="91403" marR="91403" marT="45701" marB="45701" anchor="ctr"/>
                </a:tc>
                <a:extLst>
                  <a:ext uri="{0D108BD9-81ED-4DB2-BD59-A6C34878D82A}">
                    <a16:rowId xmlns="" xmlns:a16="http://schemas.microsoft.com/office/drawing/2014/main" val="3204002662"/>
                  </a:ext>
                </a:extLst>
              </a:tr>
              <a:tr h="38738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3: </a:t>
                      </a:r>
                      <a:r>
                        <a:rPr lang="en-US" sz="1800" b="0" dirty="0" smtClean="0"/>
                        <a:t>Deep Dive Apps for Office in PowerPoint</a:t>
                      </a:r>
                    </a:p>
                  </a:txBody>
                  <a:tcPr marL="91403" marR="91403" marT="45701" marB="45701" anchor="ctr"/>
                </a:tc>
                <a:extLst>
                  <a:ext uri="{0D108BD9-81ED-4DB2-BD59-A6C34878D82A}">
                    <a16:rowId xmlns="" xmlns:a16="http://schemas.microsoft.com/office/drawing/2014/main" val="4266278162"/>
                  </a:ext>
                </a:extLst>
              </a:tr>
              <a:tr h="45853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Apps for Office in Excel</a:t>
                      </a:r>
                      <a:endParaRPr lang="en-US" sz="1800" b="1"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Deep Dive into SharePoint Hosted Apps</a:t>
                      </a:r>
                      <a:endParaRPr lang="en-US" sz="1800" b="0" dirty="0" smtClean="0"/>
                    </a:p>
                  </a:txBody>
                  <a:tcPr marL="91403" marR="91403" marT="45701" marB="45701" anchor="ctr"/>
                </a:tc>
              </a:tr>
              <a:tr h="30462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Provider Hosted Apps</a:t>
                      </a:r>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7: Deep Dive into Security and </a:t>
                      </a:r>
                      <a:r>
                        <a:rPr lang="en-US" sz="1800" b="1" dirty="0" err="1" smtClean="0"/>
                        <a:t>OAuth</a:t>
                      </a:r>
                      <a:endParaRPr lang="en-US" sz="1800" b="1"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8: App Lifecycle Management</a:t>
                      </a:r>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872615"/>
          </a:xfrm>
        </p:spPr>
        <p:txBody>
          <a:bodyPr/>
          <a:lstStyle/>
          <a:p>
            <a:r>
              <a:rPr lang="en-US" dirty="0" smtClean="0"/>
              <a:t>Client: SharePoint app, Azure web application, Windows 8 app</a:t>
            </a:r>
          </a:p>
          <a:p>
            <a:r>
              <a:rPr lang="en-US" dirty="0" smtClean="0"/>
              <a:t>Resource Owner: individual or administrator with an Organizational Account in Azure Active Directory</a:t>
            </a:r>
          </a:p>
          <a:p>
            <a:r>
              <a:rPr lang="en-US" dirty="0" smtClean="0"/>
              <a:t>Resource Server: SharePoint, Exchange</a:t>
            </a:r>
          </a:p>
          <a:p>
            <a:r>
              <a:rPr lang="en-US" dirty="0" smtClean="0"/>
              <a:t>Authorization Server: Azure Access Control Services</a:t>
            </a:r>
            <a:endParaRPr lang="en-US" dirty="0"/>
          </a:p>
        </p:txBody>
      </p:sp>
      <p:sp>
        <p:nvSpPr>
          <p:cNvPr id="3" name="Title 2"/>
          <p:cNvSpPr>
            <a:spLocks noGrp="1"/>
          </p:cNvSpPr>
          <p:nvPr>
            <p:ph type="title"/>
          </p:nvPr>
        </p:nvSpPr>
        <p:spPr/>
        <p:txBody>
          <a:bodyPr/>
          <a:lstStyle/>
          <a:p>
            <a:r>
              <a:rPr lang="en-US" dirty="0" err="1" smtClean="0"/>
              <a:t>OAuth</a:t>
            </a:r>
            <a:r>
              <a:rPr lang="en-US" dirty="0" smtClean="0"/>
              <a:t> 2.0 Actors in Office 365</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20</a:t>
            </a:fld>
            <a:endParaRPr lang="en-US" dirty="0"/>
          </a:p>
        </p:txBody>
      </p:sp>
    </p:spTree>
    <p:extLst>
      <p:ext uri="{BB962C8B-B14F-4D97-AF65-F5344CB8AC3E}">
        <p14:creationId xmlns:p14="http://schemas.microsoft.com/office/powerpoint/2010/main" val="90221091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31937"/>
          </a:xfrm>
        </p:spPr>
        <p:txBody>
          <a:bodyPr/>
          <a:lstStyle/>
          <a:p>
            <a:r>
              <a:rPr lang="en-US" dirty="0" smtClean="0"/>
              <a:t>Client </a:t>
            </a:r>
            <a:r>
              <a:rPr lang="en-US" dirty="0" smtClean="0"/>
              <a:t>ID is used to uniquely identify applications</a:t>
            </a:r>
          </a:p>
          <a:p>
            <a:r>
              <a:rPr lang="en-US" dirty="0" smtClean="0"/>
              <a:t>Client Secret is used to authenticate token requests</a:t>
            </a:r>
            <a:endParaRPr lang="en-US" dirty="0"/>
          </a:p>
        </p:txBody>
      </p:sp>
      <p:sp>
        <p:nvSpPr>
          <p:cNvPr id="3" name="Title 2"/>
          <p:cNvSpPr>
            <a:spLocks noGrp="1"/>
          </p:cNvSpPr>
          <p:nvPr>
            <p:ph type="title"/>
          </p:nvPr>
        </p:nvSpPr>
        <p:spPr/>
        <p:txBody>
          <a:bodyPr/>
          <a:lstStyle/>
          <a:p>
            <a:r>
              <a:rPr lang="en-US" dirty="0" smtClean="0"/>
              <a:t>Application Principals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spTree>
    <p:extLst>
      <p:ext uri="{BB962C8B-B14F-4D97-AF65-F5344CB8AC3E}">
        <p14:creationId xmlns:p14="http://schemas.microsoft.com/office/powerpoint/2010/main" val="1873105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812324"/>
          </a:xfrm>
        </p:spPr>
        <p:txBody>
          <a:bodyPr/>
          <a:lstStyle/>
          <a:p>
            <a:r>
              <a:rPr lang="en-US" dirty="0" smtClean="0"/>
              <a:t>Context Token</a:t>
            </a:r>
          </a:p>
          <a:p>
            <a:pPr lvl="1"/>
            <a:r>
              <a:rPr lang="en-US" dirty="0" smtClean="0"/>
              <a:t>Information about the Resources Owner and Client that can be used to get an Access Token later.</a:t>
            </a:r>
          </a:p>
          <a:p>
            <a:r>
              <a:rPr lang="en-US" dirty="0" smtClean="0"/>
              <a:t>Refresh Token</a:t>
            </a:r>
          </a:p>
          <a:p>
            <a:pPr lvl="1"/>
            <a:r>
              <a:rPr lang="en-US" dirty="0" smtClean="0"/>
              <a:t>A token used to get an Access Token from the Authorization Server.</a:t>
            </a:r>
          </a:p>
          <a:p>
            <a:r>
              <a:rPr lang="en-US" dirty="0" smtClean="0"/>
              <a:t>Access Token</a:t>
            </a:r>
          </a:p>
          <a:p>
            <a:pPr lvl="1"/>
            <a:r>
              <a:rPr lang="en-US" dirty="0" smtClean="0"/>
              <a:t>A token passed to the Resource Server authorizing the Client to access resources.</a:t>
            </a:r>
          </a:p>
          <a:p>
            <a:r>
              <a:rPr lang="en-US" dirty="0" smtClean="0"/>
              <a:t>Authorization Code</a:t>
            </a:r>
          </a:p>
          <a:p>
            <a:pPr lvl="1"/>
            <a:r>
              <a:rPr lang="en-US" dirty="0" smtClean="0"/>
              <a:t>A code that can be used to register an app on-the-fly.</a:t>
            </a:r>
            <a:endParaRPr lang="en-US" dirty="0"/>
          </a:p>
        </p:txBody>
      </p:sp>
      <p:sp>
        <p:nvSpPr>
          <p:cNvPr id="3" name="Title 2"/>
          <p:cNvSpPr>
            <a:spLocks noGrp="1"/>
          </p:cNvSpPr>
          <p:nvPr>
            <p:ph type="title"/>
          </p:nvPr>
        </p:nvSpPr>
        <p:spPr/>
        <p:txBody>
          <a:bodyPr/>
          <a:lstStyle/>
          <a:p>
            <a:r>
              <a:rPr lang="en-US" dirty="0" err="1" smtClean="0"/>
              <a:t>OAuth</a:t>
            </a:r>
            <a:r>
              <a:rPr lang="en-US" dirty="0" smtClean="0"/>
              <a:t> 2.0 Tokens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spTree>
    <p:extLst>
      <p:ext uri="{BB962C8B-B14F-4D97-AF65-F5344CB8AC3E}">
        <p14:creationId xmlns:p14="http://schemas.microsoft.com/office/powerpoint/2010/main" val="209505587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336431"/>
            <a:ext cx="11149013" cy="5063125"/>
          </a:xfrm>
        </p:spPr>
        <p:txBody>
          <a:bodyPr/>
          <a:lstStyle/>
          <a:p>
            <a:r>
              <a:rPr lang="en-US" dirty="0" err="1" smtClean="0"/>
              <a:t>OAuth</a:t>
            </a:r>
            <a:r>
              <a:rPr lang="en-US" dirty="0" smtClean="0"/>
              <a:t> 2.0 Access Tokens are unbound tokens </a:t>
            </a:r>
            <a:br>
              <a:rPr lang="en-US" dirty="0" smtClean="0"/>
            </a:br>
            <a:r>
              <a:rPr lang="en-US" dirty="0" smtClean="0"/>
              <a:t>(</a:t>
            </a:r>
            <a:r>
              <a:rPr lang="en-US" dirty="0" err="1" smtClean="0"/>
              <a:t>a.k.a</a:t>
            </a:r>
            <a:r>
              <a:rPr lang="en-US" dirty="0" smtClean="0"/>
              <a:t>, “Bearer Tokens”)</a:t>
            </a:r>
            <a:br>
              <a:rPr lang="en-US" dirty="0" smtClean="0"/>
            </a:br>
            <a:endParaRPr lang="en-US" dirty="0" smtClean="0"/>
          </a:p>
          <a:p>
            <a:pPr marL="342900" lvl="1" indent="-342900">
              <a:buFont typeface="Arial" panose="020B0604020202020204" pitchFamily="34" charset="0"/>
              <a:buChar char="•"/>
            </a:pPr>
            <a:r>
              <a:rPr lang="en-US" dirty="0" smtClean="0"/>
              <a:t>An Access Token can be used by any application that possesses it</a:t>
            </a:r>
            <a:br>
              <a:rPr lang="en-US" dirty="0" smtClean="0"/>
            </a:br>
            <a:endParaRPr lang="en-US" dirty="0" smtClean="0"/>
          </a:p>
          <a:p>
            <a:pPr marL="342900" lvl="1" indent="-342900">
              <a:buFont typeface="Arial" panose="020B0604020202020204" pitchFamily="34" charset="0"/>
              <a:buChar char="•"/>
            </a:pPr>
            <a:r>
              <a:rPr lang="en-US" dirty="0" smtClean="0"/>
              <a:t>Always </a:t>
            </a:r>
            <a:r>
              <a:rPr lang="en-US" dirty="0"/>
              <a:t>use </a:t>
            </a:r>
            <a:r>
              <a:rPr lang="en-US" dirty="0" smtClean="0"/>
              <a:t>SSL – </a:t>
            </a:r>
            <a:r>
              <a:rPr lang="en-US" dirty="0" err="1" smtClean="0"/>
              <a:t>OAuth</a:t>
            </a:r>
            <a:r>
              <a:rPr lang="en-US" dirty="0" smtClean="0"/>
              <a:t> design depends on it!</a:t>
            </a:r>
            <a:br>
              <a:rPr lang="en-US" dirty="0" smtClean="0"/>
            </a:br>
            <a:endParaRPr lang="en-US" dirty="0"/>
          </a:p>
          <a:p>
            <a:pPr marL="342900" lvl="1" indent="-342900">
              <a:buFont typeface="Arial" panose="020B0604020202020204" pitchFamily="34" charset="0"/>
              <a:buChar char="•"/>
            </a:pPr>
            <a:r>
              <a:rPr lang="en-US" dirty="0"/>
              <a:t>Never expose tokens in JavaScript or allow them to be accessed by client-side debugging </a:t>
            </a:r>
            <a:r>
              <a:rPr lang="en-US" dirty="0" smtClean="0"/>
              <a:t>tools</a:t>
            </a:r>
            <a:br>
              <a:rPr lang="en-US" dirty="0" smtClean="0"/>
            </a:br>
            <a:endParaRPr lang="en-US" dirty="0" smtClean="0"/>
          </a:p>
          <a:p>
            <a:pPr marL="342900" lvl="1" indent="-342900">
              <a:buFont typeface="Arial" panose="020B0604020202020204" pitchFamily="34" charset="0"/>
              <a:buChar char="•"/>
            </a:pPr>
            <a:r>
              <a:rPr lang="en-US" dirty="0" smtClean="0"/>
              <a:t>If an Access Token is compromised, damage is limited by expiration</a:t>
            </a:r>
          </a:p>
          <a:p>
            <a:pPr marL="342900" lvl="1" indent="-342900">
              <a:buFont typeface="Arial" panose="020B0604020202020204" pitchFamily="34" charset="0"/>
              <a:buChar char="•"/>
            </a:pPr>
            <a:endParaRPr lang="en-US" dirty="0"/>
          </a:p>
          <a:p>
            <a:pPr marL="342900" lvl="1" indent="-342900">
              <a:buFont typeface="Arial" panose="020B0604020202020204" pitchFamily="34" charset="0"/>
              <a:buChar char="•"/>
            </a:pPr>
            <a:r>
              <a:rPr lang="en-US" dirty="0" smtClean="0"/>
              <a:t>If a Refresh Token is compromised, damage is limited because the Client ID and Client Secret are required to get an Access Token from a Refresh Token.</a:t>
            </a:r>
            <a:endParaRPr lang="en-US" dirty="0"/>
          </a:p>
        </p:txBody>
      </p:sp>
      <p:sp>
        <p:nvSpPr>
          <p:cNvPr id="3" name="Title 2"/>
          <p:cNvSpPr>
            <a:spLocks noGrp="1"/>
          </p:cNvSpPr>
          <p:nvPr>
            <p:ph type="title"/>
          </p:nvPr>
        </p:nvSpPr>
        <p:spPr/>
        <p:txBody>
          <a:bodyPr/>
          <a:lstStyle/>
          <a:p>
            <a:r>
              <a:rPr lang="en-US" dirty="0" smtClean="0"/>
              <a:t>Bearer Tokens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23</a:t>
            </a:fld>
            <a:endParaRPr lang="en-US" dirty="0"/>
          </a:p>
        </p:txBody>
      </p:sp>
    </p:spTree>
    <p:extLst>
      <p:ext uri="{BB962C8B-B14F-4D97-AF65-F5344CB8AC3E}">
        <p14:creationId xmlns:p14="http://schemas.microsoft.com/office/powerpoint/2010/main" val="321652264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Development Scenarios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07259650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Provider-Hosted Apps</a:t>
            </a:r>
            <a:endParaRPr lang="en-US" dirty="0"/>
          </a:p>
        </p:txBody>
      </p:sp>
      <p:sp>
        <p:nvSpPr>
          <p:cNvPr id="9" name="Subtitle 4"/>
          <p:cNvSpPr>
            <a:spLocks noGrp="1"/>
          </p:cNvSpPr>
          <p:nvPr>
            <p:ph type="subTitle" idx="1"/>
          </p:nvPr>
        </p:nvSpPr>
        <p:spPr/>
        <p:txBody>
          <a:bodyPr/>
          <a:lstStyle/>
          <a:p>
            <a:pPr lvl="0"/>
            <a:r>
              <a:rPr lang="en-US" dirty="0" smtClean="0"/>
              <a:t>Development Scenarios</a:t>
            </a:r>
            <a:endParaRPr lang="en-US" dirty="0"/>
          </a:p>
        </p:txBody>
      </p:sp>
    </p:spTree>
    <p:extLst>
      <p:ext uri="{BB962C8B-B14F-4D97-AF65-F5344CB8AC3E}">
        <p14:creationId xmlns:p14="http://schemas.microsoft.com/office/powerpoint/2010/main" val="353714710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611357"/>
          </a:xfrm>
        </p:spPr>
        <p:txBody>
          <a:bodyPr/>
          <a:lstStyle/>
          <a:p>
            <a:r>
              <a:rPr lang="en-US" dirty="0" smtClean="0"/>
              <a:t>Apps must be registered with SharePoint online</a:t>
            </a:r>
          </a:p>
          <a:p>
            <a:pPr lvl="1"/>
            <a:r>
              <a:rPr lang="en-US" dirty="0" smtClean="0"/>
              <a:t>Client ID – generated during the registration process</a:t>
            </a:r>
          </a:p>
          <a:p>
            <a:pPr lvl="1"/>
            <a:r>
              <a:rPr lang="en-US" dirty="0" smtClean="0"/>
              <a:t>Client Secret – generated during the registration process</a:t>
            </a:r>
          </a:p>
          <a:p>
            <a:pPr lvl="1"/>
            <a:r>
              <a:rPr lang="en-US" dirty="0" smtClean="0"/>
              <a:t>App Host Domain – the domain of the Azure web site hosting the app</a:t>
            </a:r>
          </a:p>
          <a:p>
            <a:pPr lvl="1"/>
            <a:r>
              <a:rPr lang="en-US" dirty="0" smtClean="0"/>
              <a:t>Redirect URL – the URL of the return page after permissions are granted</a:t>
            </a:r>
          </a:p>
          <a:p>
            <a:r>
              <a:rPr lang="en-US" dirty="0" smtClean="0"/>
              <a:t>SharePoint provides registration management pages</a:t>
            </a:r>
          </a:p>
          <a:p>
            <a:pPr lvl="1"/>
            <a:r>
              <a:rPr lang="en-US" dirty="0" smtClean="0"/>
              <a:t>AppRegNew.aspx – for registering a new app</a:t>
            </a:r>
          </a:p>
          <a:p>
            <a:pPr lvl="1"/>
            <a:r>
              <a:rPr lang="en-US" dirty="0" smtClean="0"/>
              <a:t>AppInv.aspx – for updating registered apps</a:t>
            </a:r>
          </a:p>
          <a:p>
            <a:pPr lvl="1"/>
            <a:r>
              <a:rPr lang="en-US" dirty="0" smtClean="0"/>
              <a:t>AppPrincipals.aspx – lists all registered apps</a:t>
            </a:r>
            <a:endParaRPr lang="en-US" dirty="0"/>
          </a:p>
        </p:txBody>
      </p:sp>
      <p:sp>
        <p:nvSpPr>
          <p:cNvPr id="3" name="Title 2"/>
          <p:cNvSpPr>
            <a:spLocks noGrp="1"/>
          </p:cNvSpPr>
          <p:nvPr>
            <p:ph type="title"/>
          </p:nvPr>
        </p:nvSpPr>
        <p:spPr/>
        <p:txBody>
          <a:bodyPr/>
          <a:lstStyle/>
          <a:p>
            <a:r>
              <a:rPr lang="en-US" dirty="0" smtClean="0"/>
              <a:t>App Principals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26</a:t>
            </a:fld>
            <a:endParaRPr lang="en-US" dirty="0"/>
          </a:p>
        </p:txBody>
      </p:sp>
    </p:spTree>
    <p:extLst>
      <p:ext uri="{BB962C8B-B14F-4D97-AF65-F5344CB8AC3E}">
        <p14:creationId xmlns:p14="http://schemas.microsoft.com/office/powerpoint/2010/main" val="225413851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a New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27</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1430907"/>
            <a:ext cx="7611130" cy="4186122"/>
          </a:xfrm>
          <a:prstGeom prst="rect">
            <a:avLst/>
          </a:prstGeom>
        </p:spPr>
      </p:pic>
      <p:sp>
        <p:nvSpPr>
          <p:cNvPr id="6" name="TextBox 5"/>
          <p:cNvSpPr txBox="1"/>
          <p:nvPr/>
        </p:nvSpPr>
        <p:spPr>
          <a:xfrm>
            <a:off x="7345343" y="3067332"/>
            <a:ext cx="3607359"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Generated value</a:t>
            </a:r>
          </a:p>
        </p:txBody>
      </p:sp>
      <p:sp>
        <p:nvSpPr>
          <p:cNvPr id="7" name="TextBox 6"/>
          <p:cNvSpPr txBox="1"/>
          <p:nvPr/>
        </p:nvSpPr>
        <p:spPr>
          <a:xfrm>
            <a:off x="7345343" y="3604086"/>
            <a:ext cx="3607359"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Generated value</a:t>
            </a:r>
          </a:p>
        </p:txBody>
      </p:sp>
      <p:sp>
        <p:nvSpPr>
          <p:cNvPr id="8" name="TextBox 7"/>
          <p:cNvSpPr txBox="1"/>
          <p:nvPr/>
        </p:nvSpPr>
        <p:spPr>
          <a:xfrm>
            <a:off x="7345343" y="4058496"/>
            <a:ext cx="3607359"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Free text value</a:t>
            </a:r>
          </a:p>
        </p:txBody>
      </p:sp>
      <p:sp>
        <p:nvSpPr>
          <p:cNvPr id="9" name="TextBox 8"/>
          <p:cNvSpPr txBox="1"/>
          <p:nvPr/>
        </p:nvSpPr>
        <p:spPr>
          <a:xfrm>
            <a:off x="7345343" y="4578007"/>
            <a:ext cx="4602147"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Azure domain (e.g., myapp.azurewebsites.net)</a:t>
            </a:r>
          </a:p>
        </p:txBody>
      </p:sp>
      <p:sp>
        <p:nvSpPr>
          <p:cNvPr id="10" name="TextBox 9"/>
          <p:cNvSpPr txBox="1"/>
          <p:nvPr/>
        </p:nvSpPr>
        <p:spPr>
          <a:xfrm>
            <a:off x="7345343" y="5170916"/>
            <a:ext cx="4742824" cy="276999"/>
          </a:xfrm>
          <a:prstGeom prst="rect">
            <a:avLst/>
          </a:prstGeom>
          <a:noFill/>
        </p:spPr>
        <p:txBody>
          <a:bodyPr wrap="square" lIns="0" tIns="0" rIns="0" bIns="0" rtlCol="0">
            <a:spAutoFit/>
          </a:bodyPr>
          <a:lstStyle/>
          <a:p>
            <a:r>
              <a:rPr lang="en-US" i="1" spc="-70" dirty="0" smtClean="0">
                <a:solidFill>
                  <a:schemeClr val="accent5">
                    <a:lumMod val="40000"/>
                    <a:lumOff val="60000"/>
                  </a:schemeClr>
                </a:solidFill>
              </a:rPr>
              <a:t>Web address (e.g., https://myapp.azurewebsites.net)</a:t>
            </a:r>
          </a:p>
        </p:txBody>
      </p:sp>
    </p:spTree>
    <p:extLst>
      <p:ext uri="{BB962C8B-B14F-4D97-AF65-F5344CB8AC3E}">
        <p14:creationId xmlns:p14="http://schemas.microsoft.com/office/powerpoint/2010/main" val="156726786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11841"/>
          </a:xfrm>
        </p:spPr>
        <p:txBody>
          <a:bodyPr/>
          <a:lstStyle/>
          <a:p>
            <a:r>
              <a:rPr lang="en-US" dirty="0" smtClean="0"/>
              <a:t>User has Organizational Account</a:t>
            </a:r>
          </a:p>
          <a:p>
            <a:r>
              <a:rPr lang="en-US" dirty="0" smtClean="0"/>
              <a:t>App registered with SharePoint Online</a:t>
            </a:r>
          </a:p>
          <a:p>
            <a:r>
              <a:rPr lang="en-US" dirty="0" smtClean="0"/>
              <a:t>App deployed to SharePoint Online</a:t>
            </a:r>
          </a:p>
          <a:p>
            <a:r>
              <a:rPr lang="en-US" dirty="0" smtClean="0"/>
              <a:t>Remote Web deployed as an Azure Website</a:t>
            </a:r>
          </a:p>
          <a:p>
            <a:r>
              <a:rPr lang="en-US" dirty="0" smtClean="0"/>
              <a:t>Client ID and Client Secret defined in AAD</a:t>
            </a:r>
          </a:p>
        </p:txBody>
      </p:sp>
      <p:sp>
        <p:nvSpPr>
          <p:cNvPr id="3" name="Title 2"/>
          <p:cNvSpPr>
            <a:spLocks noGrp="1"/>
          </p:cNvSpPr>
          <p:nvPr>
            <p:ph type="title"/>
          </p:nvPr>
        </p:nvSpPr>
        <p:spPr/>
        <p:txBody>
          <a:bodyPr/>
          <a:lstStyle/>
          <a:p>
            <a:r>
              <a:rPr lang="en-US" dirty="0" smtClean="0"/>
              <a:t>Provider-Hosted App Flow Scenario</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28</a:t>
            </a:fld>
            <a:endParaRPr lang="en-US" dirty="0"/>
          </a:p>
        </p:txBody>
      </p:sp>
    </p:spTree>
    <p:extLst>
      <p:ext uri="{BB962C8B-B14F-4D97-AF65-F5344CB8AC3E}">
        <p14:creationId xmlns:p14="http://schemas.microsoft.com/office/powerpoint/2010/main" val="4035724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29</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Tree>
    <p:extLst>
      <p:ext uri="{BB962C8B-B14F-4D97-AF65-F5344CB8AC3E}">
        <p14:creationId xmlns:p14="http://schemas.microsoft.com/office/powerpoint/2010/main" val="83694844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Deep Dive into Security and </a:t>
            </a:r>
            <a:r>
              <a:rPr lang="en-US" dirty="0" err="1"/>
              <a:t>OAuth</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30</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a:off x="2401556" y="3302732"/>
            <a:ext cx="1797016" cy="108839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50504" y="3264646"/>
            <a:ext cx="1706878"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User launches app</a:t>
            </a:r>
          </a:p>
        </p:txBody>
      </p:sp>
    </p:spTree>
    <p:extLst>
      <p:ext uri="{BB962C8B-B14F-4D97-AF65-F5344CB8AC3E}">
        <p14:creationId xmlns:p14="http://schemas.microsoft.com/office/powerpoint/2010/main" val="357333126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31</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V="1">
            <a:off x="5699425" y="4350936"/>
            <a:ext cx="2077999" cy="1860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618659" y="3805190"/>
            <a:ext cx="2111604"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Request Context token</a:t>
            </a:r>
          </a:p>
          <a:p>
            <a:pPr algn="ctr"/>
            <a:r>
              <a:rPr lang="en-US" spc="-70" dirty="0" smtClean="0">
                <a:gradFill>
                  <a:gsLst>
                    <a:gs pos="2917">
                      <a:schemeClr val="bg2"/>
                    </a:gs>
                    <a:gs pos="95000">
                      <a:schemeClr val="bg2"/>
                    </a:gs>
                  </a:gsLst>
                  <a:lin ang="5400000" scaled="0"/>
                </a:gradFill>
              </a:rPr>
              <a:t> for user</a:t>
            </a:r>
          </a:p>
        </p:txBody>
      </p:sp>
    </p:spTree>
    <p:extLst>
      <p:ext uri="{BB962C8B-B14F-4D97-AF65-F5344CB8AC3E}">
        <p14:creationId xmlns:p14="http://schemas.microsoft.com/office/powerpoint/2010/main" val="277662276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32</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V="1">
            <a:off x="5699425" y="4350936"/>
            <a:ext cx="2077999" cy="1860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584582" y="3805190"/>
            <a:ext cx="2179764"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Context Token returned</a:t>
            </a:r>
          </a:p>
        </p:txBody>
      </p:sp>
    </p:spTree>
    <p:extLst>
      <p:ext uri="{BB962C8B-B14F-4D97-AF65-F5344CB8AC3E}">
        <p14:creationId xmlns:p14="http://schemas.microsoft.com/office/powerpoint/2010/main" val="198677840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33</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V="1">
            <a:off x="2401556" y="2532185"/>
            <a:ext cx="1597688" cy="77054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79412" y="3190230"/>
            <a:ext cx="2456443"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Context Token returned</a:t>
            </a:r>
          </a:p>
          <a:p>
            <a:pPr algn="ctr"/>
            <a:r>
              <a:rPr lang="en-US" spc="-70" dirty="0">
                <a:gradFill>
                  <a:gsLst>
                    <a:gs pos="2917">
                      <a:schemeClr val="bg2"/>
                    </a:gs>
                    <a:gs pos="95000">
                      <a:schemeClr val="bg2"/>
                    </a:gs>
                  </a:gsLst>
                  <a:lin ang="5400000" scaled="0"/>
                </a:gradFill>
              </a:rPr>
              <a:t>a</a:t>
            </a:r>
            <a:r>
              <a:rPr lang="en-US" spc="-70" dirty="0" smtClean="0">
                <a:gradFill>
                  <a:gsLst>
                    <a:gs pos="2917">
                      <a:schemeClr val="bg2"/>
                    </a:gs>
                    <a:gs pos="95000">
                      <a:schemeClr val="bg2"/>
                    </a:gs>
                  </a:gsLst>
                  <a:lin ang="5400000" scaled="0"/>
                </a:gradFill>
              </a:rPr>
              <a:t>nd user redirected to app</a:t>
            </a:r>
          </a:p>
        </p:txBody>
      </p:sp>
      <p:cxnSp>
        <p:nvCxnSpPr>
          <p:cNvPr id="13" name="Straight Arrow Connector 12"/>
          <p:cNvCxnSpPr/>
          <p:nvPr/>
        </p:nvCxnSpPr>
        <p:spPr>
          <a:xfrm flipH="1" flipV="1">
            <a:off x="2733152" y="3744228"/>
            <a:ext cx="1465420" cy="95840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708312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34</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
        <p:nvSpPr>
          <p:cNvPr id="16" name="TextBox 15"/>
          <p:cNvSpPr txBox="1"/>
          <p:nvPr/>
        </p:nvSpPr>
        <p:spPr>
          <a:xfrm>
            <a:off x="4198572" y="3316311"/>
            <a:ext cx="2501967"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App extracts Refresh Token</a:t>
            </a:r>
          </a:p>
          <a:p>
            <a:pPr algn="ctr"/>
            <a:r>
              <a:rPr lang="en-US" spc="-70" dirty="0" smtClean="0">
                <a:gradFill>
                  <a:gsLst>
                    <a:gs pos="2917">
                      <a:schemeClr val="bg2"/>
                    </a:gs>
                    <a:gs pos="95000">
                      <a:schemeClr val="bg2"/>
                    </a:gs>
                  </a:gsLst>
                  <a:lin ang="5400000" scaled="0"/>
                </a:gradFill>
              </a:rPr>
              <a:t> from Context Token</a:t>
            </a:r>
          </a:p>
        </p:txBody>
      </p:sp>
    </p:spTree>
    <p:extLst>
      <p:ext uri="{BB962C8B-B14F-4D97-AF65-F5344CB8AC3E}">
        <p14:creationId xmlns:p14="http://schemas.microsoft.com/office/powerpoint/2010/main" val="137460757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35</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
        <p:nvSpPr>
          <p:cNvPr id="16" name="TextBox 15"/>
          <p:cNvSpPr txBox="1"/>
          <p:nvPr/>
        </p:nvSpPr>
        <p:spPr>
          <a:xfrm>
            <a:off x="6706703" y="2382369"/>
            <a:ext cx="2514150"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App requests Access Token</a:t>
            </a:r>
          </a:p>
          <a:p>
            <a:pPr algn="ctr"/>
            <a:r>
              <a:rPr lang="en-US" spc="-70" dirty="0">
                <a:gradFill>
                  <a:gsLst>
                    <a:gs pos="2917">
                      <a:schemeClr val="bg2"/>
                    </a:gs>
                    <a:gs pos="95000">
                      <a:schemeClr val="bg2"/>
                    </a:gs>
                  </a:gsLst>
                  <a:lin ang="5400000" scaled="0"/>
                </a:gradFill>
              </a:rPr>
              <a:t>u</a:t>
            </a:r>
            <a:r>
              <a:rPr lang="en-US" spc="-70" dirty="0" smtClean="0">
                <a:gradFill>
                  <a:gsLst>
                    <a:gs pos="2917">
                      <a:schemeClr val="bg2"/>
                    </a:gs>
                    <a:gs pos="95000">
                      <a:schemeClr val="bg2"/>
                    </a:gs>
                  </a:gsLst>
                  <a:lin ang="5400000" scaled="0"/>
                </a:gradFill>
              </a:rPr>
              <a:t>sing refresh Token</a:t>
            </a:r>
          </a:p>
        </p:txBody>
      </p:sp>
      <p:cxnSp>
        <p:nvCxnSpPr>
          <p:cNvPr id="7" name="Straight Arrow Connector 6"/>
          <p:cNvCxnSpPr/>
          <p:nvPr/>
        </p:nvCxnSpPr>
        <p:spPr>
          <a:xfrm>
            <a:off x="6347710" y="2703007"/>
            <a:ext cx="1791455" cy="125604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581929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Provider-Hosted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36</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
        <p:nvSpPr>
          <p:cNvPr id="16" name="TextBox 15"/>
          <p:cNvSpPr txBox="1"/>
          <p:nvPr/>
        </p:nvSpPr>
        <p:spPr>
          <a:xfrm>
            <a:off x="6923814" y="2725423"/>
            <a:ext cx="2079928"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Token returned</a:t>
            </a:r>
          </a:p>
        </p:txBody>
      </p:sp>
      <p:cxnSp>
        <p:nvCxnSpPr>
          <p:cNvPr id="7" name="Straight Arrow Connector 6"/>
          <p:cNvCxnSpPr/>
          <p:nvPr/>
        </p:nvCxnSpPr>
        <p:spPr>
          <a:xfrm>
            <a:off x="6347710" y="2703007"/>
            <a:ext cx="1791455" cy="1256044"/>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72415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Provider-Hosted App</a:t>
            </a:r>
          </a:p>
        </p:txBody>
      </p:sp>
      <p:sp>
        <p:nvSpPr>
          <p:cNvPr id="3" name="Slide Number Placeholder 2"/>
          <p:cNvSpPr>
            <a:spLocks noGrp="1"/>
          </p:cNvSpPr>
          <p:nvPr>
            <p:ph type="sldNum" sz="quarter" idx="12"/>
          </p:nvPr>
        </p:nvSpPr>
        <p:spPr/>
        <p:txBody>
          <a:bodyPr/>
          <a:lstStyle/>
          <a:p>
            <a:fld id="{727B4C2D-45E2-4621-8491-2995EB46A674}" type="slidenum">
              <a:rPr lang="en-US" smtClean="0"/>
              <a:pPr/>
              <a:t>37</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14" idx="0"/>
          </p:cNvCxnSpPr>
          <p:nvPr/>
        </p:nvCxnSpPr>
        <p:spPr>
          <a:xfrm flipV="1">
            <a:off x="5049385" y="3155182"/>
            <a:ext cx="135564" cy="93525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32878" y="3622811"/>
            <a:ext cx="2213875"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Token presented</a:t>
            </a:r>
          </a:p>
          <a:p>
            <a:pPr algn="ctr"/>
            <a:r>
              <a:rPr lang="en-US" spc="-70" dirty="0" smtClean="0">
                <a:gradFill>
                  <a:gsLst>
                    <a:gs pos="2917">
                      <a:schemeClr val="bg2"/>
                    </a:gs>
                    <a:gs pos="95000">
                      <a:schemeClr val="bg2"/>
                    </a:gs>
                  </a:gsLst>
                  <a:lin ang="5400000" scaled="0"/>
                </a:gradFill>
              </a:rPr>
              <a:t>Along with request</a:t>
            </a:r>
          </a:p>
        </p:txBody>
      </p:sp>
    </p:spTree>
    <p:extLst>
      <p:ext uri="{BB962C8B-B14F-4D97-AF65-F5344CB8AC3E}">
        <p14:creationId xmlns:p14="http://schemas.microsoft.com/office/powerpoint/2010/main" val="313853206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Provider-Hosted App</a:t>
            </a:r>
          </a:p>
        </p:txBody>
      </p:sp>
      <p:sp>
        <p:nvSpPr>
          <p:cNvPr id="3" name="Slide Number Placeholder 2"/>
          <p:cNvSpPr>
            <a:spLocks noGrp="1"/>
          </p:cNvSpPr>
          <p:nvPr>
            <p:ph type="sldNum" sz="quarter" idx="12"/>
          </p:nvPr>
        </p:nvSpPr>
        <p:spPr/>
        <p:txBody>
          <a:bodyPr/>
          <a:lstStyle/>
          <a:p>
            <a:fld id="{727B4C2D-45E2-4621-8491-2995EB46A674}" type="slidenum">
              <a:rPr lang="en-US" smtClean="0"/>
              <a:pPr/>
              <a:t>38</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H="1">
            <a:off x="4933741" y="3195376"/>
            <a:ext cx="170822" cy="895064"/>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64868" y="3622811"/>
            <a:ext cx="1749903"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Response returned</a:t>
            </a:r>
          </a:p>
        </p:txBody>
      </p:sp>
    </p:spTree>
    <p:extLst>
      <p:ext uri="{BB962C8B-B14F-4D97-AF65-F5344CB8AC3E}">
        <p14:creationId xmlns:p14="http://schemas.microsoft.com/office/powerpoint/2010/main" val="400170562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SharePointAcsContext</a:t>
            </a:r>
            <a:r>
              <a:rPr lang="en-US" dirty="0" smtClean="0"/>
              <a:t> Class</a:t>
            </a:r>
            <a:endParaRPr lang="en-US" dirty="0"/>
          </a:p>
        </p:txBody>
      </p:sp>
      <p:sp>
        <p:nvSpPr>
          <p:cNvPr id="3" name="Content Placeholder 2"/>
          <p:cNvSpPr>
            <a:spLocks noGrp="1"/>
          </p:cNvSpPr>
          <p:nvPr>
            <p:ph idx="1"/>
          </p:nvPr>
        </p:nvSpPr>
        <p:spPr>
          <a:xfrm>
            <a:off x="507867" y="1069427"/>
            <a:ext cx="11173090" cy="5181600"/>
          </a:xfrm>
        </p:spPr>
        <p:txBody>
          <a:bodyPr/>
          <a:lstStyle/>
          <a:p>
            <a:r>
              <a:rPr lang="en-US" dirty="0" smtClean="0"/>
              <a:t>Inherits </a:t>
            </a:r>
            <a:r>
              <a:rPr lang="en-US" dirty="0" err="1" smtClean="0">
                <a:latin typeface="Consolas" panose="020B0609020204030204" pitchFamily="49" charset="0"/>
                <a:cs typeface="Consolas" panose="020B0609020204030204" pitchFamily="49" charset="0"/>
              </a:rPr>
              <a:t>SharePointContext</a:t>
            </a:r>
            <a:endParaRPr lang="en-US" dirty="0" smtClean="0">
              <a:latin typeface="Consolas" panose="020B0609020204030204" pitchFamily="49" charset="0"/>
              <a:cs typeface="Consolas" panose="020B0609020204030204" pitchFamily="49" charset="0"/>
            </a:endParaRPr>
          </a:p>
          <a:p>
            <a:r>
              <a:rPr lang="en-US" dirty="0" smtClean="0"/>
              <a:t>Provides specific properties and methods for dealing with context and access tokens</a:t>
            </a:r>
          </a:p>
          <a:p>
            <a:r>
              <a:rPr lang="en-US" dirty="0" smtClean="0"/>
              <a:t>CSOM</a:t>
            </a:r>
          </a:p>
          <a:p>
            <a:pPr lvl="1"/>
            <a:r>
              <a:rPr lang="en-US" sz="1600" dirty="0" err="1">
                <a:latin typeface="Consolas" panose="020B0609020204030204" pitchFamily="49" charset="0"/>
                <a:cs typeface="Consolas" panose="020B0609020204030204" pitchFamily="49" charset="0"/>
              </a:rPr>
              <a:t>CreateAppOnlyClientContextForSPAppWeb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CreateAppOnlyClientContextForSPHost</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CreateUserClientContextForSPAppWeb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CreateUserClientContextForSPHost</a:t>
            </a:r>
            <a:endParaRPr lang="en-US" sz="1600" dirty="0">
              <a:latin typeface="Consolas" panose="020B0609020204030204" pitchFamily="49" charset="0"/>
              <a:cs typeface="Consolas" panose="020B0609020204030204" pitchFamily="49" charset="0"/>
            </a:endParaRPr>
          </a:p>
          <a:p>
            <a:r>
              <a:rPr lang="en-US" dirty="0" smtClean="0"/>
              <a:t>REST</a:t>
            </a:r>
          </a:p>
          <a:p>
            <a:pPr lvl="1"/>
            <a:r>
              <a:rPr lang="en-US" sz="1600" dirty="0" err="1">
                <a:latin typeface="Consolas" panose="020B0609020204030204" pitchFamily="49" charset="0"/>
                <a:cs typeface="Consolas" panose="020B0609020204030204" pitchFamily="49" charset="0"/>
              </a:rPr>
              <a:t>AppOnlyAccessTokenForSPAppWeb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AppOnlyAccessTokenForSPHost</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UserAccessTokenForSPAppWeb</a:t>
            </a:r>
            <a:endParaRPr lang="en-US" sz="1600" dirty="0">
              <a:latin typeface="Consolas" panose="020B0609020204030204" pitchFamily="49" charset="0"/>
              <a:cs typeface="Consolas" panose="020B0609020204030204" pitchFamily="49" charset="0"/>
            </a:endParaRPr>
          </a:p>
          <a:p>
            <a:pPr lvl="1"/>
            <a:r>
              <a:rPr lang="en-US" sz="1600" dirty="0" err="1">
                <a:latin typeface="Consolas" panose="020B0609020204030204" pitchFamily="49" charset="0"/>
                <a:cs typeface="Consolas" panose="020B0609020204030204" pitchFamily="49" charset="0"/>
              </a:rPr>
              <a:t>UserAccessTokenForSPHost</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08121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Azure Active Directory</a:t>
            </a:r>
          </a:p>
          <a:p>
            <a:r>
              <a:rPr lang="en-US" dirty="0" err="1" smtClean="0"/>
              <a:t>OAuth</a:t>
            </a:r>
            <a:r>
              <a:rPr lang="en-US" dirty="0" smtClean="0"/>
              <a:t> Primer</a:t>
            </a:r>
          </a:p>
          <a:p>
            <a:r>
              <a:rPr lang="en-US" dirty="0" smtClean="0"/>
              <a:t>Development Scenarios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Making REST Calls with OAuth</a:t>
            </a:r>
            <a:endParaRPr lang="en-US" dirty="0"/>
          </a:p>
        </p:txBody>
      </p:sp>
      <p:pic>
        <p:nvPicPr>
          <p:cNvPr id="6" name="Picture 5"/>
          <p:cNvPicPr>
            <a:picLocks noChangeAspect="1"/>
          </p:cNvPicPr>
          <p:nvPr/>
        </p:nvPicPr>
        <p:blipFill>
          <a:blip r:embed="rId2"/>
          <a:stretch>
            <a:fillRect/>
          </a:stretch>
        </p:blipFill>
        <p:spPr>
          <a:xfrm>
            <a:off x="519112" y="1565135"/>
            <a:ext cx="10285314" cy="3111967"/>
          </a:xfrm>
          <a:prstGeom prst="rect">
            <a:avLst/>
          </a:prstGeom>
        </p:spPr>
      </p:pic>
    </p:spTree>
    <p:extLst>
      <p:ext uri="{BB962C8B-B14F-4D97-AF65-F5344CB8AC3E}">
        <p14:creationId xmlns:p14="http://schemas.microsoft.com/office/powerpoint/2010/main" val="4045277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Making CSOM Calls with OAuth</a:t>
            </a:r>
            <a:endParaRPr lang="en-US" dirty="0"/>
          </a:p>
        </p:txBody>
      </p:sp>
      <p:pic>
        <p:nvPicPr>
          <p:cNvPr id="2" name="Picture 1"/>
          <p:cNvPicPr>
            <a:picLocks noChangeAspect="1"/>
          </p:cNvPicPr>
          <p:nvPr/>
        </p:nvPicPr>
        <p:blipFill>
          <a:blip r:embed="rId2"/>
          <a:stretch>
            <a:fillRect/>
          </a:stretch>
        </p:blipFill>
        <p:spPr>
          <a:xfrm>
            <a:off x="519111" y="1341940"/>
            <a:ext cx="10892281" cy="2820157"/>
          </a:xfrm>
          <a:prstGeom prst="rect">
            <a:avLst/>
          </a:prstGeom>
        </p:spPr>
      </p:pic>
    </p:spTree>
    <p:extLst>
      <p:ext uri="{BB962C8B-B14F-4D97-AF65-F5344CB8AC3E}">
        <p14:creationId xmlns:p14="http://schemas.microsoft.com/office/powerpoint/2010/main" val="1610374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Provider-Hosted App</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974773602"/>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Office 365 APIs</a:t>
            </a:r>
            <a:endParaRPr lang="en-US" dirty="0"/>
          </a:p>
        </p:txBody>
      </p:sp>
      <p:sp>
        <p:nvSpPr>
          <p:cNvPr id="9" name="Subtitle 4"/>
          <p:cNvSpPr>
            <a:spLocks noGrp="1"/>
          </p:cNvSpPr>
          <p:nvPr>
            <p:ph type="subTitle" idx="1"/>
          </p:nvPr>
        </p:nvSpPr>
        <p:spPr/>
        <p:txBody>
          <a:bodyPr/>
          <a:lstStyle/>
          <a:p>
            <a:pPr lvl="0"/>
            <a:r>
              <a:rPr lang="en-US" dirty="0" smtClean="0"/>
              <a:t>Development Scenarios</a:t>
            </a:r>
            <a:endParaRPr lang="en-US" dirty="0"/>
          </a:p>
        </p:txBody>
      </p:sp>
    </p:spTree>
    <p:extLst>
      <p:ext uri="{BB962C8B-B14F-4D97-AF65-F5344CB8AC3E}">
        <p14:creationId xmlns:p14="http://schemas.microsoft.com/office/powerpoint/2010/main" val="3145714939"/>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11841"/>
          </a:xfrm>
        </p:spPr>
        <p:txBody>
          <a:bodyPr/>
          <a:lstStyle/>
          <a:p>
            <a:r>
              <a:rPr lang="en-US" dirty="0" smtClean="0"/>
              <a:t>User has Organizational Account</a:t>
            </a:r>
          </a:p>
          <a:p>
            <a:r>
              <a:rPr lang="en-US" dirty="0" smtClean="0"/>
              <a:t>Application deployed as an Azure Web Site</a:t>
            </a:r>
          </a:p>
          <a:p>
            <a:r>
              <a:rPr lang="en-US" dirty="0" smtClean="0"/>
              <a:t>Application does not require explicit permission grant</a:t>
            </a:r>
          </a:p>
        </p:txBody>
      </p:sp>
      <p:sp>
        <p:nvSpPr>
          <p:cNvPr id="3" name="Title 2"/>
          <p:cNvSpPr>
            <a:spLocks noGrp="1"/>
          </p:cNvSpPr>
          <p:nvPr>
            <p:ph type="title"/>
          </p:nvPr>
        </p:nvSpPr>
        <p:spPr/>
        <p:txBody>
          <a:bodyPr/>
          <a:lstStyle/>
          <a:p>
            <a:r>
              <a:rPr lang="en-US" dirty="0" smtClean="0"/>
              <a:t>O365 APIS Flow </a:t>
            </a:r>
            <a:r>
              <a:rPr lang="en-US" dirty="0"/>
              <a:t>Scenario</a:t>
            </a:r>
          </a:p>
        </p:txBody>
      </p:sp>
      <p:sp>
        <p:nvSpPr>
          <p:cNvPr id="4" name="Slide Number Placeholder 3"/>
          <p:cNvSpPr>
            <a:spLocks noGrp="1"/>
          </p:cNvSpPr>
          <p:nvPr>
            <p:ph type="sldNum" sz="quarter" idx="12"/>
          </p:nvPr>
        </p:nvSpPr>
        <p:spPr/>
        <p:txBody>
          <a:bodyPr/>
          <a:lstStyle/>
          <a:p>
            <a:fld id="{727B4C2D-45E2-4621-8491-2995EB46A674}" type="slidenum">
              <a:rPr lang="en-US" smtClean="0"/>
              <a:pPr/>
              <a:t>44</a:t>
            </a:fld>
            <a:endParaRPr lang="en-US" dirty="0"/>
          </a:p>
        </p:txBody>
      </p:sp>
    </p:spTree>
    <p:extLst>
      <p:ext uri="{BB962C8B-B14F-4D97-AF65-F5344CB8AC3E}">
        <p14:creationId xmlns:p14="http://schemas.microsoft.com/office/powerpoint/2010/main" val="3524815229"/>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O365 APIs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45</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Tree>
    <p:extLst>
      <p:ext uri="{BB962C8B-B14F-4D97-AF65-F5344CB8AC3E}">
        <p14:creationId xmlns:p14="http://schemas.microsoft.com/office/powerpoint/2010/main" val="1621994963"/>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O365 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46</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4" idx="1"/>
          </p:cNvCxnSpPr>
          <p:nvPr/>
        </p:nvCxnSpPr>
        <p:spPr>
          <a:xfrm flipV="1">
            <a:off x="2286813" y="2230734"/>
            <a:ext cx="1810225" cy="57958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441749" y="1577591"/>
            <a:ext cx="1520544"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User accesses</a:t>
            </a:r>
          </a:p>
          <a:p>
            <a:pPr algn="ctr"/>
            <a:r>
              <a:rPr lang="en-US" spc="-70" dirty="0" smtClean="0">
                <a:gradFill>
                  <a:gsLst>
                    <a:gs pos="2917">
                      <a:schemeClr val="bg2"/>
                    </a:gs>
                    <a:gs pos="95000">
                      <a:schemeClr val="bg2"/>
                    </a:gs>
                  </a:gsLst>
                  <a:lin ang="5400000" scaled="0"/>
                </a:gradFill>
              </a:rPr>
              <a:t>Web application</a:t>
            </a:r>
          </a:p>
        </p:txBody>
      </p:sp>
    </p:spTree>
    <p:extLst>
      <p:ext uri="{BB962C8B-B14F-4D97-AF65-F5344CB8AC3E}">
        <p14:creationId xmlns:p14="http://schemas.microsoft.com/office/powerpoint/2010/main" val="3192743646"/>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O365 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47</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4" idx="1"/>
          </p:cNvCxnSpPr>
          <p:nvPr/>
        </p:nvCxnSpPr>
        <p:spPr>
          <a:xfrm>
            <a:off x="2286813" y="2810321"/>
            <a:ext cx="5560950" cy="153056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347710" y="3425962"/>
            <a:ext cx="1725922"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Redirected to AAD</a:t>
            </a:r>
          </a:p>
        </p:txBody>
      </p:sp>
    </p:spTree>
    <p:extLst>
      <p:ext uri="{BB962C8B-B14F-4D97-AF65-F5344CB8AC3E}">
        <p14:creationId xmlns:p14="http://schemas.microsoft.com/office/powerpoint/2010/main" val="70084703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O365 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48</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4" idx="1"/>
          </p:cNvCxnSpPr>
          <p:nvPr/>
        </p:nvCxnSpPr>
        <p:spPr>
          <a:xfrm>
            <a:off x="2286813" y="2810321"/>
            <a:ext cx="5560950" cy="1530567"/>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507274" y="3425962"/>
            <a:ext cx="1406795"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Consent dialog</a:t>
            </a:r>
          </a:p>
          <a:p>
            <a:pPr algn="ctr"/>
            <a:r>
              <a:rPr lang="en-US" spc="-70" dirty="0" smtClean="0">
                <a:gradFill>
                  <a:gsLst>
                    <a:gs pos="2917">
                      <a:schemeClr val="bg2"/>
                    </a:gs>
                    <a:gs pos="95000">
                      <a:schemeClr val="bg2"/>
                    </a:gs>
                  </a:gsLst>
                  <a:lin ang="5400000" scaled="0"/>
                </a:gradFill>
              </a:rPr>
              <a:t>displayed</a:t>
            </a:r>
          </a:p>
        </p:txBody>
      </p:sp>
    </p:spTree>
    <p:extLst>
      <p:ext uri="{BB962C8B-B14F-4D97-AF65-F5344CB8AC3E}">
        <p14:creationId xmlns:p14="http://schemas.microsoft.com/office/powerpoint/2010/main" val="1300302603"/>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O365 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49</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4" idx="1"/>
          </p:cNvCxnSpPr>
          <p:nvPr/>
        </p:nvCxnSpPr>
        <p:spPr>
          <a:xfrm>
            <a:off x="2286813" y="2810321"/>
            <a:ext cx="5560950" cy="153056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122611" y="3188910"/>
            <a:ext cx="1725152"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Grant access using</a:t>
            </a:r>
          </a:p>
          <a:p>
            <a:pPr algn="ctr"/>
            <a:r>
              <a:rPr lang="en-US" spc="-70" dirty="0" smtClean="0">
                <a:gradFill>
                  <a:gsLst>
                    <a:gs pos="2917">
                      <a:schemeClr val="bg2"/>
                    </a:gs>
                    <a:gs pos="95000">
                      <a:schemeClr val="bg2"/>
                    </a:gs>
                  </a:gsLst>
                  <a:lin ang="5400000" scaled="0"/>
                </a:gradFill>
              </a:rPr>
              <a:t>Consent Dialog</a:t>
            </a:r>
          </a:p>
        </p:txBody>
      </p:sp>
    </p:spTree>
    <p:extLst>
      <p:ext uri="{BB962C8B-B14F-4D97-AF65-F5344CB8AC3E}">
        <p14:creationId xmlns:p14="http://schemas.microsoft.com/office/powerpoint/2010/main" val="313964750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Azure Active Directory</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O365 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50</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a:off x="2517310" y="2974312"/>
            <a:ext cx="5350549" cy="111612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651640" y="2810828"/>
            <a:ext cx="1437125" cy="830997"/>
          </a:xfrm>
          <a:prstGeom prst="rect">
            <a:avLst/>
          </a:prstGeom>
          <a:noFill/>
        </p:spPr>
        <p:txBody>
          <a:bodyPr wrap="none" lIns="0" tIns="0" rIns="0" bIns="0" rtlCol="0">
            <a:spAutoFit/>
          </a:bodyPr>
          <a:lstStyle/>
          <a:p>
            <a:pPr algn="ctr"/>
            <a:r>
              <a:rPr lang="en-US" spc="-70" dirty="0" err="1" smtClean="0">
                <a:gradFill>
                  <a:gsLst>
                    <a:gs pos="2917">
                      <a:schemeClr val="bg2"/>
                    </a:gs>
                    <a:gs pos="95000">
                      <a:schemeClr val="bg2"/>
                    </a:gs>
                  </a:gsLst>
                  <a:lin ang="5400000" scaled="0"/>
                </a:gradFill>
              </a:rPr>
              <a:t>Auth</a:t>
            </a:r>
            <a:r>
              <a:rPr lang="en-US" spc="-70" dirty="0" smtClean="0">
                <a:gradFill>
                  <a:gsLst>
                    <a:gs pos="2917">
                      <a:schemeClr val="bg2"/>
                    </a:gs>
                    <a:gs pos="95000">
                      <a:schemeClr val="bg2"/>
                    </a:gs>
                  </a:gsLst>
                  <a:lin ang="5400000" scaled="0"/>
                </a:gradFill>
              </a:rPr>
              <a:t> Code</a:t>
            </a:r>
          </a:p>
          <a:p>
            <a:pPr algn="ctr"/>
            <a:r>
              <a:rPr lang="en-US" spc="-70" dirty="0">
                <a:gradFill>
                  <a:gsLst>
                    <a:gs pos="2917">
                      <a:schemeClr val="bg2"/>
                    </a:gs>
                    <a:gs pos="95000">
                      <a:schemeClr val="bg2"/>
                    </a:gs>
                  </a:gsLst>
                  <a:lin ang="5400000" scaled="0"/>
                </a:gradFill>
              </a:rPr>
              <a:t>r</a:t>
            </a:r>
            <a:r>
              <a:rPr lang="en-US" spc="-70" dirty="0" smtClean="0">
                <a:gradFill>
                  <a:gsLst>
                    <a:gs pos="2917">
                      <a:schemeClr val="bg2"/>
                    </a:gs>
                    <a:gs pos="95000">
                      <a:schemeClr val="bg2"/>
                    </a:gs>
                  </a:gsLst>
                  <a:lin ang="5400000" scaled="0"/>
                </a:gradFill>
              </a:rPr>
              <a:t>eturned and </a:t>
            </a:r>
          </a:p>
          <a:p>
            <a:pPr algn="ctr"/>
            <a:r>
              <a:rPr lang="en-US" spc="-70" dirty="0">
                <a:gradFill>
                  <a:gsLst>
                    <a:gs pos="2917">
                      <a:schemeClr val="bg2"/>
                    </a:gs>
                    <a:gs pos="95000">
                      <a:schemeClr val="bg2"/>
                    </a:gs>
                  </a:gsLst>
                  <a:lin ang="5400000" scaled="0"/>
                </a:gradFill>
              </a:rPr>
              <a:t>u</a:t>
            </a:r>
            <a:r>
              <a:rPr lang="en-US" spc="-70" dirty="0" smtClean="0">
                <a:gradFill>
                  <a:gsLst>
                    <a:gs pos="2917">
                      <a:schemeClr val="bg2"/>
                    </a:gs>
                    <a:gs pos="95000">
                      <a:schemeClr val="bg2"/>
                    </a:gs>
                  </a:gsLst>
                  <a:lin ang="5400000" scaled="0"/>
                </a:gradFill>
              </a:rPr>
              <a:t>ser redirected </a:t>
            </a:r>
          </a:p>
        </p:txBody>
      </p:sp>
      <p:cxnSp>
        <p:nvCxnSpPr>
          <p:cNvPr id="18" name="Straight Arrow Connector 17"/>
          <p:cNvCxnSpPr/>
          <p:nvPr/>
        </p:nvCxnSpPr>
        <p:spPr>
          <a:xfrm flipV="1">
            <a:off x="2286813" y="2230734"/>
            <a:ext cx="1810225" cy="57958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7184159"/>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O365 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51</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H="1" flipV="1">
            <a:off x="6347710" y="2823587"/>
            <a:ext cx="1616068" cy="115556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93497" y="2533321"/>
            <a:ext cx="1796517" cy="830997"/>
          </a:xfrm>
          <a:prstGeom prst="rect">
            <a:avLst/>
          </a:prstGeom>
          <a:noFill/>
        </p:spPr>
        <p:txBody>
          <a:bodyPr wrap="none" lIns="0" tIns="0" rIns="0" bIns="0" rtlCol="0">
            <a:spAutoFit/>
          </a:bodyPr>
          <a:lstStyle/>
          <a:p>
            <a:pPr algn="ctr"/>
            <a:r>
              <a:rPr lang="en-US" spc="-70" dirty="0" err="1" smtClean="0">
                <a:gradFill>
                  <a:gsLst>
                    <a:gs pos="2917">
                      <a:schemeClr val="bg2"/>
                    </a:gs>
                    <a:gs pos="95000">
                      <a:schemeClr val="bg2"/>
                    </a:gs>
                  </a:gsLst>
                  <a:lin ang="5400000" scaled="0"/>
                </a:gradFill>
              </a:rPr>
              <a:t>Auth</a:t>
            </a:r>
            <a:r>
              <a:rPr lang="en-US" spc="-70" dirty="0" smtClean="0">
                <a:gradFill>
                  <a:gsLst>
                    <a:gs pos="2917">
                      <a:schemeClr val="bg2"/>
                    </a:gs>
                    <a:gs pos="95000">
                      <a:schemeClr val="bg2"/>
                    </a:gs>
                  </a:gsLst>
                  <a:lin ang="5400000" scaled="0"/>
                </a:gradFill>
              </a:rPr>
              <a:t> Code, </a:t>
            </a:r>
          </a:p>
          <a:p>
            <a:pPr algn="ctr"/>
            <a:r>
              <a:rPr lang="en-US" spc="-70" dirty="0" smtClean="0">
                <a:gradFill>
                  <a:gsLst>
                    <a:gs pos="2917">
                      <a:schemeClr val="bg2"/>
                    </a:gs>
                    <a:gs pos="95000">
                      <a:schemeClr val="bg2"/>
                    </a:gs>
                  </a:gsLst>
                  <a:lin ang="5400000" scaled="0"/>
                </a:gradFill>
              </a:rPr>
              <a:t>App Id, App Secret </a:t>
            </a:r>
          </a:p>
          <a:p>
            <a:pPr algn="ctr"/>
            <a:r>
              <a:rPr lang="en-US" spc="-70" dirty="0" smtClean="0">
                <a:gradFill>
                  <a:gsLst>
                    <a:gs pos="2917">
                      <a:schemeClr val="bg2"/>
                    </a:gs>
                    <a:gs pos="95000">
                      <a:schemeClr val="bg2"/>
                    </a:gs>
                  </a:gsLst>
                  <a:lin ang="5400000" scaled="0"/>
                </a:gradFill>
              </a:rPr>
              <a:t>sent</a:t>
            </a:r>
          </a:p>
        </p:txBody>
      </p:sp>
    </p:spTree>
    <p:extLst>
      <p:ext uri="{BB962C8B-B14F-4D97-AF65-F5344CB8AC3E}">
        <p14:creationId xmlns:p14="http://schemas.microsoft.com/office/powerpoint/2010/main" val="3134589931"/>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O365 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52</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a:off x="6129495" y="2903974"/>
            <a:ext cx="1603786" cy="1186466"/>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31388" y="2778619"/>
            <a:ext cx="1775038"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and Refresh</a:t>
            </a:r>
          </a:p>
          <a:p>
            <a:pPr algn="ctr"/>
            <a:r>
              <a:rPr lang="en-US" spc="-70" dirty="0" smtClean="0">
                <a:gradFill>
                  <a:gsLst>
                    <a:gs pos="2917">
                      <a:schemeClr val="bg2"/>
                    </a:gs>
                    <a:gs pos="95000">
                      <a:schemeClr val="bg2"/>
                    </a:gs>
                  </a:gsLst>
                  <a:lin ang="5400000" scaled="0"/>
                </a:gradFill>
              </a:rPr>
              <a:t>Tokens returned</a:t>
            </a:r>
          </a:p>
        </p:txBody>
      </p:sp>
    </p:spTree>
    <p:extLst>
      <p:ext uri="{BB962C8B-B14F-4D97-AF65-F5344CB8AC3E}">
        <p14:creationId xmlns:p14="http://schemas.microsoft.com/office/powerpoint/2010/main" val="3699619941"/>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O365 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53</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14" idx="0"/>
          </p:cNvCxnSpPr>
          <p:nvPr/>
        </p:nvCxnSpPr>
        <p:spPr>
          <a:xfrm flipV="1">
            <a:off x="5049385" y="3155182"/>
            <a:ext cx="135564" cy="93525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32878" y="3622811"/>
            <a:ext cx="2213875"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Token presented</a:t>
            </a:r>
          </a:p>
          <a:p>
            <a:pPr algn="ctr"/>
            <a:r>
              <a:rPr lang="en-US" spc="-70" dirty="0" smtClean="0">
                <a:gradFill>
                  <a:gsLst>
                    <a:gs pos="2917">
                      <a:schemeClr val="bg2"/>
                    </a:gs>
                    <a:gs pos="95000">
                      <a:schemeClr val="bg2"/>
                    </a:gs>
                  </a:gsLst>
                  <a:lin ang="5400000" scaled="0"/>
                </a:gradFill>
              </a:rPr>
              <a:t>Along with request</a:t>
            </a:r>
          </a:p>
        </p:txBody>
      </p:sp>
    </p:spTree>
    <p:extLst>
      <p:ext uri="{BB962C8B-B14F-4D97-AF65-F5344CB8AC3E}">
        <p14:creationId xmlns:p14="http://schemas.microsoft.com/office/powerpoint/2010/main" val="2784401327"/>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O365 APIs</a:t>
            </a:r>
          </a:p>
        </p:txBody>
      </p:sp>
      <p:sp>
        <p:nvSpPr>
          <p:cNvPr id="3" name="Slide Number Placeholder 2"/>
          <p:cNvSpPr>
            <a:spLocks noGrp="1"/>
          </p:cNvSpPr>
          <p:nvPr>
            <p:ph type="sldNum" sz="quarter" idx="12"/>
          </p:nvPr>
        </p:nvSpPr>
        <p:spPr/>
        <p:txBody>
          <a:bodyPr/>
          <a:lstStyle/>
          <a:p>
            <a:fld id="{727B4C2D-45E2-4621-8491-2995EB46A674}" type="slidenum">
              <a:rPr lang="en-US" smtClean="0"/>
              <a:pPr/>
              <a:t>54</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H="1">
            <a:off x="4933741" y="3195376"/>
            <a:ext cx="170822" cy="895064"/>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64868" y="3622811"/>
            <a:ext cx="1749903"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Response returned</a:t>
            </a:r>
          </a:p>
        </p:txBody>
      </p:sp>
    </p:spTree>
    <p:extLst>
      <p:ext uri="{BB962C8B-B14F-4D97-AF65-F5344CB8AC3E}">
        <p14:creationId xmlns:p14="http://schemas.microsoft.com/office/powerpoint/2010/main" val="3435041438"/>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Abstracts the </a:t>
            </a:r>
            <a:r>
              <a:rPr lang="en-US" dirty="0" err="1" smtClean="0"/>
              <a:t>OAuth</a:t>
            </a:r>
            <a:r>
              <a:rPr lang="en-US" dirty="0" smtClean="0"/>
              <a:t> process</a:t>
            </a:r>
          </a:p>
          <a:p>
            <a:r>
              <a:rPr lang="en-US" dirty="0" smtClean="0"/>
              <a:t>Supports creation of various “clients” for resource access</a:t>
            </a:r>
            <a:endParaRPr lang="en-US" dirty="0"/>
          </a:p>
        </p:txBody>
      </p:sp>
      <p:sp>
        <p:nvSpPr>
          <p:cNvPr id="3" name="Title 2"/>
          <p:cNvSpPr>
            <a:spLocks noGrp="1"/>
          </p:cNvSpPr>
          <p:nvPr>
            <p:ph type="title"/>
          </p:nvPr>
        </p:nvSpPr>
        <p:spPr/>
        <p:txBody>
          <a:bodyPr/>
          <a:lstStyle/>
          <a:p>
            <a:r>
              <a:rPr lang="en-US" dirty="0" smtClean="0"/>
              <a:t>Authenticator class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55</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386" y="3794543"/>
            <a:ext cx="9748740" cy="1189439"/>
          </a:xfrm>
          <a:prstGeom prst="rect">
            <a:avLst/>
          </a:prstGeom>
        </p:spPr>
      </p:pic>
    </p:spTree>
    <p:extLst>
      <p:ext uri="{BB962C8B-B14F-4D97-AF65-F5344CB8AC3E}">
        <p14:creationId xmlns:p14="http://schemas.microsoft.com/office/powerpoint/2010/main" val="2640877326"/>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O365 APIs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167697245"/>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OAuth</a:t>
            </a:r>
            <a:r>
              <a:rPr lang="en-US" dirty="0" smtClean="0"/>
              <a:t> Controller</a:t>
            </a:r>
            <a:endParaRPr lang="en-US" dirty="0"/>
          </a:p>
        </p:txBody>
      </p:sp>
      <p:sp>
        <p:nvSpPr>
          <p:cNvPr id="9" name="Subtitle 4"/>
          <p:cNvSpPr>
            <a:spLocks noGrp="1"/>
          </p:cNvSpPr>
          <p:nvPr>
            <p:ph type="subTitle" idx="1"/>
          </p:nvPr>
        </p:nvSpPr>
        <p:spPr/>
        <p:txBody>
          <a:bodyPr/>
          <a:lstStyle/>
          <a:p>
            <a:pPr lvl="0"/>
            <a:r>
              <a:rPr lang="en-US" dirty="0" smtClean="0"/>
              <a:t>Development Scenarios</a:t>
            </a:r>
            <a:endParaRPr lang="en-US" dirty="0"/>
          </a:p>
        </p:txBody>
      </p:sp>
    </p:spTree>
    <p:extLst>
      <p:ext uri="{BB962C8B-B14F-4D97-AF65-F5344CB8AC3E}">
        <p14:creationId xmlns:p14="http://schemas.microsoft.com/office/powerpoint/2010/main" val="2764514227"/>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571165"/>
          </a:xfrm>
        </p:spPr>
        <p:txBody>
          <a:bodyPr/>
          <a:lstStyle/>
          <a:p>
            <a:r>
              <a:rPr lang="en-US" dirty="0" smtClean="0"/>
              <a:t>Embodies all </a:t>
            </a:r>
            <a:r>
              <a:rPr lang="en-US" dirty="0" err="1" smtClean="0"/>
              <a:t>OAuth</a:t>
            </a:r>
            <a:r>
              <a:rPr lang="en-US" dirty="0" smtClean="0"/>
              <a:t> operations</a:t>
            </a:r>
          </a:p>
          <a:p>
            <a:r>
              <a:rPr lang="en-US" dirty="0" smtClean="0"/>
              <a:t>Allows code customizations for special situations</a:t>
            </a:r>
          </a:p>
          <a:p>
            <a:r>
              <a:rPr lang="en-US" dirty="0" smtClean="0"/>
              <a:t>Available on </a:t>
            </a:r>
            <a:r>
              <a:rPr lang="en-US" dirty="0" err="1" smtClean="0"/>
              <a:t>GitHub</a:t>
            </a:r>
            <a:endParaRPr lang="en-US" dirty="0" smtClean="0"/>
          </a:p>
          <a:p>
            <a:r>
              <a:rPr lang="en-US" sz="2000" dirty="0">
                <a:hlinkClick r:id="rId3"/>
              </a:rPr>
              <a:t>https://github.com/AzureADSamples/WebApp-WebAPI-OAuth2-UserIdentity-DotNet</a:t>
            </a:r>
            <a:r>
              <a:rPr lang="en-US" sz="2000" dirty="0" smtClean="0">
                <a:hlinkClick r:id="rId3"/>
              </a:rPr>
              <a:t>/</a:t>
            </a:r>
            <a:br>
              <a:rPr lang="en-US" sz="2000" dirty="0" smtClean="0">
                <a:hlinkClick r:id="rId3"/>
              </a:rPr>
            </a:br>
            <a:r>
              <a:rPr lang="en-US" sz="2000" dirty="0" smtClean="0">
                <a:hlinkClick r:id="rId3"/>
              </a:rPr>
              <a:t>blob/master/</a:t>
            </a:r>
            <a:r>
              <a:rPr lang="en-US" sz="2000" dirty="0" err="1" smtClean="0">
                <a:hlinkClick r:id="rId3"/>
              </a:rPr>
              <a:t>WebApp</a:t>
            </a:r>
            <a:r>
              <a:rPr lang="en-US" sz="2000" dirty="0" smtClean="0">
                <a:hlinkClick r:id="rId3"/>
              </a:rPr>
              <a:t>/Controllers/</a:t>
            </a:r>
            <a:r>
              <a:rPr lang="en-US" sz="2000" dirty="0" err="1" smtClean="0">
                <a:hlinkClick r:id="rId3"/>
              </a:rPr>
              <a:t>OAuthController.cs</a:t>
            </a:r>
            <a:endParaRPr lang="en-US" sz="2000" dirty="0"/>
          </a:p>
        </p:txBody>
      </p:sp>
      <p:sp>
        <p:nvSpPr>
          <p:cNvPr id="3" name="Title 2"/>
          <p:cNvSpPr>
            <a:spLocks noGrp="1"/>
          </p:cNvSpPr>
          <p:nvPr>
            <p:ph type="title"/>
          </p:nvPr>
        </p:nvSpPr>
        <p:spPr/>
        <p:txBody>
          <a:bodyPr/>
          <a:lstStyle/>
          <a:p>
            <a:r>
              <a:rPr lang="en-US" dirty="0" err="1" smtClean="0"/>
              <a:t>OAuth</a:t>
            </a:r>
            <a:r>
              <a:rPr lang="en-US" dirty="0" smtClean="0"/>
              <a:t> Controller class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58</a:t>
            </a:fld>
            <a:endParaRPr lang="en-US" dirty="0"/>
          </a:p>
        </p:txBody>
      </p:sp>
    </p:spTree>
    <p:extLst>
      <p:ext uri="{BB962C8B-B14F-4D97-AF65-F5344CB8AC3E}">
        <p14:creationId xmlns:p14="http://schemas.microsoft.com/office/powerpoint/2010/main" val="2770436368"/>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11841"/>
          </a:xfrm>
        </p:spPr>
        <p:txBody>
          <a:bodyPr/>
          <a:lstStyle/>
          <a:p>
            <a:r>
              <a:rPr lang="en-US" dirty="0" smtClean="0"/>
              <a:t>User has Organizational Account</a:t>
            </a:r>
          </a:p>
          <a:p>
            <a:r>
              <a:rPr lang="en-US" dirty="0" smtClean="0"/>
              <a:t>App deployed as an Azure Web Site</a:t>
            </a:r>
          </a:p>
          <a:p>
            <a:r>
              <a:rPr lang="en-US" dirty="0" smtClean="0"/>
              <a:t>App registered with Azure Active Directory</a:t>
            </a:r>
          </a:p>
          <a:p>
            <a:r>
              <a:rPr lang="en-US" dirty="0" smtClean="0"/>
              <a:t>Client ID and Client Secret defined in AAD</a:t>
            </a:r>
          </a:p>
          <a:p>
            <a:r>
              <a:rPr lang="en-US" dirty="0" smtClean="0"/>
              <a:t>Permissions granted specifically in AAD</a:t>
            </a:r>
            <a:endParaRPr lang="en-US" dirty="0"/>
          </a:p>
        </p:txBody>
      </p:sp>
      <p:sp>
        <p:nvSpPr>
          <p:cNvPr id="3" name="Title 2"/>
          <p:cNvSpPr>
            <a:spLocks noGrp="1"/>
          </p:cNvSpPr>
          <p:nvPr>
            <p:ph type="title"/>
          </p:nvPr>
        </p:nvSpPr>
        <p:spPr/>
        <p:txBody>
          <a:bodyPr/>
          <a:lstStyle/>
          <a:p>
            <a:r>
              <a:rPr lang="en-US" dirty="0" err="1" smtClean="0"/>
              <a:t>OAuth</a:t>
            </a:r>
            <a:r>
              <a:rPr lang="en-US" dirty="0" smtClean="0"/>
              <a:t> Controller Flow Scenario</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59</a:t>
            </a:fld>
            <a:endParaRPr lang="en-US" dirty="0"/>
          </a:p>
        </p:txBody>
      </p:sp>
    </p:spTree>
    <p:extLst>
      <p:ext uri="{BB962C8B-B14F-4D97-AF65-F5344CB8AC3E}">
        <p14:creationId xmlns:p14="http://schemas.microsoft.com/office/powerpoint/2010/main" val="305643528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655289"/>
          </a:xfrm>
        </p:spPr>
        <p:txBody>
          <a:bodyPr/>
          <a:lstStyle/>
          <a:p>
            <a:r>
              <a:rPr lang="en-US" dirty="0"/>
              <a:t>Identity and Access Management for the cloud</a:t>
            </a:r>
          </a:p>
          <a:p>
            <a:r>
              <a:rPr lang="en-US" dirty="0"/>
              <a:t>Can create new directories or manage existing ones in Azure subscription</a:t>
            </a:r>
          </a:p>
          <a:p>
            <a:r>
              <a:rPr lang="en-US" dirty="0"/>
              <a:t>Used by O365 for authentication</a:t>
            </a:r>
          </a:p>
          <a:p>
            <a:r>
              <a:rPr lang="en-US" dirty="0"/>
              <a:t>Used by Azure for user authentication and application authorization</a:t>
            </a:r>
          </a:p>
          <a:p>
            <a:endParaRPr lang="en-US" dirty="0"/>
          </a:p>
        </p:txBody>
      </p:sp>
      <p:sp>
        <p:nvSpPr>
          <p:cNvPr id="3" name="Title 2"/>
          <p:cNvSpPr>
            <a:spLocks noGrp="1"/>
          </p:cNvSpPr>
          <p:nvPr>
            <p:ph type="title"/>
          </p:nvPr>
        </p:nvSpPr>
        <p:spPr/>
        <p:txBody>
          <a:bodyPr/>
          <a:lstStyle/>
          <a:p>
            <a:r>
              <a:rPr lang="en-US" dirty="0" smtClean="0"/>
              <a:t>Azure Active Directory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6</a:t>
            </a:fld>
            <a:endParaRPr lang="en-US" dirty="0"/>
          </a:p>
        </p:txBody>
      </p:sp>
    </p:spTree>
    <p:extLst>
      <p:ext uri="{BB962C8B-B14F-4D97-AF65-F5344CB8AC3E}">
        <p14:creationId xmlns:p14="http://schemas.microsoft.com/office/powerpoint/2010/main" val="482045403"/>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2.0 Flow </a:t>
            </a:r>
            <a:r>
              <a:rPr lang="en-US" dirty="0" err="1" smtClean="0"/>
              <a:t>OAuth</a:t>
            </a:r>
            <a:r>
              <a:rPr lang="en-US" dirty="0" smtClean="0"/>
              <a:t> Controller</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60</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spTree>
    <p:extLst>
      <p:ext uri="{BB962C8B-B14F-4D97-AF65-F5344CB8AC3E}">
        <p14:creationId xmlns:p14="http://schemas.microsoft.com/office/powerpoint/2010/main" val="3546972997"/>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err="1"/>
              <a:t>OAuth</a:t>
            </a:r>
            <a:r>
              <a:rPr lang="en-US" dirty="0"/>
              <a:t> Controller</a:t>
            </a:r>
          </a:p>
        </p:txBody>
      </p:sp>
      <p:sp>
        <p:nvSpPr>
          <p:cNvPr id="3" name="Slide Number Placeholder 2"/>
          <p:cNvSpPr>
            <a:spLocks noGrp="1"/>
          </p:cNvSpPr>
          <p:nvPr>
            <p:ph type="sldNum" sz="quarter" idx="12"/>
          </p:nvPr>
        </p:nvSpPr>
        <p:spPr/>
        <p:txBody>
          <a:bodyPr/>
          <a:lstStyle/>
          <a:p>
            <a:fld id="{727B4C2D-45E2-4621-8491-2995EB46A674}" type="slidenum">
              <a:rPr lang="en-US" smtClean="0"/>
              <a:pPr/>
              <a:t>61</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4" idx="1"/>
          </p:cNvCxnSpPr>
          <p:nvPr/>
        </p:nvCxnSpPr>
        <p:spPr>
          <a:xfrm flipV="1">
            <a:off x="2286813" y="2230734"/>
            <a:ext cx="1810225" cy="57958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441749" y="1577591"/>
            <a:ext cx="1520544"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User accesses</a:t>
            </a:r>
          </a:p>
          <a:p>
            <a:pPr algn="ctr"/>
            <a:r>
              <a:rPr lang="en-US" spc="-70" dirty="0" smtClean="0">
                <a:gradFill>
                  <a:gsLst>
                    <a:gs pos="2917">
                      <a:schemeClr val="bg2"/>
                    </a:gs>
                    <a:gs pos="95000">
                      <a:schemeClr val="bg2"/>
                    </a:gs>
                  </a:gsLst>
                  <a:lin ang="5400000" scaled="0"/>
                </a:gradFill>
              </a:rPr>
              <a:t>Web application</a:t>
            </a:r>
          </a:p>
        </p:txBody>
      </p:sp>
    </p:spTree>
    <p:extLst>
      <p:ext uri="{BB962C8B-B14F-4D97-AF65-F5344CB8AC3E}">
        <p14:creationId xmlns:p14="http://schemas.microsoft.com/office/powerpoint/2010/main" val="3951939010"/>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err="1"/>
              <a:t>OAuth</a:t>
            </a:r>
            <a:r>
              <a:rPr lang="en-US" dirty="0"/>
              <a:t> Controller</a:t>
            </a:r>
          </a:p>
        </p:txBody>
      </p:sp>
      <p:sp>
        <p:nvSpPr>
          <p:cNvPr id="3" name="Slide Number Placeholder 2"/>
          <p:cNvSpPr>
            <a:spLocks noGrp="1"/>
          </p:cNvSpPr>
          <p:nvPr>
            <p:ph type="sldNum" sz="quarter" idx="12"/>
          </p:nvPr>
        </p:nvSpPr>
        <p:spPr/>
        <p:txBody>
          <a:bodyPr/>
          <a:lstStyle/>
          <a:p>
            <a:fld id="{727B4C2D-45E2-4621-8491-2995EB46A674}" type="slidenum">
              <a:rPr lang="en-US" smtClean="0"/>
              <a:pPr/>
              <a:t>62</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4" idx="1"/>
          </p:cNvCxnSpPr>
          <p:nvPr/>
        </p:nvCxnSpPr>
        <p:spPr>
          <a:xfrm>
            <a:off x="2286813" y="2810321"/>
            <a:ext cx="5560950" cy="153056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347710" y="3425962"/>
            <a:ext cx="1725922"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Redirected to AAD</a:t>
            </a:r>
          </a:p>
        </p:txBody>
      </p:sp>
    </p:spTree>
    <p:extLst>
      <p:ext uri="{BB962C8B-B14F-4D97-AF65-F5344CB8AC3E}">
        <p14:creationId xmlns:p14="http://schemas.microsoft.com/office/powerpoint/2010/main" val="3382284779"/>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err="1"/>
              <a:t>OAuth</a:t>
            </a:r>
            <a:r>
              <a:rPr lang="en-US" dirty="0"/>
              <a:t> Controller</a:t>
            </a:r>
          </a:p>
        </p:txBody>
      </p:sp>
      <p:sp>
        <p:nvSpPr>
          <p:cNvPr id="3" name="Slide Number Placeholder 2"/>
          <p:cNvSpPr>
            <a:spLocks noGrp="1"/>
          </p:cNvSpPr>
          <p:nvPr>
            <p:ph type="sldNum" sz="quarter" idx="12"/>
          </p:nvPr>
        </p:nvSpPr>
        <p:spPr/>
        <p:txBody>
          <a:bodyPr/>
          <a:lstStyle/>
          <a:p>
            <a:fld id="{727B4C2D-45E2-4621-8491-2995EB46A674}" type="slidenum">
              <a:rPr lang="en-US" smtClean="0"/>
              <a:pPr/>
              <a:t>63</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a:off x="2517310" y="2974312"/>
            <a:ext cx="5350549" cy="111612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651640" y="2810828"/>
            <a:ext cx="1437125" cy="830997"/>
          </a:xfrm>
          <a:prstGeom prst="rect">
            <a:avLst/>
          </a:prstGeom>
          <a:noFill/>
        </p:spPr>
        <p:txBody>
          <a:bodyPr wrap="none" lIns="0" tIns="0" rIns="0" bIns="0" rtlCol="0">
            <a:spAutoFit/>
          </a:bodyPr>
          <a:lstStyle/>
          <a:p>
            <a:pPr algn="ctr"/>
            <a:r>
              <a:rPr lang="en-US" spc="-70" dirty="0" err="1" smtClean="0">
                <a:gradFill>
                  <a:gsLst>
                    <a:gs pos="2917">
                      <a:schemeClr val="bg2"/>
                    </a:gs>
                    <a:gs pos="95000">
                      <a:schemeClr val="bg2"/>
                    </a:gs>
                  </a:gsLst>
                  <a:lin ang="5400000" scaled="0"/>
                </a:gradFill>
              </a:rPr>
              <a:t>Auth</a:t>
            </a:r>
            <a:r>
              <a:rPr lang="en-US" spc="-70" dirty="0" smtClean="0">
                <a:gradFill>
                  <a:gsLst>
                    <a:gs pos="2917">
                      <a:schemeClr val="bg2"/>
                    </a:gs>
                    <a:gs pos="95000">
                      <a:schemeClr val="bg2"/>
                    </a:gs>
                  </a:gsLst>
                  <a:lin ang="5400000" scaled="0"/>
                </a:gradFill>
              </a:rPr>
              <a:t> Code</a:t>
            </a:r>
          </a:p>
          <a:p>
            <a:pPr algn="ctr"/>
            <a:r>
              <a:rPr lang="en-US" spc="-70" dirty="0">
                <a:gradFill>
                  <a:gsLst>
                    <a:gs pos="2917">
                      <a:schemeClr val="bg2"/>
                    </a:gs>
                    <a:gs pos="95000">
                      <a:schemeClr val="bg2"/>
                    </a:gs>
                  </a:gsLst>
                  <a:lin ang="5400000" scaled="0"/>
                </a:gradFill>
              </a:rPr>
              <a:t>r</a:t>
            </a:r>
            <a:r>
              <a:rPr lang="en-US" spc="-70" dirty="0" smtClean="0">
                <a:gradFill>
                  <a:gsLst>
                    <a:gs pos="2917">
                      <a:schemeClr val="bg2"/>
                    </a:gs>
                    <a:gs pos="95000">
                      <a:schemeClr val="bg2"/>
                    </a:gs>
                  </a:gsLst>
                  <a:lin ang="5400000" scaled="0"/>
                </a:gradFill>
              </a:rPr>
              <a:t>eturned and </a:t>
            </a:r>
          </a:p>
          <a:p>
            <a:pPr algn="ctr"/>
            <a:r>
              <a:rPr lang="en-US" spc="-70" dirty="0">
                <a:gradFill>
                  <a:gsLst>
                    <a:gs pos="2917">
                      <a:schemeClr val="bg2"/>
                    </a:gs>
                    <a:gs pos="95000">
                      <a:schemeClr val="bg2"/>
                    </a:gs>
                  </a:gsLst>
                  <a:lin ang="5400000" scaled="0"/>
                </a:gradFill>
              </a:rPr>
              <a:t>u</a:t>
            </a:r>
            <a:r>
              <a:rPr lang="en-US" spc="-70" dirty="0" smtClean="0">
                <a:gradFill>
                  <a:gsLst>
                    <a:gs pos="2917">
                      <a:schemeClr val="bg2"/>
                    </a:gs>
                    <a:gs pos="95000">
                      <a:schemeClr val="bg2"/>
                    </a:gs>
                  </a:gsLst>
                  <a:lin ang="5400000" scaled="0"/>
                </a:gradFill>
              </a:rPr>
              <a:t>ser redirected </a:t>
            </a:r>
          </a:p>
        </p:txBody>
      </p:sp>
      <p:cxnSp>
        <p:nvCxnSpPr>
          <p:cNvPr id="18" name="Straight Arrow Connector 17"/>
          <p:cNvCxnSpPr/>
          <p:nvPr/>
        </p:nvCxnSpPr>
        <p:spPr>
          <a:xfrm flipV="1">
            <a:off x="2286813" y="2230734"/>
            <a:ext cx="1810225" cy="57958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9628309" y="1243114"/>
            <a:ext cx="2039816" cy="2215991"/>
          </a:xfrm>
          <a:prstGeom prst="rect">
            <a:avLst/>
          </a:prstGeom>
          <a:noFill/>
        </p:spPr>
        <p:txBody>
          <a:bodyPr wrap="square" lIns="0" tIns="0" rIns="0" bIns="0" rtlCol="0">
            <a:spAutoFit/>
          </a:bodyPr>
          <a:lstStyle/>
          <a:p>
            <a:r>
              <a:rPr lang="en-US" sz="2400" i="1" spc="-70" dirty="0" smtClean="0">
                <a:solidFill>
                  <a:srgbClr val="FF0000"/>
                </a:solidFill>
              </a:rPr>
              <a:t>The consent form is not utilized when permissions are explicitly granted in AAD.</a:t>
            </a:r>
          </a:p>
        </p:txBody>
      </p:sp>
    </p:spTree>
    <p:extLst>
      <p:ext uri="{BB962C8B-B14F-4D97-AF65-F5344CB8AC3E}">
        <p14:creationId xmlns:p14="http://schemas.microsoft.com/office/powerpoint/2010/main" val="2374894470"/>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err="1"/>
              <a:t>OAuth</a:t>
            </a:r>
            <a:r>
              <a:rPr lang="en-US" dirty="0"/>
              <a:t> Controller</a:t>
            </a:r>
          </a:p>
        </p:txBody>
      </p:sp>
      <p:sp>
        <p:nvSpPr>
          <p:cNvPr id="3" name="Slide Number Placeholder 2"/>
          <p:cNvSpPr>
            <a:spLocks noGrp="1"/>
          </p:cNvSpPr>
          <p:nvPr>
            <p:ph type="sldNum" sz="quarter" idx="12"/>
          </p:nvPr>
        </p:nvSpPr>
        <p:spPr/>
        <p:txBody>
          <a:bodyPr/>
          <a:lstStyle/>
          <a:p>
            <a:fld id="{727B4C2D-45E2-4621-8491-2995EB46A674}" type="slidenum">
              <a:rPr lang="en-US" smtClean="0"/>
              <a:pPr/>
              <a:t>64</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H="1" flipV="1">
            <a:off x="6347710" y="2823587"/>
            <a:ext cx="1616068" cy="115556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93497" y="2533321"/>
            <a:ext cx="1796517" cy="830997"/>
          </a:xfrm>
          <a:prstGeom prst="rect">
            <a:avLst/>
          </a:prstGeom>
          <a:noFill/>
        </p:spPr>
        <p:txBody>
          <a:bodyPr wrap="none" lIns="0" tIns="0" rIns="0" bIns="0" rtlCol="0">
            <a:spAutoFit/>
          </a:bodyPr>
          <a:lstStyle/>
          <a:p>
            <a:pPr algn="ctr"/>
            <a:r>
              <a:rPr lang="en-US" spc="-70" dirty="0" err="1" smtClean="0">
                <a:gradFill>
                  <a:gsLst>
                    <a:gs pos="2917">
                      <a:schemeClr val="bg2"/>
                    </a:gs>
                    <a:gs pos="95000">
                      <a:schemeClr val="bg2"/>
                    </a:gs>
                  </a:gsLst>
                  <a:lin ang="5400000" scaled="0"/>
                </a:gradFill>
              </a:rPr>
              <a:t>Auth</a:t>
            </a:r>
            <a:r>
              <a:rPr lang="en-US" spc="-70" dirty="0" smtClean="0">
                <a:gradFill>
                  <a:gsLst>
                    <a:gs pos="2917">
                      <a:schemeClr val="bg2"/>
                    </a:gs>
                    <a:gs pos="95000">
                      <a:schemeClr val="bg2"/>
                    </a:gs>
                  </a:gsLst>
                  <a:lin ang="5400000" scaled="0"/>
                </a:gradFill>
              </a:rPr>
              <a:t> Code, </a:t>
            </a:r>
          </a:p>
          <a:p>
            <a:pPr algn="ctr"/>
            <a:r>
              <a:rPr lang="en-US" spc="-70" dirty="0" smtClean="0">
                <a:gradFill>
                  <a:gsLst>
                    <a:gs pos="2917">
                      <a:schemeClr val="bg2"/>
                    </a:gs>
                    <a:gs pos="95000">
                      <a:schemeClr val="bg2"/>
                    </a:gs>
                  </a:gsLst>
                  <a:lin ang="5400000" scaled="0"/>
                </a:gradFill>
              </a:rPr>
              <a:t>App Id, App Secret </a:t>
            </a:r>
          </a:p>
          <a:p>
            <a:pPr algn="ctr"/>
            <a:r>
              <a:rPr lang="en-US" spc="-70" dirty="0" smtClean="0">
                <a:gradFill>
                  <a:gsLst>
                    <a:gs pos="2917">
                      <a:schemeClr val="bg2"/>
                    </a:gs>
                    <a:gs pos="95000">
                      <a:schemeClr val="bg2"/>
                    </a:gs>
                  </a:gsLst>
                  <a:lin ang="5400000" scaled="0"/>
                </a:gradFill>
              </a:rPr>
              <a:t>sent</a:t>
            </a:r>
          </a:p>
        </p:txBody>
      </p:sp>
    </p:spTree>
    <p:extLst>
      <p:ext uri="{BB962C8B-B14F-4D97-AF65-F5344CB8AC3E}">
        <p14:creationId xmlns:p14="http://schemas.microsoft.com/office/powerpoint/2010/main" val="769820473"/>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err="1"/>
              <a:t>OAuth</a:t>
            </a:r>
            <a:r>
              <a:rPr lang="en-US" dirty="0"/>
              <a:t> Controller</a:t>
            </a:r>
          </a:p>
        </p:txBody>
      </p:sp>
      <p:sp>
        <p:nvSpPr>
          <p:cNvPr id="3" name="Slide Number Placeholder 2"/>
          <p:cNvSpPr>
            <a:spLocks noGrp="1"/>
          </p:cNvSpPr>
          <p:nvPr>
            <p:ph type="sldNum" sz="quarter" idx="12"/>
          </p:nvPr>
        </p:nvSpPr>
        <p:spPr/>
        <p:txBody>
          <a:bodyPr/>
          <a:lstStyle/>
          <a:p>
            <a:fld id="{727B4C2D-45E2-4621-8491-2995EB46A674}" type="slidenum">
              <a:rPr lang="en-US" smtClean="0"/>
              <a:pPr/>
              <a:t>65</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a:off x="6129495" y="2903974"/>
            <a:ext cx="1603786" cy="1186466"/>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31388" y="2778619"/>
            <a:ext cx="1775038"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and Refresh</a:t>
            </a:r>
          </a:p>
          <a:p>
            <a:pPr algn="ctr"/>
            <a:r>
              <a:rPr lang="en-US" spc="-70" dirty="0" smtClean="0">
                <a:gradFill>
                  <a:gsLst>
                    <a:gs pos="2917">
                      <a:schemeClr val="bg2"/>
                    </a:gs>
                    <a:gs pos="95000">
                      <a:schemeClr val="bg2"/>
                    </a:gs>
                  </a:gsLst>
                  <a:lin ang="5400000" scaled="0"/>
                </a:gradFill>
              </a:rPr>
              <a:t>Tokens returned</a:t>
            </a:r>
          </a:p>
        </p:txBody>
      </p:sp>
    </p:spTree>
    <p:extLst>
      <p:ext uri="{BB962C8B-B14F-4D97-AF65-F5344CB8AC3E}">
        <p14:creationId xmlns:p14="http://schemas.microsoft.com/office/powerpoint/2010/main" val="2508270282"/>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err="1"/>
              <a:t>OAuth</a:t>
            </a:r>
            <a:r>
              <a:rPr lang="en-US" dirty="0"/>
              <a:t> Controller</a:t>
            </a:r>
          </a:p>
        </p:txBody>
      </p:sp>
      <p:sp>
        <p:nvSpPr>
          <p:cNvPr id="3" name="Slide Number Placeholder 2"/>
          <p:cNvSpPr>
            <a:spLocks noGrp="1"/>
          </p:cNvSpPr>
          <p:nvPr>
            <p:ph type="sldNum" sz="quarter" idx="12"/>
          </p:nvPr>
        </p:nvSpPr>
        <p:spPr/>
        <p:txBody>
          <a:bodyPr/>
          <a:lstStyle/>
          <a:p>
            <a:fld id="{727B4C2D-45E2-4621-8491-2995EB46A674}" type="slidenum">
              <a:rPr lang="en-US" smtClean="0"/>
              <a:pPr/>
              <a:t>66</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a:stCxn id="14" idx="0"/>
          </p:cNvCxnSpPr>
          <p:nvPr/>
        </p:nvCxnSpPr>
        <p:spPr>
          <a:xfrm flipV="1">
            <a:off x="5049385" y="3155182"/>
            <a:ext cx="135564" cy="93525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32878" y="3622811"/>
            <a:ext cx="2213875" cy="553998"/>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Access Token presented</a:t>
            </a:r>
          </a:p>
          <a:p>
            <a:pPr algn="ctr"/>
            <a:r>
              <a:rPr lang="en-US" spc="-70" dirty="0" smtClean="0">
                <a:gradFill>
                  <a:gsLst>
                    <a:gs pos="2917">
                      <a:schemeClr val="bg2"/>
                    </a:gs>
                    <a:gs pos="95000">
                      <a:schemeClr val="bg2"/>
                    </a:gs>
                  </a:gsLst>
                  <a:lin ang="5400000" scaled="0"/>
                </a:gradFill>
              </a:rPr>
              <a:t>Along with request</a:t>
            </a:r>
          </a:p>
        </p:txBody>
      </p:sp>
    </p:spTree>
    <p:extLst>
      <p:ext uri="{BB962C8B-B14F-4D97-AF65-F5344CB8AC3E}">
        <p14:creationId xmlns:p14="http://schemas.microsoft.com/office/powerpoint/2010/main" val="621140244"/>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OAuth</a:t>
            </a:r>
            <a:r>
              <a:rPr lang="en-US" dirty="0"/>
              <a:t> 2.0 Flow </a:t>
            </a:r>
            <a:r>
              <a:rPr lang="en-US" dirty="0" err="1"/>
              <a:t>OAuth</a:t>
            </a:r>
            <a:r>
              <a:rPr lang="en-US" dirty="0"/>
              <a:t> Controller</a:t>
            </a:r>
          </a:p>
        </p:txBody>
      </p:sp>
      <p:sp>
        <p:nvSpPr>
          <p:cNvPr id="3" name="Slide Number Placeholder 2"/>
          <p:cNvSpPr>
            <a:spLocks noGrp="1"/>
          </p:cNvSpPr>
          <p:nvPr>
            <p:ph type="sldNum" sz="quarter" idx="12"/>
          </p:nvPr>
        </p:nvSpPr>
        <p:spPr/>
        <p:txBody>
          <a:bodyPr/>
          <a:lstStyle/>
          <a:p>
            <a:fld id="{727B4C2D-45E2-4621-8491-2995EB46A674}" type="slidenum">
              <a:rPr lang="en-US" smtClean="0"/>
              <a:pPr/>
              <a:t>67</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92026" y="2317909"/>
            <a:ext cx="994787" cy="984823"/>
          </a:xfrm>
          <a:prstGeom prst="rect">
            <a:avLst/>
          </a:prstGeom>
        </p:spPr>
      </p:pic>
      <p:sp>
        <p:nvSpPr>
          <p:cNvPr id="5" name="TextBox 4"/>
          <p:cNvSpPr txBox="1"/>
          <p:nvPr/>
        </p:nvSpPr>
        <p:spPr>
          <a:xfrm>
            <a:off x="1061527" y="3377866"/>
            <a:ext cx="1455783"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End User</a:t>
            </a:r>
          </a:p>
          <a:p>
            <a:pPr algn="ctr"/>
            <a:r>
              <a:rPr lang="en-US" sz="1600" spc="-70" dirty="0" smtClean="0">
                <a:gradFill>
                  <a:gsLst>
                    <a:gs pos="2917">
                      <a:schemeClr val="bg2"/>
                    </a:gs>
                    <a:gs pos="95000">
                      <a:schemeClr val="bg2"/>
                    </a:gs>
                  </a:gsLst>
                  <a:lin ang="5400000" scaled="0"/>
                </a:gradFill>
              </a:rPr>
              <a:t>(Resource Owner)</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8572" y="1378691"/>
            <a:ext cx="2149138" cy="168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9802223" y="4838257"/>
            <a:ext cx="1782796"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ACS</a:t>
            </a:r>
          </a:p>
          <a:p>
            <a:pPr algn="ctr"/>
            <a:r>
              <a:rPr lang="en-US" sz="1600" spc="-70" dirty="0" smtClean="0">
                <a:gradFill>
                  <a:gsLst>
                    <a:gs pos="2917">
                      <a:schemeClr val="bg2"/>
                    </a:gs>
                    <a:gs pos="95000">
                      <a:schemeClr val="bg2"/>
                    </a:gs>
                  </a:gsLst>
                  <a:lin ang="5400000" scaled="0"/>
                </a:gradFill>
              </a:rPr>
              <a:t>(Authorization Server)</a:t>
            </a:r>
          </a:p>
        </p:txBody>
      </p:sp>
      <p:sp>
        <p:nvSpPr>
          <p:cNvPr id="11" name="TextBox 10"/>
          <p:cNvSpPr txBox="1"/>
          <p:nvPr/>
        </p:nvSpPr>
        <p:spPr>
          <a:xfrm>
            <a:off x="6347710" y="1378691"/>
            <a:ext cx="1345112"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Azure Web Site</a:t>
            </a:r>
          </a:p>
          <a:p>
            <a:pPr algn="ctr"/>
            <a:r>
              <a:rPr lang="en-US" sz="1600" spc="-70" dirty="0" smtClean="0">
                <a:gradFill>
                  <a:gsLst>
                    <a:gs pos="2917">
                      <a:schemeClr val="bg2"/>
                    </a:gs>
                    <a:gs pos="95000">
                      <a:schemeClr val="bg2"/>
                    </a:gs>
                  </a:gsLst>
                  <a:lin ang="5400000" scaled="0"/>
                </a:gradFill>
              </a:rPr>
              <a:t>(Client)</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3778" y="3075304"/>
            <a:ext cx="2255396" cy="2255396"/>
          </a:xfrm>
          <a:prstGeom prst="rect">
            <a:avLst/>
          </a:prstGeom>
          <a:effectLst>
            <a:outerShdw blurRad="152400" dist="317500" dir="5400000" sx="90000" sy="-19000" rotWithShape="0">
              <a:prstClr val="black">
                <a:alpha val="15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752" y="4090440"/>
            <a:ext cx="1543265" cy="1495634"/>
          </a:xfrm>
          <a:prstGeom prst="rect">
            <a:avLst/>
          </a:prstGeom>
          <a:effectLst>
            <a:outerShdw blurRad="152400" dist="317500" dir="5400000" sx="90000" sy="-19000" rotWithShape="0">
              <a:prstClr val="black">
                <a:alpha val="15000"/>
              </a:prstClr>
            </a:outerShdw>
          </a:effectLst>
        </p:spPr>
      </p:pic>
      <p:sp>
        <p:nvSpPr>
          <p:cNvPr id="15" name="TextBox 14"/>
          <p:cNvSpPr txBox="1"/>
          <p:nvPr/>
        </p:nvSpPr>
        <p:spPr>
          <a:xfrm>
            <a:off x="2517310" y="5211721"/>
            <a:ext cx="1579728" cy="492443"/>
          </a:xfrm>
          <a:prstGeom prst="rect">
            <a:avLst/>
          </a:prstGeom>
          <a:noFill/>
        </p:spPr>
        <p:txBody>
          <a:bodyPr wrap="none" lIns="0" tIns="0" rIns="0" bIns="0" rtlCol="0">
            <a:spAutoFit/>
          </a:bodyPr>
          <a:lstStyle/>
          <a:p>
            <a:pPr algn="ctr"/>
            <a:r>
              <a:rPr lang="en-US" sz="1600" b="1" spc="-70" dirty="0" smtClean="0">
                <a:gradFill>
                  <a:gsLst>
                    <a:gs pos="2917">
                      <a:schemeClr val="bg2"/>
                    </a:gs>
                    <a:gs pos="95000">
                      <a:schemeClr val="bg2"/>
                    </a:gs>
                  </a:gsLst>
                  <a:lin ang="5400000" scaled="0"/>
                </a:gradFill>
              </a:rPr>
              <a:t>SharePoint Online</a:t>
            </a:r>
          </a:p>
          <a:p>
            <a:pPr algn="ctr"/>
            <a:r>
              <a:rPr lang="en-US" sz="1600" spc="-70" dirty="0" smtClean="0">
                <a:gradFill>
                  <a:gsLst>
                    <a:gs pos="2917">
                      <a:schemeClr val="bg2"/>
                    </a:gs>
                    <a:gs pos="95000">
                      <a:schemeClr val="bg2"/>
                    </a:gs>
                  </a:gsLst>
                  <a:lin ang="5400000" scaled="0"/>
                </a:gradFill>
              </a:rPr>
              <a:t>(Resource Server)</a:t>
            </a:r>
          </a:p>
        </p:txBody>
      </p:sp>
      <p:cxnSp>
        <p:nvCxnSpPr>
          <p:cNvPr id="7" name="Straight Arrow Connector 6"/>
          <p:cNvCxnSpPr/>
          <p:nvPr/>
        </p:nvCxnSpPr>
        <p:spPr>
          <a:xfrm flipH="1">
            <a:off x="4933741" y="3195376"/>
            <a:ext cx="170822" cy="895064"/>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64868" y="3622811"/>
            <a:ext cx="1749903" cy="276999"/>
          </a:xfrm>
          <a:prstGeom prst="rect">
            <a:avLst/>
          </a:prstGeom>
          <a:noFill/>
        </p:spPr>
        <p:txBody>
          <a:bodyPr wrap="none" lIns="0" tIns="0" rIns="0" bIns="0" rtlCol="0">
            <a:spAutoFit/>
          </a:bodyPr>
          <a:lstStyle/>
          <a:p>
            <a:pPr algn="ctr"/>
            <a:r>
              <a:rPr lang="en-US" spc="-70" dirty="0" smtClean="0">
                <a:gradFill>
                  <a:gsLst>
                    <a:gs pos="2917">
                      <a:schemeClr val="bg2"/>
                    </a:gs>
                    <a:gs pos="95000">
                      <a:schemeClr val="bg2"/>
                    </a:gs>
                  </a:gsLst>
                  <a:lin ang="5400000" scaled="0"/>
                </a:gradFill>
              </a:rPr>
              <a:t>Response returned</a:t>
            </a:r>
          </a:p>
        </p:txBody>
      </p:sp>
    </p:spTree>
    <p:extLst>
      <p:ext uri="{BB962C8B-B14F-4D97-AF65-F5344CB8AC3E}">
        <p14:creationId xmlns:p14="http://schemas.microsoft.com/office/powerpoint/2010/main" val="2810632962"/>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the </a:t>
            </a:r>
            <a:r>
              <a:rPr lang="en-US" dirty="0" err="1" smtClean="0"/>
              <a:t>OAuth</a:t>
            </a:r>
            <a:r>
              <a:rPr lang="en-US" dirty="0" smtClean="0"/>
              <a:t> Controller</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68</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1" y="1570876"/>
            <a:ext cx="11485019" cy="3161897"/>
          </a:xfrm>
          <a:prstGeom prst="rect">
            <a:avLst/>
          </a:prstGeom>
        </p:spPr>
      </p:pic>
    </p:spTree>
    <p:extLst>
      <p:ext uri="{BB962C8B-B14F-4D97-AF65-F5344CB8AC3E}">
        <p14:creationId xmlns:p14="http://schemas.microsoft.com/office/powerpoint/2010/main" val="1078316392"/>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err="1" smtClean="0"/>
              <a:t>Oauth</a:t>
            </a:r>
            <a:r>
              <a:rPr lang="en-US" dirty="0" smtClean="0"/>
              <a:t> Controller</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38416500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2300236"/>
          </a:xfrm>
        </p:spPr>
        <p:txBody>
          <a:bodyPr/>
          <a:lstStyle/>
          <a:p>
            <a:r>
              <a:rPr lang="en-US" dirty="0" smtClean="0"/>
              <a:t>Term for User Accounts in AAD</a:t>
            </a:r>
          </a:p>
          <a:p>
            <a:r>
              <a:rPr lang="en-US" dirty="0" smtClean="0"/>
              <a:t>Required to Access Microsoft Cloud Services</a:t>
            </a:r>
          </a:p>
          <a:p>
            <a:r>
              <a:rPr lang="en-US" dirty="0" smtClean="0"/>
              <a:t>Tenant-Based</a:t>
            </a:r>
          </a:p>
          <a:p>
            <a:endParaRPr lang="en-US" dirty="0"/>
          </a:p>
        </p:txBody>
      </p:sp>
      <p:sp>
        <p:nvSpPr>
          <p:cNvPr id="3" name="Title 2"/>
          <p:cNvSpPr>
            <a:spLocks noGrp="1"/>
          </p:cNvSpPr>
          <p:nvPr>
            <p:ph type="title"/>
          </p:nvPr>
        </p:nvSpPr>
        <p:spPr/>
        <p:txBody>
          <a:bodyPr/>
          <a:lstStyle/>
          <a:p>
            <a:r>
              <a:rPr lang="en-US" dirty="0" smtClean="0"/>
              <a:t>Organizational Accounts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7951" y="3008528"/>
            <a:ext cx="5767677" cy="3301837"/>
          </a:xfrm>
          <a:prstGeom prst="rect">
            <a:avLst/>
          </a:prstGeom>
        </p:spPr>
      </p:pic>
    </p:spTree>
    <p:extLst>
      <p:ext uri="{BB962C8B-B14F-4D97-AF65-F5344CB8AC3E}">
        <p14:creationId xmlns:p14="http://schemas.microsoft.com/office/powerpoint/2010/main" val="2742330534"/>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2832799"/>
          </a:xfrm>
        </p:spPr>
        <p:txBody>
          <a:bodyPr/>
          <a:lstStyle/>
          <a:p>
            <a:r>
              <a:rPr lang="en-US" dirty="0"/>
              <a:t>Azure Active Directory</a:t>
            </a:r>
          </a:p>
          <a:p>
            <a:r>
              <a:rPr lang="en-US" dirty="0" err="1"/>
              <a:t>OAuth</a:t>
            </a:r>
            <a:r>
              <a:rPr lang="en-US" dirty="0"/>
              <a:t> Primer</a:t>
            </a:r>
          </a:p>
          <a:p>
            <a:r>
              <a:rPr lang="en-US" dirty="0"/>
              <a:t>Development Scenarios</a:t>
            </a:r>
          </a:p>
          <a:p>
            <a:endParaRPr lang="en-US"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70</a:t>
            </a:fld>
            <a:endParaRPr lang="en-US" dirty="0"/>
          </a:p>
        </p:txBody>
      </p:sp>
    </p:spTree>
    <p:extLst>
      <p:ext uri="{BB962C8B-B14F-4D97-AF65-F5344CB8AC3E}">
        <p14:creationId xmlns:p14="http://schemas.microsoft.com/office/powerpoint/2010/main" val="1415403134"/>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228343"/>
            <a:ext cx="11149013" cy="5171214"/>
          </a:xfrm>
        </p:spPr>
        <p:txBody>
          <a:bodyPr/>
          <a:lstStyle/>
          <a:p>
            <a:r>
              <a:rPr lang="en-US" dirty="0"/>
              <a:t>Log into </a:t>
            </a:r>
            <a:r>
              <a:rPr lang="en-US" dirty="0" smtClean="0"/>
              <a:t>Microsoft </a:t>
            </a:r>
            <a:r>
              <a:rPr lang="en-US" dirty="0"/>
              <a:t>Azure subscription as </a:t>
            </a:r>
            <a:r>
              <a:rPr lang="en-US" dirty="0" smtClean="0"/>
              <a:t>administrator</a:t>
            </a:r>
            <a:endParaRPr lang="en-US" dirty="0"/>
          </a:p>
          <a:p>
            <a:r>
              <a:rPr lang="en-US" dirty="0"/>
              <a:t>Click on the Active Directory link.  </a:t>
            </a:r>
          </a:p>
          <a:p>
            <a:r>
              <a:rPr lang="en-US" dirty="0"/>
              <a:t>Click </a:t>
            </a:r>
            <a:r>
              <a:rPr lang="en-US" dirty="0" smtClean="0"/>
              <a:t>New&gt;Active Directory&gt;Directory&gt;Custom </a:t>
            </a:r>
            <a:r>
              <a:rPr lang="en-US" dirty="0"/>
              <a:t>Create</a:t>
            </a:r>
          </a:p>
          <a:p>
            <a:r>
              <a:rPr lang="en-US" dirty="0"/>
              <a:t>Select to Add an Existing Directory</a:t>
            </a:r>
          </a:p>
          <a:p>
            <a:r>
              <a:rPr lang="en-US" dirty="0"/>
              <a:t>Follow the steps to add an existing directory</a:t>
            </a:r>
          </a:p>
          <a:p>
            <a:endParaRPr lang="en-US" dirty="0"/>
          </a:p>
        </p:txBody>
      </p:sp>
      <p:sp>
        <p:nvSpPr>
          <p:cNvPr id="3" name="Title 2"/>
          <p:cNvSpPr>
            <a:spLocks noGrp="1"/>
          </p:cNvSpPr>
          <p:nvPr>
            <p:ph type="title"/>
          </p:nvPr>
        </p:nvSpPr>
        <p:spPr/>
        <p:txBody>
          <a:bodyPr/>
          <a:lstStyle/>
          <a:p>
            <a:r>
              <a:rPr lang="en-US" dirty="0" smtClean="0"/>
              <a:t>Link Office 365 and Azure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spTree>
    <p:extLst>
      <p:ext uri="{BB962C8B-B14F-4D97-AF65-F5344CB8AC3E}">
        <p14:creationId xmlns:p14="http://schemas.microsoft.com/office/powerpoint/2010/main" val="215451364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226" y="3919043"/>
            <a:ext cx="1922432" cy="1922432"/>
          </a:xfrm>
          <a:prstGeom prst="rect">
            <a:avLst/>
          </a:prstGeom>
        </p:spPr>
      </p:pic>
      <p:sp>
        <p:nvSpPr>
          <p:cNvPr id="3" name="Title 2"/>
          <p:cNvSpPr>
            <a:spLocks noGrp="1"/>
          </p:cNvSpPr>
          <p:nvPr>
            <p:ph type="title"/>
          </p:nvPr>
        </p:nvSpPr>
        <p:spPr/>
        <p:txBody>
          <a:bodyPr/>
          <a:lstStyle/>
          <a:p>
            <a:r>
              <a:rPr lang="en-US" dirty="0" smtClean="0"/>
              <a:t>User Authentication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76623" y="3713009"/>
            <a:ext cx="994787" cy="98482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860" y="1046009"/>
            <a:ext cx="3333750" cy="2667000"/>
          </a:xfrm>
          <a:prstGeom prst="rect">
            <a:avLst/>
          </a:prstGeom>
        </p:spPr>
      </p:pic>
    </p:spTree>
    <p:extLst>
      <p:ext uri="{BB962C8B-B14F-4D97-AF65-F5344CB8AC3E}">
        <p14:creationId xmlns:p14="http://schemas.microsoft.com/office/powerpoint/2010/main" val="3003048501"/>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593625-DB14-4FB0-B5A9-3269FA9C120B}">
  <ds:schemaRefs>
    <ds:schemaRef ds:uri="http://www.w3.org/XML/1998/namespace"/>
    <ds:schemaRef ds:uri="http://purl.org/dc/elements/1.1/"/>
    <ds:schemaRef ds:uri="http://schemas.microsoft.com/office/2006/metadata/properties"/>
    <ds:schemaRef ds:uri="http://purl.org/dc/dcmitype/"/>
    <ds:schemaRef ds:uri="http://schemas.microsoft.com/office/infopath/2007/PartnerControls"/>
    <ds:schemaRef ds:uri="5fad15d0-477e-40da-a20d-40d4ca777cbd"/>
    <ds:schemaRef ds:uri="http://schemas.openxmlformats.org/package/2006/metadata/core-properties"/>
    <ds:schemaRef ds:uri="http://purl.org/dc/terms/"/>
    <ds:schemaRef ds:uri="http://schemas.microsoft.com/office/2006/documentManagement/types"/>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6701</Words>
  <Application>Microsoft Office PowerPoint</Application>
  <PresentationFormat>Custom</PresentationFormat>
  <Paragraphs>722</Paragraphs>
  <Slides>71</Slides>
  <Notes>35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71</vt:i4>
      </vt:variant>
    </vt:vector>
  </HeadingPairs>
  <TitlesOfParts>
    <vt:vector size="81" baseType="lpstr">
      <vt:lpstr>Arial</vt:lpstr>
      <vt:lpstr>Calibri</vt:lpstr>
      <vt:lpstr>Consolas</vt:lpstr>
      <vt:lpstr>Courier New</vt:lpstr>
      <vt:lpstr>Lucida Console</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Deep Dive into Security and OAuth</vt:lpstr>
      <vt:lpstr>Agenda </vt:lpstr>
      <vt:lpstr>Azure Active Directory</vt:lpstr>
      <vt:lpstr>Azure Active Directory</vt:lpstr>
      <vt:lpstr>Organizational Accounts</vt:lpstr>
      <vt:lpstr>Link Office 365 and Azure</vt:lpstr>
      <vt:lpstr>User Authentication</vt:lpstr>
      <vt:lpstr>User Authentication</vt:lpstr>
      <vt:lpstr>User Authentication</vt:lpstr>
      <vt:lpstr>User Authentication</vt:lpstr>
      <vt:lpstr>User Authentication</vt:lpstr>
      <vt:lpstr>User Authentication</vt:lpstr>
      <vt:lpstr>User Authentication</vt:lpstr>
      <vt:lpstr>User Authentication</vt:lpstr>
      <vt:lpstr>OAuth Primer</vt:lpstr>
      <vt:lpstr>What is OAuth 2.0?</vt:lpstr>
      <vt:lpstr>OAuth 2.0 Actors</vt:lpstr>
      <vt:lpstr>OAuth 2.0 Actors in Office 365</vt:lpstr>
      <vt:lpstr>Application Principals</vt:lpstr>
      <vt:lpstr>OAuth 2.0 Tokens</vt:lpstr>
      <vt:lpstr>Bearer Tokens</vt:lpstr>
      <vt:lpstr>Development Scenarios</vt:lpstr>
      <vt:lpstr>Provider-Hosted Apps</vt:lpstr>
      <vt:lpstr>App Principals</vt:lpstr>
      <vt:lpstr>Registering a New App</vt:lpstr>
      <vt:lpstr>Provider-Hosted App Flow Scenario</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OAuth 2.0 Flow Provider-Hosted App</vt:lpstr>
      <vt:lpstr>SharePointAcsContext Class</vt:lpstr>
      <vt:lpstr>Making REST Calls with OAuth</vt:lpstr>
      <vt:lpstr>Making CSOM Calls with OAuth</vt:lpstr>
      <vt:lpstr>PowerPoint Presentation</vt:lpstr>
      <vt:lpstr>Office 365 APIs</vt:lpstr>
      <vt:lpstr>O365 APIS Flow Scenario</vt:lpstr>
      <vt:lpstr>OAuth 2.0 Flow O365 APIs</vt:lpstr>
      <vt:lpstr>OAuth 2.0 Flow O365 APIs</vt:lpstr>
      <vt:lpstr>OAuth 2.0 Flow O365 APIs</vt:lpstr>
      <vt:lpstr>OAuth 2.0 Flow O365 APIs</vt:lpstr>
      <vt:lpstr>OAuth 2.0 Flow O365 APIs</vt:lpstr>
      <vt:lpstr>OAuth 2.0 Flow O365 APIs</vt:lpstr>
      <vt:lpstr>OAuth 2.0 Flow O365 APIs</vt:lpstr>
      <vt:lpstr>OAuth 2.0 Flow O365 APIs</vt:lpstr>
      <vt:lpstr>OAuth 2.0 Flow O365 APIs</vt:lpstr>
      <vt:lpstr>OAuth 2.0 Flow O365 APIs</vt:lpstr>
      <vt:lpstr>Authenticator class</vt:lpstr>
      <vt:lpstr>PowerPoint Presentation</vt:lpstr>
      <vt:lpstr>OAuth Controller</vt:lpstr>
      <vt:lpstr>OAuth Controller class</vt:lpstr>
      <vt:lpstr>OAuth Controller Flow Scenario</vt:lpstr>
      <vt:lpstr>OAuth 2.0 Flow OAuth Controller</vt:lpstr>
      <vt:lpstr>OAuth 2.0 Flow OAuth Controller</vt:lpstr>
      <vt:lpstr>OAuth 2.0 Flow OAuth Controller</vt:lpstr>
      <vt:lpstr>OAuth 2.0 Flow OAuth Controller</vt:lpstr>
      <vt:lpstr>OAuth 2.0 Flow OAuth Controller</vt:lpstr>
      <vt:lpstr>OAuth 2.0 Flow OAuth Controller</vt:lpstr>
      <vt:lpstr>OAuth 2.0 Flow OAuth Controller</vt:lpstr>
      <vt:lpstr>OAuth 2.0 Flow OAuth Controller</vt:lpstr>
      <vt:lpstr>Programming the OAuth Controller</vt:lpstr>
      <vt:lpstr>PowerPoint Presentation</vt:lpstr>
      <vt:lpstr>Summary</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2014-07-24T16:21:18Z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