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2"/>
  </p:notesMasterIdLst>
  <p:handoutMasterIdLst>
    <p:handoutMasterId r:id="rId33"/>
  </p:handoutMasterIdLst>
  <p:sldIdLst>
    <p:sldId id="778" r:id="rId6"/>
    <p:sldId id="779" r:id="rId7"/>
    <p:sldId id="780" r:id="rId8"/>
    <p:sldId id="788" r:id="rId9"/>
    <p:sldId id="783" r:id="rId10"/>
    <p:sldId id="854" r:id="rId11"/>
    <p:sldId id="855" r:id="rId12"/>
    <p:sldId id="869" r:id="rId13"/>
    <p:sldId id="878" r:id="rId14"/>
    <p:sldId id="879" r:id="rId15"/>
    <p:sldId id="880" r:id="rId16"/>
    <p:sldId id="881" r:id="rId17"/>
    <p:sldId id="870" r:id="rId18"/>
    <p:sldId id="852" r:id="rId19"/>
    <p:sldId id="865" r:id="rId20"/>
    <p:sldId id="871" r:id="rId21"/>
    <p:sldId id="872" r:id="rId22"/>
    <p:sldId id="873" r:id="rId23"/>
    <p:sldId id="866" r:id="rId24"/>
    <p:sldId id="867" r:id="rId25"/>
    <p:sldId id="875" r:id="rId26"/>
    <p:sldId id="876" r:id="rId27"/>
    <p:sldId id="877" r:id="rId28"/>
    <p:sldId id="868" r:id="rId29"/>
    <p:sldId id="853" r:id="rId30"/>
    <p:sldId id="654" r:id="rId3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220" autoAdjust="0"/>
  </p:normalViewPr>
  <p:slideViewPr>
    <p:cSldViewPr snapToGrid="0">
      <p:cViewPr varScale="1">
        <p:scale>
          <a:sx n="71" d="100"/>
          <a:sy n="71" d="100"/>
        </p:scale>
        <p:origin x="2058"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8/28/2014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8/28/2014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This is how the capabilities of TFS map to the modern ALM process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pPr defTabSz="914400"/>
            <a:fld id="{83A15FBE-AC13-445E-B6E3-A5856F32F2AA}" type="datetime1">
              <a:rPr lang="en-US" smtClean="0">
                <a:solidFill>
                  <a:prstClr val="black"/>
                </a:solidFill>
              </a:rPr>
              <a:pPr defTabSz="914400"/>
              <a:t>8/28/2014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4788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Provider-Hosted app created from scratch</a:t>
            </a:r>
            <a:r>
              <a:rPr lang="en-US" baseline="0" dirty="0" smtClean="0"/>
              <a:t> under Visual Studio online TFS control.</a:t>
            </a:r>
            <a:endParaRPr lang="en-US" dirty="0"/>
          </a:p>
        </p:txBody>
      </p:sp>
      <p:sp>
        <p:nvSpPr>
          <p:cNvPr id="4" name="Date Placeholder 3"/>
          <p:cNvSpPr>
            <a:spLocks noGrp="1"/>
          </p:cNvSpPr>
          <p:nvPr>
            <p:ph type="dt" idx="10"/>
          </p:nvPr>
        </p:nvSpPr>
        <p:spPr/>
        <p:txBody>
          <a:bodyPr/>
          <a:lstStyle/>
          <a:p>
            <a:fld id="{D849266A-8C33-4069-B555-EF167185ABEC}" type="datetime1">
              <a:rPr lang="en-US" smtClean="0"/>
              <a:t>8/28/2014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5904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so as not to interfere with others</a:t>
            </a:r>
          </a:p>
          <a:p>
            <a:r>
              <a:rPr lang="en-US" dirty="0" smtClean="0"/>
              <a:t>Using</a:t>
            </a:r>
            <a:r>
              <a:rPr lang="en-US" baseline="0" dirty="0" smtClean="0"/>
              <a:t> the same tenant ensures that you have the same feature set as production</a:t>
            </a:r>
          </a:p>
          <a:p>
            <a:r>
              <a:rPr lang="en-US" baseline="0" dirty="0" smtClean="0"/>
              <a:t>Using 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1565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85C30-AD37-4182-8977-4B1FC1CFD07F}"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4098426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B85C30-AD37-4182-8977-4B1FC1CFD07F}"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67550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5024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visualization of the process</a:t>
            </a:r>
          </a:p>
          <a:p>
            <a:r>
              <a:rPr lang="en-US" dirty="0" smtClean="0"/>
              <a:t>Again, be sure to test</a:t>
            </a:r>
            <a:r>
              <a:rPr lang="en-US" baseline="0" dirty="0" smtClean="0"/>
              <a:t> all the components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327277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ALM environment should support multiple testing environments for things like Integration testing, UAT, QA, </a:t>
            </a:r>
            <a:r>
              <a:rPr lang="en-US" dirty="0" err="1" smtClean="0"/>
              <a:t>etc</a:t>
            </a:r>
            <a:endParaRPr lang="en-US" dirty="0" smtClean="0"/>
          </a:p>
          <a:p>
            <a:r>
              <a:rPr lang="en-US" dirty="0" smtClean="0"/>
              <a:t>So,</a:t>
            </a:r>
            <a:r>
              <a:rPr lang="en-US" baseline="0" dirty="0" smtClean="0"/>
              <a:t> give some consideration to how the code gets deployed to these environments and how they are managed </a:t>
            </a:r>
          </a:p>
          <a:p>
            <a:r>
              <a:rPr lang="en-US" baseline="0" dirty="0" smtClean="0"/>
              <a:t>This also impacts your “branching strategy” to work with user to fix bugs and roll out fixes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8/28/2014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899701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8/28/2014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8/28/2014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This slide gives us the definition of ALM</a:t>
            </a:r>
          </a:p>
          <a:p>
            <a:r>
              <a:rPr lang="en-GB" dirty="0" smtClean="0"/>
              <a:t>A framework for</a:t>
            </a:r>
            <a:r>
              <a:rPr lang="en-GB" baseline="0" dirty="0" smtClean="0"/>
              <a:t> managing the process</a:t>
            </a:r>
          </a:p>
          <a:p>
            <a:r>
              <a:rPr lang="en-GB" baseline="0" dirty="0" smtClean="0"/>
              <a:t>A way to integrate the work of team members</a:t>
            </a:r>
          </a:p>
          <a:p>
            <a:r>
              <a:rPr lang="en-GB" baseline="0" dirty="0" smtClean="0"/>
              <a:t>Enabled through a rich set of tools</a:t>
            </a:r>
            <a:endParaRPr lang="en-GB" dirty="0"/>
          </a:p>
        </p:txBody>
      </p:sp>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6</a:t>
            </a:fld>
            <a:endParaRPr lang="en-US" dirty="0">
              <a:solidFill>
                <a:prstClr val="black"/>
              </a:solidFill>
            </a:endParaRPr>
          </a:p>
        </p:txBody>
      </p:sp>
      <p:sp>
        <p:nvSpPr>
          <p:cNvPr id="6" name="Slide Image Placeholder 5"/>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90803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8/28/2014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356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a:t>
            </a:r>
            <a:r>
              <a:rPr lang="en-US" baseline="0" dirty="0" err="1" smtClean="0"/>
              <a:t>etc</a:t>
            </a:r>
            <a:r>
              <a:rPr lang="en-US" baseline="0" dirty="0" smtClean="0"/>
              <a:t>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8/28/2014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4112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9</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05300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10</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11</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80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12</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8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1966692"/>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462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294" y="222410"/>
            <a:ext cx="11376237" cy="920591"/>
          </a:xfrm>
        </p:spPr>
        <p:txBody>
          <a:bodyPr anchor="b" anchorCtr="0">
            <a:noAutofit/>
          </a:bodyPr>
          <a:lstStyle>
            <a:lvl1pPr>
              <a:defRPr sz="3199">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406294" y="1188720"/>
            <a:ext cx="11376237"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3534759" y="6476302"/>
            <a:ext cx="487553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Corporation</a:t>
            </a:r>
            <a:endParaRPr lang="en-US" dirty="0">
              <a:solidFill>
                <a:prstClr val="white"/>
              </a:solidFill>
            </a:endParaRPr>
          </a:p>
        </p:txBody>
      </p:sp>
      <p:sp>
        <p:nvSpPr>
          <p:cNvPr id="20" name="Slide Number Placeholder 5"/>
          <p:cNvSpPr>
            <a:spLocks noGrp="1"/>
          </p:cNvSpPr>
          <p:nvPr>
            <p:ph type="sldNum" sz="quarter" idx="12"/>
          </p:nvPr>
        </p:nvSpPr>
        <p:spPr>
          <a:xfrm>
            <a:off x="0" y="6476304"/>
            <a:ext cx="812588"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2" name="Picture Placeholder 4" descr="MSFT_logo_rgb_C-Wht.pdf"/>
          <p:cNvPicPr>
            <a:picLocks noChangeAspect="1"/>
          </p:cNvPicPr>
          <p:nvPr userDrawn="1"/>
        </p:nvPicPr>
        <p:blipFill>
          <a:blip r:embed="rId2" cstate="print">
            <a:extLst>
              <a:ext uri="{28A0092B-C50C-407E-A947-70E740481C1C}">
                <a14:useLocalDpi xmlns:a14="http://schemas.microsoft.com/office/drawing/2010/main" val="0"/>
              </a:ext>
            </a:extLst>
          </a:blip>
          <a:srcRect t="153" b="153"/>
          <a:stretch>
            <a:fillRect/>
          </a:stretch>
        </p:blipFill>
        <p:spPr>
          <a:xfrm>
            <a:off x="10665223" y="6438138"/>
            <a:ext cx="1523603" cy="419862"/>
          </a:xfrm>
          <a:prstGeom prst="rect">
            <a:avLst/>
          </a:prstGeom>
        </p:spPr>
      </p:pic>
    </p:spTree>
    <p:extLst>
      <p:ext uri="{BB962C8B-B14F-4D97-AF65-F5344CB8AC3E}">
        <p14:creationId xmlns:p14="http://schemas.microsoft.com/office/powerpoint/2010/main" val="4085147482"/>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1538187"/>
          </a:xfrm>
        </p:spPr>
        <p:txBody>
          <a:bodyPr/>
          <a:lstStyle>
            <a:lvl1pPr marL="0" indent="0">
              <a:buNone/>
              <a:defRPr>
                <a:solidFill>
                  <a:schemeClr val="tx2"/>
                </a:solidFill>
              </a:defRPr>
            </a:lvl1pPr>
            <a:lvl2pPr marL="0" indent="0">
              <a:buFontTx/>
              <a:buNone/>
              <a:defRPr sz="1470"/>
            </a:lvl2pPr>
            <a:lvl3pPr marL="167973" indent="0">
              <a:buNone/>
              <a:defRPr/>
            </a:lvl3pPr>
            <a:lvl4pPr marL="335947" indent="0">
              <a:buNone/>
              <a:defRPr/>
            </a:lvl4pPr>
            <a:lvl5pPr marL="50392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289397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3331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 id="2147484150" r:id="rId27"/>
    <p:sldLayoutId id="2147484151" r:id="rId28"/>
    <p:sldLayoutId id="2147484152"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2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image" Target="../media/image36.emf"/><Relationship Id="rId11" Type="http://schemas.openxmlformats.org/officeDocument/2006/relationships/image" Target="../media/image41.emf"/><Relationship Id="rId5" Type="http://schemas.openxmlformats.org/officeDocument/2006/relationships/image" Target="../media/image35.emf"/><Relationship Id="rId10" Type="http://schemas.openxmlformats.org/officeDocument/2006/relationships/image" Target="../media/image40.emf"/><Relationship Id="rId4" Type="http://schemas.openxmlformats.org/officeDocument/2006/relationships/image" Target="../media/image34.emf"/><Relationship Id="rId9" Type="http://schemas.openxmlformats.org/officeDocument/2006/relationships/image" Target="../media/image3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Version Control</a:t>
            </a:r>
            <a:endParaRPr lang="en-US" sz="5400" dirty="0"/>
          </a:p>
        </p:txBody>
      </p:sp>
      <p:sp>
        <p:nvSpPr>
          <p:cNvPr id="10" name="Content Placeholder 9"/>
          <p:cNvSpPr>
            <a:spLocks noGrp="1"/>
          </p:cNvSpPr>
          <p:nvPr>
            <p:ph idx="1"/>
          </p:nvPr>
        </p:nvSpPr>
        <p:spPr>
          <a:xfrm>
            <a:off x="406294" y="1675069"/>
            <a:ext cx="11376237" cy="2394513"/>
          </a:xfrm>
        </p:spPr>
        <p:txBody>
          <a:bodyPr>
            <a:normAutofit/>
          </a:bodyPr>
          <a:lstStyle/>
          <a:p>
            <a:r>
              <a:rPr lang="en-US" dirty="0" smtClean="0"/>
              <a:t>Use Team Foundation Version Control or </a:t>
            </a:r>
            <a:r>
              <a:rPr lang="en-US" dirty="0" err="1" smtClean="0"/>
              <a:t>Git</a:t>
            </a:r>
            <a:endParaRPr lang="en-US" dirty="0" smtClean="0"/>
          </a:p>
          <a:p>
            <a:r>
              <a:rPr lang="en-US" dirty="0" smtClean="0"/>
              <a:t>Integration with Work Items and Team Foundation Build – enables traceability back and forth. </a:t>
            </a:r>
          </a:p>
          <a:p>
            <a:r>
              <a:rPr lang="en-US" dirty="0" smtClean="0"/>
              <a:t>Web Portal enables access to basic version control features.</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10</a:t>
            </a:fld>
            <a:endParaRPr lang="en-US" dirty="0">
              <a:solidFill>
                <a:prstClr val="white"/>
              </a:solidFill>
            </a:endParaRPr>
          </a:p>
        </p:txBody>
      </p:sp>
    </p:spTree>
    <p:extLst>
      <p:ext uri="{BB962C8B-B14F-4D97-AF65-F5344CB8AC3E}">
        <p14:creationId xmlns:p14="http://schemas.microsoft.com/office/powerpoint/2010/main" val="15669227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Build Automation</a:t>
            </a:r>
            <a:endParaRPr lang="en-US" sz="5400" dirty="0"/>
          </a:p>
        </p:txBody>
      </p:sp>
      <p:sp>
        <p:nvSpPr>
          <p:cNvPr id="10" name="Content Placeholder 9"/>
          <p:cNvSpPr>
            <a:spLocks noGrp="1"/>
          </p:cNvSpPr>
          <p:nvPr>
            <p:ph idx="1"/>
          </p:nvPr>
        </p:nvSpPr>
        <p:spPr>
          <a:xfrm>
            <a:off x="496729" y="1479947"/>
            <a:ext cx="11376237" cy="5166360"/>
          </a:xfrm>
        </p:spPr>
        <p:txBody>
          <a:bodyPr>
            <a:normAutofit lnSpcReduction="10000"/>
          </a:bodyPr>
          <a:lstStyle/>
          <a:p>
            <a:r>
              <a:rPr lang="en-US" dirty="0" smtClean="0"/>
              <a:t>Build Automation</a:t>
            </a:r>
          </a:p>
          <a:p>
            <a:r>
              <a:rPr lang="en-US" dirty="0" smtClean="0"/>
              <a:t>Continuous Integration (CI)</a:t>
            </a:r>
          </a:p>
          <a:p>
            <a:r>
              <a:rPr lang="en-US" dirty="0" smtClean="0"/>
              <a:t>Tightly coupled with other TFS components:</a:t>
            </a:r>
          </a:p>
          <a:p>
            <a:pPr lvl="1"/>
            <a:r>
              <a:rPr lang="en-US" dirty="0" smtClean="0"/>
              <a:t>Version control</a:t>
            </a:r>
          </a:p>
          <a:p>
            <a:pPr lvl="1"/>
            <a:r>
              <a:rPr lang="en-US" dirty="0" smtClean="0"/>
              <a:t>Work item tracking</a:t>
            </a:r>
          </a:p>
          <a:p>
            <a:pPr lvl="1"/>
            <a:r>
              <a:rPr lang="en-US" dirty="0" smtClean="0"/>
              <a:t>Testing tools</a:t>
            </a:r>
          </a:p>
          <a:p>
            <a:pPr lvl="1"/>
            <a:r>
              <a:rPr lang="en-US" dirty="0" smtClean="0"/>
              <a:t>Deployment</a:t>
            </a:r>
          </a:p>
          <a:p>
            <a:pPr lvl="1"/>
            <a:r>
              <a:rPr lang="en-US" dirty="0" smtClean="0"/>
              <a:t>Lab management</a:t>
            </a:r>
          </a:p>
          <a:p>
            <a:r>
              <a:rPr lang="en-US" dirty="0" smtClean="0"/>
              <a:t>Build code using </a:t>
            </a:r>
            <a:r>
              <a:rPr lang="en-US" dirty="0" err="1" smtClean="0"/>
              <a:t>Git</a:t>
            </a:r>
            <a:endParaRPr lang="en-US" dirty="0" smtClean="0"/>
          </a:p>
          <a:p>
            <a:r>
              <a:rPr lang="en-US" dirty="0" smtClean="0"/>
              <a:t>Propagates build results to data warehouse for historical reporting</a:t>
            </a:r>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11</a:t>
            </a:fld>
            <a:endParaRPr lang="en-US" dirty="0">
              <a:solidFill>
                <a:prstClr val="white"/>
              </a:solidFill>
            </a:endParaRPr>
          </a:p>
        </p:txBody>
      </p:sp>
    </p:spTree>
    <p:extLst>
      <p:ext uri="{BB962C8B-B14F-4D97-AF65-F5344CB8AC3E}">
        <p14:creationId xmlns:p14="http://schemas.microsoft.com/office/powerpoint/2010/main" val="2655994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Reporting</a:t>
            </a:r>
            <a:endParaRPr lang="en-US" sz="5400" dirty="0"/>
          </a:p>
        </p:txBody>
      </p:sp>
      <p:sp>
        <p:nvSpPr>
          <p:cNvPr id="10" name="Content Placeholder 9"/>
          <p:cNvSpPr>
            <a:spLocks noGrp="1"/>
          </p:cNvSpPr>
          <p:nvPr>
            <p:ph idx="1"/>
          </p:nvPr>
        </p:nvSpPr>
        <p:spPr>
          <a:xfrm>
            <a:off x="406294" y="1691640"/>
            <a:ext cx="11376237" cy="5166360"/>
          </a:xfrm>
        </p:spPr>
        <p:txBody>
          <a:bodyPr/>
          <a:lstStyle/>
          <a:p>
            <a:r>
              <a:rPr lang="en-US" dirty="0" smtClean="0"/>
              <a:t>Built on SSRS and SSAS</a:t>
            </a:r>
          </a:p>
          <a:p>
            <a:r>
              <a:rPr lang="en-US" dirty="0" smtClean="0"/>
              <a:t>Can customize existing reports or create custom reports</a:t>
            </a:r>
          </a:p>
          <a:p>
            <a:r>
              <a:rPr lang="en-US" dirty="0" smtClean="0"/>
              <a:t>Available via SQL Server Reporting Services, Excel Reports, SharePoint dashboards, or Work Item Queries</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12</a:t>
            </a:fld>
            <a:endParaRPr lang="en-US" dirty="0">
              <a:solidFill>
                <a:prstClr val="white"/>
              </a:solidFill>
            </a:endParaRPr>
          </a:p>
        </p:txBody>
      </p:sp>
    </p:spTree>
    <p:extLst>
      <p:ext uri="{BB962C8B-B14F-4D97-AF65-F5344CB8AC3E}">
        <p14:creationId xmlns:p14="http://schemas.microsoft.com/office/powerpoint/2010/main" val="355920989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6"/>
          <p:cNvSpPr>
            <a:spLocks noChangeAspect="1" noEditPoints="1"/>
          </p:cNvSpPr>
          <p:nvPr/>
        </p:nvSpPr>
        <p:spPr bwMode="auto">
          <a:xfrm>
            <a:off x="1827662" y="1800644"/>
            <a:ext cx="455547"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39" name="Rectangle 138"/>
          <p:cNvSpPr/>
          <p:nvPr/>
        </p:nvSpPr>
        <p:spPr>
          <a:xfrm>
            <a:off x="2335035" y="1820241"/>
            <a:ext cx="780413"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Plan</a:t>
            </a:r>
          </a:p>
        </p:txBody>
      </p:sp>
      <p:grpSp>
        <p:nvGrpSpPr>
          <p:cNvPr id="140" name="Group 139"/>
          <p:cNvGrpSpPr/>
          <p:nvPr/>
        </p:nvGrpSpPr>
        <p:grpSpPr>
          <a:xfrm>
            <a:off x="4120404" y="1998541"/>
            <a:ext cx="3760488" cy="3550540"/>
            <a:chOff x="793273" y="1465096"/>
            <a:chExt cx="5116583" cy="4830926"/>
          </a:xfrm>
          <a:solidFill>
            <a:schemeClr val="accent1"/>
          </a:solidFill>
        </p:grpSpPr>
        <p:sp>
          <p:nvSpPr>
            <p:cNvPr id="141" name="TextBox 140"/>
            <p:cNvSpPr txBox="1"/>
            <p:nvPr/>
          </p:nvSpPr>
          <p:spPr>
            <a:xfrm>
              <a:off x="1739357" y="1465096"/>
              <a:ext cx="1094899" cy="184694"/>
            </a:xfrm>
            <a:prstGeom prst="rect">
              <a:avLst/>
            </a:prstGeom>
            <a:noFill/>
          </p:spPr>
          <p:txBody>
            <a:bodyPr wrap="none" lIns="0" tIns="0" rIns="0" bIns="0" rtlCol="0" anchor="ctr">
              <a:spAutoFit/>
            </a:bodyPr>
            <a:lstStyle/>
            <a:p>
              <a:pPr algn="ctr" defTabSz="914038">
                <a:defRPr/>
              </a:pPr>
              <a:r>
                <a:rPr lang="en-US" sz="882" kern="0" dirty="0">
                  <a:solidFill>
                    <a:srgbClr val="68217A"/>
                  </a:solidFill>
                </a:rPr>
                <a:t>REQUIREMENTS</a:t>
              </a:r>
            </a:p>
          </p:txBody>
        </p:sp>
        <p:sp>
          <p:nvSpPr>
            <p:cNvPr id="142"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lnSpc>
                  <a:spcPct val="90000"/>
                </a:lnSpc>
                <a:defRPr/>
              </a:pPr>
              <a:r>
                <a:rPr lang="en-US" sz="809" b="1" kern="0" dirty="0">
                  <a:solidFill>
                    <a:srgbClr val="FFFFFF"/>
                  </a:solidFill>
                </a:rPr>
                <a:t>BACKLOG</a:t>
              </a:r>
            </a:p>
          </p:txBody>
        </p:sp>
        <p:sp>
          <p:nvSpPr>
            <p:cNvPr id="143" name="Rectangle 13"/>
            <p:cNvSpPr>
              <a:spLocks noChangeArrowheads="1"/>
            </p:cNvSpPr>
            <p:nvPr/>
          </p:nvSpPr>
          <p:spPr bwMode="auto">
            <a:xfrm>
              <a:off x="1626874" y="2164630"/>
              <a:ext cx="1319867" cy="168876"/>
            </a:xfrm>
            <a:prstGeom prst="rect">
              <a:avLst/>
            </a:pr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4" name="Rectangle 14"/>
            <p:cNvSpPr>
              <a:spLocks noChangeArrowheads="1"/>
            </p:cNvSpPr>
            <p:nvPr/>
          </p:nvSpPr>
          <p:spPr bwMode="auto">
            <a:xfrm>
              <a:off x="1626874" y="2377821"/>
              <a:ext cx="1319867" cy="168876"/>
            </a:xfrm>
            <a:prstGeom prst="rect">
              <a:avLst/>
            </a:pr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5"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1175" kern="0" dirty="0">
                <a:solidFill>
                  <a:srgbClr val="68217A"/>
                </a:solidFill>
              </a:endParaRPr>
            </a:p>
          </p:txBody>
        </p:sp>
        <p:sp>
          <p:nvSpPr>
            <p:cNvPr id="146"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grpFill/>
            <a:ln w="25400" cap="flat" cmpd="sng" algn="ctr">
              <a:noFill/>
              <a:prstDash val="solid"/>
              <a:headEnd type="none" w="med" len="med"/>
              <a:tailEnd type="none" w="med" len="med"/>
            </a:ln>
            <a:effectLst/>
            <a:extLst/>
          </p:spPr>
          <p:txBody>
            <a:bodyPr vert="horz" wrap="square" lIns="67205" tIns="33602" rIns="67202" bIns="33600" numCol="1" rtlCol="0" anchor="ctr" anchorCtr="0" compatLnSpc="1">
              <a:prstTxWarp prst="textNoShape">
                <a:avLst/>
              </a:prstTxWarp>
            </a:bodyPr>
            <a:lstStyle/>
            <a:p>
              <a:pPr algn="ctr" defTabSz="914038">
                <a:lnSpc>
                  <a:spcPct val="90000"/>
                </a:lnSpc>
                <a:defRPr/>
              </a:pPr>
              <a:r>
                <a:rPr lang="en-US" sz="809" b="1" kern="0" dirty="0">
                  <a:solidFill>
                    <a:srgbClr val="FFFFFF"/>
                  </a:solidFill>
                </a:rPr>
                <a:t>RELEASE</a:t>
              </a:r>
            </a:p>
          </p:txBody>
        </p:sp>
        <p:sp>
          <p:nvSpPr>
            <p:cNvPr id="147" name="Rectangle 17"/>
            <p:cNvSpPr>
              <a:spLocks noChangeArrowheads="1"/>
            </p:cNvSpPr>
            <p:nvPr/>
          </p:nvSpPr>
          <p:spPr bwMode="auto">
            <a:xfrm>
              <a:off x="3751596" y="5372072"/>
              <a:ext cx="1318670" cy="168876"/>
            </a:xfrm>
            <a:prstGeom prst="rect">
              <a:avLst/>
            </a:pr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8" name="Rectangle 18"/>
            <p:cNvSpPr>
              <a:spLocks noChangeArrowheads="1"/>
            </p:cNvSpPr>
            <p:nvPr/>
          </p:nvSpPr>
          <p:spPr bwMode="auto">
            <a:xfrm>
              <a:off x="3751596" y="5585263"/>
              <a:ext cx="1318670" cy="166481"/>
            </a:xfrm>
            <a:prstGeom prst="rect">
              <a:avLst/>
            </a:pr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49"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0"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1" name="Freeform 150"/>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2" name="TextBox 151"/>
            <p:cNvSpPr txBox="1"/>
            <p:nvPr/>
          </p:nvSpPr>
          <p:spPr>
            <a:xfrm>
              <a:off x="4518548" y="3697693"/>
              <a:ext cx="885515" cy="307793"/>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sz="1470" kern="0" spc="0" dirty="0">
                  <a:solidFill>
                    <a:srgbClr val="68217A"/>
                  </a:solidFill>
                  <a:latin typeface="Segoe UI Light"/>
                </a:rPr>
                <a:t>Operate</a:t>
              </a:r>
            </a:p>
          </p:txBody>
        </p:sp>
        <p:sp>
          <p:nvSpPr>
            <p:cNvPr id="153"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4"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5"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6" name="Freeform 24"/>
            <p:cNvSpPr>
              <a:spLocks/>
            </p:cNvSpPr>
            <p:nvPr/>
          </p:nvSpPr>
          <p:spPr bwMode="auto">
            <a:xfrm>
              <a:off x="4193548" y="3061707"/>
              <a:ext cx="1586956" cy="1953451"/>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grpFill/>
            <a:ln w="25400" cap="flat" cmpd="sng" algn="ctr">
              <a:noFill/>
              <a:prstDash val="solid"/>
              <a:headEnd type="none" w="med" len="med"/>
              <a:tailEnd type="none" w="med" len="med"/>
            </a:ln>
            <a:effectLst/>
            <a:extLst/>
          </p:spPr>
          <p:txBody>
            <a:bodyPr vert="horz" wrap="square" lIns="201615" tIns="201615" rIns="67202" bIns="33600" numCol="1" rtlCol="0" anchor="t" anchorCtr="0" compatLnSpc="1">
              <a:prstTxWarp prst="textNoShape">
                <a:avLst/>
              </a:prstTxWarp>
            </a:bodyPr>
            <a:lstStyle/>
            <a:p>
              <a:pPr defTabSz="671871" fontAlgn="base">
                <a:spcBef>
                  <a:spcPct val="0"/>
                </a:spcBef>
                <a:spcAft>
                  <a:spcPct val="0"/>
                </a:spcAft>
                <a:defRPr/>
              </a:pPr>
              <a:endParaRPr lang="en-US" sz="2352" kern="0" dirty="0">
                <a:solidFill>
                  <a:srgbClr val="68217A"/>
                </a:solidFill>
                <a:latin typeface="Segoe UI Light"/>
              </a:endParaRPr>
            </a:p>
          </p:txBody>
        </p:sp>
        <p:sp>
          <p:nvSpPr>
            <p:cNvPr id="157" name="TextBox 156"/>
            <p:cNvSpPr txBox="1"/>
            <p:nvPr/>
          </p:nvSpPr>
          <p:spPr>
            <a:xfrm>
              <a:off x="1247779" y="3680927"/>
              <a:ext cx="1029466" cy="307793"/>
            </a:xfrm>
            <a:prstGeom prst="rect">
              <a:avLst/>
            </a:prstGeom>
            <a:noFill/>
          </p:spPr>
          <p:txBody>
            <a:bodyPr wrap="none" lIns="0" tIns="0" rIns="0" bIns="0" rtlCol="0" anchor="ctr">
              <a:spAutoFit/>
            </a:bodyPr>
            <a:lstStyle/>
            <a:p>
              <a:pPr algn="ctr" defTabSz="914038">
                <a:defRPr/>
              </a:pPr>
              <a:r>
                <a:rPr lang="en-US" sz="1470" kern="0" dirty="0">
                  <a:solidFill>
                    <a:srgbClr val="68217A"/>
                  </a:solidFill>
                  <a:latin typeface="Segoe UI Light"/>
                </a:rPr>
                <a:t>Construct</a:t>
              </a:r>
            </a:p>
          </p:txBody>
        </p:sp>
        <p:sp>
          <p:nvSpPr>
            <p:cNvPr id="158" name="Freeform 157"/>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59"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0"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1"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grpFill/>
            <a:ln>
              <a:noFill/>
            </a:ln>
            <a:extLst/>
          </p:spPr>
          <p:txBody>
            <a:bodyPr vert="horz" wrap="square" lIns="67205" tIns="0" rIns="67205" bIns="0" numCol="1" anchor="ctr" anchorCtr="0" compatLnSpc="1">
              <a:prstTxWarp prst="textNoShape">
                <a:avLst/>
              </a:prstTxWarp>
            </a:bodyPr>
            <a:lstStyle/>
            <a:p>
              <a:pPr algn="ctr" defTabSz="914038">
                <a:defRPr/>
              </a:pPr>
              <a:endParaRPr lang="en-US" sz="882" kern="0" dirty="0">
                <a:solidFill>
                  <a:srgbClr val="68217A"/>
                </a:solidFill>
              </a:endParaRPr>
            </a:p>
          </p:txBody>
        </p:sp>
        <p:sp>
          <p:nvSpPr>
            <p:cNvPr id="162" name="TextBox 161"/>
            <p:cNvSpPr txBox="1"/>
            <p:nvPr/>
          </p:nvSpPr>
          <p:spPr>
            <a:xfrm>
              <a:off x="3338855" y="5982074"/>
              <a:ext cx="2242098" cy="313948"/>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882" spc="0" dirty="0">
                  <a:solidFill>
                    <a:srgbClr val="68217A"/>
                  </a:solidFill>
                </a:rPr>
                <a:t>WORKING SOFTWARE</a:t>
              </a:r>
            </a:p>
          </p:txBody>
        </p:sp>
      </p:grpSp>
      <p:sp>
        <p:nvSpPr>
          <p:cNvPr id="164" name="Freeform 11"/>
          <p:cNvSpPr>
            <a:spLocks noChangeAspect="1" noEditPoints="1"/>
          </p:cNvSpPr>
          <p:nvPr/>
        </p:nvSpPr>
        <p:spPr bwMode="auto">
          <a:xfrm>
            <a:off x="1893673" y="4022093"/>
            <a:ext cx="454829"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65" name="Rectangle 164"/>
          <p:cNvSpPr/>
          <p:nvPr/>
        </p:nvSpPr>
        <p:spPr>
          <a:xfrm>
            <a:off x="2401048" y="4041690"/>
            <a:ext cx="1349057"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Develop</a:t>
            </a:r>
          </a:p>
        </p:txBody>
      </p:sp>
      <p:sp>
        <p:nvSpPr>
          <p:cNvPr id="166" name="Freeform 16"/>
          <p:cNvSpPr>
            <a:spLocks noChangeAspect="1" noEditPoints="1"/>
          </p:cNvSpPr>
          <p:nvPr/>
        </p:nvSpPr>
        <p:spPr bwMode="auto">
          <a:xfrm>
            <a:off x="8238868" y="1868430"/>
            <a:ext cx="455190" cy="456993"/>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67" name="Rectangle 166"/>
          <p:cNvSpPr/>
          <p:nvPr/>
        </p:nvSpPr>
        <p:spPr>
          <a:xfrm>
            <a:off x="8746242" y="1888027"/>
            <a:ext cx="1344251"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Operate</a:t>
            </a:r>
          </a:p>
        </p:txBody>
      </p:sp>
      <p:grpSp>
        <p:nvGrpSpPr>
          <p:cNvPr id="168" name="Group 167"/>
          <p:cNvGrpSpPr/>
          <p:nvPr/>
        </p:nvGrpSpPr>
        <p:grpSpPr>
          <a:xfrm>
            <a:off x="2416939" y="2264807"/>
            <a:ext cx="175348" cy="175860"/>
            <a:chOff x="7352804" y="2519363"/>
            <a:chExt cx="334826" cy="335804"/>
          </a:xfrm>
          <a:solidFill>
            <a:schemeClr val="tx1"/>
          </a:solidFill>
        </p:grpSpPr>
        <p:sp>
          <p:nvSpPr>
            <p:cNvPr id="16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7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71" name="Rectangle 170"/>
          <p:cNvSpPr/>
          <p:nvPr/>
        </p:nvSpPr>
        <p:spPr>
          <a:xfrm>
            <a:off x="2618292" y="2228324"/>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Agile portfolio management</a:t>
            </a:r>
          </a:p>
        </p:txBody>
      </p:sp>
      <p:grpSp>
        <p:nvGrpSpPr>
          <p:cNvPr id="176" name="Group 175"/>
          <p:cNvGrpSpPr/>
          <p:nvPr/>
        </p:nvGrpSpPr>
        <p:grpSpPr>
          <a:xfrm>
            <a:off x="2477252" y="4437864"/>
            <a:ext cx="175348" cy="175860"/>
            <a:chOff x="7352804" y="2519363"/>
            <a:chExt cx="334826" cy="335804"/>
          </a:xfrm>
          <a:solidFill>
            <a:schemeClr val="tx1"/>
          </a:solidFill>
        </p:grpSpPr>
        <p:sp>
          <p:nvSpPr>
            <p:cNvPr id="177"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78"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79" name="Rectangle 178"/>
          <p:cNvSpPr/>
          <p:nvPr/>
        </p:nvSpPr>
        <p:spPr>
          <a:xfrm>
            <a:off x="2678606" y="4401382"/>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Team Room</a:t>
            </a:r>
          </a:p>
        </p:txBody>
      </p:sp>
      <p:grpSp>
        <p:nvGrpSpPr>
          <p:cNvPr id="180" name="Group 179"/>
          <p:cNvGrpSpPr/>
          <p:nvPr/>
        </p:nvGrpSpPr>
        <p:grpSpPr>
          <a:xfrm>
            <a:off x="2471099" y="4645877"/>
            <a:ext cx="175348" cy="175860"/>
            <a:chOff x="7352804" y="2519363"/>
            <a:chExt cx="334826" cy="335804"/>
          </a:xfrm>
          <a:solidFill>
            <a:schemeClr val="tx1"/>
          </a:solidFill>
        </p:grpSpPr>
        <p:sp>
          <p:nvSpPr>
            <p:cNvPr id="18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8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83" name="Rectangle 182"/>
          <p:cNvSpPr/>
          <p:nvPr/>
        </p:nvSpPr>
        <p:spPr>
          <a:xfrm>
            <a:off x="2672453" y="4609395"/>
            <a:ext cx="2324167" cy="276760"/>
          </a:xfrm>
          <a:prstGeom prst="rect">
            <a:avLst/>
          </a:prstGeom>
        </p:spPr>
        <p:txBody>
          <a:bodyPr wrap="square">
            <a:spAutoFit/>
          </a:bodyPr>
          <a:lstStyle/>
          <a:p>
            <a:pPr defTabSz="914038">
              <a:spcBef>
                <a:spcPts val="74"/>
              </a:spcBef>
              <a:spcAft>
                <a:spcPts val="147"/>
              </a:spcAft>
              <a:defRPr/>
            </a:pPr>
            <a:r>
              <a:rPr lang="en-US" sz="1175" kern="0" dirty="0" err="1">
                <a:solidFill>
                  <a:srgbClr val="000000"/>
                </a:solidFill>
              </a:rPr>
              <a:t>Git</a:t>
            </a:r>
            <a:endParaRPr lang="en-US" sz="1175" kern="0" dirty="0">
              <a:solidFill>
                <a:srgbClr val="000000"/>
              </a:solidFill>
            </a:endParaRPr>
          </a:p>
        </p:txBody>
      </p:sp>
      <p:grpSp>
        <p:nvGrpSpPr>
          <p:cNvPr id="184" name="Group 183"/>
          <p:cNvGrpSpPr/>
          <p:nvPr/>
        </p:nvGrpSpPr>
        <p:grpSpPr>
          <a:xfrm>
            <a:off x="2464946" y="4861278"/>
            <a:ext cx="175348" cy="175860"/>
            <a:chOff x="7352804" y="2519363"/>
            <a:chExt cx="334826" cy="335804"/>
          </a:xfrm>
          <a:solidFill>
            <a:schemeClr val="tx1"/>
          </a:solidFill>
        </p:grpSpPr>
        <p:sp>
          <p:nvSpPr>
            <p:cNvPr id="18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8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87" name="Rectangle 186"/>
          <p:cNvSpPr/>
          <p:nvPr/>
        </p:nvSpPr>
        <p:spPr>
          <a:xfrm>
            <a:off x="2666300" y="4824796"/>
            <a:ext cx="2324167" cy="276760"/>
          </a:xfrm>
          <a:prstGeom prst="rect">
            <a:avLst/>
          </a:prstGeom>
        </p:spPr>
        <p:txBody>
          <a:bodyPr wrap="square">
            <a:spAutoFit/>
          </a:bodyPr>
          <a:lstStyle/>
          <a:p>
            <a:pPr defTabSz="914038">
              <a:spcBef>
                <a:spcPts val="74"/>
              </a:spcBef>
              <a:spcAft>
                <a:spcPts val="147"/>
              </a:spcAft>
              <a:defRPr/>
            </a:pPr>
            <a:r>
              <a:rPr lang="en-US" sz="1175" kern="0" dirty="0" err="1">
                <a:solidFill>
                  <a:srgbClr val="000000"/>
                </a:solidFill>
              </a:rPr>
              <a:t>CodeLens</a:t>
            </a:r>
            <a:endParaRPr lang="en-US" sz="1175" kern="0" dirty="0">
              <a:solidFill>
                <a:srgbClr val="000000"/>
              </a:solidFill>
            </a:endParaRPr>
          </a:p>
        </p:txBody>
      </p:sp>
      <p:grpSp>
        <p:nvGrpSpPr>
          <p:cNvPr id="188" name="Group 187"/>
          <p:cNvGrpSpPr/>
          <p:nvPr/>
        </p:nvGrpSpPr>
        <p:grpSpPr>
          <a:xfrm>
            <a:off x="2466177" y="5069292"/>
            <a:ext cx="175348" cy="175860"/>
            <a:chOff x="7352804" y="2519363"/>
            <a:chExt cx="334826" cy="335804"/>
          </a:xfrm>
          <a:solidFill>
            <a:schemeClr val="tx1"/>
          </a:solidFill>
        </p:grpSpPr>
        <p:sp>
          <p:nvSpPr>
            <p:cNvPr id="189"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90"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192" name="Group 191"/>
          <p:cNvGrpSpPr/>
          <p:nvPr/>
        </p:nvGrpSpPr>
        <p:grpSpPr>
          <a:xfrm>
            <a:off x="2466180" y="5268690"/>
            <a:ext cx="175348" cy="175860"/>
            <a:chOff x="7352804" y="2519363"/>
            <a:chExt cx="334826" cy="335804"/>
          </a:xfrm>
          <a:solidFill>
            <a:schemeClr val="tx1"/>
          </a:solidFill>
        </p:grpSpPr>
        <p:sp>
          <p:nvSpPr>
            <p:cNvPr id="193"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94"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95" name="Rectangle 194"/>
          <p:cNvSpPr/>
          <p:nvPr/>
        </p:nvSpPr>
        <p:spPr>
          <a:xfrm>
            <a:off x="2667533" y="5047193"/>
            <a:ext cx="2543996" cy="276760"/>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.NET memory dump analyzer</a:t>
            </a:r>
            <a:endParaRPr lang="en-US" sz="1175" kern="0" dirty="0">
              <a:solidFill>
                <a:srgbClr val="000000"/>
              </a:solidFill>
            </a:endParaRPr>
          </a:p>
        </p:txBody>
      </p:sp>
      <p:grpSp>
        <p:nvGrpSpPr>
          <p:cNvPr id="200" name="Group 199"/>
          <p:cNvGrpSpPr/>
          <p:nvPr/>
        </p:nvGrpSpPr>
        <p:grpSpPr>
          <a:xfrm>
            <a:off x="8840214" y="2335721"/>
            <a:ext cx="175348" cy="175860"/>
            <a:chOff x="7352804" y="2519363"/>
            <a:chExt cx="334826" cy="335804"/>
          </a:xfrm>
          <a:solidFill>
            <a:schemeClr val="tx1"/>
          </a:solidFill>
        </p:grpSpPr>
        <p:sp>
          <p:nvSpPr>
            <p:cNvPr id="20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20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203" name="Rectangle 202"/>
          <p:cNvSpPr/>
          <p:nvPr/>
        </p:nvSpPr>
        <p:spPr>
          <a:xfrm>
            <a:off x="9054794" y="2283219"/>
            <a:ext cx="1494628" cy="645686"/>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Visual Studio and System Center integration</a:t>
            </a:r>
          </a:p>
        </p:txBody>
      </p:sp>
      <p:sp>
        <p:nvSpPr>
          <p:cNvPr id="204" name="Rectangle 203"/>
          <p:cNvSpPr/>
          <p:nvPr/>
        </p:nvSpPr>
        <p:spPr>
          <a:xfrm>
            <a:off x="5160391" y="3125739"/>
            <a:ext cx="1988274" cy="279194"/>
          </a:xfrm>
          <a:prstGeom prst="rect">
            <a:avLst/>
          </a:prstGeom>
        </p:spPr>
        <p:txBody>
          <a:bodyPr wrap="square">
            <a:spAutoFit/>
          </a:bodyPr>
          <a:lstStyle/>
          <a:p>
            <a:pPr defTabSz="671871" fontAlgn="base">
              <a:lnSpc>
                <a:spcPct val="90000"/>
              </a:lnSpc>
              <a:spcBef>
                <a:spcPct val="0"/>
              </a:spcBef>
              <a:spcAft>
                <a:spcPct val="0"/>
              </a:spcAft>
            </a:pPr>
            <a:r>
              <a:rPr lang="en-US" sz="1323" kern="0" spc="-37" dirty="0">
                <a:solidFill>
                  <a:srgbClr val="68217A"/>
                </a:solidFill>
                <a:latin typeface="Segoe UI Light"/>
              </a:rPr>
              <a:t>Build  | Measure | Learn</a:t>
            </a:r>
          </a:p>
        </p:txBody>
      </p:sp>
      <p:sp>
        <p:nvSpPr>
          <p:cNvPr id="69" name="Rectangle 68"/>
          <p:cNvSpPr/>
          <p:nvPr/>
        </p:nvSpPr>
        <p:spPr>
          <a:xfrm>
            <a:off x="9077613" y="4428919"/>
            <a:ext cx="1494628" cy="461222"/>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Integrated release management </a:t>
            </a:r>
          </a:p>
        </p:txBody>
      </p:sp>
      <p:grpSp>
        <p:nvGrpSpPr>
          <p:cNvPr id="70" name="Group 69"/>
          <p:cNvGrpSpPr/>
          <p:nvPr/>
        </p:nvGrpSpPr>
        <p:grpSpPr>
          <a:xfrm>
            <a:off x="8885904" y="4472247"/>
            <a:ext cx="175348" cy="175860"/>
            <a:chOff x="7352804" y="2519363"/>
            <a:chExt cx="334826" cy="335804"/>
          </a:xfrm>
          <a:solidFill>
            <a:schemeClr val="tx1"/>
          </a:solidFill>
        </p:grpSpPr>
        <p:sp>
          <p:nvSpPr>
            <p:cNvPr id="71"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72"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85" name="Rectangle 84"/>
          <p:cNvSpPr/>
          <p:nvPr/>
        </p:nvSpPr>
        <p:spPr>
          <a:xfrm>
            <a:off x="5505268" y="3434374"/>
            <a:ext cx="995109" cy="910035"/>
          </a:xfrm>
          <a:prstGeom prst="rect">
            <a:avLst/>
          </a:prstGeom>
          <a:solidFill>
            <a:schemeClr val="accent1"/>
          </a:solidFill>
          <a:ln w="25400" cap="flat" cmpd="sng" algn="ctr">
            <a:noFill/>
            <a:prstDash val="solid"/>
          </a:ln>
          <a:effectLst/>
        </p:spPr>
        <p:txBody>
          <a:bodyPr lIns="33602" rIns="33602" bIns="33602" rtlCol="0" anchor="b"/>
          <a:lstStyle/>
          <a:p>
            <a:pPr algn="ctr" defTabSz="806511">
              <a:defRPr/>
            </a:pPr>
            <a:r>
              <a:rPr lang="en-US" sz="1323" kern="0" dirty="0">
                <a:solidFill>
                  <a:srgbClr val="FFFFFF"/>
                </a:solidFill>
              </a:rPr>
              <a:t>Collaborate</a:t>
            </a:r>
          </a:p>
          <a:p>
            <a:pPr algn="ctr" defTabSz="806511">
              <a:defRPr/>
            </a:pPr>
            <a:endParaRPr lang="en-US" sz="1028" kern="0" dirty="0">
              <a:solidFill>
                <a:srgbClr val="68217A"/>
              </a:solidFill>
            </a:endParaRPr>
          </a:p>
        </p:txBody>
      </p:sp>
      <p:grpSp>
        <p:nvGrpSpPr>
          <p:cNvPr id="86" name="Group 85"/>
          <p:cNvGrpSpPr/>
          <p:nvPr/>
        </p:nvGrpSpPr>
        <p:grpSpPr>
          <a:xfrm>
            <a:off x="5644714" y="3580682"/>
            <a:ext cx="304926" cy="264817"/>
            <a:chOff x="800348" y="1569752"/>
            <a:chExt cx="645785" cy="577903"/>
          </a:xfrm>
        </p:grpSpPr>
        <p:grpSp>
          <p:nvGrpSpPr>
            <p:cNvPr id="87" name="Group 86"/>
            <p:cNvGrpSpPr/>
            <p:nvPr/>
          </p:nvGrpSpPr>
          <p:grpSpPr>
            <a:xfrm>
              <a:off x="1026337" y="1569752"/>
              <a:ext cx="193807" cy="508162"/>
              <a:chOff x="1031890" y="1569752"/>
              <a:chExt cx="193807" cy="508162"/>
            </a:xfrm>
          </p:grpSpPr>
          <p:sp>
            <p:nvSpPr>
              <p:cNvPr id="94"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5"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8" name="Group 87"/>
            <p:cNvGrpSpPr/>
            <p:nvPr/>
          </p:nvGrpSpPr>
          <p:grpSpPr>
            <a:xfrm>
              <a:off x="800348" y="1639493"/>
              <a:ext cx="193807" cy="508162"/>
              <a:chOff x="1031890" y="1569752"/>
              <a:chExt cx="193807" cy="508162"/>
            </a:xfrm>
          </p:grpSpPr>
          <p:sp>
            <p:nvSpPr>
              <p:cNvPr id="92"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3"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nvGrpSpPr>
            <p:cNvPr id="89" name="Group 88"/>
            <p:cNvGrpSpPr/>
            <p:nvPr/>
          </p:nvGrpSpPr>
          <p:grpSpPr>
            <a:xfrm>
              <a:off x="1252326" y="1639493"/>
              <a:ext cx="193807" cy="508162"/>
              <a:chOff x="1031890" y="1569752"/>
              <a:chExt cx="193807" cy="508162"/>
            </a:xfrm>
          </p:grpSpPr>
          <p:sp>
            <p:nvSpPr>
              <p:cNvPr id="90"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sp>
            <p:nvSpPr>
              <p:cNvPr id="91"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05" tIns="33602" rIns="67205" bIns="33602" numCol="1" anchor="t" anchorCtr="0" compatLnSpc="1">
                <a:prstTxWarp prst="textNoShape">
                  <a:avLst/>
                </a:prstTxWarp>
              </a:bodyPr>
              <a:lstStyle/>
              <a:p>
                <a:pPr defTabSz="806539">
                  <a:defRPr/>
                </a:pPr>
                <a:endParaRPr lang="en-US" sz="1323" kern="0">
                  <a:solidFill>
                    <a:srgbClr val="68217A"/>
                  </a:solidFill>
                </a:endParaRPr>
              </a:p>
            </p:txBody>
          </p:sp>
        </p:grpSp>
      </p:grpSp>
      <p:pic>
        <p:nvPicPr>
          <p:cNvPr id="96" name="Picture 95"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6033835" y="3546604"/>
            <a:ext cx="396664" cy="352590"/>
          </a:xfrm>
          <a:prstGeom prst="rect">
            <a:avLst/>
          </a:prstGeom>
          <a:noFill/>
        </p:spPr>
      </p:pic>
      <p:grpSp>
        <p:nvGrpSpPr>
          <p:cNvPr id="101" name="Group 100"/>
          <p:cNvGrpSpPr/>
          <p:nvPr/>
        </p:nvGrpSpPr>
        <p:grpSpPr>
          <a:xfrm>
            <a:off x="2410786" y="2472822"/>
            <a:ext cx="175348" cy="175860"/>
            <a:chOff x="7352804" y="2519363"/>
            <a:chExt cx="334826" cy="335804"/>
          </a:xfrm>
          <a:solidFill>
            <a:schemeClr val="tx1"/>
          </a:solidFill>
        </p:grpSpPr>
        <p:sp>
          <p:nvSpPr>
            <p:cNvPr id="10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0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04" name="Rectangle 103"/>
          <p:cNvSpPr/>
          <p:nvPr/>
        </p:nvSpPr>
        <p:spPr>
          <a:xfrm>
            <a:off x="2612140" y="2436340"/>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Kanban customization</a:t>
            </a:r>
          </a:p>
        </p:txBody>
      </p:sp>
      <p:grpSp>
        <p:nvGrpSpPr>
          <p:cNvPr id="105" name="Group 104"/>
          <p:cNvGrpSpPr/>
          <p:nvPr/>
        </p:nvGrpSpPr>
        <p:grpSpPr>
          <a:xfrm>
            <a:off x="2412201" y="2686912"/>
            <a:ext cx="175348" cy="175860"/>
            <a:chOff x="7352804" y="2519363"/>
            <a:chExt cx="334826" cy="335804"/>
          </a:xfrm>
          <a:solidFill>
            <a:schemeClr val="tx1"/>
          </a:solidFill>
        </p:grpSpPr>
        <p:sp>
          <p:nvSpPr>
            <p:cNvPr id="106"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07"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08" name="Rectangle 107"/>
          <p:cNvSpPr/>
          <p:nvPr/>
        </p:nvSpPr>
        <p:spPr>
          <a:xfrm>
            <a:off x="2613554" y="2650429"/>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Work item tagging</a:t>
            </a:r>
          </a:p>
        </p:txBody>
      </p:sp>
      <p:sp>
        <p:nvSpPr>
          <p:cNvPr id="109" name="Freeform 108"/>
          <p:cNvSpPr>
            <a:spLocks noEditPoints="1"/>
          </p:cNvSpPr>
          <p:nvPr/>
        </p:nvSpPr>
        <p:spPr bwMode="black">
          <a:xfrm>
            <a:off x="8307461" y="3967691"/>
            <a:ext cx="438782" cy="436716"/>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71934">
              <a:defRPr/>
            </a:pPr>
            <a:endParaRPr lang="en-US" sz="1323" kern="0">
              <a:solidFill>
                <a:srgbClr val="68217A"/>
              </a:solidFill>
            </a:endParaRPr>
          </a:p>
        </p:txBody>
      </p:sp>
      <p:sp>
        <p:nvSpPr>
          <p:cNvPr id="110" name="Rectangle 109"/>
          <p:cNvSpPr/>
          <p:nvPr/>
        </p:nvSpPr>
        <p:spPr>
          <a:xfrm>
            <a:off x="8858250" y="4007672"/>
            <a:ext cx="1243302" cy="466093"/>
          </a:xfrm>
          <a:prstGeom prst="rect">
            <a:avLst/>
          </a:prstGeom>
        </p:spPr>
        <p:txBody>
          <a:bodyPr wrap="none">
            <a:spAutoFit/>
          </a:bodyPr>
          <a:lstStyle/>
          <a:p>
            <a:pPr defTabSz="671871" fontAlgn="base">
              <a:lnSpc>
                <a:spcPct val="90000"/>
              </a:lnSpc>
              <a:spcBef>
                <a:spcPct val="0"/>
              </a:spcBef>
              <a:spcAft>
                <a:spcPct val="0"/>
              </a:spcAft>
            </a:pPr>
            <a:r>
              <a:rPr lang="en-US" sz="2646" kern="0" spc="-37" dirty="0">
                <a:solidFill>
                  <a:srgbClr val="68217A"/>
                </a:solidFill>
                <a:latin typeface="Segoe UI Light"/>
              </a:rPr>
              <a:t>Release</a:t>
            </a:r>
          </a:p>
        </p:txBody>
      </p:sp>
      <p:grpSp>
        <p:nvGrpSpPr>
          <p:cNvPr id="111" name="Group 110"/>
          <p:cNvGrpSpPr/>
          <p:nvPr/>
        </p:nvGrpSpPr>
        <p:grpSpPr>
          <a:xfrm>
            <a:off x="8851215" y="2880699"/>
            <a:ext cx="175348" cy="175860"/>
            <a:chOff x="7352804" y="2519363"/>
            <a:chExt cx="334826" cy="335804"/>
          </a:xfrm>
          <a:solidFill>
            <a:schemeClr val="tx1"/>
          </a:solidFill>
        </p:grpSpPr>
        <p:sp>
          <p:nvSpPr>
            <p:cNvPr id="112"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3"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14" name="Rectangle 113"/>
          <p:cNvSpPr/>
          <p:nvPr/>
        </p:nvSpPr>
        <p:spPr>
          <a:xfrm>
            <a:off x="9061253" y="2826176"/>
            <a:ext cx="1494628"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Performance events</a:t>
            </a:r>
          </a:p>
        </p:txBody>
      </p:sp>
      <p:sp>
        <p:nvSpPr>
          <p:cNvPr id="98" name="Rectangle 97"/>
          <p:cNvSpPr/>
          <p:nvPr/>
        </p:nvSpPr>
        <p:spPr>
          <a:xfrm>
            <a:off x="2670560" y="5240939"/>
            <a:ext cx="2543996" cy="276760"/>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Load testing as a service</a:t>
            </a:r>
            <a:endParaRPr lang="en-US" sz="1175" kern="0" dirty="0">
              <a:solidFill>
                <a:srgbClr val="000000"/>
              </a:solidFill>
            </a:endParaRPr>
          </a:p>
        </p:txBody>
      </p:sp>
      <p:sp>
        <p:nvSpPr>
          <p:cNvPr id="99" name="Rectangle 98"/>
          <p:cNvSpPr/>
          <p:nvPr/>
        </p:nvSpPr>
        <p:spPr>
          <a:xfrm>
            <a:off x="9080907" y="4817652"/>
            <a:ext cx="1494628" cy="461222"/>
          </a:xfrm>
          <a:prstGeom prst="rect">
            <a:avLst/>
          </a:prstGeom>
        </p:spPr>
        <p:txBody>
          <a:bodyPr wrap="square">
            <a:spAutoFit/>
          </a:bodyPr>
          <a:lstStyle/>
          <a:p>
            <a:pPr defTabSz="914038">
              <a:spcBef>
                <a:spcPts val="74"/>
              </a:spcBef>
              <a:spcAft>
                <a:spcPts val="147"/>
              </a:spcAft>
              <a:defRPr/>
            </a:pPr>
            <a:r>
              <a:rPr lang="en-US" sz="1175" dirty="0">
                <a:solidFill>
                  <a:srgbClr val="000000"/>
                </a:solidFill>
              </a:rPr>
              <a:t>Configuration-based deployments</a:t>
            </a:r>
            <a:endParaRPr lang="en-US" sz="1175" kern="0" dirty="0">
              <a:solidFill>
                <a:srgbClr val="000000"/>
              </a:solidFill>
            </a:endParaRPr>
          </a:p>
        </p:txBody>
      </p:sp>
      <p:grpSp>
        <p:nvGrpSpPr>
          <p:cNvPr id="100" name="Group 99"/>
          <p:cNvGrpSpPr/>
          <p:nvPr/>
        </p:nvGrpSpPr>
        <p:grpSpPr>
          <a:xfrm>
            <a:off x="8889199" y="4860980"/>
            <a:ext cx="175348" cy="175860"/>
            <a:chOff x="7352804" y="2519363"/>
            <a:chExt cx="334826" cy="335804"/>
          </a:xfrm>
          <a:solidFill>
            <a:schemeClr val="tx1"/>
          </a:solidFill>
        </p:grpSpPr>
        <p:sp>
          <p:nvSpPr>
            <p:cNvPr id="115"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6"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117" name="Group 116"/>
          <p:cNvGrpSpPr/>
          <p:nvPr/>
        </p:nvGrpSpPr>
        <p:grpSpPr>
          <a:xfrm>
            <a:off x="2416939" y="2910885"/>
            <a:ext cx="175348" cy="175860"/>
            <a:chOff x="7352804" y="2519363"/>
            <a:chExt cx="334826" cy="335804"/>
          </a:xfrm>
          <a:solidFill>
            <a:schemeClr val="tx1"/>
          </a:solidFill>
        </p:grpSpPr>
        <p:sp>
          <p:nvSpPr>
            <p:cNvPr id="118" name="Freeform 6"/>
            <p:cNvSpPr>
              <a:spLocks/>
            </p:cNvSpPr>
            <p:nvPr/>
          </p:nvSpPr>
          <p:spPr bwMode="auto">
            <a:xfrm>
              <a:off x="7440048" y="2611859"/>
              <a:ext cx="160338" cy="150811"/>
            </a:xfrm>
            <a:custGeom>
              <a:avLst/>
              <a:gdLst>
                <a:gd name="T0" fmla="*/ 36 w 43"/>
                <a:gd name="T1" fmla="*/ 0 h 40"/>
                <a:gd name="T2" fmla="*/ 18 w 43"/>
                <a:gd name="T3" fmla="*/ 27 h 40"/>
                <a:gd name="T4" fmla="*/ 6 w 43"/>
                <a:gd name="T5" fmla="*/ 17 h 40"/>
                <a:gd name="T6" fmla="*/ 0 w 43"/>
                <a:gd name="T7" fmla="*/ 24 h 40"/>
                <a:gd name="T8" fmla="*/ 19 w 43"/>
                <a:gd name="T9" fmla="*/ 40 h 40"/>
                <a:gd name="T10" fmla="*/ 43 w 43"/>
                <a:gd name="T11" fmla="*/ 5 h 40"/>
                <a:gd name="T12" fmla="*/ 36 w 43"/>
                <a:gd name="T13" fmla="*/ 0 h 40"/>
                <a:gd name="T14" fmla="*/ 36 w 43"/>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0">
                  <a:moveTo>
                    <a:pt x="36" y="0"/>
                  </a:moveTo>
                  <a:cubicBezTo>
                    <a:pt x="18" y="27"/>
                    <a:pt x="18" y="27"/>
                    <a:pt x="18" y="27"/>
                  </a:cubicBezTo>
                  <a:cubicBezTo>
                    <a:pt x="6" y="17"/>
                    <a:pt x="6" y="17"/>
                    <a:pt x="6" y="17"/>
                  </a:cubicBezTo>
                  <a:cubicBezTo>
                    <a:pt x="0" y="24"/>
                    <a:pt x="0" y="24"/>
                    <a:pt x="0" y="24"/>
                  </a:cubicBezTo>
                  <a:cubicBezTo>
                    <a:pt x="19" y="40"/>
                    <a:pt x="19" y="40"/>
                    <a:pt x="19" y="40"/>
                  </a:cubicBezTo>
                  <a:cubicBezTo>
                    <a:pt x="43" y="5"/>
                    <a:pt x="43" y="5"/>
                    <a:pt x="43" y="5"/>
                  </a:cubicBezTo>
                  <a:cubicBezTo>
                    <a:pt x="36" y="0"/>
                    <a:pt x="36" y="0"/>
                    <a:pt x="36" y="0"/>
                  </a:cubicBezTo>
                  <a:cubicBezTo>
                    <a:pt x="36" y="0"/>
                    <a:pt x="36" y="0"/>
                    <a:pt x="36" y="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sp>
          <p:nvSpPr>
            <p:cNvPr id="119" name="Freeform 7"/>
            <p:cNvSpPr>
              <a:spLocks noEditPoints="1"/>
            </p:cNvSpPr>
            <p:nvPr/>
          </p:nvSpPr>
          <p:spPr bwMode="auto">
            <a:xfrm rot="10800000" flipV="1">
              <a:off x="7352804" y="2519363"/>
              <a:ext cx="334826" cy="335804"/>
            </a:xfrm>
            <a:custGeom>
              <a:avLst/>
              <a:gdLst>
                <a:gd name="T0" fmla="*/ 216 w 435"/>
                <a:gd name="T1" fmla="*/ 0 h 436"/>
                <a:gd name="T2" fmla="*/ 0 w 435"/>
                <a:gd name="T3" fmla="*/ 220 h 436"/>
                <a:gd name="T4" fmla="*/ 216 w 435"/>
                <a:gd name="T5" fmla="*/ 436 h 436"/>
                <a:gd name="T6" fmla="*/ 435 w 435"/>
                <a:gd name="T7" fmla="*/ 220 h 436"/>
                <a:gd name="T8" fmla="*/ 216 w 435"/>
                <a:gd name="T9" fmla="*/ 0 h 436"/>
                <a:gd name="T10" fmla="*/ 216 w 435"/>
                <a:gd name="T11" fmla="*/ 410 h 436"/>
                <a:gd name="T12" fmla="*/ 27 w 435"/>
                <a:gd name="T13" fmla="*/ 220 h 436"/>
                <a:gd name="T14" fmla="*/ 216 w 435"/>
                <a:gd name="T15" fmla="*/ 27 h 436"/>
                <a:gd name="T16" fmla="*/ 409 w 435"/>
                <a:gd name="T17" fmla="*/ 220 h 436"/>
                <a:gd name="T18" fmla="*/ 216 w 435"/>
                <a:gd name="T19" fmla="*/ 41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436">
                  <a:moveTo>
                    <a:pt x="216" y="0"/>
                  </a:moveTo>
                  <a:cubicBezTo>
                    <a:pt x="97" y="0"/>
                    <a:pt x="0" y="97"/>
                    <a:pt x="0" y="220"/>
                  </a:cubicBezTo>
                  <a:cubicBezTo>
                    <a:pt x="0" y="340"/>
                    <a:pt x="97" y="436"/>
                    <a:pt x="216" y="436"/>
                  </a:cubicBezTo>
                  <a:cubicBezTo>
                    <a:pt x="339" y="436"/>
                    <a:pt x="435" y="340"/>
                    <a:pt x="435" y="220"/>
                  </a:cubicBezTo>
                  <a:cubicBezTo>
                    <a:pt x="435" y="97"/>
                    <a:pt x="339" y="0"/>
                    <a:pt x="216" y="0"/>
                  </a:cubicBezTo>
                  <a:close/>
                  <a:moveTo>
                    <a:pt x="216" y="410"/>
                  </a:moveTo>
                  <a:cubicBezTo>
                    <a:pt x="111" y="410"/>
                    <a:pt x="27" y="325"/>
                    <a:pt x="27" y="220"/>
                  </a:cubicBezTo>
                  <a:cubicBezTo>
                    <a:pt x="27" y="114"/>
                    <a:pt x="111" y="27"/>
                    <a:pt x="216" y="27"/>
                  </a:cubicBezTo>
                  <a:cubicBezTo>
                    <a:pt x="321" y="27"/>
                    <a:pt x="409" y="114"/>
                    <a:pt x="409" y="220"/>
                  </a:cubicBezTo>
                  <a:cubicBezTo>
                    <a:pt x="409" y="325"/>
                    <a:pt x="321" y="410"/>
                    <a:pt x="216" y="410"/>
                  </a:cubicBezTo>
                  <a:close/>
                </a:path>
              </a:pathLst>
            </a:custGeom>
            <a:grpFill/>
            <a:ln/>
            <a:extLst/>
          </p:spPr>
          <p:style>
            <a:lnRef idx="0">
              <a:schemeClr val="accent1"/>
            </a:lnRef>
            <a:fillRef idx="3">
              <a:schemeClr val="accent1"/>
            </a:fillRef>
            <a:effectRef idx="3">
              <a:schemeClr val="accent1"/>
            </a:effectRef>
            <a:fontRef idx="minor">
              <a:schemeClr val="lt1"/>
            </a:fontRef>
          </p:style>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sp>
        <p:nvSpPr>
          <p:cNvPr id="120" name="Rectangle 119"/>
          <p:cNvSpPr/>
          <p:nvPr/>
        </p:nvSpPr>
        <p:spPr>
          <a:xfrm>
            <a:off x="2618292" y="2874403"/>
            <a:ext cx="2324167" cy="276760"/>
          </a:xfrm>
          <a:prstGeom prst="rect">
            <a:avLst/>
          </a:prstGeom>
        </p:spPr>
        <p:txBody>
          <a:bodyPr wrap="square">
            <a:spAutoFit/>
          </a:bodyPr>
          <a:lstStyle/>
          <a:p>
            <a:pPr defTabSz="914038">
              <a:spcBef>
                <a:spcPts val="74"/>
              </a:spcBef>
              <a:spcAft>
                <a:spcPts val="147"/>
              </a:spcAft>
              <a:defRPr/>
            </a:pPr>
            <a:r>
              <a:rPr lang="en-US" sz="1175" kern="0" dirty="0">
                <a:solidFill>
                  <a:srgbClr val="000000"/>
                </a:solidFill>
              </a:rPr>
              <a:t>Work item charting</a:t>
            </a:r>
          </a:p>
        </p:txBody>
      </p:sp>
      <p:sp>
        <p:nvSpPr>
          <p:cNvPr id="121" name="Title 1"/>
          <p:cNvSpPr>
            <a:spLocks noGrp="1"/>
          </p:cNvSpPr>
          <p:nvPr>
            <p:ph type="title"/>
          </p:nvPr>
        </p:nvSpPr>
        <p:spPr>
          <a:xfrm>
            <a:off x="519112" y="228600"/>
            <a:ext cx="11149013" cy="747897"/>
          </a:xfrm>
        </p:spPr>
        <p:txBody>
          <a:bodyPr/>
          <a:lstStyle/>
          <a:p>
            <a:r>
              <a:rPr lang="en-US" sz="5400" dirty="0" smtClean="0"/>
              <a:t>Capabilities and Features</a:t>
            </a:r>
            <a:endParaRPr lang="en-US" sz="5400" dirty="0"/>
          </a:p>
        </p:txBody>
      </p:sp>
    </p:spTree>
    <p:extLst>
      <p:ext uri="{BB962C8B-B14F-4D97-AF65-F5344CB8AC3E}">
        <p14:creationId xmlns:p14="http://schemas.microsoft.com/office/powerpoint/2010/main" val="6272855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Provider-Hosted App Source Control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ALM</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916912"/>
          </a:xfrm>
        </p:spPr>
        <p:txBody>
          <a:bodyPr/>
          <a:lstStyle/>
          <a:p>
            <a:r>
              <a:rPr lang="en-US" dirty="0" smtClean="0"/>
              <a:t>O365 ALM</a:t>
            </a:r>
            <a:endParaRPr lang="en-US" dirty="0"/>
          </a:p>
        </p:txBody>
      </p:sp>
      <p:sp>
        <p:nvSpPr>
          <p:cNvPr id="3" name="Text Placeholder 2"/>
          <p:cNvSpPr>
            <a:spLocks noGrp="1"/>
          </p:cNvSpPr>
          <p:nvPr>
            <p:ph type="body" sz="quarter" idx="11"/>
          </p:nvPr>
        </p:nvSpPr>
        <p:spPr>
          <a:xfrm>
            <a:off x="339508" y="1571013"/>
            <a:ext cx="11652805" cy="4246982"/>
          </a:xfrm>
          <a:prstGeom prst="rect">
            <a:avLst/>
          </a:prstGeom>
        </p:spPr>
        <p:txBody>
          <a:bodyPr/>
          <a:lstStyle/>
          <a:p>
            <a:r>
              <a:rPr lang="en-US" dirty="0" smtClean="0"/>
              <a:t>Development Environment with Teams</a:t>
            </a:r>
          </a:p>
          <a:p>
            <a:pPr lvl="1"/>
            <a:r>
              <a:rPr lang="en-US" dirty="0" smtClean="0"/>
              <a:t>Each developer gets O365 </a:t>
            </a:r>
            <a:r>
              <a:rPr lang="en-US" dirty="0" smtClean="0"/>
              <a:t>development </a:t>
            </a:r>
            <a:r>
              <a:rPr lang="en-US" dirty="0" smtClean="0"/>
              <a:t>sites</a:t>
            </a:r>
            <a:endParaRPr lang="en-US" dirty="0" smtClean="0"/>
          </a:p>
          <a:p>
            <a:pPr lvl="1"/>
            <a:r>
              <a:rPr lang="en-US" dirty="0" smtClean="0"/>
              <a:t>Develop in the same tenant as production</a:t>
            </a:r>
          </a:p>
          <a:p>
            <a:pPr lvl="1"/>
            <a:r>
              <a:rPr lang="en-US" dirty="0" smtClean="0"/>
              <a:t>Visual Studio 2013</a:t>
            </a:r>
            <a:endParaRPr lang="en-US" dirty="0" smtClean="0"/>
          </a:p>
          <a:p>
            <a:r>
              <a:rPr lang="en-US" dirty="0" smtClean="0"/>
              <a:t>Build Processes</a:t>
            </a:r>
          </a:p>
          <a:p>
            <a:pPr lvl="1"/>
            <a:r>
              <a:rPr lang="en-US" dirty="0" smtClean="0"/>
              <a:t>Utilize Continuous Integration: automatically build on check in</a:t>
            </a:r>
            <a:endParaRPr lang="en-US" dirty="0" smtClean="0"/>
          </a:p>
          <a:p>
            <a:pPr lvl="1"/>
            <a:r>
              <a:rPr lang="en-US" dirty="0" smtClean="0"/>
              <a:t>Azure supports automatic deployment from TFS</a:t>
            </a:r>
            <a:endParaRPr lang="en-US" dirty="0" smtClean="0"/>
          </a:p>
          <a:p>
            <a:pPr lvl="1"/>
            <a:r>
              <a:rPr lang="en-US" dirty="0" smtClean="0"/>
              <a:t>Coded UI Build Verification Tests (BVTs) </a:t>
            </a:r>
            <a:r>
              <a:rPr lang="en-US" dirty="0" smtClean="0"/>
              <a:t>validate </a:t>
            </a:r>
            <a:r>
              <a:rPr lang="en-US" dirty="0" smtClean="0"/>
              <a:t>the build</a:t>
            </a:r>
          </a:p>
        </p:txBody>
      </p:sp>
    </p:spTree>
    <p:extLst>
      <p:ext uri="{BB962C8B-B14F-4D97-AF65-F5344CB8AC3E}">
        <p14:creationId xmlns:p14="http://schemas.microsoft.com/office/powerpoint/2010/main" val="121686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8669298" y="1367187"/>
            <a:ext cx="3416352" cy="2985163"/>
          </a:xfrm>
          <a:prstGeom prst="rect">
            <a:avLst/>
          </a:prstGeom>
        </p:spPr>
      </p:pic>
      <p:pic>
        <p:nvPicPr>
          <p:cNvPr id="9" name="Picture 8"/>
          <p:cNvPicPr>
            <a:picLocks noChangeAspect="1"/>
          </p:cNvPicPr>
          <p:nvPr/>
        </p:nvPicPr>
        <p:blipFill>
          <a:blip r:embed="rId4"/>
          <a:stretch>
            <a:fillRect/>
          </a:stretch>
        </p:blipFill>
        <p:spPr>
          <a:xfrm>
            <a:off x="1062759" y="4022992"/>
            <a:ext cx="2231775" cy="1095842"/>
          </a:xfrm>
          <a:prstGeom prst="rect">
            <a:avLst/>
          </a:prstGeom>
        </p:spPr>
      </p:pic>
      <p:pic>
        <p:nvPicPr>
          <p:cNvPr id="10" name="Picture 9"/>
          <p:cNvPicPr>
            <a:picLocks noChangeAspect="1"/>
          </p:cNvPicPr>
          <p:nvPr/>
        </p:nvPicPr>
        <p:blipFill>
          <a:blip r:embed="rId5"/>
          <a:stretch>
            <a:fillRect/>
          </a:stretch>
        </p:blipFill>
        <p:spPr>
          <a:xfrm>
            <a:off x="7184482" y="2205763"/>
            <a:ext cx="1484816" cy="1145957"/>
          </a:xfrm>
          <a:prstGeom prst="rect">
            <a:avLst/>
          </a:prstGeom>
        </p:spPr>
      </p:pic>
      <p:pic>
        <p:nvPicPr>
          <p:cNvPr id="11" name="Picture 10"/>
          <p:cNvPicPr>
            <a:picLocks noChangeAspect="1"/>
          </p:cNvPicPr>
          <p:nvPr/>
        </p:nvPicPr>
        <p:blipFill>
          <a:blip r:embed="rId6"/>
          <a:stretch>
            <a:fillRect/>
          </a:stretch>
        </p:blipFill>
        <p:spPr>
          <a:xfrm>
            <a:off x="7250890" y="3760814"/>
            <a:ext cx="1123872" cy="924073"/>
          </a:xfrm>
          <a:prstGeom prst="rect">
            <a:avLst/>
          </a:prstGeom>
        </p:spPr>
      </p:pic>
      <p:sp>
        <p:nvSpPr>
          <p:cNvPr id="12" name="Title 1"/>
          <p:cNvSpPr>
            <a:spLocks noGrp="1"/>
          </p:cNvSpPr>
          <p:nvPr>
            <p:ph type="title"/>
          </p:nvPr>
        </p:nvSpPr>
        <p:spPr>
          <a:xfrm>
            <a:off x="2749139" y="105493"/>
            <a:ext cx="6508376" cy="899303"/>
          </a:xfrm>
        </p:spPr>
        <p:txBody>
          <a:bodyPr/>
          <a:lstStyle/>
          <a:p>
            <a:r>
              <a:rPr lang="en-US" dirty="0" smtClean="0"/>
              <a:t>Continuous Integration</a:t>
            </a:r>
            <a:endParaRPr lang="en-US" dirty="0"/>
          </a:p>
        </p:txBody>
      </p:sp>
      <p:pic>
        <p:nvPicPr>
          <p:cNvPr id="3" name="Picture 2"/>
          <p:cNvPicPr>
            <a:picLocks noChangeAspect="1"/>
          </p:cNvPicPr>
          <p:nvPr/>
        </p:nvPicPr>
        <p:blipFill>
          <a:blip r:embed="rId7"/>
          <a:stretch>
            <a:fillRect/>
          </a:stretch>
        </p:blipFill>
        <p:spPr>
          <a:xfrm>
            <a:off x="0" y="961204"/>
            <a:ext cx="3337356" cy="2994588"/>
          </a:xfrm>
          <a:prstGeom prst="rect">
            <a:avLst/>
          </a:prstGeom>
        </p:spPr>
      </p:pic>
      <p:pic>
        <p:nvPicPr>
          <p:cNvPr id="4" name="Picture 3"/>
          <p:cNvPicPr>
            <a:picLocks noChangeAspect="1"/>
          </p:cNvPicPr>
          <p:nvPr/>
        </p:nvPicPr>
        <p:blipFill>
          <a:blip r:embed="rId8"/>
          <a:stretch>
            <a:fillRect/>
          </a:stretch>
        </p:blipFill>
        <p:spPr>
          <a:xfrm>
            <a:off x="3592513" y="1739676"/>
            <a:ext cx="3472774" cy="4368013"/>
          </a:xfrm>
          <a:prstGeom prst="rect">
            <a:avLst/>
          </a:prstGeom>
        </p:spPr>
      </p:pic>
      <p:sp>
        <p:nvSpPr>
          <p:cNvPr id="2" name="TextBox 1"/>
          <p:cNvSpPr txBox="1"/>
          <p:nvPr/>
        </p:nvSpPr>
        <p:spPr>
          <a:xfrm>
            <a:off x="4517952" y="776538"/>
            <a:ext cx="2970750" cy="369332"/>
          </a:xfrm>
          <a:prstGeom prst="rect">
            <a:avLst/>
          </a:prstGeom>
          <a:noFill/>
        </p:spPr>
        <p:txBody>
          <a:bodyPr wrap="none" lIns="0" tIns="0" rIns="0" bIns="0" rtlCol="0">
            <a:spAutoFit/>
          </a:bodyPr>
          <a:lstStyle/>
          <a:p>
            <a:r>
              <a:rPr lang="en-US" sz="2400" spc="-70" dirty="0" smtClean="0">
                <a:solidFill>
                  <a:schemeClr val="accent1"/>
                </a:solidFill>
              </a:rPr>
              <a:t>SharePoint Hosted App</a:t>
            </a:r>
            <a:endParaRPr lang="en-US" sz="2400" spc="-70" dirty="0" smtClean="0">
              <a:solidFill>
                <a:schemeClr val="accent1"/>
              </a:solidFill>
            </a:endParaRPr>
          </a:p>
        </p:txBody>
      </p:sp>
    </p:spTree>
    <p:extLst>
      <p:ext uri="{BB962C8B-B14F-4D97-AF65-F5344CB8AC3E}">
        <p14:creationId xmlns:p14="http://schemas.microsoft.com/office/powerpoint/2010/main" val="4260350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458223" y="1420033"/>
            <a:ext cx="3519972" cy="4573685"/>
          </a:xfrm>
          <a:prstGeom prst="rect">
            <a:avLst/>
          </a:prstGeom>
        </p:spPr>
      </p:pic>
      <p:pic>
        <p:nvPicPr>
          <p:cNvPr id="7" name="Picture 6"/>
          <p:cNvPicPr>
            <a:picLocks noChangeAspect="1"/>
          </p:cNvPicPr>
          <p:nvPr/>
        </p:nvPicPr>
        <p:blipFill>
          <a:blip r:embed="rId4"/>
          <a:stretch>
            <a:fillRect/>
          </a:stretch>
        </p:blipFill>
        <p:spPr>
          <a:xfrm>
            <a:off x="2991335" y="2614053"/>
            <a:ext cx="1089898" cy="224636"/>
          </a:xfrm>
          <a:prstGeom prst="rect">
            <a:avLst/>
          </a:prstGeom>
        </p:spPr>
      </p:pic>
      <p:pic>
        <p:nvPicPr>
          <p:cNvPr id="9" name="Picture 8"/>
          <p:cNvPicPr>
            <a:picLocks noChangeAspect="1"/>
          </p:cNvPicPr>
          <p:nvPr/>
        </p:nvPicPr>
        <p:blipFill>
          <a:blip r:embed="rId5"/>
          <a:stretch>
            <a:fillRect/>
          </a:stretch>
        </p:blipFill>
        <p:spPr>
          <a:xfrm>
            <a:off x="7323168" y="2131328"/>
            <a:ext cx="1135055" cy="965449"/>
          </a:xfrm>
          <a:prstGeom prst="rect">
            <a:avLst/>
          </a:prstGeom>
        </p:spPr>
      </p:pic>
      <p:pic>
        <p:nvPicPr>
          <p:cNvPr id="10" name="Picture 9"/>
          <p:cNvPicPr>
            <a:picLocks noChangeAspect="1"/>
          </p:cNvPicPr>
          <p:nvPr/>
        </p:nvPicPr>
        <p:blipFill>
          <a:blip r:embed="rId6"/>
          <a:stretch>
            <a:fillRect/>
          </a:stretch>
        </p:blipFill>
        <p:spPr>
          <a:xfrm>
            <a:off x="7330947" y="4605981"/>
            <a:ext cx="1130718" cy="781993"/>
          </a:xfrm>
          <a:prstGeom prst="rect">
            <a:avLst/>
          </a:prstGeom>
        </p:spPr>
      </p:pic>
      <p:pic>
        <p:nvPicPr>
          <p:cNvPr id="12" name="Picture 11"/>
          <p:cNvPicPr>
            <a:picLocks noChangeAspect="1"/>
          </p:cNvPicPr>
          <p:nvPr/>
        </p:nvPicPr>
        <p:blipFill>
          <a:blip r:embed="rId7"/>
          <a:stretch>
            <a:fillRect/>
          </a:stretch>
        </p:blipFill>
        <p:spPr>
          <a:xfrm>
            <a:off x="7384026" y="3569236"/>
            <a:ext cx="811774" cy="632428"/>
          </a:xfrm>
          <a:prstGeom prst="rect">
            <a:avLst/>
          </a:prstGeom>
        </p:spPr>
      </p:pic>
      <p:pic>
        <p:nvPicPr>
          <p:cNvPr id="2" name="Picture 1"/>
          <p:cNvPicPr>
            <a:picLocks noChangeAspect="1"/>
          </p:cNvPicPr>
          <p:nvPr/>
        </p:nvPicPr>
        <p:blipFill>
          <a:blip r:embed="rId8"/>
          <a:stretch>
            <a:fillRect/>
          </a:stretch>
        </p:blipFill>
        <p:spPr>
          <a:xfrm>
            <a:off x="-30851" y="1533373"/>
            <a:ext cx="3012253" cy="3689981"/>
          </a:xfrm>
          <a:prstGeom prst="rect">
            <a:avLst/>
          </a:prstGeom>
        </p:spPr>
      </p:pic>
      <p:pic>
        <p:nvPicPr>
          <p:cNvPr id="13" name="Picture 12"/>
          <p:cNvPicPr>
            <a:picLocks noChangeAspect="1"/>
          </p:cNvPicPr>
          <p:nvPr/>
        </p:nvPicPr>
        <p:blipFill>
          <a:blip r:embed="rId9"/>
          <a:stretch>
            <a:fillRect/>
          </a:stretch>
        </p:blipFill>
        <p:spPr>
          <a:xfrm>
            <a:off x="4182629" y="1617601"/>
            <a:ext cx="2997622" cy="3770372"/>
          </a:xfrm>
          <a:prstGeom prst="rect">
            <a:avLst/>
          </a:prstGeom>
        </p:spPr>
      </p:pic>
      <p:sp>
        <p:nvSpPr>
          <p:cNvPr id="14" name="Title 1"/>
          <p:cNvSpPr>
            <a:spLocks noGrp="1"/>
          </p:cNvSpPr>
          <p:nvPr>
            <p:ph type="title"/>
          </p:nvPr>
        </p:nvSpPr>
        <p:spPr>
          <a:xfrm>
            <a:off x="2749139" y="105493"/>
            <a:ext cx="6508376" cy="899303"/>
          </a:xfrm>
        </p:spPr>
        <p:txBody>
          <a:bodyPr/>
          <a:lstStyle/>
          <a:p>
            <a:r>
              <a:rPr lang="en-US" dirty="0" smtClean="0"/>
              <a:t>Continuous Integration</a:t>
            </a:r>
            <a:endParaRPr lang="en-US" dirty="0"/>
          </a:p>
        </p:txBody>
      </p:sp>
      <p:sp>
        <p:nvSpPr>
          <p:cNvPr id="15" name="TextBox 14"/>
          <p:cNvSpPr txBox="1"/>
          <p:nvPr/>
        </p:nvSpPr>
        <p:spPr>
          <a:xfrm>
            <a:off x="4517952" y="776538"/>
            <a:ext cx="2700355" cy="369332"/>
          </a:xfrm>
          <a:prstGeom prst="rect">
            <a:avLst/>
          </a:prstGeom>
          <a:noFill/>
        </p:spPr>
        <p:txBody>
          <a:bodyPr wrap="none" lIns="0" tIns="0" rIns="0" bIns="0" rtlCol="0">
            <a:spAutoFit/>
          </a:bodyPr>
          <a:lstStyle/>
          <a:p>
            <a:r>
              <a:rPr lang="en-US" sz="2400" spc="-70" dirty="0" smtClean="0">
                <a:solidFill>
                  <a:schemeClr val="accent1"/>
                </a:solidFill>
              </a:rPr>
              <a:t>Provider-Hosted App</a:t>
            </a:r>
            <a:endParaRPr lang="en-US" sz="2400" spc="-70" dirty="0" smtClean="0">
              <a:solidFill>
                <a:schemeClr val="accent1"/>
              </a:solidFill>
            </a:endParaRPr>
          </a:p>
        </p:txBody>
      </p:sp>
    </p:spTree>
    <p:extLst>
      <p:ext uri="{BB962C8B-B14F-4D97-AF65-F5344CB8AC3E}">
        <p14:creationId xmlns:p14="http://schemas.microsoft.com/office/powerpoint/2010/main" val="821508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Continuous Integration</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459129024"/>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Office 365 Testing</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O365 Testing Considerations</a:t>
            </a:r>
            <a:endParaRPr lang="en-US" dirty="0"/>
          </a:p>
        </p:txBody>
      </p:sp>
      <p:sp>
        <p:nvSpPr>
          <p:cNvPr id="3" name="Text Placeholder 2"/>
          <p:cNvSpPr>
            <a:spLocks noGrp="1"/>
          </p:cNvSpPr>
          <p:nvPr>
            <p:ph type="body" sz="quarter" idx="11"/>
          </p:nvPr>
        </p:nvSpPr>
        <p:spPr>
          <a:xfrm>
            <a:off x="536020" y="1471432"/>
            <a:ext cx="11652805" cy="2383017"/>
          </a:xfrm>
          <a:prstGeom prst="rect">
            <a:avLst/>
          </a:prstGeom>
        </p:spPr>
        <p:txBody>
          <a:bodyPr/>
          <a:lstStyle/>
          <a:p>
            <a:pPr lvl="1"/>
            <a:r>
              <a:rPr lang="en-US" dirty="0" smtClean="0"/>
              <a:t>Tenants can be different versions</a:t>
            </a:r>
          </a:p>
          <a:p>
            <a:pPr lvl="1"/>
            <a:r>
              <a:rPr lang="en-US" dirty="0" smtClean="0"/>
              <a:t>APIs between versions will be subject to roll out schedules</a:t>
            </a:r>
          </a:p>
          <a:p>
            <a:pPr lvl="1"/>
            <a:r>
              <a:rPr lang="en-US" dirty="0" smtClean="0"/>
              <a:t>Testing environment should be in the same tenant as “production”</a:t>
            </a:r>
          </a:p>
          <a:p>
            <a:pPr lvl="1"/>
            <a:r>
              <a:rPr lang="en-US" dirty="0" smtClean="0"/>
              <a:t>App project and Web project are dependent and should be tested together</a:t>
            </a:r>
            <a:endParaRPr lang="en-US" dirty="0" smtClean="0"/>
          </a:p>
        </p:txBody>
      </p:sp>
    </p:spTree>
    <p:extLst>
      <p:ext uri="{BB962C8B-B14F-4D97-AF65-F5344CB8AC3E}">
        <p14:creationId xmlns:p14="http://schemas.microsoft.com/office/powerpoint/2010/main" val="365125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646316" y="61901"/>
            <a:ext cx="6350339" cy="899303"/>
          </a:xfrm>
        </p:spPr>
        <p:txBody>
          <a:bodyPr/>
          <a:lstStyle/>
          <a:p>
            <a:r>
              <a:rPr lang="en-US" dirty="0" smtClean="0"/>
              <a:t>Testing</a:t>
            </a:r>
            <a:endParaRPr lang="en-US" dirty="0"/>
          </a:p>
        </p:txBody>
      </p:sp>
      <p:pic>
        <p:nvPicPr>
          <p:cNvPr id="2" name="Picture 1"/>
          <p:cNvPicPr>
            <a:picLocks noChangeAspect="1"/>
          </p:cNvPicPr>
          <p:nvPr/>
        </p:nvPicPr>
        <p:blipFill>
          <a:blip r:embed="rId3"/>
          <a:stretch>
            <a:fillRect/>
          </a:stretch>
        </p:blipFill>
        <p:spPr>
          <a:xfrm>
            <a:off x="0" y="1636617"/>
            <a:ext cx="11834357" cy="3435400"/>
          </a:xfrm>
          <a:prstGeom prst="rect">
            <a:avLst/>
          </a:prstGeom>
        </p:spPr>
      </p:pic>
    </p:spTree>
    <p:extLst>
      <p:ext uri="{BB962C8B-B14F-4D97-AF65-F5344CB8AC3E}">
        <p14:creationId xmlns:p14="http://schemas.microsoft.com/office/powerpoint/2010/main" val="11909356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715584" y="311454"/>
            <a:ext cx="3665811" cy="3177522"/>
          </a:xfrm>
          <a:prstGeom prst="rect">
            <a:avLst/>
          </a:prstGeom>
        </p:spPr>
      </p:pic>
      <p:pic>
        <p:nvPicPr>
          <p:cNvPr id="8" name="Picture 7"/>
          <p:cNvPicPr>
            <a:picLocks noChangeAspect="1"/>
          </p:cNvPicPr>
          <p:nvPr/>
        </p:nvPicPr>
        <p:blipFill>
          <a:blip r:embed="rId4"/>
          <a:stretch>
            <a:fillRect/>
          </a:stretch>
        </p:blipFill>
        <p:spPr>
          <a:xfrm>
            <a:off x="4715584" y="3218584"/>
            <a:ext cx="3665811" cy="3177522"/>
          </a:xfrm>
          <a:prstGeom prst="rect">
            <a:avLst/>
          </a:prstGeom>
        </p:spPr>
      </p:pic>
      <p:pic>
        <p:nvPicPr>
          <p:cNvPr id="9" name="Picture 8"/>
          <p:cNvPicPr>
            <a:picLocks noChangeAspect="1"/>
          </p:cNvPicPr>
          <p:nvPr/>
        </p:nvPicPr>
        <p:blipFill>
          <a:blip r:embed="rId5"/>
          <a:stretch>
            <a:fillRect/>
          </a:stretch>
        </p:blipFill>
        <p:spPr>
          <a:xfrm>
            <a:off x="8729855" y="1625638"/>
            <a:ext cx="2750639" cy="3572063"/>
          </a:xfrm>
          <a:prstGeom prst="rect">
            <a:avLst/>
          </a:prstGeom>
        </p:spPr>
      </p:pic>
      <p:pic>
        <p:nvPicPr>
          <p:cNvPr id="10" name="Picture 9"/>
          <p:cNvPicPr>
            <a:picLocks noChangeAspect="1"/>
          </p:cNvPicPr>
          <p:nvPr/>
        </p:nvPicPr>
        <p:blipFill>
          <a:blip r:embed="rId6"/>
          <a:stretch>
            <a:fillRect/>
          </a:stretch>
        </p:blipFill>
        <p:spPr>
          <a:xfrm>
            <a:off x="228672" y="2172853"/>
            <a:ext cx="1565070" cy="622402"/>
          </a:xfrm>
          <a:prstGeom prst="rect">
            <a:avLst/>
          </a:prstGeom>
        </p:spPr>
      </p:pic>
      <p:pic>
        <p:nvPicPr>
          <p:cNvPr id="11" name="Picture 10"/>
          <p:cNvPicPr>
            <a:picLocks noChangeAspect="1"/>
          </p:cNvPicPr>
          <p:nvPr/>
        </p:nvPicPr>
        <p:blipFill>
          <a:blip r:embed="rId7"/>
          <a:stretch>
            <a:fillRect/>
          </a:stretch>
        </p:blipFill>
        <p:spPr>
          <a:xfrm>
            <a:off x="2609015" y="853754"/>
            <a:ext cx="1664330" cy="476808"/>
          </a:xfrm>
          <a:prstGeom prst="rect">
            <a:avLst/>
          </a:prstGeom>
        </p:spPr>
      </p:pic>
      <p:pic>
        <p:nvPicPr>
          <p:cNvPr id="12" name="Picture 11"/>
          <p:cNvPicPr>
            <a:picLocks noChangeAspect="1"/>
          </p:cNvPicPr>
          <p:nvPr/>
        </p:nvPicPr>
        <p:blipFill>
          <a:blip r:embed="rId8"/>
          <a:stretch>
            <a:fillRect/>
          </a:stretch>
        </p:blipFill>
        <p:spPr>
          <a:xfrm>
            <a:off x="2127709" y="1540260"/>
            <a:ext cx="2430622" cy="2322410"/>
          </a:xfrm>
          <a:prstGeom prst="rect">
            <a:avLst/>
          </a:prstGeom>
        </p:spPr>
      </p:pic>
      <p:pic>
        <p:nvPicPr>
          <p:cNvPr id="13" name="Picture 12"/>
          <p:cNvPicPr>
            <a:picLocks noChangeAspect="1"/>
          </p:cNvPicPr>
          <p:nvPr/>
        </p:nvPicPr>
        <p:blipFill>
          <a:blip r:embed="rId9"/>
          <a:stretch>
            <a:fillRect/>
          </a:stretch>
        </p:blipFill>
        <p:spPr>
          <a:xfrm>
            <a:off x="215778" y="3163071"/>
            <a:ext cx="1547977" cy="681374"/>
          </a:xfrm>
          <a:prstGeom prst="rect">
            <a:avLst/>
          </a:prstGeom>
        </p:spPr>
      </p:pic>
      <p:pic>
        <p:nvPicPr>
          <p:cNvPr id="14" name="Picture 13"/>
          <p:cNvPicPr>
            <a:picLocks noChangeAspect="1"/>
          </p:cNvPicPr>
          <p:nvPr/>
        </p:nvPicPr>
        <p:blipFill>
          <a:blip r:embed="rId10"/>
          <a:stretch>
            <a:fillRect/>
          </a:stretch>
        </p:blipFill>
        <p:spPr>
          <a:xfrm>
            <a:off x="2208127" y="3565547"/>
            <a:ext cx="2158998" cy="2085060"/>
          </a:xfrm>
          <a:prstGeom prst="rect">
            <a:avLst/>
          </a:prstGeom>
        </p:spPr>
      </p:pic>
      <p:sp>
        <p:nvSpPr>
          <p:cNvPr id="15" name="Title 1"/>
          <p:cNvSpPr>
            <a:spLocks noGrp="1"/>
          </p:cNvSpPr>
          <p:nvPr>
            <p:ph type="title"/>
          </p:nvPr>
        </p:nvSpPr>
        <p:spPr>
          <a:xfrm>
            <a:off x="-10892" y="5833602"/>
            <a:ext cx="6350339" cy="899303"/>
          </a:xfrm>
        </p:spPr>
        <p:txBody>
          <a:bodyPr/>
          <a:lstStyle/>
          <a:p>
            <a:r>
              <a:rPr lang="en-US" dirty="0" smtClean="0"/>
              <a:t>Testing</a:t>
            </a:r>
            <a:endParaRPr lang="en-US" dirty="0"/>
          </a:p>
        </p:txBody>
      </p:sp>
      <p:pic>
        <p:nvPicPr>
          <p:cNvPr id="3" name="Picture 2"/>
          <p:cNvPicPr>
            <a:picLocks noChangeAspect="1"/>
          </p:cNvPicPr>
          <p:nvPr/>
        </p:nvPicPr>
        <p:blipFill>
          <a:blip r:embed="rId11"/>
          <a:stretch>
            <a:fillRect/>
          </a:stretch>
        </p:blipFill>
        <p:spPr>
          <a:xfrm>
            <a:off x="109071" y="400021"/>
            <a:ext cx="2176528" cy="1384275"/>
          </a:xfrm>
          <a:prstGeom prst="rect">
            <a:avLst/>
          </a:prstGeom>
        </p:spPr>
      </p:pic>
    </p:spTree>
    <p:extLst>
      <p:ext uri="{BB962C8B-B14F-4D97-AF65-F5344CB8AC3E}">
        <p14:creationId xmlns:p14="http://schemas.microsoft.com/office/powerpoint/2010/main" val="2259914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Build Verification Testing</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smtClean="0"/>
              <a:t>Office 365 ALM</a:t>
            </a:r>
            <a:endParaRPr lang="en-US" dirty="0"/>
          </a:p>
          <a:p>
            <a:r>
              <a:rPr lang="en-US" dirty="0" smtClean="0"/>
              <a:t>Office 365 Testing</a:t>
            </a:r>
            <a:endParaRPr lang="en-US" dirty="0"/>
          </a:p>
          <a:p>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a:t>
            </a:r>
            <a:r>
              <a:rPr lang="en-US" dirty="0"/>
              <a:t>Lifecycle Management</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Office 365 ALM</a:t>
            </a:r>
            <a:endParaRPr lang="en-US" dirty="0" smtClean="0"/>
          </a:p>
          <a:p>
            <a:r>
              <a:rPr lang="en-US" dirty="0" smtClean="0"/>
              <a:t>Office 365 Testing</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quarter" idx="10"/>
          </p:nvPr>
        </p:nvSpPr>
        <p:spPr>
          <a:xfrm>
            <a:off x="269169" y="1189177"/>
            <a:ext cx="11650488" cy="3057375"/>
          </a:xfrm>
        </p:spPr>
        <p:txBody>
          <a:bodyPr/>
          <a:lstStyle/>
          <a:p>
            <a:r>
              <a:rPr lang="en-AU" dirty="0" smtClean="0"/>
              <a:t>ALM stands for Application Lifecycle Management</a:t>
            </a:r>
          </a:p>
          <a:p>
            <a:r>
              <a:rPr lang="en-AU" dirty="0" smtClean="0"/>
              <a:t>Key tenets:</a:t>
            </a:r>
          </a:p>
          <a:p>
            <a:pPr lvl="1"/>
            <a:r>
              <a:rPr lang="en-AU" dirty="0" smtClean="0"/>
              <a:t>A continuous process of managing the lifecycle of an application through governance, development, and maintenance </a:t>
            </a:r>
          </a:p>
          <a:p>
            <a:pPr lvl="1"/>
            <a:r>
              <a:rPr lang="en-US" dirty="0" smtClean="0"/>
              <a:t>Integrating different teams, platforms, and activities</a:t>
            </a:r>
          </a:p>
          <a:p>
            <a:pPr lvl="1"/>
            <a:r>
              <a:rPr lang="en-US" dirty="0" smtClean="0"/>
              <a:t>Enabled through a set of tools and processes</a:t>
            </a:r>
          </a:p>
          <a:p>
            <a:pPr lvl="2"/>
            <a:r>
              <a:rPr lang="en-US" dirty="0" smtClean="0"/>
              <a:t>Visual Studio, Scrum</a:t>
            </a:r>
          </a:p>
        </p:txBody>
      </p:sp>
      <p:sp>
        <p:nvSpPr>
          <p:cNvPr id="9" name="Title 8"/>
          <p:cNvSpPr>
            <a:spLocks noGrp="1"/>
          </p:cNvSpPr>
          <p:nvPr>
            <p:ph type="title"/>
          </p:nvPr>
        </p:nvSpPr>
        <p:spPr/>
        <p:txBody>
          <a:bodyPr/>
          <a:lstStyle/>
          <a:p>
            <a:r>
              <a:rPr lang="en-US" dirty="0" smtClean="0"/>
              <a:t>What is ALM?</a:t>
            </a:r>
            <a:endParaRPr lang="en-US" dirty="0"/>
          </a:p>
        </p:txBody>
      </p:sp>
      <p:sp>
        <p:nvSpPr>
          <p:cNvPr id="3" name="Slide Number Placeholder 2"/>
          <p:cNvSpPr>
            <a:spLocks noGrp="1"/>
          </p:cNvSpPr>
          <p:nvPr>
            <p:ph type="sldNum" sz="quarter" idx="4294967295"/>
          </p:nvPr>
        </p:nvSpPr>
        <p:spPr>
          <a:xfrm>
            <a:off x="1" y="6475430"/>
            <a:ext cx="812173" cy="364078"/>
          </a:xfrm>
          <a:prstGeom prst="rect">
            <a:avLst/>
          </a:prstGeom>
        </p:spPr>
        <p:txBody>
          <a:bodyPr/>
          <a:lstStyle/>
          <a:p>
            <a:fld id="{026CCAEB-CB17-44EB-A892-4553F1D666B6}" type="slidenum">
              <a:rPr lang="en-US" smtClean="0">
                <a:solidFill>
                  <a:srgbClr val="505050"/>
                </a:solidFill>
              </a:rPr>
              <a:pPr/>
              <a:t>6</a:t>
            </a:fld>
            <a:endParaRPr lang="en-US" dirty="0">
              <a:solidFill>
                <a:srgbClr val="505050"/>
              </a:solidFill>
            </a:endParaRPr>
          </a:p>
        </p:txBody>
      </p:sp>
    </p:spTree>
    <p:extLst>
      <p:ext uri="{BB962C8B-B14F-4D97-AF65-F5344CB8AC3E}">
        <p14:creationId xmlns:p14="http://schemas.microsoft.com/office/powerpoint/2010/main" val="376949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157"/>
          <p:cNvSpPr/>
          <p:nvPr/>
        </p:nvSpPr>
        <p:spPr bwMode="auto">
          <a:xfrm>
            <a:off x="2945586" y="1594253"/>
            <a:ext cx="2911915"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Plan</a:t>
            </a:r>
          </a:p>
        </p:txBody>
      </p:sp>
      <p:sp>
        <p:nvSpPr>
          <p:cNvPr id="159" name="Rectangle 158"/>
          <p:cNvSpPr/>
          <p:nvPr/>
        </p:nvSpPr>
        <p:spPr bwMode="auto">
          <a:xfrm>
            <a:off x="5970622" y="1594253"/>
            <a:ext cx="2945054" cy="1987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Monitor + Learn </a:t>
            </a:r>
          </a:p>
        </p:txBody>
      </p:sp>
      <p:sp>
        <p:nvSpPr>
          <p:cNvPr id="157" name="Rectangle 156"/>
          <p:cNvSpPr/>
          <p:nvPr/>
        </p:nvSpPr>
        <p:spPr bwMode="auto">
          <a:xfrm>
            <a:off x="5970622" y="3559604"/>
            <a:ext cx="2945054"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algn="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Release</a:t>
            </a:r>
          </a:p>
        </p:txBody>
      </p:sp>
      <p:sp>
        <p:nvSpPr>
          <p:cNvPr id="160" name="Rectangle 159"/>
          <p:cNvSpPr/>
          <p:nvPr/>
        </p:nvSpPr>
        <p:spPr bwMode="auto">
          <a:xfrm>
            <a:off x="2945586" y="3559604"/>
            <a:ext cx="2911915" cy="20221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b" anchorCtr="0" forceAA="0" compatLnSpc="1">
            <a:prstTxWarp prst="textNoShape">
              <a:avLst/>
            </a:prstTxWarp>
            <a:noAutofit/>
          </a:bodyPr>
          <a:lstStyle/>
          <a:p>
            <a:pPr defTabSz="914038" fontAlgn="base">
              <a:lnSpc>
                <a:spcPct val="90000"/>
              </a:lnSpc>
              <a:spcBef>
                <a:spcPct val="0"/>
              </a:spcBef>
              <a:spcAft>
                <a:spcPct val="0"/>
              </a:spcAft>
            </a:pPr>
            <a:r>
              <a:rPr lang="en-US" sz="2352" spc="-113" dirty="0">
                <a:gradFill>
                  <a:gsLst>
                    <a:gs pos="7000">
                      <a:srgbClr val="68217A"/>
                    </a:gs>
                    <a:gs pos="100000">
                      <a:srgbClr val="68217A"/>
                    </a:gs>
                  </a:gsLst>
                  <a:lin ang="5400000" scaled="0"/>
                </a:gradFill>
                <a:latin typeface="Segoe UI Light"/>
              </a:rPr>
              <a:t>Develop + Test</a:t>
            </a:r>
          </a:p>
        </p:txBody>
      </p:sp>
      <p:pic>
        <p:nvPicPr>
          <p:cNvPr id="2" name="Picture 1"/>
          <p:cNvPicPr>
            <a:picLocks noChangeAspect="1"/>
          </p:cNvPicPr>
          <p:nvPr/>
        </p:nvPicPr>
        <p:blipFill>
          <a:blip r:embed="rId3"/>
          <a:stretch>
            <a:fillRect/>
          </a:stretch>
        </p:blipFill>
        <p:spPr>
          <a:xfrm>
            <a:off x="3174892" y="1842291"/>
            <a:ext cx="5535271" cy="3356970"/>
          </a:xfrm>
          <a:prstGeom prst="rect">
            <a:avLst/>
          </a:prstGeom>
        </p:spPr>
      </p:pic>
      <p:sp>
        <p:nvSpPr>
          <p:cNvPr id="10" name="Title 1"/>
          <p:cNvSpPr>
            <a:spLocks noGrp="1"/>
          </p:cNvSpPr>
          <p:nvPr>
            <p:ph type="title"/>
          </p:nvPr>
        </p:nvSpPr>
        <p:spPr>
          <a:xfrm>
            <a:off x="519112" y="228600"/>
            <a:ext cx="11149013" cy="747897"/>
          </a:xfrm>
        </p:spPr>
        <p:txBody>
          <a:bodyPr/>
          <a:lstStyle/>
          <a:p>
            <a:r>
              <a:rPr lang="en-US" sz="5400" dirty="0" smtClean="0"/>
              <a:t>Lifecycle Overview</a:t>
            </a:r>
            <a:endParaRPr lang="en-US" sz="5400" dirty="0"/>
          </a:p>
        </p:txBody>
      </p:sp>
    </p:spTree>
    <p:extLst>
      <p:ext uri="{BB962C8B-B14F-4D97-AF65-F5344CB8AC3E}">
        <p14:creationId xmlns:p14="http://schemas.microsoft.com/office/powerpoint/2010/main" val="3133222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par>
                                <p:cTn id="8" presetID="35" presetClass="path" presetSubtype="0" decel="100000" fill="hold" grpId="1" nodeType="withEffect">
                                  <p:stCondLst>
                                    <p:cond delay="0"/>
                                  </p:stCondLst>
                                  <p:childTnLst>
                                    <p:animMotion origin="layout" path="M 0.04493 -3.03677E-6 L 2.21598E-6 -3.03677E-6 " pathEditMode="relative" rAng="0" ptsTypes="AA">
                                      <p:cBhvr>
                                        <p:cTn id="9" dur="600" fill="hold"/>
                                        <p:tgtEl>
                                          <p:spTgt spid="159"/>
                                        </p:tgtEl>
                                        <p:attrNameLst>
                                          <p:attrName>ppt_x</p:attrName>
                                          <p:attrName>ppt_y</p:attrName>
                                        </p:attrNameLst>
                                      </p:cBhvr>
                                      <p:rCtr x="-2221" y="0"/>
                                    </p:animMotion>
                                  </p:childTnLst>
                                </p:cTn>
                              </p:par>
                              <p:par>
                                <p:cTn id="10" presetID="10" presetClass="entr" presetSubtype="0" fill="hold" grpId="0" nodeType="with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35" presetClass="path" presetSubtype="0" decel="100000" fill="hold" grpId="1" nodeType="withEffect">
                                  <p:stCondLst>
                                    <p:cond delay="0"/>
                                  </p:stCondLst>
                                  <p:childTnLst>
                                    <p:animMotion origin="layout" path="M 0.04493 -3.03677E-6 L 2.21598E-6 -3.03677E-6 " pathEditMode="relative" rAng="0" ptsTypes="AA">
                                      <p:cBhvr>
                                        <p:cTn id="14" dur="600" fill="hold"/>
                                        <p:tgtEl>
                                          <p:spTgt spid="157"/>
                                        </p:tgtEl>
                                        <p:attrNameLst>
                                          <p:attrName>ppt_x</p:attrName>
                                          <p:attrName>ppt_y</p:attrName>
                                        </p:attrNameLst>
                                      </p:cBhvr>
                                      <p:rCtr x="-2221" y="0"/>
                                    </p:animMotion>
                                  </p:childTnLst>
                                </p:cTn>
                              </p:par>
                              <p:par>
                                <p:cTn id="15" presetID="10"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500"/>
                                        <p:tgtEl>
                                          <p:spTgt spid="158"/>
                                        </p:tgtEl>
                                      </p:cBhvr>
                                    </p:animEffect>
                                  </p:childTnLst>
                                </p:cTn>
                              </p:par>
                              <p:par>
                                <p:cTn id="18" presetID="35" presetClass="path" presetSubtype="0" decel="100000" fill="hold" grpId="1" nodeType="withEffect">
                                  <p:stCondLst>
                                    <p:cond delay="0"/>
                                  </p:stCondLst>
                                  <p:childTnLst>
                                    <p:animMotion origin="layout" path="M 0.04493 -3.03677E-6 L 2.21598E-6 -3.03677E-6 " pathEditMode="relative" rAng="0" ptsTypes="AA">
                                      <p:cBhvr>
                                        <p:cTn id="19" dur="600" fill="hold"/>
                                        <p:tgtEl>
                                          <p:spTgt spid="158"/>
                                        </p:tgtEl>
                                        <p:attrNameLst>
                                          <p:attrName>ppt_x</p:attrName>
                                          <p:attrName>ppt_y</p:attrName>
                                        </p:attrNameLst>
                                      </p:cBhvr>
                                      <p:rCtr x="-2221" y="0"/>
                                    </p:animMotion>
                                  </p:childTnLst>
                                </p:cTn>
                              </p:par>
                              <p:par>
                                <p:cTn id="20" presetID="10" presetClass="entr" presetSubtype="0" fill="hold" grpId="0"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fade">
                                      <p:cBhvr>
                                        <p:cTn id="22" dur="500"/>
                                        <p:tgtEl>
                                          <p:spTgt spid="160"/>
                                        </p:tgtEl>
                                      </p:cBhvr>
                                    </p:animEffect>
                                  </p:childTnLst>
                                </p:cTn>
                              </p:par>
                              <p:par>
                                <p:cTn id="23" presetID="35" presetClass="path" presetSubtype="0" decel="100000" fill="hold" grpId="1" nodeType="withEffect">
                                  <p:stCondLst>
                                    <p:cond delay="0"/>
                                  </p:stCondLst>
                                  <p:childTnLst>
                                    <p:animMotion origin="layout" path="M 0.04493 -3.03677E-6 L 2.21598E-6 -3.03677E-6 " pathEditMode="relative" rAng="0" ptsTypes="AA">
                                      <p:cBhvr>
                                        <p:cTn id="24" dur="600" fill="hold"/>
                                        <p:tgtEl>
                                          <p:spTgt spid="160"/>
                                        </p:tgtEl>
                                        <p:attrNameLst>
                                          <p:attrName>ppt_x</p:attrName>
                                          <p:attrName>ppt_y</p:attrName>
                                        </p:attrNameLst>
                                      </p:cBhvr>
                                      <p:rCtr x="-22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158" grpId="1"/>
      <p:bldP spid="159" grpId="0"/>
      <p:bldP spid="159" grpId="1"/>
      <p:bldP spid="157" grpId="0"/>
      <p:bldP spid="157" grpId="1"/>
      <p:bldP spid="160" grpId="0"/>
      <p:bldP spid="16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6946" y="3275920"/>
            <a:ext cx="4550843" cy="4771542"/>
          </a:xfrm>
          <a:prstGeom prst="rect">
            <a:avLst/>
          </a:prstGeom>
        </p:spPr>
      </p:pic>
      <p:sp>
        <p:nvSpPr>
          <p:cNvPr id="42" name="Rectangle 41"/>
          <p:cNvSpPr/>
          <p:nvPr/>
        </p:nvSpPr>
        <p:spPr bwMode="auto">
          <a:xfrm>
            <a:off x="3820845" y="3192815"/>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0845"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177"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502" y="3903283"/>
            <a:ext cx="1505388"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177" y="3192352"/>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502" y="3192352"/>
            <a:ext cx="1505388"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3991" y="2025795"/>
            <a:ext cx="5360843" cy="259543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2802" y="1272074"/>
            <a:ext cx="6633116" cy="285171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20" y="2025795"/>
            <a:ext cx="5376386" cy="260093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8997" y="3634002"/>
            <a:ext cx="1860266" cy="490477"/>
          </a:xfrm>
          <a:prstGeom prst="rect">
            <a:avLst/>
          </a:prstGeom>
        </p:spPr>
      </p:pic>
      <p:sp useBgFill="1">
        <p:nvSpPr>
          <p:cNvPr id="25" name="Rectangle 24"/>
          <p:cNvSpPr/>
          <p:nvPr/>
        </p:nvSpPr>
        <p:spPr bwMode="auto">
          <a:xfrm>
            <a:off x="1489339" y="5412907"/>
            <a:ext cx="9365036" cy="276589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4250" y="4646887"/>
            <a:ext cx="9147170" cy="5510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6820" tIns="107527" rIns="134410"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endParaRPr lang="en-US" sz="2352"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810" y="3611416"/>
            <a:ext cx="2002565" cy="515530"/>
          </a:xfrm>
          <a:prstGeom prst="rect">
            <a:avLst/>
          </a:prstGeom>
        </p:spPr>
      </p:pic>
      <p:grpSp>
        <p:nvGrpSpPr>
          <p:cNvPr id="6" name="Group 5"/>
          <p:cNvGrpSpPr/>
          <p:nvPr/>
        </p:nvGrpSpPr>
        <p:grpSpPr>
          <a:xfrm>
            <a:off x="1360907" y="4159559"/>
            <a:ext cx="2469900" cy="452370"/>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992" y="4159152"/>
            <a:ext cx="2469900" cy="452370"/>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7051" y="3642846"/>
            <a:ext cx="1349112" cy="1349112"/>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757882" y="2993054"/>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2" y="3794439"/>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5" y="5448272"/>
            <a:ext cx="4563221" cy="55107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253" tIns="107527" rIns="806458"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6246" y="3642846"/>
            <a:ext cx="1349112" cy="1349112"/>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145" y="1424948"/>
            <a:ext cx="5300231" cy="1350819"/>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144" y="2152348"/>
            <a:ext cx="4966447" cy="1783172"/>
          </a:xfrm>
          <a:prstGeom prst="rect">
            <a:avLst/>
          </a:prstGeom>
        </p:spPr>
      </p:pic>
    </p:spTree>
    <p:extLst>
      <p:ext uri="{BB962C8B-B14F-4D97-AF65-F5344CB8AC3E}">
        <p14:creationId xmlns:p14="http://schemas.microsoft.com/office/powerpoint/2010/main" val="196453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Work Item Tracking</a:t>
            </a:r>
            <a:endParaRPr lang="en-US" sz="5400" dirty="0"/>
          </a:p>
        </p:txBody>
      </p:sp>
      <p:sp>
        <p:nvSpPr>
          <p:cNvPr id="10" name="Content Placeholder 9"/>
          <p:cNvSpPr>
            <a:spLocks noGrp="1"/>
          </p:cNvSpPr>
          <p:nvPr>
            <p:ph idx="1"/>
          </p:nvPr>
        </p:nvSpPr>
        <p:spPr>
          <a:xfrm>
            <a:off x="406294" y="1419832"/>
            <a:ext cx="11376237" cy="3684731"/>
          </a:xfrm>
        </p:spPr>
        <p:txBody>
          <a:bodyPr/>
          <a:lstStyle/>
          <a:p>
            <a:r>
              <a:rPr lang="en-US" dirty="0" smtClean="0"/>
              <a:t>Track work by category</a:t>
            </a:r>
          </a:p>
          <a:p>
            <a:r>
              <a:rPr lang="en-US" dirty="0" smtClean="0"/>
              <a:t>Works with familiar tools</a:t>
            </a:r>
          </a:p>
          <a:p>
            <a:pPr lvl="1"/>
            <a:r>
              <a:rPr lang="en-US" dirty="0" smtClean="0"/>
              <a:t>Visual Studio</a:t>
            </a:r>
          </a:p>
          <a:p>
            <a:pPr lvl="1"/>
            <a:r>
              <a:rPr lang="en-US" dirty="0" smtClean="0"/>
              <a:t>Excel</a:t>
            </a:r>
          </a:p>
          <a:p>
            <a:pPr lvl="1"/>
            <a:r>
              <a:rPr lang="en-US" dirty="0" smtClean="0"/>
              <a:t>Project</a:t>
            </a:r>
          </a:p>
          <a:p>
            <a:r>
              <a:rPr lang="en-US" dirty="0" smtClean="0"/>
              <a:t>Customizable based on your individual needs</a:t>
            </a:r>
          </a:p>
          <a:p>
            <a:pPr lvl="1"/>
            <a:r>
              <a:rPr lang="en-US" dirty="0" smtClean="0"/>
              <a:t>Fields, workflows, states customizable through process editor</a:t>
            </a:r>
            <a:endParaRPr lang="en-US" dirty="0"/>
          </a:p>
        </p:txBody>
      </p:sp>
      <p:sp>
        <p:nvSpPr>
          <p:cNvPr id="2" name="Footer Placeholder 1"/>
          <p:cNvSpPr>
            <a:spLocks noGrp="1"/>
          </p:cNvSpPr>
          <p:nvPr>
            <p:ph type="ftr" sz="quarter" idx="11"/>
          </p:nvPr>
        </p:nvSpPr>
        <p:spPr/>
        <p:txBody>
          <a:bodyPr/>
          <a:lstStyle/>
          <a:p>
            <a:r>
              <a:rPr lang="en-US" dirty="0" smtClean="0">
                <a:solidFill>
                  <a:prstClr val="white"/>
                </a:solidFill>
              </a:rPr>
              <a:t>Microsoft Corporation</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9</a:t>
            </a:fld>
            <a:endParaRPr lang="en-US" dirty="0">
              <a:solidFill>
                <a:prstClr val="white"/>
              </a:solidFill>
            </a:endParaRPr>
          </a:p>
        </p:txBody>
      </p:sp>
    </p:spTree>
    <p:extLst>
      <p:ext uri="{BB962C8B-B14F-4D97-AF65-F5344CB8AC3E}">
        <p14:creationId xmlns:p14="http://schemas.microsoft.com/office/powerpoint/2010/main" val="38610892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2268</Words>
  <Application>Microsoft Office PowerPoint</Application>
  <PresentationFormat>Custom</PresentationFormat>
  <Paragraphs>223</Paragraphs>
  <Slides>26</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App Lifecycle Management</vt:lpstr>
      <vt:lpstr>Agenda </vt:lpstr>
      <vt:lpstr>Overview</vt:lpstr>
      <vt:lpstr>What is ALM?</vt:lpstr>
      <vt:lpstr>Lifecycle Overview</vt:lpstr>
      <vt:lpstr>Visual Studio 2013 ALM</vt:lpstr>
      <vt:lpstr>Work Item Tracking</vt:lpstr>
      <vt:lpstr>Version Control</vt:lpstr>
      <vt:lpstr>Build Automation</vt:lpstr>
      <vt:lpstr>Reporting</vt:lpstr>
      <vt:lpstr>Capabilities and Features</vt:lpstr>
      <vt:lpstr>PowerPoint Presentation</vt:lpstr>
      <vt:lpstr>Office 365 ALM</vt:lpstr>
      <vt:lpstr>O365 ALM</vt:lpstr>
      <vt:lpstr>Continuous Integration</vt:lpstr>
      <vt:lpstr>Continuous Integration</vt:lpstr>
      <vt:lpstr>PowerPoint Presentation</vt:lpstr>
      <vt:lpstr>Office 365 Testing</vt:lpstr>
      <vt:lpstr>O365 Testing Considerations</vt:lpstr>
      <vt:lpstr>Testing</vt:lpstr>
      <vt:lpstr>Testing</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2014-08-28T13:02:17Z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