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46"/>
  </p:notesMasterIdLst>
  <p:handoutMasterIdLst>
    <p:handoutMasterId r:id="rId47"/>
  </p:handoutMasterIdLst>
  <p:sldIdLst>
    <p:sldId id="1242" r:id="rId6"/>
    <p:sldId id="1306" r:id="rId7"/>
    <p:sldId id="1307" r:id="rId8"/>
    <p:sldId id="1308" r:id="rId9"/>
    <p:sldId id="1360" r:id="rId10"/>
    <p:sldId id="1361" r:id="rId11"/>
    <p:sldId id="1362" r:id="rId12"/>
    <p:sldId id="1299" r:id="rId13"/>
    <p:sldId id="1359" r:id="rId14"/>
    <p:sldId id="1374" r:id="rId15"/>
    <p:sldId id="1375" r:id="rId16"/>
    <p:sldId id="1347" r:id="rId17"/>
    <p:sldId id="1364" r:id="rId18"/>
    <p:sldId id="1372" r:id="rId19"/>
    <p:sldId id="1373" r:id="rId20"/>
    <p:sldId id="1376" r:id="rId21"/>
    <p:sldId id="1340" r:id="rId22"/>
    <p:sldId id="1348" r:id="rId23"/>
    <p:sldId id="1349" r:id="rId24"/>
    <p:sldId id="1371" r:id="rId25"/>
    <p:sldId id="1352" r:id="rId26"/>
    <p:sldId id="1353" r:id="rId27"/>
    <p:sldId id="1354" r:id="rId28"/>
    <p:sldId id="1355" r:id="rId29"/>
    <p:sldId id="1356" r:id="rId30"/>
    <p:sldId id="1357" r:id="rId31"/>
    <p:sldId id="1358" r:id="rId32"/>
    <p:sldId id="1365" r:id="rId33"/>
    <p:sldId id="1366" r:id="rId34"/>
    <p:sldId id="1344" r:id="rId35"/>
    <p:sldId id="1367" r:id="rId36"/>
    <p:sldId id="1345" r:id="rId37"/>
    <p:sldId id="1369" r:id="rId38"/>
    <p:sldId id="1377" r:id="rId39"/>
    <p:sldId id="1370" r:id="rId40"/>
    <p:sldId id="1310" r:id="rId41"/>
    <p:sldId id="1311" r:id="rId42"/>
    <p:sldId id="1312" r:id="rId43"/>
    <p:sldId id="1313" r:id="rId44"/>
    <p:sldId id="1314" r:id="rId45"/>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387D750-615C-4F0D-BDC4-13D8F2242D3F}">
          <p14:sldIdLst>
            <p14:sldId id="1242"/>
            <p14:sldId id="1306"/>
            <p14:sldId id="1307"/>
            <p14:sldId id="1308"/>
          </p14:sldIdLst>
        </p14:section>
        <p14:section name="Introduction" id="{C9552FAC-73BA-4DEC-B3B1-99A920D9C1D2}">
          <p14:sldIdLst>
            <p14:sldId id="1360"/>
            <p14:sldId id="1361"/>
            <p14:sldId id="1362"/>
          </p14:sldIdLst>
        </p14:section>
        <p14:section name="Remote Timer Jobs" id="{2D66131E-5340-4A7B-9A0E-49CFA8B9F597}">
          <p14:sldIdLst>
            <p14:sldId id="1299"/>
            <p14:sldId id="1359"/>
            <p14:sldId id="1374"/>
            <p14:sldId id="1375"/>
            <p14:sldId id="1347"/>
            <p14:sldId id="1364"/>
            <p14:sldId id="1372"/>
            <p14:sldId id="1373"/>
            <p14:sldId id="1376"/>
          </p14:sldIdLst>
        </p14:section>
        <p14:section name="Remote event receicers" id="{5E412645-B4F4-4091-A8C8-9C9953D3C17A}">
          <p14:sldIdLst>
            <p14:sldId id="1340"/>
            <p14:sldId id="1348"/>
            <p14:sldId id="1349"/>
            <p14:sldId id="1371"/>
            <p14:sldId id="1352"/>
            <p14:sldId id="1353"/>
            <p14:sldId id="1354"/>
            <p14:sldId id="1355"/>
            <p14:sldId id="1356"/>
            <p14:sldId id="1357"/>
            <p14:sldId id="1358"/>
            <p14:sldId id="1365"/>
            <p14:sldId id="1366"/>
          </p14:sldIdLst>
        </p14:section>
        <p14:section name="App installation events" id="{F8584514-78A7-47E4-BCB4-C5B525786FB6}">
          <p14:sldIdLst>
            <p14:sldId id="1344"/>
            <p14:sldId id="1367"/>
            <p14:sldId id="1345"/>
            <p14:sldId id="1369"/>
            <p14:sldId id="1377"/>
          </p14:sldIdLst>
        </p14:section>
        <p14:section name="Closing" id="{C4EA8950-BDB5-4983-8DDF-2724C2F2CA62}">
          <p14:sldIdLst>
            <p14:sldId id="1370"/>
            <p14:sldId id="1310"/>
            <p14:sldId id="1311"/>
            <p14:sldId id="1312"/>
            <p14:sldId id="1313"/>
            <p14:sldId id="131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5000" autoAdjust="0"/>
  </p:normalViewPr>
  <p:slideViewPr>
    <p:cSldViewPr snapToGrid="0">
      <p:cViewPr varScale="1">
        <p:scale>
          <a:sx n="127" d="100"/>
          <a:sy n="127" d="100"/>
        </p:scale>
        <p:origin x="282" y="120"/>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901B9-6F05-4D1E-80C3-BF75345C50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D8686B31-BF37-4B6F-A909-435F24A70282}">
      <dgm:prSet/>
      <dgm:spPr/>
      <dgm:t>
        <a:bodyPr/>
        <a:lstStyle/>
        <a:p>
          <a:pPr rtl="0"/>
          <a:r>
            <a:rPr lang="en-US" dirty="0" smtClean="0"/>
            <a:t>Event scopes:</a:t>
          </a:r>
        </a:p>
      </dgm:t>
    </dgm:pt>
    <dgm:pt modelId="{669D55EE-A7CA-4619-9B32-D7B2BEEC8602}" type="parTrans" cxnId="{737A424C-98F0-418F-89A4-126A7EF44BFA}">
      <dgm:prSet/>
      <dgm:spPr/>
      <dgm:t>
        <a:bodyPr/>
        <a:lstStyle/>
        <a:p>
          <a:endParaRPr lang="en-GB"/>
        </a:p>
      </dgm:t>
    </dgm:pt>
    <dgm:pt modelId="{C56E07FF-DD32-4A8B-9144-A71114A08E6D}" type="sibTrans" cxnId="{737A424C-98F0-418F-89A4-126A7EF44BFA}">
      <dgm:prSet/>
      <dgm:spPr/>
      <dgm:t>
        <a:bodyPr/>
        <a:lstStyle/>
        <a:p>
          <a:endParaRPr lang="en-GB"/>
        </a:p>
      </dgm:t>
    </dgm:pt>
    <dgm:pt modelId="{6EFF3E64-FD78-4ED9-9B37-F78EFB7A5D40}">
      <dgm:prSet/>
      <dgm:spPr/>
      <dgm:t>
        <a:bodyPr/>
        <a:lstStyle/>
        <a:p>
          <a:pPr rtl="0"/>
          <a:r>
            <a:rPr lang="en-US" dirty="0" smtClean="0"/>
            <a:t>List item</a:t>
          </a:r>
          <a:endParaRPr lang="en-GB" dirty="0"/>
        </a:p>
      </dgm:t>
    </dgm:pt>
    <dgm:pt modelId="{3FAF192C-C273-4BB2-B483-B9077FD28502}" type="parTrans" cxnId="{2BE20B8A-D9B7-4332-8F39-A010123F551B}">
      <dgm:prSet/>
      <dgm:spPr/>
      <dgm:t>
        <a:bodyPr/>
        <a:lstStyle/>
        <a:p>
          <a:endParaRPr lang="en-GB"/>
        </a:p>
      </dgm:t>
    </dgm:pt>
    <dgm:pt modelId="{B46F179D-6F3A-4E8F-A2DE-D87A40ACF24E}" type="sibTrans" cxnId="{2BE20B8A-D9B7-4332-8F39-A010123F551B}">
      <dgm:prSet/>
      <dgm:spPr/>
      <dgm:t>
        <a:bodyPr/>
        <a:lstStyle/>
        <a:p>
          <a:endParaRPr lang="en-GB"/>
        </a:p>
      </dgm:t>
    </dgm:pt>
    <dgm:pt modelId="{85D65099-25A7-4EC6-8C94-09F840EF4EB8}">
      <dgm:prSet/>
      <dgm:spPr/>
      <dgm:t>
        <a:bodyPr/>
        <a:lstStyle/>
        <a:p>
          <a:pPr rtl="0"/>
          <a:r>
            <a:rPr lang="en-US" dirty="0" smtClean="0"/>
            <a:t>Support for the following types:</a:t>
          </a:r>
        </a:p>
      </dgm:t>
    </dgm:pt>
    <dgm:pt modelId="{78A1A250-9FB2-4472-852B-8E0F93A4C9A4}" type="parTrans" cxnId="{C7869BF5-880F-4DAF-A4FF-212111669539}">
      <dgm:prSet/>
      <dgm:spPr/>
      <dgm:t>
        <a:bodyPr/>
        <a:lstStyle/>
        <a:p>
          <a:endParaRPr lang="en-GB"/>
        </a:p>
      </dgm:t>
    </dgm:pt>
    <dgm:pt modelId="{2D1EEBC4-FF38-4AC4-9775-BD22678AA49A}" type="sibTrans" cxnId="{C7869BF5-880F-4DAF-A4FF-212111669539}">
      <dgm:prSet/>
      <dgm:spPr/>
      <dgm:t>
        <a:bodyPr/>
        <a:lstStyle/>
        <a:p>
          <a:endParaRPr lang="en-GB"/>
        </a:p>
      </dgm:t>
    </dgm:pt>
    <dgm:pt modelId="{93520FE3-EC20-4A2B-9F8B-E0B39C27C9EF}">
      <dgm:prSet/>
      <dgm:spPr/>
      <dgm:t>
        <a:bodyPr/>
        <a:lstStyle/>
        <a:p>
          <a:pPr rtl="0"/>
          <a:r>
            <a:rPr lang="en-US" dirty="0" smtClean="0"/>
            <a:t>Synchronous events</a:t>
          </a:r>
          <a:endParaRPr lang="en-GB" dirty="0"/>
        </a:p>
      </dgm:t>
    </dgm:pt>
    <dgm:pt modelId="{7210C299-EAA7-40C2-9260-7EC64268C884}" type="parTrans" cxnId="{BCDBA1CC-B158-4EF9-89A7-D0B05947E656}">
      <dgm:prSet/>
      <dgm:spPr/>
      <dgm:t>
        <a:bodyPr/>
        <a:lstStyle/>
        <a:p>
          <a:endParaRPr lang="en-GB"/>
        </a:p>
      </dgm:t>
    </dgm:pt>
    <dgm:pt modelId="{11E75AD1-9B22-4B30-AA0C-3CE09D125907}" type="sibTrans" cxnId="{BCDBA1CC-B158-4EF9-89A7-D0B05947E656}">
      <dgm:prSet/>
      <dgm:spPr/>
      <dgm:t>
        <a:bodyPr/>
        <a:lstStyle/>
        <a:p>
          <a:endParaRPr lang="en-GB"/>
        </a:p>
      </dgm:t>
    </dgm:pt>
    <dgm:pt modelId="{22DD3D18-C653-4DEB-A569-9647A8DC907B}">
      <dgm:prSet/>
      <dgm:spPr/>
      <dgm:t>
        <a:bodyPr/>
        <a:lstStyle/>
        <a:p>
          <a:r>
            <a:rPr lang="en-US" dirty="0" smtClean="0"/>
            <a:t>List</a:t>
          </a:r>
        </a:p>
      </dgm:t>
    </dgm:pt>
    <dgm:pt modelId="{69A83332-8543-4EE0-8120-BCF1BBF2B3AE}" type="parTrans" cxnId="{577BFAD7-8CC2-4BD1-B2FE-6D62F7E7B0A6}">
      <dgm:prSet/>
      <dgm:spPr/>
      <dgm:t>
        <a:bodyPr/>
        <a:lstStyle/>
        <a:p>
          <a:endParaRPr lang="en-US"/>
        </a:p>
      </dgm:t>
    </dgm:pt>
    <dgm:pt modelId="{6D12D0CF-E98F-4DF7-9F6B-23BF105A62AB}" type="sibTrans" cxnId="{577BFAD7-8CC2-4BD1-B2FE-6D62F7E7B0A6}">
      <dgm:prSet/>
      <dgm:spPr/>
      <dgm:t>
        <a:bodyPr/>
        <a:lstStyle/>
        <a:p>
          <a:endParaRPr lang="en-US"/>
        </a:p>
      </dgm:t>
    </dgm:pt>
    <dgm:pt modelId="{CA8D7B59-FB05-496C-B2C3-0103FB32D37E}">
      <dgm:prSet/>
      <dgm:spPr/>
      <dgm:t>
        <a:bodyPr/>
        <a:lstStyle/>
        <a:p>
          <a:r>
            <a:rPr lang="en-US" dirty="0" smtClean="0"/>
            <a:t>Web</a:t>
          </a:r>
        </a:p>
      </dgm:t>
    </dgm:pt>
    <dgm:pt modelId="{46B6D1E1-ECFC-4472-A847-F26DB2C991D4}" type="parTrans" cxnId="{B74B9B32-7D3A-46B8-ADD0-929CD87FBAA0}">
      <dgm:prSet/>
      <dgm:spPr/>
      <dgm:t>
        <a:bodyPr/>
        <a:lstStyle/>
        <a:p>
          <a:endParaRPr lang="en-US"/>
        </a:p>
      </dgm:t>
    </dgm:pt>
    <dgm:pt modelId="{ADB647D1-AC53-40FF-898C-15C82280606C}" type="sibTrans" cxnId="{B74B9B32-7D3A-46B8-ADD0-929CD87FBAA0}">
      <dgm:prSet/>
      <dgm:spPr/>
      <dgm:t>
        <a:bodyPr/>
        <a:lstStyle/>
        <a:p>
          <a:endParaRPr lang="en-US"/>
        </a:p>
      </dgm:t>
    </dgm:pt>
    <dgm:pt modelId="{A237E701-949B-4CFF-902B-9272DAE52207}">
      <dgm:prSet/>
      <dgm:spPr/>
      <dgm:t>
        <a:bodyPr/>
        <a:lstStyle/>
        <a:p>
          <a:r>
            <a:rPr lang="en-US" dirty="0" smtClean="0"/>
            <a:t>App</a:t>
          </a:r>
        </a:p>
      </dgm:t>
    </dgm:pt>
    <dgm:pt modelId="{D49F4526-504A-4A33-970B-F0A719F5D387}" type="parTrans" cxnId="{7EB6EEAF-D9BF-4F83-A348-C7E80729D6B7}">
      <dgm:prSet/>
      <dgm:spPr/>
      <dgm:t>
        <a:bodyPr/>
        <a:lstStyle/>
        <a:p>
          <a:endParaRPr lang="en-US"/>
        </a:p>
      </dgm:t>
    </dgm:pt>
    <dgm:pt modelId="{0707D9A2-A6C8-4094-B0FB-30E1454B8416}" type="sibTrans" cxnId="{7EB6EEAF-D9BF-4F83-A348-C7E80729D6B7}">
      <dgm:prSet/>
      <dgm:spPr/>
      <dgm:t>
        <a:bodyPr/>
        <a:lstStyle/>
        <a:p>
          <a:endParaRPr lang="en-US"/>
        </a:p>
      </dgm:t>
    </dgm:pt>
    <dgm:pt modelId="{E2DC489B-724F-44D5-88CC-E9B7196AF097}">
      <dgm:prSet/>
      <dgm:spPr/>
      <dgm:t>
        <a:bodyPr/>
        <a:lstStyle/>
        <a:p>
          <a:r>
            <a:rPr lang="en-US" dirty="0" smtClean="0"/>
            <a:t>Asynchronous after events</a:t>
          </a:r>
          <a:endParaRPr lang="en-US" dirty="0"/>
        </a:p>
      </dgm:t>
    </dgm:pt>
    <dgm:pt modelId="{D091A29A-4D7C-4CBF-8B43-A5EFA83A22CC}" type="parTrans" cxnId="{A86619D3-8234-42A3-988C-EC1929ADA76A}">
      <dgm:prSet/>
      <dgm:spPr/>
      <dgm:t>
        <a:bodyPr/>
        <a:lstStyle/>
        <a:p>
          <a:endParaRPr lang="en-US"/>
        </a:p>
      </dgm:t>
    </dgm:pt>
    <dgm:pt modelId="{F8EBFEAB-9515-4F62-9F25-797975ABCA39}" type="sibTrans" cxnId="{A86619D3-8234-42A3-988C-EC1929ADA76A}">
      <dgm:prSet/>
      <dgm:spPr/>
      <dgm:t>
        <a:bodyPr/>
        <a:lstStyle/>
        <a:p>
          <a:endParaRPr lang="en-US"/>
        </a:p>
      </dgm:t>
    </dgm:pt>
    <dgm:pt modelId="{027F324F-4382-405F-B5D2-C3D5B2BA234E}" type="pres">
      <dgm:prSet presAssocID="{D80901B9-6F05-4D1E-80C3-BF75345C50BE}" presName="linear" presStyleCnt="0">
        <dgm:presLayoutVars>
          <dgm:animLvl val="lvl"/>
          <dgm:resizeHandles val="exact"/>
        </dgm:presLayoutVars>
      </dgm:prSet>
      <dgm:spPr/>
      <dgm:t>
        <a:bodyPr/>
        <a:lstStyle/>
        <a:p>
          <a:endParaRPr lang="en-US"/>
        </a:p>
      </dgm:t>
    </dgm:pt>
    <dgm:pt modelId="{B8D470D0-C272-4757-8EAD-882768C608B8}" type="pres">
      <dgm:prSet presAssocID="{D8686B31-BF37-4B6F-A909-435F24A70282}" presName="parentText" presStyleLbl="node1" presStyleIdx="0" presStyleCnt="2">
        <dgm:presLayoutVars>
          <dgm:chMax val="0"/>
          <dgm:bulletEnabled val="1"/>
        </dgm:presLayoutVars>
      </dgm:prSet>
      <dgm:spPr/>
      <dgm:t>
        <a:bodyPr/>
        <a:lstStyle/>
        <a:p>
          <a:endParaRPr lang="en-US"/>
        </a:p>
      </dgm:t>
    </dgm:pt>
    <dgm:pt modelId="{318B7737-7624-4B1A-85FA-5AE3759F1CD0}" type="pres">
      <dgm:prSet presAssocID="{D8686B31-BF37-4B6F-A909-435F24A70282}" presName="childText" presStyleLbl="revTx" presStyleIdx="0" presStyleCnt="2">
        <dgm:presLayoutVars>
          <dgm:bulletEnabled val="1"/>
        </dgm:presLayoutVars>
      </dgm:prSet>
      <dgm:spPr/>
      <dgm:t>
        <a:bodyPr/>
        <a:lstStyle/>
        <a:p>
          <a:endParaRPr lang="en-US"/>
        </a:p>
      </dgm:t>
    </dgm:pt>
    <dgm:pt modelId="{A1D4AE7D-199E-4F88-84A0-C207C0B064C4}" type="pres">
      <dgm:prSet presAssocID="{85D65099-25A7-4EC6-8C94-09F840EF4EB8}" presName="parentText" presStyleLbl="node1" presStyleIdx="1" presStyleCnt="2">
        <dgm:presLayoutVars>
          <dgm:chMax val="0"/>
          <dgm:bulletEnabled val="1"/>
        </dgm:presLayoutVars>
      </dgm:prSet>
      <dgm:spPr/>
      <dgm:t>
        <a:bodyPr/>
        <a:lstStyle/>
        <a:p>
          <a:endParaRPr lang="en-US"/>
        </a:p>
      </dgm:t>
    </dgm:pt>
    <dgm:pt modelId="{FB4524FA-6835-41B5-9EF6-46EEDF339826}" type="pres">
      <dgm:prSet presAssocID="{85D65099-25A7-4EC6-8C94-09F840EF4EB8}" presName="childText" presStyleLbl="revTx" presStyleIdx="1" presStyleCnt="2">
        <dgm:presLayoutVars>
          <dgm:bulletEnabled val="1"/>
        </dgm:presLayoutVars>
      </dgm:prSet>
      <dgm:spPr/>
      <dgm:t>
        <a:bodyPr/>
        <a:lstStyle/>
        <a:p>
          <a:endParaRPr lang="en-US"/>
        </a:p>
      </dgm:t>
    </dgm:pt>
  </dgm:ptLst>
  <dgm:cxnLst>
    <dgm:cxn modelId="{9EAD07FA-B201-44A7-B7A7-8521FD1D6142}" type="presOf" srcId="{A237E701-949B-4CFF-902B-9272DAE52207}" destId="{318B7737-7624-4B1A-85FA-5AE3759F1CD0}" srcOrd="0" destOrd="3" presId="urn:microsoft.com/office/officeart/2005/8/layout/vList2"/>
    <dgm:cxn modelId="{18BDC8E8-C511-4A7C-A532-F6FDA9BA922C}" type="presOf" srcId="{D8686B31-BF37-4B6F-A909-435F24A70282}" destId="{B8D470D0-C272-4757-8EAD-882768C608B8}" srcOrd="0" destOrd="0" presId="urn:microsoft.com/office/officeart/2005/8/layout/vList2"/>
    <dgm:cxn modelId="{AA3BC292-DB47-4CF2-9622-07263458A791}" type="presOf" srcId="{D80901B9-6F05-4D1E-80C3-BF75345C50BE}" destId="{027F324F-4382-405F-B5D2-C3D5B2BA234E}" srcOrd="0" destOrd="0" presId="urn:microsoft.com/office/officeart/2005/8/layout/vList2"/>
    <dgm:cxn modelId="{319B68CE-79F0-4588-A395-1887A567C3C3}" type="presOf" srcId="{93520FE3-EC20-4A2B-9F8B-E0B39C27C9EF}" destId="{FB4524FA-6835-41B5-9EF6-46EEDF339826}" srcOrd="0" destOrd="0" presId="urn:microsoft.com/office/officeart/2005/8/layout/vList2"/>
    <dgm:cxn modelId="{1B42E4CE-5120-4671-A297-37B49077E934}" type="presOf" srcId="{CA8D7B59-FB05-496C-B2C3-0103FB32D37E}" destId="{318B7737-7624-4B1A-85FA-5AE3759F1CD0}" srcOrd="0" destOrd="2" presId="urn:microsoft.com/office/officeart/2005/8/layout/vList2"/>
    <dgm:cxn modelId="{CDBD27A3-758A-46B0-82F6-3A87D9583100}" type="presOf" srcId="{E2DC489B-724F-44D5-88CC-E9B7196AF097}" destId="{FB4524FA-6835-41B5-9EF6-46EEDF339826}" srcOrd="0" destOrd="1" presId="urn:microsoft.com/office/officeart/2005/8/layout/vList2"/>
    <dgm:cxn modelId="{8DAE5C4B-C2EC-45DE-A8A2-95B0BEA8662B}" type="presOf" srcId="{85D65099-25A7-4EC6-8C94-09F840EF4EB8}" destId="{A1D4AE7D-199E-4F88-84A0-C207C0B064C4}" srcOrd="0" destOrd="0" presId="urn:microsoft.com/office/officeart/2005/8/layout/vList2"/>
    <dgm:cxn modelId="{7EB6EEAF-D9BF-4F83-A348-C7E80729D6B7}" srcId="{D8686B31-BF37-4B6F-A909-435F24A70282}" destId="{A237E701-949B-4CFF-902B-9272DAE52207}" srcOrd="3" destOrd="0" parTransId="{D49F4526-504A-4A33-970B-F0A719F5D387}" sibTransId="{0707D9A2-A6C8-4094-B0FB-30E1454B8416}"/>
    <dgm:cxn modelId="{8178AE16-CF5F-4557-A24C-D4A38CA65917}" type="presOf" srcId="{22DD3D18-C653-4DEB-A569-9647A8DC907B}" destId="{318B7737-7624-4B1A-85FA-5AE3759F1CD0}" srcOrd="0" destOrd="1" presId="urn:microsoft.com/office/officeart/2005/8/layout/vList2"/>
    <dgm:cxn modelId="{577BFAD7-8CC2-4BD1-B2FE-6D62F7E7B0A6}" srcId="{D8686B31-BF37-4B6F-A909-435F24A70282}" destId="{22DD3D18-C653-4DEB-A569-9647A8DC907B}" srcOrd="1" destOrd="0" parTransId="{69A83332-8543-4EE0-8120-BCF1BBF2B3AE}" sibTransId="{6D12D0CF-E98F-4DF7-9F6B-23BF105A62AB}"/>
    <dgm:cxn modelId="{663EDC85-3CB7-4AAD-A6B4-3150577BCEB1}" type="presOf" srcId="{6EFF3E64-FD78-4ED9-9B37-F78EFB7A5D40}" destId="{318B7737-7624-4B1A-85FA-5AE3759F1CD0}" srcOrd="0" destOrd="0" presId="urn:microsoft.com/office/officeart/2005/8/layout/vList2"/>
    <dgm:cxn modelId="{737A424C-98F0-418F-89A4-126A7EF44BFA}" srcId="{D80901B9-6F05-4D1E-80C3-BF75345C50BE}" destId="{D8686B31-BF37-4B6F-A909-435F24A70282}" srcOrd="0" destOrd="0" parTransId="{669D55EE-A7CA-4619-9B32-D7B2BEEC8602}" sibTransId="{C56E07FF-DD32-4A8B-9144-A71114A08E6D}"/>
    <dgm:cxn modelId="{BCDBA1CC-B158-4EF9-89A7-D0B05947E656}" srcId="{85D65099-25A7-4EC6-8C94-09F840EF4EB8}" destId="{93520FE3-EC20-4A2B-9F8B-E0B39C27C9EF}" srcOrd="0" destOrd="0" parTransId="{7210C299-EAA7-40C2-9260-7EC64268C884}" sibTransId="{11E75AD1-9B22-4B30-AA0C-3CE09D125907}"/>
    <dgm:cxn modelId="{2BE20B8A-D9B7-4332-8F39-A010123F551B}" srcId="{D8686B31-BF37-4B6F-A909-435F24A70282}" destId="{6EFF3E64-FD78-4ED9-9B37-F78EFB7A5D40}" srcOrd="0" destOrd="0" parTransId="{3FAF192C-C273-4BB2-B483-B9077FD28502}" sibTransId="{B46F179D-6F3A-4E8F-A2DE-D87A40ACF24E}"/>
    <dgm:cxn modelId="{B74B9B32-7D3A-46B8-ADD0-929CD87FBAA0}" srcId="{D8686B31-BF37-4B6F-A909-435F24A70282}" destId="{CA8D7B59-FB05-496C-B2C3-0103FB32D37E}" srcOrd="2" destOrd="0" parTransId="{46B6D1E1-ECFC-4472-A847-F26DB2C991D4}" sibTransId="{ADB647D1-AC53-40FF-898C-15C82280606C}"/>
    <dgm:cxn modelId="{C7869BF5-880F-4DAF-A4FF-212111669539}" srcId="{D80901B9-6F05-4D1E-80C3-BF75345C50BE}" destId="{85D65099-25A7-4EC6-8C94-09F840EF4EB8}" srcOrd="1" destOrd="0" parTransId="{78A1A250-9FB2-4472-852B-8E0F93A4C9A4}" sibTransId="{2D1EEBC4-FF38-4AC4-9775-BD22678AA49A}"/>
    <dgm:cxn modelId="{A86619D3-8234-42A3-988C-EC1929ADA76A}" srcId="{85D65099-25A7-4EC6-8C94-09F840EF4EB8}" destId="{E2DC489B-724F-44D5-88CC-E9B7196AF097}" srcOrd="1" destOrd="0" parTransId="{D091A29A-4D7C-4CBF-8B43-A5EFA83A22CC}" sibTransId="{F8EBFEAB-9515-4F62-9F25-797975ABCA39}"/>
    <dgm:cxn modelId="{5290A57A-BA4F-4FB0-A71C-B7CDF52C3426}" type="presParOf" srcId="{027F324F-4382-405F-B5D2-C3D5B2BA234E}" destId="{B8D470D0-C272-4757-8EAD-882768C608B8}" srcOrd="0" destOrd="0" presId="urn:microsoft.com/office/officeart/2005/8/layout/vList2"/>
    <dgm:cxn modelId="{E46CB362-BE53-4FC6-AE3F-20C2C43FF684}" type="presParOf" srcId="{027F324F-4382-405F-B5D2-C3D5B2BA234E}" destId="{318B7737-7624-4B1A-85FA-5AE3759F1CD0}" srcOrd="1" destOrd="0" presId="urn:microsoft.com/office/officeart/2005/8/layout/vList2"/>
    <dgm:cxn modelId="{20D2B39A-815D-49BE-A81B-E709357139DD}" type="presParOf" srcId="{027F324F-4382-405F-B5D2-C3D5B2BA234E}" destId="{A1D4AE7D-199E-4F88-84A0-C207C0B064C4}" srcOrd="2" destOrd="0" presId="urn:microsoft.com/office/officeart/2005/8/layout/vList2"/>
    <dgm:cxn modelId="{87B28C4B-D34F-4577-AB43-FE7C004ED7B6}" type="presParOf" srcId="{027F324F-4382-405F-B5D2-C3D5B2BA234E}" destId="{FB4524FA-6835-41B5-9EF6-46EEDF33982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470D0-C272-4757-8EAD-882768C608B8}">
      <dsp:nvSpPr>
        <dsp:cNvPr id="0" name=""/>
        <dsp:cNvSpPr/>
      </dsp:nvSpPr>
      <dsp:spPr>
        <a:xfrm>
          <a:off x="0" y="28036"/>
          <a:ext cx="10374857"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dirty="0" smtClean="0"/>
            <a:t>Event scopes:</a:t>
          </a:r>
        </a:p>
      </dsp:txBody>
      <dsp:txXfrm>
        <a:off x="43978" y="72014"/>
        <a:ext cx="10286901" cy="812943"/>
      </dsp:txXfrm>
    </dsp:sp>
    <dsp:sp modelId="{318B7737-7624-4B1A-85FA-5AE3759F1CD0}">
      <dsp:nvSpPr>
        <dsp:cNvPr id="0" name=""/>
        <dsp:cNvSpPr/>
      </dsp:nvSpPr>
      <dsp:spPr>
        <a:xfrm>
          <a:off x="0" y="928936"/>
          <a:ext cx="10374857" cy="2028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402"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en-US" sz="2700" kern="1200" dirty="0" smtClean="0"/>
            <a:t>List item</a:t>
          </a:r>
          <a:endParaRPr lang="en-GB" sz="2700" kern="1200" dirty="0"/>
        </a:p>
        <a:p>
          <a:pPr marL="228600" lvl="1" indent="-228600" algn="l" defTabSz="1200150">
            <a:lnSpc>
              <a:spcPct val="90000"/>
            </a:lnSpc>
            <a:spcBef>
              <a:spcPct val="0"/>
            </a:spcBef>
            <a:spcAft>
              <a:spcPct val="20000"/>
            </a:spcAft>
            <a:buChar char="••"/>
          </a:pPr>
          <a:r>
            <a:rPr lang="en-US" sz="2700" kern="1200" dirty="0" smtClean="0"/>
            <a:t>List</a:t>
          </a:r>
        </a:p>
        <a:p>
          <a:pPr marL="228600" lvl="1" indent="-228600" algn="l" defTabSz="1200150">
            <a:lnSpc>
              <a:spcPct val="90000"/>
            </a:lnSpc>
            <a:spcBef>
              <a:spcPct val="0"/>
            </a:spcBef>
            <a:spcAft>
              <a:spcPct val="20000"/>
            </a:spcAft>
            <a:buChar char="••"/>
          </a:pPr>
          <a:r>
            <a:rPr lang="en-US" sz="2700" kern="1200" dirty="0" smtClean="0"/>
            <a:t>Web</a:t>
          </a:r>
        </a:p>
        <a:p>
          <a:pPr marL="228600" lvl="1" indent="-228600" algn="l" defTabSz="1200150">
            <a:lnSpc>
              <a:spcPct val="90000"/>
            </a:lnSpc>
            <a:spcBef>
              <a:spcPct val="0"/>
            </a:spcBef>
            <a:spcAft>
              <a:spcPct val="20000"/>
            </a:spcAft>
            <a:buChar char="••"/>
          </a:pPr>
          <a:r>
            <a:rPr lang="en-US" sz="2700" kern="1200" dirty="0" smtClean="0"/>
            <a:t>App</a:t>
          </a:r>
        </a:p>
      </dsp:txBody>
      <dsp:txXfrm>
        <a:off x="0" y="928936"/>
        <a:ext cx="10374857" cy="2028600"/>
      </dsp:txXfrm>
    </dsp:sp>
    <dsp:sp modelId="{A1D4AE7D-199E-4F88-84A0-C207C0B064C4}">
      <dsp:nvSpPr>
        <dsp:cNvPr id="0" name=""/>
        <dsp:cNvSpPr/>
      </dsp:nvSpPr>
      <dsp:spPr>
        <a:xfrm>
          <a:off x="0" y="2957536"/>
          <a:ext cx="10374857"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dirty="0" smtClean="0"/>
            <a:t>Support for the following types:</a:t>
          </a:r>
        </a:p>
      </dsp:txBody>
      <dsp:txXfrm>
        <a:off x="43978" y="3001514"/>
        <a:ext cx="10286901" cy="812943"/>
      </dsp:txXfrm>
    </dsp:sp>
    <dsp:sp modelId="{FB4524FA-6835-41B5-9EF6-46EEDF339826}">
      <dsp:nvSpPr>
        <dsp:cNvPr id="0" name=""/>
        <dsp:cNvSpPr/>
      </dsp:nvSpPr>
      <dsp:spPr>
        <a:xfrm>
          <a:off x="0" y="3858436"/>
          <a:ext cx="10374857" cy="1014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402"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en-US" sz="2700" kern="1200" dirty="0" smtClean="0"/>
            <a:t>Synchronous events</a:t>
          </a:r>
          <a:endParaRPr lang="en-GB" sz="2700" kern="1200" dirty="0"/>
        </a:p>
        <a:p>
          <a:pPr marL="228600" lvl="1" indent="-228600" algn="l" defTabSz="1200150">
            <a:lnSpc>
              <a:spcPct val="90000"/>
            </a:lnSpc>
            <a:spcBef>
              <a:spcPct val="0"/>
            </a:spcBef>
            <a:spcAft>
              <a:spcPct val="20000"/>
            </a:spcAft>
            <a:buChar char="••"/>
          </a:pPr>
          <a:r>
            <a:rPr lang="en-US" sz="2700" kern="1200" dirty="0" smtClean="0"/>
            <a:t>Asynchronous after events</a:t>
          </a:r>
          <a:endParaRPr lang="en-US" sz="2700" kern="1200" dirty="0"/>
        </a:p>
      </dsp:txBody>
      <dsp:txXfrm>
        <a:off x="0" y="3858436"/>
        <a:ext cx="10374857" cy="10143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6/9/2015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1283732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6/9/2015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10670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6/9/2015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23820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SharePoint is increasingly used as the hub for productivity and collaborative experiences that incorporate and interact with data from a variety of external systems. Capabilities like those offered by Business Connectivity Services offer a powerful infrastructure for surfacing external data inside SharePoint, and SharePoint web services offer an increasing complete set of options for surfacing SharePoint data in outside systems. </a:t>
            </a:r>
          </a:p>
          <a:p>
            <a:r>
              <a:rPr lang="en-US" sz="1200" kern="1200" dirty="0" smtClean="0">
                <a:solidFill>
                  <a:schemeClr val="tx1"/>
                </a:solidFill>
                <a:effectLst/>
                <a:latin typeface="+mn-lt"/>
                <a:ea typeface="+mn-ea"/>
                <a:cs typeface="+mn-cs"/>
              </a:rPr>
              <a:t>SharePoint does not, however, currently provide a convenient mechanism for informing external systems of SharePoint events. As a result it is effectively impossible to build an efficient solution that reacts to changes in SharePoint data, except through complex, farm-deployed solutions that use custom event receivers and web service interfaces to call into external systems. Given that farm-deployed solutions are not allowed in Microsoft SharePoint Online, even this solution is not available to Office 365 customers.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addition, the current sandboxed solution infrastructure imposes quite a few restrictions on the developer. For example, solutions cannot execute for longer than 30 seconds, and they cannot exceed a certain amount of resource usage per day. Allowing a developer to execute their event receiver logic outside of the SharePoint farm makes it possible for them to overcome these restrictions and build more robust solutions.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was one of the most highly requested features: providing</a:t>
            </a:r>
            <a:r>
              <a:rPr lang="en-US" sz="1200" kern="1200" baseline="0" dirty="0" smtClean="0">
                <a:solidFill>
                  <a:schemeClr val="tx1"/>
                </a:solidFill>
                <a:effectLst/>
                <a:latin typeface="+mn-lt"/>
                <a:ea typeface="+mn-ea"/>
                <a:cs typeface="+mn-cs"/>
              </a:rPr>
              <a:t> support for external systems to receive events from SharePoint so they can take action based on that event. There are also enhanced capabilities in Business Connectivity Services (BCS) to allow external systems to receive information. We are not talking about BCS in this module</a:t>
            </a:r>
            <a:r>
              <a:rPr lang="en-US" sz="1200" kern="1200" baseline="0" dirty="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rPr>
              <a:t>—</a:t>
            </a:r>
            <a:r>
              <a:rPr lang="en-US" sz="1200" kern="1200" baseline="0" dirty="0" smtClean="0">
                <a:solidFill>
                  <a:schemeClr val="tx1"/>
                </a:solidFill>
                <a:effectLst/>
                <a:latin typeface="+mn-lt"/>
                <a:ea typeface="+mn-ea"/>
                <a:cs typeface="+mn-cs"/>
              </a:rPr>
              <a:t>we will talk about that in the BCS module in this course. If you have developed event receivers before, you will find this very familiar and you will be able to take advantage of your skills with this model.</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19</a:t>
            </a:fld>
            <a:endParaRPr lang="en-US" dirty="0"/>
          </a:p>
        </p:txBody>
      </p:sp>
    </p:spTree>
    <p:extLst>
      <p:ext uri="{BB962C8B-B14F-4D97-AF65-F5344CB8AC3E}">
        <p14:creationId xmlns:p14="http://schemas.microsoft.com/office/powerpoint/2010/main" val="3151291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SMSG Readiness</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1174D90-79E9-4852-9E52-ABE847EF296F}" type="datetime1">
              <a:rPr lang="en-US" smtClean="0">
                <a:solidFill>
                  <a:prstClr val="black"/>
                </a:solidFill>
              </a:rPr>
              <a:pPr/>
              <a:t>6/9/2015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966656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Remote event receivers are not good for mirroring or sync solutions. We have seen where people have tried to use event receivers to synchronize</a:t>
            </a:r>
            <a:r>
              <a:rPr lang="en-US" baseline="0" dirty="0" smtClean="0"/>
              <a:t> data between farms or to update databases when data is changed. These are not good uses of event receivers in either model, but particularly with remote event receivers because there is no guaranteed delivery. You will not have that message queued up for delivery and then you will wait for the remote endpoint to come back online to continue processing. The remote endpoint has to be online and listening for the delivery to occur. You can write some custom code to try to improve this, but you do not receive that out of the box.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22</a:t>
            </a:fld>
            <a:endParaRPr lang="en-US" dirty="0"/>
          </a:p>
        </p:txBody>
      </p:sp>
    </p:spTree>
    <p:extLst>
      <p:ext uri="{BB962C8B-B14F-4D97-AF65-F5344CB8AC3E}">
        <p14:creationId xmlns:p14="http://schemas.microsoft.com/office/powerpoint/2010/main" val="3219196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Remote event receivers can be added directly to app projects.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23</a:t>
            </a:fld>
            <a:endParaRPr lang="en-US" dirty="0"/>
          </a:p>
        </p:txBody>
      </p:sp>
    </p:spTree>
    <p:extLst>
      <p:ext uri="{BB962C8B-B14F-4D97-AF65-F5344CB8AC3E}">
        <p14:creationId xmlns:p14="http://schemas.microsoft.com/office/powerpoint/2010/main" val="2551015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normAutofit fontScale="92500" lnSpcReduction="20000"/>
          </a:bodyPr>
          <a:lstStyle/>
          <a:p>
            <a:r>
              <a:rPr lang="en-US" sz="1200" b="1" kern="1200" dirty="0" smtClean="0">
                <a:solidFill>
                  <a:schemeClr val="tx1"/>
                </a:solidFill>
                <a:effectLst/>
                <a:latin typeface="+mn-lt"/>
                <a:ea typeface="+mn-ea"/>
                <a:cs typeface="+mn-cs"/>
              </a:rPr>
              <a:t>ProcessEvent</a:t>
            </a:r>
          </a:p>
          <a:p>
            <a:r>
              <a:rPr lang="en-US" sz="1200" kern="1200" dirty="0" smtClean="0">
                <a:solidFill>
                  <a:schemeClr val="tx1"/>
                </a:solidFill>
                <a:effectLst/>
                <a:latin typeface="+mn-lt"/>
                <a:ea typeface="+mn-ea"/>
                <a:cs typeface="+mn-cs"/>
              </a:rPr>
              <a:t>The defined interface supports “ING” events and synchronous “ED” events. ING events</a:t>
            </a:r>
            <a:r>
              <a:rPr lang="en-US" sz="1200" kern="1200" baseline="0" dirty="0" smtClean="0">
                <a:solidFill>
                  <a:schemeClr val="tx1"/>
                </a:solidFill>
                <a:effectLst/>
                <a:latin typeface="+mn-lt"/>
                <a:ea typeface="+mn-ea"/>
                <a:cs typeface="+mn-cs"/>
              </a:rPr>
              <a:t> occur before the actual event, such as the actual adding of an item to a list or the actual deleting of an item in a list. In this version of SharePoint, we can also specify the ED events, meaning notification after the event has occurred</a:t>
            </a:r>
            <a:r>
              <a:rPr lang="en-US" sz="1200" kern="1200" baseline="0" dirty="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rPr>
              <a:t>—</a:t>
            </a:r>
            <a:r>
              <a:rPr lang="en-US" sz="1200" kern="1200" baseline="0" dirty="0" smtClean="0">
                <a:solidFill>
                  <a:schemeClr val="tx1"/>
                </a:solidFill>
                <a:effectLst/>
                <a:latin typeface="+mn-lt"/>
                <a:ea typeface="+mn-ea"/>
                <a:cs typeface="+mn-cs"/>
              </a:rPr>
              <a:t>we can specify that the call is processed synchronously.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ProcessOnewayEvent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defined interface supports asynchronous “ED” events.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web service takes a single argument of type </a:t>
            </a:r>
            <a:r>
              <a:rPr lang="en-US" sz="1200" b="1" kern="1200" dirty="0" smtClean="0">
                <a:solidFill>
                  <a:schemeClr val="tx1"/>
                </a:solidFill>
                <a:effectLst/>
                <a:latin typeface="+mn-lt"/>
                <a:ea typeface="+mn-ea"/>
                <a:cs typeface="+mn-cs"/>
              </a:rPr>
              <a:t>SPRemoteEventProperties</a:t>
            </a:r>
            <a:r>
              <a:rPr lang="en-US" sz="1200" kern="1200" baseline="0" dirty="0" smtClean="0">
                <a:solidFill>
                  <a:schemeClr val="tx1"/>
                </a:solidFill>
                <a:effectLst/>
                <a:latin typeface="+mn-lt"/>
                <a:ea typeface="+mn-ea"/>
                <a:cs typeface="+mn-cs"/>
              </a:rPr>
              <a:t> and returns </a:t>
            </a:r>
            <a:r>
              <a:rPr lang="en-US" sz="1200" b="1" kern="1200" baseline="0" dirty="0" smtClean="0">
                <a:solidFill>
                  <a:schemeClr val="tx1"/>
                </a:solidFill>
                <a:effectLst/>
                <a:latin typeface="+mn-lt"/>
                <a:ea typeface="+mn-ea"/>
                <a:cs typeface="+mn-cs"/>
              </a:rPr>
              <a:t>SPRemoteEventResults </a:t>
            </a:r>
            <a:r>
              <a:rPr lang="en-US" sz="1200" b="0" kern="1200" baseline="0" dirty="0" smtClean="0">
                <a:solidFill>
                  <a:schemeClr val="tx1"/>
                </a:solidFill>
                <a:effectLst/>
                <a:latin typeface="+mn-lt"/>
                <a:ea typeface="+mn-ea"/>
                <a:cs typeface="+mn-cs"/>
              </a:rPr>
              <a:t>for synchronous events.</a:t>
            </a:r>
          </a:p>
          <a:p>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web service takes a single argument of type </a:t>
            </a:r>
            <a:r>
              <a:rPr lang="en-US" sz="1200" b="1" kern="1200" dirty="0" smtClean="0">
                <a:solidFill>
                  <a:schemeClr val="tx1"/>
                </a:solidFill>
                <a:effectLst/>
                <a:latin typeface="+mn-lt"/>
                <a:ea typeface="+mn-ea"/>
                <a:cs typeface="+mn-cs"/>
              </a:rPr>
              <a:t>SPRemoteEventProperties</a:t>
            </a:r>
            <a:r>
              <a:rPr lang="en-US" sz="1200" kern="1200" baseline="0" dirty="0" smtClean="0">
                <a:solidFill>
                  <a:schemeClr val="tx1"/>
                </a:solidFill>
                <a:effectLst/>
                <a:latin typeface="+mn-lt"/>
                <a:ea typeface="+mn-ea"/>
                <a:cs typeface="+mn-cs"/>
              </a:rPr>
              <a:t> and returns </a:t>
            </a:r>
            <a:r>
              <a:rPr lang="en-US" sz="1200" b="1" kern="1200" baseline="0" dirty="0" smtClean="0">
                <a:solidFill>
                  <a:schemeClr val="tx1"/>
                </a:solidFill>
                <a:effectLst/>
                <a:latin typeface="+mn-lt"/>
                <a:ea typeface="+mn-ea"/>
                <a:cs typeface="+mn-cs"/>
              </a:rPr>
              <a:t>void </a:t>
            </a:r>
            <a:r>
              <a:rPr lang="en-US" sz="1200" b="0" kern="1200" baseline="0" dirty="0" smtClean="0">
                <a:solidFill>
                  <a:schemeClr val="tx1"/>
                </a:solidFill>
                <a:effectLst/>
                <a:latin typeface="+mn-lt"/>
                <a:ea typeface="+mn-ea"/>
                <a:cs typeface="+mn-cs"/>
              </a:rPr>
              <a:t>for “ED” events.</a:t>
            </a:r>
          </a:p>
          <a:p>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SPRemoteEventProperties</a:t>
            </a:r>
            <a:r>
              <a:rPr lang="en-US" sz="1200" kern="1200" dirty="0" smtClean="0">
                <a:solidFill>
                  <a:schemeClr val="tx1"/>
                </a:solidFill>
                <a:effectLst/>
                <a:latin typeface="+mn-lt"/>
                <a:ea typeface="+mn-ea"/>
                <a:cs typeface="+mn-cs"/>
              </a:rPr>
              <a:t> will always pass an </a:t>
            </a:r>
            <a:r>
              <a:rPr lang="en-US" sz="1200" b="1" kern="1200" dirty="0" smtClean="0">
                <a:solidFill>
                  <a:schemeClr val="tx1"/>
                </a:solidFill>
                <a:effectLst/>
                <a:latin typeface="+mn-lt"/>
                <a:ea typeface="+mn-ea"/>
                <a:cs typeface="+mn-cs"/>
              </a:rPr>
              <a:t>EventType</a:t>
            </a:r>
            <a:r>
              <a:rPr lang="en-US" sz="1200" kern="1200" dirty="0" smtClean="0">
                <a:solidFill>
                  <a:schemeClr val="tx1"/>
                </a:solidFill>
                <a:effectLst/>
                <a:latin typeface="+mn-lt"/>
                <a:ea typeface="+mn-ea"/>
                <a:cs typeface="+mn-cs"/>
              </a:rPr>
              <a:t> property, which describes the type of event that is occurring or has occurred. In addition, one of </a:t>
            </a:r>
            <a:r>
              <a:rPr lang="en-US" sz="1200" b="1" kern="1200" dirty="0" smtClean="0">
                <a:solidFill>
                  <a:schemeClr val="tx1"/>
                </a:solidFill>
                <a:effectLst/>
                <a:latin typeface="+mn-lt"/>
                <a:ea typeface="+mn-ea"/>
                <a:cs typeface="+mn-cs"/>
              </a:rPr>
              <a:t>ItemEventProperties</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ListEventProperties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WebEventProperties</a:t>
            </a:r>
            <a:r>
              <a:rPr lang="en-US" sz="1200" kern="1200" dirty="0" smtClean="0">
                <a:solidFill>
                  <a:schemeClr val="tx1"/>
                </a:solidFill>
                <a:effectLst/>
                <a:latin typeface="+mn-lt"/>
                <a:ea typeface="+mn-ea"/>
                <a:cs typeface="+mn-cs"/>
              </a:rPr>
              <a:t> will be passed, depending on the </a:t>
            </a:r>
            <a:r>
              <a:rPr lang="en-US" sz="1200" b="1" kern="1200" dirty="0" smtClean="0">
                <a:solidFill>
                  <a:schemeClr val="tx1"/>
                </a:solidFill>
                <a:effectLst/>
                <a:latin typeface="+mn-lt"/>
                <a:ea typeface="+mn-ea"/>
                <a:cs typeface="+mn-cs"/>
              </a:rPr>
              <a:t>EventType</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“ING” events, the web service will respond with an object of type </a:t>
            </a:r>
            <a:r>
              <a:rPr lang="en-US" sz="1200" b="1" kern="1200" dirty="0" smtClean="0">
                <a:solidFill>
                  <a:schemeClr val="tx1"/>
                </a:solidFill>
                <a:effectLst/>
                <a:latin typeface="+mn-lt"/>
                <a:ea typeface="+mn-ea"/>
                <a:cs typeface="+mn-cs"/>
              </a:rPr>
              <a:t>SPRemoteEventResult</a:t>
            </a:r>
            <a:r>
              <a:rPr lang="en-US" sz="1200" kern="1200" dirty="0" smtClean="0">
                <a:solidFill>
                  <a:schemeClr val="tx1"/>
                </a:solidFill>
                <a:effectLst/>
                <a:latin typeface="+mn-lt"/>
                <a:ea typeface="+mn-ea"/>
                <a:cs typeface="+mn-cs"/>
              </a:rPr>
              <a:t>, which will specify the status of the event and, if applicable, the list of changed properties, an error message, and/or a redirect URL.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remote event receiver web service caller will only support calling SOAP-based web services.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web service caller will use XML serialization.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web service caller will depend on the outbound Oauth authentication scheme.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24</a:t>
            </a:fld>
            <a:endParaRPr lang="en-US" dirty="0"/>
          </a:p>
        </p:txBody>
      </p:sp>
    </p:spTree>
    <p:extLst>
      <p:ext uri="{BB962C8B-B14F-4D97-AF65-F5344CB8AC3E}">
        <p14:creationId xmlns:p14="http://schemas.microsoft.com/office/powerpoint/2010/main" val="3399385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The boilerplate code that is generated by Visual Studio looks similar to the code above. We use the </a:t>
            </a:r>
            <a:r>
              <a:rPr lang="en-US" baseline="0" dirty="0" smtClean="0"/>
              <a:t>CreateRemoteEventReceiverClientContext method of the TokenHelper class to obtain a client context based on the context token that is passed to the WCF service. The end result is that you will have a client context that will be used to call back into SharePoint, making advanced scenarios possible where we call back into SharePoint for further processing. The system used to call back into SharePoint, security tokens, and Oauth are not covered in detail in this module</a:t>
            </a:r>
            <a:r>
              <a:rPr lang="en-US" baseline="0" dirty="0" smtClean="0">
                <a:latin typeface="Segoe UI" panose="020B0502040204020203" pitchFamily="34" charset="0"/>
                <a:ea typeface="Segoe UI" panose="020B0502040204020203" pitchFamily="34" charset="0"/>
                <a:cs typeface="Segoe UI" panose="020B0502040204020203" pitchFamily="34" charset="0"/>
              </a:rPr>
              <a:t>—</a:t>
            </a:r>
            <a:r>
              <a:rPr lang="en-US" baseline="0" dirty="0" smtClean="0"/>
              <a:t>we will review these in another module. In this module, we just want to focus on the fact that it is possible to retrieve the token to be used to make a call back into SharePoint.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25</a:t>
            </a:fld>
            <a:endParaRPr lang="en-US" dirty="0"/>
          </a:p>
        </p:txBody>
      </p:sp>
    </p:spTree>
    <p:extLst>
      <p:ext uri="{BB962C8B-B14F-4D97-AF65-F5344CB8AC3E}">
        <p14:creationId xmlns:p14="http://schemas.microsoft.com/office/powerpoint/2010/main" val="4260282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object model associated with remote event receivers functions identically to SPEventReceiverDefinition, except that it will have an additional URL property, and the Assembly and Class properties will not be used.</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26</a:t>
            </a:fld>
            <a:endParaRPr lang="en-US" dirty="0"/>
          </a:p>
        </p:txBody>
      </p:sp>
    </p:spTree>
    <p:extLst>
      <p:ext uri="{BB962C8B-B14F-4D97-AF65-F5344CB8AC3E}">
        <p14:creationId xmlns:p14="http://schemas.microsoft.com/office/powerpoint/2010/main" val="2959296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169562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object model associated with remote event receivers functions identically to SPEventReceiverDefinition, except that it will have an additional URL property, and the Assembly and Class properties will not be used.</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27</a:t>
            </a:fld>
            <a:endParaRPr lang="en-US" dirty="0"/>
          </a:p>
        </p:txBody>
      </p:sp>
    </p:spTree>
    <p:extLst>
      <p:ext uri="{BB962C8B-B14F-4D97-AF65-F5344CB8AC3E}">
        <p14:creationId xmlns:p14="http://schemas.microsoft.com/office/powerpoint/2010/main" val="2750731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2129767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6/9/2015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758592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3298704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6/9/2015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568909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38</a:t>
            </a:fld>
            <a:endParaRPr lang="en-US"/>
          </a:p>
        </p:txBody>
      </p:sp>
    </p:spTree>
    <p:extLst>
      <p:ext uri="{BB962C8B-B14F-4D97-AF65-F5344CB8AC3E}">
        <p14:creationId xmlns:p14="http://schemas.microsoft.com/office/powerpoint/2010/main" val="3391220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6/9/2015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40</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098062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6/9/2015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77590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06837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974929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6/9/2015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5634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6/9/2015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182487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888674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6/9/2015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493374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8171" y="4907551"/>
            <a:ext cx="5630654" cy="19504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smtClean="0">
                <a:solidFill>
                  <a:schemeClr val="bg1"/>
                </a:solidFill>
                <a:latin typeface="+mj-lt"/>
              </a:rPr>
              <a:t>Edit Master text styles</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0220" y="5805922"/>
            <a:ext cx="2992720" cy="103603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96110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9"/>
            <a:ext cx="11650488" cy="1988237"/>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25874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70" y="1189179"/>
            <a:ext cx="11650488" cy="1988237"/>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0456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70" y="1189179"/>
            <a:ext cx="11650488"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1999"/>
            </a:lvl2pPr>
            <a:lvl3pPr marL="228531" indent="0">
              <a:buNone/>
              <a:defRPr/>
            </a:lvl3pPr>
            <a:lvl4pPr marL="457063" indent="0">
              <a:buNone/>
              <a:defRPr/>
            </a:lvl4pPr>
            <a:lvl5pPr marL="68559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20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15434941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49594800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theme" Target="../theme/theme2.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 id="2147484292" r:id="rId29"/>
    <p:sldLayoutId id="2147484293" r:id="rId30"/>
    <p:sldLayoutId id="2147484294" r:id="rId31"/>
    <p:sldLayoutId id="2147484295" r:id="rId32"/>
    <p:sldLayoutId id="2147484296" r:id="rId33"/>
    <p:sldLayoutId id="2147484297" r:id="rId3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4.emf"/><Relationship Id="rId7" Type="http://schemas.openxmlformats.org/officeDocument/2006/relationships/image" Target="../media/image38.emf"/><Relationship Id="rId12" Type="http://schemas.openxmlformats.org/officeDocument/2006/relationships/image" Target="../media/image43.emf"/><Relationship Id="rId2" Type="http://schemas.openxmlformats.org/officeDocument/2006/relationships/image" Target="../media/image33.emf"/><Relationship Id="rId1" Type="http://schemas.openxmlformats.org/officeDocument/2006/relationships/slideLayout" Target="../slideLayouts/slideLayout22.xml"/><Relationship Id="rId6" Type="http://schemas.openxmlformats.org/officeDocument/2006/relationships/image" Target="../media/image37.emf"/><Relationship Id="rId11" Type="http://schemas.openxmlformats.org/officeDocument/2006/relationships/image" Target="../media/image42.emf"/><Relationship Id="rId5" Type="http://schemas.openxmlformats.org/officeDocument/2006/relationships/image" Target="../media/image36.emf"/><Relationship Id="rId10" Type="http://schemas.openxmlformats.org/officeDocument/2006/relationships/image" Target="../media/image41.emf"/><Relationship Id="rId4" Type="http://schemas.openxmlformats.org/officeDocument/2006/relationships/image" Target="../media/image35.emf"/><Relationship Id="rId9" Type="http://schemas.openxmlformats.org/officeDocument/2006/relationships/image" Target="../media/image40.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43.emf"/><Relationship Id="rId7" Type="http://schemas.openxmlformats.org/officeDocument/2006/relationships/image" Target="../media/image42.emf"/><Relationship Id="rId2" Type="http://schemas.openxmlformats.org/officeDocument/2006/relationships/image" Target="../media/image34.emf"/><Relationship Id="rId1" Type="http://schemas.openxmlformats.org/officeDocument/2006/relationships/slideLayout" Target="../slideLayouts/slideLayout22.xml"/><Relationship Id="rId6" Type="http://schemas.openxmlformats.org/officeDocument/2006/relationships/image" Target="../media/image45.png"/><Relationship Id="rId5" Type="http://schemas.openxmlformats.org/officeDocument/2006/relationships/image" Target="../media/image35.emf"/><Relationship Id="rId4" Type="http://schemas.openxmlformats.org/officeDocument/2006/relationships/image" Target="../media/image33.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20.xml.rels><?xml version="1.0" encoding="UTF-8" standalone="yes"?>
<Relationships xmlns="http://schemas.openxmlformats.org/package/2006/relationships"><Relationship Id="rId8" Type="http://schemas.openxmlformats.org/officeDocument/2006/relationships/image" Target="../media/image49.emf"/><Relationship Id="rId13" Type="http://schemas.openxmlformats.org/officeDocument/2006/relationships/image" Target="../media/image40.emf"/><Relationship Id="rId3" Type="http://schemas.openxmlformats.org/officeDocument/2006/relationships/image" Target="../media/image34.emf"/><Relationship Id="rId7" Type="http://schemas.openxmlformats.org/officeDocument/2006/relationships/image" Target="../media/image48.emf"/><Relationship Id="rId12" Type="http://schemas.openxmlformats.org/officeDocument/2006/relationships/image" Target="../media/image39.emf"/><Relationship Id="rId2" Type="http://schemas.openxmlformats.org/officeDocument/2006/relationships/image" Target="../media/image33.emf"/><Relationship Id="rId1" Type="http://schemas.openxmlformats.org/officeDocument/2006/relationships/slideLayout" Target="../slideLayouts/slideLayout22.xml"/><Relationship Id="rId6" Type="http://schemas.openxmlformats.org/officeDocument/2006/relationships/image" Target="../media/image47.emf"/><Relationship Id="rId11" Type="http://schemas.openxmlformats.org/officeDocument/2006/relationships/image" Target="../media/image52.emf"/><Relationship Id="rId5" Type="http://schemas.openxmlformats.org/officeDocument/2006/relationships/image" Target="../media/image38.emf"/><Relationship Id="rId15" Type="http://schemas.openxmlformats.org/officeDocument/2006/relationships/image" Target="../media/image53.emf"/><Relationship Id="rId10" Type="http://schemas.openxmlformats.org/officeDocument/2006/relationships/image" Target="../media/image51.emf"/><Relationship Id="rId4" Type="http://schemas.openxmlformats.org/officeDocument/2006/relationships/image" Target="../media/image35.emf"/><Relationship Id="rId9" Type="http://schemas.openxmlformats.org/officeDocument/2006/relationships/image" Target="../media/image50.emf"/><Relationship Id="rId14" Type="http://schemas.openxmlformats.org/officeDocument/2006/relationships/image" Target="../media/image41.emf"/></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5.tmp"/></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png"/><Relationship Id="rId18" Type="http://schemas.openxmlformats.org/officeDocument/2006/relationships/image" Target="../media/image24.png"/><Relationship Id="rId3" Type="http://schemas.openxmlformats.org/officeDocument/2006/relationships/image" Target="../media/image11.emf"/><Relationship Id="rId7" Type="http://schemas.openxmlformats.org/officeDocument/2006/relationships/image" Target="../media/image15.png"/><Relationship Id="rId12" Type="http://schemas.openxmlformats.org/officeDocument/2006/relationships/image" Target="../media/image19.png"/><Relationship Id="rId17" Type="http://schemas.microsoft.com/office/2007/relationships/hdphoto" Target="../media/hdphoto2.wdp"/><Relationship Id="rId2" Type="http://schemas.openxmlformats.org/officeDocument/2006/relationships/image" Target="../media/image10.png"/><Relationship Id="rId16" Type="http://schemas.openxmlformats.org/officeDocument/2006/relationships/image" Target="../media/image23.png"/><Relationship Id="rId20" Type="http://schemas.openxmlformats.org/officeDocument/2006/relationships/image" Target="../media/image26.png"/><Relationship Id="rId1" Type="http://schemas.openxmlformats.org/officeDocument/2006/relationships/slideLayout" Target="../slideLayouts/slideLayout2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emf"/><Relationship Id="rId15" Type="http://schemas.openxmlformats.org/officeDocument/2006/relationships/image" Target="../media/image22.png"/><Relationship Id="rId10" Type="http://schemas.microsoft.com/office/2007/relationships/hdphoto" Target="../media/hdphoto1.wdp"/><Relationship Id="rId19" Type="http://schemas.openxmlformats.org/officeDocument/2006/relationships/image" Target="../media/image25.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43.emf"/><Relationship Id="rId7" Type="http://schemas.openxmlformats.org/officeDocument/2006/relationships/image" Target="../media/image42.emf"/><Relationship Id="rId2" Type="http://schemas.openxmlformats.org/officeDocument/2006/relationships/image" Target="../media/image34.emf"/><Relationship Id="rId1" Type="http://schemas.openxmlformats.org/officeDocument/2006/relationships/slideLayout" Target="../slideLayouts/slideLayout22.xml"/><Relationship Id="rId6" Type="http://schemas.openxmlformats.org/officeDocument/2006/relationships/image" Target="../media/image45.png"/><Relationship Id="rId5" Type="http://schemas.openxmlformats.org/officeDocument/2006/relationships/image" Target="../media/image35.emf"/><Relationship Id="rId4" Type="http://schemas.openxmlformats.org/officeDocument/2006/relationships/image" Target="../media/image33.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3.xml"/><Relationship Id="rId1" Type="http://schemas.openxmlformats.org/officeDocument/2006/relationships/slideLayout" Target="../slideLayouts/slideLayout2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4.xml"/><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8" Type="http://schemas.openxmlformats.org/officeDocument/2006/relationships/image" Target="../media/image60.jpeg"/><Relationship Id="rId3" Type="http://schemas.openxmlformats.org/officeDocument/2006/relationships/hyperlink" Target="http://apisandbox.msdn.microsoft.com/" TargetMode="External"/><Relationship Id="rId7" Type="http://schemas.openxmlformats.org/officeDocument/2006/relationships/image" Target="../media/image59.png"/><Relationship Id="rId2" Type="http://schemas.openxmlformats.org/officeDocument/2006/relationships/notesSlide" Target="../notesSlides/notesSlide25.xml"/><Relationship Id="rId1" Type="http://schemas.openxmlformats.org/officeDocument/2006/relationships/slideLayout" Target="../slideLayouts/slideLayout24.xml"/><Relationship Id="rId6" Type="http://schemas.openxmlformats.org/officeDocument/2006/relationships/image" Target="../media/image58.png"/><Relationship Id="rId5" Type="http://schemas.openxmlformats.org/officeDocument/2006/relationships/hyperlink" Target="http://dev.office.com/training" TargetMode="External"/><Relationship Id="rId4" Type="http://schemas.openxmlformats.org/officeDocument/2006/relationships/hyperlink" Target="http://dev.office.com/getting-started"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yammer.com/itpronetwork" TargetMode="External"/><Relationship Id="rId7" Type="http://schemas.openxmlformats.org/officeDocument/2006/relationships/image" Target="../media/image63.png"/><Relationship Id="rId2" Type="http://schemas.openxmlformats.org/officeDocument/2006/relationships/hyperlink" Target="http://officespdev.uservoice.com/" TargetMode="External"/><Relationship Id="rId1" Type="http://schemas.openxmlformats.org/officeDocument/2006/relationships/slideLayout" Target="../slideLayouts/slideLayout22.xml"/><Relationship Id="rId6" Type="http://schemas.openxmlformats.org/officeDocument/2006/relationships/image" Target="../media/image62.png"/><Relationship Id="rId5" Type="http://schemas.openxmlformats.org/officeDocument/2006/relationships/image" Target="../media/image61.emf"/><Relationship Id="rId4" Type="http://schemas.openxmlformats.org/officeDocument/2006/relationships/hyperlink" Target="http://stackoverflow.com/questions/tagged/ms-offic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6.xml"/><Relationship Id="rId1" Type="http://schemas.openxmlformats.org/officeDocument/2006/relationships/slideLayout" Target="../slideLayouts/slideLayout25.xml"/><Relationship Id="rId4" Type="http://schemas.openxmlformats.org/officeDocument/2006/relationships/image" Target="../media/image6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smtClean="0"/>
              <a:t>Remote timer jobs and event receivers</a:t>
            </a:r>
            <a:endParaRPr lang="en-US" dirty="0"/>
          </a:p>
        </p:txBody>
      </p:sp>
      <p:sp>
        <p:nvSpPr>
          <p:cNvPr id="2" name="Text Placeholder 1"/>
          <p:cNvSpPr>
            <a:spLocks noGrp="1"/>
          </p:cNvSpPr>
          <p:nvPr>
            <p:ph type="body" sz="quarter" idx="12"/>
          </p:nvPr>
        </p:nvSpPr>
        <p:spPr/>
        <p:txBody>
          <a:bodyPr/>
          <a:lstStyle/>
          <a:p>
            <a:r>
              <a:rPr lang="fi-FI" dirty="0" smtClean="0"/>
              <a:t>Name</a:t>
            </a:r>
            <a:endParaRPr lang="fi-FI" dirty="0" smtClean="0"/>
          </a:p>
          <a:p>
            <a:r>
              <a:rPr lang="fi-FI" dirty="0" smtClean="0"/>
              <a:t>Role</a:t>
            </a:r>
            <a:endParaRPr lang="fi-FI" dirty="0" smtClean="0"/>
          </a:p>
          <a:p>
            <a:r>
              <a:rPr lang="fi-FI" dirty="0" smtClean="0"/>
              <a:t>Company</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8067651" y="3744266"/>
            <a:ext cx="1995195" cy="1307309"/>
            <a:chOff x="4395610" y="3071229"/>
            <a:chExt cx="1995195" cy="1307309"/>
          </a:xfrm>
        </p:grpSpPr>
        <p:sp>
          <p:nvSpPr>
            <p:cNvPr id="26" name="Rectangle 2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27" name="Picture 26"/>
            <p:cNvPicPr>
              <a:picLocks noChangeAspect="1"/>
            </p:cNvPicPr>
            <p:nvPr/>
          </p:nvPicPr>
          <p:blipFill>
            <a:blip r:embed="rId2"/>
            <a:stretch>
              <a:fillRect/>
            </a:stretch>
          </p:blipFill>
          <p:spPr>
            <a:xfrm>
              <a:off x="5246592" y="3476941"/>
              <a:ext cx="529349" cy="417312"/>
            </a:xfrm>
            <a:prstGeom prst="rect">
              <a:avLst/>
            </a:prstGeom>
          </p:spPr>
        </p:pic>
        <p:pic>
          <p:nvPicPr>
            <p:cNvPr id="28" name="Picture 27"/>
            <p:cNvPicPr>
              <a:picLocks noChangeAspect="1"/>
            </p:cNvPicPr>
            <p:nvPr/>
          </p:nvPicPr>
          <p:blipFill>
            <a:blip r:embed="rId2"/>
            <a:stretch>
              <a:fillRect/>
            </a:stretch>
          </p:blipFill>
          <p:spPr>
            <a:xfrm>
              <a:off x="5581574" y="3585493"/>
              <a:ext cx="556200" cy="438480"/>
            </a:xfrm>
            <a:prstGeom prst="rect">
              <a:avLst/>
            </a:prstGeom>
          </p:spPr>
        </p:pic>
        <p:pic>
          <p:nvPicPr>
            <p:cNvPr id="29" name="Picture 28"/>
            <p:cNvPicPr>
              <a:picLocks noChangeAspect="1"/>
            </p:cNvPicPr>
            <p:nvPr/>
          </p:nvPicPr>
          <p:blipFill>
            <a:blip r:embed="rId3"/>
            <a:stretch>
              <a:fillRect/>
            </a:stretch>
          </p:blipFill>
          <p:spPr>
            <a:xfrm>
              <a:off x="5970309" y="3700199"/>
              <a:ext cx="420496" cy="432326"/>
            </a:xfrm>
            <a:prstGeom prst="rect">
              <a:avLst/>
            </a:prstGeom>
          </p:spPr>
        </p:pic>
        <p:pic>
          <p:nvPicPr>
            <p:cNvPr id="30" name="Picture 29"/>
            <p:cNvPicPr>
              <a:picLocks noChangeAspect="1"/>
            </p:cNvPicPr>
            <p:nvPr/>
          </p:nvPicPr>
          <p:blipFill>
            <a:blip r:embed="rId4"/>
            <a:stretch>
              <a:fillRect/>
            </a:stretch>
          </p:blipFill>
          <p:spPr>
            <a:xfrm>
              <a:off x="4893565" y="3772769"/>
              <a:ext cx="688009" cy="605769"/>
            </a:xfrm>
            <a:prstGeom prst="rect">
              <a:avLst/>
            </a:prstGeom>
          </p:spPr>
        </p:pic>
      </p:grpSp>
      <p:grpSp>
        <p:nvGrpSpPr>
          <p:cNvPr id="7" name="Group 6"/>
          <p:cNvGrpSpPr>
            <a:grpSpLocks noChangeAspect="1"/>
          </p:cNvGrpSpPr>
          <p:nvPr/>
        </p:nvGrpSpPr>
        <p:grpSpPr>
          <a:xfrm>
            <a:off x="1811551" y="1905541"/>
            <a:ext cx="3096062" cy="2628000"/>
            <a:chOff x="1189689" y="976497"/>
            <a:chExt cx="3486193" cy="2959150"/>
          </a:xfrm>
        </p:grpSpPr>
        <p:grpSp>
          <p:nvGrpSpPr>
            <p:cNvPr id="8" name="Group 7"/>
            <p:cNvGrpSpPr/>
            <p:nvPr/>
          </p:nvGrpSpPr>
          <p:grpSpPr>
            <a:xfrm>
              <a:off x="3605640" y="1950993"/>
              <a:ext cx="1070242" cy="1327793"/>
              <a:chOff x="1919646" y="3675113"/>
              <a:chExt cx="902998" cy="1126838"/>
            </a:xfrm>
          </p:grpSpPr>
          <p:pic>
            <p:nvPicPr>
              <p:cNvPr id="23" name="Picture 22"/>
              <p:cNvPicPr>
                <a:picLocks noChangeAspect="1"/>
              </p:cNvPicPr>
              <p:nvPr/>
            </p:nvPicPr>
            <p:blipFill>
              <a:blip r:embed="rId5"/>
              <a:stretch>
                <a:fillRect/>
              </a:stretch>
            </p:blipFill>
            <p:spPr>
              <a:xfrm>
                <a:off x="1919646" y="3675113"/>
                <a:ext cx="674964" cy="892879"/>
              </a:xfrm>
              <a:prstGeom prst="rect">
                <a:avLst/>
              </a:prstGeom>
            </p:spPr>
          </p:pic>
          <p:pic>
            <p:nvPicPr>
              <p:cNvPr id="24" name="Picture 23"/>
              <p:cNvPicPr>
                <a:picLocks noChangeAspect="1"/>
              </p:cNvPicPr>
              <p:nvPr/>
            </p:nvPicPr>
            <p:blipFill>
              <a:blip r:embed="rId6"/>
              <a:stretch>
                <a:fillRect/>
              </a:stretch>
            </p:blipFill>
            <p:spPr>
              <a:xfrm>
                <a:off x="2210824" y="4189471"/>
                <a:ext cx="611820" cy="612480"/>
              </a:xfrm>
              <a:prstGeom prst="rect">
                <a:avLst/>
              </a:prstGeom>
            </p:spPr>
          </p:pic>
        </p:grpSp>
        <p:grpSp>
          <p:nvGrpSpPr>
            <p:cNvPr id="9" name="Group 8"/>
            <p:cNvGrpSpPr/>
            <p:nvPr/>
          </p:nvGrpSpPr>
          <p:grpSpPr>
            <a:xfrm>
              <a:off x="1189689" y="1453879"/>
              <a:ext cx="2516893" cy="2481768"/>
              <a:chOff x="4383758" y="2311697"/>
              <a:chExt cx="2516893" cy="2481768"/>
            </a:xfrm>
          </p:grpSpPr>
          <p:sp>
            <p:nvSpPr>
              <p:cNvPr id="11" name="Rectangle 10"/>
              <p:cNvSpPr/>
              <p:nvPr/>
            </p:nvSpPr>
            <p:spPr bwMode="auto">
              <a:xfrm>
                <a:off x="4537410" y="2311697"/>
                <a:ext cx="2017543" cy="2200147"/>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2" name="Group 11"/>
              <p:cNvGrpSpPr/>
              <p:nvPr/>
            </p:nvGrpSpPr>
            <p:grpSpPr>
              <a:xfrm>
                <a:off x="5421611" y="2886866"/>
                <a:ext cx="1479040" cy="1043909"/>
                <a:chOff x="4557447" y="1721445"/>
                <a:chExt cx="1479040" cy="1043909"/>
              </a:xfrm>
            </p:grpSpPr>
            <p:pic>
              <p:nvPicPr>
                <p:cNvPr id="20" name="Picture 19"/>
                <p:cNvPicPr>
                  <a:picLocks noChangeAspect="1"/>
                </p:cNvPicPr>
                <p:nvPr/>
              </p:nvPicPr>
              <p:blipFill>
                <a:blip r:embed="rId7"/>
                <a:stretch>
                  <a:fillRect/>
                </a:stretch>
              </p:blipFill>
              <p:spPr>
                <a:xfrm>
                  <a:off x="4557447" y="1902539"/>
                  <a:ext cx="477423" cy="839046"/>
                </a:xfrm>
                <a:prstGeom prst="rect">
                  <a:avLst/>
                </a:prstGeom>
              </p:spPr>
            </p:pic>
            <p:pic>
              <p:nvPicPr>
                <p:cNvPr id="21" name="Picture 20"/>
                <p:cNvPicPr>
                  <a:picLocks noChangeAspect="1"/>
                </p:cNvPicPr>
                <p:nvPr/>
              </p:nvPicPr>
              <p:blipFill>
                <a:blip r:embed="rId7"/>
                <a:stretch>
                  <a:fillRect/>
                </a:stretch>
              </p:blipFill>
              <p:spPr>
                <a:xfrm>
                  <a:off x="4869643" y="1721445"/>
                  <a:ext cx="477423" cy="839046"/>
                </a:xfrm>
                <a:prstGeom prst="rect">
                  <a:avLst/>
                </a:prstGeom>
              </p:spPr>
            </p:pic>
            <p:pic>
              <p:nvPicPr>
                <p:cNvPr id="22" name="Picture 21"/>
                <p:cNvPicPr>
                  <a:picLocks noChangeAspect="1"/>
                </p:cNvPicPr>
                <p:nvPr/>
              </p:nvPicPr>
              <p:blipFill>
                <a:blip r:embed="rId8"/>
                <a:stretch>
                  <a:fillRect/>
                </a:stretch>
              </p:blipFill>
              <p:spPr>
                <a:xfrm>
                  <a:off x="5153580" y="1902539"/>
                  <a:ext cx="882907" cy="862815"/>
                </a:xfrm>
                <a:prstGeom prst="rect">
                  <a:avLst/>
                </a:prstGeom>
              </p:spPr>
            </p:pic>
          </p:grpSp>
          <p:grpSp>
            <p:nvGrpSpPr>
              <p:cNvPr id="13" name="Group 12"/>
              <p:cNvGrpSpPr/>
              <p:nvPr/>
            </p:nvGrpSpPr>
            <p:grpSpPr>
              <a:xfrm>
                <a:off x="4880542" y="3820782"/>
                <a:ext cx="944427" cy="972683"/>
                <a:chOff x="3981885" y="2834055"/>
                <a:chExt cx="944427" cy="972683"/>
              </a:xfrm>
            </p:grpSpPr>
            <p:pic>
              <p:nvPicPr>
                <p:cNvPr id="17" name="Picture 16"/>
                <p:cNvPicPr>
                  <a:picLocks noChangeAspect="1"/>
                </p:cNvPicPr>
                <p:nvPr/>
              </p:nvPicPr>
              <p:blipFill>
                <a:blip r:embed="rId7"/>
                <a:stretch>
                  <a:fillRect/>
                </a:stretch>
              </p:blipFill>
              <p:spPr>
                <a:xfrm>
                  <a:off x="3981885" y="2967692"/>
                  <a:ext cx="477423" cy="839046"/>
                </a:xfrm>
                <a:prstGeom prst="rect">
                  <a:avLst/>
                </a:prstGeom>
              </p:spPr>
            </p:pic>
            <p:pic>
              <p:nvPicPr>
                <p:cNvPr id="18" name="Picture 17"/>
                <p:cNvPicPr>
                  <a:picLocks noChangeAspect="1"/>
                </p:cNvPicPr>
                <p:nvPr/>
              </p:nvPicPr>
              <p:blipFill>
                <a:blip r:embed="rId7"/>
                <a:stretch>
                  <a:fillRect/>
                </a:stretch>
              </p:blipFill>
              <p:spPr>
                <a:xfrm>
                  <a:off x="4269036" y="2834055"/>
                  <a:ext cx="477423" cy="839046"/>
                </a:xfrm>
                <a:prstGeom prst="rect">
                  <a:avLst/>
                </a:prstGeom>
              </p:spPr>
            </p:pic>
            <p:pic>
              <p:nvPicPr>
                <p:cNvPr id="19" name="Picture 18"/>
                <p:cNvPicPr>
                  <a:picLocks noChangeAspect="1"/>
                </p:cNvPicPr>
                <p:nvPr/>
              </p:nvPicPr>
              <p:blipFill>
                <a:blip r:embed="rId9"/>
                <a:stretch>
                  <a:fillRect/>
                </a:stretch>
              </p:blipFill>
              <p:spPr>
                <a:xfrm>
                  <a:off x="4480085" y="3260431"/>
                  <a:ext cx="446227" cy="456212"/>
                </a:xfrm>
                <a:prstGeom prst="rect">
                  <a:avLst/>
                </a:prstGeom>
              </p:spPr>
            </p:pic>
          </p:grpSp>
          <p:grpSp>
            <p:nvGrpSpPr>
              <p:cNvPr id="14" name="Group 13"/>
              <p:cNvGrpSpPr/>
              <p:nvPr/>
            </p:nvGrpSpPr>
            <p:grpSpPr>
              <a:xfrm>
                <a:off x="4383758" y="2988031"/>
                <a:ext cx="968998" cy="971748"/>
                <a:chOff x="3601101" y="2714202"/>
                <a:chExt cx="968998" cy="971748"/>
              </a:xfrm>
            </p:grpSpPr>
            <p:pic>
              <p:nvPicPr>
                <p:cNvPr id="15" name="Picture 14"/>
                <p:cNvPicPr>
                  <a:picLocks noChangeAspect="1"/>
                </p:cNvPicPr>
                <p:nvPr/>
              </p:nvPicPr>
              <p:blipFill>
                <a:blip r:embed="rId7"/>
                <a:stretch>
                  <a:fillRect/>
                </a:stretch>
              </p:blipFill>
              <p:spPr>
                <a:xfrm>
                  <a:off x="3601101" y="2846904"/>
                  <a:ext cx="477423" cy="839046"/>
                </a:xfrm>
                <a:prstGeom prst="rect">
                  <a:avLst/>
                </a:prstGeom>
              </p:spPr>
            </p:pic>
            <p:pic>
              <p:nvPicPr>
                <p:cNvPr id="16" name="Picture 15"/>
                <p:cNvPicPr>
                  <a:picLocks noChangeAspect="1"/>
                </p:cNvPicPr>
                <p:nvPr/>
              </p:nvPicPr>
              <p:blipFill>
                <a:blip r:embed="rId10"/>
                <a:stretch>
                  <a:fillRect/>
                </a:stretch>
              </p:blipFill>
              <p:spPr>
                <a:xfrm>
                  <a:off x="3875612" y="2714202"/>
                  <a:ext cx="694487" cy="898458"/>
                </a:xfrm>
                <a:prstGeom prst="rect">
                  <a:avLst/>
                </a:prstGeom>
              </p:spPr>
            </p:pic>
          </p:grpSp>
        </p:grpSp>
        <p:pic>
          <p:nvPicPr>
            <p:cNvPr id="10" name="Picture 9"/>
            <p:cNvPicPr>
              <a:picLocks noChangeAspect="1"/>
            </p:cNvPicPr>
            <p:nvPr/>
          </p:nvPicPr>
          <p:blipFill>
            <a:blip r:embed="rId11"/>
            <a:stretch>
              <a:fillRect/>
            </a:stretch>
          </p:blipFill>
          <p:spPr>
            <a:xfrm>
              <a:off x="3058769" y="976497"/>
              <a:ext cx="1485788" cy="974496"/>
            </a:xfrm>
            <a:prstGeom prst="rect">
              <a:avLst/>
            </a:prstGeom>
          </p:spPr>
        </p:pic>
      </p:grpSp>
      <p:cxnSp>
        <p:nvCxnSpPr>
          <p:cNvPr id="31" name="Straight Arrow Connector 30"/>
          <p:cNvCxnSpPr/>
          <p:nvPr/>
        </p:nvCxnSpPr>
        <p:spPr>
          <a:xfrm flipH="1" flipV="1">
            <a:off x="3962315" y="4192558"/>
            <a:ext cx="3910968" cy="3281"/>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2" name="Group 31"/>
          <p:cNvGrpSpPr/>
          <p:nvPr/>
        </p:nvGrpSpPr>
        <p:grpSpPr>
          <a:xfrm>
            <a:off x="9642350" y="3526290"/>
            <a:ext cx="514401" cy="514401"/>
            <a:chOff x="492" y="17985"/>
            <a:chExt cx="524853" cy="524853"/>
          </a:xfrm>
        </p:grpSpPr>
        <p:sp>
          <p:nvSpPr>
            <p:cNvPr id="33" name="Oval 3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2</a:t>
              </a:r>
              <a:endParaRPr lang="en-US" sz="2352" dirty="0"/>
            </a:p>
          </p:txBody>
        </p:sp>
      </p:grpSp>
      <p:cxnSp>
        <p:nvCxnSpPr>
          <p:cNvPr id="40" name="Straight Connector 39"/>
          <p:cNvCxnSpPr/>
          <p:nvPr/>
        </p:nvCxnSpPr>
        <p:spPr>
          <a:xfrm flipH="1">
            <a:off x="6317295" y="2688353"/>
            <a:ext cx="176408" cy="1348347"/>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41" name="TextBox 4"/>
          <p:cNvSpPr txBox="1"/>
          <p:nvPr/>
        </p:nvSpPr>
        <p:spPr>
          <a:xfrm>
            <a:off x="5595802" y="1754654"/>
            <a:ext cx="3557290" cy="1781162"/>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Scheduled execution which accesses the needed resources from the SharePoint service and performs the required automation.</a:t>
            </a:r>
          </a:p>
          <a:p>
            <a:pPr marL="0" lvl="1"/>
            <a:endParaRPr lang="fi-FI" sz="1400" dirty="0">
              <a:solidFill>
                <a:schemeClr val="bg1"/>
              </a:solidFill>
            </a:endParaRPr>
          </a:p>
          <a:p>
            <a:pPr marL="0" lvl="1"/>
            <a:r>
              <a:rPr lang="en-US" sz="1400" dirty="0" smtClean="0">
                <a:solidFill>
                  <a:schemeClr val="bg1"/>
                </a:solidFill>
              </a:rPr>
              <a:t>Can use either specific account for connection or </a:t>
            </a:r>
            <a:r>
              <a:rPr lang="en-US" sz="1400" dirty="0" err="1" smtClean="0">
                <a:solidFill>
                  <a:schemeClr val="bg1"/>
                </a:solidFill>
              </a:rPr>
              <a:t>oAuth</a:t>
            </a:r>
            <a:r>
              <a:rPr lang="en-US" sz="1400" dirty="0" smtClean="0">
                <a:solidFill>
                  <a:schemeClr val="bg1"/>
                </a:solidFill>
              </a:rPr>
              <a:t> based app-only token approach</a:t>
            </a:r>
            <a:endParaRPr lang="en-US" sz="1400" dirty="0">
              <a:solidFill>
                <a:schemeClr val="bg1"/>
              </a:solidFill>
            </a:endParaRPr>
          </a:p>
        </p:txBody>
      </p:sp>
      <p:grpSp>
        <p:nvGrpSpPr>
          <p:cNvPr id="44" name="Group 43"/>
          <p:cNvGrpSpPr/>
          <p:nvPr/>
        </p:nvGrpSpPr>
        <p:grpSpPr>
          <a:xfrm>
            <a:off x="3432946" y="4202832"/>
            <a:ext cx="514401" cy="514401"/>
            <a:chOff x="492" y="17985"/>
            <a:chExt cx="524853" cy="524853"/>
          </a:xfrm>
        </p:grpSpPr>
        <p:sp>
          <p:nvSpPr>
            <p:cNvPr id="45" name="Oval 44"/>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1</a:t>
              </a:r>
              <a:endParaRPr lang="en-US" sz="2352" dirty="0"/>
            </a:p>
          </p:txBody>
        </p:sp>
      </p:grpSp>
      <p:sp>
        <p:nvSpPr>
          <p:cNvPr id="35" name="Title 34"/>
          <p:cNvSpPr>
            <a:spLocks noGrp="1"/>
          </p:cNvSpPr>
          <p:nvPr>
            <p:ph type="title"/>
          </p:nvPr>
        </p:nvSpPr>
        <p:spPr/>
        <p:txBody>
          <a:bodyPr/>
          <a:lstStyle/>
          <a:p>
            <a:r>
              <a:rPr lang="fi-FI" dirty="0" smtClean="0"/>
              <a:t>Remote timer job</a:t>
            </a:r>
            <a:endParaRPr lang="en-GB" dirty="0"/>
          </a:p>
        </p:txBody>
      </p:sp>
      <p:grpSp>
        <p:nvGrpSpPr>
          <p:cNvPr id="42" name="Group 41"/>
          <p:cNvGrpSpPr/>
          <p:nvPr/>
        </p:nvGrpSpPr>
        <p:grpSpPr>
          <a:xfrm>
            <a:off x="6829169" y="4621005"/>
            <a:ext cx="1551508" cy="1117041"/>
            <a:chOff x="7303388" y="5401003"/>
            <a:chExt cx="1551508" cy="1117041"/>
          </a:xfrm>
        </p:grpSpPr>
        <p:sp>
          <p:nvSpPr>
            <p:cNvPr id="43" name="Arc 42"/>
            <p:cNvSpPr/>
            <p:nvPr/>
          </p:nvSpPr>
          <p:spPr>
            <a:xfrm rot="7968779">
              <a:off x="7460381" y="5819698"/>
              <a:ext cx="406105" cy="720091"/>
            </a:xfrm>
            <a:prstGeom prst="arc">
              <a:avLst>
                <a:gd name="adj1" fmla="val 2097834"/>
                <a:gd name="adj2" fmla="val 366333"/>
              </a:avLst>
            </a:prstGeom>
            <a:ln w="285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400">
                <a:latin typeface="Segoe UI Light" panose="020B0502040204020203" pitchFamily="34" charset="0"/>
                <a:cs typeface="Segoe UI Light" panose="020B0502040204020203" pitchFamily="34" charset="0"/>
              </a:endParaRPr>
            </a:p>
          </p:txBody>
        </p:sp>
        <p:grpSp>
          <p:nvGrpSpPr>
            <p:cNvPr id="47" name="Group 46"/>
            <p:cNvGrpSpPr/>
            <p:nvPr/>
          </p:nvGrpSpPr>
          <p:grpSpPr>
            <a:xfrm>
              <a:off x="7524159" y="5401003"/>
              <a:ext cx="1330737" cy="1117041"/>
              <a:chOff x="5602373" y="5181081"/>
              <a:chExt cx="1330737" cy="1117041"/>
            </a:xfrm>
          </p:grpSpPr>
          <p:sp>
            <p:nvSpPr>
              <p:cNvPr id="48" name="Rectangle 47"/>
              <p:cNvSpPr/>
              <p:nvPr/>
            </p:nvSpPr>
            <p:spPr bwMode="auto">
              <a:xfrm>
                <a:off x="5602373" y="5181081"/>
                <a:ext cx="1330737"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Remote timer job</a:t>
                </a:r>
              </a:p>
            </p:txBody>
          </p:sp>
          <p:pic>
            <p:nvPicPr>
              <p:cNvPr id="49" name="Picture 48"/>
              <p:cNvPicPr>
                <a:picLocks noChangeAspect="1"/>
              </p:cNvPicPr>
              <p:nvPr/>
            </p:nvPicPr>
            <p:blipFill>
              <a:blip r:embed="rId12"/>
              <a:stretch>
                <a:fillRect/>
              </a:stretch>
            </p:blipFill>
            <p:spPr>
              <a:xfrm>
                <a:off x="6173273" y="5504682"/>
                <a:ext cx="730013" cy="793440"/>
              </a:xfrm>
              <a:prstGeom prst="rect">
                <a:avLst/>
              </a:prstGeom>
            </p:spPr>
          </p:pic>
        </p:grpSp>
      </p:grpSp>
    </p:spTree>
    <p:extLst>
      <p:ext uri="{BB962C8B-B14F-4D97-AF65-F5344CB8AC3E}">
        <p14:creationId xmlns:p14="http://schemas.microsoft.com/office/powerpoint/2010/main" val="36816153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smtClean="0"/>
              <a:t>“Performance of code running outside of the SharePoint is lower than server side…”</a:t>
            </a:r>
            <a:endParaRPr lang="en-GB" sz="5398" dirty="0"/>
          </a:p>
        </p:txBody>
      </p:sp>
      <p:sp>
        <p:nvSpPr>
          <p:cNvPr id="4" name="TextBox 3"/>
          <p:cNvSpPr txBox="1"/>
          <p:nvPr/>
        </p:nvSpPr>
        <p:spPr>
          <a:xfrm>
            <a:off x="4414455" y="4685104"/>
            <a:ext cx="7141911" cy="1569148"/>
          </a:xfrm>
          <a:prstGeom prst="rect">
            <a:avLst/>
          </a:prstGeom>
          <a:noFill/>
        </p:spPr>
        <p:txBody>
          <a:bodyPr wrap="square" rtlCol="0">
            <a:spAutoFit/>
          </a:bodyPr>
          <a:lstStyle/>
          <a:p>
            <a:r>
              <a:rPr lang="en-US" sz="2399" dirty="0" smtClean="0">
                <a:latin typeface="Segoe UI" panose="020B0502040204020203" pitchFamily="34" charset="0"/>
                <a:cs typeface="Segoe UI" panose="020B0502040204020203" pitchFamily="34" charset="0"/>
              </a:rPr>
              <a:t>There’s already hundreds of timer jobs running native in the SharePoint, is placing your code among those really the only option compared to adding the code to clean platform?</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3348032" cy="1200008"/>
          </a:xfrm>
          <a:prstGeom prst="rect">
            <a:avLst/>
          </a:prstGeom>
          <a:noFill/>
        </p:spPr>
        <p:txBody>
          <a:bodyPr wrap="none" rtlCol="0">
            <a:spAutoFit/>
          </a:bodyPr>
          <a:lstStyle/>
          <a:p>
            <a:r>
              <a:rPr lang="en-US" sz="7198" dirty="0" smtClean="0">
                <a:latin typeface="Segoe UI" panose="020B0502040204020203" pitchFamily="34" charset="0"/>
                <a:cs typeface="Segoe UI" panose="020B0502040204020203" pitchFamily="34" charset="0"/>
              </a:rPr>
              <a:t>Correct.</a:t>
            </a:r>
            <a:endParaRPr lang="en-GB" sz="71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5052943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options</a:t>
            </a:r>
            <a:endParaRPr lang="en-GB" dirty="0"/>
          </a:p>
        </p:txBody>
      </p:sp>
      <p:sp>
        <p:nvSpPr>
          <p:cNvPr id="4" name="Text Placeholder 3"/>
          <p:cNvSpPr>
            <a:spLocks noGrp="1"/>
          </p:cNvSpPr>
          <p:nvPr>
            <p:ph type="body" sz="quarter" idx="11"/>
          </p:nvPr>
        </p:nvSpPr>
        <p:spPr/>
        <p:txBody>
          <a:bodyPr/>
          <a:lstStyle/>
          <a:p>
            <a:r>
              <a:rPr lang="en-US" dirty="0" smtClean="0"/>
              <a:t>App only token</a:t>
            </a:r>
          </a:p>
          <a:p>
            <a:pPr marL="342900" lvl="1" indent="-342900">
              <a:buFont typeface="Arial" panose="020B0604020202020204" pitchFamily="34" charset="0"/>
              <a:buChar char="•"/>
            </a:pPr>
            <a:r>
              <a:rPr lang="en-US" dirty="0" smtClean="0"/>
              <a:t>Register app id and secret, which is used by the remote timer job to access Office 365</a:t>
            </a:r>
          </a:p>
          <a:p>
            <a:pPr marL="342900" lvl="1" indent="-342900">
              <a:buFont typeface="Arial" panose="020B0604020202020204" pitchFamily="34" charset="0"/>
              <a:buChar char="•"/>
            </a:pPr>
            <a:r>
              <a:rPr lang="en-US" dirty="0" smtClean="0"/>
              <a:t>Set app id and secret for the remote timer job in app </a:t>
            </a:r>
            <a:r>
              <a:rPr lang="en-US" dirty="0" err="1" smtClean="0"/>
              <a:t>config</a:t>
            </a:r>
            <a:r>
              <a:rPr lang="en-US" dirty="0" smtClean="0"/>
              <a:t> or using other means</a:t>
            </a:r>
          </a:p>
          <a:p>
            <a:pPr marL="342900" lvl="1" indent="-342900">
              <a:buFont typeface="Arial" panose="020B0604020202020204" pitchFamily="34" charset="0"/>
              <a:buChar char="•"/>
            </a:pPr>
            <a:r>
              <a:rPr lang="en-US" dirty="0" smtClean="0"/>
              <a:t>Tokens can be revoked in the server side</a:t>
            </a:r>
          </a:p>
          <a:p>
            <a:pPr marL="342900" lvl="1" indent="-342900">
              <a:buFont typeface="Arial" panose="020B0604020202020204" pitchFamily="34" charset="0"/>
              <a:buChar char="•"/>
            </a:pPr>
            <a:r>
              <a:rPr lang="en-US" dirty="0" smtClean="0"/>
              <a:t>Not all </a:t>
            </a:r>
            <a:r>
              <a:rPr lang="en-US" dirty="0" smtClean="0"/>
              <a:t>functionalities </a:t>
            </a:r>
            <a:r>
              <a:rPr lang="en-US" dirty="0" smtClean="0"/>
              <a:t>work with app only tokens</a:t>
            </a:r>
            <a:endParaRPr lang="en-GB" dirty="0"/>
          </a:p>
        </p:txBody>
      </p:sp>
      <p:sp>
        <p:nvSpPr>
          <p:cNvPr id="5" name="Text Placeholder 4"/>
          <p:cNvSpPr>
            <a:spLocks noGrp="1"/>
          </p:cNvSpPr>
          <p:nvPr>
            <p:ph type="body" sz="quarter" idx="12"/>
          </p:nvPr>
        </p:nvSpPr>
        <p:spPr/>
        <p:txBody>
          <a:bodyPr/>
          <a:lstStyle/>
          <a:p>
            <a:r>
              <a:rPr lang="en-US" dirty="0" smtClean="0"/>
              <a:t>Use specific account</a:t>
            </a:r>
          </a:p>
          <a:p>
            <a:pPr marL="346075" lvl="1" indent="-342900">
              <a:buFont typeface="Arial" panose="020B0604020202020204" pitchFamily="34" charset="0"/>
              <a:buChar char="•"/>
            </a:pPr>
            <a:r>
              <a:rPr lang="en-US" dirty="0" smtClean="0"/>
              <a:t>Use specific account for accessing Office 365 which has required license and permissions to needed services</a:t>
            </a:r>
          </a:p>
          <a:p>
            <a:pPr marL="346075" lvl="1" indent="-342900">
              <a:buFont typeface="Arial" panose="020B0604020202020204" pitchFamily="34" charset="0"/>
              <a:buChar char="•"/>
            </a:pPr>
            <a:r>
              <a:rPr lang="en-US" dirty="0" smtClean="0"/>
              <a:t>Similar as classic service account model in on-premises</a:t>
            </a:r>
          </a:p>
          <a:p>
            <a:pPr marL="346075" lvl="1" indent="-342900">
              <a:buFont typeface="Arial" panose="020B0604020202020204" pitchFamily="34" charset="0"/>
              <a:buChar char="•"/>
            </a:pPr>
            <a:r>
              <a:rPr lang="en-US" dirty="0" smtClean="0"/>
              <a:t>User identity and password has to be stored in the location where code is executed</a:t>
            </a:r>
          </a:p>
          <a:p>
            <a:pPr marL="520700" lvl="2" indent="0">
              <a:buNone/>
            </a:pPr>
            <a:endParaRPr lang="en-US" dirty="0" smtClean="0"/>
          </a:p>
        </p:txBody>
      </p:sp>
      <p:pic>
        <p:nvPicPr>
          <p:cNvPr id="6" name="Picture 5"/>
          <p:cNvPicPr>
            <a:picLocks noChangeAspect="1"/>
          </p:cNvPicPr>
          <p:nvPr/>
        </p:nvPicPr>
        <p:blipFill>
          <a:blip r:embed="rId2"/>
          <a:stretch>
            <a:fillRect/>
          </a:stretch>
        </p:blipFill>
        <p:spPr>
          <a:xfrm>
            <a:off x="4747530" y="4381316"/>
            <a:ext cx="2692176" cy="2054806"/>
          </a:xfrm>
          <a:prstGeom prst="rect">
            <a:avLst/>
          </a:prstGeom>
        </p:spPr>
      </p:pic>
    </p:spTree>
    <p:extLst>
      <p:ext uri="{BB962C8B-B14F-4D97-AF65-F5344CB8AC3E}">
        <p14:creationId xmlns:p14="http://schemas.microsoft.com/office/powerpoint/2010/main" val="233523871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GB" sz="2400" dirty="0"/>
              <a:t>https://github.com/OfficeDev/PnP/tree/master/Samples/Core.SimpleTimerJob</a:t>
            </a:r>
          </a:p>
        </p:txBody>
      </p:sp>
      <p:sp>
        <p:nvSpPr>
          <p:cNvPr id="6" name="Text Placeholder 5"/>
          <p:cNvSpPr>
            <a:spLocks noGrp="1"/>
          </p:cNvSpPr>
          <p:nvPr>
            <p:ph type="body" sz="quarter" idx="10"/>
          </p:nvPr>
        </p:nvSpPr>
        <p:spPr/>
        <p:txBody>
          <a:bodyPr/>
          <a:lstStyle/>
          <a:p>
            <a:r>
              <a:rPr lang="en-US" dirty="0" smtClean="0"/>
              <a:t>Demo</a:t>
            </a:r>
            <a:endParaRPr lang="en-GB" dirty="0"/>
          </a:p>
        </p:txBody>
      </p:sp>
      <p:sp>
        <p:nvSpPr>
          <p:cNvPr id="7" name="Text Placeholder 6"/>
          <p:cNvSpPr>
            <a:spLocks noGrp="1"/>
          </p:cNvSpPr>
          <p:nvPr>
            <p:ph type="body" sz="quarter" idx="11"/>
          </p:nvPr>
        </p:nvSpPr>
        <p:spPr/>
        <p:txBody>
          <a:bodyPr/>
          <a:lstStyle/>
          <a:p>
            <a:r>
              <a:rPr lang="en-US" dirty="0" smtClean="0"/>
              <a:t>Remote timer job</a:t>
            </a:r>
            <a:endParaRPr lang="en-GB" dirty="0"/>
          </a:p>
        </p:txBody>
      </p:sp>
    </p:spTree>
    <p:extLst>
      <p:ext uri="{BB962C8B-B14F-4D97-AF65-F5344CB8AC3E}">
        <p14:creationId xmlns:p14="http://schemas.microsoft.com/office/powerpoint/2010/main" val="35447280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7493673" cy="2043636"/>
          </a:xfrm>
        </p:spPr>
        <p:txBody>
          <a:bodyPr/>
          <a:lstStyle/>
          <a:p>
            <a:r>
              <a:rPr lang="en-US" sz="3600" dirty="0" smtClean="0"/>
              <a:t>What</a:t>
            </a:r>
          </a:p>
          <a:p>
            <a:pPr lvl="1"/>
            <a:r>
              <a:rPr lang="en-US" sz="2000" dirty="0" smtClean="0"/>
              <a:t>User remote timer jobs also for one time asynchronous operations</a:t>
            </a:r>
          </a:p>
          <a:p>
            <a:r>
              <a:rPr lang="en-US" sz="3600" dirty="0" smtClean="0"/>
              <a:t>Why</a:t>
            </a:r>
          </a:p>
          <a:p>
            <a:pPr lvl="1"/>
            <a:r>
              <a:rPr lang="en-US" sz="2000" dirty="0" smtClean="0"/>
              <a:t>Ensure that end user operations are fast, but start still long lasting operations as needed</a:t>
            </a:r>
          </a:p>
          <a:p>
            <a:r>
              <a:rPr lang="en-US" sz="3600" dirty="0" smtClean="0"/>
              <a:t>How</a:t>
            </a:r>
          </a:p>
          <a:p>
            <a:pPr lvl="1"/>
            <a:r>
              <a:rPr lang="en-US" sz="2000" dirty="0" smtClean="0"/>
              <a:t>Spin up remote timer job queues for process. Exact model depends on used technology, but storage queues and web jobs are excellent model for Azure based app model implementation</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Remote timer job for </a:t>
            </a:r>
            <a:r>
              <a:rPr lang="en-US" dirty="0" err="1" smtClean="0"/>
              <a:t>async</a:t>
            </a:r>
            <a:r>
              <a:rPr lang="en-US" dirty="0" smtClean="0"/>
              <a:t> tasks</a:t>
            </a:r>
            <a:endParaRPr lang="en-US" dirty="0"/>
          </a:p>
        </p:txBody>
      </p:sp>
    </p:spTree>
    <p:extLst>
      <p:ext uri="{BB962C8B-B14F-4D97-AF65-F5344CB8AC3E}">
        <p14:creationId xmlns:p14="http://schemas.microsoft.com/office/powerpoint/2010/main" val="34406778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6334079" y="4817930"/>
            <a:ext cx="1527049" cy="1117041"/>
            <a:chOff x="5647357" y="5181081"/>
            <a:chExt cx="1527049" cy="1117041"/>
          </a:xfrm>
        </p:grpSpPr>
        <p:grpSp>
          <p:nvGrpSpPr>
            <p:cNvPr id="48" name="Group 47"/>
            <p:cNvGrpSpPr/>
            <p:nvPr/>
          </p:nvGrpSpPr>
          <p:grpSpPr>
            <a:xfrm>
              <a:off x="5647357" y="5181081"/>
              <a:ext cx="1527049" cy="825548"/>
              <a:chOff x="5647357" y="5181081"/>
              <a:chExt cx="1527049" cy="825548"/>
            </a:xfrm>
          </p:grpSpPr>
          <p:sp>
            <p:nvSpPr>
              <p:cNvPr id="50" name="Rectangle 49"/>
              <p:cNvSpPr/>
              <p:nvPr/>
            </p:nvSpPr>
            <p:spPr bwMode="auto">
              <a:xfrm>
                <a:off x="5647357" y="5181081"/>
                <a:ext cx="1285753"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err="1" smtClean="0">
                    <a:solidFill>
                      <a:schemeClr val="tx1">
                        <a:lumMod val="65000"/>
                        <a:lumOff val="35000"/>
                      </a:schemeClr>
                    </a:solidFill>
                    <a:ea typeface="Segoe UI" pitchFamily="34" charset="0"/>
                    <a:cs typeface="Segoe UI" pitchFamily="34" charset="0"/>
                  </a:rPr>
                  <a:t>WebJob</a:t>
                </a:r>
                <a:endParaRPr lang="en-US" sz="1600" dirty="0" smtClean="0">
                  <a:solidFill>
                    <a:schemeClr val="tx1">
                      <a:lumMod val="65000"/>
                      <a:lumOff val="35000"/>
                    </a:schemeClr>
                  </a:solidFill>
                  <a:ea typeface="Segoe UI" pitchFamily="34" charset="0"/>
                  <a:cs typeface="Segoe UI" pitchFamily="34" charset="0"/>
                </a:endParaRPr>
              </a:p>
            </p:txBody>
          </p:sp>
          <p:pic>
            <p:nvPicPr>
              <p:cNvPr id="51" name="Picture 50"/>
              <p:cNvPicPr>
                <a:picLocks noChangeAspect="1"/>
              </p:cNvPicPr>
              <p:nvPr/>
            </p:nvPicPr>
            <p:blipFill>
              <a:blip r:embed="rId2"/>
              <a:stretch>
                <a:fillRect/>
              </a:stretch>
            </p:blipFill>
            <p:spPr>
              <a:xfrm>
                <a:off x="6753910" y="5189567"/>
                <a:ext cx="420496" cy="432326"/>
              </a:xfrm>
              <a:prstGeom prst="rect">
                <a:avLst/>
              </a:prstGeom>
            </p:spPr>
          </p:pic>
        </p:grpSp>
        <p:pic>
          <p:nvPicPr>
            <p:cNvPr id="49" name="Picture 48"/>
            <p:cNvPicPr>
              <a:picLocks noChangeAspect="1"/>
            </p:cNvPicPr>
            <p:nvPr/>
          </p:nvPicPr>
          <p:blipFill>
            <a:blip r:embed="rId3"/>
            <a:stretch>
              <a:fillRect/>
            </a:stretch>
          </p:blipFill>
          <p:spPr>
            <a:xfrm>
              <a:off x="6173273" y="5504682"/>
              <a:ext cx="730013" cy="793440"/>
            </a:xfrm>
            <a:prstGeom prst="rect">
              <a:avLst/>
            </a:prstGeom>
          </p:spPr>
        </p:pic>
      </p:grpSp>
      <p:sp>
        <p:nvSpPr>
          <p:cNvPr id="13" name="TextBox 12"/>
          <p:cNvSpPr txBox="1"/>
          <p:nvPr/>
        </p:nvSpPr>
        <p:spPr>
          <a:xfrm rot="20316549">
            <a:off x="4157443" y="2695163"/>
            <a:ext cx="2266646" cy="246221"/>
          </a:xfrm>
          <a:prstGeom prst="rect">
            <a:avLst/>
          </a:prstGeom>
          <a:noFill/>
        </p:spPr>
        <p:txBody>
          <a:bodyPr wrap="none" lIns="0" tIns="0" rIns="0" bIns="0" rtlCol="0">
            <a:spAutoFit/>
          </a:bodyPr>
          <a:lstStyle/>
          <a:p>
            <a:r>
              <a:rPr lang="en-US" sz="1600" spc="-70" dirty="0" smtClean="0">
                <a:gradFill>
                  <a:gsLst>
                    <a:gs pos="2917">
                      <a:schemeClr val="bg2"/>
                    </a:gs>
                    <a:gs pos="95000">
                      <a:schemeClr val="bg2"/>
                    </a:gs>
                  </a:gsLst>
                  <a:lin ang="5400000" scaled="0"/>
                </a:gradFill>
              </a:rPr>
              <a:t>&lt;&lt;Run app functionality&gt;&gt;</a:t>
            </a:r>
          </a:p>
        </p:txBody>
      </p:sp>
      <p:grpSp>
        <p:nvGrpSpPr>
          <p:cNvPr id="36" name="Group 35"/>
          <p:cNvGrpSpPr/>
          <p:nvPr/>
        </p:nvGrpSpPr>
        <p:grpSpPr>
          <a:xfrm>
            <a:off x="6542048" y="1786807"/>
            <a:ext cx="2093348" cy="1500723"/>
            <a:chOff x="5552962" y="2500157"/>
            <a:chExt cx="2093348" cy="1500723"/>
          </a:xfrm>
        </p:grpSpPr>
        <p:sp>
          <p:nvSpPr>
            <p:cNvPr id="24" name="Arc 23"/>
            <p:cNvSpPr/>
            <p:nvPr/>
          </p:nvSpPr>
          <p:spPr>
            <a:xfrm rot="8695172">
              <a:off x="5552962" y="3264463"/>
              <a:ext cx="754529" cy="736417"/>
            </a:xfrm>
            <a:prstGeom prst="arc">
              <a:avLst>
                <a:gd name="adj1" fmla="val 2097834"/>
                <a:gd name="adj2" fmla="val 366333"/>
              </a:avLst>
            </a:prstGeom>
            <a:ln w="539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64">
                <a:latin typeface="Segoe UI Light" panose="020B0502040204020203" pitchFamily="34" charset="0"/>
                <a:cs typeface="Segoe UI Light" panose="020B0502040204020203" pitchFamily="34" charset="0"/>
              </a:endParaRPr>
            </a:p>
          </p:txBody>
        </p:sp>
        <p:grpSp>
          <p:nvGrpSpPr>
            <p:cNvPr id="17" name="Group 16"/>
            <p:cNvGrpSpPr/>
            <p:nvPr/>
          </p:nvGrpSpPr>
          <p:grpSpPr>
            <a:xfrm>
              <a:off x="5651115" y="2500157"/>
              <a:ext cx="1995195" cy="1307309"/>
              <a:chOff x="4395610" y="3071229"/>
              <a:chExt cx="1995195" cy="1307309"/>
            </a:xfrm>
          </p:grpSpPr>
          <p:sp>
            <p:nvSpPr>
              <p:cNvPr id="18" name="Rectangle 17"/>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19" name="Picture 18"/>
              <p:cNvPicPr>
                <a:picLocks noChangeAspect="1"/>
              </p:cNvPicPr>
              <p:nvPr/>
            </p:nvPicPr>
            <p:blipFill>
              <a:blip r:embed="rId4"/>
              <a:stretch>
                <a:fillRect/>
              </a:stretch>
            </p:blipFill>
            <p:spPr>
              <a:xfrm>
                <a:off x="5246592" y="3476941"/>
                <a:ext cx="529349" cy="417312"/>
              </a:xfrm>
              <a:prstGeom prst="rect">
                <a:avLst/>
              </a:prstGeom>
            </p:spPr>
          </p:pic>
          <p:pic>
            <p:nvPicPr>
              <p:cNvPr id="20" name="Picture 19"/>
              <p:cNvPicPr>
                <a:picLocks noChangeAspect="1"/>
              </p:cNvPicPr>
              <p:nvPr/>
            </p:nvPicPr>
            <p:blipFill>
              <a:blip r:embed="rId4"/>
              <a:stretch>
                <a:fillRect/>
              </a:stretch>
            </p:blipFill>
            <p:spPr>
              <a:xfrm>
                <a:off x="5581574" y="3585493"/>
                <a:ext cx="556200" cy="438480"/>
              </a:xfrm>
              <a:prstGeom prst="rect">
                <a:avLst/>
              </a:prstGeom>
            </p:spPr>
          </p:pic>
          <p:pic>
            <p:nvPicPr>
              <p:cNvPr id="21" name="Picture 20"/>
              <p:cNvPicPr>
                <a:picLocks noChangeAspect="1"/>
              </p:cNvPicPr>
              <p:nvPr/>
            </p:nvPicPr>
            <p:blipFill>
              <a:blip r:embed="rId2"/>
              <a:stretch>
                <a:fillRect/>
              </a:stretch>
            </p:blipFill>
            <p:spPr>
              <a:xfrm>
                <a:off x="5970309" y="3700199"/>
                <a:ext cx="420496" cy="432326"/>
              </a:xfrm>
              <a:prstGeom prst="rect">
                <a:avLst/>
              </a:prstGeom>
            </p:spPr>
          </p:pic>
          <p:pic>
            <p:nvPicPr>
              <p:cNvPr id="22" name="Picture 21"/>
              <p:cNvPicPr>
                <a:picLocks noChangeAspect="1"/>
              </p:cNvPicPr>
              <p:nvPr/>
            </p:nvPicPr>
            <p:blipFill>
              <a:blip r:embed="rId5"/>
              <a:stretch>
                <a:fillRect/>
              </a:stretch>
            </p:blipFill>
            <p:spPr>
              <a:xfrm>
                <a:off x="4893565" y="3772769"/>
                <a:ext cx="688009" cy="605769"/>
              </a:xfrm>
              <a:prstGeom prst="rect">
                <a:avLst/>
              </a:prstGeom>
            </p:spPr>
          </p:pic>
        </p:grpSp>
      </p:grpSp>
      <p:cxnSp>
        <p:nvCxnSpPr>
          <p:cNvPr id="25" name="Straight Arrow Connector 24"/>
          <p:cNvCxnSpPr/>
          <p:nvPr/>
        </p:nvCxnSpPr>
        <p:spPr>
          <a:xfrm flipH="1" flipV="1">
            <a:off x="3708005" y="4273667"/>
            <a:ext cx="2495076" cy="1036904"/>
          </a:xfrm>
          <a:prstGeom prst="straightConnector1">
            <a:avLst/>
          </a:prstGeom>
          <a:ln w="28575">
            <a:solidFill>
              <a:schemeClr val="accent1"/>
            </a:solidFill>
            <a:prstDash val="sysDash"/>
            <a:headEnd type="none" w="lg" len="lg"/>
            <a:tailEnd type="stealth" w="lg" len="lg"/>
          </a:ln>
          <a:effectLst/>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rot="1287592">
            <a:off x="4073255" y="4579573"/>
            <a:ext cx="2192203"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 Perform needed actions&gt;&gt;</a:t>
            </a:r>
          </a:p>
        </p:txBody>
      </p:sp>
      <p:grpSp>
        <p:nvGrpSpPr>
          <p:cNvPr id="41" name="Group 40"/>
          <p:cNvGrpSpPr/>
          <p:nvPr/>
        </p:nvGrpSpPr>
        <p:grpSpPr>
          <a:xfrm>
            <a:off x="1049064" y="1984193"/>
            <a:ext cx="3640606" cy="2219845"/>
            <a:chOff x="942102" y="1153312"/>
            <a:chExt cx="3640606" cy="2219845"/>
          </a:xfrm>
        </p:grpSpPr>
        <p:grpSp>
          <p:nvGrpSpPr>
            <p:cNvPr id="15" name="Group 14"/>
            <p:cNvGrpSpPr>
              <a:grpSpLocks noChangeAspect="1"/>
            </p:cNvGrpSpPr>
            <p:nvPr/>
          </p:nvGrpSpPr>
          <p:grpSpPr>
            <a:xfrm>
              <a:off x="942102" y="1487871"/>
              <a:ext cx="3244601" cy="1885286"/>
              <a:chOff x="2145551" y="3618082"/>
              <a:chExt cx="4168413" cy="2422070"/>
            </a:xfrm>
          </p:grpSpPr>
          <p:sp>
            <p:nvSpPr>
              <p:cNvPr id="7" name="Rectangle 6"/>
              <p:cNvSpPr/>
              <p:nvPr/>
            </p:nvSpPr>
            <p:spPr bwMode="auto">
              <a:xfrm>
                <a:off x="2145551" y="3618082"/>
                <a:ext cx="4168413" cy="1799135"/>
              </a:xfrm>
              <a:prstGeom prst="rect">
                <a:avLst/>
              </a:prstGeom>
              <a:solidFill>
                <a:schemeClr val="bg1">
                  <a:lumMod val="95000"/>
                  <a:alpha val="80000"/>
                </a:schemeClr>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2000" spc="-52" dirty="0" smtClean="0">
                    <a:solidFill>
                      <a:schemeClr val="tx1">
                        <a:lumMod val="75000"/>
                        <a:lumOff val="25000"/>
                      </a:schemeClr>
                    </a:solidFill>
                    <a:latin typeface="Segoe UI Light" panose="020B0502040204020203" pitchFamily="34" charset="0"/>
                    <a:cs typeface="Segoe UI Light" panose="020B0502040204020203" pitchFamily="34" charset="0"/>
                  </a:rPr>
                  <a:t>SharePoint</a:t>
                </a:r>
                <a:endParaRPr lang="en-US" sz="2000"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bwMode="auto">
              <a:xfrm>
                <a:off x="3165957" y="4449234"/>
                <a:ext cx="2809797" cy="1000339"/>
              </a:xfrm>
              <a:prstGeom prst="rect">
                <a:avLst/>
              </a:prstGeom>
              <a:solidFill>
                <a:schemeClr val="bg1"/>
              </a:solidFill>
              <a:ln>
                <a:solidFill>
                  <a:schemeClr val="bg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p:cNvPicPr>
                <a:picLocks noChangeAspect="1"/>
              </p:cNvPicPr>
              <p:nvPr/>
            </p:nvPicPr>
            <p:blipFill>
              <a:blip r:embed="rId6"/>
              <a:stretch>
                <a:fillRect/>
              </a:stretch>
            </p:blipFill>
            <p:spPr>
              <a:xfrm>
                <a:off x="2409438" y="4157130"/>
                <a:ext cx="3640637" cy="1883022"/>
              </a:xfrm>
              <a:prstGeom prst="rect">
                <a:avLst/>
              </a:prstGeom>
            </p:spPr>
          </p:pic>
        </p:grpSp>
        <p:pic>
          <p:nvPicPr>
            <p:cNvPr id="33" name="Picture 32"/>
            <p:cNvPicPr>
              <a:picLocks noChangeAspect="1"/>
            </p:cNvPicPr>
            <p:nvPr/>
          </p:nvPicPr>
          <p:blipFill>
            <a:blip r:embed="rId7"/>
            <a:stretch>
              <a:fillRect/>
            </a:stretch>
          </p:blipFill>
          <p:spPr>
            <a:xfrm>
              <a:off x="3562524" y="1153312"/>
              <a:ext cx="1020184" cy="669117"/>
            </a:xfrm>
            <a:prstGeom prst="rect">
              <a:avLst/>
            </a:prstGeom>
          </p:spPr>
        </p:pic>
      </p:grpSp>
      <p:grpSp>
        <p:nvGrpSpPr>
          <p:cNvPr id="52" name="Group 51"/>
          <p:cNvGrpSpPr/>
          <p:nvPr/>
        </p:nvGrpSpPr>
        <p:grpSpPr>
          <a:xfrm>
            <a:off x="9456905" y="3399907"/>
            <a:ext cx="1746418" cy="1114521"/>
            <a:chOff x="7465491" y="5209929"/>
            <a:chExt cx="1746418" cy="1114521"/>
          </a:xfrm>
        </p:grpSpPr>
        <p:grpSp>
          <p:nvGrpSpPr>
            <p:cNvPr id="53" name="Group 52"/>
            <p:cNvGrpSpPr/>
            <p:nvPr/>
          </p:nvGrpSpPr>
          <p:grpSpPr>
            <a:xfrm>
              <a:off x="7465491" y="5209929"/>
              <a:ext cx="1746418" cy="825548"/>
              <a:chOff x="5427988" y="5181081"/>
              <a:chExt cx="1746418" cy="825548"/>
            </a:xfrm>
          </p:grpSpPr>
          <p:sp>
            <p:nvSpPr>
              <p:cNvPr id="55" name="Rectangle 54"/>
              <p:cNvSpPr/>
              <p:nvPr/>
            </p:nvSpPr>
            <p:spPr bwMode="auto">
              <a:xfrm>
                <a:off x="5427988" y="5181081"/>
                <a:ext cx="1505122"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Storage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Queue</a:t>
                </a:r>
              </a:p>
            </p:txBody>
          </p:sp>
          <p:pic>
            <p:nvPicPr>
              <p:cNvPr id="56" name="Picture 55"/>
              <p:cNvPicPr>
                <a:picLocks noChangeAspect="1"/>
              </p:cNvPicPr>
              <p:nvPr/>
            </p:nvPicPr>
            <p:blipFill>
              <a:blip r:embed="rId2"/>
              <a:stretch>
                <a:fillRect/>
              </a:stretch>
            </p:blipFill>
            <p:spPr>
              <a:xfrm>
                <a:off x="6753910" y="5189567"/>
                <a:ext cx="420496" cy="432326"/>
              </a:xfrm>
              <a:prstGeom prst="rect">
                <a:avLst/>
              </a:prstGeom>
            </p:spPr>
          </p:pic>
        </p:grpSp>
        <p:pic>
          <p:nvPicPr>
            <p:cNvPr id="54" name="Picture 53"/>
            <p:cNvPicPr>
              <a:picLocks noChangeAspect="1"/>
            </p:cNvPicPr>
            <p:nvPr/>
          </p:nvPicPr>
          <p:blipFill>
            <a:blip r:embed="rId8"/>
            <a:stretch>
              <a:fillRect/>
            </a:stretch>
          </p:blipFill>
          <p:spPr>
            <a:xfrm>
              <a:off x="8060707" y="5531010"/>
              <a:ext cx="911161" cy="793440"/>
            </a:xfrm>
            <a:prstGeom prst="rect">
              <a:avLst/>
            </a:prstGeom>
          </p:spPr>
        </p:pic>
      </p:grpSp>
      <p:cxnSp>
        <p:nvCxnSpPr>
          <p:cNvPr id="58" name="Straight Arrow Connector 57"/>
          <p:cNvCxnSpPr/>
          <p:nvPr/>
        </p:nvCxnSpPr>
        <p:spPr>
          <a:xfrm flipH="1" flipV="1">
            <a:off x="8612340" y="2402611"/>
            <a:ext cx="1597126" cy="880461"/>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cxnSp>
        <p:nvCxnSpPr>
          <p:cNvPr id="60" name="Straight Arrow Connector 59"/>
          <p:cNvCxnSpPr/>
          <p:nvPr/>
        </p:nvCxnSpPr>
        <p:spPr>
          <a:xfrm flipV="1">
            <a:off x="7825189" y="4355409"/>
            <a:ext cx="2226932" cy="1066600"/>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grpSp>
        <p:nvGrpSpPr>
          <p:cNvPr id="27" name="Group 26"/>
          <p:cNvGrpSpPr/>
          <p:nvPr/>
        </p:nvGrpSpPr>
        <p:grpSpPr>
          <a:xfrm>
            <a:off x="4143908" y="3437525"/>
            <a:ext cx="514401" cy="514401"/>
            <a:chOff x="492" y="17985"/>
            <a:chExt cx="524853" cy="524853"/>
          </a:xfrm>
        </p:grpSpPr>
        <p:sp>
          <p:nvSpPr>
            <p:cNvPr id="28" name="Oval 2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smtClean="0"/>
                <a:t>1</a:t>
              </a:r>
              <a:endParaRPr lang="en-US" sz="2352" dirty="0"/>
            </a:p>
          </p:txBody>
        </p:sp>
      </p:grpSp>
      <p:cxnSp>
        <p:nvCxnSpPr>
          <p:cNvPr id="12" name="Straight Arrow Connector 11"/>
          <p:cNvCxnSpPr>
            <a:endCxn id="2" idx="3"/>
          </p:cNvCxnSpPr>
          <p:nvPr/>
        </p:nvCxnSpPr>
        <p:spPr>
          <a:xfrm flipH="1">
            <a:off x="4088260" y="2509276"/>
            <a:ext cx="2383251" cy="961911"/>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grpSp>
        <p:nvGrpSpPr>
          <p:cNvPr id="67" name="Group 66"/>
          <p:cNvGrpSpPr/>
          <p:nvPr/>
        </p:nvGrpSpPr>
        <p:grpSpPr>
          <a:xfrm>
            <a:off x="8275019" y="1618466"/>
            <a:ext cx="514401" cy="514401"/>
            <a:chOff x="492" y="17985"/>
            <a:chExt cx="524853" cy="524853"/>
          </a:xfrm>
        </p:grpSpPr>
        <p:sp>
          <p:nvSpPr>
            <p:cNvPr id="68" name="Oval 6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2</a:t>
              </a:r>
              <a:endParaRPr lang="en-US" sz="2352" dirty="0"/>
            </a:p>
          </p:txBody>
        </p:sp>
      </p:grpSp>
      <p:grpSp>
        <p:nvGrpSpPr>
          <p:cNvPr id="70" name="Group 69"/>
          <p:cNvGrpSpPr/>
          <p:nvPr/>
        </p:nvGrpSpPr>
        <p:grpSpPr>
          <a:xfrm>
            <a:off x="9024842" y="3903422"/>
            <a:ext cx="514401" cy="514401"/>
            <a:chOff x="492" y="17985"/>
            <a:chExt cx="524853" cy="524853"/>
          </a:xfrm>
        </p:grpSpPr>
        <p:sp>
          <p:nvSpPr>
            <p:cNvPr id="71" name="Oval 7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3</a:t>
              </a:r>
              <a:endParaRPr lang="en-US" sz="2352" dirty="0"/>
            </a:p>
          </p:txBody>
        </p:sp>
      </p:grpSp>
      <p:grpSp>
        <p:nvGrpSpPr>
          <p:cNvPr id="73" name="Group 72"/>
          <p:cNvGrpSpPr/>
          <p:nvPr/>
        </p:nvGrpSpPr>
        <p:grpSpPr>
          <a:xfrm>
            <a:off x="6110413" y="5422009"/>
            <a:ext cx="514401" cy="514401"/>
            <a:chOff x="492" y="17985"/>
            <a:chExt cx="524853" cy="524853"/>
          </a:xfrm>
        </p:grpSpPr>
        <p:sp>
          <p:nvSpPr>
            <p:cNvPr id="74" name="Oval 7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4</a:t>
              </a:r>
              <a:endParaRPr lang="en-US" sz="2352" dirty="0"/>
            </a:p>
          </p:txBody>
        </p:sp>
      </p:grpSp>
      <p:sp>
        <p:nvSpPr>
          <p:cNvPr id="76" name="TextBox 75"/>
          <p:cNvSpPr txBox="1"/>
          <p:nvPr/>
        </p:nvSpPr>
        <p:spPr>
          <a:xfrm rot="1803052">
            <a:off x="8692037" y="2599133"/>
            <a:ext cx="1429879"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&lt;&lt;Add message&gt;&gt;</a:t>
            </a:r>
          </a:p>
        </p:txBody>
      </p:sp>
      <p:sp>
        <p:nvSpPr>
          <p:cNvPr id="77" name="TextBox 76"/>
          <p:cNvSpPr txBox="1"/>
          <p:nvPr/>
        </p:nvSpPr>
        <p:spPr>
          <a:xfrm rot="20074024">
            <a:off x="8163587" y="4710207"/>
            <a:ext cx="1183209"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&lt;&lt;instantiate&gt;&gt;</a:t>
            </a:r>
          </a:p>
        </p:txBody>
      </p:sp>
      <p:sp>
        <p:nvSpPr>
          <p:cNvPr id="3" name="Title 2"/>
          <p:cNvSpPr>
            <a:spLocks noGrp="1"/>
          </p:cNvSpPr>
          <p:nvPr>
            <p:ph type="title"/>
          </p:nvPr>
        </p:nvSpPr>
        <p:spPr/>
        <p:txBody>
          <a:bodyPr/>
          <a:lstStyle/>
          <a:p>
            <a:r>
              <a:rPr lang="en-US" dirty="0" smtClean="0"/>
              <a:t>Asynchronous pattern with </a:t>
            </a:r>
            <a:r>
              <a:rPr lang="en-US" dirty="0" err="1" smtClean="0"/>
              <a:t>WebJobs</a:t>
            </a:r>
            <a:endParaRPr lang="en-GB" dirty="0"/>
          </a:p>
        </p:txBody>
      </p:sp>
    </p:spTree>
    <p:extLst>
      <p:ext uri="{BB962C8B-B14F-4D97-AF65-F5344CB8AC3E}">
        <p14:creationId xmlns:p14="http://schemas.microsoft.com/office/powerpoint/2010/main" val="3645639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1000"/>
                                        <p:tgtEl>
                                          <p:spTgt spid="76"/>
                                        </p:tgtEl>
                                      </p:cBhvr>
                                    </p:animEffect>
                                    <p:anim calcmode="lin" valueType="num">
                                      <p:cBhvr>
                                        <p:cTn id="20" dur="1000" fill="hold"/>
                                        <p:tgtEl>
                                          <p:spTgt spid="76"/>
                                        </p:tgtEl>
                                        <p:attrNameLst>
                                          <p:attrName>ppt_x</p:attrName>
                                        </p:attrNameLst>
                                      </p:cBhvr>
                                      <p:tavLst>
                                        <p:tav tm="0">
                                          <p:val>
                                            <p:strVal val="#ppt_x"/>
                                          </p:val>
                                        </p:tav>
                                        <p:tav tm="100000">
                                          <p:val>
                                            <p:strVal val="#ppt_x"/>
                                          </p:val>
                                        </p:tav>
                                      </p:tavLst>
                                    </p:anim>
                                    <p:anim calcmode="lin" valueType="num">
                                      <p:cBhvr>
                                        <p:cTn id="21" dur="1000" fill="hold"/>
                                        <p:tgtEl>
                                          <p:spTgt spid="7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1000"/>
                                        <p:tgtEl>
                                          <p:spTgt spid="58"/>
                                        </p:tgtEl>
                                      </p:cBhvr>
                                    </p:animEffect>
                                    <p:anim calcmode="lin" valueType="num">
                                      <p:cBhvr>
                                        <p:cTn id="25" dur="1000" fill="hold"/>
                                        <p:tgtEl>
                                          <p:spTgt spid="58"/>
                                        </p:tgtEl>
                                        <p:attrNameLst>
                                          <p:attrName>ppt_x</p:attrName>
                                        </p:attrNameLst>
                                      </p:cBhvr>
                                      <p:tavLst>
                                        <p:tav tm="0">
                                          <p:val>
                                            <p:strVal val="#ppt_x"/>
                                          </p:val>
                                        </p:tav>
                                        <p:tav tm="100000">
                                          <p:val>
                                            <p:strVal val="#ppt_x"/>
                                          </p:val>
                                        </p:tav>
                                      </p:tavLst>
                                    </p:anim>
                                    <p:anim calcmode="lin" valueType="num">
                                      <p:cBhvr>
                                        <p:cTn id="2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fade">
                                      <p:cBhvr>
                                        <p:cTn id="31" dur="1000"/>
                                        <p:tgtEl>
                                          <p:spTgt spid="77"/>
                                        </p:tgtEl>
                                      </p:cBhvr>
                                    </p:animEffect>
                                    <p:anim calcmode="lin" valueType="num">
                                      <p:cBhvr>
                                        <p:cTn id="32" dur="1000" fill="hold"/>
                                        <p:tgtEl>
                                          <p:spTgt spid="77"/>
                                        </p:tgtEl>
                                        <p:attrNameLst>
                                          <p:attrName>ppt_x</p:attrName>
                                        </p:attrNameLst>
                                      </p:cBhvr>
                                      <p:tavLst>
                                        <p:tav tm="0">
                                          <p:val>
                                            <p:strVal val="#ppt_x"/>
                                          </p:val>
                                        </p:tav>
                                        <p:tav tm="100000">
                                          <p:val>
                                            <p:strVal val="#ppt_x"/>
                                          </p:val>
                                        </p:tav>
                                      </p:tavLst>
                                    </p:anim>
                                    <p:anim calcmode="lin" valueType="num">
                                      <p:cBhvr>
                                        <p:cTn id="33" dur="1000" fill="hold"/>
                                        <p:tgtEl>
                                          <p:spTgt spid="7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1000"/>
                                        <p:tgtEl>
                                          <p:spTgt spid="60"/>
                                        </p:tgtEl>
                                      </p:cBhvr>
                                    </p:animEffect>
                                    <p:anim calcmode="lin" valueType="num">
                                      <p:cBhvr>
                                        <p:cTn id="37" dur="1000" fill="hold"/>
                                        <p:tgtEl>
                                          <p:spTgt spid="60"/>
                                        </p:tgtEl>
                                        <p:attrNameLst>
                                          <p:attrName>ppt_x</p:attrName>
                                        </p:attrNameLst>
                                      </p:cBhvr>
                                      <p:tavLst>
                                        <p:tav tm="0">
                                          <p:val>
                                            <p:strVal val="#ppt_x"/>
                                          </p:val>
                                        </p:tav>
                                        <p:tav tm="100000">
                                          <p:val>
                                            <p:strVal val="#ppt_x"/>
                                          </p:val>
                                        </p:tav>
                                      </p:tavLst>
                                    </p:anim>
                                    <p:anim calcmode="lin" valueType="num">
                                      <p:cBhvr>
                                        <p:cTn id="38"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1000"/>
                                        <p:tgtEl>
                                          <p:spTgt spid="25"/>
                                        </p:tgtEl>
                                      </p:cBhvr>
                                    </p:animEffect>
                                    <p:anim calcmode="lin" valueType="num">
                                      <p:cBhvr>
                                        <p:cTn id="44" dur="1000" fill="hold"/>
                                        <p:tgtEl>
                                          <p:spTgt spid="25"/>
                                        </p:tgtEl>
                                        <p:attrNameLst>
                                          <p:attrName>ppt_x</p:attrName>
                                        </p:attrNameLst>
                                      </p:cBhvr>
                                      <p:tavLst>
                                        <p:tav tm="0">
                                          <p:val>
                                            <p:strVal val="#ppt_x"/>
                                          </p:val>
                                        </p:tav>
                                        <p:tav tm="100000">
                                          <p:val>
                                            <p:strVal val="#ppt_x"/>
                                          </p:val>
                                        </p:tav>
                                      </p:tavLst>
                                    </p:anim>
                                    <p:anim calcmode="lin" valueType="num">
                                      <p:cBhvr>
                                        <p:cTn id="45" dur="1000" fill="hold"/>
                                        <p:tgtEl>
                                          <p:spTgt spid="2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76" grpId="0"/>
      <p:bldP spid="7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smtClean="0"/>
              <a:t>“You do not expose as many remote APIs as what we were able to access server side.”</a:t>
            </a:r>
            <a:endParaRPr lang="en-GB" sz="5398" dirty="0"/>
          </a:p>
        </p:txBody>
      </p:sp>
      <p:sp>
        <p:nvSpPr>
          <p:cNvPr id="4" name="TextBox 3"/>
          <p:cNvSpPr txBox="1"/>
          <p:nvPr/>
        </p:nvSpPr>
        <p:spPr>
          <a:xfrm>
            <a:off x="4414455" y="4685104"/>
            <a:ext cx="7141911" cy="1938351"/>
          </a:xfrm>
          <a:prstGeom prst="rect">
            <a:avLst/>
          </a:prstGeom>
          <a:noFill/>
        </p:spPr>
        <p:txBody>
          <a:bodyPr wrap="square" rtlCol="0">
            <a:spAutoFit/>
          </a:bodyPr>
          <a:lstStyle/>
          <a:p>
            <a:r>
              <a:rPr lang="en-US" sz="2399" dirty="0" smtClean="0">
                <a:latin typeface="Segoe UI" panose="020B0502040204020203" pitchFamily="34" charset="0"/>
                <a:cs typeface="Segoe UI" panose="020B0502040204020203" pitchFamily="34" charset="0"/>
              </a:rPr>
              <a:t>And never will. Many of the server side APIs are targeted on farm or web application level, which are not available in Office 365. We will continue exposing new APIs from site level based on your input.</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3348032" cy="1200008"/>
          </a:xfrm>
          <a:prstGeom prst="rect">
            <a:avLst/>
          </a:prstGeom>
          <a:noFill/>
        </p:spPr>
        <p:txBody>
          <a:bodyPr wrap="none" rtlCol="0">
            <a:spAutoFit/>
          </a:bodyPr>
          <a:lstStyle/>
          <a:p>
            <a:r>
              <a:rPr lang="en-US" sz="7198" dirty="0" smtClean="0">
                <a:latin typeface="Segoe UI" panose="020B0502040204020203" pitchFamily="34" charset="0"/>
                <a:cs typeface="Segoe UI" panose="020B0502040204020203" pitchFamily="34" charset="0"/>
              </a:rPr>
              <a:t>Correct.</a:t>
            </a:r>
            <a:endParaRPr lang="en-GB" sz="71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807680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Remote event receivers</a:t>
            </a:r>
            <a:endParaRPr lang="en-US" sz="7200" dirty="0"/>
          </a:p>
        </p:txBody>
      </p:sp>
    </p:spTree>
    <p:extLst>
      <p:ext uri="{BB962C8B-B14F-4D97-AF65-F5344CB8AC3E}">
        <p14:creationId xmlns:p14="http://schemas.microsoft.com/office/powerpoint/2010/main" val="429274669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3600" dirty="0" smtClean="0"/>
              <a:t>What</a:t>
            </a:r>
          </a:p>
          <a:p>
            <a:pPr lvl="1"/>
            <a:r>
              <a:rPr lang="en-US" sz="2000" dirty="0" smtClean="0"/>
              <a:t>Process events from SharePoint using custom code</a:t>
            </a:r>
          </a:p>
          <a:p>
            <a:r>
              <a:rPr lang="en-US" sz="3600" dirty="0" smtClean="0"/>
              <a:t>Why</a:t>
            </a:r>
          </a:p>
          <a:p>
            <a:pPr lvl="1"/>
            <a:r>
              <a:rPr lang="en-US" sz="2000" dirty="0" smtClean="0"/>
              <a:t>To react on user or customization actions done in the host web</a:t>
            </a:r>
          </a:p>
          <a:p>
            <a:pPr lvl="1"/>
            <a:r>
              <a:rPr lang="en-US" sz="2000" dirty="0" smtClean="0"/>
              <a:t>Old pattern was created by event receivers with server-side code</a:t>
            </a:r>
          </a:p>
          <a:p>
            <a:r>
              <a:rPr lang="en-US" sz="3600" dirty="0" smtClean="0"/>
              <a:t>How</a:t>
            </a:r>
          </a:p>
          <a:p>
            <a:pPr lvl="1"/>
            <a:r>
              <a:rPr lang="en-US" sz="2000" dirty="0" smtClean="0"/>
              <a:t>Create remote event receivers</a:t>
            </a:r>
          </a:p>
          <a:p>
            <a:pPr lvl="1"/>
            <a:r>
              <a:rPr lang="en-US" sz="2000" dirty="0" smtClean="0"/>
              <a:t>Registration can be done either using server-side or client-side code</a:t>
            </a:r>
          </a:p>
          <a:p>
            <a:pPr lvl="1"/>
            <a:r>
              <a:rPr lang="en-US" sz="2000" dirty="0" smtClean="0"/>
              <a:t>External web service is called when events in host web occur</a:t>
            </a:r>
            <a:endParaRPr lang="en-US" sz="2000" dirty="0"/>
          </a:p>
        </p:txBody>
      </p:sp>
      <p:sp>
        <p:nvSpPr>
          <p:cNvPr id="3" name="Title 2"/>
          <p:cNvSpPr>
            <a:spLocks noGrp="1"/>
          </p:cNvSpPr>
          <p:nvPr>
            <p:ph type="title"/>
          </p:nvPr>
        </p:nvSpPr>
        <p:spPr/>
        <p:txBody>
          <a:bodyPr/>
          <a:lstStyle/>
          <a:p>
            <a:r>
              <a:rPr lang="en-US" smtClean="0"/>
              <a:t>Remote event receivers</a:t>
            </a:r>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Tree>
    <p:extLst>
      <p:ext uri="{BB962C8B-B14F-4D97-AF65-F5344CB8AC3E}">
        <p14:creationId xmlns:p14="http://schemas.microsoft.com/office/powerpoint/2010/main" val="149670605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Remote event receivers</a:t>
            </a:r>
            <a:endParaRPr lang="en-US" dirty="0"/>
          </a:p>
        </p:txBody>
      </p:sp>
      <p:sp>
        <p:nvSpPr>
          <p:cNvPr id="5" name="Content Placeholder 4"/>
          <p:cNvSpPr>
            <a:spLocks noGrp="1"/>
          </p:cNvSpPr>
          <p:nvPr>
            <p:ph type="body" sz="quarter" idx="4294967295"/>
          </p:nvPr>
        </p:nvSpPr>
        <p:spPr>
          <a:xfrm>
            <a:off x="519112" y="1364194"/>
            <a:ext cx="11402863" cy="849387"/>
          </a:xfrm>
          <a:solidFill>
            <a:schemeClr val="tx2"/>
          </a:solidFill>
        </p:spPr>
        <p:txBody>
          <a:bodyPr wrap="square" lIns="182832" tIns="146266" rIns="182832" bIns="146266" rtlCol="0">
            <a:spAutoFit/>
          </a:bodyPr>
          <a:lstStyle/>
          <a:p>
            <a:pPr marL="457063" indent="-457063">
              <a:buSzPct val="90000"/>
            </a:pPr>
            <a:r>
              <a:rPr lang="en-US" sz="4000" dirty="0">
                <a:solidFill>
                  <a:schemeClr val="bg1"/>
                </a:solidFill>
                <a:latin typeface="+mn-lt"/>
              </a:rPr>
              <a:t>SharePoint is increasingly acting </a:t>
            </a:r>
            <a:r>
              <a:rPr lang="en-US" sz="4000" dirty="0" smtClean="0">
                <a:solidFill>
                  <a:schemeClr val="bg1"/>
                </a:solidFill>
                <a:latin typeface="+mn-lt"/>
              </a:rPr>
              <a:t>as a </a:t>
            </a:r>
            <a:r>
              <a:rPr lang="en-US" sz="4000" dirty="0">
                <a:solidFill>
                  <a:schemeClr val="bg1"/>
                </a:solidFill>
                <a:latin typeface="+mn-lt"/>
              </a:rPr>
              <a:t>data hub</a:t>
            </a:r>
          </a:p>
        </p:txBody>
      </p:sp>
      <p:grpSp>
        <p:nvGrpSpPr>
          <p:cNvPr id="2" name="Group 1"/>
          <p:cNvGrpSpPr/>
          <p:nvPr/>
        </p:nvGrpSpPr>
        <p:grpSpPr>
          <a:xfrm>
            <a:off x="519112" y="2601278"/>
            <a:ext cx="11402863" cy="2861577"/>
            <a:chOff x="467831" y="3068374"/>
            <a:chExt cx="11457249" cy="2862322"/>
          </a:xfrm>
        </p:grpSpPr>
        <p:sp>
          <p:nvSpPr>
            <p:cNvPr id="4" name="TextBox 3"/>
            <p:cNvSpPr txBox="1"/>
            <p:nvPr/>
          </p:nvSpPr>
          <p:spPr>
            <a:xfrm>
              <a:off x="467832" y="3068374"/>
              <a:ext cx="5728623" cy="1680460"/>
            </a:xfrm>
            <a:prstGeom prst="rect">
              <a:avLst/>
            </a:prstGeom>
            <a:solidFill>
              <a:schemeClr val="accent3"/>
            </a:solidFill>
          </p:spPr>
          <p:txBody>
            <a:bodyPr wrap="square" lIns="182832" tIns="146266" rIns="182832" bIns="146266" rtlCol="0">
              <a:spAutoFit/>
            </a:bodyPr>
            <a:lstStyle/>
            <a:p>
              <a:pPr marL="457063" indent="-457063">
                <a:lnSpc>
                  <a:spcPct val="90000"/>
                </a:lnSpc>
                <a:spcBef>
                  <a:spcPct val="20000"/>
                </a:spcBef>
                <a:buSzPct val="90000"/>
                <a:buFont typeface="Arial" panose="020B0604020202020204" pitchFamily="34" charset="0"/>
                <a:buChar char="•"/>
              </a:pPr>
              <a:r>
                <a:rPr lang="en-US" sz="3199" dirty="0">
                  <a:solidFill>
                    <a:schemeClr val="bg1"/>
                  </a:solidFill>
                </a:rPr>
                <a:t>In previous versions, there was no way to inform external systems of events</a:t>
              </a:r>
            </a:p>
          </p:txBody>
        </p:sp>
        <p:sp>
          <p:nvSpPr>
            <p:cNvPr id="6" name="TextBox 5"/>
            <p:cNvSpPr txBox="1"/>
            <p:nvPr/>
          </p:nvSpPr>
          <p:spPr>
            <a:xfrm>
              <a:off x="6196455" y="3068374"/>
              <a:ext cx="5728625" cy="1292662"/>
            </a:xfrm>
            <a:prstGeom prst="rect">
              <a:avLst/>
            </a:prstGeom>
            <a:solidFill>
              <a:srgbClr val="9B4F96"/>
            </a:solidFill>
          </p:spPr>
          <p:txBody>
            <a:bodyPr wrap="square" lIns="182832" tIns="146266" rIns="182832" bIns="146266" rtlCol="0">
              <a:spAutoFit/>
            </a:bodyPr>
            <a:lstStyle/>
            <a:p>
              <a:pPr>
                <a:lnSpc>
                  <a:spcPct val="90000"/>
                </a:lnSpc>
                <a:spcBef>
                  <a:spcPct val="20000"/>
                </a:spcBef>
                <a:buSzPct val="90000"/>
              </a:pPr>
              <a:r>
                <a:rPr lang="en-US" sz="2399" dirty="0">
                  <a:solidFill>
                    <a:schemeClr val="bg1"/>
                  </a:solidFill>
                </a:rPr>
                <a:t>Highly-requested capability by customers, n</a:t>
              </a:r>
              <a:r>
                <a:rPr lang="fi-FI" sz="2399" dirty="0">
                  <a:solidFill>
                    <a:schemeClr val="bg1"/>
                  </a:solidFill>
                </a:rPr>
                <a:t>ow included in SharePoint2013</a:t>
              </a:r>
              <a:endParaRPr lang="en-US" sz="2399" dirty="0">
                <a:solidFill>
                  <a:schemeClr val="bg1"/>
                </a:solidFill>
              </a:endParaRPr>
            </a:p>
          </p:txBody>
        </p:sp>
        <p:sp>
          <p:nvSpPr>
            <p:cNvPr id="7" name="TextBox 6"/>
            <p:cNvSpPr txBox="1"/>
            <p:nvPr/>
          </p:nvSpPr>
          <p:spPr>
            <a:xfrm>
              <a:off x="467831" y="4748834"/>
              <a:ext cx="5728624" cy="1181862"/>
            </a:xfrm>
            <a:prstGeom prst="rect">
              <a:avLst/>
            </a:prstGeom>
            <a:solidFill>
              <a:schemeClr val="accent3"/>
            </a:solidFill>
          </p:spPr>
          <p:txBody>
            <a:bodyPr wrap="square" lIns="182832" tIns="146266" rIns="182832" bIns="146266" rtlCol="0">
              <a:spAutoFit/>
            </a:bodyPr>
            <a:lstStyle/>
            <a:p>
              <a:pPr marL="457063" indent="-457063">
                <a:lnSpc>
                  <a:spcPct val="90000"/>
                </a:lnSpc>
                <a:spcBef>
                  <a:spcPct val="20000"/>
                </a:spcBef>
                <a:spcAft>
                  <a:spcPts val="600"/>
                </a:spcAft>
                <a:buSzPct val="90000"/>
                <a:buFont typeface="Arial" panose="020B0604020202020204" pitchFamily="34" charset="0"/>
                <a:buChar char="•"/>
              </a:pPr>
              <a:r>
                <a:rPr lang="en-US" sz="3199" dirty="0">
                  <a:solidFill>
                    <a:schemeClr val="bg1"/>
                  </a:solidFill>
                </a:rPr>
                <a:t>External lists also support events</a:t>
              </a:r>
            </a:p>
          </p:txBody>
        </p:sp>
      </p:grpSp>
    </p:spTree>
    <p:extLst>
      <p:ext uri="{BB962C8B-B14F-4D97-AF65-F5344CB8AC3E}">
        <p14:creationId xmlns:p14="http://schemas.microsoft.com/office/powerpoint/2010/main" val="335428028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14" name="Group 13"/>
          <p:cNvGrpSpPr/>
          <p:nvPr/>
        </p:nvGrpSpPr>
        <p:grpSpPr>
          <a:xfrm>
            <a:off x="1158875" y="2635250"/>
            <a:ext cx="1495425" cy="1968500"/>
            <a:chOff x="1158875" y="2635250"/>
            <a:chExt cx="1495425" cy="1968500"/>
          </a:xfrm>
        </p:grpSpPr>
        <p:grpSp>
          <p:nvGrpSpPr>
            <p:cNvPr id="5" name="Group 4"/>
            <p:cNvGrpSpPr>
              <a:grpSpLocks noChangeAspect="1"/>
            </p:cNvGrpSpPr>
            <p:nvPr/>
          </p:nvGrpSpPr>
          <p:grpSpPr bwMode="auto">
            <a:xfrm>
              <a:off x="1158875" y="2635250"/>
              <a:ext cx="1495425" cy="1968500"/>
              <a:chOff x="730" y="1660"/>
              <a:chExt cx="942" cy="1240"/>
            </a:xfrm>
          </p:grpSpPr>
          <p:sp>
            <p:nvSpPr>
              <p:cNvPr id="7" name="AutoShape 3"/>
              <p:cNvSpPr>
                <a:spLocks noChangeAspect="1" noChangeArrowheads="1" noTextEdit="1"/>
              </p:cNvSpPr>
              <p:nvPr/>
            </p:nvSpPr>
            <p:spPr bwMode="auto">
              <a:xfrm>
                <a:off x="730" y="1660"/>
                <a:ext cx="942" cy="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Rectangle 5"/>
              <p:cNvSpPr>
                <a:spLocks noChangeArrowheads="1"/>
              </p:cNvSpPr>
              <p:nvPr/>
            </p:nvSpPr>
            <p:spPr bwMode="auto">
              <a:xfrm>
                <a:off x="1249" y="1658"/>
                <a:ext cx="38" cy="12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6"/>
              <p:cNvSpPr>
                <a:spLocks/>
              </p:cNvSpPr>
              <p:nvPr/>
            </p:nvSpPr>
            <p:spPr bwMode="auto">
              <a:xfrm>
                <a:off x="733" y="1658"/>
                <a:ext cx="516" cy="133"/>
              </a:xfrm>
              <a:custGeom>
                <a:avLst/>
                <a:gdLst>
                  <a:gd name="T0" fmla="*/ 61 w 516"/>
                  <a:gd name="T1" fmla="*/ 133 h 133"/>
                  <a:gd name="T2" fmla="*/ 516 w 516"/>
                  <a:gd name="T3" fmla="*/ 133 h 133"/>
                  <a:gd name="T4" fmla="*/ 516 w 516"/>
                  <a:gd name="T5" fmla="*/ 0 h 133"/>
                  <a:gd name="T6" fmla="*/ 61 w 516"/>
                  <a:gd name="T7" fmla="*/ 0 h 133"/>
                  <a:gd name="T8" fmla="*/ 0 w 516"/>
                  <a:gd name="T9" fmla="*/ 66 h 133"/>
                  <a:gd name="T10" fmla="*/ 61 w 516"/>
                  <a:gd name="T11" fmla="*/ 133 h 133"/>
                </a:gdLst>
                <a:ahLst/>
                <a:cxnLst>
                  <a:cxn ang="0">
                    <a:pos x="T0" y="T1"/>
                  </a:cxn>
                  <a:cxn ang="0">
                    <a:pos x="T2" y="T3"/>
                  </a:cxn>
                  <a:cxn ang="0">
                    <a:pos x="T4" y="T5"/>
                  </a:cxn>
                  <a:cxn ang="0">
                    <a:pos x="T6" y="T7"/>
                  </a:cxn>
                  <a:cxn ang="0">
                    <a:pos x="T8" y="T9"/>
                  </a:cxn>
                  <a:cxn ang="0">
                    <a:pos x="T10" y="T11"/>
                  </a:cxn>
                </a:cxnLst>
                <a:rect l="0" t="0" r="r" b="b"/>
                <a:pathLst>
                  <a:path w="516" h="133">
                    <a:moveTo>
                      <a:pt x="61" y="133"/>
                    </a:moveTo>
                    <a:lnTo>
                      <a:pt x="516" y="133"/>
                    </a:lnTo>
                    <a:lnTo>
                      <a:pt x="516" y="0"/>
                    </a:lnTo>
                    <a:lnTo>
                      <a:pt x="61" y="0"/>
                    </a:lnTo>
                    <a:lnTo>
                      <a:pt x="0" y="66"/>
                    </a:lnTo>
                    <a:lnTo>
                      <a:pt x="61" y="13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7"/>
              <p:cNvSpPr>
                <a:spLocks/>
              </p:cNvSpPr>
              <p:nvPr/>
            </p:nvSpPr>
            <p:spPr bwMode="auto">
              <a:xfrm>
                <a:off x="921" y="1924"/>
                <a:ext cx="328" cy="142"/>
              </a:xfrm>
              <a:custGeom>
                <a:avLst/>
                <a:gdLst>
                  <a:gd name="T0" fmla="*/ 61 w 328"/>
                  <a:gd name="T1" fmla="*/ 142 h 142"/>
                  <a:gd name="T2" fmla="*/ 328 w 328"/>
                  <a:gd name="T3" fmla="*/ 142 h 142"/>
                  <a:gd name="T4" fmla="*/ 328 w 328"/>
                  <a:gd name="T5" fmla="*/ 0 h 142"/>
                  <a:gd name="T6" fmla="*/ 61 w 328"/>
                  <a:gd name="T7" fmla="*/ 0 h 142"/>
                  <a:gd name="T8" fmla="*/ 0 w 328"/>
                  <a:gd name="T9" fmla="*/ 71 h 142"/>
                  <a:gd name="T10" fmla="*/ 61 w 328"/>
                  <a:gd name="T11" fmla="*/ 142 h 142"/>
                </a:gdLst>
                <a:ahLst/>
                <a:cxnLst>
                  <a:cxn ang="0">
                    <a:pos x="T0" y="T1"/>
                  </a:cxn>
                  <a:cxn ang="0">
                    <a:pos x="T2" y="T3"/>
                  </a:cxn>
                  <a:cxn ang="0">
                    <a:pos x="T4" y="T5"/>
                  </a:cxn>
                  <a:cxn ang="0">
                    <a:pos x="T6" y="T7"/>
                  </a:cxn>
                  <a:cxn ang="0">
                    <a:pos x="T8" y="T9"/>
                  </a:cxn>
                  <a:cxn ang="0">
                    <a:pos x="T10" y="T11"/>
                  </a:cxn>
                </a:cxnLst>
                <a:rect l="0" t="0" r="r" b="b"/>
                <a:pathLst>
                  <a:path w="328" h="142">
                    <a:moveTo>
                      <a:pt x="61" y="142"/>
                    </a:moveTo>
                    <a:lnTo>
                      <a:pt x="328" y="142"/>
                    </a:lnTo>
                    <a:lnTo>
                      <a:pt x="328" y="0"/>
                    </a:lnTo>
                    <a:lnTo>
                      <a:pt x="61" y="0"/>
                    </a:lnTo>
                    <a:lnTo>
                      <a:pt x="0" y="71"/>
                    </a:lnTo>
                    <a:lnTo>
                      <a:pt x="61" y="14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8"/>
              <p:cNvSpPr>
                <a:spLocks/>
              </p:cNvSpPr>
              <p:nvPr/>
            </p:nvSpPr>
            <p:spPr bwMode="auto">
              <a:xfrm>
                <a:off x="1287" y="1791"/>
                <a:ext cx="385" cy="133"/>
              </a:xfrm>
              <a:custGeom>
                <a:avLst/>
                <a:gdLst>
                  <a:gd name="T0" fmla="*/ 323 w 385"/>
                  <a:gd name="T1" fmla="*/ 133 h 133"/>
                  <a:gd name="T2" fmla="*/ 0 w 385"/>
                  <a:gd name="T3" fmla="*/ 133 h 133"/>
                  <a:gd name="T4" fmla="*/ 0 w 385"/>
                  <a:gd name="T5" fmla="*/ 0 h 133"/>
                  <a:gd name="T6" fmla="*/ 323 w 385"/>
                  <a:gd name="T7" fmla="*/ 0 h 133"/>
                  <a:gd name="T8" fmla="*/ 385 w 385"/>
                  <a:gd name="T9" fmla="*/ 66 h 133"/>
                  <a:gd name="T10" fmla="*/ 323 w 385"/>
                  <a:gd name="T11" fmla="*/ 133 h 133"/>
                </a:gdLst>
                <a:ahLst/>
                <a:cxnLst>
                  <a:cxn ang="0">
                    <a:pos x="T0" y="T1"/>
                  </a:cxn>
                  <a:cxn ang="0">
                    <a:pos x="T2" y="T3"/>
                  </a:cxn>
                  <a:cxn ang="0">
                    <a:pos x="T4" y="T5"/>
                  </a:cxn>
                  <a:cxn ang="0">
                    <a:pos x="T6" y="T7"/>
                  </a:cxn>
                  <a:cxn ang="0">
                    <a:pos x="T8" y="T9"/>
                  </a:cxn>
                  <a:cxn ang="0">
                    <a:pos x="T10" y="T11"/>
                  </a:cxn>
                </a:cxnLst>
                <a:rect l="0" t="0" r="r" b="b"/>
                <a:pathLst>
                  <a:path w="385" h="133">
                    <a:moveTo>
                      <a:pt x="323" y="133"/>
                    </a:moveTo>
                    <a:lnTo>
                      <a:pt x="0" y="133"/>
                    </a:lnTo>
                    <a:lnTo>
                      <a:pt x="0" y="0"/>
                    </a:lnTo>
                    <a:lnTo>
                      <a:pt x="323" y="0"/>
                    </a:lnTo>
                    <a:lnTo>
                      <a:pt x="385" y="66"/>
                    </a:lnTo>
                    <a:lnTo>
                      <a:pt x="323" y="13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2" name="TextBox 21"/>
            <p:cNvSpPr txBox="1"/>
            <p:nvPr/>
          </p:nvSpPr>
          <p:spPr>
            <a:xfrm>
              <a:off x="1260954" y="3524162"/>
              <a:ext cx="1291508" cy="307777"/>
            </a:xfrm>
            <a:prstGeom prst="rect">
              <a:avLst/>
            </a:prstGeom>
            <a:noFill/>
          </p:spPr>
          <p:txBody>
            <a:bodyPr wrap="none" lIns="0" tIns="0" rIns="0" bIns="0" rtlCol="0">
              <a:spAutoFit/>
            </a:bodyPr>
            <a:lstStyle/>
            <a:p>
              <a:pPr algn="ctr"/>
              <a:r>
                <a:rPr lang="en-US" sz="2000" spc="-70" dirty="0" smtClean="0">
                  <a:solidFill>
                    <a:schemeClr val="bg1"/>
                  </a:solidFill>
                </a:rPr>
                <a:t>Introduction</a:t>
              </a:r>
              <a:endParaRPr lang="en-GB" sz="2000" spc="-70" dirty="0" smtClean="0">
                <a:solidFill>
                  <a:schemeClr val="bg1"/>
                </a:solidFill>
              </a:endParaRPr>
            </a:p>
          </p:txBody>
        </p:sp>
      </p:grpSp>
      <p:sp>
        <p:nvSpPr>
          <p:cNvPr id="3" name="Title 2"/>
          <p:cNvSpPr>
            <a:spLocks noGrp="1"/>
          </p:cNvSpPr>
          <p:nvPr>
            <p:ph type="title"/>
          </p:nvPr>
        </p:nvSpPr>
        <p:spPr/>
        <p:txBody>
          <a:bodyPr/>
          <a:lstStyle/>
          <a:p>
            <a:r>
              <a:rPr lang="en-US" dirty="0" smtClean="0"/>
              <a:t>Agenda</a:t>
            </a:r>
            <a:endParaRPr lang="en-GB" dirty="0"/>
          </a:p>
        </p:txBody>
      </p:sp>
      <p:grpSp>
        <p:nvGrpSpPr>
          <p:cNvPr id="6" name="Group 5"/>
          <p:cNvGrpSpPr/>
          <p:nvPr/>
        </p:nvGrpSpPr>
        <p:grpSpPr>
          <a:xfrm>
            <a:off x="9660357" y="2876354"/>
            <a:ext cx="1179939" cy="1227654"/>
            <a:chOff x="9580345" y="2797018"/>
            <a:chExt cx="1179939" cy="1227654"/>
          </a:xfrm>
        </p:grpSpPr>
        <p:sp>
          <p:nvSpPr>
            <p:cNvPr id="25" name="TextBox 24"/>
            <p:cNvSpPr txBox="1"/>
            <p:nvPr/>
          </p:nvSpPr>
          <p:spPr>
            <a:xfrm>
              <a:off x="9580345" y="3716895"/>
              <a:ext cx="1179939" cy="307777"/>
            </a:xfrm>
            <a:prstGeom prst="rect">
              <a:avLst/>
            </a:prstGeom>
            <a:noFill/>
          </p:spPr>
          <p:txBody>
            <a:bodyPr wrap="none" lIns="0" tIns="0" rIns="0" bIns="0" rtlCol="0">
              <a:spAutoFit/>
            </a:bodyPr>
            <a:lstStyle/>
            <a:p>
              <a:pPr algn="ctr"/>
              <a:r>
                <a:rPr lang="en-US" sz="2000" spc="-70" dirty="0" smtClean="0">
                  <a:solidFill>
                    <a:schemeClr val="bg1"/>
                  </a:solidFill>
                </a:rPr>
                <a:t>App events</a:t>
              </a:r>
              <a:endParaRPr lang="en-GB" sz="2000" spc="-70" dirty="0" smtClean="0">
                <a:solidFill>
                  <a:schemeClr val="bg1"/>
                </a:solidFill>
              </a:endParaRPr>
            </a:p>
          </p:txBody>
        </p:sp>
        <p:pic>
          <p:nvPicPr>
            <p:cNvPr id="70" name="Picture 69"/>
            <p:cNvPicPr>
              <a:picLocks noChangeAspect="1"/>
            </p:cNvPicPr>
            <p:nvPr/>
          </p:nvPicPr>
          <p:blipFill>
            <a:blip r:embed="rId2"/>
            <a:stretch>
              <a:fillRect/>
            </a:stretch>
          </p:blipFill>
          <p:spPr>
            <a:xfrm>
              <a:off x="9878972" y="2797018"/>
              <a:ext cx="799118" cy="1034921"/>
            </a:xfrm>
            <a:prstGeom prst="rect">
              <a:avLst/>
            </a:prstGeom>
          </p:spPr>
        </p:pic>
      </p:grpSp>
      <p:grpSp>
        <p:nvGrpSpPr>
          <p:cNvPr id="2" name="Group 1"/>
          <p:cNvGrpSpPr/>
          <p:nvPr/>
        </p:nvGrpSpPr>
        <p:grpSpPr>
          <a:xfrm>
            <a:off x="3431131" y="2876354"/>
            <a:ext cx="2259913" cy="1434591"/>
            <a:chOff x="3395535" y="2843213"/>
            <a:chExt cx="2259913" cy="1434591"/>
          </a:xfrm>
        </p:grpSpPr>
        <p:sp>
          <p:nvSpPr>
            <p:cNvPr id="23" name="TextBox 22"/>
            <p:cNvSpPr txBox="1"/>
            <p:nvPr/>
          </p:nvSpPr>
          <p:spPr>
            <a:xfrm>
              <a:off x="3924916" y="3662251"/>
              <a:ext cx="1125308" cy="615553"/>
            </a:xfrm>
            <a:prstGeom prst="rect">
              <a:avLst/>
            </a:prstGeom>
            <a:noFill/>
          </p:spPr>
          <p:txBody>
            <a:bodyPr wrap="none" lIns="0" tIns="0" rIns="0" bIns="0" rtlCol="0">
              <a:spAutoFit/>
            </a:bodyPr>
            <a:lstStyle/>
            <a:p>
              <a:pPr algn="ctr"/>
              <a:r>
                <a:rPr lang="en-US" sz="2000" spc="-70" dirty="0" smtClean="0">
                  <a:solidFill>
                    <a:schemeClr val="bg1"/>
                  </a:solidFill>
                </a:rPr>
                <a:t>Remote </a:t>
              </a:r>
              <a:br>
                <a:rPr lang="en-US" sz="2000" spc="-70" dirty="0" smtClean="0">
                  <a:solidFill>
                    <a:schemeClr val="bg1"/>
                  </a:solidFill>
                </a:rPr>
              </a:br>
              <a:r>
                <a:rPr lang="en-US" sz="2000" spc="-70" dirty="0" smtClean="0">
                  <a:solidFill>
                    <a:schemeClr val="bg1"/>
                  </a:solidFill>
                </a:rPr>
                <a:t>Timer Jobs</a:t>
              </a:r>
              <a:endParaRPr lang="en-GB" sz="2000" spc="-70" dirty="0" smtClean="0">
                <a:solidFill>
                  <a:schemeClr val="bg1"/>
                </a:solidFill>
              </a:endParaRPr>
            </a:p>
          </p:txBody>
        </p:sp>
        <p:pic>
          <p:nvPicPr>
            <p:cNvPr id="71" name="Picture 70"/>
            <p:cNvPicPr>
              <a:picLocks noChangeAspect="1"/>
            </p:cNvPicPr>
            <p:nvPr/>
          </p:nvPicPr>
          <p:blipFill>
            <a:blip r:embed="rId3"/>
            <a:stretch>
              <a:fillRect/>
            </a:stretch>
          </p:blipFill>
          <p:spPr>
            <a:xfrm>
              <a:off x="3395535" y="2843213"/>
              <a:ext cx="2259913" cy="826613"/>
            </a:xfrm>
            <a:prstGeom prst="rect">
              <a:avLst/>
            </a:prstGeom>
          </p:spPr>
        </p:pic>
      </p:grpSp>
      <p:grpSp>
        <p:nvGrpSpPr>
          <p:cNvPr id="4" name="Group 3"/>
          <p:cNvGrpSpPr/>
          <p:nvPr/>
        </p:nvGrpSpPr>
        <p:grpSpPr>
          <a:xfrm>
            <a:off x="6584506" y="2733562"/>
            <a:ext cx="2285299" cy="1771875"/>
            <a:chOff x="6596032" y="2737644"/>
            <a:chExt cx="2285299" cy="1771875"/>
          </a:xfrm>
        </p:grpSpPr>
        <p:sp>
          <p:nvSpPr>
            <p:cNvPr id="24" name="TextBox 23"/>
            <p:cNvSpPr txBox="1"/>
            <p:nvPr/>
          </p:nvSpPr>
          <p:spPr>
            <a:xfrm>
              <a:off x="7422277" y="3724595"/>
              <a:ext cx="1459054" cy="615553"/>
            </a:xfrm>
            <a:prstGeom prst="rect">
              <a:avLst/>
            </a:prstGeom>
            <a:noFill/>
          </p:spPr>
          <p:txBody>
            <a:bodyPr wrap="none" lIns="0" tIns="0" rIns="0" bIns="0" rtlCol="0">
              <a:spAutoFit/>
            </a:bodyPr>
            <a:lstStyle/>
            <a:p>
              <a:pPr algn="ctr"/>
              <a:r>
                <a:rPr lang="en-US" sz="2000" spc="-70" dirty="0" smtClean="0">
                  <a:solidFill>
                    <a:schemeClr val="bg1"/>
                  </a:solidFill>
                </a:rPr>
                <a:t>Remote event</a:t>
              </a:r>
              <a:br>
                <a:rPr lang="en-US" sz="2000" spc="-70" dirty="0" smtClean="0">
                  <a:solidFill>
                    <a:schemeClr val="bg1"/>
                  </a:solidFill>
                </a:rPr>
              </a:br>
              <a:r>
                <a:rPr lang="en-US" sz="2000" spc="-70" dirty="0" smtClean="0">
                  <a:solidFill>
                    <a:schemeClr val="bg1"/>
                  </a:solidFill>
                </a:rPr>
                <a:t>receivers</a:t>
              </a:r>
              <a:endParaRPr lang="en-GB" sz="2000" spc="-70" dirty="0" smtClean="0">
                <a:solidFill>
                  <a:schemeClr val="bg1"/>
                </a:solidFill>
              </a:endParaRPr>
            </a:p>
          </p:txBody>
        </p:sp>
        <p:pic>
          <p:nvPicPr>
            <p:cNvPr id="72" name="Picture 71"/>
            <p:cNvPicPr>
              <a:picLocks noChangeAspect="1"/>
            </p:cNvPicPr>
            <p:nvPr/>
          </p:nvPicPr>
          <p:blipFill>
            <a:blip r:embed="rId4"/>
            <a:stretch>
              <a:fillRect/>
            </a:stretch>
          </p:blipFill>
          <p:spPr>
            <a:xfrm>
              <a:off x="6596032" y="2737644"/>
              <a:ext cx="1890000" cy="1771875"/>
            </a:xfrm>
            <a:prstGeom prst="rect">
              <a:avLst/>
            </a:prstGeom>
          </p:spPr>
        </p:pic>
      </p:grpSp>
    </p:spTree>
    <p:extLst>
      <p:ext uri="{BB962C8B-B14F-4D97-AF65-F5344CB8AC3E}">
        <p14:creationId xmlns:p14="http://schemas.microsoft.com/office/powerpoint/2010/main" val="258466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event receivers</a:t>
            </a:r>
            <a:endParaRPr lang="en-GB" dirty="0"/>
          </a:p>
        </p:txBody>
      </p:sp>
      <p:grpSp>
        <p:nvGrpSpPr>
          <p:cNvPr id="3" name="Group 2"/>
          <p:cNvGrpSpPr/>
          <p:nvPr/>
        </p:nvGrpSpPr>
        <p:grpSpPr>
          <a:xfrm>
            <a:off x="6648073" y="1861669"/>
            <a:ext cx="1995195" cy="1307309"/>
            <a:chOff x="4395610" y="3071229"/>
            <a:chExt cx="1995195" cy="1307309"/>
          </a:xfrm>
        </p:grpSpPr>
        <p:sp>
          <p:nvSpPr>
            <p:cNvPr id="4" name="Rectangle 3"/>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5" name="Picture 4"/>
            <p:cNvPicPr>
              <a:picLocks noChangeAspect="1"/>
            </p:cNvPicPr>
            <p:nvPr/>
          </p:nvPicPr>
          <p:blipFill>
            <a:blip r:embed="rId2"/>
            <a:stretch>
              <a:fillRect/>
            </a:stretch>
          </p:blipFill>
          <p:spPr>
            <a:xfrm>
              <a:off x="5246592" y="3476941"/>
              <a:ext cx="529349" cy="417312"/>
            </a:xfrm>
            <a:prstGeom prst="rect">
              <a:avLst/>
            </a:prstGeom>
          </p:spPr>
        </p:pic>
        <p:pic>
          <p:nvPicPr>
            <p:cNvPr id="6" name="Picture 5"/>
            <p:cNvPicPr>
              <a:picLocks noChangeAspect="1"/>
            </p:cNvPicPr>
            <p:nvPr/>
          </p:nvPicPr>
          <p:blipFill>
            <a:blip r:embed="rId2"/>
            <a:stretch>
              <a:fillRect/>
            </a:stretch>
          </p:blipFill>
          <p:spPr>
            <a:xfrm>
              <a:off x="5581574" y="3585493"/>
              <a:ext cx="556200" cy="438480"/>
            </a:xfrm>
            <a:prstGeom prst="rect">
              <a:avLst/>
            </a:prstGeom>
          </p:spPr>
        </p:pic>
        <p:pic>
          <p:nvPicPr>
            <p:cNvPr id="7" name="Picture 6"/>
            <p:cNvPicPr>
              <a:picLocks noChangeAspect="1"/>
            </p:cNvPicPr>
            <p:nvPr/>
          </p:nvPicPr>
          <p:blipFill>
            <a:blip r:embed="rId3"/>
            <a:stretch>
              <a:fillRect/>
            </a:stretch>
          </p:blipFill>
          <p:spPr>
            <a:xfrm>
              <a:off x="5970309" y="3700199"/>
              <a:ext cx="420496" cy="432326"/>
            </a:xfrm>
            <a:prstGeom prst="rect">
              <a:avLst/>
            </a:prstGeom>
          </p:spPr>
        </p:pic>
        <p:pic>
          <p:nvPicPr>
            <p:cNvPr id="8" name="Picture 7"/>
            <p:cNvPicPr>
              <a:picLocks noChangeAspect="1"/>
            </p:cNvPicPr>
            <p:nvPr/>
          </p:nvPicPr>
          <p:blipFill>
            <a:blip r:embed="rId4"/>
            <a:stretch>
              <a:fillRect/>
            </a:stretch>
          </p:blipFill>
          <p:spPr>
            <a:xfrm>
              <a:off x="4893565" y="3772769"/>
              <a:ext cx="688009" cy="605769"/>
            </a:xfrm>
            <a:prstGeom prst="rect">
              <a:avLst/>
            </a:prstGeom>
          </p:spPr>
        </p:pic>
      </p:grpSp>
      <p:grpSp>
        <p:nvGrpSpPr>
          <p:cNvPr id="22" name="Group 21"/>
          <p:cNvGrpSpPr/>
          <p:nvPr/>
        </p:nvGrpSpPr>
        <p:grpSpPr>
          <a:xfrm>
            <a:off x="6841911" y="4312149"/>
            <a:ext cx="1553509" cy="1192608"/>
            <a:chOff x="4970829" y="1575361"/>
            <a:chExt cx="1553509" cy="1192608"/>
          </a:xfrm>
        </p:grpSpPr>
        <p:sp>
          <p:nvSpPr>
            <p:cNvPr id="23" name="Rectangle 22"/>
            <p:cNvSpPr/>
            <p:nvPr/>
          </p:nvSpPr>
          <p:spPr bwMode="auto">
            <a:xfrm>
              <a:off x="4970829" y="1720714"/>
              <a:ext cx="1332872" cy="858104"/>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Access Control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System</a:t>
              </a:r>
            </a:p>
          </p:txBody>
        </p:sp>
        <p:grpSp>
          <p:nvGrpSpPr>
            <p:cNvPr id="24" name="Group 23"/>
            <p:cNvGrpSpPr/>
            <p:nvPr/>
          </p:nvGrpSpPr>
          <p:grpSpPr>
            <a:xfrm>
              <a:off x="5743393" y="1999486"/>
              <a:ext cx="603206" cy="768483"/>
              <a:chOff x="5687594" y="2277853"/>
              <a:chExt cx="603206" cy="768483"/>
            </a:xfrm>
          </p:grpSpPr>
          <p:pic>
            <p:nvPicPr>
              <p:cNvPr id="26" name="Picture 25"/>
              <p:cNvPicPr>
                <a:picLocks noChangeAspect="1"/>
              </p:cNvPicPr>
              <p:nvPr/>
            </p:nvPicPr>
            <p:blipFill>
              <a:blip r:embed="rId5"/>
              <a:stretch>
                <a:fillRect/>
              </a:stretch>
            </p:blipFill>
            <p:spPr>
              <a:xfrm>
                <a:off x="5687594" y="2277853"/>
                <a:ext cx="409685" cy="720000"/>
              </a:xfrm>
              <a:prstGeom prst="rect">
                <a:avLst/>
              </a:prstGeom>
            </p:spPr>
          </p:pic>
          <p:pic>
            <p:nvPicPr>
              <p:cNvPr id="27" name="Picture 26"/>
              <p:cNvPicPr>
                <a:picLocks noChangeAspect="1"/>
              </p:cNvPicPr>
              <p:nvPr/>
            </p:nvPicPr>
            <p:blipFill>
              <a:blip r:embed="rId6"/>
              <a:stretch>
                <a:fillRect/>
              </a:stretch>
            </p:blipFill>
            <p:spPr>
              <a:xfrm>
                <a:off x="5904379" y="2659499"/>
                <a:ext cx="386421" cy="386837"/>
              </a:xfrm>
              <a:prstGeom prst="rect">
                <a:avLst/>
              </a:prstGeom>
            </p:spPr>
          </p:pic>
        </p:grpSp>
        <p:pic>
          <p:nvPicPr>
            <p:cNvPr id="25" name="Picture 24"/>
            <p:cNvPicPr>
              <a:picLocks noChangeAspect="1"/>
            </p:cNvPicPr>
            <p:nvPr/>
          </p:nvPicPr>
          <p:blipFill>
            <a:blip r:embed="rId3"/>
            <a:stretch>
              <a:fillRect/>
            </a:stretch>
          </p:blipFill>
          <p:spPr>
            <a:xfrm>
              <a:off x="6103842" y="1575361"/>
              <a:ext cx="420496" cy="432326"/>
            </a:xfrm>
            <a:prstGeom prst="rect">
              <a:avLst/>
            </a:prstGeom>
          </p:spPr>
        </p:pic>
      </p:grpSp>
      <p:grpSp>
        <p:nvGrpSpPr>
          <p:cNvPr id="28" name="Group 27"/>
          <p:cNvGrpSpPr/>
          <p:nvPr/>
        </p:nvGrpSpPr>
        <p:grpSpPr>
          <a:xfrm>
            <a:off x="10039160" y="3497655"/>
            <a:ext cx="1421815" cy="1031998"/>
            <a:chOff x="4856838" y="4180432"/>
            <a:chExt cx="1421815" cy="1031998"/>
          </a:xfrm>
        </p:grpSpPr>
        <p:sp>
          <p:nvSpPr>
            <p:cNvPr id="29" name="Rectangle 28"/>
            <p:cNvSpPr/>
            <p:nvPr/>
          </p:nvSpPr>
          <p:spPr bwMode="auto">
            <a:xfrm>
              <a:off x="4856838" y="4180432"/>
              <a:ext cx="1273402" cy="77259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LOB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System</a:t>
              </a:r>
            </a:p>
          </p:txBody>
        </p:sp>
        <p:grpSp>
          <p:nvGrpSpPr>
            <p:cNvPr id="30" name="Group 29"/>
            <p:cNvGrpSpPr/>
            <p:nvPr/>
          </p:nvGrpSpPr>
          <p:grpSpPr>
            <a:xfrm>
              <a:off x="5593097" y="4265625"/>
              <a:ext cx="685556" cy="946805"/>
              <a:chOff x="5593097" y="4265625"/>
              <a:chExt cx="685556" cy="946805"/>
            </a:xfrm>
          </p:grpSpPr>
          <p:pic>
            <p:nvPicPr>
              <p:cNvPr id="31" name="Picture 30"/>
              <p:cNvPicPr>
                <a:picLocks noChangeAspect="1"/>
              </p:cNvPicPr>
              <p:nvPr/>
            </p:nvPicPr>
            <p:blipFill>
              <a:blip r:embed="rId5"/>
              <a:stretch>
                <a:fillRect/>
              </a:stretch>
            </p:blipFill>
            <p:spPr>
              <a:xfrm>
                <a:off x="5593097" y="4265625"/>
                <a:ext cx="477423" cy="839046"/>
              </a:xfrm>
              <a:prstGeom prst="rect">
                <a:avLst/>
              </a:prstGeom>
            </p:spPr>
          </p:pic>
          <p:pic>
            <p:nvPicPr>
              <p:cNvPr id="32" name="Picture 31"/>
              <p:cNvPicPr>
                <a:picLocks noChangeAspect="1"/>
              </p:cNvPicPr>
              <p:nvPr/>
            </p:nvPicPr>
            <p:blipFill>
              <a:blip r:embed="rId7"/>
              <a:stretch>
                <a:fillRect/>
              </a:stretch>
            </p:blipFill>
            <p:spPr>
              <a:xfrm>
                <a:off x="5776387" y="4728961"/>
                <a:ext cx="502266" cy="483469"/>
              </a:xfrm>
              <a:prstGeom prst="rect">
                <a:avLst/>
              </a:prstGeom>
            </p:spPr>
          </p:pic>
        </p:grpSp>
      </p:grpSp>
      <p:grpSp>
        <p:nvGrpSpPr>
          <p:cNvPr id="85" name="Group 84"/>
          <p:cNvGrpSpPr/>
          <p:nvPr/>
        </p:nvGrpSpPr>
        <p:grpSpPr>
          <a:xfrm>
            <a:off x="1172874" y="3033740"/>
            <a:ext cx="1143338" cy="1442221"/>
            <a:chOff x="1112188" y="4100696"/>
            <a:chExt cx="1143338" cy="1442221"/>
          </a:xfrm>
        </p:grpSpPr>
        <p:sp>
          <p:nvSpPr>
            <p:cNvPr id="34" name="TextBox 33"/>
            <p:cNvSpPr txBox="1"/>
            <p:nvPr/>
          </p:nvSpPr>
          <p:spPr>
            <a:xfrm>
              <a:off x="1397064" y="5296696"/>
              <a:ext cx="450251" cy="246221"/>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Users</a:t>
              </a:r>
            </a:p>
          </p:txBody>
        </p:sp>
        <p:grpSp>
          <p:nvGrpSpPr>
            <p:cNvPr id="36" name="Group 35"/>
            <p:cNvGrpSpPr/>
            <p:nvPr/>
          </p:nvGrpSpPr>
          <p:grpSpPr>
            <a:xfrm>
              <a:off x="1112188" y="4552393"/>
              <a:ext cx="981842" cy="801141"/>
              <a:chOff x="6165183" y="5245863"/>
              <a:chExt cx="1297147" cy="1058417"/>
            </a:xfrm>
          </p:grpSpPr>
          <p:pic>
            <p:nvPicPr>
              <p:cNvPr id="38" name="Picture 37"/>
              <p:cNvPicPr>
                <a:picLocks noChangeAspect="1"/>
              </p:cNvPicPr>
              <p:nvPr/>
            </p:nvPicPr>
            <p:blipFill>
              <a:blip r:embed="rId8"/>
              <a:stretch>
                <a:fillRect/>
              </a:stretch>
            </p:blipFill>
            <p:spPr>
              <a:xfrm>
                <a:off x="6323888" y="5245863"/>
                <a:ext cx="584136" cy="794398"/>
              </a:xfrm>
              <a:prstGeom prst="rect">
                <a:avLst/>
              </a:prstGeom>
            </p:spPr>
          </p:pic>
          <p:pic>
            <p:nvPicPr>
              <p:cNvPr id="39" name="Picture 38"/>
              <p:cNvPicPr>
                <a:picLocks noChangeAspect="1"/>
              </p:cNvPicPr>
              <p:nvPr/>
            </p:nvPicPr>
            <p:blipFill>
              <a:blip r:embed="rId9"/>
              <a:stretch>
                <a:fillRect/>
              </a:stretch>
            </p:blipFill>
            <p:spPr>
              <a:xfrm>
                <a:off x="6671127" y="5707784"/>
                <a:ext cx="791203" cy="528038"/>
              </a:xfrm>
              <a:prstGeom prst="rect">
                <a:avLst/>
              </a:prstGeom>
            </p:spPr>
          </p:pic>
          <p:pic>
            <p:nvPicPr>
              <p:cNvPr id="40" name="Picture 39"/>
              <p:cNvPicPr>
                <a:picLocks noChangeAspect="1"/>
              </p:cNvPicPr>
              <p:nvPr/>
            </p:nvPicPr>
            <p:blipFill>
              <a:blip r:embed="rId10"/>
              <a:stretch>
                <a:fillRect/>
              </a:stretch>
            </p:blipFill>
            <p:spPr>
              <a:xfrm>
                <a:off x="6165183" y="5649730"/>
                <a:ext cx="399572" cy="654550"/>
              </a:xfrm>
              <a:prstGeom prst="rect">
                <a:avLst/>
              </a:prstGeom>
            </p:spPr>
          </p:pic>
        </p:grpSp>
        <p:pic>
          <p:nvPicPr>
            <p:cNvPr id="37" name="Picture 36"/>
            <p:cNvPicPr>
              <a:picLocks noChangeAspect="1"/>
            </p:cNvPicPr>
            <p:nvPr/>
          </p:nvPicPr>
          <p:blipFill>
            <a:blip r:embed="rId11"/>
            <a:stretch>
              <a:fillRect/>
            </a:stretch>
          </p:blipFill>
          <p:spPr>
            <a:xfrm>
              <a:off x="1439105" y="4100696"/>
              <a:ext cx="816421" cy="785865"/>
            </a:xfrm>
            <a:prstGeom prst="rect">
              <a:avLst/>
            </a:prstGeom>
          </p:spPr>
        </p:pic>
      </p:grpSp>
      <p:grpSp>
        <p:nvGrpSpPr>
          <p:cNvPr id="42" name="Group 41"/>
          <p:cNvGrpSpPr/>
          <p:nvPr/>
        </p:nvGrpSpPr>
        <p:grpSpPr>
          <a:xfrm>
            <a:off x="3350958" y="3378281"/>
            <a:ext cx="2192688" cy="2364348"/>
            <a:chOff x="2913143" y="2492656"/>
            <a:chExt cx="2192688" cy="2364348"/>
          </a:xfrm>
        </p:grpSpPr>
        <p:grpSp>
          <p:nvGrpSpPr>
            <p:cNvPr id="9" name="Group 8"/>
            <p:cNvGrpSpPr>
              <a:grpSpLocks noChangeAspect="1"/>
            </p:cNvGrpSpPr>
            <p:nvPr/>
          </p:nvGrpSpPr>
          <p:grpSpPr>
            <a:xfrm>
              <a:off x="3277907" y="2895739"/>
              <a:ext cx="1827924" cy="1961265"/>
              <a:chOff x="4383758" y="2092972"/>
              <a:chExt cx="2516893" cy="2700493"/>
            </a:xfrm>
          </p:grpSpPr>
          <p:sp>
            <p:nvSpPr>
              <p:cNvPr id="10" name="Rectangle 9"/>
              <p:cNvSpPr/>
              <p:nvPr/>
            </p:nvSpPr>
            <p:spPr bwMode="auto">
              <a:xfrm>
                <a:off x="4537411" y="2092972"/>
                <a:ext cx="2017543" cy="2418874"/>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r" defTabSz="914099" fontAlgn="base">
                  <a:spcBef>
                    <a:spcPct val="0"/>
                  </a:spcBef>
                  <a:spcAft>
                    <a:spcPct val="0"/>
                  </a:spcAft>
                </a:pPr>
                <a:r>
                  <a:rPr lang="en-US" sz="1200" dirty="0" smtClean="0">
                    <a:solidFill>
                      <a:schemeClr val="tx1">
                        <a:lumMod val="65000"/>
                        <a:lumOff val="35000"/>
                      </a:schemeClr>
                    </a:solidFill>
                    <a:ea typeface="Segoe UI" pitchFamily="34" charset="0"/>
                    <a:cs typeface="Segoe UI" pitchFamily="34" charset="0"/>
                  </a:rPr>
                  <a:t>SharePoint</a:t>
                </a:r>
                <a:br>
                  <a:rPr lang="en-US" sz="1200" dirty="0" smtClean="0">
                    <a:solidFill>
                      <a:schemeClr val="tx1">
                        <a:lumMod val="65000"/>
                        <a:lumOff val="35000"/>
                      </a:schemeClr>
                    </a:solidFill>
                    <a:ea typeface="Segoe UI" pitchFamily="34" charset="0"/>
                    <a:cs typeface="Segoe UI" pitchFamily="34" charset="0"/>
                  </a:rPr>
                </a:br>
                <a:r>
                  <a:rPr lang="en-US" sz="1200" dirty="0" smtClean="0">
                    <a:solidFill>
                      <a:schemeClr val="tx1">
                        <a:lumMod val="65000"/>
                        <a:lumOff val="35000"/>
                      </a:schemeClr>
                    </a:solidFill>
                    <a:ea typeface="Segoe UI" pitchFamily="34" charset="0"/>
                    <a:cs typeface="Segoe UI" pitchFamily="34" charset="0"/>
                  </a:rPr>
                  <a:t> Service</a:t>
                </a:r>
              </a:p>
            </p:txBody>
          </p:sp>
          <p:grpSp>
            <p:nvGrpSpPr>
              <p:cNvPr id="11" name="Group 10"/>
              <p:cNvGrpSpPr/>
              <p:nvPr/>
            </p:nvGrpSpPr>
            <p:grpSpPr>
              <a:xfrm>
                <a:off x="5421611" y="2886866"/>
                <a:ext cx="1479040" cy="1043909"/>
                <a:chOff x="4557447" y="1721445"/>
                <a:chExt cx="1479040" cy="1043909"/>
              </a:xfrm>
            </p:grpSpPr>
            <p:pic>
              <p:nvPicPr>
                <p:cNvPr id="19" name="Picture 18"/>
                <p:cNvPicPr>
                  <a:picLocks noChangeAspect="1"/>
                </p:cNvPicPr>
                <p:nvPr/>
              </p:nvPicPr>
              <p:blipFill>
                <a:blip r:embed="rId5"/>
                <a:stretch>
                  <a:fillRect/>
                </a:stretch>
              </p:blipFill>
              <p:spPr>
                <a:xfrm>
                  <a:off x="4557447" y="1902539"/>
                  <a:ext cx="477423" cy="839046"/>
                </a:xfrm>
                <a:prstGeom prst="rect">
                  <a:avLst/>
                </a:prstGeom>
              </p:spPr>
            </p:pic>
            <p:pic>
              <p:nvPicPr>
                <p:cNvPr id="20" name="Picture 19"/>
                <p:cNvPicPr>
                  <a:picLocks noChangeAspect="1"/>
                </p:cNvPicPr>
                <p:nvPr/>
              </p:nvPicPr>
              <p:blipFill>
                <a:blip r:embed="rId5"/>
                <a:stretch>
                  <a:fillRect/>
                </a:stretch>
              </p:blipFill>
              <p:spPr>
                <a:xfrm>
                  <a:off x="4869643" y="1721445"/>
                  <a:ext cx="477423" cy="839046"/>
                </a:xfrm>
                <a:prstGeom prst="rect">
                  <a:avLst/>
                </a:prstGeom>
              </p:spPr>
            </p:pic>
            <p:pic>
              <p:nvPicPr>
                <p:cNvPr id="21" name="Picture 20"/>
                <p:cNvPicPr>
                  <a:picLocks noChangeAspect="1"/>
                </p:cNvPicPr>
                <p:nvPr/>
              </p:nvPicPr>
              <p:blipFill>
                <a:blip r:embed="rId12"/>
                <a:stretch>
                  <a:fillRect/>
                </a:stretch>
              </p:blipFill>
              <p:spPr>
                <a:xfrm>
                  <a:off x="5153580" y="1902539"/>
                  <a:ext cx="882907" cy="862815"/>
                </a:xfrm>
                <a:prstGeom prst="rect">
                  <a:avLst/>
                </a:prstGeom>
              </p:spPr>
            </p:pic>
          </p:grpSp>
          <p:grpSp>
            <p:nvGrpSpPr>
              <p:cNvPr id="12" name="Group 11"/>
              <p:cNvGrpSpPr/>
              <p:nvPr/>
            </p:nvGrpSpPr>
            <p:grpSpPr>
              <a:xfrm>
                <a:off x="4880542" y="3820782"/>
                <a:ext cx="944427" cy="972683"/>
                <a:chOff x="3981885" y="2834055"/>
                <a:chExt cx="944427" cy="972683"/>
              </a:xfrm>
            </p:grpSpPr>
            <p:pic>
              <p:nvPicPr>
                <p:cNvPr id="16" name="Picture 15"/>
                <p:cNvPicPr>
                  <a:picLocks noChangeAspect="1"/>
                </p:cNvPicPr>
                <p:nvPr/>
              </p:nvPicPr>
              <p:blipFill>
                <a:blip r:embed="rId5"/>
                <a:stretch>
                  <a:fillRect/>
                </a:stretch>
              </p:blipFill>
              <p:spPr>
                <a:xfrm>
                  <a:off x="3981885" y="2967692"/>
                  <a:ext cx="477423" cy="839046"/>
                </a:xfrm>
                <a:prstGeom prst="rect">
                  <a:avLst/>
                </a:prstGeom>
              </p:spPr>
            </p:pic>
            <p:pic>
              <p:nvPicPr>
                <p:cNvPr id="17" name="Picture 16"/>
                <p:cNvPicPr>
                  <a:picLocks noChangeAspect="1"/>
                </p:cNvPicPr>
                <p:nvPr/>
              </p:nvPicPr>
              <p:blipFill>
                <a:blip r:embed="rId5"/>
                <a:stretch>
                  <a:fillRect/>
                </a:stretch>
              </p:blipFill>
              <p:spPr>
                <a:xfrm>
                  <a:off x="4269036" y="2834055"/>
                  <a:ext cx="477423" cy="839046"/>
                </a:xfrm>
                <a:prstGeom prst="rect">
                  <a:avLst/>
                </a:prstGeom>
              </p:spPr>
            </p:pic>
            <p:pic>
              <p:nvPicPr>
                <p:cNvPr id="18" name="Picture 17"/>
                <p:cNvPicPr>
                  <a:picLocks noChangeAspect="1"/>
                </p:cNvPicPr>
                <p:nvPr/>
              </p:nvPicPr>
              <p:blipFill>
                <a:blip r:embed="rId13"/>
                <a:stretch>
                  <a:fillRect/>
                </a:stretch>
              </p:blipFill>
              <p:spPr>
                <a:xfrm>
                  <a:off x="4480085" y="3260431"/>
                  <a:ext cx="446227" cy="456212"/>
                </a:xfrm>
                <a:prstGeom prst="rect">
                  <a:avLst/>
                </a:prstGeom>
              </p:spPr>
            </p:pic>
          </p:grpSp>
          <p:grpSp>
            <p:nvGrpSpPr>
              <p:cNvPr id="13" name="Group 12"/>
              <p:cNvGrpSpPr/>
              <p:nvPr/>
            </p:nvGrpSpPr>
            <p:grpSpPr>
              <a:xfrm>
                <a:off x="4383758" y="2988031"/>
                <a:ext cx="968998" cy="971748"/>
                <a:chOff x="3601101" y="2714202"/>
                <a:chExt cx="968998" cy="971748"/>
              </a:xfrm>
            </p:grpSpPr>
            <p:pic>
              <p:nvPicPr>
                <p:cNvPr id="14" name="Picture 13"/>
                <p:cNvPicPr>
                  <a:picLocks noChangeAspect="1"/>
                </p:cNvPicPr>
                <p:nvPr/>
              </p:nvPicPr>
              <p:blipFill>
                <a:blip r:embed="rId5"/>
                <a:stretch>
                  <a:fillRect/>
                </a:stretch>
              </p:blipFill>
              <p:spPr>
                <a:xfrm>
                  <a:off x="3601101" y="2846904"/>
                  <a:ext cx="477423" cy="839046"/>
                </a:xfrm>
                <a:prstGeom prst="rect">
                  <a:avLst/>
                </a:prstGeom>
              </p:spPr>
            </p:pic>
            <p:pic>
              <p:nvPicPr>
                <p:cNvPr id="15" name="Picture 14"/>
                <p:cNvPicPr>
                  <a:picLocks noChangeAspect="1"/>
                </p:cNvPicPr>
                <p:nvPr/>
              </p:nvPicPr>
              <p:blipFill>
                <a:blip r:embed="rId14"/>
                <a:stretch>
                  <a:fillRect/>
                </a:stretch>
              </p:blipFill>
              <p:spPr>
                <a:xfrm>
                  <a:off x="3875612" y="2714202"/>
                  <a:ext cx="694487" cy="898458"/>
                </a:xfrm>
                <a:prstGeom prst="rect">
                  <a:avLst/>
                </a:prstGeom>
              </p:spPr>
            </p:pic>
          </p:grpSp>
        </p:grpSp>
        <p:pic>
          <p:nvPicPr>
            <p:cNvPr id="41" name="Picture 40"/>
            <p:cNvPicPr>
              <a:picLocks noChangeAspect="1"/>
            </p:cNvPicPr>
            <p:nvPr/>
          </p:nvPicPr>
          <p:blipFill>
            <a:blip r:embed="rId15"/>
            <a:stretch>
              <a:fillRect/>
            </a:stretch>
          </p:blipFill>
          <p:spPr>
            <a:xfrm>
              <a:off x="2913143" y="2492656"/>
              <a:ext cx="1137727" cy="1052450"/>
            </a:xfrm>
            <a:prstGeom prst="rect">
              <a:avLst/>
            </a:prstGeom>
          </p:spPr>
        </p:pic>
      </p:grpSp>
      <p:cxnSp>
        <p:nvCxnSpPr>
          <p:cNvPr id="43" name="Straight Arrow Connector 42"/>
          <p:cNvCxnSpPr/>
          <p:nvPr/>
        </p:nvCxnSpPr>
        <p:spPr>
          <a:xfrm>
            <a:off x="2266308" y="3900673"/>
            <a:ext cx="1045698" cy="13601"/>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p:nvPr/>
        </p:nvCxnSpPr>
        <p:spPr>
          <a:xfrm flipV="1">
            <a:off x="5418112" y="4861278"/>
            <a:ext cx="1323253" cy="13691"/>
          </a:xfrm>
          <a:prstGeom prst="straightConnector1">
            <a:avLst/>
          </a:prstGeom>
          <a:ln w="53975">
            <a:solidFill>
              <a:schemeClr val="tx1">
                <a:lumMod val="65000"/>
                <a:lumOff val="35000"/>
              </a:schemeClr>
            </a:solidFill>
            <a:prstDash val="solid"/>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49" name="Straight Arrow Connector 48"/>
          <p:cNvCxnSpPr/>
          <p:nvPr/>
        </p:nvCxnSpPr>
        <p:spPr>
          <a:xfrm flipV="1">
            <a:off x="4488685" y="2476038"/>
            <a:ext cx="2001819" cy="908033"/>
          </a:xfrm>
          <a:prstGeom prst="straightConnector1">
            <a:avLst/>
          </a:prstGeom>
          <a:ln w="53975">
            <a:solidFill>
              <a:schemeClr val="tx1">
                <a:lumMod val="65000"/>
                <a:lumOff val="35000"/>
              </a:schemeClr>
            </a:solidFill>
            <a:prstDash val="solid"/>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p:nvPr/>
        </p:nvCxnSpPr>
        <p:spPr>
          <a:xfrm flipH="1" flipV="1">
            <a:off x="7623517" y="3186782"/>
            <a:ext cx="14039" cy="1243949"/>
          </a:xfrm>
          <a:prstGeom prst="straightConnector1">
            <a:avLst/>
          </a:prstGeom>
          <a:ln w="53975">
            <a:solidFill>
              <a:schemeClr val="tx1">
                <a:lumMod val="65000"/>
                <a:lumOff val="35000"/>
              </a:schemeClr>
            </a:solidFill>
            <a:prstDash val="solid"/>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a:off x="8692536" y="2516484"/>
            <a:ext cx="1566311" cy="812961"/>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1" name="Group 60"/>
          <p:cNvGrpSpPr/>
          <p:nvPr/>
        </p:nvGrpSpPr>
        <p:grpSpPr>
          <a:xfrm>
            <a:off x="2285853" y="3838449"/>
            <a:ext cx="514401" cy="514401"/>
            <a:chOff x="492" y="17985"/>
            <a:chExt cx="524853" cy="524853"/>
          </a:xfrm>
        </p:grpSpPr>
        <p:sp>
          <p:nvSpPr>
            <p:cNvPr id="62" name="Oval 6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3" name="Oval 4"/>
            <p:cNvSpPr/>
            <p:nvPr/>
          </p:nvSpPr>
          <p:spPr>
            <a:xfrm>
              <a:off x="91491" y="108984"/>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1</a:t>
              </a:r>
            </a:p>
          </p:txBody>
        </p:sp>
      </p:grpSp>
      <p:grpSp>
        <p:nvGrpSpPr>
          <p:cNvPr id="64" name="Group 63"/>
          <p:cNvGrpSpPr/>
          <p:nvPr/>
        </p:nvGrpSpPr>
        <p:grpSpPr>
          <a:xfrm>
            <a:off x="5803312" y="4728230"/>
            <a:ext cx="514401" cy="514401"/>
            <a:chOff x="492" y="17985"/>
            <a:chExt cx="524853" cy="524853"/>
          </a:xfrm>
        </p:grpSpPr>
        <p:sp>
          <p:nvSpPr>
            <p:cNvPr id="65" name="Oval 64"/>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6" name="Oval 4"/>
            <p:cNvSpPr/>
            <p:nvPr/>
          </p:nvSpPr>
          <p:spPr>
            <a:xfrm>
              <a:off x="91491" y="108984"/>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2</a:t>
              </a:r>
            </a:p>
          </p:txBody>
        </p:sp>
      </p:grpSp>
      <p:grpSp>
        <p:nvGrpSpPr>
          <p:cNvPr id="67" name="Group 66"/>
          <p:cNvGrpSpPr/>
          <p:nvPr/>
        </p:nvGrpSpPr>
        <p:grpSpPr>
          <a:xfrm>
            <a:off x="5223035" y="2544257"/>
            <a:ext cx="514401" cy="514401"/>
            <a:chOff x="492" y="17985"/>
            <a:chExt cx="524853" cy="524853"/>
          </a:xfrm>
        </p:grpSpPr>
        <p:sp>
          <p:nvSpPr>
            <p:cNvPr id="68" name="Oval 6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9" name="Oval 4"/>
            <p:cNvSpPr/>
            <p:nvPr/>
          </p:nvSpPr>
          <p:spPr>
            <a:xfrm>
              <a:off x="91491" y="108984"/>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3</a:t>
              </a:r>
            </a:p>
          </p:txBody>
        </p:sp>
      </p:grpSp>
      <p:grpSp>
        <p:nvGrpSpPr>
          <p:cNvPr id="70" name="Group 69"/>
          <p:cNvGrpSpPr/>
          <p:nvPr/>
        </p:nvGrpSpPr>
        <p:grpSpPr>
          <a:xfrm>
            <a:off x="9121029" y="2427492"/>
            <a:ext cx="514401" cy="514401"/>
            <a:chOff x="492" y="17985"/>
            <a:chExt cx="524853" cy="524853"/>
          </a:xfrm>
        </p:grpSpPr>
        <p:sp>
          <p:nvSpPr>
            <p:cNvPr id="71" name="Oval 7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2" name="Oval 4"/>
            <p:cNvSpPr/>
            <p:nvPr/>
          </p:nvSpPr>
          <p:spPr>
            <a:xfrm>
              <a:off x="91491" y="108984"/>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4</a:t>
              </a:r>
            </a:p>
          </p:txBody>
        </p:sp>
      </p:grpSp>
    </p:spTree>
    <p:extLst>
      <p:ext uri="{BB962C8B-B14F-4D97-AF65-F5344CB8AC3E}">
        <p14:creationId xmlns:p14="http://schemas.microsoft.com/office/powerpoint/2010/main" val="7308697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anim calcmode="lin" valueType="num">
                                      <p:cBhvr>
                                        <p:cTn id="13" dur="1000" fill="hold"/>
                                        <p:tgtEl>
                                          <p:spTgt spid="43"/>
                                        </p:tgtEl>
                                        <p:attrNameLst>
                                          <p:attrName>ppt_x</p:attrName>
                                        </p:attrNameLst>
                                      </p:cBhvr>
                                      <p:tavLst>
                                        <p:tav tm="0">
                                          <p:val>
                                            <p:strVal val="#ppt_x"/>
                                          </p:val>
                                        </p:tav>
                                        <p:tav tm="100000">
                                          <p:val>
                                            <p:strVal val="#ppt_x"/>
                                          </p:val>
                                        </p:tav>
                                      </p:tavLst>
                                    </p:anim>
                                    <p:anim calcmode="lin" valueType="num">
                                      <p:cBhvr>
                                        <p:cTn id="1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1000"/>
                                        <p:tgtEl>
                                          <p:spTgt spid="64"/>
                                        </p:tgtEl>
                                      </p:cBhvr>
                                    </p:animEffect>
                                    <p:anim calcmode="lin" valueType="num">
                                      <p:cBhvr>
                                        <p:cTn id="20" dur="1000" fill="hold"/>
                                        <p:tgtEl>
                                          <p:spTgt spid="64"/>
                                        </p:tgtEl>
                                        <p:attrNameLst>
                                          <p:attrName>ppt_x</p:attrName>
                                        </p:attrNameLst>
                                      </p:cBhvr>
                                      <p:tavLst>
                                        <p:tav tm="0">
                                          <p:val>
                                            <p:strVal val="#ppt_x"/>
                                          </p:val>
                                        </p:tav>
                                        <p:tav tm="100000">
                                          <p:val>
                                            <p:strVal val="#ppt_x"/>
                                          </p:val>
                                        </p:tav>
                                      </p:tavLst>
                                    </p:anim>
                                    <p:anim calcmode="lin" valueType="num">
                                      <p:cBhvr>
                                        <p:cTn id="21" dur="1000" fill="hold"/>
                                        <p:tgtEl>
                                          <p:spTgt spid="6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1000"/>
                                        <p:tgtEl>
                                          <p:spTgt spid="47"/>
                                        </p:tgtEl>
                                      </p:cBhvr>
                                    </p:animEffect>
                                    <p:anim calcmode="lin" valueType="num">
                                      <p:cBhvr>
                                        <p:cTn id="25" dur="1000" fill="hold"/>
                                        <p:tgtEl>
                                          <p:spTgt spid="47"/>
                                        </p:tgtEl>
                                        <p:attrNameLst>
                                          <p:attrName>ppt_x</p:attrName>
                                        </p:attrNameLst>
                                      </p:cBhvr>
                                      <p:tavLst>
                                        <p:tav tm="0">
                                          <p:val>
                                            <p:strVal val="#ppt_x"/>
                                          </p:val>
                                        </p:tav>
                                        <p:tav tm="100000">
                                          <p:val>
                                            <p:strVal val="#ppt_x"/>
                                          </p:val>
                                        </p:tav>
                                      </p:tavLst>
                                    </p:anim>
                                    <p:anim calcmode="lin" valueType="num">
                                      <p:cBhvr>
                                        <p:cTn id="2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1000"/>
                                        <p:tgtEl>
                                          <p:spTgt spid="67"/>
                                        </p:tgtEl>
                                      </p:cBhvr>
                                    </p:animEffect>
                                    <p:anim calcmode="lin" valueType="num">
                                      <p:cBhvr>
                                        <p:cTn id="32" dur="1000" fill="hold"/>
                                        <p:tgtEl>
                                          <p:spTgt spid="67"/>
                                        </p:tgtEl>
                                        <p:attrNameLst>
                                          <p:attrName>ppt_x</p:attrName>
                                        </p:attrNameLst>
                                      </p:cBhvr>
                                      <p:tavLst>
                                        <p:tav tm="0">
                                          <p:val>
                                            <p:strVal val="#ppt_x"/>
                                          </p:val>
                                        </p:tav>
                                        <p:tav tm="100000">
                                          <p:val>
                                            <p:strVal val="#ppt_x"/>
                                          </p:val>
                                        </p:tav>
                                      </p:tavLst>
                                    </p:anim>
                                    <p:anim calcmode="lin" valueType="num">
                                      <p:cBhvr>
                                        <p:cTn id="33" dur="1000" fill="hold"/>
                                        <p:tgtEl>
                                          <p:spTgt spid="6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1000"/>
                                        <p:tgtEl>
                                          <p:spTgt spid="49"/>
                                        </p:tgtEl>
                                      </p:cBhvr>
                                    </p:animEffect>
                                    <p:anim calcmode="lin" valueType="num">
                                      <p:cBhvr>
                                        <p:cTn id="37" dur="1000" fill="hold"/>
                                        <p:tgtEl>
                                          <p:spTgt spid="49"/>
                                        </p:tgtEl>
                                        <p:attrNameLst>
                                          <p:attrName>ppt_x</p:attrName>
                                        </p:attrNameLst>
                                      </p:cBhvr>
                                      <p:tavLst>
                                        <p:tav tm="0">
                                          <p:val>
                                            <p:strVal val="#ppt_x"/>
                                          </p:val>
                                        </p:tav>
                                        <p:tav tm="100000">
                                          <p:val>
                                            <p:strVal val="#ppt_x"/>
                                          </p:val>
                                        </p:tav>
                                      </p:tavLst>
                                    </p:anim>
                                    <p:anim calcmode="lin" valueType="num">
                                      <p:cBhvr>
                                        <p:cTn id="38" dur="1000" fill="hold"/>
                                        <p:tgtEl>
                                          <p:spTgt spid="49"/>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1000"/>
                                        <p:tgtEl>
                                          <p:spTgt spid="54"/>
                                        </p:tgtEl>
                                      </p:cBhvr>
                                    </p:animEffect>
                                    <p:anim calcmode="lin" valueType="num">
                                      <p:cBhvr>
                                        <p:cTn id="42" dur="1000" fill="hold"/>
                                        <p:tgtEl>
                                          <p:spTgt spid="54"/>
                                        </p:tgtEl>
                                        <p:attrNameLst>
                                          <p:attrName>ppt_x</p:attrName>
                                        </p:attrNameLst>
                                      </p:cBhvr>
                                      <p:tavLst>
                                        <p:tav tm="0">
                                          <p:val>
                                            <p:strVal val="#ppt_x"/>
                                          </p:val>
                                        </p:tav>
                                        <p:tav tm="100000">
                                          <p:val>
                                            <p:strVal val="#ppt_x"/>
                                          </p:val>
                                        </p:tav>
                                      </p:tavLst>
                                    </p:anim>
                                    <p:anim calcmode="lin" valueType="num">
                                      <p:cBhvr>
                                        <p:cTn id="43"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1000"/>
                                        <p:tgtEl>
                                          <p:spTgt spid="70"/>
                                        </p:tgtEl>
                                      </p:cBhvr>
                                    </p:animEffect>
                                    <p:anim calcmode="lin" valueType="num">
                                      <p:cBhvr>
                                        <p:cTn id="49" dur="1000" fill="hold"/>
                                        <p:tgtEl>
                                          <p:spTgt spid="70"/>
                                        </p:tgtEl>
                                        <p:attrNameLst>
                                          <p:attrName>ppt_x</p:attrName>
                                        </p:attrNameLst>
                                      </p:cBhvr>
                                      <p:tavLst>
                                        <p:tav tm="0">
                                          <p:val>
                                            <p:strVal val="#ppt_x"/>
                                          </p:val>
                                        </p:tav>
                                        <p:tav tm="100000">
                                          <p:val>
                                            <p:strVal val="#ppt_x"/>
                                          </p:val>
                                        </p:tav>
                                      </p:tavLst>
                                    </p:anim>
                                    <p:anim calcmode="lin" valueType="num">
                                      <p:cBhvr>
                                        <p:cTn id="50" dur="1000" fill="hold"/>
                                        <p:tgtEl>
                                          <p:spTgt spid="70"/>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fade">
                                      <p:cBhvr>
                                        <p:cTn id="53" dur="1000"/>
                                        <p:tgtEl>
                                          <p:spTgt spid="59"/>
                                        </p:tgtEl>
                                      </p:cBhvr>
                                    </p:animEffect>
                                    <p:anim calcmode="lin" valueType="num">
                                      <p:cBhvr>
                                        <p:cTn id="54" dur="1000" fill="hold"/>
                                        <p:tgtEl>
                                          <p:spTgt spid="59"/>
                                        </p:tgtEl>
                                        <p:attrNameLst>
                                          <p:attrName>ppt_x</p:attrName>
                                        </p:attrNameLst>
                                      </p:cBhvr>
                                      <p:tavLst>
                                        <p:tav tm="0">
                                          <p:val>
                                            <p:strVal val="#ppt_x"/>
                                          </p:val>
                                        </p:tav>
                                        <p:tav tm="100000">
                                          <p:val>
                                            <p:strVal val="#ppt_x"/>
                                          </p:val>
                                        </p:tav>
                                      </p:tavLst>
                                    </p:anim>
                                    <p:anim calcmode="lin" valueType="num">
                                      <p:cBhvr>
                                        <p:cTn id="55"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Remote Event Receivers in SharePoint</a:t>
            </a:r>
            <a:endParaRPr lang="en-GB" dirty="0"/>
          </a:p>
        </p:txBody>
      </p:sp>
      <p:graphicFrame>
        <p:nvGraphicFramePr>
          <p:cNvPr id="4" name="Diagram 3"/>
          <p:cNvGraphicFramePr/>
          <p:nvPr>
            <p:extLst>
              <p:ext uri="{D42A27DB-BD31-4B8C-83A1-F6EECF244321}">
                <p14:modId xmlns:p14="http://schemas.microsoft.com/office/powerpoint/2010/main" val="1308860938"/>
              </p:ext>
            </p:extLst>
          </p:nvPr>
        </p:nvGraphicFramePr>
        <p:xfrm>
          <a:off x="618491" y="1253447"/>
          <a:ext cx="10374857" cy="490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989249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dirty="0" smtClean="0"/>
              <a:t>Not a good choice for “mirroring” or sync solutions</a:t>
            </a:r>
          </a:p>
          <a:p>
            <a:pPr lvl="1"/>
            <a:r>
              <a:rPr lang="en-US" dirty="0" smtClean="0"/>
              <a:t>Use remote event receivers to receive notification that a change has occurred</a:t>
            </a:r>
          </a:p>
          <a:p>
            <a:pPr lvl="1"/>
            <a:r>
              <a:rPr lang="en-US" dirty="0" smtClean="0"/>
              <a:t>Use interface to poll SharePoint for changes</a:t>
            </a:r>
          </a:p>
          <a:p>
            <a:pPr lvl="1"/>
            <a:r>
              <a:rPr lang="en-US" dirty="0" smtClean="0"/>
              <a:t>Write changes as required</a:t>
            </a:r>
          </a:p>
          <a:p>
            <a:r>
              <a:rPr lang="en-US" dirty="0" smtClean="0"/>
              <a:t>No guaranteed delivery</a:t>
            </a:r>
          </a:p>
          <a:p>
            <a:pPr lvl="1"/>
            <a:r>
              <a:rPr lang="en-US" dirty="0" smtClean="0"/>
              <a:t>Possible network issues can cause events to fail</a:t>
            </a:r>
          </a:p>
        </p:txBody>
      </p:sp>
      <p:sp>
        <p:nvSpPr>
          <p:cNvPr id="3" name="Title 2"/>
          <p:cNvSpPr>
            <a:spLocks noGrp="1"/>
          </p:cNvSpPr>
          <p:nvPr>
            <p:ph type="title"/>
          </p:nvPr>
        </p:nvSpPr>
        <p:spPr/>
        <p:txBody>
          <a:bodyPr/>
          <a:lstStyle/>
          <a:p>
            <a:r>
              <a:rPr lang="en-US" smtClean="0"/>
              <a:t>Remote event receivers – architecture</a:t>
            </a:r>
            <a:endParaRPr lang="en-US" dirty="0"/>
          </a:p>
        </p:txBody>
      </p:sp>
    </p:spTree>
    <p:extLst>
      <p:ext uri="{BB962C8B-B14F-4D97-AF65-F5344CB8AC3E}">
        <p14:creationId xmlns:p14="http://schemas.microsoft.com/office/powerpoint/2010/main" val="350261457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Remote event receivers – tooling</a:t>
            </a:r>
            <a:endParaRPr lang="en-US" dirty="0"/>
          </a:p>
        </p:txBody>
      </p:sp>
      <p:sp>
        <p:nvSpPr>
          <p:cNvPr id="5" name="Content Placeholder 4"/>
          <p:cNvSpPr>
            <a:spLocks noGrp="1"/>
          </p:cNvSpPr>
          <p:nvPr>
            <p:ph type="body" sz="quarter" idx="10"/>
          </p:nvPr>
        </p:nvSpPr>
        <p:spPr/>
        <p:txBody>
          <a:bodyPr/>
          <a:lstStyle/>
          <a:p>
            <a:r>
              <a:rPr lang="en-US" smtClean="0"/>
              <a:t>Add a remote event receiver as a new item</a:t>
            </a:r>
          </a:p>
          <a:p>
            <a:r>
              <a:rPr lang="en-US" smtClean="0"/>
              <a:t>Note: This wizard is only for events in app web.</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369" y="2794557"/>
            <a:ext cx="4732249" cy="3913890"/>
          </a:xfrm>
          <a:prstGeom prst="rect">
            <a:avLst/>
          </a:prstGeom>
          <a:noFill/>
          <a:ln w="9525">
            <a:solidFill>
              <a:schemeClr val="tx1"/>
            </a:solidFill>
            <a:miter lim="800000"/>
            <a:headEnd/>
            <a:tailEnd/>
          </a:ln>
          <a:effectLst/>
        </p:spPr>
      </p:pic>
      <p:pic>
        <p:nvPicPr>
          <p:cNvPr id="7" name="Picture 6" descr="SharePoint Customization Wizar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3321" y="2794557"/>
            <a:ext cx="4159150" cy="3031344"/>
          </a:xfrm>
          <a:prstGeom prst="rect">
            <a:avLst/>
          </a:prstGeom>
        </p:spPr>
      </p:pic>
    </p:spTree>
    <p:extLst>
      <p:ext uri="{BB962C8B-B14F-4D97-AF65-F5344CB8AC3E}">
        <p14:creationId xmlns:p14="http://schemas.microsoft.com/office/powerpoint/2010/main" val="140769761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99" dirty="0"/>
              <a:t>Remote event receivers – interface methods</a:t>
            </a:r>
          </a:p>
        </p:txBody>
      </p:sp>
      <p:sp>
        <p:nvSpPr>
          <p:cNvPr id="6" name="Content Placeholder 5"/>
          <p:cNvSpPr>
            <a:spLocks noGrp="1"/>
          </p:cNvSpPr>
          <p:nvPr>
            <p:ph type="body" sz="quarter" idx="10"/>
          </p:nvPr>
        </p:nvSpPr>
        <p:spPr/>
        <p:txBody>
          <a:bodyPr/>
          <a:lstStyle/>
          <a:p>
            <a:r>
              <a:rPr lang="en-US" sz="3599" dirty="0"/>
              <a:t>Synchronous and asynchronous events are supported</a:t>
            </a:r>
          </a:p>
          <a:p>
            <a:endParaRPr lang="en-US" sz="3599"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17" y="2240590"/>
            <a:ext cx="9708324" cy="34509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172562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Remote event receivers - Calling back into SharePoint</a:t>
            </a:r>
            <a:br>
              <a:rPr lang="en-US" sz="4000" dirty="0"/>
            </a:br>
            <a:r>
              <a:rPr lang="en-US" sz="4000" dirty="0"/>
              <a:t> </a:t>
            </a:r>
          </a:p>
        </p:txBody>
      </p:sp>
      <p:sp>
        <p:nvSpPr>
          <p:cNvPr id="4" name="Text Placeholder 3"/>
          <p:cNvSpPr>
            <a:spLocks noGrp="1"/>
          </p:cNvSpPr>
          <p:nvPr>
            <p:ph type="body" sz="quarter" idx="10"/>
          </p:nvPr>
        </p:nvSpPr>
        <p:spPr/>
        <p:txBody>
          <a:bodyPr/>
          <a:lstStyle/>
          <a:p>
            <a:r>
              <a:rPr lang="en-GB" sz="1800" dirty="0"/>
              <a:t>public </a:t>
            </a:r>
            <a:r>
              <a:rPr lang="en-GB" sz="1800" dirty="0" err="1"/>
              <a:t>SPRemoteEventResult</a:t>
            </a:r>
            <a:r>
              <a:rPr lang="en-GB" sz="1800" dirty="0"/>
              <a:t> </a:t>
            </a:r>
            <a:r>
              <a:rPr lang="en-GB" sz="1800" dirty="0" err="1"/>
              <a:t>ProcessEvent</a:t>
            </a:r>
            <a:r>
              <a:rPr lang="en-GB" sz="1800" dirty="0"/>
              <a:t>(</a:t>
            </a:r>
            <a:r>
              <a:rPr lang="en-GB" sz="1800" dirty="0" err="1"/>
              <a:t>SPRemoteEventProperties</a:t>
            </a:r>
            <a:r>
              <a:rPr lang="en-GB" sz="1800" dirty="0"/>
              <a:t> properties)</a:t>
            </a:r>
          </a:p>
          <a:p>
            <a:r>
              <a:rPr lang="en-GB" sz="1800" dirty="0"/>
              <a:t>{</a:t>
            </a:r>
          </a:p>
          <a:p>
            <a:r>
              <a:rPr lang="en-GB" sz="1800" dirty="0"/>
              <a:t>    </a:t>
            </a:r>
            <a:r>
              <a:rPr lang="en-GB" sz="1800" dirty="0" err="1"/>
              <a:t>SPRemoteEventResult</a:t>
            </a:r>
            <a:r>
              <a:rPr lang="en-GB" sz="1800" dirty="0"/>
              <a:t> result = new </a:t>
            </a:r>
            <a:r>
              <a:rPr lang="en-GB" sz="1800" dirty="0" err="1"/>
              <a:t>SPRemoteEventResult</a:t>
            </a:r>
            <a:r>
              <a:rPr lang="en-GB" sz="1800" dirty="0"/>
              <a:t>();</a:t>
            </a:r>
          </a:p>
          <a:p>
            <a:endParaRPr lang="en-GB" sz="1800" dirty="0"/>
          </a:p>
          <a:p>
            <a:r>
              <a:rPr lang="en-GB" sz="1800" dirty="0"/>
              <a:t>    using (</a:t>
            </a:r>
            <a:r>
              <a:rPr lang="en-GB" sz="1800" dirty="0" err="1"/>
              <a:t>ClientContext</a:t>
            </a:r>
            <a:r>
              <a:rPr lang="en-GB" sz="1800" dirty="0"/>
              <a:t> </a:t>
            </a:r>
            <a:r>
              <a:rPr lang="en-GB" sz="1800" dirty="0" err="1"/>
              <a:t>clientContext</a:t>
            </a:r>
            <a:r>
              <a:rPr lang="en-GB" sz="1800" dirty="0"/>
              <a:t> = </a:t>
            </a:r>
            <a:r>
              <a:rPr lang="en-GB" sz="1800" dirty="0" err="1"/>
              <a:t>TokenHelper.CreateAppEventClientContext</a:t>
            </a:r>
            <a:r>
              <a:rPr lang="en-GB" sz="1800" dirty="0"/>
              <a:t>(properties, </a:t>
            </a:r>
            <a:r>
              <a:rPr lang="en-GB" sz="1800" dirty="0" err="1"/>
              <a:t>useAppWeb</a:t>
            </a:r>
            <a:r>
              <a:rPr lang="en-GB" sz="1800" dirty="0"/>
              <a:t>: false))</a:t>
            </a:r>
          </a:p>
          <a:p>
            <a:r>
              <a:rPr lang="en-GB" sz="1800" dirty="0"/>
              <a:t>    {</a:t>
            </a:r>
          </a:p>
          <a:p>
            <a:r>
              <a:rPr lang="en-GB" sz="1800" dirty="0"/>
              <a:t>        if (</a:t>
            </a:r>
            <a:r>
              <a:rPr lang="en-GB" sz="1800" dirty="0" err="1"/>
              <a:t>clientContext</a:t>
            </a:r>
            <a:r>
              <a:rPr lang="en-GB" sz="1800" dirty="0"/>
              <a:t> != null)</a:t>
            </a:r>
          </a:p>
          <a:p>
            <a:r>
              <a:rPr lang="en-GB" sz="1800" dirty="0"/>
              <a:t>        {</a:t>
            </a:r>
          </a:p>
          <a:p>
            <a:r>
              <a:rPr lang="en-GB" sz="1800" dirty="0"/>
              <a:t>            </a:t>
            </a:r>
            <a:r>
              <a:rPr lang="en-GB" sz="1800" dirty="0" err="1"/>
              <a:t>clientContext.Load</a:t>
            </a:r>
            <a:r>
              <a:rPr lang="en-GB" sz="1800" dirty="0"/>
              <a:t>(</a:t>
            </a:r>
            <a:r>
              <a:rPr lang="en-GB" sz="1800" dirty="0" err="1"/>
              <a:t>clientContext.Web</a:t>
            </a:r>
            <a:r>
              <a:rPr lang="en-GB" sz="1800" dirty="0"/>
              <a:t>);</a:t>
            </a:r>
          </a:p>
          <a:p>
            <a:r>
              <a:rPr lang="en-GB" sz="1800" dirty="0"/>
              <a:t>            </a:t>
            </a:r>
            <a:r>
              <a:rPr lang="en-GB" sz="1800" dirty="0" err="1"/>
              <a:t>clientContext.ExecuteQuery</a:t>
            </a:r>
            <a:r>
              <a:rPr lang="en-GB" sz="1800" dirty="0"/>
              <a:t>();</a:t>
            </a:r>
          </a:p>
          <a:p>
            <a:r>
              <a:rPr lang="en-GB" sz="1800" dirty="0"/>
              <a:t>        }</a:t>
            </a:r>
          </a:p>
          <a:p>
            <a:r>
              <a:rPr lang="en-GB" sz="1800" dirty="0"/>
              <a:t>    }</a:t>
            </a:r>
          </a:p>
          <a:p>
            <a:endParaRPr lang="en-GB" sz="1800" dirty="0"/>
          </a:p>
          <a:p>
            <a:r>
              <a:rPr lang="en-GB" sz="1800" dirty="0"/>
              <a:t>    return result;</a:t>
            </a:r>
          </a:p>
          <a:p>
            <a:r>
              <a:rPr lang="en-GB" sz="1800" dirty="0"/>
              <a:t>}</a:t>
            </a:r>
          </a:p>
        </p:txBody>
      </p:sp>
    </p:spTree>
    <p:extLst>
      <p:ext uri="{BB962C8B-B14F-4D97-AF65-F5344CB8AC3E}">
        <p14:creationId xmlns:p14="http://schemas.microsoft.com/office/powerpoint/2010/main" val="188082141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Remote event receivers – registration</a:t>
            </a:r>
            <a:br>
              <a:rPr lang="en-US" dirty="0" smtClean="0"/>
            </a:br>
            <a:r>
              <a:rPr lang="en-US" sz="2800" dirty="0" smtClean="0"/>
              <a:t>Using server-side object model – requires access to server</a:t>
            </a:r>
            <a:br>
              <a:rPr lang="en-US" sz="2800" dirty="0" smtClean="0"/>
            </a:br>
            <a:endParaRPr lang="en-US" sz="2800" dirty="0"/>
          </a:p>
        </p:txBody>
      </p:sp>
      <p:sp>
        <p:nvSpPr>
          <p:cNvPr id="6" name="Text Placeholder 5"/>
          <p:cNvSpPr>
            <a:spLocks noGrp="1"/>
          </p:cNvSpPr>
          <p:nvPr>
            <p:ph type="body" sz="quarter" idx="10"/>
          </p:nvPr>
        </p:nvSpPr>
        <p:spPr/>
        <p:txBody>
          <a:bodyPr/>
          <a:lstStyle/>
          <a:p>
            <a:r>
              <a:rPr lang="en-US" sz="2000" dirty="0" smtClean="0"/>
              <a:t>string </a:t>
            </a:r>
            <a:r>
              <a:rPr lang="en-US" sz="2000" dirty="0" err="1" smtClean="0"/>
              <a:t>url</a:t>
            </a:r>
            <a:r>
              <a:rPr lang="en-US" sz="2000" dirty="0" smtClean="0"/>
              <a:t>= "http://contoso.com/</a:t>
            </a:r>
            <a:r>
              <a:rPr lang="en-US" sz="2000" dirty="0" err="1" smtClean="0"/>
              <a:t>RemoteEventService.svc</a:t>
            </a:r>
            <a:r>
              <a:rPr lang="en-US" sz="2000" dirty="0" smtClean="0"/>
              <a:t>";         </a:t>
            </a:r>
          </a:p>
          <a:p>
            <a:r>
              <a:rPr lang="en-US" sz="2000" dirty="0" smtClean="0"/>
              <a:t>   </a:t>
            </a:r>
          </a:p>
          <a:p>
            <a:r>
              <a:rPr lang="en-US" sz="2000" dirty="0" smtClean="0"/>
              <a:t>using (</a:t>
            </a:r>
            <a:r>
              <a:rPr lang="en-US" sz="2000" dirty="0" err="1" smtClean="0"/>
              <a:t>SPSite</a:t>
            </a:r>
            <a:r>
              <a:rPr lang="en-US" sz="2000" dirty="0" smtClean="0"/>
              <a:t> site = new </a:t>
            </a:r>
            <a:r>
              <a:rPr lang="en-US" sz="2000" dirty="0" err="1" smtClean="0"/>
              <a:t>SPSite</a:t>
            </a:r>
            <a:r>
              <a:rPr lang="en-US" sz="2000" dirty="0" smtClean="0"/>
              <a:t>(</a:t>
            </a:r>
            <a:r>
              <a:rPr lang="en-US" sz="2000" dirty="0" err="1" smtClean="0"/>
              <a:t>siteUrl</a:t>
            </a:r>
            <a:r>
              <a:rPr lang="en-US" sz="2000" dirty="0" smtClean="0"/>
              <a:t>)) </a:t>
            </a:r>
          </a:p>
          <a:p>
            <a:r>
              <a:rPr lang="en-US" sz="2000" dirty="0" smtClean="0"/>
              <a:t>{ </a:t>
            </a:r>
          </a:p>
          <a:p>
            <a:r>
              <a:rPr lang="en-US" sz="2000" dirty="0" smtClean="0"/>
              <a:t>   using (</a:t>
            </a:r>
            <a:r>
              <a:rPr lang="en-US" sz="2000" dirty="0" err="1" smtClean="0"/>
              <a:t>SPWeb</a:t>
            </a:r>
            <a:r>
              <a:rPr lang="en-US" sz="2000" dirty="0" smtClean="0"/>
              <a:t> web = </a:t>
            </a:r>
            <a:r>
              <a:rPr lang="en-US" sz="2000" dirty="0" err="1" smtClean="0"/>
              <a:t>site.RootWeb</a:t>
            </a:r>
            <a:r>
              <a:rPr lang="en-US" sz="2000" dirty="0" smtClean="0"/>
              <a:t>) </a:t>
            </a:r>
          </a:p>
          <a:p>
            <a:r>
              <a:rPr lang="en-US" sz="2000" dirty="0" smtClean="0"/>
              <a:t>   {</a:t>
            </a:r>
          </a:p>
          <a:p>
            <a:r>
              <a:rPr lang="en-US" sz="2000" dirty="0" smtClean="0"/>
              <a:t>      </a:t>
            </a:r>
            <a:r>
              <a:rPr lang="en-US" sz="2000" dirty="0" err="1" smtClean="0"/>
              <a:t>SPList</a:t>
            </a:r>
            <a:r>
              <a:rPr lang="en-US" sz="2000" dirty="0" smtClean="0"/>
              <a:t> list = </a:t>
            </a:r>
            <a:r>
              <a:rPr lang="en-US" sz="2000" dirty="0" err="1" smtClean="0"/>
              <a:t>web.Lists</a:t>
            </a:r>
            <a:r>
              <a:rPr lang="en-US" sz="2000" dirty="0" smtClean="0"/>
              <a:t>[</a:t>
            </a:r>
            <a:r>
              <a:rPr lang="en-US" sz="2000" dirty="0" err="1" smtClean="0"/>
              <a:t>listTitle</a:t>
            </a:r>
            <a:r>
              <a:rPr lang="en-US" sz="2000" dirty="0" smtClean="0"/>
              <a:t>]; </a:t>
            </a:r>
          </a:p>
          <a:p>
            <a:r>
              <a:rPr lang="en-US" sz="2000" dirty="0" smtClean="0"/>
              <a:t>      </a:t>
            </a:r>
            <a:r>
              <a:rPr lang="en-US" sz="2000" dirty="0" err="1" smtClean="0"/>
              <a:t>list.EventReceivers.Add</a:t>
            </a:r>
            <a:r>
              <a:rPr lang="en-US" sz="2000" dirty="0" smtClean="0"/>
              <a:t>(</a:t>
            </a:r>
          </a:p>
          <a:p>
            <a:r>
              <a:rPr lang="en-US" sz="2000" dirty="0" smtClean="0"/>
              <a:t>        </a:t>
            </a:r>
            <a:r>
              <a:rPr lang="en-US" sz="2000" dirty="0" err="1" smtClean="0"/>
              <a:t>SPEventReceiverType.ItemAdded</a:t>
            </a:r>
            <a:r>
              <a:rPr lang="en-US" sz="2000" dirty="0" smtClean="0"/>
              <a:t>, </a:t>
            </a:r>
          </a:p>
          <a:p>
            <a:r>
              <a:rPr lang="en-US" sz="2000" dirty="0" smtClean="0"/>
              <a:t>        </a:t>
            </a:r>
            <a:r>
              <a:rPr lang="en-US" sz="2000" dirty="0" err="1" smtClean="0"/>
              <a:t>url</a:t>
            </a:r>
            <a:r>
              <a:rPr lang="en-US" sz="2000" dirty="0" smtClean="0"/>
              <a:t>); </a:t>
            </a:r>
          </a:p>
          <a:p>
            <a:r>
              <a:rPr lang="en-US" sz="2000" dirty="0" smtClean="0"/>
              <a:t>   }</a:t>
            </a:r>
          </a:p>
          <a:p>
            <a:r>
              <a:rPr lang="en-US" sz="2000" dirty="0" smtClean="0"/>
              <a:t>}</a:t>
            </a:r>
          </a:p>
          <a:p>
            <a:endParaRPr lang="en-US" sz="2000" dirty="0"/>
          </a:p>
        </p:txBody>
      </p:sp>
    </p:spTree>
    <p:extLst>
      <p:ext uri="{BB962C8B-B14F-4D97-AF65-F5344CB8AC3E}">
        <p14:creationId xmlns:p14="http://schemas.microsoft.com/office/powerpoint/2010/main" val="250215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Remote event receivers – registration</a:t>
            </a:r>
            <a:br>
              <a:rPr lang="en-US" dirty="0" smtClean="0"/>
            </a:br>
            <a:r>
              <a:rPr lang="en-US" sz="2800" dirty="0" smtClean="0"/>
              <a:t>Client-side object model implementation</a:t>
            </a:r>
            <a:br>
              <a:rPr lang="en-US" sz="2800" dirty="0" smtClean="0"/>
            </a:br>
            <a:r>
              <a:rPr lang="en-US" dirty="0" smtClean="0"/>
              <a:t/>
            </a:r>
            <a:br>
              <a:rPr lang="en-US" dirty="0" smtClean="0"/>
            </a:br>
            <a:endParaRPr lang="en-US" dirty="0"/>
          </a:p>
        </p:txBody>
      </p:sp>
      <p:sp>
        <p:nvSpPr>
          <p:cNvPr id="6" name="Text Placeholder 5"/>
          <p:cNvSpPr>
            <a:spLocks noGrp="1"/>
          </p:cNvSpPr>
          <p:nvPr>
            <p:ph type="body" sz="quarter" idx="10"/>
          </p:nvPr>
        </p:nvSpPr>
        <p:spPr/>
        <p:txBody>
          <a:bodyPr/>
          <a:lstStyle/>
          <a:p>
            <a:r>
              <a:rPr lang="en-US" sz="1600" dirty="0" err="1" smtClean="0"/>
              <a:t>var</a:t>
            </a:r>
            <a:r>
              <a:rPr lang="en-US" sz="1600" dirty="0" smtClean="0"/>
              <a:t> web = </a:t>
            </a:r>
            <a:r>
              <a:rPr lang="en-US" sz="1600" dirty="0" err="1" smtClean="0"/>
              <a:t>clientContext.Web</a:t>
            </a:r>
            <a:r>
              <a:rPr lang="en-US" sz="1600" dirty="0" smtClean="0"/>
              <a:t>;</a:t>
            </a:r>
          </a:p>
          <a:p>
            <a:r>
              <a:rPr lang="en-US" sz="1600" dirty="0" err="1" smtClean="0"/>
              <a:t>clientContext.Load</a:t>
            </a:r>
            <a:r>
              <a:rPr lang="en-US" sz="1600" dirty="0" smtClean="0"/>
              <a:t>(web);</a:t>
            </a:r>
          </a:p>
          <a:p>
            <a:r>
              <a:rPr lang="en-US" sz="1600" dirty="0" err="1" smtClean="0"/>
              <a:t>clientContext.ExecuteQuery</a:t>
            </a:r>
            <a:r>
              <a:rPr lang="en-US" sz="1600" dirty="0" smtClean="0"/>
              <a:t>();</a:t>
            </a:r>
          </a:p>
          <a:p>
            <a:endParaRPr lang="en-US" sz="1600" dirty="0" smtClean="0"/>
          </a:p>
          <a:p>
            <a:r>
              <a:rPr lang="en-US" sz="1600" dirty="0" err="1" smtClean="0"/>
              <a:t>var</a:t>
            </a:r>
            <a:r>
              <a:rPr lang="en-US" sz="1600" dirty="0" smtClean="0"/>
              <a:t> col = </a:t>
            </a:r>
            <a:r>
              <a:rPr lang="en-US" sz="1600" dirty="0" err="1" smtClean="0"/>
              <a:t>web.EventReceivers</a:t>
            </a:r>
            <a:r>
              <a:rPr lang="en-US" sz="1600" dirty="0" smtClean="0"/>
              <a:t>;</a:t>
            </a:r>
          </a:p>
          <a:p>
            <a:r>
              <a:rPr lang="en-US" sz="1600" dirty="0" err="1" smtClean="0"/>
              <a:t>clientContext.Load</a:t>
            </a:r>
            <a:r>
              <a:rPr lang="en-US" sz="1600" dirty="0" smtClean="0"/>
              <a:t>(col);</a:t>
            </a:r>
          </a:p>
          <a:p>
            <a:r>
              <a:rPr lang="en-US" sz="1600" dirty="0" err="1" smtClean="0"/>
              <a:t>clientContext.ExecuteQuery</a:t>
            </a:r>
            <a:r>
              <a:rPr lang="en-US" sz="1600" dirty="0" smtClean="0"/>
              <a:t>();</a:t>
            </a:r>
          </a:p>
          <a:p>
            <a:endParaRPr lang="en-US" sz="1600" dirty="0" smtClean="0"/>
          </a:p>
          <a:p>
            <a:r>
              <a:rPr lang="en-US" sz="1600" dirty="0" err="1" smtClean="0"/>
              <a:t>EventReceiverDefinitionCreationInformation</a:t>
            </a:r>
            <a:r>
              <a:rPr lang="en-US" sz="1600" dirty="0" smtClean="0"/>
              <a:t> </a:t>
            </a:r>
            <a:r>
              <a:rPr lang="en-US" sz="1600" dirty="0" err="1" smtClean="0"/>
              <a:t>newEventReceiver</a:t>
            </a:r>
            <a:r>
              <a:rPr lang="en-US" sz="1600" dirty="0" smtClean="0"/>
              <a:t> </a:t>
            </a:r>
          </a:p>
          <a:p>
            <a:r>
              <a:rPr lang="en-US" sz="1600" dirty="0" smtClean="0"/>
              <a:t>        = new </a:t>
            </a:r>
            <a:r>
              <a:rPr lang="en-US" sz="1600" dirty="0" err="1" smtClean="0"/>
              <a:t>EventReceiverDefinitionCreationInformation</a:t>
            </a:r>
            <a:r>
              <a:rPr lang="en-US" sz="1600" dirty="0" smtClean="0"/>
              <a:t>()</a:t>
            </a:r>
          </a:p>
          <a:p>
            <a:r>
              <a:rPr lang="en-US" sz="1600" dirty="0" smtClean="0"/>
              <a:t>        {</a:t>
            </a:r>
          </a:p>
          <a:p>
            <a:r>
              <a:rPr lang="en-US" sz="1600" dirty="0" smtClean="0"/>
              <a:t>            </a:t>
            </a:r>
            <a:r>
              <a:rPr lang="en-US" sz="1600" dirty="0" err="1" smtClean="0"/>
              <a:t>EventType</a:t>
            </a:r>
            <a:r>
              <a:rPr lang="en-US" sz="1600" dirty="0" smtClean="0"/>
              <a:t> = </a:t>
            </a:r>
            <a:r>
              <a:rPr lang="en-US" sz="1600" dirty="0" err="1" smtClean="0"/>
              <a:t>EventReceiverType.ListAdded</a:t>
            </a:r>
            <a:r>
              <a:rPr lang="en-US" sz="1600" dirty="0" smtClean="0"/>
              <a:t>, </a:t>
            </a:r>
            <a:r>
              <a:rPr lang="en-US" sz="1600" dirty="0" err="1" smtClean="0"/>
              <a:t>ReceiverName</a:t>
            </a:r>
            <a:r>
              <a:rPr lang="en-US" sz="1600" dirty="0" smtClean="0"/>
              <a:t> = "</a:t>
            </a:r>
            <a:r>
              <a:rPr lang="en-US" sz="1600" dirty="0" err="1" smtClean="0"/>
              <a:t>CustomRemote-ListEventReceiver</a:t>
            </a:r>
            <a:r>
              <a:rPr lang="en-US" sz="1600" dirty="0" smtClean="0"/>
              <a:t>",</a:t>
            </a:r>
          </a:p>
          <a:p>
            <a:r>
              <a:rPr lang="en-US" sz="1600" dirty="0" smtClean="0"/>
              <a:t>            </a:t>
            </a:r>
            <a:r>
              <a:rPr lang="en-US" sz="1600" dirty="0" err="1" smtClean="0"/>
              <a:t>ReceiverUrl</a:t>
            </a:r>
            <a:r>
              <a:rPr lang="en-US" sz="1600" dirty="0" smtClean="0"/>
              <a:t> = </a:t>
            </a:r>
            <a:r>
              <a:rPr lang="en-US" sz="1600" dirty="0" err="1" smtClean="0"/>
              <a:t>remoteEventUrl</a:t>
            </a:r>
            <a:r>
              <a:rPr lang="en-US" sz="1600" dirty="0" smtClean="0"/>
              <a:t>, </a:t>
            </a:r>
            <a:r>
              <a:rPr lang="en-US" sz="1600" dirty="0" err="1" smtClean="0"/>
              <a:t>SequenceNumber</a:t>
            </a:r>
            <a:r>
              <a:rPr lang="en-US" sz="1600" dirty="0" smtClean="0"/>
              <a:t> = 1000</a:t>
            </a:r>
          </a:p>
          <a:p>
            <a:r>
              <a:rPr lang="en-US" sz="1600" dirty="0" smtClean="0"/>
              <a:t>        };</a:t>
            </a:r>
          </a:p>
          <a:p>
            <a:endParaRPr lang="en-US" sz="1600" dirty="0" smtClean="0"/>
          </a:p>
          <a:p>
            <a:r>
              <a:rPr lang="en-US" sz="1600" dirty="0" err="1" smtClean="0"/>
              <a:t>web.EventReceivers.Add</a:t>
            </a:r>
            <a:r>
              <a:rPr lang="en-US" sz="1600" dirty="0" smtClean="0"/>
              <a:t>(</a:t>
            </a:r>
            <a:r>
              <a:rPr lang="en-US" sz="1600" dirty="0" err="1" smtClean="0"/>
              <a:t>newEventReceiver</a:t>
            </a:r>
            <a:r>
              <a:rPr lang="en-US" sz="1600" dirty="0" smtClean="0"/>
              <a:t>);</a:t>
            </a:r>
          </a:p>
          <a:p>
            <a:r>
              <a:rPr lang="en-US" sz="1600" dirty="0" err="1" smtClean="0"/>
              <a:t>clientContext.ExecuteQuery</a:t>
            </a:r>
            <a:r>
              <a:rPr lang="en-US" sz="1600" dirty="0" smtClean="0"/>
              <a:t>();</a:t>
            </a:r>
            <a:endParaRPr lang="en-US" sz="1600" dirty="0"/>
          </a:p>
        </p:txBody>
      </p:sp>
    </p:spTree>
    <p:extLst>
      <p:ext uri="{BB962C8B-B14F-4D97-AF65-F5344CB8AC3E}">
        <p14:creationId xmlns:p14="http://schemas.microsoft.com/office/powerpoint/2010/main" val="79391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sz="2400" dirty="0"/>
              <a:t>https://</a:t>
            </a:r>
            <a:r>
              <a:rPr lang="en-GB" sz="2400" dirty="0" smtClean="0"/>
              <a:t>github.com/OfficeDev/PnP/tree/master/Samples/Core.EventReceivers</a:t>
            </a:r>
            <a:endParaRPr lang="en-GB" sz="2400" dirty="0"/>
          </a:p>
          <a:p>
            <a:endParaRPr lang="en-GB" sz="2400" dirty="0"/>
          </a:p>
        </p:txBody>
      </p:sp>
      <p:sp>
        <p:nvSpPr>
          <p:cNvPr id="5" name="Text Placeholder 4"/>
          <p:cNvSpPr>
            <a:spLocks noGrp="1"/>
          </p:cNvSpPr>
          <p:nvPr>
            <p:ph type="body" sz="quarter" idx="10"/>
          </p:nvPr>
        </p:nvSpPr>
        <p:spPr/>
        <p:txBody>
          <a:bodyPr/>
          <a:lstStyle/>
          <a:p>
            <a:r>
              <a:rPr lang="en-US" dirty="0" smtClean="0"/>
              <a:t>Demo</a:t>
            </a:r>
            <a:endParaRPr lang="en-GB" dirty="0"/>
          </a:p>
        </p:txBody>
      </p:sp>
      <p:sp>
        <p:nvSpPr>
          <p:cNvPr id="6" name="Text Placeholder 5"/>
          <p:cNvSpPr>
            <a:spLocks noGrp="1"/>
          </p:cNvSpPr>
          <p:nvPr>
            <p:ph type="body" sz="quarter" idx="11"/>
          </p:nvPr>
        </p:nvSpPr>
        <p:spPr/>
        <p:txBody>
          <a:bodyPr/>
          <a:lstStyle/>
          <a:p>
            <a:r>
              <a:rPr lang="en-US" dirty="0" smtClean="0"/>
              <a:t>Remote event receivers</a:t>
            </a:r>
            <a:endParaRPr lang="en-GB" dirty="0"/>
          </a:p>
        </p:txBody>
      </p:sp>
    </p:spTree>
    <p:extLst>
      <p:ext uri="{BB962C8B-B14F-4D97-AF65-F5344CB8AC3E}">
        <p14:creationId xmlns:p14="http://schemas.microsoft.com/office/powerpoint/2010/main" val="28793429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i="1" dirty="0" smtClean="0"/>
              <a:t>“Any reliable alternatives for remote event receivers?”</a:t>
            </a:r>
            <a:endParaRPr lang="en-GB" sz="5398" i="1" dirty="0"/>
          </a:p>
        </p:txBody>
      </p:sp>
      <p:sp>
        <p:nvSpPr>
          <p:cNvPr id="4" name="TextBox 3"/>
          <p:cNvSpPr txBox="1"/>
          <p:nvPr/>
        </p:nvSpPr>
        <p:spPr>
          <a:xfrm>
            <a:off x="2993178" y="4697765"/>
            <a:ext cx="7141911" cy="1199944"/>
          </a:xfrm>
          <a:prstGeom prst="rect">
            <a:avLst/>
          </a:prstGeom>
          <a:noFill/>
        </p:spPr>
        <p:txBody>
          <a:bodyPr wrap="square" rtlCol="0">
            <a:spAutoFit/>
          </a:bodyPr>
          <a:lstStyle/>
          <a:p>
            <a:r>
              <a:rPr lang="en-US" sz="2399" dirty="0" smtClean="0">
                <a:latin typeface="Segoe UI" panose="020B0502040204020203" pitchFamily="34" charset="0"/>
                <a:cs typeface="Segoe UI" panose="020B0502040204020203" pitchFamily="34" charset="0"/>
              </a:rPr>
              <a:t>Depending on the business scenario, you might want to check the possibility to use workflows as the event processing engine.</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2846912" y="3478970"/>
            <a:ext cx="4926605" cy="1446102"/>
          </a:xfrm>
          <a:prstGeom prst="rect">
            <a:avLst/>
          </a:prstGeom>
          <a:noFill/>
        </p:spPr>
        <p:txBody>
          <a:bodyPr wrap="none" rtlCol="0">
            <a:spAutoFit/>
          </a:bodyPr>
          <a:lstStyle/>
          <a:p>
            <a:r>
              <a:rPr lang="en-US" sz="8797" dirty="0" smtClean="0">
                <a:latin typeface="Segoe UI" panose="020B0502040204020203" pitchFamily="34" charset="0"/>
                <a:cs typeface="Segoe UI" panose="020B0502040204020203" pitchFamily="34" charset="0"/>
              </a:rPr>
              <a:t>Workflow</a:t>
            </a:r>
            <a:endParaRPr lang="en-GB" sz="87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2605134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283"/>
          <p:cNvSpPr/>
          <p:nvPr/>
        </p:nvSpPr>
        <p:spPr bwMode="auto">
          <a:xfrm>
            <a:off x="465548" y="895300"/>
            <a:ext cx="11303059" cy="2001544"/>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defTabSz="913201" fontAlgn="base">
              <a:spcBef>
                <a:spcPct val="0"/>
              </a:spcBef>
              <a:spcAft>
                <a:spcPct val="0"/>
              </a:spcAft>
            </a:pPr>
            <a:endParaRPr lang="en-US" sz="1763" dirty="0">
              <a:gradFill>
                <a:gsLst>
                  <a:gs pos="10619">
                    <a:srgbClr val="505050"/>
                  </a:gs>
                  <a:gs pos="28000">
                    <a:srgbClr val="505050"/>
                  </a:gs>
                </a:gsLst>
                <a:lin ang="5400000" scaled="0"/>
              </a:gradFill>
            </a:endParaRPr>
          </a:p>
        </p:txBody>
      </p:sp>
      <p:pic>
        <p:nvPicPr>
          <p:cNvPr id="547" name="Picture 5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0945" y="1276976"/>
            <a:ext cx="3787662" cy="1553646"/>
          </a:xfrm>
          <a:prstGeom prst="rect">
            <a:avLst/>
          </a:prstGeom>
        </p:spPr>
      </p:pic>
      <p:sp>
        <p:nvSpPr>
          <p:cNvPr id="9" name="Title 8"/>
          <p:cNvSpPr>
            <a:spLocks noGrp="1"/>
          </p:cNvSpPr>
          <p:nvPr>
            <p:ph type="title"/>
          </p:nvPr>
        </p:nvSpPr>
        <p:spPr/>
        <p:txBody>
          <a:bodyPr/>
          <a:lstStyle/>
          <a:p>
            <a:r>
              <a:rPr lang="en-US" smtClean="0"/>
              <a:t>Vision</a:t>
            </a:r>
            <a:endParaRPr lang="en-US" dirty="0"/>
          </a:p>
        </p:txBody>
      </p:sp>
      <p:grpSp>
        <p:nvGrpSpPr>
          <p:cNvPr id="357" name="Group 356"/>
          <p:cNvGrpSpPr/>
          <p:nvPr/>
        </p:nvGrpSpPr>
        <p:grpSpPr>
          <a:xfrm>
            <a:off x="288621" y="1173602"/>
            <a:ext cx="3693748" cy="1486831"/>
            <a:chOff x="292100" y="1016000"/>
            <a:chExt cx="3770313" cy="1517650"/>
          </a:xfrm>
        </p:grpSpPr>
        <p:sp>
          <p:nvSpPr>
            <p:cNvPr id="363" name="Rectangle 362"/>
            <p:cNvSpPr/>
            <p:nvPr/>
          </p:nvSpPr>
          <p:spPr bwMode="auto">
            <a:xfrm>
              <a:off x="1203489" y="1050925"/>
              <a:ext cx="1896947" cy="111330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4" name="Group 363"/>
            <p:cNvGrpSpPr/>
            <p:nvPr/>
          </p:nvGrpSpPr>
          <p:grpSpPr>
            <a:xfrm>
              <a:off x="1160464" y="1016000"/>
              <a:ext cx="1978025" cy="1500188"/>
              <a:chOff x="1363663" y="914400"/>
              <a:chExt cx="1978025" cy="1500188"/>
            </a:xfrm>
          </p:grpSpPr>
          <p:sp>
            <p:nvSpPr>
              <p:cNvPr id="405" name="Rectangle 5"/>
              <p:cNvSpPr>
                <a:spLocks noChangeArrowheads="1"/>
              </p:cNvSpPr>
              <p:nvPr/>
            </p:nvSpPr>
            <p:spPr bwMode="auto">
              <a:xfrm>
                <a:off x="1858963" y="2382838"/>
                <a:ext cx="982663" cy="31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06" name="Freeform 405"/>
              <p:cNvSpPr>
                <a:spLocks/>
              </p:cNvSpPr>
              <p:nvPr/>
            </p:nvSpPr>
            <p:spPr bwMode="auto">
              <a:xfrm>
                <a:off x="1363663" y="914400"/>
                <a:ext cx="1978025"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000000"/>
              </a:solidFill>
              <a:ln>
                <a:noFill/>
              </a:ln>
              <a:extLst/>
            </p:spPr>
            <p:txBody>
              <a:bodyPr vert="horz" wrap="square" lIns="89583" tIns="44791" rIns="89583" bIns="44791" numCol="1" anchor="t" anchorCtr="0" compatLnSpc="1">
                <a:prstTxWarp prst="textNoShape">
                  <a:avLst/>
                </a:prstTxWarp>
                <a:noAutofit/>
              </a:bodyPr>
              <a:lstStyle/>
              <a:p>
                <a:pPr defTabSz="913643"/>
                <a:endParaRPr lang="en-US" sz="1763">
                  <a:solidFill>
                    <a:srgbClr val="FFFFFF"/>
                  </a:solidFill>
                </a:endParaRPr>
              </a:p>
            </p:txBody>
          </p:sp>
          <p:sp>
            <p:nvSpPr>
              <p:cNvPr id="407" name="Rectangle 33"/>
              <p:cNvSpPr>
                <a:spLocks noChangeArrowheads="1"/>
              </p:cNvSpPr>
              <p:nvPr/>
            </p:nvSpPr>
            <p:spPr bwMode="auto">
              <a:xfrm>
                <a:off x="2309813" y="2081213"/>
                <a:ext cx="80963" cy="320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365" name="Oval 115"/>
            <p:cNvSpPr>
              <a:spLocks noChangeArrowheads="1"/>
            </p:cNvSpPr>
            <p:nvPr/>
          </p:nvSpPr>
          <p:spPr bwMode="auto">
            <a:xfrm>
              <a:off x="1422401" y="1611312"/>
              <a:ext cx="20638"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366" name="Group 365"/>
            <p:cNvGrpSpPr/>
            <p:nvPr/>
          </p:nvGrpSpPr>
          <p:grpSpPr>
            <a:xfrm>
              <a:off x="1264391" y="1121515"/>
              <a:ext cx="1751120" cy="977160"/>
              <a:chOff x="3305410" y="464807"/>
              <a:chExt cx="993287" cy="554274"/>
            </a:xfrm>
          </p:grpSpPr>
          <p:sp>
            <p:nvSpPr>
              <p:cNvPr id="393" name="Rectangle 392"/>
              <p:cNvSpPr/>
              <p:nvPr/>
            </p:nvSpPr>
            <p:spPr bwMode="auto">
              <a:xfrm>
                <a:off x="3305410" y="464807"/>
                <a:ext cx="74317" cy="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3392488" y="464807"/>
                <a:ext cx="906209" cy="7431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3305410" y="558053"/>
                <a:ext cx="993287" cy="46102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6" name="Freeform 303"/>
              <p:cNvSpPr>
                <a:spLocks noEditPoints="1"/>
              </p:cNvSpPr>
              <p:nvPr/>
            </p:nvSpPr>
            <p:spPr bwMode="auto">
              <a:xfrm>
                <a:off x="3315378" y="477061"/>
                <a:ext cx="51918" cy="49841"/>
              </a:xfrm>
              <a:custGeom>
                <a:avLst/>
                <a:gdLst>
                  <a:gd name="T0" fmla="*/ 528 w 1440"/>
                  <a:gd name="T1" fmla="*/ 191 h 1371"/>
                  <a:gd name="T2" fmla="*/ 864 w 1440"/>
                  <a:gd name="T3" fmla="*/ 526 h 1371"/>
                  <a:gd name="T4" fmla="*/ 528 w 1440"/>
                  <a:gd name="T5" fmla="*/ 861 h 1371"/>
                  <a:gd name="T6" fmla="*/ 208 w 1440"/>
                  <a:gd name="T7" fmla="*/ 526 h 1371"/>
                  <a:gd name="T8" fmla="*/ 528 w 1440"/>
                  <a:gd name="T9" fmla="*/ 191 h 1371"/>
                  <a:gd name="T10" fmla="*/ 528 w 1440"/>
                  <a:gd name="T11" fmla="*/ 0 h 1371"/>
                  <a:gd name="T12" fmla="*/ 0 w 1440"/>
                  <a:gd name="T13" fmla="*/ 526 h 1371"/>
                  <a:gd name="T14" fmla="*/ 528 w 1440"/>
                  <a:gd name="T15" fmla="*/ 1052 h 1371"/>
                  <a:gd name="T16" fmla="*/ 880 w 1440"/>
                  <a:gd name="T17" fmla="*/ 924 h 1371"/>
                  <a:gd name="T18" fmla="*/ 1280 w 1440"/>
                  <a:gd name="T19" fmla="*/ 1339 h 1371"/>
                  <a:gd name="T20" fmla="*/ 1408 w 1440"/>
                  <a:gd name="T21" fmla="*/ 1339 h 1371"/>
                  <a:gd name="T22" fmla="*/ 1408 w 1440"/>
                  <a:gd name="T23" fmla="*/ 1339 h 1371"/>
                  <a:gd name="T24" fmla="*/ 1408 w 1440"/>
                  <a:gd name="T25" fmla="*/ 1211 h 1371"/>
                  <a:gd name="T26" fmla="*/ 976 w 1440"/>
                  <a:gd name="T27" fmla="*/ 797 h 1371"/>
                  <a:gd name="T28" fmla="*/ 1056 w 1440"/>
                  <a:gd name="T29" fmla="*/ 526 h 1371"/>
                  <a:gd name="T30" fmla="*/ 528 w 1440"/>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371">
                    <a:moveTo>
                      <a:pt x="528" y="191"/>
                    </a:moveTo>
                    <a:cubicBezTo>
                      <a:pt x="704" y="191"/>
                      <a:pt x="864" y="350"/>
                      <a:pt x="864" y="526"/>
                    </a:cubicBezTo>
                    <a:cubicBezTo>
                      <a:pt x="864" y="701"/>
                      <a:pt x="704" y="861"/>
                      <a:pt x="528" y="861"/>
                    </a:cubicBezTo>
                    <a:cubicBezTo>
                      <a:pt x="352" y="861"/>
                      <a:pt x="208" y="701"/>
                      <a:pt x="208" y="526"/>
                    </a:cubicBezTo>
                    <a:cubicBezTo>
                      <a:pt x="208" y="350"/>
                      <a:pt x="352" y="191"/>
                      <a:pt x="528" y="191"/>
                    </a:cubicBezTo>
                    <a:close/>
                    <a:moveTo>
                      <a:pt x="528" y="0"/>
                    </a:moveTo>
                    <a:cubicBezTo>
                      <a:pt x="240" y="0"/>
                      <a:pt x="0" y="239"/>
                      <a:pt x="0" y="526"/>
                    </a:cubicBezTo>
                    <a:cubicBezTo>
                      <a:pt x="0" y="813"/>
                      <a:pt x="240" y="1052"/>
                      <a:pt x="528" y="1052"/>
                    </a:cubicBezTo>
                    <a:cubicBezTo>
                      <a:pt x="656" y="1052"/>
                      <a:pt x="784" y="1004"/>
                      <a:pt x="880" y="924"/>
                    </a:cubicBezTo>
                    <a:cubicBezTo>
                      <a:pt x="1280" y="1339"/>
                      <a:pt x="1280" y="1339"/>
                      <a:pt x="1280" y="1339"/>
                    </a:cubicBezTo>
                    <a:cubicBezTo>
                      <a:pt x="1312" y="1371"/>
                      <a:pt x="1376" y="1371"/>
                      <a:pt x="1408" y="1339"/>
                    </a:cubicBezTo>
                    <a:cubicBezTo>
                      <a:pt x="1408" y="1339"/>
                      <a:pt x="1408" y="1339"/>
                      <a:pt x="1408" y="1339"/>
                    </a:cubicBezTo>
                    <a:cubicBezTo>
                      <a:pt x="1440" y="1307"/>
                      <a:pt x="1440" y="1243"/>
                      <a:pt x="1408" y="1211"/>
                    </a:cubicBezTo>
                    <a:cubicBezTo>
                      <a:pt x="976" y="797"/>
                      <a:pt x="976" y="797"/>
                      <a:pt x="976" y="797"/>
                    </a:cubicBezTo>
                    <a:cubicBezTo>
                      <a:pt x="1040" y="717"/>
                      <a:pt x="1056" y="621"/>
                      <a:pt x="1056" y="526"/>
                    </a:cubicBezTo>
                    <a:cubicBezTo>
                      <a:pt x="1056" y="239"/>
                      <a:pt x="816" y="0"/>
                      <a:pt x="52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cxnSp>
            <p:nvCxnSpPr>
              <p:cNvPr id="397" name="Straight Connector 396"/>
              <p:cNvCxnSpPr/>
              <p:nvPr/>
            </p:nvCxnSpPr>
            <p:spPr>
              <a:xfrm>
                <a:off x="3366983" y="625545"/>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3366983" y="67283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3366983" y="720120"/>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3366983" y="767407"/>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3366983" y="814694"/>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3366983" y="86198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3366983" y="909269"/>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3366983" y="956558"/>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7" name="Group 366"/>
            <p:cNvGrpSpPr/>
            <p:nvPr/>
          </p:nvGrpSpPr>
          <p:grpSpPr>
            <a:xfrm>
              <a:off x="2838450" y="1767176"/>
              <a:ext cx="1223963" cy="766474"/>
              <a:chOff x="2838450" y="1767176"/>
              <a:chExt cx="1223963" cy="766474"/>
            </a:xfrm>
          </p:grpSpPr>
          <p:grpSp>
            <p:nvGrpSpPr>
              <p:cNvPr id="387" name="Group 386"/>
              <p:cNvGrpSpPr/>
              <p:nvPr/>
            </p:nvGrpSpPr>
            <p:grpSpPr>
              <a:xfrm>
                <a:off x="2838450" y="1767176"/>
                <a:ext cx="1223963" cy="766474"/>
                <a:chOff x="2439988" y="1517650"/>
                <a:chExt cx="1622425" cy="1016000"/>
              </a:xfrm>
            </p:grpSpPr>
            <p:sp>
              <p:nvSpPr>
                <p:cNvPr id="389" name="Rectangle 388"/>
                <p:cNvSpPr/>
                <p:nvPr/>
              </p:nvSpPr>
              <p:spPr bwMode="auto">
                <a:xfrm>
                  <a:off x="2501924" y="1605756"/>
                  <a:ext cx="1508101" cy="830475"/>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0" name="Group 158"/>
                <p:cNvGrpSpPr>
                  <a:grpSpLocks noChangeAspect="1"/>
                </p:cNvGrpSpPr>
                <p:nvPr/>
              </p:nvGrpSpPr>
              <p:grpSpPr bwMode="auto">
                <a:xfrm>
                  <a:off x="2439988" y="1517650"/>
                  <a:ext cx="1622425" cy="1016000"/>
                  <a:chOff x="1537" y="956"/>
                  <a:chExt cx="1022" cy="640"/>
                </a:xfrm>
              </p:grpSpPr>
              <p:sp>
                <p:nvSpPr>
                  <p:cNvPr id="391" name="Freeform 159"/>
                  <p:cNvSpPr>
                    <a:spLocks noEditPoints="1"/>
                  </p:cNvSpPr>
                  <p:nvPr/>
                </p:nvSpPr>
                <p:spPr bwMode="auto">
                  <a:xfrm>
                    <a:off x="1537" y="956"/>
                    <a:ext cx="1022" cy="640"/>
                  </a:xfrm>
                  <a:custGeom>
                    <a:avLst/>
                    <a:gdLst>
                      <a:gd name="T0" fmla="*/ 284 w 289"/>
                      <a:gd name="T1" fmla="*/ 0 h 180"/>
                      <a:gd name="T2" fmla="*/ 4 w 289"/>
                      <a:gd name="T3" fmla="*/ 0 h 180"/>
                      <a:gd name="T4" fmla="*/ 0 w 289"/>
                      <a:gd name="T5" fmla="*/ 5 h 180"/>
                      <a:gd name="T6" fmla="*/ 0 w 289"/>
                      <a:gd name="T7" fmla="*/ 175 h 180"/>
                      <a:gd name="T8" fmla="*/ 4 w 289"/>
                      <a:gd name="T9" fmla="*/ 180 h 180"/>
                      <a:gd name="T10" fmla="*/ 284 w 289"/>
                      <a:gd name="T11" fmla="*/ 180 h 180"/>
                      <a:gd name="T12" fmla="*/ 289 w 289"/>
                      <a:gd name="T13" fmla="*/ 175 h 180"/>
                      <a:gd name="T14" fmla="*/ 289 w 289"/>
                      <a:gd name="T15" fmla="*/ 5 h 180"/>
                      <a:gd name="T16" fmla="*/ 284 w 289"/>
                      <a:gd name="T17" fmla="*/ 0 h 180"/>
                      <a:gd name="T18" fmla="*/ 275 w 289"/>
                      <a:gd name="T19" fmla="*/ 157 h 180"/>
                      <a:gd name="T20" fmla="*/ 271 w 289"/>
                      <a:gd name="T21" fmla="*/ 161 h 180"/>
                      <a:gd name="T22" fmla="*/ 18 w 289"/>
                      <a:gd name="T23" fmla="*/ 161 h 180"/>
                      <a:gd name="T24" fmla="*/ 14 w 289"/>
                      <a:gd name="T25" fmla="*/ 157 h 180"/>
                      <a:gd name="T26" fmla="*/ 14 w 289"/>
                      <a:gd name="T27" fmla="*/ 21 h 180"/>
                      <a:gd name="T28" fmla="*/ 18 w 289"/>
                      <a:gd name="T29" fmla="*/ 17 h 180"/>
                      <a:gd name="T30" fmla="*/ 271 w 289"/>
                      <a:gd name="T31" fmla="*/ 17 h 180"/>
                      <a:gd name="T32" fmla="*/ 275 w 289"/>
                      <a:gd name="T33" fmla="*/ 21 h 180"/>
                      <a:gd name="T34" fmla="*/ 275 w 289"/>
                      <a:gd name="T35"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80">
                        <a:moveTo>
                          <a:pt x="284" y="0"/>
                        </a:moveTo>
                        <a:cubicBezTo>
                          <a:pt x="4" y="0"/>
                          <a:pt x="4" y="0"/>
                          <a:pt x="4" y="0"/>
                        </a:cubicBezTo>
                        <a:cubicBezTo>
                          <a:pt x="2" y="0"/>
                          <a:pt x="0" y="2"/>
                          <a:pt x="0" y="5"/>
                        </a:cubicBezTo>
                        <a:cubicBezTo>
                          <a:pt x="0" y="175"/>
                          <a:pt x="0" y="175"/>
                          <a:pt x="0" y="175"/>
                        </a:cubicBezTo>
                        <a:cubicBezTo>
                          <a:pt x="0" y="178"/>
                          <a:pt x="2" y="180"/>
                          <a:pt x="4" y="180"/>
                        </a:cubicBezTo>
                        <a:cubicBezTo>
                          <a:pt x="284" y="180"/>
                          <a:pt x="284" y="180"/>
                          <a:pt x="284" y="180"/>
                        </a:cubicBezTo>
                        <a:cubicBezTo>
                          <a:pt x="287" y="180"/>
                          <a:pt x="289" y="178"/>
                          <a:pt x="289" y="175"/>
                        </a:cubicBezTo>
                        <a:cubicBezTo>
                          <a:pt x="289" y="5"/>
                          <a:pt x="289" y="5"/>
                          <a:pt x="289" y="5"/>
                        </a:cubicBezTo>
                        <a:cubicBezTo>
                          <a:pt x="289" y="2"/>
                          <a:pt x="287" y="0"/>
                          <a:pt x="284" y="0"/>
                        </a:cubicBezTo>
                        <a:close/>
                        <a:moveTo>
                          <a:pt x="275" y="157"/>
                        </a:moveTo>
                        <a:cubicBezTo>
                          <a:pt x="275" y="160"/>
                          <a:pt x="273" y="161"/>
                          <a:pt x="271" y="161"/>
                        </a:cubicBezTo>
                        <a:cubicBezTo>
                          <a:pt x="18" y="161"/>
                          <a:pt x="18" y="161"/>
                          <a:pt x="18" y="161"/>
                        </a:cubicBezTo>
                        <a:cubicBezTo>
                          <a:pt x="16" y="161"/>
                          <a:pt x="14" y="160"/>
                          <a:pt x="14" y="157"/>
                        </a:cubicBezTo>
                        <a:cubicBezTo>
                          <a:pt x="14" y="21"/>
                          <a:pt x="14" y="21"/>
                          <a:pt x="14" y="21"/>
                        </a:cubicBezTo>
                        <a:cubicBezTo>
                          <a:pt x="14" y="19"/>
                          <a:pt x="16" y="17"/>
                          <a:pt x="18" y="17"/>
                        </a:cubicBezTo>
                        <a:cubicBezTo>
                          <a:pt x="271" y="17"/>
                          <a:pt x="271" y="17"/>
                          <a:pt x="271" y="17"/>
                        </a:cubicBezTo>
                        <a:cubicBezTo>
                          <a:pt x="273" y="17"/>
                          <a:pt x="275" y="19"/>
                          <a:pt x="275" y="21"/>
                        </a:cubicBezTo>
                        <a:lnTo>
                          <a:pt x="275"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92" name="Oval 160"/>
                  <p:cNvSpPr>
                    <a:spLocks noChangeArrowheads="1"/>
                  </p:cNvSpPr>
                  <p:nvPr/>
                </p:nvSpPr>
                <p:spPr bwMode="auto">
                  <a:xfrm>
                    <a:off x="2036" y="1550"/>
                    <a:ext cx="25" cy="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388" name="Freeform 23"/>
              <p:cNvSpPr>
                <a:spLocks noChangeAspect="1" noEditPoints="1"/>
              </p:cNvSpPr>
              <p:nvPr/>
            </p:nvSpPr>
            <p:spPr bwMode="auto">
              <a:xfrm>
                <a:off x="3098093" y="2038982"/>
                <a:ext cx="704677" cy="222862"/>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368" name="Group 299"/>
            <p:cNvGrpSpPr>
              <a:grpSpLocks noChangeAspect="1"/>
            </p:cNvGrpSpPr>
            <p:nvPr/>
          </p:nvGrpSpPr>
          <p:grpSpPr bwMode="auto">
            <a:xfrm>
              <a:off x="292100" y="1517955"/>
              <a:ext cx="1885896" cy="1015695"/>
              <a:chOff x="-158" y="615"/>
              <a:chExt cx="2048" cy="1103"/>
            </a:xfrm>
          </p:grpSpPr>
          <p:sp>
            <p:nvSpPr>
              <p:cNvPr id="369" name="Freeform 300"/>
              <p:cNvSpPr>
                <a:spLocks/>
              </p:cNvSpPr>
              <p:nvPr/>
            </p:nvSpPr>
            <p:spPr bwMode="auto">
              <a:xfrm>
                <a:off x="102" y="615"/>
                <a:ext cx="1532" cy="984"/>
              </a:xfrm>
              <a:custGeom>
                <a:avLst/>
                <a:gdLst>
                  <a:gd name="T0" fmla="*/ 625 w 646"/>
                  <a:gd name="T1" fmla="*/ 0 h 414"/>
                  <a:gd name="T2" fmla="*/ 22 w 646"/>
                  <a:gd name="T3" fmla="*/ 0 h 414"/>
                  <a:gd name="T4" fmla="*/ 0 w 646"/>
                  <a:gd name="T5" fmla="*/ 22 h 414"/>
                  <a:gd name="T6" fmla="*/ 0 w 646"/>
                  <a:gd name="T7" fmla="*/ 393 h 414"/>
                  <a:gd name="T8" fmla="*/ 22 w 646"/>
                  <a:gd name="T9" fmla="*/ 414 h 414"/>
                  <a:gd name="T10" fmla="*/ 625 w 646"/>
                  <a:gd name="T11" fmla="*/ 414 h 414"/>
                  <a:gd name="T12" fmla="*/ 646 w 646"/>
                  <a:gd name="T13" fmla="*/ 393 h 414"/>
                  <a:gd name="T14" fmla="*/ 646 w 646"/>
                  <a:gd name="T15" fmla="*/ 22 h 414"/>
                  <a:gd name="T16" fmla="*/ 625 w 646"/>
                  <a:gd name="T1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414">
                    <a:moveTo>
                      <a:pt x="625" y="0"/>
                    </a:moveTo>
                    <a:cubicBezTo>
                      <a:pt x="22" y="0"/>
                      <a:pt x="22" y="0"/>
                      <a:pt x="22" y="0"/>
                    </a:cubicBezTo>
                    <a:cubicBezTo>
                      <a:pt x="11" y="0"/>
                      <a:pt x="0" y="9"/>
                      <a:pt x="0" y="22"/>
                    </a:cubicBezTo>
                    <a:cubicBezTo>
                      <a:pt x="0" y="393"/>
                      <a:pt x="0" y="393"/>
                      <a:pt x="0" y="393"/>
                    </a:cubicBezTo>
                    <a:cubicBezTo>
                      <a:pt x="0" y="406"/>
                      <a:pt x="11" y="414"/>
                      <a:pt x="22" y="414"/>
                    </a:cubicBezTo>
                    <a:cubicBezTo>
                      <a:pt x="625" y="414"/>
                      <a:pt x="625" y="414"/>
                      <a:pt x="625" y="414"/>
                    </a:cubicBezTo>
                    <a:cubicBezTo>
                      <a:pt x="638" y="414"/>
                      <a:pt x="646" y="406"/>
                      <a:pt x="646" y="393"/>
                    </a:cubicBezTo>
                    <a:cubicBezTo>
                      <a:pt x="646" y="22"/>
                      <a:pt x="646" y="22"/>
                      <a:pt x="646" y="22"/>
                    </a:cubicBezTo>
                    <a:cubicBezTo>
                      <a:pt x="646" y="9"/>
                      <a:pt x="638" y="0"/>
                      <a:pt x="625"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0" name="Freeform 301"/>
              <p:cNvSpPr>
                <a:spLocks/>
              </p:cNvSpPr>
              <p:nvPr/>
            </p:nvSpPr>
            <p:spPr bwMode="auto">
              <a:xfrm>
                <a:off x="169" y="672"/>
                <a:ext cx="1398" cy="865"/>
              </a:xfrm>
              <a:custGeom>
                <a:avLst/>
                <a:gdLst>
                  <a:gd name="T0" fmla="*/ 590 w 590"/>
                  <a:gd name="T1" fmla="*/ 364 h 364"/>
                  <a:gd name="T2" fmla="*/ 0 w 590"/>
                  <a:gd name="T3" fmla="*/ 364 h 364"/>
                  <a:gd name="T4" fmla="*/ 0 w 590"/>
                  <a:gd name="T5" fmla="*/ 0 h 364"/>
                  <a:gd name="T6" fmla="*/ 590 w 590"/>
                  <a:gd name="T7" fmla="*/ 0 h 364"/>
                  <a:gd name="T8" fmla="*/ 590 w 590"/>
                  <a:gd name="T9" fmla="*/ 364 h 364"/>
                </a:gdLst>
                <a:ahLst/>
                <a:cxnLst>
                  <a:cxn ang="0">
                    <a:pos x="T0" y="T1"/>
                  </a:cxn>
                  <a:cxn ang="0">
                    <a:pos x="T2" y="T3"/>
                  </a:cxn>
                  <a:cxn ang="0">
                    <a:pos x="T4" y="T5"/>
                  </a:cxn>
                  <a:cxn ang="0">
                    <a:pos x="T6" y="T7"/>
                  </a:cxn>
                  <a:cxn ang="0">
                    <a:pos x="T8" y="T9"/>
                  </a:cxn>
                </a:cxnLst>
                <a:rect l="0" t="0" r="r" b="b"/>
                <a:pathLst>
                  <a:path w="590" h="364">
                    <a:moveTo>
                      <a:pt x="590" y="364"/>
                    </a:moveTo>
                    <a:cubicBezTo>
                      <a:pt x="0" y="364"/>
                      <a:pt x="0" y="364"/>
                      <a:pt x="0" y="364"/>
                    </a:cubicBezTo>
                    <a:cubicBezTo>
                      <a:pt x="0" y="0"/>
                      <a:pt x="0" y="0"/>
                      <a:pt x="0" y="0"/>
                    </a:cubicBezTo>
                    <a:cubicBezTo>
                      <a:pt x="590" y="0"/>
                      <a:pt x="590" y="0"/>
                      <a:pt x="590" y="0"/>
                    </a:cubicBezTo>
                    <a:cubicBezTo>
                      <a:pt x="590" y="364"/>
                      <a:pt x="590" y="364"/>
                      <a:pt x="590" y="36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1" name="Freeform 302"/>
              <p:cNvSpPr>
                <a:spLocks/>
              </p:cNvSpPr>
              <p:nvPr/>
            </p:nvSpPr>
            <p:spPr bwMode="auto">
              <a:xfrm>
                <a:off x="-158" y="1637"/>
                <a:ext cx="2048" cy="81"/>
              </a:xfrm>
              <a:custGeom>
                <a:avLst/>
                <a:gdLst>
                  <a:gd name="T0" fmla="*/ 493 w 864"/>
                  <a:gd name="T1" fmla="*/ 0 h 34"/>
                  <a:gd name="T2" fmla="*/ 493 w 864"/>
                  <a:gd name="T3" fmla="*/ 4 h 34"/>
                  <a:gd name="T4" fmla="*/ 484 w 864"/>
                  <a:gd name="T5" fmla="*/ 10 h 34"/>
                  <a:gd name="T6" fmla="*/ 383 w 864"/>
                  <a:gd name="T7" fmla="*/ 10 h 34"/>
                  <a:gd name="T8" fmla="*/ 374 w 864"/>
                  <a:gd name="T9" fmla="*/ 4 h 34"/>
                  <a:gd name="T10" fmla="*/ 374 w 864"/>
                  <a:gd name="T11" fmla="*/ 0 h 34"/>
                  <a:gd name="T12" fmla="*/ 0 w 864"/>
                  <a:gd name="T13" fmla="*/ 0 h 34"/>
                  <a:gd name="T14" fmla="*/ 0 w 864"/>
                  <a:gd name="T15" fmla="*/ 21 h 34"/>
                  <a:gd name="T16" fmla="*/ 28 w 864"/>
                  <a:gd name="T17" fmla="*/ 34 h 34"/>
                  <a:gd name="T18" fmla="*/ 836 w 864"/>
                  <a:gd name="T19" fmla="*/ 34 h 34"/>
                  <a:gd name="T20" fmla="*/ 864 w 864"/>
                  <a:gd name="T21" fmla="*/ 21 h 34"/>
                  <a:gd name="T22" fmla="*/ 864 w 864"/>
                  <a:gd name="T23" fmla="*/ 0 h 34"/>
                  <a:gd name="T24" fmla="*/ 493 w 86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4" h="34">
                    <a:moveTo>
                      <a:pt x="493" y="0"/>
                    </a:moveTo>
                    <a:cubicBezTo>
                      <a:pt x="493" y="4"/>
                      <a:pt x="493" y="4"/>
                      <a:pt x="493" y="4"/>
                    </a:cubicBezTo>
                    <a:cubicBezTo>
                      <a:pt x="493" y="8"/>
                      <a:pt x="488" y="10"/>
                      <a:pt x="484" y="10"/>
                    </a:cubicBezTo>
                    <a:cubicBezTo>
                      <a:pt x="383" y="10"/>
                      <a:pt x="383" y="10"/>
                      <a:pt x="383" y="10"/>
                    </a:cubicBezTo>
                    <a:cubicBezTo>
                      <a:pt x="378" y="10"/>
                      <a:pt x="374" y="8"/>
                      <a:pt x="374" y="4"/>
                    </a:cubicBezTo>
                    <a:cubicBezTo>
                      <a:pt x="374" y="0"/>
                      <a:pt x="374" y="0"/>
                      <a:pt x="374" y="0"/>
                    </a:cubicBezTo>
                    <a:cubicBezTo>
                      <a:pt x="0" y="0"/>
                      <a:pt x="0" y="0"/>
                      <a:pt x="0" y="0"/>
                    </a:cubicBezTo>
                    <a:cubicBezTo>
                      <a:pt x="0" y="21"/>
                      <a:pt x="0" y="21"/>
                      <a:pt x="0" y="21"/>
                    </a:cubicBezTo>
                    <a:cubicBezTo>
                      <a:pt x="0" y="21"/>
                      <a:pt x="20" y="34"/>
                      <a:pt x="28" y="34"/>
                    </a:cubicBezTo>
                    <a:cubicBezTo>
                      <a:pt x="836" y="34"/>
                      <a:pt x="836" y="34"/>
                      <a:pt x="836" y="34"/>
                    </a:cubicBezTo>
                    <a:cubicBezTo>
                      <a:pt x="845" y="34"/>
                      <a:pt x="864" y="21"/>
                      <a:pt x="864" y="21"/>
                    </a:cubicBezTo>
                    <a:cubicBezTo>
                      <a:pt x="864" y="0"/>
                      <a:pt x="864" y="0"/>
                      <a:pt x="864" y="0"/>
                    </a:cubicBezTo>
                    <a:lnTo>
                      <a:pt x="493"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2" name="Rectangle 303"/>
              <p:cNvSpPr>
                <a:spLocks noChangeArrowheads="1"/>
              </p:cNvSpPr>
              <p:nvPr/>
            </p:nvSpPr>
            <p:spPr bwMode="auto">
              <a:xfrm>
                <a:off x="169" y="672"/>
                <a:ext cx="1398" cy="8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3" name="Rectangle 304"/>
              <p:cNvSpPr>
                <a:spLocks noChangeArrowheads="1"/>
              </p:cNvSpPr>
              <p:nvPr/>
            </p:nvSpPr>
            <p:spPr bwMode="auto">
              <a:xfrm>
                <a:off x="169" y="672"/>
                <a:ext cx="139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4" name="Rectangle 305"/>
              <p:cNvSpPr>
                <a:spLocks noChangeArrowheads="1"/>
              </p:cNvSpPr>
              <p:nvPr/>
            </p:nvSpPr>
            <p:spPr bwMode="auto">
              <a:xfrm>
                <a:off x="240" y="753"/>
                <a:ext cx="1251" cy="15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5" name="Rectangle 306"/>
              <p:cNvSpPr>
                <a:spLocks noChangeArrowheads="1"/>
              </p:cNvSpPr>
              <p:nvPr/>
            </p:nvSpPr>
            <p:spPr bwMode="auto">
              <a:xfrm>
                <a:off x="287" y="793"/>
                <a:ext cx="621" cy="7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6" name="Rectangle 307"/>
              <p:cNvSpPr>
                <a:spLocks noChangeArrowheads="1"/>
              </p:cNvSpPr>
              <p:nvPr/>
            </p:nvSpPr>
            <p:spPr bwMode="auto">
              <a:xfrm>
                <a:off x="1245" y="812"/>
                <a:ext cx="199"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7" name="Rectangle 308"/>
              <p:cNvSpPr>
                <a:spLocks noChangeArrowheads="1"/>
              </p:cNvSpPr>
              <p:nvPr/>
            </p:nvSpPr>
            <p:spPr bwMode="auto">
              <a:xfrm>
                <a:off x="240" y="995"/>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8" name="Rectangle 309"/>
              <p:cNvSpPr>
                <a:spLocks noChangeArrowheads="1"/>
              </p:cNvSpPr>
              <p:nvPr/>
            </p:nvSpPr>
            <p:spPr bwMode="auto">
              <a:xfrm>
                <a:off x="240" y="995"/>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9" name="Rectangle 310"/>
              <p:cNvSpPr>
                <a:spLocks noChangeArrowheads="1"/>
              </p:cNvSpPr>
              <p:nvPr/>
            </p:nvSpPr>
            <p:spPr bwMode="auto">
              <a:xfrm>
                <a:off x="240" y="111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0" name="Rectangle 311"/>
              <p:cNvSpPr>
                <a:spLocks noChangeArrowheads="1"/>
              </p:cNvSpPr>
              <p:nvPr/>
            </p:nvSpPr>
            <p:spPr bwMode="auto">
              <a:xfrm>
                <a:off x="240" y="111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1" name="Rectangle 312"/>
              <p:cNvSpPr>
                <a:spLocks noChangeArrowheads="1"/>
              </p:cNvSpPr>
              <p:nvPr/>
            </p:nvSpPr>
            <p:spPr bwMode="auto">
              <a:xfrm>
                <a:off x="240" y="1226"/>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2" name="Rectangle 313"/>
              <p:cNvSpPr>
                <a:spLocks noChangeArrowheads="1"/>
              </p:cNvSpPr>
              <p:nvPr/>
            </p:nvSpPr>
            <p:spPr bwMode="auto">
              <a:xfrm>
                <a:off x="240" y="1226"/>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3" name="Rectangle 314"/>
              <p:cNvSpPr>
                <a:spLocks noChangeArrowheads="1"/>
              </p:cNvSpPr>
              <p:nvPr/>
            </p:nvSpPr>
            <p:spPr bwMode="auto">
              <a:xfrm>
                <a:off x="240" y="134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4" name="Rectangle 315"/>
              <p:cNvSpPr>
                <a:spLocks noChangeArrowheads="1"/>
              </p:cNvSpPr>
              <p:nvPr/>
            </p:nvSpPr>
            <p:spPr bwMode="auto">
              <a:xfrm>
                <a:off x="240" y="134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5" name="Rectangle 316"/>
              <p:cNvSpPr>
                <a:spLocks noChangeArrowheads="1"/>
              </p:cNvSpPr>
              <p:nvPr/>
            </p:nvSpPr>
            <p:spPr bwMode="auto">
              <a:xfrm>
                <a:off x="240" y="1449"/>
                <a:ext cx="1251" cy="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6" name="Freeform 332"/>
              <p:cNvSpPr>
                <a:spLocks/>
              </p:cNvSpPr>
              <p:nvPr/>
            </p:nvSpPr>
            <p:spPr bwMode="auto">
              <a:xfrm>
                <a:off x="626" y="1000"/>
                <a:ext cx="5" cy="2"/>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1"/>
                      <a:pt x="1" y="1"/>
                      <a:pt x="0" y="1"/>
                    </a:cubicBezTo>
                    <a:cubicBezTo>
                      <a:pt x="2" y="1"/>
                      <a:pt x="2" y="1"/>
                      <a:pt x="2" y="1"/>
                    </a:cubicBezTo>
                    <a:cubicBezTo>
                      <a:pt x="2" y="1"/>
                      <a:pt x="1" y="1"/>
                      <a:pt x="1" y="0"/>
                    </a:cubicBezTo>
                  </a:path>
                </a:pathLst>
              </a:custGeom>
              <a:solidFill>
                <a:srgbClr val="F49D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grpSp>
        <p:nvGrpSpPr>
          <p:cNvPr id="439" name="Group 438"/>
          <p:cNvGrpSpPr/>
          <p:nvPr/>
        </p:nvGrpSpPr>
        <p:grpSpPr>
          <a:xfrm>
            <a:off x="5274455" y="1290752"/>
            <a:ext cx="1790146" cy="1526765"/>
            <a:chOff x="5381285" y="1314690"/>
            <a:chExt cx="1827252" cy="1558413"/>
          </a:xfrm>
        </p:grpSpPr>
        <p:grpSp>
          <p:nvGrpSpPr>
            <p:cNvPr id="440" name="Group 439"/>
            <p:cNvGrpSpPr/>
            <p:nvPr/>
          </p:nvGrpSpPr>
          <p:grpSpPr>
            <a:xfrm>
              <a:off x="5381285" y="1533858"/>
              <a:ext cx="676616" cy="1284998"/>
              <a:chOff x="5651685" y="-476444"/>
              <a:chExt cx="1669255" cy="2809977"/>
            </a:xfrm>
          </p:grpSpPr>
          <p:sp>
            <p:nvSpPr>
              <p:cNvPr id="508" name="Rectangle 507"/>
              <p:cNvSpPr/>
              <p:nvPr/>
            </p:nvSpPr>
            <p:spPr bwMode="auto">
              <a:xfrm>
                <a:off x="6203006" y="-476444"/>
                <a:ext cx="566612" cy="171451"/>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Freeform 50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5724555" y="-242769"/>
                <a:ext cx="1523513" cy="22783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1" name="Group 510"/>
              <p:cNvGrpSpPr/>
              <p:nvPr/>
            </p:nvGrpSpPr>
            <p:grpSpPr>
              <a:xfrm>
                <a:off x="6124436" y="2123612"/>
                <a:ext cx="723752" cy="98117"/>
                <a:chOff x="6147223" y="2123612"/>
                <a:chExt cx="723752" cy="98117"/>
              </a:xfrm>
            </p:grpSpPr>
            <p:sp>
              <p:nvSpPr>
                <p:cNvPr id="512" name="Rounded Rectangle 511"/>
                <p:cNvSpPr/>
                <p:nvPr/>
              </p:nvSpPr>
              <p:spPr bwMode="auto">
                <a:xfrm>
                  <a:off x="6366215" y="2123612"/>
                  <a:ext cx="285769" cy="98117"/>
                </a:xfrm>
                <a:prstGeom prst="roundRect">
                  <a:avLst>
                    <a:gd name="adj" fmla="val 50000"/>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p:cNvSpPr/>
                <p:nvPr/>
              </p:nvSpPr>
              <p:spPr bwMode="auto">
                <a:xfrm>
                  <a:off x="6147223"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Oval 513"/>
                <p:cNvSpPr/>
                <p:nvPr/>
              </p:nvSpPr>
              <p:spPr bwMode="auto">
                <a:xfrm>
                  <a:off x="6801125"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41" name="Group 440"/>
            <p:cNvGrpSpPr/>
            <p:nvPr/>
          </p:nvGrpSpPr>
          <p:grpSpPr>
            <a:xfrm>
              <a:off x="6515042" y="1543701"/>
              <a:ext cx="693495" cy="1245756"/>
              <a:chOff x="6639402" y="-1425066"/>
              <a:chExt cx="675798" cy="1213966"/>
            </a:xfrm>
          </p:grpSpPr>
          <p:sp>
            <p:nvSpPr>
              <p:cNvPr id="491" name="Freeform 10"/>
              <p:cNvSpPr>
                <a:spLocks noChangeAspect="1" noEditPoints="1"/>
              </p:cNvSpPr>
              <p:nvPr/>
            </p:nvSpPr>
            <p:spPr bwMode="auto">
              <a:xfrm>
                <a:off x="6639402" y="-1425066"/>
                <a:ext cx="675798" cy="1213966"/>
              </a:xfrm>
              <a:custGeom>
                <a:avLst/>
                <a:gdLst>
                  <a:gd name="T0" fmla="*/ 148 w 159"/>
                  <a:gd name="T1" fmla="*/ 0 h 288"/>
                  <a:gd name="T2" fmla="*/ 11 w 159"/>
                  <a:gd name="T3" fmla="*/ 0 h 288"/>
                  <a:gd name="T4" fmla="*/ 0 w 159"/>
                  <a:gd name="T5" fmla="*/ 10 h 288"/>
                  <a:gd name="T6" fmla="*/ 0 w 159"/>
                  <a:gd name="T7" fmla="*/ 278 h 288"/>
                  <a:gd name="T8" fmla="*/ 11 w 159"/>
                  <a:gd name="T9" fmla="*/ 288 h 288"/>
                  <a:gd name="T10" fmla="*/ 148 w 159"/>
                  <a:gd name="T11" fmla="*/ 288 h 288"/>
                  <a:gd name="T12" fmla="*/ 159 w 159"/>
                  <a:gd name="T13" fmla="*/ 278 h 288"/>
                  <a:gd name="T14" fmla="*/ 159 w 159"/>
                  <a:gd name="T15" fmla="*/ 10 h 288"/>
                  <a:gd name="T16" fmla="*/ 148 w 159"/>
                  <a:gd name="T17" fmla="*/ 0 h 288"/>
                  <a:gd name="T18" fmla="*/ 36 w 159"/>
                  <a:gd name="T19" fmla="*/ 262 h 288"/>
                  <a:gd name="T20" fmla="*/ 30 w 159"/>
                  <a:gd name="T21" fmla="*/ 262 h 288"/>
                  <a:gd name="T22" fmla="*/ 33 w 159"/>
                  <a:gd name="T23" fmla="*/ 266 h 288"/>
                  <a:gd name="T24" fmla="*/ 32 w 159"/>
                  <a:gd name="T25" fmla="*/ 266 h 288"/>
                  <a:gd name="T26" fmla="*/ 27 w 159"/>
                  <a:gd name="T27" fmla="*/ 262 h 288"/>
                  <a:gd name="T28" fmla="*/ 32 w 159"/>
                  <a:gd name="T29" fmla="*/ 258 h 288"/>
                  <a:gd name="T30" fmla="*/ 33 w 159"/>
                  <a:gd name="T31" fmla="*/ 258 h 288"/>
                  <a:gd name="T32" fmla="*/ 30 w 159"/>
                  <a:gd name="T33" fmla="*/ 261 h 288"/>
                  <a:gd name="T34" fmla="*/ 36 w 159"/>
                  <a:gd name="T35" fmla="*/ 261 h 288"/>
                  <a:gd name="T36" fmla="*/ 36 w 159"/>
                  <a:gd name="T37" fmla="*/ 262 h 288"/>
                  <a:gd name="T38" fmla="*/ 77 w 159"/>
                  <a:gd name="T39" fmla="*/ 268 h 288"/>
                  <a:gd name="T40" fmla="*/ 72 w 159"/>
                  <a:gd name="T41" fmla="*/ 267 h 288"/>
                  <a:gd name="T42" fmla="*/ 72 w 159"/>
                  <a:gd name="T43" fmla="*/ 263 h 288"/>
                  <a:gd name="T44" fmla="*/ 77 w 159"/>
                  <a:gd name="T45" fmla="*/ 263 h 288"/>
                  <a:gd name="T46" fmla="*/ 77 w 159"/>
                  <a:gd name="T47" fmla="*/ 268 h 288"/>
                  <a:gd name="T48" fmla="*/ 77 w 159"/>
                  <a:gd name="T49" fmla="*/ 262 h 288"/>
                  <a:gd name="T50" fmla="*/ 72 w 159"/>
                  <a:gd name="T51" fmla="*/ 262 h 288"/>
                  <a:gd name="T52" fmla="*/ 72 w 159"/>
                  <a:gd name="T53" fmla="*/ 258 h 288"/>
                  <a:gd name="T54" fmla="*/ 77 w 159"/>
                  <a:gd name="T55" fmla="*/ 257 h 288"/>
                  <a:gd name="T56" fmla="*/ 77 w 159"/>
                  <a:gd name="T57" fmla="*/ 262 h 288"/>
                  <a:gd name="T58" fmla="*/ 85 w 159"/>
                  <a:gd name="T59" fmla="*/ 269 h 288"/>
                  <a:gd name="T60" fmla="*/ 78 w 159"/>
                  <a:gd name="T61" fmla="*/ 268 h 288"/>
                  <a:gd name="T62" fmla="*/ 78 w 159"/>
                  <a:gd name="T63" fmla="*/ 263 h 288"/>
                  <a:gd name="T64" fmla="*/ 85 w 159"/>
                  <a:gd name="T65" fmla="*/ 263 h 288"/>
                  <a:gd name="T66" fmla="*/ 85 w 159"/>
                  <a:gd name="T67" fmla="*/ 269 h 288"/>
                  <a:gd name="T68" fmla="*/ 85 w 159"/>
                  <a:gd name="T69" fmla="*/ 262 h 288"/>
                  <a:gd name="T70" fmla="*/ 78 w 159"/>
                  <a:gd name="T71" fmla="*/ 262 h 288"/>
                  <a:gd name="T72" fmla="*/ 78 w 159"/>
                  <a:gd name="T73" fmla="*/ 257 h 288"/>
                  <a:gd name="T74" fmla="*/ 85 w 159"/>
                  <a:gd name="T75" fmla="*/ 256 h 288"/>
                  <a:gd name="T76" fmla="*/ 85 w 159"/>
                  <a:gd name="T77" fmla="*/ 262 h 288"/>
                  <a:gd name="T78" fmla="*/ 126 w 159"/>
                  <a:gd name="T79" fmla="*/ 265 h 288"/>
                  <a:gd name="T80" fmla="*/ 124 w 159"/>
                  <a:gd name="T81" fmla="*/ 264 h 288"/>
                  <a:gd name="T82" fmla="*/ 122 w 159"/>
                  <a:gd name="T83" fmla="*/ 267 h 288"/>
                  <a:gd name="T84" fmla="*/ 121 w 159"/>
                  <a:gd name="T85" fmla="*/ 266 h 288"/>
                  <a:gd name="T86" fmla="*/ 123 w 159"/>
                  <a:gd name="T87" fmla="*/ 264 h 288"/>
                  <a:gd name="T88" fmla="*/ 122 w 159"/>
                  <a:gd name="T89" fmla="*/ 261 h 288"/>
                  <a:gd name="T90" fmla="*/ 126 w 159"/>
                  <a:gd name="T91" fmla="*/ 257 h 288"/>
                  <a:gd name="T92" fmla="*/ 130 w 159"/>
                  <a:gd name="T93" fmla="*/ 261 h 288"/>
                  <a:gd name="T94" fmla="*/ 126 w 159"/>
                  <a:gd name="T95" fmla="*/ 265 h 288"/>
                  <a:gd name="T96" fmla="*/ 143 w 159"/>
                  <a:gd name="T97" fmla="*/ 227 h 288"/>
                  <a:gd name="T98" fmla="*/ 14 w 159"/>
                  <a:gd name="T99" fmla="*/ 227 h 288"/>
                  <a:gd name="T100" fmla="*/ 14 w 159"/>
                  <a:gd name="T101" fmla="*/ 24 h 288"/>
                  <a:gd name="T102" fmla="*/ 143 w 159"/>
                  <a:gd name="T103" fmla="*/ 24 h 288"/>
                  <a:gd name="T104" fmla="*/ 143 w 159"/>
                  <a:gd name="T105" fmla="*/ 227 h 288"/>
                  <a:gd name="T106" fmla="*/ 129 w 159"/>
                  <a:gd name="T107" fmla="*/ 261 h 288"/>
                  <a:gd name="T108" fmla="*/ 126 w 159"/>
                  <a:gd name="T109" fmla="*/ 264 h 288"/>
                  <a:gd name="T110" fmla="*/ 123 w 159"/>
                  <a:gd name="T111" fmla="*/ 261 h 288"/>
                  <a:gd name="T112" fmla="*/ 126 w 159"/>
                  <a:gd name="T113" fmla="*/ 258 h 288"/>
                  <a:gd name="T114" fmla="*/ 129 w 159"/>
                  <a:gd name="T115" fmla="*/ 26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288">
                    <a:moveTo>
                      <a:pt x="148" y="0"/>
                    </a:moveTo>
                    <a:cubicBezTo>
                      <a:pt x="148" y="0"/>
                      <a:pt x="148" y="0"/>
                      <a:pt x="11" y="0"/>
                    </a:cubicBezTo>
                    <a:cubicBezTo>
                      <a:pt x="5" y="0"/>
                      <a:pt x="0" y="4"/>
                      <a:pt x="0" y="10"/>
                    </a:cubicBezTo>
                    <a:cubicBezTo>
                      <a:pt x="0" y="10"/>
                      <a:pt x="0" y="10"/>
                      <a:pt x="0" y="278"/>
                    </a:cubicBezTo>
                    <a:cubicBezTo>
                      <a:pt x="0" y="284"/>
                      <a:pt x="5" y="288"/>
                      <a:pt x="11" y="288"/>
                    </a:cubicBezTo>
                    <a:cubicBezTo>
                      <a:pt x="11" y="288"/>
                      <a:pt x="11" y="288"/>
                      <a:pt x="148" y="288"/>
                    </a:cubicBezTo>
                    <a:cubicBezTo>
                      <a:pt x="154" y="288"/>
                      <a:pt x="159" y="284"/>
                      <a:pt x="159" y="278"/>
                    </a:cubicBezTo>
                    <a:cubicBezTo>
                      <a:pt x="159" y="10"/>
                      <a:pt x="159" y="10"/>
                      <a:pt x="159" y="10"/>
                    </a:cubicBezTo>
                    <a:cubicBezTo>
                      <a:pt x="159" y="4"/>
                      <a:pt x="154" y="0"/>
                      <a:pt x="148" y="0"/>
                    </a:cubicBezTo>
                    <a:close/>
                    <a:moveTo>
                      <a:pt x="36" y="262"/>
                    </a:moveTo>
                    <a:cubicBezTo>
                      <a:pt x="30" y="262"/>
                      <a:pt x="30" y="262"/>
                      <a:pt x="30" y="262"/>
                    </a:cubicBezTo>
                    <a:cubicBezTo>
                      <a:pt x="33" y="266"/>
                      <a:pt x="33" y="266"/>
                      <a:pt x="33" y="266"/>
                    </a:cubicBezTo>
                    <a:cubicBezTo>
                      <a:pt x="32" y="266"/>
                      <a:pt x="32" y="266"/>
                      <a:pt x="32" y="266"/>
                    </a:cubicBezTo>
                    <a:cubicBezTo>
                      <a:pt x="27" y="262"/>
                      <a:pt x="27" y="262"/>
                      <a:pt x="27" y="262"/>
                    </a:cubicBezTo>
                    <a:cubicBezTo>
                      <a:pt x="32" y="258"/>
                      <a:pt x="32" y="258"/>
                      <a:pt x="32" y="258"/>
                    </a:cubicBezTo>
                    <a:cubicBezTo>
                      <a:pt x="33" y="258"/>
                      <a:pt x="33" y="258"/>
                      <a:pt x="33" y="258"/>
                    </a:cubicBezTo>
                    <a:cubicBezTo>
                      <a:pt x="30" y="261"/>
                      <a:pt x="30" y="261"/>
                      <a:pt x="30" y="261"/>
                    </a:cubicBezTo>
                    <a:cubicBezTo>
                      <a:pt x="36" y="261"/>
                      <a:pt x="36" y="261"/>
                      <a:pt x="36" y="261"/>
                    </a:cubicBezTo>
                    <a:cubicBezTo>
                      <a:pt x="36" y="262"/>
                      <a:pt x="36" y="262"/>
                      <a:pt x="36" y="262"/>
                    </a:cubicBezTo>
                    <a:close/>
                    <a:moveTo>
                      <a:pt x="77" y="268"/>
                    </a:moveTo>
                    <a:cubicBezTo>
                      <a:pt x="72" y="267"/>
                      <a:pt x="72" y="267"/>
                      <a:pt x="72" y="267"/>
                    </a:cubicBezTo>
                    <a:cubicBezTo>
                      <a:pt x="72" y="263"/>
                      <a:pt x="72" y="263"/>
                      <a:pt x="72" y="263"/>
                    </a:cubicBezTo>
                    <a:cubicBezTo>
                      <a:pt x="77" y="263"/>
                      <a:pt x="77" y="263"/>
                      <a:pt x="77" y="263"/>
                    </a:cubicBezTo>
                    <a:lnTo>
                      <a:pt x="77" y="268"/>
                    </a:lnTo>
                    <a:close/>
                    <a:moveTo>
                      <a:pt x="77" y="262"/>
                    </a:moveTo>
                    <a:cubicBezTo>
                      <a:pt x="72" y="262"/>
                      <a:pt x="72" y="262"/>
                      <a:pt x="72" y="262"/>
                    </a:cubicBezTo>
                    <a:cubicBezTo>
                      <a:pt x="72" y="258"/>
                      <a:pt x="72" y="258"/>
                      <a:pt x="72" y="258"/>
                    </a:cubicBezTo>
                    <a:cubicBezTo>
                      <a:pt x="77" y="257"/>
                      <a:pt x="77" y="257"/>
                      <a:pt x="77" y="257"/>
                    </a:cubicBezTo>
                    <a:lnTo>
                      <a:pt x="77" y="262"/>
                    </a:lnTo>
                    <a:close/>
                    <a:moveTo>
                      <a:pt x="85" y="269"/>
                    </a:moveTo>
                    <a:cubicBezTo>
                      <a:pt x="78" y="268"/>
                      <a:pt x="78" y="268"/>
                      <a:pt x="78" y="268"/>
                    </a:cubicBezTo>
                    <a:cubicBezTo>
                      <a:pt x="78" y="263"/>
                      <a:pt x="78" y="263"/>
                      <a:pt x="78" y="263"/>
                    </a:cubicBezTo>
                    <a:cubicBezTo>
                      <a:pt x="85" y="263"/>
                      <a:pt x="85" y="263"/>
                      <a:pt x="85" y="263"/>
                    </a:cubicBezTo>
                    <a:lnTo>
                      <a:pt x="85" y="269"/>
                    </a:lnTo>
                    <a:close/>
                    <a:moveTo>
                      <a:pt x="85" y="262"/>
                    </a:moveTo>
                    <a:cubicBezTo>
                      <a:pt x="78" y="262"/>
                      <a:pt x="78" y="262"/>
                      <a:pt x="78" y="262"/>
                    </a:cubicBezTo>
                    <a:cubicBezTo>
                      <a:pt x="78" y="257"/>
                      <a:pt x="78" y="257"/>
                      <a:pt x="78" y="257"/>
                    </a:cubicBezTo>
                    <a:cubicBezTo>
                      <a:pt x="85" y="256"/>
                      <a:pt x="85" y="256"/>
                      <a:pt x="85" y="256"/>
                    </a:cubicBezTo>
                    <a:lnTo>
                      <a:pt x="85" y="262"/>
                    </a:lnTo>
                    <a:close/>
                    <a:moveTo>
                      <a:pt x="126" y="265"/>
                    </a:moveTo>
                    <a:cubicBezTo>
                      <a:pt x="125" y="265"/>
                      <a:pt x="124" y="265"/>
                      <a:pt x="124" y="264"/>
                    </a:cubicBezTo>
                    <a:cubicBezTo>
                      <a:pt x="124" y="264"/>
                      <a:pt x="124" y="264"/>
                      <a:pt x="122" y="267"/>
                    </a:cubicBezTo>
                    <a:cubicBezTo>
                      <a:pt x="122" y="267"/>
                      <a:pt x="122" y="267"/>
                      <a:pt x="121" y="266"/>
                    </a:cubicBezTo>
                    <a:cubicBezTo>
                      <a:pt x="121" y="266"/>
                      <a:pt x="121" y="266"/>
                      <a:pt x="123" y="264"/>
                    </a:cubicBezTo>
                    <a:cubicBezTo>
                      <a:pt x="122" y="263"/>
                      <a:pt x="122" y="262"/>
                      <a:pt x="122" y="261"/>
                    </a:cubicBezTo>
                    <a:cubicBezTo>
                      <a:pt x="122" y="259"/>
                      <a:pt x="124" y="257"/>
                      <a:pt x="126" y="257"/>
                    </a:cubicBezTo>
                    <a:cubicBezTo>
                      <a:pt x="128" y="257"/>
                      <a:pt x="130" y="259"/>
                      <a:pt x="130" y="261"/>
                    </a:cubicBezTo>
                    <a:cubicBezTo>
                      <a:pt x="130" y="263"/>
                      <a:pt x="128" y="265"/>
                      <a:pt x="126" y="265"/>
                    </a:cubicBezTo>
                    <a:close/>
                    <a:moveTo>
                      <a:pt x="143" y="227"/>
                    </a:moveTo>
                    <a:cubicBezTo>
                      <a:pt x="101" y="227"/>
                      <a:pt x="57" y="227"/>
                      <a:pt x="14" y="227"/>
                    </a:cubicBezTo>
                    <a:cubicBezTo>
                      <a:pt x="14" y="159"/>
                      <a:pt x="14" y="91"/>
                      <a:pt x="14" y="24"/>
                    </a:cubicBezTo>
                    <a:cubicBezTo>
                      <a:pt x="57" y="24"/>
                      <a:pt x="101" y="24"/>
                      <a:pt x="143" y="24"/>
                    </a:cubicBezTo>
                    <a:cubicBezTo>
                      <a:pt x="143" y="91"/>
                      <a:pt x="143" y="159"/>
                      <a:pt x="143" y="227"/>
                    </a:cubicBezTo>
                    <a:close/>
                    <a:moveTo>
                      <a:pt x="129" y="261"/>
                    </a:moveTo>
                    <a:cubicBezTo>
                      <a:pt x="129" y="263"/>
                      <a:pt x="128" y="264"/>
                      <a:pt x="126" y="264"/>
                    </a:cubicBezTo>
                    <a:cubicBezTo>
                      <a:pt x="124" y="264"/>
                      <a:pt x="123" y="263"/>
                      <a:pt x="123" y="261"/>
                    </a:cubicBezTo>
                    <a:cubicBezTo>
                      <a:pt x="123" y="260"/>
                      <a:pt x="124" y="258"/>
                      <a:pt x="126" y="258"/>
                    </a:cubicBezTo>
                    <a:cubicBezTo>
                      <a:pt x="128" y="258"/>
                      <a:pt x="129" y="260"/>
                      <a:pt x="129" y="26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07" name="Rectangle 506"/>
              <p:cNvSpPr/>
              <p:nvPr/>
            </p:nvSpPr>
            <p:spPr bwMode="auto">
              <a:xfrm>
                <a:off x="6657420" y="-401045"/>
                <a:ext cx="639762" cy="1486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42" name="Freeform 5"/>
            <p:cNvSpPr>
              <a:spLocks/>
            </p:cNvSpPr>
            <p:nvPr/>
          </p:nvSpPr>
          <p:spPr bwMode="auto">
            <a:xfrm>
              <a:off x="5883472" y="1314690"/>
              <a:ext cx="786530" cy="1558413"/>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3" name="Freeform 22"/>
            <p:cNvSpPr>
              <a:spLocks/>
            </p:cNvSpPr>
            <p:nvPr/>
          </p:nvSpPr>
          <p:spPr bwMode="auto">
            <a:xfrm>
              <a:off x="6005041" y="2770576"/>
              <a:ext cx="23435" cy="39547"/>
            </a:xfrm>
            <a:custGeom>
              <a:avLst/>
              <a:gdLst>
                <a:gd name="T0" fmla="*/ 16 w 16"/>
                <a:gd name="T1" fmla="*/ 27 h 27"/>
                <a:gd name="T2" fmla="*/ 0 w 16"/>
                <a:gd name="T3" fmla="*/ 10 h 27"/>
                <a:gd name="T4" fmla="*/ 16 w 16"/>
                <a:gd name="T5" fmla="*/ 0 h 27"/>
              </a:gdLst>
              <a:ahLst/>
              <a:cxnLst>
                <a:cxn ang="0">
                  <a:pos x="T0" y="T1"/>
                </a:cxn>
                <a:cxn ang="0">
                  <a:pos x="T2" y="T3"/>
                </a:cxn>
                <a:cxn ang="0">
                  <a:pos x="T4" y="T5"/>
                </a:cxn>
              </a:cxnLst>
              <a:rect l="0" t="0" r="r" b="b"/>
              <a:pathLst>
                <a:path w="16" h="27">
                  <a:moveTo>
                    <a:pt x="16" y="27"/>
                  </a:moveTo>
                  <a:lnTo>
                    <a:pt x="0" y="10"/>
                  </a:lnTo>
                  <a:lnTo>
                    <a:pt x="16" y="0"/>
                  </a:lnTo>
                </a:path>
              </a:pathLst>
            </a:custGeom>
            <a:solidFill>
              <a:schemeClr val="tx1"/>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4" name="Line 23"/>
            <p:cNvSpPr>
              <a:spLocks noChangeShapeType="1"/>
            </p:cNvSpPr>
            <p:nvPr/>
          </p:nvSpPr>
          <p:spPr bwMode="auto">
            <a:xfrm>
              <a:off x="6005041" y="2785223"/>
              <a:ext cx="39547" cy="0"/>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5" name="Oval 24"/>
            <p:cNvSpPr>
              <a:spLocks noChangeArrowheads="1"/>
            </p:cNvSpPr>
            <p:nvPr/>
          </p:nvSpPr>
          <p:spPr bwMode="auto">
            <a:xfrm>
              <a:off x="6517676" y="2770576"/>
              <a:ext cx="32223" cy="30759"/>
            </a:xfrm>
            <a:prstGeom prst="ellipse">
              <a:avLst/>
            </a:prstGeom>
            <a:solidFill>
              <a:srgbClr val="000000"/>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6" name="Line 25"/>
            <p:cNvSpPr>
              <a:spLocks noChangeShapeType="1"/>
            </p:cNvSpPr>
            <p:nvPr/>
          </p:nvSpPr>
          <p:spPr bwMode="auto">
            <a:xfrm flipH="1">
              <a:off x="6508888" y="2794011"/>
              <a:ext cx="8788" cy="16112"/>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7" name="Freeform 26"/>
            <p:cNvSpPr>
              <a:spLocks/>
            </p:cNvSpPr>
            <p:nvPr/>
          </p:nvSpPr>
          <p:spPr bwMode="auto">
            <a:xfrm>
              <a:off x="6277470" y="2761788"/>
              <a:ext cx="23435" cy="23435"/>
            </a:xfrm>
            <a:custGeom>
              <a:avLst/>
              <a:gdLst>
                <a:gd name="T0" fmla="*/ 0 w 16"/>
                <a:gd name="T1" fmla="*/ 16 h 16"/>
                <a:gd name="T2" fmla="*/ 16 w 16"/>
                <a:gd name="T3" fmla="*/ 16 h 16"/>
                <a:gd name="T4" fmla="*/ 16 w 16"/>
                <a:gd name="T5" fmla="*/ 0 h 16"/>
                <a:gd name="T6" fmla="*/ 0 w 16"/>
                <a:gd name="T7" fmla="*/ 6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16" y="16"/>
                  </a:lnTo>
                  <a:lnTo>
                    <a:pt x="16" y="0"/>
                  </a:lnTo>
                  <a:lnTo>
                    <a:pt x="0" y="6"/>
                  </a:lnTo>
                  <a:lnTo>
                    <a:pt x="0" y="16"/>
                  </a:lnTo>
                  <a:close/>
                </a:path>
              </a:pathLst>
            </a:cu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8" name="Rectangle 27"/>
            <p:cNvSpPr>
              <a:spLocks noChangeArrowheads="1"/>
            </p:cNvSpPr>
            <p:nvPr/>
          </p:nvSpPr>
          <p:spPr bwMode="auto">
            <a:xfrm>
              <a:off x="6252570" y="2770576"/>
              <a:ext cx="16112" cy="14647"/>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9" name="Rectangle 28"/>
            <p:cNvSpPr>
              <a:spLocks noChangeArrowheads="1"/>
            </p:cNvSpPr>
            <p:nvPr/>
          </p:nvSpPr>
          <p:spPr bwMode="auto">
            <a:xfrm>
              <a:off x="6277470" y="2785223"/>
              <a:ext cx="23435"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0" name="Rectangle 29"/>
            <p:cNvSpPr>
              <a:spLocks noChangeArrowheads="1"/>
            </p:cNvSpPr>
            <p:nvPr/>
          </p:nvSpPr>
          <p:spPr bwMode="auto">
            <a:xfrm>
              <a:off x="6252570" y="2785223"/>
              <a:ext cx="16112"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1" name="Rectangle 30"/>
            <p:cNvSpPr>
              <a:spLocks noChangeArrowheads="1"/>
            </p:cNvSpPr>
            <p:nvPr/>
          </p:nvSpPr>
          <p:spPr bwMode="auto">
            <a:xfrm>
              <a:off x="6669082" y="2477641"/>
              <a:ext cx="45719" cy="1816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2" name="Freeform 31"/>
            <p:cNvSpPr>
              <a:spLocks/>
            </p:cNvSpPr>
            <p:nvPr/>
          </p:nvSpPr>
          <p:spPr bwMode="auto">
            <a:xfrm>
              <a:off x="6196912" y="1393782"/>
              <a:ext cx="184549" cy="24900"/>
            </a:xfrm>
            <a:custGeom>
              <a:avLst/>
              <a:gdLst>
                <a:gd name="T0" fmla="*/ 23 w 23"/>
                <a:gd name="T1" fmla="*/ 2 h 3"/>
                <a:gd name="T2" fmla="*/ 21 w 23"/>
                <a:gd name="T3" fmla="*/ 3 h 3"/>
                <a:gd name="T4" fmla="*/ 1 w 23"/>
                <a:gd name="T5" fmla="*/ 3 h 3"/>
                <a:gd name="T6" fmla="*/ 0 w 23"/>
                <a:gd name="T7" fmla="*/ 2 h 3"/>
                <a:gd name="T8" fmla="*/ 0 w 23"/>
                <a:gd name="T9" fmla="*/ 2 h 3"/>
                <a:gd name="T10" fmla="*/ 1 w 23"/>
                <a:gd name="T11" fmla="*/ 0 h 3"/>
                <a:gd name="T12" fmla="*/ 21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2" y="3"/>
                    <a:pt x="21" y="3"/>
                  </a:cubicBezTo>
                  <a:cubicBezTo>
                    <a:pt x="1" y="3"/>
                    <a:pt x="1" y="3"/>
                    <a:pt x="1" y="3"/>
                  </a:cubicBezTo>
                  <a:cubicBezTo>
                    <a:pt x="0" y="3"/>
                    <a:pt x="0" y="3"/>
                    <a:pt x="0" y="2"/>
                  </a:cubicBezTo>
                  <a:cubicBezTo>
                    <a:pt x="0" y="2"/>
                    <a:pt x="0" y="2"/>
                    <a:pt x="0" y="2"/>
                  </a:cubicBezTo>
                  <a:cubicBezTo>
                    <a:pt x="0" y="1"/>
                    <a:pt x="0" y="0"/>
                    <a:pt x="1" y="0"/>
                  </a:cubicBezTo>
                  <a:cubicBezTo>
                    <a:pt x="21" y="0"/>
                    <a:pt x="21" y="0"/>
                    <a:pt x="21" y="0"/>
                  </a:cubicBezTo>
                  <a:cubicBezTo>
                    <a:pt x="22"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3" name="Rectangle 32"/>
            <p:cNvSpPr>
              <a:spLocks noChangeArrowheads="1"/>
            </p:cNvSpPr>
            <p:nvPr/>
          </p:nvSpPr>
          <p:spPr bwMode="auto">
            <a:xfrm>
              <a:off x="5964030" y="1512421"/>
              <a:ext cx="8788"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4" name="Rectangle 33"/>
            <p:cNvSpPr>
              <a:spLocks noChangeArrowheads="1"/>
            </p:cNvSpPr>
            <p:nvPr/>
          </p:nvSpPr>
          <p:spPr bwMode="auto">
            <a:xfrm>
              <a:off x="5956706" y="1521209"/>
              <a:ext cx="7324" cy="23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5" name="Rectangle 34"/>
            <p:cNvSpPr>
              <a:spLocks noChangeArrowheads="1"/>
            </p:cNvSpPr>
            <p:nvPr/>
          </p:nvSpPr>
          <p:spPr bwMode="auto">
            <a:xfrm>
              <a:off x="5947918" y="1528532"/>
              <a:ext cx="8788"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6" name="Rectangle 35"/>
            <p:cNvSpPr>
              <a:spLocks noChangeArrowheads="1"/>
            </p:cNvSpPr>
            <p:nvPr/>
          </p:nvSpPr>
          <p:spPr bwMode="auto">
            <a:xfrm>
              <a:off x="5940595" y="1528532"/>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7" name="Rectangle 36"/>
            <p:cNvSpPr>
              <a:spLocks noChangeArrowheads="1"/>
            </p:cNvSpPr>
            <p:nvPr/>
          </p:nvSpPr>
          <p:spPr bwMode="auto">
            <a:xfrm>
              <a:off x="5931807" y="1537320"/>
              <a:ext cx="8788" cy="7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8" name="Rectangle 37"/>
            <p:cNvSpPr>
              <a:spLocks noChangeArrowheads="1"/>
            </p:cNvSpPr>
            <p:nvPr/>
          </p:nvSpPr>
          <p:spPr bwMode="auto">
            <a:xfrm>
              <a:off x="6492776" y="1512421"/>
              <a:ext cx="32223"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459" name="Group 361"/>
            <p:cNvGrpSpPr>
              <a:grpSpLocks noChangeAspect="1"/>
            </p:cNvGrpSpPr>
            <p:nvPr/>
          </p:nvGrpSpPr>
          <p:grpSpPr bwMode="auto">
            <a:xfrm>
              <a:off x="5951133" y="1619769"/>
              <a:ext cx="653662" cy="1067595"/>
              <a:chOff x="3756" y="912"/>
              <a:chExt cx="409" cy="668"/>
            </a:xfrm>
          </p:grpSpPr>
          <p:sp>
            <p:nvSpPr>
              <p:cNvPr id="476" name="Rectangle 362"/>
              <p:cNvSpPr>
                <a:spLocks noChangeArrowheads="1"/>
              </p:cNvSpPr>
              <p:nvPr/>
            </p:nvSpPr>
            <p:spPr bwMode="auto">
              <a:xfrm>
                <a:off x="3756" y="912"/>
                <a:ext cx="91"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7" name="Rectangle 363"/>
              <p:cNvSpPr>
                <a:spLocks noChangeArrowheads="1"/>
              </p:cNvSpPr>
              <p:nvPr/>
            </p:nvSpPr>
            <p:spPr bwMode="auto">
              <a:xfrm>
                <a:off x="3857"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8" name="Rectangle 364"/>
              <p:cNvSpPr>
                <a:spLocks noChangeArrowheads="1"/>
              </p:cNvSpPr>
              <p:nvPr/>
            </p:nvSpPr>
            <p:spPr bwMode="auto">
              <a:xfrm>
                <a:off x="3963"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9" name="Rectangle 365"/>
              <p:cNvSpPr>
                <a:spLocks noChangeArrowheads="1"/>
              </p:cNvSpPr>
              <p:nvPr/>
            </p:nvSpPr>
            <p:spPr bwMode="auto">
              <a:xfrm>
                <a:off x="4069"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0" name="Rectangle 366"/>
              <p:cNvSpPr>
                <a:spLocks noChangeArrowheads="1"/>
              </p:cNvSpPr>
              <p:nvPr/>
            </p:nvSpPr>
            <p:spPr bwMode="auto">
              <a:xfrm>
                <a:off x="3756" y="1221"/>
                <a:ext cx="197" cy="19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1" name="Rectangle 367"/>
              <p:cNvSpPr>
                <a:spLocks noChangeArrowheads="1"/>
              </p:cNvSpPr>
              <p:nvPr/>
            </p:nvSpPr>
            <p:spPr bwMode="auto">
              <a:xfrm>
                <a:off x="3756" y="1430"/>
                <a:ext cx="409" cy="1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2" name="Rectangle 368"/>
              <p:cNvSpPr>
                <a:spLocks noChangeArrowheads="1"/>
              </p:cNvSpPr>
              <p:nvPr/>
            </p:nvSpPr>
            <p:spPr bwMode="auto">
              <a:xfrm>
                <a:off x="3963" y="1221"/>
                <a:ext cx="96"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3" name="Rectangle 369"/>
              <p:cNvSpPr>
                <a:spLocks noChangeArrowheads="1"/>
              </p:cNvSpPr>
              <p:nvPr/>
            </p:nvSpPr>
            <p:spPr bwMode="auto">
              <a:xfrm>
                <a:off x="4069" y="1221"/>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4" name="Rectangle 370"/>
              <p:cNvSpPr>
                <a:spLocks noChangeArrowheads="1"/>
              </p:cNvSpPr>
              <p:nvPr/>
            </p:nvSpPr>
            <p:spPr bwMode="auto">
              <a:xfrm>
                <a:off x="3963" y="1321"/>
                <a:ext cx="9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5" name="Rectangle 371"/>
              <p:cNvSpPr>
                <a:spLocks noChangeArrowheads="1"/>
              </p:cNvSpPr>
              <p:nvPr/>
            </p:nvSpPr>
            <p:spPr bwMode="auto">
              <a:xfrm>
                <a:off x="4069" y="1321"/>
                <a:ext cx="96" cy="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6" name="Rectangle 372"/>
              <p:cNvSpPr>
                <a:spLocks noChangeArrowheads="1"/>
              </p:cNvSpPr>
              <p:nvPr/>
            </p:nvSpPr>
            <p:spPr bwMode="auto">
              <a:xfrm>
                <a:off x="3756" y="1017"/>
                <a:ext cx="91" cy="89"/>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7" name="Rectangle 373"/>
              <p:cNvSpPr>
                <a:spLocks noChangeArrowheads="1"/>
              </p:cNvSpPr>
              <p:nvPr/>
            </p:nvSpPr>
            <p:spPr bwMode="auto">
              <a:xfrm>
                <a:off x="3857" y="1017"/>
                <a:ext cx="202" cy="1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8" name="Rectangle 374"/>
              <p:cNvSpPr>
                <a:spLocks noChangeArrowheads="1"/>
              </p:cNvSpPr>
              <p:nvPr/>
            </p:nvSpPr>
            <p:spPr bwMode="auto">
              <a:xfrm>
                <a:off x="4069" y="1017"/>
                <a:ext cx="96" cy="89"/>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9" name="Rectangle 375"/>
              <p:cNvSpPr>
                <a:spLocks noChangeArrowheads="1"/>
              </p:cNvSpPr>
              <p:nvPr/>
            </p:nvSpPr>
            <p:spPr bwMode="auto">
              <a:xfrm>
                <a:off x="3756" y="1116"/>
                <a:ext cx="91" cy="95"/>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90" name="Rectangle 377"/>
              <p:cNvSpPr>
                <a:spLocks noChangeArrowheads="1"/>
              </p:cNvSpPr>
              <p:nvPr/>
            </p:nvSpPr>
            <p:spPr bwMode="auto">
              <a:xfrm>
                <a:off x="4069" y="1116"/>
                <a:ext cx="96" cy="9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460" name="Rectangle 38"/>
            <p:cNvSpPr>
              <a:spLocks noChangeArrowheads="1"/>
            </p:cNvSpPr>
            <p:nvPr/>
          </p:nvSpPr>
          <p:spPr bwMode="auto">
            <a:xfrm>
              <a:off x="6469342" y="1521209"/>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61" name="Rectangle 460"/>
            <p:cNvSpPr/>
            <p:nvPr/>
          </p:nvSpPr>
          <p:spPr bwMode="auto">
            <a:xfrm>
              <a:off x="6669082" y="1645386"/>
              <a:ext cx="469545" cy="883054"/>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5419725" y="1745191"/>
              <a:ext cx="463747" cy="8174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3" name="Group 462"/>
            <p:cNvGrpSpPr/>
            <p:nvPr/>
          </p:nvGrpSpPr>
          <p:grpSpPr>
            <a:xfrm>
              <a:off x="6762379" y="1998339"/>
              <a:ext cx="121238" cy="136847"/>
              <a:chOff x="6821706" y="2244827"/>
              <a:chExt cx="122543" cy="138320"/>
            </a:xfrm>
            <a:solidFill>
              <a:schemeClr val="accent6">
                <a:lumMod val="75000"/>
              </a:schemeClr>
            </a:solidFill>
          </p:grpSpPr>
          <p:sp>
            <p:nvSpPr>
              <p:cNvPr id="474" name="Freeform 24"/>
              <p:cNvSpPr>
                <a:spLocks/>
              </p:cNvSpPr>
              <p:nvPr/>
            </p:nvSpPr>
            <p:spPr bwMode="auto">
              <a:xfrm>
                <a:off x="6821706" y="2277082"/>
                <a:ext cx="122543" cy="10606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sp>
            <p:nvSpPr>
              <p:cNvPr id="475" name="Freeform 25"/>
              <p:cNvSpPr>
                <a:spLocks/>
              </p:cNvSpPr>
              <p:nvPr/>
            </p:nvSpPr>
            <p:spPr bwMode="auto">
              <a:xfrm>
                <a:off x="6881337" y="2244827"/>
                <a:ext cx="30680" cy="33485"/>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grpSp>
        <p:grpSp>
          <p:nvGrpSpPr>
            <p:cNvPr id="464" name="Group 463"/>
            <p:cNvGrpSpPr/>
            <p:nvPr/>
          </p:nvGrpSpPr>
          <p:grpSpPr>
            <a:xfrm>
              <a:off x="6744485" y="1563052"/>
              <a:ext cx="157076" cy="1155247"/>
              <a:chOff x="6744485" y="1563052"/>
              <a:chExt cx="157076" cy="1155247"/>
            </a:xfrm>
          </p:grpSpPr>
          <p:sp>
            <p:nvSpPr>
              <p:cNvPr id="469" name="Oval 468"/>
              <p:cNvSpPr/>
              <p:nvPr/>
            </p:nvSpPr>
            <p:spPr bwMode="auto">
              <a:xfrm>
                <a:off x="6769989" y="2612231"/>
                <a:ext cx="106068" cy="10606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0" name="Group 469"/>
              <p:cNvGrpSpPr/>
              <p:nvPr/>
            </p:nvGrpSpPr>
            <p:grpSpPr>
              <a:xfrm>
                <a:off x="6744485" y="1563052"/>
                <a:ext cx="157076" cy="52818"/>
                <a:chOff x="6822277" y="1553528"/>
                <a:chExt cx="157076" cy="52818"/>
              </a:xfrm>
            </p:grpSpPr>
            <p:sp>
              <p:nvSpPr>
                <p:cNvPr id="471" name="Rounded Rectangle 470"/>
                <p:cNvSpPr/>
                <p:nvPr/>
              </p:nvSpPr>
              <p:spPr bwMode="auto">
                <a:xfrm>
                  <a:off x="6869625" y="1588058"/>
                  <a:ext cx="109728" cy="18288"/>
                </a:xfrm>
                <a:prstGeom prst="roundRect">
                  <a:avLst>
                    <a:gd name="adj" fmla="val 50000"/>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6822277" y="1588058"/>
                  <a:ext cx="18288" cy="1828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Oval 472"/>
                <p:cNvSpPr/>
                <p:nvPr/>
              </p:nvSpPr>
              <p:spPr bwMode="auto">
                <a:xfrm>
                  <a:off x="6902305" y="1553528"/>
                  <a:ext cx="18288" cy="1828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65" name="Group 464"/>
            <p:cNvGrpSpPr/>
            <p:nvPr/>
          </p:nvGrpSpPr>
          <p:grpSpPr>
            <a:xfrm>
              <a:off x="5444705" y="1766924"/>
              <a:ext cx="948506" cy="779167"/>
              <a:chOff x="5444705" y="1851916"/>
              <a:chExt cx="948506" cy="779167"/>
            </a:xfrm>
          </p:grpSpPr>
          <p:sp>
            <p:nvSpPr>
              <p:cNvPr id="466" name="Rectangle 465"/>
              <p:cNvSpPr/>
              <p:nvPr/>
            </p:nvSpPr>
            <p:spPr bwMode="auto">
              <a:xfrm>
                <a:off x="5444705" y="1851916"/>
                <a:ext cx="438767" cy="77916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7"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5647306" y="2083319"/>
                <a:ext cx="144572" cy="1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8098"/>
              <a:stretch/>
            </p:blipFill>
            <p:spPr bwMode="auto">
              <a:xfrm>
                <a:off x="6139513" y="1886796"/>
                <a:ext cx="253698" cy="27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58" name="Group 357"/>
          <p:cNvGrpSpPr/>
          <p:nvPr/>
        </p:nvGrpSpPr>
        <p:grpSpPr>
          <a:xfrm>
            <a:off x="2376764" y="2051041"/>
            <a:ext cx="309834" cy="610556"/>
            <a:chOff x="2423526" y="2090738"/>
            <a:chExt cx="316257" cy="623212"/>
          </a:xfrm>
        </p:grpSpPr>
        <p:pic>
          <p:nvPicPr>
            <p:cNvPr id="359" name="Picture 358"/>
            <p:cNvPicPr>
              <a:picLocks noChangeAspect="1"/>
            </p:cNvPicPr>
            <p:nvPr/>
          </p:nvPicPr>
          <p:blipFill>
            <a:blip r:embed="rId5"/>
            <a:stretch>
              <a:fillRect/>
            </a:stretch>
          </p:blipFill>
          <p:spPr>
            <a:xfrm>
              <a:off x="2423526" y="2090738"/>
              <a:ext cx="316257" cy="623212"/>
            </a:xfrm>
            <a:prstGeom prst="rect">
              <a:avLst/>
            </a:prstGeom>
            <a:solidFill>
              <a:schemeClr val="bg1">
                <a:lumMod val="85000"/>
              </a:schemeClr>
            </a:solidFill>
            <a:ln>
              <a:noFill/>
              <a:headEnd type="none" w="med" len="med"/>
              <a:tailEnd type="none" w="med" len="med"/>
            </a:ln>
            <a:effectLst/>
          </p:spPr>
        </p:pic>
        <p:grpSp>
          <p:nvGrpSpPr>
            <p:cNvPr id="360" name="Group 359"/>
            <p:cNvGrpSpPr/>
            <p:nvPr/>
          </p:nvGrpSpPr>
          <p:grpSpPr>
            <a:xfrm>
              <a:off x="2444126" y="2215023"/>
              <a:ext cx="267711" cy="420984"/>
              <a:chOff x="2442960" y="2215023"/>
              <a:chExt cx="267711" cy="420984"/>
            </a:xfrm>
          </p:grpSpPr>
          <p:sp>
            <p:nvSpPr>
              <p:cNvPr id="361" name="Rectangle 360"/>
              <p:cNvSpPr/>
              <p:nvPr/>
            </p:nvSpPr>
            <p:spPr bwMode="auto">
              <a:xfrm>
                <a:off x="2442960" y="2215023"/>
                <a:ext cx="267711" cy="420984"/>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Freeform 5"/>
              <p:cNvSpPr>
                <a:spLocks/>
              </p:cNvSpPr>
              <p:nvPr/>
            </p:nvSpPr>
            <p:spPr bwMode="auto">
              <a:xfrm>
                <a:off x="2503825" y="2335433"/>
                <a:ext cx="153326" cy="183235"/>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516" name="Rectangle 515"/>
          <p:cNvSpPr/>
          <p:nvPr/>
        </p:nvSpPr>
        <p:spPr bwMode="auto">
          <a:xfrm>
            <a:off x="460547"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517" name="Rectangle 516"/>
          <p:cNvSpPr/>
          <p:nvPr/>
        </p:nvSpPr>
        <p:spPr bwMode="auto">
          <a:xfrm>
            <a:off x="460547"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460547"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EXTEND OFFICE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EVERYWHERE</a:t>
            </a:r>
          </a:p>
        </p:txBody>
      </p:sp>
      <p:grpSp>
        <p:nvGrpSpPr>
          <p:cNvPr id="519" name="Group 518"/>
          <p:cNvGrpSpPr/>
          <p:nvPr/>
        </p:nvGrpSpPr>
        <p:grpSpPr>
          <a:xfrm>
            <a:off x="672275" y="3990997"/>
            <a:ext cx="992537" cy="361250"/>
            <a:chOff x="683707" y="4085194"/>
            <a:chExt cx="1013112" cy="368739"/>
          </a:xfrm>
        </p:grpSpPr>
        <p:sp>
          <p:nvSpPr>
            <p:cNvPr id="520" name="TextBox 519"/>
            <p:cNvSpPr txBox="1"/>
            <p:nvPr/>
          </p:nvSpPr>
          <p:spPr>
            <a:xfrm>
              <a:off x="1132043" y="4154025"/>
              <a:ext cx="564776" cy="193746"/>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Delve</a:t>
              </a:r>
            </a:p>
          </p:txBody>
        </p:sp>
        <p:pic>
          <p:nvPicPr>
            <p:cNvPr id="521" name="Picture 5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707" y="4085194"/>
              <a:ext cx="358949" cy="368739"/>
            </a:xfrm>
            <a:prstGeom prst="rect">
              <a:avLst/>
            </a:prstGeom>
            <a:noFill/>
          </p:spPr>
        </p:pic>
      </p:grpSp>
      <p:sp>
        <p:nvSpPr>
          <p:cNvPr id="523" name="Freeform 9"/>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4" name="Freeform 10"/>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5" name="Freeform 11"/>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6" name="Freeform 12"/>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7" name="Freeform 13"/>
          <p:cNvSpPr>
            <a:spLocks noEditPoints="1"/>
          </p:cNvSpPr>
          <p:nvPr/>
        </p:nvSpPr>
        <p:spPr bwMode="auto">
          <a:xfrm>
            <a:off x="995847" y="5301139"/>
            <a:ext cx="121272" cy="135048"/>
          </a:xfrm>
          <a:custGeom>
            <a:avLst/>
            <a:gdLst>
              <a:gd name="T0" fmla="*/ 190 w 190"/>
              <a:gd name="T1" fmla="*/ 102 h 209"/>
              <a:gd name="T2" fmla="*/ 179 w 190"/>
              <a:gd name="T3" fmla="*/ 158 h 209"/>
              <a:gd name="T4" fmla="*/ 145 w 190"/>
              <a:gd name="T5" fmla="*/ 196 h 209"/>
              <a:gd name="T6" fmla="*/ 94 w 190"/>
              <a:gd name="T7" fmla="*/ 209 h 209"/>
              <a:gd name="T8" fmla="*/ 45 w 190"/>
              <a:gd name="T9" fmla="*/ 196 h 209"/>
              <a:gd name="T10" fmla="*/ 12 w 190"/>
              <a:gd name="T11" fmla="*/ 160 h 209"/>
              <a:gd name="T12" fmla="*/ 0 w 190"/>
              <a:gd name="T13" fmla="*/ 107 h 209"/>
              <a:gd name="T14" fmla="*/ 12 w 190"/>
              <a:gd name="T15" fmla="*/ 51 h 209"/>
              <a:gd name="T16" fmla="*/ 46 w 190"/>
              <a:gd name="T17" fmla="*/ 13 h 209"/>
              <a:gd name="T18" fmla="*/ 98 w 190"/>
              <a:gd name="T19" fmla="*/ 0 h 209"/>
              <a:gd name="T20" fmla="*/ 146 w 190"/>
              <a:gd name="T21" fmla="*/ 13 h 209"/>
              <a:gd name="T22" fmla="*/ 179 w 190"/>
              <a:gd name="T23" fmla="*/ 49 h 209"/>
              <a:gd name="T24" fmla="*/ 190 w 190"/>
              <a:gd name="T25" fmla="*/ 102 h 209"/>
              <a:gd name="T26" fmla="*/ 166 w 190"/>
              <a:gd name="T27" fmla="*/ 105 h 209"/>
              <a:gd name="T28" fmla="*/ 147 w 190"/>
              <a:gd name="T29" fmla="*/ 43 h 209"/>
              <a:gd name="T30" fmla="*/ 96 w 190"/>
              <a:gd name="T31" fmla="*/ 21 h 209"/>
              <a:gd name="T32" fmla="*/ 59 w 190"/>
              <a:gd name="T33" fmla="*/ 32 h 209"/>
              <a:gd name="T34" fmla="*/ 34 w 190"/>
              <a:gd name="T35" fmla="*/ 62 h 209"/>
              <a:gd name="T36" fmla="*/ 25 w 190"/>
              <a:gd name="T37" fmla="*/ 105 h 209"/>
              <a:gd name="T38" fmla="*/ 33 w 190"/>
              <a:gd name="T39" fmla="*/ 148 h 209"/>
              <a:gd name="T40" fmla="*/ 58 w 190"/>
              <a:gd name="T41" fmla="*/ 177 h 209"/>
              <a:gd name="T42" fmla="*/ 94 w 190"/>
              <a:gd name="T43" fmla="*/ 187 h 209"/>
              <a:gd name="T44" fmla="*/ 147 w 190"/>
              <a:gd name="T45" fmla="*/ 165 h 209"/>
              <a:gd name="T46" fmla="*/ 166 w 190"/>
              <a:gd name="T47" fmla="*/ 1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0" h="209">
                <a:moveTo>
                  <a:pt x="190" y="102"/>
                </a:moveTo>
                <a:cubicBezTo>
                  <a:pt x="190" y="123"/>
                  <a:pt x="187" y="142"/>
                  <a:pt x="179" y="158"/>
                </a:cubicBezTo>
                <a:cubicBezTo>
                  <a:pt x="171" y="174"/>
                  <a:pt x="160" y="187"/>
                  <a:pt x="145" y="196"/>
                </a:cubicBezTo>
                <a:cubicBezTo>
                  <a:pt x="130" y="204"/>
                  <a:pt x="113" y="209"/>
                  <a:pt x="94" y="209"/>
                </a:cubicBezTo>
                <a:cubicBezTo>
                  <a:pt x="76" y="209"/>
                  <a:pt x="59" y="204"/>
                  <a:pt x="45" y="196"/>
                </a:cubicBezTo>
                <a:cubicBezTo>
                  <a:pt x="31" y="187"/>
                  <a:pt x="19" y="175"/>
                  <a:pt x="12" y="160"/>
                </a:cubicBezTo>
                <a:cubicBezTo>
                  <a:pt x="4" y="144"/>
                  <a:pt x="0" y="127"/>
                  <a:pt x="0" y="107"/>
                </a:cubicBezTo>
                <a:cubicBezTo>
                  <a:pt x="0" y="85"/>
                  <a:pt x="4" y="67"/>
                  <a:pt x="12" y="51"/>
                </a:cubicBezTo>
                <a:cubicBezTo>
                  <a:pt x="20" y="34"/>
                  <a:pt x="31" y="22"/>
                  <a:pt x="46" y="13"/>
                </a:cubicBezTo>
                <a:cubicBezTo>
                  <a:pt x="61" y="4"/>
                  <a:pt x="78" y="0"/>
                  <a:pt x="98" y="0"/>
                </a:cubicBezTo>
                <a:cubicBezTo>
                  <a:pt x="116" y="0"/>
                  <a:pt x="132" y="4"/>
                  <a:pt x="146" y="13"/>
                </a:cubicBezTo>
                <a:cubicBezTo>
                  <a:pt x="160" y="21"/>
                  <a:pt x="171" y="33"/>
                  <a:pt x="179" y="49"/>
                </a:cubicBezTo>
                <a:cubicBezTo>
                  <a:pt x="187" y="64"/>
                  <a:pt x="190" y="82"/>
                  <a:pt x="190" y="102"/>
                </a:cubicBezTo>
                <a:close/>
                <a:moveTo>
                  <a:pt x="166" y="105"/>
                </a:moveTo>
                <a:cubicBezTo>
                  <a:pt x="166" y="79"/>
                  <a:pt x="160" y="58"/>
                  <a:pt x="147" y="43"/>
                </a:cubicBezTo>
                <a:cubicBezTo>
                  <a:pt x="135" y="29"/>
                  <a:pt x="118" y="21"/>
                  <a:pt x="96" y="21"/>
                </a:cubicBezTo>
                <a:cubicBezTo>
                  <a:pt x="82" y="21"/>
                  <a:pt x="70" y="25"/>
                  <a:pt x="59" y="32"/>
                </a:cubicBezTo>
                <a:cubicBezTo>
                  <a:pt x="48" y="39"/>
                  <a:pt x="40" y="49"/>
                  <a:pt x="34" y="62"/>
                </a:cubicBezTo>
                <a:cubicBezTo>
                  <a:pt x="28" y="74"/>
                  <a:pt x="25" y="89"/>
                  <a:pt x="25" y="105"/>
                </a:cubicBezTo>
                <a:cubicBezTo>
                  <a:pt x="25" y="121"/>
                  <a:pt x="27" y="135"/>
                  <a:pt x="33" y="148"/>
                </a:cubicBezTo>
                <a:cubicBezTo>
                  <a:pt x="39" y="160"/>
                  <a:pt x="47" y="170"/>
                  <a:pt x="58" y="177"/>
                </a:cubicBezTo>
                <a:cubicBezTo>
                  <a:pt x="69" y="184"/>
                  <a:pt x="81" y="187"/>
                  <a:pt x="94" y="187"/>
                </a:cubicBezTo>
                <a:cubicBezTo>
                  <a:pt x="117" y="187"/>
                  <a:pt x="134" y="180"/>
                  <a:pt x="147" y="165"/>
                </a:cubicBezTo>
                <a:cubicBezTo>
                  <a:pt x="159" y="151"/>
                  <a:pt x="166" y="131"/>
                  <a:pt x="166" y="105"/>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8" name="Freeform 14"/>
          <p:cNvSpPr>
            <a:spLocks/>
          </p:cNvSpPr>
          <p:nvPr/>
        </p:nvSpPr>
        <p:spPr bwMode="auto">
          <a:xfrm>
            <a:off x="1136297" y="5338682"/>
            <a:ext cx="76166" cy="94803"/>
          </a:xfrm>
          <a:custGeom>
            <a:avLst/>
            <a:gdLst>
              <a:gd name="T0" fmla="*/ 119 w 119"/>
              <a:gd name="T1" fmla="*/ 147 h 147"/>
              <a:gd name="T2" fmla="*/ 96 w 119"/>
              <a:gd name="T3" fmla="*/ 147 h 147"/>
              <a:gd name="T4" fmla="*/ 96 w 119"/>
              <a:gd name="T5" fmla="*/ 65 h 147"/>
              <a:gd name="T6" fmla="*/ 63 w 119"/>
              <a:gd name="T7" fmla="*/ 19 h 147"/>
              <a:gd name="T8" fmla="*/ 34 w 119"/>
              <a:gd name="T9" fmla="*/ 32 h 147"/>
              <a:gd name="T10" fmla="*/ 23 w 119"/>
              <a:gd name="T11" fmla="*/ 65 h 147"/>
              <a:gd name="T12" fmla="*/ 23 w 119"/>
              <a:gd name="T13" fmla="*/ 147 h 147"/>
              <a:gd name="T14" fmla="*/ 0 w 119"/>
              <a:gd name="T15" fmla="*/ 147 h 147"/>
              <a:gd name="T16" fmla="*/ 0 w 119"/>
              <a:gd name="T17" fmla="*/ 3 h 147"/>
              <a:gd name="T18" fmla="*/ 23 w 119"/>
              <a:gd name="T19" fmla="*/ 3 h 147"/>
              <a:gd name="T20" fmla="*/ 23 w 119"/>
              <a:gd name="T21" fmla="*/ 27 h 147"/>
              <a:gd name="T22" fmla="*/ 23 w 119"/>
              <a:gd name="T23" fmla="*/ 27 h 147"/>
              <a:gd name="T24" fmla="*/ 71 w 119"/>
              <a:gd name="T25" fmla="*/ 0 h 147"/>
              <a:gd name="T26" fmla="*/ 107 w 119"/>
              <a:gd name="T27" fmla="*/ 15 h 147"/>
              <a:gd name="T28" fmla="*/ 119 w 119"/>
              <a:gd name="T29" fmla="*/ 59 h 147"/>
              <a:gd name="T30" fmla="*/ 119 w 119"/>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7">
                <a:moveTo>
                  <a:pt x="119" y="147"/>
                </a:moveTo>
                <a:cubicBezTo>
                  <a:pt x="96" y="147"/>
                  <a:pt x="96" y="147"/>
                  <a:pt x="96" y="147"/>
                </a:cubicBezTo>
                <a:cubicBezTo>
                  <a:pt x="96" y="65"/>
                  <a:pt x="96" y="65"/>
                  <a:pt x="96" y="65"/>
                </a:cubicBezTo>
                <a:cubicBezTo>
                  <a:pt x="96" y="35"/>
                  <a:pt x="85" y="19"/>
                  <a:pt x="63" y="19"/>
                </a:cubicBezTo>
                <a:cubicBezTo>
                  <a:pt x="51" y="19"/>
                  <a:pt x="42" y="24"/>
                  <a:pt x="34" y="32"/>
                </a:cubicBezTo>
                <a:cubicBezTo>
                  <a:pt x="27" y="41"/>
                  <a:pt x="23" y="52"/>
                  <a:pt x="23" y="65"/>
                </a:cubicBezTo>
                <a:cubicBezTo>
                  <a:pt x="23" y="147"/>
                  <a:pt x="23" y="147"/>
                  <a:pt x="23" y="147"/>
                </a:cubicBezTo>
                <a:cubicBezTo>
                  <a:pt x="0" y="147"/>
                  <a:pt x="0" y="147"/>
                  <a:pt x="0" y="147"/>
                </a:cubicBezTo>
                <a:cubicBezTo>
                  <a:pt x="0" y="3"/>
                  <a:pt x="0" y="3"/>
                  <a:pt x="0" y="3"/>
                </a:cubicBezTo>
                <a:cubicBezTo>
                  <a:pt x="23" y="3"/>
                  <a:pt x="23" y="3"/>
                  <a:pt x="23" y="3"/>
                </a:cubicBezTo>
                <a:cubicBezTo>
                  <a:pt x="23" y="27"/>
                  <a:pt x="23" y="27"/>
                  <a:pt x="23" y="27"/>
                </a:cubicBezTo>
                <a:cubicBezTo>
                  <a:pt x="23" y="27"/>
                  <a:pt x="23" y="27"/>
                  <a:pt x="23" y="27"/>
                </a:cubicBezTo>
                <a:cubicBezTo>
                  <a:pt x="34" y="9"/>
                  <a:pt x="50" y="0"/>
                  <a:pt x="71" y="0"/>
                </a:cubicBezTo>
                <a:cubicBezTo>
                  <a:pt x="87" y="0"/>
                  <a:pt x="99" y="5"/>
                  <a:pt x="107" y="15"/>
                </a:cubicBezTo>
                <a:cubicBezTo>
                  <a:pt x="115" y="25"/>
                  <a:pt x="119" y="40"/>
                  <a:pt x="119" y="59"/>
                </a:cubicBezTo>
                <a:lnTo>
                  <a:pt x="119" y="147"/>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9" name="Freeform 15"/>
          <p:cNvSpPr>
            <a:spLocks noEditPoints="1"/>
          </p:cNvSpPr>
          <p:nvPr/>
        </p:nvSpPr>
        <p:spPr bwMode="auto">
          <a:xfrm>
            <a:off x="1229209" y="5338681"/>
            <a:ext cx="79678" cy="97505"/>
          </a:xfrm>
          <a:custGeom>
            <a:avLst/>
            <a:gdLst>
              <a:gd name="T0" fmla="*/ 125 w 125"/>
              <a:gd name="T1" fmla="*/ 81 h 151"/>
              <a:gd name="T2" fmla="*/ 24 w 125"/>
              <a:gd name="T3" fmla="*/ 81 h 151"/>
              <a:gd name="T4" fmla="*/ 36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8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6"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4" y="151"/>
                  <a:pt x="28" y="144"/>
                  <a:pt x="17" y="131"/>
                </a:cubicBezTo>
                <a:cubicBezTo>
                  <a:pt x="5" y="118"/>
                  <a:pt x="0" y="99"/>
                  <a:pt x="0" y="76"/>
                </a:cubicBezTo>
                <a:cubicBezTo>
                  <a:pt x="0" y="62"/>
                  <a:pt x="3" y="48"/>
                  <a:pt x="8" y="37"/>
                </a:cubicBezTo>
                <a:cubicBezTo>
                  <a:pt x="14" y="25"/>
                  <a:pt x="22" y="16"/>
                  <a:pt x="32" y="9"/>
                </a:cubicBezTo>
                <a:cubicBezTo>
                  <a:pt x="42" y="3"/>
                  <a:pt x="53" y="0"/>
                  <a:pt x="66" y="0"/>
                </a:cubicBezTo>
                <a:cubicBezTo>
                  <a:pt x="85" y="0"/>
                  <a:pt x="99" y="6"/>
                  <a:pt x="110" y="18"/>
                </a:cubicBezTo>
                <a:cubicBezTo>
                  <a:pt x="120" y="30"/>
                  <a:pt x="125" y="47"/>
                  <a:pt x="125" y="69"/>
                </a:cubicBezTo>
                <a:lnTo>
                  <a:pt x="125" y="81"/>
                </a:lnTo>
                <a:close/>
                <a:moveTo>
                  <a:pt x="102" y="61"/>
                </a:moveTo>
                <a:cubicBezTo>
                  <a:pt x="101"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0" name="Freeform 16"/>
          <p:cNvSpPr>
            <a:spLocks noEditPoints="1"/>
          </p:cNvSpPr>
          <p:nvPr/>
        </p:nvSpPr>
        <p:spPr bwMode="auto">
          <a:xfrm>
            <a:off x="1328063" y="5303840"/>
            <a:ext cx="103716" cy="129645"/>
          </a:xfrm>
          <a:custGeom>
            <a:avLst/>
            <a:gdLst>
              <a:gd name="T0" fmla="*/ 162 w 162"/>
              <a:gd name="T1" fmla="*/ 98 h 201"/>
              <a:gd name="T2" fmla="*/ 148 w 162"/>
              <a:gd name="T3" fmla="*/ 152 h 201"/>
              <a:gd name="T4" fmla="*/ 110 w 162"/>
              <a:gd name="T5" fmla="*/ 188 h 201"/>
              <a:gd name="T6" fmla="*/ 53 w 162"/>
              <a:gd name="T7" fmla="*/ 201 h 201"/>
              <a:gd name="T8" fmla="*/ 0 w 162"/>
              <a:gd name="T9" fmla="*/ 201 h 201"/>
              <a:gd name="T10" fmla="*/ 0 w 162"/>
              <a:gd name="T11" fmla="*/ 0 h 201"/>
              <a:gd name="T12" fmla="*/ 56 w 162"/>
              <a:gd name="T13" fmla="*/ 0 h 201"/>
              <a:gd name="T14" fmla="*/ 162 w 162"/>
              <a:gd name="T15" fmla="*/ 98 h 201"/>
              <a:gd name="T16" fmla="*/ 137 w 162"/>
              <a:gd name="T17" fmla="*/ 98 h 201"/>
              <a:gd name="T18" fmla="*/ 55 w 162"/>
              <a:gd name="T19" fmla="*/ 21 h 201"/>
              <a:gd name="T20" fmla="*/ 23 w 162"/>
              <a:gd name="T21" fmla="*/ 21 h 201"/>
              <a:gd name="T22" fmla="*/ 23 w 162"/>
              <a:gd name="T23" fmla="*/ 180 h 201"/>
              <a:gd name="T24" fmla="*/ 53 w 162"/>
              <a:gd name="T25" fmla="*/ 180 h 201"/>
              <a:gd name="T26" fmla="*/ 115 w 162"/>
              <a:gd name="T27" fmla="*/ 159 h 201"/>
              <a:gd name="T28" fmla="*/ 137 w 162"/>
              <a:gd name="T29" fmla="*/ 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01">
                <a:moveTo>
                  <a:pt x="162" y="98"/>
                </a:moveTo>
                <a:cubicBezTo>
                  <a:pt x="162" y="118"/>
                  <a:pt x="157" y="136"/>
                  <a:pt x="148" y="152"/>
                </a:cubicBezTo>
                <a:cubicBezTo>
                  <a:pt x="139" y="168"/>
                  <a:pt x="127" y="180"/>
                  <a:pt x="110" y="188"/>
                </a:cubicBezTo>
                <a:cubicBezTo>
                  <a:pt x="94" y="197"/>
                  <a:pt x="75" y="201"/>
                  <a:pt x="53" y="201"/>
                </a:cubicBezTo>
                <a:cubicBezTo>
                  <a:pt x="0" y="201"/>
                  <a:pt x="0" y="201"/>
                  <a:pt x="0" y="201"/>
                </a:cubicBezTo>
                <a:cubicBezTo>
                  <a:pt x="0" y="0"/>
                  <a:pt x="0" y="0"/>
                  <a:pt x="0" y="0"/>
                </a:cubicBezTo>
                <a:cubicBezTo>
                  <a:pt x="56" y="0"/>
                  <a:pt x="56" y="0"/>
                  <a:pt x="56" y="0"/>
                </a:cubicBezTo>
                <a:cubicBezTo>
                  <a:pt x="127" y="0"/>
                  <a:pt x="162" y="32"/>
                  <a:pt x="162" y="98"/>
                </a:cubicBezTo>
                <a:close/>
                <a:moveTo>
                  <a:pt x="137" y="98"/>
                </a:moveTo>
                <a:cubicBezTo>
                  <a:pt x="137" y="47"/>
                  <a:pt x="110" y="21"/>
                  <a:pt x="55" y="21"/>
                </a:cubicBezTo>
                <a:cubicBezTo>
                  <a:pt x="23" y="21"/>
                  <a:pt x="23" y="21"/>
                  <a:pt x="23" y="21"/>
                </a:cubicBezTo>
                <a:cubicBezTo>
                  <a:pt x="23" y="180"/>
                  <a:pt x="23" y="180"/>
                  <a:pt x="23" y="180"/>
                </a:cubicBezTo>
                <a:cubicBezTo>
                  <a:pt x="53" y="180"/>
                  <a:pt x="53" y="180"/>
                  <a:pt x="53" y="180"/>
                </a:cubicBezTo>
                <a:cubicBezTo>
                  <a:pt x="80" y="180"/>
                  <a:pt x="101" y="173"/>
                  <a:pt x="115" y="159"/>
                </a:cubicBezTo>
                <a:cubicBezTo>
                  <a:pt x="130" y="144"/>
                  <a:pt x="137" y="124"/>
                  <a:pt x="137" y="98"/>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1" name="Freeform 17"/>
          <p:cNvSpPr>
            <a:spLocks/>
          </p:cNvSpPr>
          <p:nvPr/>
        </p:nvSpPr>
        <p:spPr bwMode="auto">
          <a:xfrm>
            <a:off x="1450146" y="5339223"/>
            <a:ext cx="48617" cy="94263"/>
          </a:xfrm>
          <a:custGeom>
            <a:avLst/>
            <a:gdLst>
              <a:gd name="T0" fmla="*/ 76 w 76"/>
              <a:gd name="T1" fmla="*/ 26 h 146"/>
              <a:gd name="T2" fmla="*/ 58 w 76"/>
              <a:gd name="T3" fmla="*/ 21 h 146"/>
              <a:gd name="T4" fmla="*/ 33 w 76"/>
              <a:gd name="T5" fmla="*/ 35 h 146"/>
              <a:gd name="T6" fmla="*/ 24 w 76"/>
              <a:gd name="T7" fmla="*/ 73 h 146"/>
              <a:gd name="T8" fmla="*/ 24 w 76"/>
              <a:gd name="T9" fmla="*/ 146 h 146"/>
              <a:gd name="T10" fmla="*/ 0 w 76"/>
              <a:gd name="T11" fmla="*/ 146 h 146"/>
              <a:gd name="T12" fmla="*/ 0 w 76"/>
              <a:gd name="T13" fmla="*/ 2 h 146"/>
              <a:gd name="T14" fmla="*/ 24 w 76"/>
              <a:gd name="T15" fmla="*/ 2 h 146"/>
              <a:gd name="T16" fmla="*/ 24 w 76"/>
              <a:gd name="T17" fmla="*/ 32 h 146"/>
              <a:gd name="T18" fmla="*/ 24 w 76"/>
              <a:gd name="T19" fmla="*/ 32 h 146"/>
              <a:gd name="T20" fmla="*/ 39 w 76"/>
              <a:gd name="T21" fmla="*/ 8 h 146"/>
              <a:gd name="T22" fmla="*/ 62 w 76"/>
              <a:gd name="T23" fmla="*/ 0 h 146"/>
              <a:gd name="T24" fmla="*/ 76 w 76"/>
              <a:gd name="T25" fmla="*/ 2 h 146"/>
              <a:gd name="T26" fmla="*/ 76 w 76"/>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46">
                <a:moveTo>
                  <a:pt x="76" y="26"/>
                </a:moveTo>
                <a:cubicBezTo>
                  <a:pt x="71" y="22"/>
                  <a:pt x="66" y="21"/>
                  <a:pt x="58" y="21"/>
                </a:cubicBezTo>
                <a:cubicBezTo>
                  <a:pt x="48" y="21"/>
                  <a:pt x="39" y="26"/>
                  <a:pt x="33" y="35"/>
                </a:cubicBezTo>
                <a:cubicBezTo>
                  <a:pt x="27" y="45"/>
                  <a:pt x="24" y="57"/>
                  <a:pt x="24" y="73"/>
                </a:cubicBezTo>
                <a:cubicBezTo>
                  <a:pt x="24" y="146"/>
                  <a:pt x="24" y="146"/>
                  <a:pt x="24" y="146"/>
                </a:cubicBezTo>
                <a:cubicBezTo>
                  <a:pt x="0" y="146"/>
                  <a:pt x="0" y="146"/>
                  <a:pt x="0" y="146"/>
                </a:cubicBezTo>
                <a:cubicBezTo>
                  <a:pt x="0" y="2"/>
                  <a:pt x="0" y="2"/>
                  <a:pt x="0" y="2"/>
                </a:cubicBezTo>
                <a:cubicBezTo>
                  <a:pt x="24" y="2"/>
                  <a:pt x="24" y="2"/>
                  <a:pt x="24" y="2"/>
                </a:cubicBezTo>
                <a:cubicBezTo>
                  <a:pt x="24" y="32"/>
                  <a:pt x="24" y="32"/>
                  <a:pt x="24" y="32"/>
                </a:cubicBezTo>
                <a:cubicBezTo>
                  <a:pt x="24" y="32"/>
                  <a:pt x="24" y="32"/>
                  <a:pt x="24" y="32"/>
                </a:cubicBezTo>
                <a:cubicBezTo>
                  <a:pt x="27" y="22"/>
                  <a:pt x="32" y="14"/>
                  <a:pt x="39" y="8"/>
                </a:cubicBezTo>
                <a:cubicBezTo>
                  <a:pt x="46" y="3"/>
                  <a:pt x="53" y="0"/>
                  <a:pt x="62" y="0"/>
                </a:cubicBezTo>
                <a:cubicBezTo>
                  <a:pt x="68" y="0"/>
                  <a:pt x="72" y="0"/>
                  <a:pt x="76" y="2"/>
                </a:cubicBezTo>
                <a:lnTo>
                  <a:pt x="76" y="26"/>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2" name="Freeform 18"/>
          <p:cNvSpPr>
            <a:spLocks noEditPoints="1"/>
          </p:cNvSpPr>
          <p:nvPr/>
        </p:nvSpPr>
        <p:spPr bwMode="auto">
          <a:xfrm>
            <a:off x="1507676" y="5297898"/>
            <a:ext cx="19987" cy="135588"/>
          </a:xfrm>
          <a:custGeom>
            <a:avLst/>
            <a:gdLst>
              <a:gd name="T0" fmla="*/ 31 w 31"/>
              <a:gd name="T1" fmla="*/ 15 h 210"/>
              <a:gd name="T2" fmla="*/ 26 w 31"/>
              <a:gd name="T3" fmla="*/ 25 h 210"/>
              <a:gd name="T4" fmla="*/ 15 w 31"/>
              <a:gd name="T5" fmla="*/ 30 h 210"/>
              <a:gd name="T6" fmla="*/ 5 w 31"/>
              <a:gd name="T7" fmla="*/ 25 h 210"/>
              <a:gd name="T8" fmla="*/ 0 w 31"/>
              <a:gd name="T9" fmla="*/ 15 h 210"/>
              <a:gd name="T10" fmla="*/ 5 w 31"/>
              <a:gd name="T11" fmla="*/ 4 h 210"/>
              <a:gd name="T12" fmla="*/ 15 w 31"/>
              <a:gd name="T13" fmla="*/ 0 h 210"/>
              <a:gd name="T14" fmla="*/ 26 w 31"/>
              <a:gd name="T15" fmla="*/ 4 h 210"/>
              <a:gd name="T16" fmla="*/ 31 w 31"/>
              <a:gd name="T17" fmla="*/ 15 h 210"/>
              <a:gd name="T18" fmla="*/ 27 w 31"/>
              <a:gd name="T19" fmla="*/ 210 h 210"/>
              <a:gd name="T20" fmla="*/ 4 w 31"/>
              <a:gd name="T21" fmla="*/ 210 h 210"/>
              <a:gd name="T22" fmla="*/ 4 w 31"/>
              <a:gd name="T23" fmla="*/ 66 h 210"/>
              <a:gd name="T24" fmla="*/ 27 w 31"/>
              <a:gd name="T25" fmla="*/ 66 h 210"/>
              <a:gd name="T26" fmla="*/ 27 w 31"/>
              <a:gd name="T2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10">
                <a:moveTo>
                  <a:pt x="31" y="15"/>
                </a:moveTo>
                <a:cubicBezTo>
                  <a:pt x="31" y="19"/>
                  <a:pt x="29" y="22"/>
                  <a:pt x="26" y="25"/>
                </a:cubicBezTo>
                <a:cubicBezTo>
                  <a:pt x="23" y="28"/>
                  <a:pt x="20" y="30"/>
                  <a:pt x="15" y="30"/>
                </a:cubicBezTo>
                <a:cubicBezTo>
                  <a:pt x="11" y="30"/>
                  <a:pt x="8" y="28"/>
                  <a:pt x="5" y="25"/>
                </a:cubicBezTo>
                <a:cubicBezTo>
                  <a:pt x="2" y="23"/>
                  <a:pt x="0" y="19"/>
                  <a:pt x="0" y="15"/>
                </a:cubicBezTo>
                <a:cubicBezTo>
                  <a:pt x="0" y="11"/>
                  <a:pt x="2" y="7"/>
                  <a:pt x="5" y="4"/>
                </a:cubicBezTo>
                <a:cubicBezTo>
                  <a:pt x="7" y="1"/>
                  <a:pt x="11" y="0"/>
                  <a:pt x="15" y="0"/>
                </a:cubicBezTo>
                <a:cubicBezTo>
                  <a:pt x="20" y="0"/>
                  <a:pt x="23" y="1"/>
                  <a:pt x="26" y="4"/>
                </a:cubicBezTo>
                <a:cubicBezTo>
                  <a:pt x="29" y="7"/>
                  <a:pt x="31" y="10"/>
                  <a:pt x="31" y="15"/>
                </a:cubicBezTo>
                <a:close/>
                <a:moveTo>
                  <a:pt x="27" y="210"/>
                </a:moveTo>
                <a:cubicBezTo>
                  <a:pt x="4" y="210"/>
                  <a:pt x="4" y="210"/>
                  <a:pt x="4" y="210"/>
                </a:cubicBezTo>
                <a:cubicBezTo>
                  <a:pt x="4" y="66"/>
                  <a:pt x="4" y="66"/>
                  <a:pt x="4" y="66"/>
                </a:cubicBezTo>
                <a:cubicBezTo>
                  <a:pt x="27" y="66"/>
                  <a:pt x="27" y="66"/>
                  <a:pt x="27" y="66"/>
                </a:cubicBezTo>
                <a:lnTo>
                  <a:pt x="27" y="21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3" name="Freeform 19"/>
          <p:cNvSpPr>
            <a:spLocks/>
          </p:cNvSpPr>
          <p:nvPr/>
        </p:nvSpPr>
        <p:spPr bwMode="auto">
          <a:xfrm>
            <a:off x="1536575" y="5340572"/>
            <a:ext cx="85620" cy="92913"/>
          </a:xfrm>
          <a:custGeom>
            <a:avLst/>
            <a:gdLst>
              <a:gd name="T0" fmla="*/ 134 w 134"/>
              <a:gd name="T1" fmla="*/ 0 h 144"/>
              <a:gd name="T2" fmla="*/ 77 w 134"/>
              <a:gd name="T3" fmla="*/ 144 h 144"/>
              <a:gd name="T4" fmla="*/ 54 w 134"/>
              <a:gd name="T5" fmla="*/ 144 h 144"/>
              <a:gd name="T6" fmla="*/ 0 w 134"/>
              <a:gd name="T7" fmla="*/ 0 h 144"/>
              <a:gd name="T8" fmla="*/ 25 w 134"/>
              <a:gd name="T9" fmla="*/ 0 h 144"/>
              <a:gd name="T10" fmla="*/ 62 w 134"/>
              <a:gd name="T11" fmla="*/ 105 h 144"/>
              <a:gd name="T12" fmla="*/ 67 w 134"/>
              <a:gd name="T13" fmla="*/ 125 h 144"/>
              <a:gd name="T14" fmla="*/ 67 w 134"/>
              <a:gd name="T15" fmla="*/ 125 h 144"/>
              <a:gd name="T16" fmla="*/ 72 w 134"/>
              <a:gd name="T17" fmla="*/ 105 h 144"/>
              <a:gd name="T18" fmla="*/ 110 w 134"/>
              <a:gd name="T19" fmla="*/ 0 h 144"/>
              <a:gd name="T20" fmla="*/ 134 w 134"/>
              <a:gd name="T2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44">
                <a:moveTo>
                  <a:pt x="134" y="0"/>
                </a:moveTo>
                <a:cubicBezTo>
                  <a:pt x="77" y="144"/>
                  <a:pt x="77" y="144"/>
                  <a:pt x="77" y="144"/>
                </a:cubicBezTo>
                <a:cubicBezTo>
                  <a:pt x="54" y="144"/>
                  <a:pt x="54" y="144"/>
                  <a:pt x="54" y="144"/>
                </a:cubicBezTo>
                <a:cubicBezTo>
                  <a:pt x="0" y="0"/>
                  <a:pt x="0" y="0"/>
                  <a:pt x="0" y="0"/>
                </a:cubicBezTo>
                <a:cubicBezTo>
                  <a:pt x="25" y="0"/>
                  <a:pt x="25" y="0"/>
                  <a:pt x="25" y="0"/>
                </a:cubicBezTo>
                <a:cubicBezTo>
                  <a:pt x="62" y="105"/>
                  <a:pt x="62" y="105"/>
                  <a:pt x="62" y="105"/>
                </a:cubicBezTo>
                <a:cubicBezTo>
                  <a:pt x="64" y="110"/>
                  <a:pt x="65" y="117"/>
                  <a:pt x="67" y="125"/>
                </a:cubicBezTo>
                <a:cubicBezTo>
                  <a:pt x="67" y="125"/>
                  <a:pt x="67" y="125"/>
                  <a:pt x="67" y="125"/>
                </a:cubicBezTo>
                <a:cubicBezTo>
                  <a:pt x="68" y="118"/>
                  <a:pt x="70" y="111"/>
                  <a:pt x="72" y="105"/>
                </a:cubicBezTo>
                <a:cubicBezTo>
                  <a:pt x="110" y="0"/>
                  <a:pt x="110" y="0"/>
                  <a:pt x="110" y="0"/>
                </a:cubicBezTo>
                <a:lnTo>
                  <a:pt x="134" y="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4" name="Freeform 20"/>
          <p:cNvSpPr>
            <a:spLocks noEditPoints="1"/>
          </p:cNvSpPr>
          <p:nvPr/>
        </p:nvSpPr>
        <p:spPr bwMode="auto">
          <a:xfrm>
            <a:off x="1626787" y="5338681"/>
            <a:ext cx="79948" cy="97505"/>
          </a:xfrm>
          <a:custGeom>
            <a:avLst/>
            <a:gdLst>
              <a:gd name="T0" fmla="*/ 125 w 125"/>
              <a:gd name="T1" fmla="*/ 81 h 151"/>
              <a:gd name="T2" fmla="*/ 24 w 125"/>
              <a:gd name="T3" fmla="*/ 81 h 151"/>
              <a:gd name="T4" fmla="*/ 37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9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5" y="151"/>
                  <a:pt x="29" y="144"/>
                  <a:pt x="17" y="131"/>
                </a:cubicBezTo>
                <a:cubicBezTo>
                  <a:pt x="6" y="118"/>
                  <a:pt x="0" y="99"/>
                  <a:pt x="0" y="76"/>
                </a:cubicBezTo>
                <a:cubicBezTo>
                  <a:pt x="0" y="62"/>
                  <a:pt x="3" y="48"/>
                  <a:pt x="9" y="37"/>
                </a:cubicBezTo>
                <a:cubicBezTo>
                  <a:pt x="14" y="25"/>
                  <a:pt x="22" y="16"/>
                  <a:pt x="32" y="9"/>
                </a:cubicBezTo>
                <a:cubicBezTo>
                  <a:pt x="43" y="3"/>
                  <a:pt x="54" y="0"/>
                  <a:pt x="66" y="0"/>
                </a:cubicBezTo>
                <a:cubicBezTo>
                  <a:pt x="85" y="0"/>
                  <a:pt x="99" y="6"/>
                  <a:pt x="110" y="18"/>
                </a:cubicBezTo>
                <a:cubicBezTo>
                  <a:pt x="120" y="30"/>
                  <a:pt x="125" y="47"/>
                  <a:pt x="125" y="69"/>
                </a:cubicBezTo>
                <a:lnTo>
                  <a:pt x="125" y="81"/>
                </a:lnTo>
                <a:close/>
                <a:moveTo>
                  <a:pt x="102" y="61"/>
                </a:moveTo>
                <a:cubicBezTo>
                  <a:pt x="102"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35" name="Group 32"/>
          <p:cNvGrpSpPr>
            <a:grpSpLocks noChangeAspect="1"/>
          </p:cNvGrpSpPr>
          <p:nvPr/>
        </p:nvGrpSpPr>
        <p:grpSpPr bwMode="auto">
          <a:xfrm>
            <a:off x="672276" y="5564414"/>
            <a:ext cx="1088506" cy="350901"/>
            <a:chOff x="3382" y="2013"/>
            <a:chExt cx="912" cy="294"/>
          </a:xfrm>
          <a:solidFill>
            <a:schemeClr val="bg1"/>
          </a:solidFill>
        </p:grpSpPr>
        <p:sp>
          <p:nvSpPr>
            <p:cNvPr id="536" name="Freeform 33"/>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7" name="Freeform 34"/>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8" name="Freeform 35"/>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9" name="Freeform 36"/>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0" name="Freeform 37"/>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1" name="Freeform 38"/>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2" name="Freeform 39"/>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3" name="Freeform 40"/>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4" name="Freeform 41"/>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5" name="Freeform 42"/>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6" name="Freeform 43"/>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8" name="Freeform 44"/>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9" name="Freeform 45"/>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0" name="Freeform 46"/>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1" name="Rectangle 47"/>
            <p:cNvSpPr>
              <a:spLocks noChangeArrowheads="1"/>
            </p:cNvSpPr>
            <p:nvPr/>
          </p:nvSpPr>
          <p:spPr bwMode="auto">
            <a:xfrm>
              <a:off x="3639" y="2131"/>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2" name="Rectangle 48"/>
            <p:cNvSpPr>
              <a:spLocks noChangeArrowheads="1"/>
            </p:cNvSpPr>
            <p:nvPr/>
          </p:nvSpPr>
          <p:spPr bwMode="auto">
            <a:xfrm>
              <a:off x="3639" y="2189"/>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3" name="Freeform 49"/>
            <p:cNvSpPr>
              <a:spLocks/>
            </p:cNvSpPr>
            <p:nvPr/>
          </p:nvSpPr>
          <p:spPr bwMode="auto">
            <a:xfrm>
              <a:off x="3563" y="2054"/>
              <a:ext cx="95" cy="212"/>
            </a:xfrm>
            <a:custGeom>
              <a:avLst/>
              <a:gdLst>
                <a:gd name="T0" fmla="*/ 28 w 40"/>
                <a:gd name="T1" fmla="*/ 8 h 88"/>
                <a:gd name="T2" fmla="*/ 28 w 40"/>
                <a:gd name="T3" fmla="*/ 4 h 88"/>
                <a:gd name="T4" fmla="*/ 24 w 40"/>
                <a:gd name="T5" fmla="*/ 0 h 88"/>
                <a:gd name="T6" fmla="*/ 0 w 40"/>
                <a:gd name="T7" fmla="*/ 0 h 88"/>
                <a:gd name="T8" fmla="*/ 0 w 40"/>
                <a:gd name="T9" fmla="*/ 12 h 88"/>
                <a:gd name="T10" fmla="*/ 20 w 40"/>
                <a:gd name="T11" fmla="*/ 12 h 88"/>
                <a:gd name="T12" fmla="*/ 20 w 40"/>
                <a:gd name="T13" fmla="*/ 16 h 88"/>
                <a:gd name="T14" fmla="*/ 0 w 40"/>
                <a:gd name="T15" fmla="*/ 16 h 88"/>
                <a:gd name="T16" fmla="*/ 0 w 40"/>
                <a:gd name="T17" fmla="*/ 24 h 88"/>
                <a:gd name="T18" fmla="*/ 20 w 40"/>
                <a:gd name="T19" fmla="*/ 24 h 88"/>
                <a:gd name="T20" fmla="*/ 20 w 40"/>
                <a:gd name="T21" fmla="*/ 28 h 88"/>
                <a:gd name="T22" fmla="*/ 0 w 40"/>
                <a:gd name="T23" fmla="*/ 28 h 88"/>
                <a:gd name="T24" fmla="*/ 0 w 40"/>
                <a:gd name="T25" fmla="*/ 36 h 88"/>
                <a:gd name="T26" fmla="*/ 20 w 40"/>
                <a:gd name="T27" fmla="*/ 36 h 88"/>
                <a:gd name="T28" fmla="*/ 20 w 40"/>
                <a:gd name="T29" fmla="*/ 40 h 88"/>
                <a:gd name="T30" fmla="*/ 0 w 40"/>
                <a:gd name="T31" fmla="*/ 40 h 88"/>
                <a:gd name="T32" fmla="*/ 0 w 40"/>
                <a:gd name="T33" fmla="*/ 48 h 88"/>
                <a:gd name="T34" fmla="*/ 20 w 40"/>
                <a:gd name="T35" fmla="*/ 48 h 88"/>
                <a:gd name="T36" fmla="*/ 20 w 40"/>
                <a:gd name="T37" fmla="*/ 52 h 88"/>
                <a:gd name="T38" fmla="*/ 0 w 40"/>
                <a:gd name="T39" fmla="*/ 52 h 88"/>
                <a:gd name="T40" fmla="*/ 0 w 40"/>
                <a:gd name="T41" fmla="*/ 60 h 88"/>
                <a:gd name="T42" fmla="*/ 20 w 40"/>
                <a:gd name="T43" fmla="*/ 60 h 88"/>
                <a:gd name="T44" fmla="*/ 20 w 40"/>
                <a:gd name="T45" fmla="*/ 64 h 88"/>
                <a:gd name="T46" fmla="*/ 0 w 40"/>
                <a:gd name="T47" fmla="*/ 64 h 88"/>
                <a:gd name="T48" fmla="*/ 0 w 40"/>
                <a:gd name="T49" fmla="*/ 72 h 88"/>
                <a:gd name="T50" fmla="*/ 20 w 40"/>
                <a:gd name="T51" fmla="*/ 72 h 88"/>
                <a:gd name="T52" fmla="*/ 20 w 40"/>
                <a:gd name="T53" fmla="*/ 76 h 88"/>
                <a:gd name="T54" fmla="*/ 0 w 40"/>
                <a:gd name="T55" fmla="*/ 76 h 88"/>
                <a:gd name="T56" fmla="*/ 0 w 40"/>
                <a:gd name="T57" fmla="*/ 88 h 88"/>
                <a:gd name="T58" fmla="*/ 24 w 40"/>
                <a:gd name="T59" fmla="*/ 88 h 88"/>
                <a:gd name="T60" fmla="*/ 28 w 40"/>
                <a:gd name="T61" fmla="*/ 84 h 88"/>
                <a:gd name="T62" fmla="*/ 28 w 40"/>
                <a:gd name="T63" fmla="*/ 28 h 88"/>
                <a:gd name="T64" fmla="*/ 40 w 40"/>
                <a:gd name="T65" fmla="*/ 28 h 88"/>
                <a:gd name="T66" fmla="*/ 40 w 40"/>
                <a:gd name="T67" fmla="*/ 8 h 88"/>
                <a:gd name="T68" fmla="*/ 28 w 40"/>
                <a:gd name="T69"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88">
                  <a:moveTo>
                    <a:pt x="28" y="8"/>
                  </a:moveTo>
                  <a:cubicBezTo>
                    <a:pt x="28" y="4"/>
                    <a:pt x="28" y="4"/>
                    <a:pt x="28" y="4"/>
                  </a:cubicBezTo>
                  <a:cubicBezTo>
                    <a:pt x="28" y="3"/>
                    <a:pt x="25" y="0"/>
                    <a:pt x="24" y="0"/>
                  </a:cubicBezTo>
                  <a:cubicBezTo>
                    <a:pt x="0" y="0"/>
                    <a:pt x="0" y="0"/>
                    <a:pt x="0" y="0"/>
                  </a:cubicBezTo>
                  <a:cubicBezTo>
                    <a:pt x="0" y="12"/>
                    <a:pt x="0" y="12"/>
                    <a:pt x="0" y="12"/>
                  </a:cubicBezTo>
                  <a:cubicBezTo>
                    <a:pt x="20" y="12"/>
                    <a:pt x="20" y="12"/>
                    <a:pt x="20" y="12"/>
                  </a:cubicBezTo>
                  <a:cubicBezTo>
                    <a:pt x="20" y="16"/>
                    <a:pt x="20" y="16"/>
                    <a:pt x="20" y="16"/>
                  </a:cubicBezTo>
                  <a:cubicBezTo>
                    <a:pt x="0" y="16"/>
                    <a:pt x="0" y="16"/>
                    <a:pt x="0" y="16"/>
                  </a:cubicBezTo>
                  <a:cubicBezTo>
                    <a:pt x="0" y="24"/>
                    <a:pt x="0" y="24"/>
                    <a:pt x="0" y="24"/>
                  </a:cubicBezTo>
                  <a:cubicBezTo>
                    <a:pt x="20" y="24"/>
                    <a:pt x="20" y="24"/>
                    <a:pt x="20" y="24"/>
                  </a:cubicBezTo>
                  <a:cubicBezTo>
                    <a:pt x="20" y="28"/>
                    <a:pt x="20" y="28"/>
                    <a:pt x="20" y="28"/>
                  </a:cubicBezTo>
                  <a:cubicBezTo>
                    <a:pt x="0" y="28"/>
                    <a:pt x="0" y="28"/>
                    <a:pt x="0" y="28"/>
                  </a:cubicBezTo>
                  <a:cubicBezTo>
                    <a:pt x="0" y="36"/>
                    <a:pt x="0" y="36"/>
                    <a:pt x="0" y="36"/>
                  </a:cubicBezTo>
                  <a:cubicBezTo>
                    <a:pt x="20" y="36"/>
                    <a:pt x="20" y="36"/>
                    <a:pt x="20" y="36"/>
                  </a:cubicBezTo>
                  <a:cubicBezTo>
                    <a:pt x="20" y="40"/>
                    <a:pt x="20" y="40"/>
                    <a:pt x="20" y="40"/>
                  </a:cubicBezTo>
                  <a:cubicBezTo>
                    <a:pt x="0" y="40"/>
                    <a:pt x="0" y="40"/>
                    <a:pt x="0" y="40"/>
                  </a:cubicBezTo>
                  <a:cubicBezTo>
                    <a:pt x="0" y="48"/>
                    <a:pt x="0" y="48"/>
                    <a:pt x="0" y="48"/>
                  </a:cubicBezTo>
                  <a:cubicBezTo>
                    <a:pt x="20" y="48"/>
                    <a:pt x="20" y="48"/>
                    <a:pt x="20" y="48"/>
                  </a:cubicBezTo>
                  <a:cubicBezTo>
                    <a:pt x="20" y="52"/>
                    <a:pt x="20" y="52"/>
                    <a:pt x="20" y="52"/>
                  </a:cubicBezTo>
                  <a:cubicBezTo>
                    <a:pt x="0" y="52"/>
                    <a:pt x="0" y="52"/>
                    <a:pt x="0" y="52"/>
                  </a:cubicBezTo>
                  <a:cubicBezTo>
                    <a:pt x="0" y="60"/>
                    <a:pt x="0" y="60"/>
                    <a:pt x="0" y="60"/>
                  </a:cubicBezTo>
                  <a:cubicBezTo>
                    <a:pt x="20" y="60"/>
                    <a:pt x="20" y="60"/>
                    <a:pt x="20" y="60"/>
                  </a:cubicBezTo>
                  <a:cubicBezTo>
                    <a:pt x="20" y="64"/>
                    <a:pt x="20" y="64"/>
                    <a:pt x="20" y="64"/>
                  </a:cubicBezTo>
                  <a:cubicBezTo>
                    <a:pt x="0" y="64"/>
                    <a:pt x="0" y="64"/>
                    <a:pt x="0" y="64"/>
                  </a:cubicBezTo>
                  <a:cubicBezTo>
                    <a:pt x="0" y="72"/>
                    <a:pt x="0" y="72"/>
                    <a:pt x="0" y="72"/>
                  </a:cubicBezTo>
                  <a:cubicBezTo>
                    <a:pt x="20" y="72"/>
                    <a:pt x="20" y="72"/>
                    <a:pt x="20" y="72"/>
                  </a:cubicBezTo>
                  <a:cubicBezTo>
                    <a:pt x="20" y="76"/>
                    <a:pt x="20" y="76"/>
                    <a:pt x="20" y="76"/>
                  </a:cubicBezTo>
                  <a:cubicBezTo>
                    <a:pt x="0" y="76"/>
                    <a:pt x="0" y="76"/>
                    <a:pt x="0" y="76"/>
                  </a:cubicBezTo>
                  <a:cubicBezTo>
                    <a:pt x="0" y="88"/>
                    <a:pt x="0" y="88"/>
                    <a:pt x="0" y="88"/>
                  </a:cubicBezTo>
                  <a:cubicBezTo>
                    <a:pt x="24" y="88"/>
                    <a:pt x="24" y="88"/>
                    <a:pt x="24" y="88"/>
                  </a:cubicBezTo>
                  <a:cubicBezTo>
                    <a:pt x="25" y="88"/>
                    <a:pt x="28" y="85"/>
                    <a:pt x="28" y="84"/>
                  </a:cubicBezTo>
                  <a:cubicBezTo>
                    <a:pt x="28" y="28"/>
                    <a:pt x="28" y="28"/>
                    <a:pt x="28" y="28"/>
                  </a:cubicBezTo>
                  <a:cubicBezTo>
                    <a:pt x="40" y="28"/>
                    <a:pt x="40" y="28"/>
                    <a:pt x="40" y="28"/>
                  </a:cubicBezTo>
                  <a:cubicBezTo>
                    <a:pt x="40" y="8"/>
                    <a:pt x="40" y="8"/>
                    <a:pt x="40" y="8"/>
                  </a:cubicBezTo>
                  <a:lnTo>
                    <a:pt x="2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4" name="Freeform 50"/>
            <p:cNvSpPr>
              <a:spLocks noEditPoints="1"/>
            </p:cNvSpPr>
            <p:nvPr/>
          </p:nvSpPr>
          <p:spPr bwMode="auto">
            <a:xfrm>
              <a:off x="3382" y="2013"/>
              <a:ext cx="171" cy="294"/>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6 w 72"/>
                <a:gd name="T11" fmla="*/ 86 h 122"/>
                <a:gd name="T12" fmla="*/ 45 w 72"/>
                <a:gd name="T13" fmla="*/ 86 h 122"/>
                <a:gd name="T14" fmla="*/ 27 w 72"/>
                <a:gd name="T15" fmla="*/ 55 h 122"/>
                <a:gd name="T16" fmla="*/ 26 w 72"/>
                <a:gd name="T17" fmla="*/ 54 h 122"/>
                <a:gd name="T18" fmla="*/ 26 w 72"/>
                <a:gd name="T19" fmla="*/ 53 h 122"/>
                <a:gd name="T20" fmla="*/ 25 w 72"/>
                <a:gd name="T21" fmla="*/ 52 h 122"/>
                <a:gd name="T22" fmla="*/ 25 w 72"/>
                <a:gd name="T23" fmla="*/ 51 h 122"/>
                <a:gd name="T24" fmla="*/ 25 w 72"/>
                <a:gd name="T25" fmla="*/ 51 h 122"/>
                <a:gd name="T26" fmla="*/ 25 w 72"/>
                <a:gd name="T27" fmla="*/ 52 h 122"/>
                <a:gd name="T28" fmla="*/ 25 w 72"/>
                <a:gd name="T29" fmla="*/ 54 h 122"/>
                <a:gd name="T30" fmla="*/ 25 w 72"/>
                <a:gd name="T31" fmla="*/ 56 h 122"/>
                <a:gd name="T32" fmla="*/ 25 w 72"/>
                <a:gd name="T33" fmla="*/ 59 h 122"/>
                <a:gd name="T34" fmla="*/ 25 w 72"/>
                <a:gd name="T35" fmla="*/ 85 h 122"/>
                <a:gd name="T36" fmla="*/ 16 w 72"/>
                <a:gd name="T37" fmla="*/ 84 h 122"/>
                <a:gd name="T38" fmla="*/ 16 w 72"/>
                <a:gd name="T39" fmla="*/ 38 h 122"/>
                <a:gd name="T40" fmla="*/ 26 w 72"/>
                <a:gd name="T41" fmla="*/ 37 h 122"/>
                <a:gd name="T42" fmla="*/ 44 w 72"/>
                <a:gd name="T43" fmla="*/ 66 h 122"/>
                <a:gd name="T44" fmla="*/ 44 w 72"/>
                <a:gd name="T45" fmla="*/ 67 h 122"/>
                <a:gd name="T46" fmla="*/ 45 w 72"/>
                <a:gd name="T47" fmla="*/ 68 h 122"/>
                <a:gd name="T48" fmla="*/ 45 w 72"/>
                <a:gd name="T49" fmla="*/ 69 h 122"/>
                <a:gd name="T50" fmla="*/ 46 w 72"/>
                <a:gd name="T51" fmla="*/ 70 h 122"/>
                <a:gd name="T52" fmla="*/ 46 w 72"/>
                <a:gd name="T53" fmla="*/ 70 h 122"/>
                <a:gd name="T54" fmla="*/ 46 w 72"/>
                <a:gd name="T55" fmla="*/ 69 h 122"/>
                <a:gd name="T56" fmla="*/ 46 w 72"/>
                <a:gd name="T57" fmla="*/ 68 h 122"/>
                <a:gd name="T58" fmla="*/ 46 w 72"/>
                <a:gd name="T59" fmla="*/ 66 h 122"/>
                <a:gd name="T60" fmla="*/ 46 w 72"/>
                <a:gd name="T61" fmla="*/ 64 h 122"/>
                <a:gd name="T62" fmla="*/ 46 w 72"/>
                <a:gd name="T63" fmla="*/ 36 h 122"/>
                <a:gd name="T64" fmla="*/ 56 w 72"/>
                <a:gd name="T65" fmla="*/ 36 h 122"/>
                <a:gd name="T66" fmla="*/ 56 w 72"/>
                <a:gd name="T6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6" y="86"/>
                  </a:moveTo>
                  <a:cubicBezTo>
                    <a:pt x="45" y="86"/>
                    <a:pt x="45" y="86"/>
                    <a:pt x="45" y="86"/>
                  </a:cubicBezTo>
                  <a:cubicBezTo>
                    <a:pt x="27" y="55"/>
                    <a:pt x="27" y="55"/>
                    <a:pt x="27" y="55"/>
                  </a:cubicBezTo>
                  <a:cubicBezTo>
                    <a:pt x="27" y="54"/>
                    <a:pt x="27" y="54"/>
                    <a:pt x="26" y="54"/>
                  </a:cubicBezTo>
                  <a:cubicBezTo>
                    <a:pt x="26" y="53"/>
                    <a:pt x="26" y="53"/>
                    <a:pt x="26" y="53"/>
                  </a:cubicBezTo>
                  <a:cubicBezTo>
                    <a:pt x="26" y="52"/>
                    <a:pt x="26" y="52"/>
                    <a:pt x="25" y="52"/>
                  </a:cubicBezTo>
                  <a:cubicBezTo>
                    <a:pt x="25" y="51"/>
                    <a:pt x="25" y="51"/>
                    <a:pt x="25" y="51"/>
                  </a:cubicBezTo>
                  <a:cubicBezTo>
                    <a:pt x="25" y="51"/>
                    <a:pt x="25" y="51"/>
                    <a:pt x="25" y="51"/>
                  </a:cubicBezTo>
                  <a:cubicBezTo>
                    <a:pt x="25" y="51"/>
                    <a:pt x="25" y="52"/>
                    <a:pt x="25" y="52"/>
                  </a:cubicBezTo>
                  <a:cubicBezTo>
                    <a:pt x="25" y="53"/>
                    <a:pt x="25" y="54"/>
                    <a:pt x="25" y="54"/>
                  </a:cubicBezTo>
                  <a:cubicBezTo>
                    <a:pt x="25" y="55"/>
                    <a:pt x="25" y="56"/>
                    <a:pt x="25" y="56"/>
                  </a:cubicBezTo>
                  <a:cubicBezTo>
                    <a:pt x="25" y="57"/>
                    <a:pt x="25" y="58"/>
                    <a:pt x="25" y="59"/>
                  </a:cubicBezTo>
                  <a:cubicBezTo>
                    <a:pt x="25" y="85"/>
                    <a:pt x="25" y="85"/>
                    <a:pt x="25" y="85"/>
                  </a:cubicBezTo>
                  <a:cubicBezTo>
                    <a:pt x="16" y="84"/>
                    <a:pt x="16" y="84"/>
                    <a:pt x="16" y="84"/>
                  </a:cubicBezTo>
                  <a:cubicBezTo>
                    <a:pt x="16" y="38"/>
                    <a:pt x="16" y="38"/>
                    <a:pt x="16" y="38"/>
                  </a:cubicBezTo>
                  <a:cubicBezTo>
                    <a:pt x="26" y="37"/>
                    <a:pt x="26" y="37"/>
                    <a:pt x="26" y="37"/>
                  </a:cubicBezTo>
                  <a:cubicBezTo>
                    <a:pt x="44" y="66"/>
                    <a:pt x="44" y="66"/>
                    <a:pt x="44" y="66"/>
                  </a:cubicBezTo>
                  <a:cubicBezTo>
                    <a:pt x="44" y="67"/>
                    <a:pt x="44" y="67"/>
                    <a:pt x="44" y="67"/>
                  </a:cubicBezTo>
                  <a:cubicBezTo>
                    <a:pt x="44" y="67"/>
                    <a:pt x="44" y="68"/>
                    <a:pt x="45" y="68"/>
                  </a:cubicBezTo>
                  <a:cubicBezTo>
                    <a:pt x="45" y="68"/>
                    <a:pt x="45" y="69"/>
                    <a:pt x="45" y="69"/>
                  </a:cubicBezTo>
                  <a:cubicBezTo>
                    <a:pt x="45" y="70"/>
                    <a:pt x="46" y="70"/>
                    <a:pt x="46" y="70"/>
                  </a:cubicBezTo>
                  <a:cubicBezTo>
                    <a:pt x="46" y="70"/>
                    <a:pt x="46" y="70"/>
                    <a:pt x="46" y="70"/>
                  </a:cubicBezTo>
                  <a:cubicBezTo>
                    <a:pt x="46" y="70"/>
                    <a:pt x="46" y="70"/>
                    <a:pt x="46" y="69"/>
                  </a:cubicBezTo>
                  <a:cubicBezTo>
                    <a:pt x="46" y="69"/>
                    <a:pt x="46" y="68"/>
                    <a:pt x="46" y="68"/>
                  </a:cubicBezTo>
                  <a:cubicBezTo>
                    <a:pt x="46" y="67"/>
                    <a:pt x="46" y="67"/>
                    <a:pt x="46" y="66"/>
                  </a:cubicBezTo>
                  <a:cubicBezTo>
                    <a:pt x="46" y="65"/>
                    <a:pt x="46" y="64"/>
                    <a:pt x="46" y="64"/>
                  </a:cubicBezTo>
                  <a:cubicBezTo>
                    <a:pt x="46" y="36"/>
                    <a:pt x="46" y="36"/>
                    <a:pt x="46" y="36"/>
                  </a:cubicBezTo>
                  <a:cubicBezTo>
                    <a:pt x="56" y="36"/>
                    <a:pt x="56" y="36"/>
                    <a:pt x="56" y="36"/>
                  </a:cubicBezTo>
                  <a:lnTo>
                    <a:pt x="56"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55" name="Group 554"/>
          <p:cNvGrpSpPr/>
          <p:nvPr/>
        </p:nvGrpSpPr>
        <p:grpSpPr>
          <a:xfrm>
            <a:off x="2297209" y="5291866"/>
            <a:ext cx="1734372" cy="322293"/>
            <a:chOff x="3780357" y="9151926"/>
            <a:chExt cx="1910317" cy="392096"/>
          </a:xfrm>
        </p:grpSpPr>
        <p:sp>
          <p:nvSpPr>
            <p:cNvPr id="556" name="TextBox 555"/>
            <p:cNvSpPr txBox="1"/>
            <p:nvPr/>
          </p:nvSpPr>
          <p:spPr>
            <a:xfrm>
              <a:off x="4286127" y="9235524"/>
              <a:ext cx="1404547" cy="230920"/>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Video Portal</a:t>
              </a:r>
            </a:p>
          </p:txBody>
        </p:sp>
        <p:pic>
          <p:nvPicPr>
            <p:cNvPr id="557" name="Picture 5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0357" y="9151926"/>
              <a:ext cx="396245" cy="392096"/>
            </a:xfrm>
            <a:prstGeom prst="rect">
              <a:avLst/>
            </a:prstGeom>
            <a:noFill/>
          </p:spPr>
        </p:pic>
      </p:grpSp>
      <p:sp>
        <p:nvSpPr>
          <p:cNvPr id="558" name="Freeform 30"/>
          <p:cNvSpPr>
            <a:spLocks noChangeAspect="1" noEditPoints="1"/>
          </p:cNvSpPr>
          <p:nvPr/>
        </p:nvSpPr>
        <p:spPr bwMode="auto">
          <a:xfrm>
            <a:off x="677243" y="4470753"/>
            <a:ext cx="772904" cy="344184"/>
          </a:xfrm>
          <a:custGeom>
            <a:avLst/>
            <a:gdLst>
              <a:gd name="T0" fmla="*/ 60 w 216"/>
              <a:gd name="T1" fmla="*/ 20 h 96"/>
              <a:gd name="T2" fmla="*/ 60 w 216"/>
              <a:gd name="T3" fmla="*/ 28 h 96"/>
              <a:gd name="T4" fmla="*/ 68 w 216"/>
              <a:gd name="T5" fmla="*/ 40 h 96"/>
              <a:gd name="T6" fmla="*/ 68 w 216"/>
              <a:gd name="T7" fmla="*/ 44 h 96"/>
              <a:gd name="T8" fmla="*/ 60 w 216"/>
              <a:gd name="T9" fmla="*/ 56 h 96"/>
              <a:gd name="T10" fmla="*/ 60 w 216"/>
              <a:gd name="T11" fmla="*/ 64 h 96"/>
              <a:gd name="T12" fmla="*/ 68 w 216"/>
              <a:gd name="T13" fmla="*/ 76 h 96"/>
              <a:gd name="T14" fmla="*/ 92 w 216"/>
              <a:gd name="T15" fmla="*/ 84 h 96"/>
              <a:gd name="T16" fmla="*/ 92 w 216"/>
              <a:gd name="T17" fmla="*/ 12 h 96"/>
              <a:gd name="T18" fmla="*/ 72 w 216"/>
              <a:gd name="T19" fmla="*/ 68 h 96"/>
              <a:gd name="T20" fmla="*/ 88 w 216"/>
              <a:gd name="T21" fmla="*/ 64 h 96"/>
              <a:gd name="T22" fmla="*/ 88 w 216"/>
              <a:gd name="T23" fmla="*/ 56 h 96"/>
              <a:gd name="T24" fmla="*/ 72 w 216"/>
              <a:gd name="T25" fmla="*/ 52 h 96"/>
              <a:gd name="T26" fmla="*/ 88 w 216"/>
              <a:gd name="T27" fmla="*/ 52 h 96"/>
              <a:gd name="T28" fmla="*/ 72 w 216"/>
              <a:gd name="T29" fmla="*/ 32 h 96"/>
              <a:gd name="T30" fmla="*/ 88 w 216"/>
              <a:gd name="T31" fmla="*/ 28 h 96"/>
              <a:gd name="T32" fmla="*/ 88 w 216"/>
              <a:gd name="T33" fmla="*/ 20 h 96"/>
              <a:gd name="T34" fmla="*/ 0 w 216"/>
              <a:gd name="T35" fmla="*/ 82 h 96"/>
              <a:gd name="T36" fmla="*/ 0 w 216"/>
              <a:gd name="T37" fmla="*/ 13 h 96"/>
              <a:gd name="T38" fmla="*/ 27 w 216"/>
              <a:gd name="T39" fmla="*/ 54 h 96"/>
              <a:gd name="T40" fmla="*/ 27 w 216"/>
              <a:gd name="T41" fmla="*/ 52 h 96"/>
              <a:gd name="T42" fmla="*/ 26 w 216"/>
              <a:gd name="T43" fmla="*/ 53 h 96"/>
              <a:gd name="T44" fmla="*/ 20 w 216"/>
              <a:gd name="T45" fmla="*/ 66 h 96"/>
              <a:gd name="T46" fmla="*/ 13 w 216"/>
              <a:gd name="T47" fmla="*/ 29 h 96"/>
              <a:gd name="T48" fmla="*/ 26 w 216"/>
              <a:gd name="T49" fmla="*/ 41 h 96"/>
              <a:gd name="T50" fmla="*/ 27 w 216"/>
              <a:gd name="T51" fmla="*/ 43 h 96"/>
              <a:gd name="T52" fmla="*/ 27 w 216"/>
              <a:gd name="T53" fmla="*/ 42 h 96"/>
              <a:gd name="T54" fmla="*/ 33 w 216"/>
              <a:gd name="T55" fmla="*/ 28 h 96"/>
              <a:gd name="T56" fmla="*/ 42 w 216"/>
              <a:gd name="T57" fmla="*/ 68 h 96"/>
              <a:gd name="T58" fmla="*/ 124 w 216"/>
              <a:gd name="T59" fmla="*/ 65 h 96"/>
              <a:gd name="T60" fmla="*/ 141 w 216"/>
              <a:gd name="T61" fmla="*/ 35 h 96"/>
              <a:gd name="T62" fmla="*/ 140 w 216"/>
              <a:gd name="T63" fmla="*/ 46 h 96"/>
              <a:gd name="T64" fmla="*/ 128 w 216"/>
              <a:gd name="T65" fmla="*/ 61 h 96"/>
              <a:gd name="T66" fmla="*/ 166 w 216"/>
              <a:gd name="T67" fmla="*/ 41 h 96"/>
              <a:gd name="T68" fmla="*/ 161 w 216"/>
              <a:gd name="T69" fmla="*/ 65 h 96"/>
              <a:gd name="T70" fmla="*/ 155 w 216"/>
              <a:gd name="T71" fmla="*/ 55 h 96"/>
              <a:gd name="T72" fmla="*/ 153 w 216"/>
              <a:gd name="T73" fmla="*/ 53 h 96"/>
              <a:gd name="T74" fmla="*/ 155 w 216"/>
              <a:gd name="T75" fmla="*/ 51 h 96"/>
              <a:gd name="T76" fmla="*/ 166 w 216"/>
              <a:gd name="T77" fmla="*/ 41 h 96"/>
              <a:gd name="T78" fmla="*/ 172 w 216"/>
              <a:gd name="T79" fmla="*/ 64 h 96"/>
              <a:gd name="T80" fmla="*/ 170 w 216"/>
              <a:gd name="T81" fmla="*/ 44 h 96"/>
              <a:gd name="T82" fmla="*/ 185 w 216"/>
              <a:gd name="T83" fmla="*/ 45 h 96"/>
              <a:gd name="T84" fmla="*/ 170 w 216"/>
              <a:gd name="T85" fmla="*/ 53 h 96"/>
              <a:gd name="T86" fmla="*/ 184 w 216"/>
              <a:gd name="T87" fmla="*/ 60 h 96"/>
              <a:gd name="T88" fmla="*/ 191 w 216"/>
              <a:gd name="T89" fmla="*/ 54 h 96"/>
              <a:gd name="T90" fmla="*/ 206 w 216"/>
              <a:gd name="T91" fmla="*/ 59 h 96"/>
              <a:gd name="T92" fmla="*/ 190 w 216"/>
              <a:gd name="T93" fmla="*/ 62 h 96"/>
              <a:gd name="T94" fmla="*/ 192 w 216"/>
              <a:gd name="T95" fmla="*/ 42 h 96"/>
              <a:gd name="T96" fmla="*/ 208 w 216"/>
              <a:gd name="T97" fmla="*/ 52 h 96"/>
              <a:gd name="T98" fmla="*/ 202 w 216"/>
              <a:gd name="T99" fmla="*/ 45 h 96"/>
              <a:gd name="T100" fmla="*/ 191 w 216"/>
              <a:gd name="T101" fmla="*/ 50 h 96"/>
              <a:gd name="T102" fmla="*/ 212 w 216"/>
              <a:gd name="T103" fmla="*/ 65 h 96"/>
              <a:gd name="T104" fmla="*/ 216 w 216"/>
              <a:gd name="T105"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4"/>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2"/>
                  <a:pt x="0" y="82"/>
                  <a:pt x="0" y="82"/>
                </a:cubicBezTo>
                <a:cubicBezTo>
                  <a:pt x="56" y="96"/>
                  <a:pt x="56" y="96"/>
                  <a:pt x="56" y="96"/>
                </a:cubicBezTo>
                <a:cubicBezTo>
                  <a:pt x="56" y="0"/>
                  <a:pt x="56" y="0"/>
                  <a:pt x="56" y="0"/>
                </a:cubicBezTo>
                <a:lnTo>
                  <a:pt x="0" y="13"/>
                </a:lnTo>
                <a:close/>
                <a:moveTo>
                  <a:pt x="33" y="67"/>
                </a:moveTo>
                <a:cubicBezTo>
                  <a:pt x="27" y="54"/>
                  <a:pt x="27" y="54"/>
                  <a:pt x="27" y="54"/>
                </a:cubicBezTo>
                <a:cubicBezTo>
                  <a:pt x="27" y="54"/>
                  <a:pt x="27" y="54"/>
                  <a:pt x="27" y="54"/>
                </a:cubicBezTo>
                <a:cubicBezTo>
                  <a:pt x="27" y="54"/>
                  <a:pt x="27" y="53"/>
                  <a:pt x="27" y="53"/>
                </a:cubicBezTo>
                <a:cubicBezTo>
                  <a:pt x="27" y="53"/>
                  <a:pt x="27" y="53"/>
                  <a:pt x="27" y="52"/>
                </a:cubicBezTo>
                <a:cubicBezTo>
                  <a:pt x="27" y="52"/>
                  <a:pt x="27" y="52"/>
                  <a:pt x="27" y="52"/>
                </a:cubicBezTo>
                <a:cubicBezTo>
                  <a:pt x="27" y="52"/>
                  <a:pt x="27" y="52"/>
                  <a:pt x="27" y="52"/>
                </a:cubicBezTo>
                <a:cubicBezTo>
                  <a:pt x="27" y="52"/>
                  <a:pt x="27" y="52"/>
                  <a:pt x="26" y="52"/>
                </a:cubicBezTo>
                <a:cubicBezTo>
                  <a:pt x="26" y="52"/>
                  <a:pt x="26" y="52"/>
                  <a:pt x="26" y="53"/>
                </a:cubicBezTo>
                <a:cubicBezTo>
                  <a:pt x="26" y="53"/>
                  <a:pt x="26" y="53"/>
                  <a:pt x="26" y="53"/>
                </a:cubicBezTo>
                <a:cubicBezTo>
                  <a:pt x="26" y="54"/>
                  <a:pt x="26" y="54"/>
                  <a:pt x="26" y="54"/>
                </a:cubicBezTo>
                <a:cubicBezTo>
                  <a:pt x="20" y="66"/>
                  <a:pt x="20" y="66"/>
                  <a:pt x="20" y="66"/>
                </a:cubicBezTo>
                <a:cubicBezTo>
                  <a:pt x="12" y="66"/>
                  <a:pt x="12" y="66"/>
                  <a:pt x="12" y="66"/>
                </a:cubicBezTo>
                <a:cubicBezTo>
                  <a:pt x="22" y="48"/>
                  <a:pt x="22" y="48"/>
                  <a:pt x="22" y="48"/>
                </a:cubicBezTo>
                <a:cubicBezTo>
                  <a:pt x="13" y="29"/>
                  <a:pt x="13" y="29"/>
                  <a:pt x="13" y="29"/>
                </a:cubicBezTo>
                <a:cubicBezTo>
                  <a:pt x="21" y="29"/>
                  <a:pt x="21" y="29"/>
                  <a:pt x="21" y="29"/>
                </a:cubicBezTo>
                <a:cubicBezTo>
                  <a:pt x="26" y="40"/>
                  <a:pt x="26" y="40"/>
                  <a:pt x="26" y="40"/>
                </a:cubicBezTo>
                <a:cubicBezTo>
                  <a:pt x="26" y="40"/>
                  <a:pt x="26" y="40"/>
                  <a:pt x="26" y="41"/>
                </a:cubicBezTo>
                <a:cubicBezTo>
                  <a:pt x="26" y="41"/>
                  <a:pt x="26" y="41"/>
                  <a:pt x="26" y="41"/>
                </a:cubicBezTo>
                <a:cubicBezTo>
                  <a:pt x="27" y="42"/>
                  <a:pt x="27" y="42"/>
                  <a:pt x="27" y="42"/>
                </a:cubicBezTo>
                <a:cubicBezTo>
                  <a:pt x="27" y="42"/>
                  <a:pt x="27" y="43"/>
                  <a:pt x="27" y="43"/>
                </a:cubicBezTo>
                <a:cubicBezTo>
                  <a:pt x="27" y="43"/>
                  <a:pt x="27" y="43"/>
                  <a:pt x="27" y="43"/>
                </a:cubicBezTo>
                <a:cubicBezTo>
                  <a:pt x="27" y="43"/>
                  <a:pt x="27" y="43"/>
                  <a:pt x="27" y="42"/>
                </a:cubicBezTo>
                <a:cubicBezTo>
                  <a:pt x="27" y="42"/>
                  <a:pt x="27" y="42"/>
                  <a:pt x="27" y="42"/>
                </a:cubicBezTo>
                <a:cubicBezTo>
                  <a:pt x="27" y="41"/>
                  <a:pt x="28" y="41"/>
                  <a:pt x="28" y="41"/>
                </a:cubicBezTo>
                <a:cubicBezTo>
                  <a:pt x="28" y="40"/>
                  <a:pt x="28" y="40"/>
                  <a:pt x="28" y="40"/>
                </a:cubicBezTo>
                <a:cubicBezTo>
                  <a:pt x="33" y="28"/>
                  <a:pt x="33" y="28"/>
                  <a:pt x="33" y="28"/>
                </a:cubicBezTo>
                <a:cubicBezTo>
                  <a:pt x="42" y="28"/>
                  <a:pt x="42" y="28"/>
                  <a:pt x="42" y="28"/>
                </a:cubicBezTo>
                <a:cubicBezTo>
                  <a:pt x="32" y="47"/>
                  <a:pt x="32" y="47"/>
                  <a:pt x="32" y="47"/>
                </a:cubicBezTo>
                <a:cubicBezTo>
                  <a:pt x="42" y="68"/>
                  <a:pt x="42" y="68"/>
                  <a:pt x="42" y="68"/>
                </a:cubicBezTo>
                <a:lnTo>
                  <a:pt x="33" y="67"/>
                </a:lnTo>
                <a:close/>
                <a:moveTo>
                  <a:pt x="142" y="65"/>
                </a:moveTo>
                <a:cubicBezTo>
                  <a:pt x="124" y="65"/>
                  <a:pt x="124" y="65"/>
                  <a:pt x="124" y="65"/>
                </a:cubicBezTo>
                <a:cubicBezTo>
                  <a:pt x="124" y="31"/>
                  <a:pt x="124" y="31"/>
                  <a:pt x="124" y="31"/>
                </a:cubicBezTo>
                <a:cubicBezTo>
                  <a:pt x="141" y="31"/>
                  <a:pt x="141" y="31"/>
                  <a:pt x="141" y="31"/>
                </a:cubicBezTo>
                <a:cubicBezTo>
                  <a:pt x="141" y="35"/>
                  <a:pt x="141" y="35"/>
                  <a:pt x="141" y="35"/>
                </a:cubicBezTo>
                <a:cubicBezTo>
                  <a:pt x="128" y="35"/>
                  <a:pt x="128" y="35"/>
                  <a:pt x="128" y="35"/>
                </a:cubicBezTo>
                <a:cubicBezTo>
                  <a:pt x="128" y="46"/>
                  <a:pt x="128" y="46"/>
                  <a:pt x="128" y="46"/>
                </a:cubicBezTo>
                <a:cubicBezTo>
                  <a:pt x="140" y="46"/>
                  <a:pt x="140" y="46"/>
                  <a:pt x="140" y="46"/>
                </a:cubicBezTo>
                <a:cubicBezTo>
                  <a:pt x="140" y="49"/>
                  <a:pt x="140" y="49"/>
                  <a:pt x="140" y="49"/>
                </a:cubicBezTo>
                <a:cubicBezTo>
                  <a:pt x="128" y="49"/>
                  <a:pt x="128" y="49"/>
                  <a:pt x="128" y="49"/>
                </a:cubicBezTo>
                <a:cubicBezTo>
                  <a:pt x="128" y="61"/>
                  <a:pt x="128" y="61"/>
                  <a:pt x="128" y="61"/>
                </a:cubicBezTo>
                <a:cubicBezTo>
                  <a:pt x="142" y="61"/>
                  <a:pt x="142" y="61"/>
                  <a:pt x="142" y="61"/>
                </a:cubicBezTo>
                <a:lnTo>
                  <a:pt x="142" y="65"/>
                </a:lnTo>
                <a:close/>
                <a:moveTo>
                  <a:pt x="166" y="41"/>
                </a:moveTo>
                <a:cubicBezTo>
                  <a:pt x="157" y="53"/>
                  <a:pt x="157" y="53"/>
                  <a:pt x="157" y="53"/>
                </a:cubicBezTo>
                <a:cubicBezTo>
                  <a:pt x="165" y="65"/>
                  <a:pt x="165" y="65"/>
                  <a:pt x="165" y="65"/>
                </a:cubicBezTo>
                <a:cubicBezTo>
                  <a:pt x="161" y="65"/>
                  <a:pt x="161" y="65"/>
                  <a:pt x="161" y="65"/>
                </a:cubicBezTo>
                <a:cubicBezTo>
                  <a:pt x="156" y="57"/>
                  <a:pt x="156" y="57"/>
                  <a:pt x="156" y="57"/>
                </a:cubicBezTo>
                <a:cubicBezTo>
                  <a:pt x="155" y="55"/>
                  <a:pt x="155" y="55"/>
                  <a:pt x="155" y="55"/>
                </a:cubicBezTo>
                <a:cubicBezTo>
                  <a:pt x="155" y="55"/>
                  <a:pt x="155" y="55"/>
                  <a:pt x="155" y="55"/>
                </a:cubicBezTo>
                <a:cubicBezTo>
                  <a:pt x="149" y="65"/>
                  <a:pt x="149" y="65"/>
                  <a:pt x="149" y="65"/>
                </a:cubicBezTo>
                <a:cubicBezTo>
                  <a:pt x="145" y="65"/>
                  <a:pt x="145" y="65"/>
                  <a:pt x="145" y="65"/>
                </a:cubicBezTo>
                <a:cubicBezTo>
                  <a:pt x="153" y="53"/>
                  <a:pt x="153" y="53"/>
                  <a:pt x="153" y="53"/>
                </a:cubicBezTo>
                <a:cubicBezTo>
                  <a:pt x="145" y="41"/>
                  <a:pt x="145" y="41"/>
                  <a:pt x="145" y="41"/>
                </a:cubicBezTo>
                <a:cubicBezTo>
                  <a:pt x="150" y="41"/>
                  <a:pt x="150" y="41"/>
                  <a:pt x="150" y="41"/>
                </a:cubicBezTo>
                <a:cubicBezTo>
                  <a:pt x="153" y="47"/>
                  <a:pt x="155" y="50"/>
                  <a:pt x="155" y="51"/>
                </a:cubicBezTo>
                <a:cubicBezTo>
                  <a:pt x="155" y="51"/>
                  <a:pt x="155" y="51"/>
                  <a:pt x="155" y="51"/>
                </a:cubicBezTo>
                <a:cubicBezTo>
                  <a:pt x="161" y="41"/>
                  <a:pt x="161" y="41"/>
                  <a:pt x="161" y="41"/>
                </a:cubicBezTo>
                <a:lnTo>
                  <a:pt x="166" y="41"/>
                </a:lnTo>
                <a:close/>
                <a:moveTo>
                  <a:pt x="184" y="64"/>
                </a:moveTo>
                <a:cubicBezTo>
                  <a:pt x="183" y="65"/>
                  <a:pt x="180" y="65"/>
                  <a:pt x="178" y="65"/>
                </a:cubicBezTo>
                <a:cubicBezTo>
                  <a:pt x="176" y="65"/>
                  <a:pt x="174" y="65"/>
                  <a:pt x="172" y="64"/>
                </a:cubicBezTo>
                <a:cubicBezTo>
                  <a:pt x="170" y="63"/>
                  <a:pt x="169" y="61"/>
                  <a:pt x="168" y="59"/>
                </a:cubicBezTo>
                <a:cubicBezTo>
                  <a:pt x="167" y="58"/>
                  <a:pt x="166" y="56"/>
                  <a:pt x="166" y="53"/>
                </a:cubicBezTo>
                <a:cubicBezTo>
                  <a:pt x="166" y="49"/>
                  <a:pt x="168" y="46"/>
                  <a:pt x="170" y="44"/>
                </a:cubicBezTo>
                <a:cubicBezTo>
                  <a:pt x="172" y="41"/>
                  <a:pt x="175" y="40"/>
                  <a:pt x="179" y="40"/>
                </a:cubicBezTo>
                <a:cubicBezTo>
                  <a:pt x="181" y="40"/>
                  <a:pt x="183" y="40"/>
                  <a:pt x="185" y="41"/>
                </a:cubicBezTo>
                <a:cubicBezTo>
                  <a:pt x="185" y="45"/>
                  <a:pt x="185" y="45"/>
                  <a:pt x="185" y="45"/>
                </a:cubicBezTo>
                <a:cubicBezTo>
                  <a:pt x="183" y="44"/>
                  <a:pt x="181" y="43"/>
                  <a:pt x="179" y="43"/>
                </a:cubicBezTo>
                <a:cubicBezTo>
                  <a:pt x="176" y="43"/>
                  <a:pt x="174" y="44"/>
                  <a:pt x="173" y="46"/>
                </a:cubicBezTo>
                <a:cubicBezTo>
                  <a:pt x="171" y="48"/>
                  <a:pt x="170" y="50"/>
                  <a:pt x="170" y="53"/>
                </a:cubicBezTo>
                <a:cubicBezTo>
                  <a:pt x="170" y="56"/>
                  <a:pt x="171" y="58"/>
                  <a:pt x="173" y="59"/>
                </a:cubicBezTo>
                <a:cubicBezTo>
                  <a:pt x="174" y="61"/>
                  <a:pt x="176" y="62"/>
                  <a:pt x="179" y="62"/>
                </a:cubicBezTo>
                <a:cubicBezTo>
                  <a:pt x="181" y="62"/>
                  <a:pt x="183" y="61"/>
                  <a:pt x="184" y="60"/>
                </a:cubicBezTo>
                <a:lnTo>
                  <a:pt x="184" y="64"/>
                </a:lnTo>
                <a:close/>
                <a:moveTo>
                  <a:pt x="208" y="54"/>
                </a:moveTo>
                <a:cubicBezTo>
                  <a:pt x="191" y="54"/>
                  <a:pt x="191" y="54"/>
                  <a:pt x="191" y="54"/>
                </a:cubicBezTo>
                <a:cubicBezTo>
                  <a:pt x="191" y="56"/>
                  <a:pt x="192" y="58"/>
                  <a:pt x="193" y="60"/>
                </a:cubicBezTo>
                <a:cubicBezTo>
                  <a:pt x="194" y="61"/>
                  <a:pt x="196" y="62"/>
                  <a:pt x="199" y="62"/>
                </a:cubicBezTo>
                <a:cubicBezTo>
                  <a:pt x="201" y="62"/>
                  <a:pt x="204" y="61"/>
                  <a:pt x="206" y="59"/>
                </a:cubicBezTo>
                <a:cubicBezTo>
                  <a:pt x="206" y="63"/>
                  <a:pt x="206" y="63"/>
                  <a:pt x="206" y="63"/>
                </a:cubicBezTo>
                <a:cubicBezTo>
                  <a:pt x="204" y="64"/>
                  <a:pt x="201" y="65"/>
                  <a:pt x="198" y="65"/>
                </a:cubicBezTo>
                <a:cubicBezTo>
                  <a:pt x="194" y="65"/>
                  <a:pt x="192" y="64"/>
                  <a:pt x="190" y="62"/>
                </a:cubicBezTo>
                <a:cubicBezTo>
                  <a:pt x="188" y="60"/>
                  <a:pt x="187" y="57"/>
                  <a:pt x="187" y="53"/>
                </a:cubicBezTo>
                <a:cubicBezTo>
                  <a:pt x="187" y="50"/>
                  <a:pt x="187" y="48"/>
                  <a:pt x="188" y="46"/>
                </a:cubicBezTo>
                <a:cubicBezTo>
                  <a:pt x="189" y="44"/>
                  <a:pt x="191" y="43"/>
                  <a:pt x="192" y="42"/>
                </a:cubicBezTo>
                <a:cubicBezTo>
                  <a:pt x="194" y="41"/>
                  <a:pt x="196" y="40"/>
                  <a:pt x="198" y="40"/>
                </a:cubicBezTo>
                <a:cubicBezTo>
                  <a:pt x="201" y="40"/>
                  <a:pt x="203" y="41"/>
                  <a:pt x="205" y="43"/>
                </a:cubicBezTo>
                <a:cubicBezTo>
                  <a:pt x="207" y="45"/>
                  <a:pt x="208" y="48"/>
                  <a:pt x="208" y="52"/>
                </a:cubicBezTo>
                <a:lnTo>
                  <a:pt x="208" y="54"/>
                </a:lnTo>
                <a:close/>
                <a:moveTo>
                  <a:pt x="204" y="50"/>
                </a:moveTo>
                <a:cubicBezTo>
                  <a:pt x="204" y="48"/>
                  <a:pt x="203" y="46"/>
                  <a:pt x="202" y="45"/>
                </a:cubicBezTo>
                <a:cubicBezTo>
                  <a:pt x="201" y="44"/>
                  <a:pt x="200" y="43"/>
                  <a:pt x="198" y="43"/>
                </a:cubicBezTo>
                <a:cubicBezTo>
                  <a:pt x="196" y="43"/>
                  <a:pt x="195" y="44"/>
                  <a:pt x="193" y="45"/>
                </a:cubicBezTo>
                <a:cubicBezTo>
                  <a:pt x="192" y="47"/>
                  <a:pt x="191" y="48"/>
                  <a:pt x="191" y="50"/>
                </a:cubicBezTo>
                <a:lnTo>
                  <a:pt x="204" y="50"/>
                </a:lnTo>
                <a:close/>
                <a:moveTo>
                  <a:pt x="216" y="65"/>
                </a:moveTo>
                <a:cubicBezTo>
                  <a:pt x="212" y="65"/>
                  <a:pt x="212" y="65"/>
                  <a:pt x="212" y="65"/>
                </a:cubicBezTo>
                <a:cubicBezTo>
                  <a:pt x="212" y="29"/>
                  <a:pt x="212" y="29"/>
                  <a:pt x="212" y="29"/>
                </a:cubicBezTo>
                <a:cubicBezTo>
                  <a:pt x="216" y="29"/>
                  <a:pt x="216" y="29"/>
                  <a:pt x="216" y="29"/>
                </a:cubicBezTo>
                <a:lnTo>
                  <a:pt x="2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60" name="Group 559"/>
          <p:cNvGrpSpPr/>
          <p:nvPr/>
        </p:nvGrpSpPr>
        <p:grpSpPr>
          <a:xfrm>
            <a:off x="677243" y="4933442"/>
            <a:ext cx="218921" cy="217592"/>
            <a:chOff x="3802770" y="-2002971"/>
            <a:chExt cx="1532420" cy="1523121"/>
          </a:xfrm>
          <a:solidFill>
            <a:schemeClr val="bg1"/>
          </a:solidFill>
        </p:grpSpPr>
        <p:grpSp>
          <p:nvGrpSpPr>
            <p:cNvPr id="562" name="Group 561"/>
            <p:cNvGrpSpPr/>
            <p:nvPr/>
          </p:nvGrpSpPr>
          <p:grpSpPr>
            <a:xfrm>
              <a:off x="3802770" y="-2002971"/>
              <a:ext cx="1532420" cy="474276"/>
              <a:chOff x="3802770" y="-2002971"/>
              <a:chExt cx="1532420" cy="474276"/>
            </a:xfrm>
            <a:grpFill/>
          </p:grpSpPr>
          <p:sp>
            <p:nvSpPr>
              <p:cNvPr id="571" name="Rectangle 570"/>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2" name="Rectangle 571"/>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3" name="Rectangle 572"/>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3" name="Group 562"/>
            <p:cNvGrpSpPr/>
            <p:nvPr/>
          </p:nvGrpSpPr>
          <p:grpSpPr>
            <a:xfrm>
              <a:off x="3802770" y="-1478549"/>
              <a:ext cx="1532420" cy="474276"/>
              <a:chOff x="3802770" y="-2002971"/>
              <a:chExt cx="1532420" cy="474276"/>
            </a:xfrm>
            <a:grpFill/>
          </p:grpSpPr>
          <p:sp>
            <p:nvSpPr>
              <p:cNvPr id="568" name="Rectangle 567"/>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9" name="Rectangle 568"/>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0" name="Rectangle 569"/>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4" name="Group 563"/>
            <p:cNvGrpSpPr/>
            <p:nvPr/>
          </p:nvGrpSpPr>
          <p:grpSpPr>
            <a:xfrm>
              <a:off x="3802770" y="-954126"/>
              <a:ext cx="1532420" cy="474276"/>
              <a:chOff x="3802770" y="-2002971"/>
              <a:chExt cx="1532420" cy="474276"/>
            </a:xfrm>
            <a:grpFill/>
          </p:grpSpPr>
          <p:sp>
            <p:nvSpPr>
              <p:cNvPr id="565" name="Rectangle 564"/>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6" name="Rectangle 565"/>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7" name="Rectangle 566"/>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1" name="TextBox 560"/>
          <p:cNvSpPr txBox="1"/>
          <p:nvPr/>
        </p:nvSpPr>
        <p:spPr>
          <a:xfrm>
            <a:off x="1014745" y="4963343"/>
            <a:ext cx="607452" cy="162695"/>
          </a:xfrm>
          <a:prstGeom prst="rect">
            <a:avLst/>
          </a:prstGeom>
          <a:noFill/>
        </p:spPr>
        <p:txBody>
          <a:bodyPr wrap="square" lIns="0" tIns="0" rIns="0" bIns="0" rtlCol="0">
            <a:spAutoFit/>
          </a:bodyPr>
          <a:lstStyle/>
          <a:p>
            <a:pPr defTabSz="913643">
              <a:lnSpc>
                <a:spcPct val="90000"/>
              </a:lnSpc>
              <a:spcAft>
                <a:spcPts val="588"/>
              </a:spcAft>
            </a:pPr>
            <a:r>
              <a:rPr lang="en-US" sz="1175" spc="-29" dirty="0">
                <a:gradFill>
                  <a:gsLst>
                    <a:gs pos="2917">
                      <a:srgbClr val="FFFFFF"/>
                    </a:gs>
                    <a:gs pos="30000">
                      <a:srgbClr val="FFFFFF"/>
                    </a:gs>
                  </a:gsLst>
                  <a:lin ang="5400000" scaled="0"/>
                </a:gradFill>
              </a:rPr>
              <a:t>My Apps</a:t>
            </a:r>
          </a:p>
        </p:txBody>
      </p:sp>
      <p:sp>
        <p:nvSpPr>
          <p:cNvPr id="574" name="Freeform 39"/>
          <p:cNvSpPr>
            <a:spLocks noChangeAspect="1" noEditPoints="1"/>
          </p:cNvSpPr>
          <p:nvPr/>
        </p:nvSpPr>
        <p:spPr bwMode="auto">
          <a:xfrm>
            <a:off x="671229" y="6033822"/>
            <a:ext cx="1050167" cy="359794"/>
          </a:xfrm>
          <a:custGeom>
            <a:avLst/>
            <a:gdLst>
              <a:gd name="T0" fmla="*/ 96 w 286"/>
              <a:gd name="T1" fmla="*/ 27 h 96"/>
              <a:gd name="T2" fmla="*/ 72 w 286"/>
              <a:gd name="T3" fmla="*/ 57 h 96"/>
              <a:gd name="T4" fmla="*/ 92 w 286"/>
              <a:gd name="T5" fmla="*/ 76 h 96"/>
              <a:gd name="T6" fmla="*/ 35 w 286"/>
              <a:gd name="T7" fmla="*/ 43 h 96"/>
              <a:gd name="T8" fmla="*/ 31 w 286"/>
              <a:gd name="T9" fmla="*/ 37 h 96"/>
              <a:gd name="T10" fmla="*/ 24 w 286"/>
              <a:gd name="T11" fmla="*/ 37 h 96"/>
              <a:gd name="T12" fmla="*/ 20 w 286"/>
              <a:gd name="T13" fmla="*/ 43 h 96"/>
              <a:gd name="T14" fmla="*/ 20 w 286"/>
              <a:gd name="T15" fmla="*/ 53 h 96"/>
              <a:gd name="T16" fmla="*/ 25 w 286"/>
              <a:gd name="T17" fmla="*/ 59 h 96"/>
              <a:gd name="T18" fmla="*/ 31 w 286"/>
              <a:gd name="T19" fmla="*/ 59 h 96"/>
              <a:gd name="T20" fmla="*/ 35 w 286"/>
              <a:gd name="T21" fmla="*/ 53 h 96"/>
              <a:gd name="T22" fmla="*/ 35 w 286"/>
              <a:gd name="T23" fmla="*/ 43 h 96"/>
              <a:gd name="T24" fmla="*/ 0 w 286"/>
              <a:gd name="T25" fmla="*/ 13 h 96"/>
              <a:gd name="T26" fmla="*/ 43 w 286"/>
              <a:gd name="T27" fmla="*/ 39 h 96"/>
              <a:gd name="T28" fmla="*/ 34 w 286"/>
              <a:gd name="T29" fmla="*/ 29 h 96"/>
              <a:gd name="T30" fmla="*/ 21 w 286"/>
              <a:gd name="T31" fmla="*/ 30 h 96"/>
              <a:gd name="T32" fmla="*/ 13 w 286"/>
              <a:gd name="T33" fmla="*/ 41 h 96"/>
              <a:gd name="T34" fmla="*/ 13 w 286"/>
              <a:gd name="T35" fmla="*/ 56 h 96"/>
              <a:gd name="T36" fmla="*/ 21 w 286"/>
              <a:gd name="T37" fmla="*/ 66 h 96"/>
              <a:gd name="T38" fmla="*/ 34 w 286"/>
              <a:gd name="T39" fmla="*/ 67 h 96"/>
              <a:gd name="T40" fmla="*/ 43 w 286"/>
              <a:gd name="T41" fmla="*/ 56 h 96"/>
              <a:gd name="T42" fmla="*/ 155 w 286"/>
              <a:gd name="T43" fmla="*/ 57 h 96"/>
              <a:gd name="T44" fmla="*/ 127 w 286"/>
              <a:gd name="T45" fmla="*/ 57 h 96"/>
              <a:gd name="T46" fmla="*/ 141 w 286"/>
              <a:gd name="T47" fmla="*/ 31 h 96"/>
              <a:gd name="T48" fmla="*/ 153 w 286"/>
              <a:gd name="T49" fmla="*/ 48 h 96"/>
              <a:gd name="T50" fmla="*/ 131 w 286"/>
              <a:gd name="T51" fmla="*/ 41 h 96"/>
              <a:gd name="T52" fmla="*/ 141 w 286"/>
              <a:gd name="T53" fmla="*/ 62 h 96"/>
              <a:gd name="T54" fmla="*/ 177 w 286"/>
              <a:gd name="T55" fmla="*/ 65 h 96"/>
              <a:gd name="T56" fmla="*/ 161 w 286"/>
              <a:gd name="T57" fmla="*/ 55 h 96"/>
              <a:gd name="T58" fmla="*/ 171 w 286"/>
              <a:gd name="T59" fmla="*/ 62 h 96"/>
              <a:gd name="T60" fmla="*/ 181 w 286"/>
              <a:gd name="T61" fmla="*/ 41 h 96"/>
              <a:gd name="T62" fmla="*/ 189 w 286"/>
              <a:gd name="T63" fmla="*/ 58 h 96"/>
              <a:gd name="T64" fmla="*/ 189 w 286"/>
              <a:gd name="T65" fmla="*/ 41 h 96"/>
              <a:gd name="T66" fmla="*/ 199 w 286"/>
              <a:gd name="T67" fmla="*/ 41 h 96"/>
              <a:gd name="T68" fmla="*/ 193 w 286"/>
              <a:gd name="T69" fmla="*/ 61 h 96"/>
              <a:gd name="T70" fmla="*/ 206 w 286"/>
              <a:gd name="T71" fmla="*/ 65 h 96"/>
              <a:gd name="T72" fmla="*/ 206 w 286"/>
              <a:gd name="T73" fmla="*/ 65 h 96"/>
              <a:gd name="T74" fmla="*/ 214 w 286"/>
              <a:gd name="T75" fmla="*/ 62 h 96"/>
              <a:gd name="T76" fmla="*/ 232 w 286"/>
              <a:gd name="T77" fmla="*/ 44 h 96"/>
              <a:gd name="T78" fmla="*/ 223 w 286"/>
              <a:gd name="T79" fmla="*/ 44 h 96"/>
              <a:gd name="T80" fmla="*/ 223 w 286"/>
              <a:gd name="T81" fmla="*/ 62 h 96"/>
              <a:gd name="T82" fmla="*/ 258 w 286"/>
              <a:gd name="T83" fmla="*/ 62 h 96"/>
              <a:gd name="T84" fmla="*/ 241 w 286"/>
              <a:gd name="T85" fmla="*/ 44 h 96"/>
              <a:gd name="T86" fmla="*/ 257 w 286"/>
              <a:gd name="T87" fmla="*/ 53 h 96"/>
              <a:gd name="T88" fmla="*/ 241 w 286"/>
              <a:gd name="T89" fmla="*/ 53 h 96"/>
              <a:gd name="T90" fmla="*/ 257 w 286"/>
              <a:gd name="T91" fmla="*/ 53 h 96"/>
              <a:gd name="T92" fmla="*/ 270 w 286"/>
              <a:gd name="T93" fmla="*/ 53 h 96"/>
              <a:gd name="T94" fmla="*/ 270 w 286"/>
              <a:gd name="T95" fmla="*/ 29 h 96"/>
              <a:gd name="T96" fmla="*/ 285 w 286"/>
              <a:gd name="T97" fmla="*/ 4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6" h="96">
                <a:moveTo>
                  <a:pt x="60" y="40"/>
                </a:moveTo>
                <a:cubicBezTo>
                  <a:pt x="60" y="24"/>
                  <a:pt x="60" y="24"/>
                  <a:pt x="60" y="24"/>
                </a:cubicBezTo>
                <a:cubicBezTo>
                  <a:pt x="92" y="24"/>
                  <a:pt x="92" y="24"/>
                  <a:pt x="92" y="24"/>
                </a:cubicBezTo>
                <a:cubicBezTo>
                  <a:pt x="94" y="24"/>
                  <a:pt x="96" y="26"/>
                  <a:pt x="96" y="27"/>
                </a:cubicBezTo>
                <a:cubicBezTo>
                  <a:pt x="72" y="50"/>
                  <a:pt x="72" y="50"/>
                  <a:pt x="72" y="50"/>
                </a:cubicBezTo>
                <a:lnTo>
                  <a:pt x="60" y="40"/>
                </a:lnTo>
                <a:close/>
                <a:moveTo>
                  <a:pt x="74" y="56"/>
                </a:moveTo>
                <a:cubicBezTo>
                  <a:pt x="74" y="57"/>
                  <a:pt x="73" y="57"/>
                  <a:pt x="72" y="57"/>
                </a:cubicBezTo>
                <a:cubicBezTo>
                  <a:pt x="72" y="57"/>
                  <a:pt x="71" y="57"/>
                  <a:pt x="70" y="56"/>
                </a:cubicBezTo>
                <a:cubicBezTo>
                  <a:pt x="60" y="48"/>
                  <a:pt x="60" y="48"/>
                  <a:pt x="60" y="48"/>
                </a:cubicBezTo>
                <a:cubicBezTo>
                  <a:pt x="60" y="76"/>
                  <a:pt x="60" y="76"/>
                  <a:pt x="60" y="76"/>
                </a:cubicBezTo>
                <a:cubicBezTo>
                  <a:pt x="92" y="76"/>
                  <a:pt x="92" y="76"/>
                  <a:pt x="92" y="76"/>
                </a:cubicBezTo>
                <a:cubicBezTo>
                  <a:pt x="95" y="76"/>
                  <a:pt x="96" y="74"/>
                  <a:pt x="96" y="72"/>
                </a:cubicBezTo>
                <a:cubicBezTo>
                  <a:pt x="96" y="36"/>
                  <a:pt x="96" y="36"/>
                  <a:pt x="96" y="36"/>
                </a:cubicBezTo>
                <a:lnTo>
                  <a:pt x="74" y="56"/>
                </a:lnTo>
                <a:close/>
                <a:moveTo>
                  <a:pt x="35" y="43"/>
                </a:moveTo>
                <a:cubicBezTo>
                  <a:pt x="35" y="42"/>
                  <a:pt x="35" y="41"/>
                  <a:pt x="34" y="41"/>
                </a:cubicBezTo>
                <a:cubicBezTo>
                  <a:pt x="34" y="40"/>
                  <a:pt x="34" y="39"/>
                  <a:pt x="34" y="39"/>
                </a:cubicBezTo>
                <a:cubicBezTo>
                  <a:pt x="33" y="38"/>
                  <a:pt x="33" y="38"/>
                  <a:pt x="32" y="38"/>
                </a:cubicBezTo>
                <a:cubicBezTo>
                  <a:pt x="32" y="37"/>
                  <a:pt x="31" y="37"/>
                  <a:pt x="31" y="37"/>
                </a:cubicBezTo>
                <a:cubicBezTo>
                  <a:pt x="31" y="36"/>
                  <a:pt x="30" y="36"/>
                  <a:pt x="29" y="36"/>
                </a:cubicBezTo>
                <a:cubicBezTo>
                  <a:pt x="29" y="36"/>
                  <a:pt x="28" y="36"/>
                  <a:pt x="28" y="36"/>
                </a:cubicBezTo>
                <a:cubicBezTo>
                  <a:pt x="27" y="36"/>
                  <a:pt x="27" y="36"/>
                  <a:pt x="26" y="36"/>
                </a:cubicBezTo>
                <a:cubicBezTo>
                  <a:pt x="25" y="36"/>
                  <a:pt x="25" y="37"/>
                  <a:pt x="24" y="37"/>
                </a:cubicBezTo>
                <a:cubicBezTo>
                  <a:pt x="24" y="37"/>
                  <a:pt x="23" y="38"/>
                  <a:pt x="23" y="38"/>
                </a:cubicBezTo>
                <a:cubicBezTo>
                  <a:pt x="23" y="38"/>
                  <a:pt x="22" y="39"/>
                  <a:pt x="22" y="40"/>
                </a:cubicBezTo>
                <a:cubicBezTo>
                  <a:pt x="22" y="40"/>
                  <a:pt x="21" y="41"/>
                  <a:pt x="21" y="41"/>
                </a:cubicBezTo>
                <a:cubicBezTo>
                  <a:pt x="21" y="42"/>
                  <a:pt x="21" y="43"/>
                  <a:pt x="20" y="43"/>
                </a:cubicBezTo>
                <a:cubicBezTo>
                  <a:pt x="20" y="44"/>
                  <a:pt x="20" y="45"/>
                  <a:pt x="20" y="46"/>
                </a:cubicBezTo>
                <a:cubicBezTo>
                  <a:pt x="20" y="46"/>
                  <a:pt x="20" y="47"/>
                  <a:pt x="20" y="48"/>
                </a:cubicBezTo>
                <a:cubicBezTo>
                  <a:pt x="20" y="49"/>
                  <a:pt x="20" y="50"/>
                  <a:pt x="20" y="51"/>
                </a:cubicBezTo>
                <a:cubicBezTo>
                  <a:pt x="20" y="51"/>
                  <a:pt x="20" y="52"/>
                  <a:pt x="20" y="53"/>
                </a:cubicBezTo>
                <a:cubicBezTo>
                  <a:pt x="21" y="54"/>
                  <a:pt x="21" y="54"/>
                  <a:pt x="21" y="55"/>
                </a:cubicBezTo>
                <a:cubicBezTo>
                  <a:pt x="21" y="56"/>
                  <a:pt x="22" y="56"/>
                  <a:pt x="22" y="57"/>
                </a:cubicBezTo>
                <a:cubicBezTo>
                  <a:pt x="22" y="57"/>
                  <a:pt x="23" y="58"/>
                  <a:pt x="23" y="58"/>
                </a:cubicBezTo>
                <a:cubicBezTo>
                  <a:pt x="24" y="59"/>
                  <a:pt x="24" y="59"/>
                  <a:pt x="25" y="59"/>
                </a:cubicBezTo>
                <a:cubicBezTo>
                  <a:pt x="25" y="59"/>
                  <a:pt x="25" y="60"/>
                  <a:pt x="26" y="60"/>
                </a:cubicBezTo>
                <a:cubicBezTo>
                  <a:pt x="26" y="60"/>
                  <a:pt x="27" y="60"/>
                  <a:pt x="28" y="60"/>
                </a:cubicBezTo>
                <a:cubicBezTo>
                  <a:pt x="28" y="60"/>
                  <a:pt x="29" y="60"/>
                  <a:pt x="29" y="60"/>
                </a:cubicBezTo>
                <a:cubicBezTo>
                  <a:pt x="30" y="60"/>
                  <a:pt x="30" y="60"/>
                  <a:pt x="31" y="59"/>
                </a:cubicBezTo>
                <a:cubicBezTo>
                  <a:pt x="31" y="59"/>
                  <a:pt x="32" y="59"/>
                  <a:pt x="32" y="58"/>
                </a:cubicBezTo>
                <a:cubicBezTo>
                  <a:pt x="33" y="58"/>
                  <a:pt x="33" y="58"/>
                  <a:pt x="33" y="57"/>
                </a:cubicBezTo>
                <a:cubicBezTo>
                  <a:pt x="34" y="57"/>
                  <a:pt x="34" y="56"/>
                  <a:pt x="34" y="55"/>
                </a:cubicBezTo>
                <a:cubicBezTo>
                  <a:pt x="35" y="55"/>
                  <a:pt x="35" y="54"/>
                  <a:pt x="35" y="53"/>
                </a:cubicBezTo>
                <a:cubicBezTo>
                  <a:pt x="35" y="53"/>
                  <a:pt x="35" y="52"/>
                  <a:pt x="36" y="51"/>
                </a:cubicBezTo>
                <a:cubicBezTo>
                  <a:pt x="36" y="50"/>
                  <a:pt x="36" y="49"/>
                  <a:pt x="36" y="48"/>
                </a:cubicBezTo>
                <a:cubicBezTo>
                  <a:pt x="36" y="47"/>
                  <a:pt x="36" y="46"/>
                  <a:pt x="36" y="45"/>
                </a:cubicBezTo>
                <a:cubicBezTo>
                  <a:pt x="36" y="44"/>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4" y="42"/>
                  <a:pt x="44" y="41"/>
                  <a:pt x="43" y="39"/>
                </a:cubicBezTo>
                <a:cubicBezTo>
                  <a:pt x="43" y="38"/>
                  <a:pt x="42" y="37"/>
                  <a:pt x="42" y="36"/>
                </a:cubicBezTo>
                <a:cubicBezTo>
                  <a:pt x="41" y="35"/>
                  <a:pt x="40" y="34"/>
                  <a:pt x="40" y="33"/>
                </a:cubicBezTo>
                <a:cubicBezTo>
                  <a:pt x="39" y="32"/>
                  <a:pt x="38" y="31"/>
                  <a:pt x="37" y="31"/>
                </a:cubicBezTo>
                <a:cubicBezTo>
                  <a:pt x="36" y="30"/>
                  <a:pt x="35" y="29"/>
                  <a:pt x="34" y="29"/>
                </a:cubicBezTo>
                <a:cubicBezTo>
                  <a:pt x="33" y="29"/>
                  <a:pt x="32" y="28"/>
                  <a:pt x="31" y="28"/>
                </a:cubicBezTo>
                <a:cubicBezTo>
                  <a:pt x="30" y="28"/>
                  <a:pt x="29" y="28"/>
                  <a:pt x="28" y="28"/>
                </a:cubicBezTo>
                <a:cubicBezTo>
                  <a:pt x="27" y="28"/>
                  <a:pt x="26" y="28"/>
                  <a:pt x="24" y="29"/>
                </a:cubicBezTo>
                <a:cubicBezTo>
                  <a:pt x="23" y="29"/>
                  <a:pt x="22" y="29"/>
                  <a:pt x="21" y="30"/>
                </a:cubicBezTo>
                <a:cubicBezTo>
                  <a:pt x="20" y="30"/>
                  <a:pt x="20" y="31"/>
                  <a:pt x="19" y="32"/>
                </a:cubicBezTo>
                <a:cubicBezTo>
                  <a:pt x="18" y="32"/>
                  <a:pt x="17" y="33"/>
                  <a:pt x="16" y="34"/>
                </a:cubicBezTo>
                <a:cubicBezTo>
                  <a:pt x="16" y="35"/>
                  <a:pt x="15" y="36"/>
                  <a:pt x="15" y="37"/>
                </a:cubicBezTo>
                <a:cubicBezTo>
                  <a:pt x="14" y="38"/>
                  <a:pt x="14" y="39"/>
                  <a:pt x="13" y="41"/>
                </a:cubicBezTo>
                <a:cubicBezTo>
                  <a:pt x="13" y="42"/>
                  <a:pt x="13" y="43"/>
                  <a:pt x="13" y="44"/>
                </a:cubicBezTo>
                <a:cubicBezTo>
                  <a:pt x="12" y="46"/>
                  <a:pt x="12" y="47"/>
                  <a:pt x="12" y="48"/>
                </a:cubicBezTo>
                <a:cubicBezTo>
                  <a:pt x="12" y="50"/>
                  <a:pt x="12" y="51"/>
                  <a:pt x="13" y="52"/>
                </a:cubicBezTo>
                <a:cubicBezTo>
                  <a:pt x="13" y="54"/>
                  <a:pt x="13" y="55"/>
                  <a:pt x="13" y="56"/>
                </a:cubicBezTo>
                <a:cubicBezTo>
                  <a:pt x="14" y="57"/>
                  <a:pt x="14" y="58"/>
                  <a:pt x="15" y="59"/>
                </a:cubicBezTo>
                <a:cubicBezTo>
                  <a:pt x="15" y="60"/>
                  <a:pt x="16" y="61"/>
                  <a:pt x="17" y="62"/>
                </a:cubicBezTo>
                <a:cubicBezTo>
                  <a:pt x="17" y="63"/>
                  <a:pt x="18" y="64"/>
                  <a:pt x="19" y="64"/>
                </a:cubicBezTo>
                <a:cubicBezTo>
                  <a:pt x="20" y="65"/>
                  <a:pt x="20" y="66"/>
                  <a:pt x="21" y="66"/>
                </a:cubicBezTo>
                <a:cubicBezTo>
                  <a:pt x="22" y="67"/>
                  <a:pt x="23" y="67"/>
                  <a:pt x="24" y="67"/>
                </a:cubicBezTo>
                <a:cubicBezTo>
                  <a:pt x="25" y="68"/>
                  <a:pt x="26" y="68"/>
                  <a:pt x="27" y="68"/>
                </a:cubicBezTo>
                <a:cubicBezTo>
                  <a:pt x="29" y="68"/>
                  <a:pt x="30" y="68"/>
                  <a:pt x="31" y="68"/>
                </a:cubicBezTo>
                <a:cubicBezTo>
                  <a:pt x="32" y="68"/>
                  <a:pt x="33" y="67"/>
                  <a:pt x="34" y="67"/>
                </a:cubicBezTo>
                <a:cubicBezTo>
                  <a:pt x="35" y="66"/>
                  <a:pt x="36" y="66"/>
                  <a:pt x="37" y="65"/>
                </a:cubicBezTo>
                <a:cubicBezTo>
                  <a:pt x="38" y="65"/>
                  <a:pt x="39" y="64"/>
                  <a:pt x="39" y="63"/>
                </a:cubicBezTo>
                <a:cubicBezTo>
                  <a:pt x="40" y="62"/>
                  <a:pt x="41" y="61"/>
                  <a:pt x="42" y="60"/>
                </a:cubicBezTo>
                <a:cubicBezTo>
                  <a:pt x="42" y="59"/>
                  <a:pt x="43" y="58"/>
                  <a:pt x="43" y="56"/>
                </a:cubicBezTo>
                <a:cubicBezTo>
                  <a:pt x="44" y="55"/>
                  <a:pt x="44" y="54"/>
                  <a:pt x="44" y="52"/>
                </a:cubicBezTo>
                <a:cubicBezTo>
                  <a:pt x="44" y="51"/>
                  <a:pt x="44" y="49"/>
                  <a:pt x="44" y="48"/>
                </a:cubicBezTo>
                <a:close/>
                <a:moveTo>
                  <a:pt x="157" y="48"/>
                </a:moveTo>
                <a:cubicBezTo>
                  <a:pt x="157" y="51"/>
                  <a:pt x="156" y="54"/>
                  <a:pt x="155" y="57"/>
                </a:cubicBezTo>
                <a:cubicBezTo>
                  <a:pt x="154" y="60"/>
                  <a:pt x="152" y="62"/>
                  <a:pt x="149" y="63"/>
                </a:cubicBezTo>
                <a:cubicBezTo>
                  <a:pt x="147" y="65"/>
                  <a:pt x="144" y="65"/>
                  <a:pt x="141" y="65"/>
                </a:cubicBezTo>
                <a:cubicBezTo>
                  <a:pt x="138" y="65"/>
                  <a:pt x="135" y="65"/>
                  <a:pt x="133" y="63"/>
                </a:cubicBezTo>
                <a:cubicBezTo>
                  <a:pt x="130" y="62"/>
                  <a:pt x="128" y="60"/>
                  <a:pt x="127" y="57"/>
                </a:cubicBezTo>
                <a:cubicBezTo>
                  <a:pt x="126" y="55"/>
                  <a:pt x="125" y="52"/>
                  <a:pt x="125" y="48"/>
                </a:cubicBezTo>
                <a:cubicBezTo>
                  <a:pt x="125" y="45"/>
                  <a:pt x="126" y="42"/>
                  <a:pt x="127" y="39"/>
                </a:cubicBezTo>
                <a:cubicBezTo>
                  <a:pt x="128" y="36"/>
                  <a:pt x="130" y="34"/>
                  <a:pt x="133" y="33"/>
                </a:cubicBezTo>
                <a:cubicBezTo>
                  <a:pt x="135" y="31"/>
                  <a:pt x="138" y="31"/>
                  <a:pt x="141" y="31"/>
                </a:cubicBezTo>
                <a:cubicBezTo>
                  <a:pt x="144" y="31"/>
                  <a:pt x="147" y="31"/>
                  <a:pt x="149" y="33"/>
                </a:cubicBezTo>
                <a:cubicBezTo>
                  <a:pt x="152" y="34"/>
                  <a:pt x="154" y="36"/>
                  <a:pt x="155" y="39"/>
                </a:cubicBezTo>
                <a:cubicBezTo>
                  <a:pt x="156" y="41"/>
                  <a:pt x="157" y="44"/>
                  <a:pt x="157" y="48"/>
                </a:cubicBezTo>
                <a:close/>
                <a:moveTo>
                  <a:pt x="153" y="48"/>
                </a:moveTo>
                <a:cubicBezTo>
                  <a:pt x="153" y="44"/>
                  <a:pt x="152" y="40"/>
                  <a:pt x="150" y="38"/>
                </a:cubicBezTo>
                <a:cubicBezTo>
                  <a:pt x="148" y="35"/>
                  <a:pt x="145" y="34"/>
                  <a:pt x="141" y="34"/>
                </a:cubicBezTo>
                <a:cubicBezTo>
                  <a:pt x="139" y="34"/>
                  <a:pt x="137" y="35"/>
                  <a:pt x="135" y="36"/>
                </a:cubicBezTo>
                <a:cubicBezTo>
                  <a:pt x="133" y="37"/>
                  <a:pt x="132" y="39"/>
                  <a:pt x="131" y="41"/>
                </a:cubicBezTo>
                <a:cubicBezTo>
                  <a:pt x="130" y="43"/>
                  <a:pt x="129" y="45"/>
                  <a:pt x="129" y="48"/>
                </a:cubicBezTo>
                <a:cubicBezTo>
                  <a:pt x="129" y="51"/>
                  <a:pt x="130" y="53"/>
                  <a:pt x="131" y="55"/>
                </a:cubicBezTo>
                <a:cubicBezTo>
                  <a:pt x="132" y="57"/>
                  <a:pt x="133" y="59"/>
                  <a:pt x="135" y="60"/>
                </a:cubicBezTo>
                <a:cubicBezTo>
                  <a:pt x="137" y="61"/>
                  <a:pt x="139" y="62"/>
                  <a:pt x="141" y="62"/>
                </a:cubicBezTo>
                <a:cubicBezTo>
                  <a:pt x="145" y="62"/>
                  <a:pt x="147" y="61"/>
                  <a:pt x="150" y="58"/>
                </a:cubicBezTo>
                <a:cubicBezTo>
                  <a:pt x="152" y="56"/>
                  <a:pt x="153" y="52"/>
                  <a:pt x="153" y="48"/>
                </a:cubicBezTo>
                <a:close/>
                <a:moveTo>
                  <a:pt x="181" y="65"/>
                </a:moveTo>
                <a:cubicBezTo>
                  <a:pt x="177" y="65"/>
                  <a:pt x="177" y="65"/>
                  <a:pt x="177" y="65"/>
                </a:cubicBezTo>
                <a:cubicBezTo>
                  <a:pt x="177" y="61"/>
                  <a:pt x="177" y="61"/>
                  <a:pt x="177" y="61"/>
                </a:cubicBezTo>
                <a:cubicBezTo>
                  <a:pt x="177" y="61"/>
                  <a:pt x="177" y="61"/>
                  <a:pt x="177" y="61"/>
                </a:cubicBezTo>
                <a:cubicBezTo>
                  <a:pt x="175" y="64"/>
                  <a:pt x="173" y="65"/>
                  <a:pt x="170" y="65"/>
                </a:cubicBezTo>
                <a:cubicBezTo>
                  <a:pt x="164" y="65"/>
                  <a:pt x="161" y="62"/>
                  <a:pt x="161" y="55"/>
                </a:cubicBezTo>
                <a:cubicBezTo>
                  <a:pt x="161" y="41"/>
                  <a:pt x="161" y="41"/>
                  <a:pt x="161" y="41"/>
                </a:cubicBezTo>
                <a:cubicBezTo>
                  <a:pt x="165" y="41"/>
                  <a:pt x="165" y="41"/>
                  <a:pt x="165" y="41"/>
                </a:cubicBezTo>
                <a:cubicBezTo>
                  <a:pt x="165" y="55"/>
                  <a:pt x="165" y="55"/>
                  <a:pt x="165" y="55"/>
                </a:cubicBezTo>
                <a:cubicBezTo>
                  <a:pt x="165" y="60"/>
                  <a:pt x="167" y="62"/>
                  <a:pt x="171" y="62"/>
                </a:cubicBezTo>
                <a:cubicBezTo>
                  <a:pt x="173" y="62"/>
                  <a:pt x="174" y="61"/>
                  <a:pt x="175" y="60"/>
                </a:cubicBezTo>
                <a:cubicBezTo>
                  <a:pt x="177" y="59"/>
                  <a:pt x="177" y="57"/>
                  <a:pt x="177" y="55"/>
                </a:cubicBezTo>
                <a:cubicBezTo>
                  <a:pt x="177" y="41"/>
                  <a:pt x="177" y="41"/>
                  <a:pt x="177" y="41"/>
                </a:cubicBezTo>
                <a:cubicBezTo>
                  <a:pt x="181" y="41"/>
                  <a:pt x="181" y="41"/>
                  <a:pt x="181" y="41"/>
                </a:cubicBezTo>
                <a:lnTo>
                  <a:pt x="181" y="65"/>
                </a:lnTo>
                <a:close/>
                <a:moveTo>
                  <a:pt x="199" y="65"/>
                </a:moveTo>
                <a:cubicBezTo>
                  <a:pt x="198" y="65"/>
                  <a:pt x="196" y="65"/>
                  <a:pt x="195" y="65"/>
                </a:cubicBezTo>
                <a:cubicBezTo>
                  <a:pt x="191" y="65"/>
                  <a:pt x="189" y="63"/>
                  <a:pt x="189" y="58"/>
                </a:cubicBezTo>
                <a:cubicBezTo>
                  <a:pt x="189" y="44"/>
                  <a:pt x="189" y="44"/>
                  <a:pt x="189" y="44"/>
                </a:cubicBezTo>
                <a:cubicBezTo>
                  <a:pt x="185" y="44"/>
                  <a:pt x="185" y="44"/>
                  <a:pt x="185" y="44"/>
                </a:cubicBezTo>
                <a:cubicBezTo>
                  <a:pt x="185" y="41"/>
                  <a:pt x="185" y="41"/>
                  <a:pt x="185" y="41"/>
                </a:cubicBezTo>
                <a:cubicBezTo>
                  <a:pt x="189" y="41"/>
                  <a:pt x="189" y="41"/>
                  <a:pt x="189" y="41"/>
                </a:cubicBezTo>
                <a:cubicBezTo>
                  <a:pt x="189" y="35"/>
                  <a:pt x="189" y="35"/>
                  <a:pt x="189" y="35"/>
                </a:cubicBezTo>
                <a:cubicBezTo>
                  <a:pt x="193" y="34"/>
                  <a:pt x="193" y="34"/>
                  <a:pt x="193" y="34"/>
                </a:cubicBezTo>
                <a:cubicBezTo>
                  <a:pt x="193" y="41"/>
                  <a:pt x="193" y="41"/>
                  <a:pt x="193" y="41"/>
                </a:cubicBezTo>
                <a:cubicBezTo>
                  <a:pt x="199" y="41"/>
                  <a:pt x="199" y="41"/>
                  <a:pt x="199" y="41"/>
                </a:cubicBezTo>
                <a:cubicBezTo>
                  <a:pt x="199" y="44"/>
                  <a:pt x="199" y="44"/>
                  <a:pt x="199" y="44"/>
                </a:cubicBezTo>
                <a:cubicBezTo>
                  <a:pt x="193" y="44"/>
                  <a:pt x="193" y="44"/>
                  <a:pt x="193" y="44"/>
                </a:cubicBezTo>
                <a:cubicBezTo>
                  <a:pt x="193" y="58"/>
                  <a:pt x="193" y="58"/>
                  <a:pt x="193" y="58"/>
                </a:cubicBezTo>
                <a:cubicBezTo>
                  <a:pt x="193" y="59"/>
                  <a:pt x="193" y="60"/>
                  <a:pt x="193" y="61"/>
                </a:cubicBezTo>
                <a:cubicBezTo>
                  <a:pt x="194" y="62"/>
                  <a:pt x="195" y="62"/>
                  <a:pt x="196" y="62"/>
                </a:cubicBezTo>
                <a:cubicBezTo>
                  <a:pt x="197" y="62"/>
                  <a:pt x="198" y="62"/>
                  <a:pt x="199" y="61"/>
                </a:cubicBezTo>
                <a:lnTo>
                  <a:pt x="199" y="65"/>
                </a:lnTo>
                <a:close/>
                <a:moveTo>
                  <a:pt x="206" y="65"/>
                </a:moveTo>
                <a:cubicBezTo>
                  <a:pt x="202" y="65"/>
                  <a:pt x="202" y="65"/>
                  <a:pt x="202" y="65"/>
                </a:cubicBezTo>
                <a:cubicBezTo>
                  <a:pt x="202" y="29"/>
                  <a:pt x="202" y="29"/>
                  <a:pt x="202" y="29"/>
                </a:cubicBezTo>
                <a:cubicBezTo>
                  <a:pt x="206" y="29"/>
                  <a:pt x="206" y="29"/>
                  <a:pt x="206" y="29"/>
                </a:cubicBezTo>
                <a:lnTo>
                  <a:pt x="206" y="65"/>
                </a:lnTo>
                <a:close/>
                <a:moveTo>
                  <a:pt x="235" y="53"/>
                </a:moveTo>
                <a:cubicBezTo>
                  <a:pt x="235" y="57"/>
                  <a:pt x="234" y="60"/>
                  <a:pt x="231" y="62"/>
                </a:cubicBezTo>
                <a:cubicBezTo>
                  <a:pt x="229" y="64"/>
                  <a:pt x="226" y="65"/>
                  <a:pt x="223" y="65"/>
                </a:cubicBezTo>
                <a:cubicBezTo>
                  <a:pt x="219" y="65"/>
                  <a:pt x="216" y="64"/>
                  <a:pt x="214" y="62"/>
                </a:cubicBezTo>
                <a:cubicBezTo>
                  <a:pt x="212" y="60"/>
                  <a:pt x="211" y="57"/>
                  <a:pt x="211" y="53"/>
                </a:cubicBezTo>
                <a:cubicBezTo>
                  <a:pt x="211" y="49"/>
                  <a:pt x="212" y="46"/>
                  <a:pt x="214" y="44"/>
                </a:cubicBezTo>
                <a:cubicBezTo>
                  <a:pt x="216" y="41"/>
                  <a:pt x="219" y="40"/>
                  <a:pt x="223" y="40"/>
                </a:cubicBezTo>
                <a:cubicBezTo>
                  <a:pt x="227" y="40"/>
                  <a:pt x="230" y="41"/>
                  <a:pt x="232" y="44"/>
                </a:cubicBezTo>
                <a:cubicBezTo>
                  <a:pt x="234" y="46"/>
                  <a:pt x="235" y="49"/>
                  <a:pt x="235" y="53"/>
                </a:cubicBezTo>
                <a:close/>
                <a:moveTo>
                  <a:pt x="231" y="53"/>
                </a:moveTo>
                <a:cubicBezTo>
                  <a:pt x="231" y="50"/>
                  <a:pt x="230" y="48"/>
                  <a:pt x="229" y="46"/>
                </a:cubicBezTo>
                <a:cubicBezTo>
                  <a:pt x="227" y="44"/>
                  <a:pt x="225" y="44"/>
                  <a:pt x="223" y="44"/>
                </a:cubicBezTo>
                <a:cubicBezTo>
                  <a:pt x="220" y="44"/>
                  <a:pt x="218" y="44"/>
                  <a:pt x="217" y="46"/>
                </a:cubicBezTo>
                <a:cubicBezTo>
                  <a:pt x="216" y="48"/>
                  <a:pt x="215" y="50"/>
                  <a:pt x="215" y="53"/>
                </a:cubicBezTo>
                <a:cubicBezTo>
                  <a:pt x="215" y="56"/>
                  <a:pt x="216" y="58"/>
                  <a:pt x="217" y="60"/>
                </a:cubicBezTo>
                <a:cubicBezTo>
                  <a:pt x="219" y="61"/>
                  <a:pt x="220" y="62"/>
                  <a:pt x="223" y="62"/>
                </a:cubicBezTo>
                <a:cubicBezTo>
                  <a:pt x="225" y="62"/>
                  <a:pt x="227" y="61"/>
                  <a:pt x="229" y="60"/>
                </a:cubicBezTo>
                <a:cubicBezTo>
                  <a:pt x="230" y="58"/>
                  <a:pt x="231" y="56"/>
                  <a:pt x="231" y="53"/>
                </a:cubicBezTo>
                <a:close/>
                <a:moveTo>
                  <a:pt x="261" y="53"/>
                </a:moveTo>
                <a:cubicBezTo>
                  <a:pt x="261" y="57"/>
                  <a:pt x="260" y="60"/>
                  <a:pt x="258" y="62"/>
                </a:cubicBezTo>
                <a:cubicBezTo>
                  <a:pt x="256" y="64"/>
                  <a:pt x="253" y="65"/>
                  <a:pt x="249" y="65"/>
                </a:cubicBezTo>
                <a:cubicBezTo>
                  <a:pt x="246" y="65"/>
                  <a:pt x="243" y="64"/>
                  <a:pt x="241" y="62"/>
                </a:cubicBezTo>
                <a:cubicBezTo>
                  <a:pt x="238" y="60"/>
                  <a:pt x="237" y="57"/>
                  <a:pt x="237" y="53"/>
                </a:cubicBezTo>
                <a:cubicBezTo>
                  <a:pt x="237" y="49"/>
                  <a:pt x="238" y="46"/>
                  <a:pt x="241" y="44"/>
                </a:cubicBezTo>
                <a:cubicBezTo>
                  <a:pt x="243" y="41"/>
                  <a:pt x="246" y="40"/>
                  <a:pt x="250" y="40"/>
                </a:cubicBezTo>
                <a:cubicBezTo>
                  <a:pt x="253" y="40"/>
                  <a:pt x="256" y="41"/>
                  <a:pt x="258" y="44"/>
                </a:cubicBezTo>
                <a:cubicBezTo>
                  <a:pt x="260" y="46"/>
                  <a:pt x="261" y="49"/>
                  <a:pt x="261" y="53"/>
                </a:cubicBezTo>
                <a:close/>
                <a:moveTo>
                  <a:pt x="257" y="53"/>
                </a:moveTo>
                <a:cubicBezTo>
                  <a:pt x="257" y="50"/>
                  <a:pt x="256" y="48"/>
                  <a:pt x="255" y="46"/>
                </a:cubicBezTo>
                <a:cubicBezTo>
                  <a:pt x="254" y="44"/>
                  <a:pt x="252" y="44"/>
                  <a:pt x="249" y="44"/>
                </a:cubicBezTo>
                <a:cubicBezTo>
                  <a:pt x="247" y="44"/>
                  <a:pt x="245" y="44"/>
                  <a:pt x="244" y="46"/>
                </a:cubicBezTo>
                <a:cubicBezTo>
                  <a:pt x="242" y="48"/>
                  <a:pt x="241" y="50"/>
                  <a:pt x="241" y="53"/>
                </a:cubicBezTo>
                <a:cubicBezTo>
                  <a:pt x="241" y="56"/>
                  <a:pt x="242" y="58"/>
                  <a:pt x="244" y="60"/>
                </a:cubicBezTo>
                <a:cubicBezTo>
                  <a:pt x="245" y="61"/>
                  <a:pt x="247" y="62"/>
                  <a:pt x="249" y="62"/>
                </a:cubicBezTo>
                <a:cubicBezTo>
                  <a:pt x="252" y="62"/>
                  <a:pt x="254" y="61"/>
                  <a:pt x="255" y="60"/>
                </a:cubicBezTo>
                <a:cubicBezTo>
                  <a:pt x="256" y="58"/>
                  <a:pt x="257" y="56"/>
                  <a:pt x="257" y="53"/>
                </a:cubicBezTo>
                <a:close/>
                <a:moveTo>
                  <a:pt x="286" y="65"/>
                </a:moveTo>
                <a:cubicBezTo>
                  <a:pt x="280" y="65"/>
                  <a:pt x="280" y="65"/>
                  <a:pt x="280" y="65"/>
                </a:cubicBezTo>
                <a:cubicBezTo>
                  <a:pt x="270" y="53"/>
                  <a:pt x="270" y="53"/>
                  <a:pt x="270" y="53"/>
                </a:cubicBezTo>
                <a:cubicBezTo>
                  <a:pt x="270" y="53"/>
                  <a:pt x="270" y="53"/>
                  <a:pt x="270" y="53"/>
                </a:cubicBezTo>
                <a:cubicBezTo>
                  <a:pt x="270" y="65"/>
                  <a:pt x="270" y="65"/>
                  <a:pt x="270" y="65"/>
                </a:cubicBezTo>
                <a:cubicBezTo>
                  <a:pt x="266" y="65"/>
                  <a:pt x="266" y="65"/>
                  <a:pt x="266" y="65"/>
                </a:cubicBezTo>
                <a:cubicBezTo>
                  <a:pt x="266" y="29"/>
                  <a:pt x="266" y="29"/>
                  <a:pt x="266" y="29"/>
                </a:cubicBezTo>
                <a:cubicBezTo>
                  <a:pt x="270" y="29"/>
                  <a:pt x="270" y="29"/>
                  <a:pt x="270" y="29"/>
                </a:cubicBezTo>
                <a:cubicBezTo>
                  <a:pt x="270" y="52"/>
                  <a:pt x="270" y="52"/>
                  <a:pt x="270" y="52"/>
                </a:cubicBezTo>
                <a:cubicBezTo>
                  <a:pt x="270" y="52"/>
                  <a:pt x="270" y="52"/>
                  <a:pt x="270" y="52"/>
                </a:cubicBezTo>
                <a:cubicBezTo>
                  <a:pt x="280" y="41"/>
                  <a:pt x="280" y="41"/>
                  <a:pt x="280" y="41"/>
                </a:cubicBezTo>
                <a:cubicBezTo>
                  <a:pt x="285" y="41"/>
                  <a:pt x="285" y="41"/>
                  <a:pt x="285" y="41"/>
                </a:cubicBezTo>
                <a:cubicBezTo>
                  <a:pt x="274" y="52"/>
                  <a:pt x="274" y="52"/>
                  <a:pt x="274" y="52"/>
                </a:cubicBezTo>
                <a:lnTo>
                  <a:pt x="28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5" name="Freeform 35"/>
          <p:cNvSpPr>
            <a:spLocks noChangeAspect="1" noEditPoints="1"/>
          </p:cNvSpPr>
          <p:nvPr/>
        </p:nvSpPr>
        <p:spPr bwMode="auto">
          <a:xfrm>
            <a:off x="2297209" y="3990996"/>
            <a:ext cx="1294936" cy="362264"/>
          </a:xfrm>
          <a:custGeom>
            <a:avLst/>
            <a:gdLst>
              <a:gd name="T0" fmla="*/ 128 w 344"/>
              <a:gd name="T1" fmla="*/ 52 h 96"/>
              <a:gd name="T2" fmla="*/ 133 w 344"/>
              <a:gd name="T3" fmla="*/ 31 h 96"/>
              <a:gd name="T4" fmla="*/ 133 w 344"/>
              <a:gd name="T5" fmla="*/ 34 h 96"/>
              <a:gd name="T6" fmla="*/ 139 w 344"/>
              <a:gd name="T7" fmla="*/ 46 h 96"/>
              <a:gd name="T8" fmla="*/ 157 w 344"/>
              <a:gd name="T9" fmla="*/ 65 h 96"/>
              <a:gd name="T10" fmla="*/ 158 w 344"/>
              <a:gd name="T11" fmla="*/ 40 h 96"/>
              <a:gd name="T12" fmla="*/ 163 w 344"/>
              <a:gd name="T13" fmla="*/ 45 h 96"/>
              <a:gd name="T14" fmla="*/ 152 w 344"/>
              <a:gd name="T15" fmla="*/ 59 h 96"/>
              <a:gd name="T16" fmla="*/ 204 w 344"/>
              <a:gd name="T17" fmla="*/ 40 h 96"/>
              <a:gd name="T18" fmla="*/ 188 w 344"/>
              <a:gd name="T19" fmla="*/ 45 h 96"/>
              <a:gd name="T20" fmla="*/ 178 w 344"/>
              <a:gd name="T21" fmla="*/ 64 h 96"/>
              <a:gd name="T22" fmla="*/ 180 w 344"/>
              <a:gd name="T23" fmla="*/ 61 h 96"/>
              <a:gd name="T24" fmla="*/ 190 w 344"/>
              <a:gd name="T25" fmla="*/ 40 h 96"/>
              <a:gd name="T26" fmla="*/ 196 w 344"/>
              <a:gd name="T27" fmla="*/ 58 h 96"/>
              <a:gd name="T28" fmla="*/ 210 w 344"/>
              <a:gd name="T29" fmla="*/ 53 h 96"/>
              <a:gd name="T30" fmla="*/ 225 w 344"/>
              <a:gd name="T31" fmla="*/ 63 h 96"/>
              <a:gd name="T32" fmla="*/ 207 w 344"/>
              <a:gd name="T33" fmla="*/ 46 h 96"/>
              <a:gd name="T34" fmla="*/ 227 w 344"/>
              <a:gd name="T35" fmla="*/ 51 h 96"/>
              <a:gd name="T36" fmla="*/ 217 w 344"/>
              <a:gd name="T37" fmla="*/ 43 h 96"/>
              <a:gd name="T38" fmla="*/ 243 w 344"/>
              <a:gd name="T39" fmla="*/ 44 h 96"/>
              <a:gd name="T40" fmla="*/ 235 w 344"/>
              <a:gd name="T41" fmla="*/ 64 h 96"/>
              <a:gd name="T42" fmla="*/ 235 w 344"/>
              <a:gd name="T43" fmla="*/ 45 h 96"/>
              <a:gd name="T44" fmla="*/ 243 w 344"/>
              <a:gd name="T45" fmla="*/ 40 h 96"/>
              <a:gd name="T46" fmla="*/ 255 w 344"/>
              <a:gd name="T47" fmla="*/ 52 h 96"/>
              <a:gd name="T48" fmla="*/ 247 w 344"/>
              <a:gd name="T49" fmla="*/ 31 h 96"/>
              <a:gd name="T50" fmla="*/ 263 w 344"/>
              <a:gd name="T51" fmla="*/ 41 h 96"/>
              <a:gd name="T52" fmla="*/ 255 w 344"/>
              <a:gd name="T53" fmla="*/ 48 h 96"/>
              <a:gd name="T54" fmla="*/ 289 w 344"/>
              <a:gd name="T55" fmla="*/ 61 h 96"/>
              <a:gd name="T56" fmla="*/ 271 w 344"/>
              <a:gd name="T57" fmla="*/ 43 h 96"/>
              <a:gd name="T58" fmla="*/ 288 w 344"/>
              <a:gd name="T59" fmla="*/ 52 h 96"/>
              <a:gd name="T60" fmla="*/ 272 w 344"/>
              <a:gd name="T61" fmla="*/ 53 h 96"/>
              <a:gd name="T62" fmla="*/ 288 w 344"/>
              <a:gd name="T63" fmla="*/ 52 h 96"/>
              <a:gd name="T64" fmla="*/ 297 w 344"/>
              <a:gd name="T65" fmla="*/ 34 h 96"/>
              <a:gd name="T66" fmla="*/ 300 w 344"/>
              <a:gd name="T67" fmla="*/ 30 h 96"/>
              <a:gd name="T68" fmla="*/ 297 w 344"/>
              <a:gd name="T69" fmla="*/ 40 h 96"/>
              <a:gd name="T70" fmla="*/ 323 w 344"/>
              <a:gd name="T71" fmla="*/ 64 h 96"/>
              <a:gd name="T72" fmla="*/ 311 w 344"/>
              <a:gd name="T73" fmla="*/ 51 h 96"/>
              <a:gd name="T74" fmla="*/ 311 w 344"/>
              <a:gd name="T75" fmla="*/ 40 h 96"/>
              <a:gd name="T76" fmla="*/ 325 w 344"/>
              <a:gd name="T77" fmla="*/ 42 h 96"/>
              <a:gd name="T78" fmla="*/ 340 w 344"/>
              <a:gd name="T79" fmla="*/ 65 h 96"/>
              <a:gd name="T80" fmla="*/ 330 w 344"/>
              <a:gd name="T81" fmla="*/ 40 h 96"/>
              <a:gd name="T82" fmla="*/ 338 w 344"/>
              <a:gd name="T83" fmla="*/ 40 h 96"/>
              <a:gd name="T84" fmla="*/ 338 w 344"/>
              <a:gd name="T85" fmla="*/ 57 h 96"/>
              <a:gd name="T86" fmla="*/ 344 w 344"/>
              <a:gd name="T87" fmla="*/ 64 h 96"/>
              <a:gd name="T88" fmla="*/ 31 w 344"/>
              <a:gd name="T89" fmla="*/ 45 h 96"/>
              <a:gd name="T90" fmla="*/ 23 w 344"/>
              <a:gd name="T91" fmla="*/ 47 h 96"/>
              <a:gd name="T92" fmla="*/ 31 w 344"/>
              <a:gd name="T93" fmla="*/ 36 h 96"/>
              <a:gd name="T94" fmla="*/ 0 w 344"/>
              <a:gd name="T95" fmla="*/ 83 h 96"/>
              <a:gd name="T96" fmla="*/ 40 w 344"/>
              <a:gd name="T97" fmla="*/ 34 h 96"/>
              <a:gd name="T98" fmla="*/ 16 w 344"/>
              <a:gd name="T99" fmla="*/ 28 h 96"/>
              <a:gd name="T100" fmla="*/ 27 w 344"/>
              <a:gd name="T101" fmla="*/ 54 h 96"/>
              <a:gd name="T102" fmla="*/ 37 w 344"/>
              <a:gd name="T103" fmla="*/ 50 h 96"/>
              <a:gd name="T104" fmla="*/ 41 w 344"/>
              <a:gd name="T105" fmla="*/ 40 h 96"/>
              <a:gd name="T106" fmla="*/ 60 w 344"/>
              <a:gd name="T107" fmla="*/ 84 h 96"/>
              <a:gd name="T108" fmla="*/ 60 w 344"/>
              <a:gd name="T109" fmla="*/ 72 h 96"/>
              <a:gd name="T110" fmla="*/ 60 w 344"/>
              <a:gd name="T111" fmla="*/ 60 h 96"/>
              <a:gd name="T112" fmla="*/ 79 w 344"/>
              <a:gd name="T113" fmla="*/ 40 h 96"/>
              <a:gd name="T114" fmla="*/ 60 w 344"/>
              <a:gd name="T115" fmla="*/ 50 h 96"/>
              <a:gd name="T116" fmla="*/ 72 w 344"/>
              <a:gd name="T11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96">
                <a:moveTo>
                  <a:pt x="145" y="41"/>
                </a:moveTo>
                <a:cubicBezTo>
                  <a:pt x="145" y="44"/>
                  <a:pt x="144" y="47"/>
                  <a:pt x="141" y="49"/>
                </a:cubicBezTo>
                <a:cubicBezTo>
                  <a:pt x="139" y="51"/>
                  <a:pt x="136" y="52"/>
                  <a:pt x="133" y="52"/>
                </a:cubicBezTo>
                <a:cubicBezTo>
                  <a:pt x="128" y="52"/>
                  <a:pt x="128" y="52"/>
                  <a:pt x="128" y="52"/>
                </a:cubicBezTo>
                <a:cubicBezTo>
                  <a:pt x="128" y="64"/>
                  <a:pt x="128" y="64"/>
                  <a:pt x="128" y="64"/>
                </a:cubicBezTo>
                <a:cubicBezTo>
                  <a:pt x="124" y="64"/>
                  <a:pt x="124" y="64"/>
                  <a:pt x="124" y="64"/>
                </a:cubicBezTo>
                <a:cubicBezTo>
                  <a:pt x="124" y="31"/>
                  <a:pt x="124" y="31"/>
                  <a:pt x="124" y="31"/>
                </a:cubicBezTo>
                <a:cubicBezTo>
                  <a:pt x="133" y="31"/>
                  <a:pt x="133" y="31"/>
                  <a:pt x="133" y="31"/>
                </a:cubicBezTo>
                <a:cubicBezTo>
                  <a:pt x="137" y="31"/>
                  <a:pt x="140" y="32"/>
                  <a:pt x="142" y="33"/>
                </a:cubicBezTo>
                <a:cubicBezTo>
                  <a:pt x="144" y="35"/>
                  <a:pt x="145" y="38"/>
                  <a:pt x="145" y="41"/>
                </a:cubicBezTo>
                <a:close/>
                <a:moveTo>
                  <a:pt x="141" y="41"/>
                </a:moveTo>
                <a:cubicBezTo>
                  <a:pt x="141" y="37"/>
                  <a:pt x="138" y="34"/>
                  <a:pt x="133" y="34"/>
                </a:cubicBezTo>
                <a:cubicBezTo>
                  <a:pt x="128" y="34"/>
                  <a:pt x="128" y="34"/>
                  <a:pt x="128" y="34"/>
                </a:cubicBezTo>
                <a:cubicBezTo>
                  <a:pt x="128" y="48"/>
                  <a:pt x="128" y="48"/>
                  <a:pt x="128" y="48"/>
                </a:cubicBezTo>
                <a:cubicBezTo>
                  <a:pt x="132" y="48"/>
                  <a:pt x="132" y="48"/>
                  <a:pt x="132" y="48"/>
                </a:cubicBezTo>
                <a:cubicBezTo>
                  <a:pt x="135" y="48"/>
                  <a:pt x="137" y="48"/>
                  <a:pt x="139" y="46"/>
                </a:cubicBezTo>
                <a:cubicBezTo>
                  <a:pt x="140" y="45"/>
                  <a:pt x="141" y="43"/>
                  <a:pt x="141" y="41"/>
                </a:cubicBezTo>
                <a:close/>
                <a:moveTo>
                  <a:pt x="169" y="52"/>
                </a:moveTo>
                <a:cubicBezTo>
                  <a:pt x="169" y="56"/>
                  <a:pt x="168" y="59"/>
                  <a:pt x="166" y="61"/>
                </a:cubicBezTo>
                <a:cubicBezTo>
                  <a:pt x="164" y="64"/>
                  <a:pt x="161" y="65"/>
                  <a:pt x="157" y="65"/>
                </a:cubicBezTo>
                <a:cubicBezTo>
                  <a:pt x="154" y="65"/>
                  <a:pt x="151" y="64"/>
                  <a:pt x="149" y="62"/>
                </a:cubicBezTo>
                <a:cubicBezTo>
                  <a:pt x="147" y="59"/>
                  <a:pt x="146" y="56"/>
                  <a:pt x="146" y="53"/>
                </a:cubicBezTo>
                <a:cubicBezTo>
                  <a:pt x="146" y="49"/>
                  <a:pt x="147" y="46"/>
                  <a:pt x="149" y="43"/>
                </a:cubicBezTo>
                <a:cubicBezTo>
                  <a:pt x="151" y="41"/>
                  <a:pt x="154" y="40"/>
                  <a:pt x="158" y="40"/>
                </a:cubicBezTo>
                <a:cubicBezTo>
                  <a:pt x="162" y="40"/>
                  <a:pt x="164" y="41"/>
                  <a:pt x="166" y="43"/>
                </a:cubicBezTo>
                <a:cubicBezTo>
                  <a:pt x="168" y="45"/>
                  <a:pt x="169" y="48"/>
                  <a:pt x="169" y="52"/>
                </a:cubicBezTo>
                <a:close/>
                <a:moveTo>
                  <a:pt x="165" y="52"/>
                </a:moveTo>
                <a:cubicBezTo>
                  <a:pt x="165" y="49"/>
                  <a:pt x="165" y="47"/>
                  <a:pt x="163" y="45"/>
                </a:cubicBezTo>
                <a:cubicBezTo>
                  <a:pt x="162" y="44"/>
                  <a:pt x="160" y="43"/>
                  <a:pt x="158" y="43"/>
                </a:cubicBezTo>
                <a:cubicBezTo>
                  <a:pt x="155" y="43"/>
                  <a:pt x="153" y="44"/>
                  <a:pt x="152" y="46"/>
                </a:cubicBezTo>
                <a:cubicBezTo>
                  <a:pt x="150" y="47"/>
                  <a:pt x="150" y="50"/>
                  <a:pt x="150" y="53"/>
                </a:cubicBezTo>
                <a:cubicBezTo>
                  <a:pt x="150" y="55"/>
                  <a:pt x="150" y="58"/>
                  <a:pt x="152" y="59"/>
                </a:cubicBezTo>
                <a:cubicBezTo>
                  <a:pt x="153" y="61"/>
                  <a:pt x="155" y="62"/>
                  <a:pt x="158" y="62"/>
                </a:cubicBezTo>
                <a:cubicBezTo>
                  <a:pt x="160" y="62"/>
                  <a:pt x="162" y="61"/>
                  <a:pt x="163" y="59"/>
                </a:cubicBezTo>
                <a:cubicBezTo>
                  <a:pt x="165" y="58"/>
                  <a:pt x="165" y="55"/>
                  <a:pt x="165" y="52"/>
                </a:cubicBezTo>
                <a:close/>
                <a:moveTo>
                  <a:pt x="204" y="40"/>
                </a:moveTo>
                <a:cubicBezTo>
                  <a:pt x="197" y="64"/>
                  <a:pt x="197" y="64"/>
                  <a:pt x="197" y="64"/>
                </a:cubicBezTo>
                <a:cubicBezTo>
                  <a:pt x="193" y="64"/>
                  <a:pt x="193" y="64"/>
                  <a:pt x="193" y="64"/>
                </a:cubicBezTo>
                <a:cubicBezTo>
                  <a:pt x="188" y="47"/>
                  <a:pt x="188" y="47"/>
                  <a:pt x="188" y="47"/>
                </a:cubicBezTo>
                <a:cubicBezTo>
                  <a:pt x="188" y="47"/>
                  <a:pt x="188" y="46"/>
                  <a:pt x="188" y="45"/>
                </a:cubicBezTo>
                <a:cubicBezTo>
                  <a:pt x="188" y="45"/>
                  <a:pt x="188" y="45"/>
                  <a:pt x="188" y="45"/>
                </a:cubicBezTo>
                <a:cubicBezTo>
                  <a:pt x="188" y="46"/>
                  <a:pt x="187" y="46"/>
                  <a:pt x="187" y="47"/>
                </a:cubicBezTo>
                <a:cubicBezTo>
                  <a:pt x="182" y="64"/>
                  <a:pt x="182" y="64"/>
                  <a:pt x="182" y="64"/>
                </a:cubicBezTo>
                <a:cubicBezTo>
                  <a:pt x="178" y="64"/>
                  <a:pt x="178" y="64"/>
                  <a:pt x="178" y="64"/>
                </a:cubicBezTo>
                <a:cubicBezTo>
                  <a:pt x="171" y="40"/>
                  <a:pt x="171" y="40"/>
                  <a:pt x="171" y="40"/>
                </a:cubicBezTo>
                <a:cubicBezTo>
                  <a:pt x="175" y="40"/>
                  <a:pt x="175" y="40"/>
                  <a:pt x="175" y="40"/>
                </a:cubicBezTo>
                <a:cubicBezTo>
                  <a:pt x="180" y="58"/>
                  <a:pt x="180" y="58"/>
                  <a:pt x="180" y="58"/>
                </a:cubicBezTo>
                <a:cubicBezTo>
                  <a:pt x="180" y="59"/>
                  <a:pt x="180" y="60"/>
                  <a:pt x="180" y="61"/>
                </a:cubicBezTo>
                <a:cubicBezTo>
                  <a:pt x="180" y="61"/>
                  <a:pt x="180" y="61"/>
                  <a:pt x="180" y="61"/>
                </a:cubicBezTo>
                <a:cubicBezTo>
                  <a:pt x="180" y="60"/>
                  <a:pt x="180" y="59"/>
                  <a:pt x="181" y="58"/>
                </a:cubicBezTo>
                <a:cubicBezTo>
                  <a:pt x="186" y="40"/>
                  <a:pt x="186" y="40"/>
                  <a:pt x="186" y="40"/>
                </a:cubicBezTo>
                <a:cubicBezTo>
                  <a:pt x="190" y="40"/>
                  <a:pt x="190" y="40"/>
                  <a:pt x="190" y="40"/>
                </a:cubicBezTo>
                <a:cubicBezTo>
                  <a:pt x="195" y="58"/>
                  <a:pt x="195" y="58"/>
                  <a:pt x="195" y="58"/>
                </a:cubicBezTo>
                <a:cubicBezTo>
                  <a:pt x="195" y="59"/>
                  <a:pt x="195" y="60"/>
                  <a:pt x="195" y="61"/>
                </a:cubicBezTo>
                <a:cubicBezTo>
                  <a:pt x="195" y="61"/>
                  <a:pt x="195" y="61"/>
                  <a:pt x="195" y="61"/>
                </a:cubicBezTo>
                <a:cubicBezTo>
                  <a:pt x="195" y="60"/>
                  <a:pt x="195" y="59"/>
                  <a:pt x="196" y="58"/>
                </a:cubicBezTo>
                <a:cubicBezTo>
                  <a:pt x="200" y="40"/>
                  <a:pt x="200" y="40"/>
                  <a:pt x="200" y="40"/>
                </a:cubicBezTo>
                <a:lnTo>
                  <a:pt x="204" y="40"/>
                </a:lnTo>
                <a:close/>
                <a:moveTo>
                  <a:pt x="227" y="53"/>
                </a:moveTo>
                <a:cubicBezTo>
                  <a:pt x="210" y="53"/>
                  <a:pt x="210" y="53"/>
                  <a:pt x="210" y="53"/>
                </a:cubicBezTo>
                <a:cubicBezTo>
                  <a:pt x="210" y="56"/>
                  <a:pt x="210" y="58"/>
                  <a:pt x="212" y="60"/>
                </a:cubicBezTo>
                <a:cubicBezTo>
                  <a:pt x="213" y="61"/>
                  <a:pt x="215" y="62"/>
                  <a:pt x="217" y="62"/>
                </a:cubicBezTo>
                <a:cubicBezTo>
                  <a:pt x="220" y="62"/>
                  <a:pt x="223" y="61"/>
                  <a:pt x="225" y="59"/>
                </a:cubicBezTo>
                <a:cubicBezTo>
                  <a:pt x="225" y="63"/>
                  <a:pt x="225" y="63"/>
                  <a:pt x="225" y="63"/>
                </a:cubicBezTo>
                <a:cubicBezTo>
                  <a:pt x="223" y="64"/>
                  <a:pt x="220" y="65"/>
                  <a:pt x="216" y="65"/>
                </a:cubicBezTo>
                <a:cubicBezTo>
                  <a:pt x="213" y="65"/>
                  <a:pt x="210" y="64"/>
                  <a:pt x="208" y="62"/>
                </a:cubicBezTo>
                <a:cubicBezTo>
                  <a:pt x="207" y="59"/>
                  <a:pt x="206" y="56"/>
                  <a:pt x="206" y="52"/>
                </a:cubicBezTo>
                <a:cubicBezTo>
                  <a:pt x="206" y="50"/>
                  <a:pt x="206" y="48"/>
                  <a:pt x="207" y="46"/>
                </a:cubicBezTo>
                <a:cubicBezTo>
                  <a:pt x="208" y="44"/>
                  <a:pt x="209" y="42"/>
                  <a:pt x="211" y="41"/>
                </a:cubicBezTo>
                <a:cubicBezTo>
                  <a:pt x="213" y="40"/>
                  <a:pt x="215" y="40"/>
                  <a:pt x="217" y="40"/>
                </a:cubicBezTo>
                <a:cubicBezTo>
                  <a:pt x="220" y="40"/>
                  <a:pt x="222" y="41"/>
                  <a:pt x="224" y="43"/>
                </a:cubicBezTo>
                <a:cubicBezTo>
                  <a:pt x="226" y="45"/>
                  <a:pt x="227" y="48"/>
                  <a:pt x="227" y="51"/>
                </a:cubicBezTo>
                <a:lnTo>
                  <a:pt x="227" y="53"/>
                </a:lnTo>
                <a:close/>
                <a:moveTo>
                  <a:pt x="223" y="50"/>
                </a:moveTo>
                <a:cubicBezTo>
                  <a:pt x="223" y="48"/>
                  <a:pt x="222" y="46"/>
                  <a:pt x="221" y="45"/>
                </a:cubicBezTo>
                <a:cubicBezTo>
                  <a:pt x="220" y="44"/>
                  <a:pt x="218" y="43"/>
                  <a:pt x="217" y="43"/>
                </a:cubicBezTo>
                <a:cubicBezTo>
                  <a:pt x="215" y="43"/>
                  <a:pt x="213" y="44"/>
                  <a:pt x="212" y="45"/>
                </a:cubicBezTo>
                <a:cubicBezTo>
                  <a:pt x="211" y="46"/>
                  <a:pt x="210" y="48"/>
                  <a:pt x="210" y="50"/>
                </a:cubicBezTo>
                <a:lnTo>
                  <a:pt x="223" y="50"/>
                </a:lnTo>
                <a:close/>
                <a:moveTo>
                  <a:pt x="243" y="44"/>
                </a:moveTo>
                <a:cubicBezTo>
                  <a:pt x="243" y="44"/>
                  <a:pt x="242" y="44"/>
                  <a:pt x="240" y="44"/>
                </a:cubicBezTo>
                <a:cubicBezTo>
                  <a:pt x="239" y="44"/>
                  <a:pt x="237" y="44"/>
                  <a:pt x="236" y="46"/>
                </a:cubicBezTo>
                <a:cubicBezTo>
                  <a:pt x="235" y="48"/>
                  <a:pt x="235" y="50"/>
                  <a:pt x="235" y="52"/>
                </a:cubicBezTo>
                <a:cubicBezTo>
                  <a:pt x="235" y="64"/>
                  <a:pt x="235" y="64"/>
                  <a:pt x="235" y="64"/>
                </a:cubicBezTo>
                <a:cubicBezTo>
                  <a:pt x="231" y="64"/>
                  <a:pt x="231" y="64"/>
                  <a:pt x="231" y="64"/>
                </a:cubicBezTo>
                <a:cubicBezTo>
                  <a:pt x="231" y="40"/>
                  <a:pt x="231" y="40"/>
                  <a:pt x="231" y="40"/>
                </a:cubicBezTo>
                <a:cubicBezTo>
                  <a:pt x="235" y="40"/>
                  <a:pt x="235" y="40"/>
                  <a:pt x="235" y="40"/>
                </a:cubicBezTo>
                <a:cubicBezTo>
                  <a:pt x="235" y="45"/>
                  <a:pt x="235" y="45"/>
                  <a:pt x="235" y="45"/>
                </a:cubicBezTo>
                <a:cubicBezTo>
                  <a:pt x="235" y="45"/>
                  <a:pt x="235" y="45"/>
                  <a:pt x="235" y="45"/>
                </a:cubicBezTo>
                <a:cubicBezTo>
                  <a:pt x="235" y="44"/>
                  <a:pt x="236" y="42"/>
                  <a:pt x="237" y="41"/>
                </a:cubicBezTo>
                <a:cubicBezTo>
                  <a:pt x="238" y="40"/>
                  <a:pt x="240" y="40"/>
                  <a:pt x="241" y="40"/>
                </a:cubicBezTo>
                <a:cubicBezTo>
                  <a:pt x="242" y="40"/>
                  <a:pt x="243" y="40"/>
                  <a:pt x="243" y="40"/>
                </a:cubicBezTo>
                <a:lnTo>
                  <a:pt x="243" y="44"/>
                </a:lnTo>
                <a:close/>
                <a:moveTo>
                  <a:pt x="267" y="41"/>
                </a:moveTo>
                <a:cubicBezTo>
                  <a:pt x="267" y="44"/>
                  <a:pt x="266" y="47"/>
                  <a:pt x="264" y="49"/>
                </a:cubicBezTo>
                <a:cubicBezTo>
                  <a:pt x="262" y="51"/>
                  <a:pt x="259" y="52"/>
                  <a:pt x="255" y="52"/>
                </a:cubicBezTo>
                <a:cubicBezTo>
                  <a:pt x="251" y="52"/>
                  <a:pt x="251" y="52"/>
                  <a:pt x="251" y="52"/>
                </a:cubicBezTo>
                <a:cubicBezTo>
                  <a:pt x="251" y="64"/>
                  <a:pt x="251" y="64"/>
                  <a:pt x="251" y="64"/>
                </a:cubicBezTo>
                <a:cubicBezTo>
                  <a:pt x="247" y="64"/>
                  <a:pt x="247" y="64"/>
                  <a:pt x="247" y="64"/>
                </a:cubicBezTo>
                <a:cubicBezTo>
                  <a:pt x="247" y="31"/>
                  <a:pt x="247" y="31"/>
                  <a:pt x="247" y="31"/>
                </a:cubicBezTo>
                <a:cubicBezTo>
                  <a:pt x="256" y="31"/>
                  <a:pt x="256" y="31"/>
                  <a:pt x="256" y="31"/>
                </a:cubicBezTo>
                <a:cubicBezTo>
                  <a:pt x="260" y="31"/>
                  <a:pt x="262" y="32"/>
                  <a:pt x="264" y="33"/>
                </a:cubicBezTo>
                <a:cubicBezTo>
                  <a:pt x="266" y="35"/>
                  <a:pt x="267" y="38"/>
                  <a:pt x="267" y="41"/>
                </a:cubicBezTo>
                <a:close/>
                <a:moveTo>
                  <a:pt x="263" y="41"/>
                </a:moveTo>
                <a:cubicBezTo>
                  <a:pt x="263" y="37"/>
                  <a:pt x="261" y="34"/>
                  <a:pt x="255" y="34"/>
                </a:cubicBezTo>
                <a:cubicBezTo>
                  <a:pt x="251" y="34"/>
                  <a:pt x="251" y="34"/>
                  <a:pt x="251" y="34"/>
                </a:cubicBezTo>
                <a:cubicBezTo>
                  <a:pt x="251" y="48"/>
                  <a:pt x="251" y="48"/>
                  <a:pt x="251" y="48"/>
                </a:cubicBezTo>
                <a:cubicBezTo>
                  <a:pt x="255" y="48"/>
                  <a:pt x="255" y="48"/>
                  <a:pt x="255" y="48"/>
                </a:cubicBezTo>
                <a:cubicBezTo>
                  <a:pt x="258" y="48"/>
                  <a:pt x="260" y="48"/>
                  <a:pt x="261" y="46"/>
                </a:cubicBezTo>
                <a:cubicBezTo>
                  <a:pt x="262" y="45"/>
                  <a:pt x="263" y="43"/>
                  <a:pt x="263" y="41"/>
                </a:cubicBezTo>
                <a:close/>
                <a:moveTo>
                  <a:pt x="292" y="52"/>
                </a:moveTo>
                <a:cubicBezTo>
                  <a:pt x="292" y="56"/>
                  <a:pt x="291" y="59"/>
                  <a:pt x="289" y="61"/>
                </a:cubicBezTo>
                <a:cubicBezTo>
                  <a:pt x="286" y="64"/>
                  <a:pt x="284" y="65"/>
                  <a:pt x="280" y="65"/>
                </a:cubicBezTo>
                <a:cubicBezTo>
                  <a:pt x="276" y="65"/>
                  <a:pt x="274" y="64"/>
                  <a:pt x="271" y="62"/>
                </a:cubicBezTo>
                <a:cubicBezTo>
                  <a:pt x="269" y="59"/>
                  <a:pt x="268" y="56"/>
                  <a:pt x="268" y="53"/>
                </a:cubicBezTo>
                <a:cubicBezTo>
                  <a:pt x="268" y="49"/>
                  <a:pt x="269" y="46"/>
                  <a:pt x="271" y="43"/>
                </a:cubicBezTo>
                <a:cubicBezTo>
                  <a:pt x="274" y="41"/>
                  <a:pt x="277" y="40"/>
                  <a:pt x="280" y="40"/>
                </a:cubicBezTo>
                <a:cubicBezTo>
                  <a:pt x="284" y="40"/>
                  <a:pt x="287" y="41"/>
                  <a:pt x="289" y="43"/>
                </a:cubicBezTo>
                <a:cubicBezTo>
                  <a:pt x="291" y="45"/>
                  <a:pt x="292" y="48"/>
                  <a:pt x="292" y="52"/>
                </a:cubicBezTo>
                <a:close/>
                <a:moveTo>
                  <a:pt x="288" y="52"/>
                </a:moveTo>
                <a:cubicBezTo>
                  <a:pt x="288" y="49"/>
                  <a:pt x="287" y="47"/>
                  <a:pt x="286" y="45"/>
                </a:cubicBezTo>
                <a:cubicBezTo>
                  <a:pt x="285" y="44"/>
                  <a:pt x="283" y="43"/>
                  <a:pt x="280" y="43"/>
                </a:cubicBezTo>
                <a:cubicBezTo>
                  <a:pt x="278" y="43"/>
                  <a:pt x="276" y="44"/>
                  <a:pt x="274" y="46"/>
                </a:cubicBezTo>
                <a:cubicBezTo>
                  <a:pt x="273" y="47"/>
                  <a:pt x="272" y="50"/>
                  <a:pt x="272" y="53"/>
                </a:cubicBezTo>
                <a:cubicBezTo>
                  <a:pt x="272" y="55"/>
                  <a:pt x="273" y="58"/>
                  <a:pt x="274" y="59"/>
                </a:cubicBezTo>
                <a:cubicBezTo>
                  <a:pt x="276" y="61"/>
                  <a:pt x="278" y="62"/>
                  <a:pt x="280" y="62"/>
                </a:cubicBezTo>
                <a:cubicBezTo>
                  <a:pt x="283" y="62"/>
                  <a:pt x="285" y="61"/>
                  <a:pt x="286" y="59"/>
                </a:cubicBezTo>
                <a:cubicBezTo>
                  <a:pt x="287" y="58"/>
                  <a:pt x="288" y="55"/>
                  <a:pt x="288" y="52"/>
                </a:cubicBezTo>
                <a:close/>
                <a:moveTo>
                  <a:pt x="301" y="32"/>
                </a:moveTo>
                <a:cubicBezTo>
                  <a:pt x="301" y="33"/>
                  <a:pt x="301" y="33"/>
                  <a:pt x="300" y="34"/>
                </a:cubicBezTo>
                <a:cubicBezTo>
                  <a:pt x="300" y="34"/>
                  <a:pt x="299" y="34"/>
                  <a:pt x="298" y="34"/>
                </a:cubicBezTo>
                <a:cubicBezTo>
                  <a:pt x="298" y="34"/>
                  <a:pt x="297" y="34"/>
                  <a:pt x="297" y="34"/>
                </a:cubicBezTo>
                <a:cubicBezTo>
                  <a:pt x="296" y="33"/>
                  <a:pt x="296" y="33"/>
                  <a:pt x="296" y="32"/>
                </a:cubicBezTo>
                <a:cubicBezTo>
                  <a:pt x="296" y="31"/>
                  <a:pt x="296" y="31"/>
                  <a:pt x="297" y="30"/>
                </a:cubicBezTo>
                <a:cubicBezTo>
                  <a:pt x="297" y="30"/>
                  <a:pt x="298" y="29"/>
                  <a:pt x="298" y="29"/>
                </a:cubicBezTo>
                <a:cubicBezTo>
                  <a:pt x="299" y="29"/>
                  <a:pt x="300" y="30"/>
                  <a:pt x="300" y="30"/>
                </a:cubicBezTo>
                <a:cubicBezTo>
                  <a:pt x="301" y="31"/>
                  <a:pt x="301" y="31"/>
                  <a:pt x="301" y="32"/>
                </a:cubicBezTo>
                <a:close/>
                <a:moveTo>
                  <a:pt x="300" y="64"/>
                </a:moveTo>
                <a:cubicBezTo>
                  <a:pt x="297" y="64"/>
                  <a:pt x="297" y="64"/>
                  <a:pt x="297" y="64"/>
                </a:cubicBezTo>
                <a:cubicBezTo>
                  <a:pt x="297" y="40"/>
                  <a:pt x="297" y="40"/>
                  <a:pt x="297" y="40"/>
                </a:cubicBezTo>
                <a:cubicBezTo>
                  <a:pt x="300" y="40"/>
                  <a:pt x="300" y="40"/>
                  <a:pt x="300" y="40"/>
                </a:cubicBezTo>
                <a:lnTo>
                  <a:pt x="300" y="64"/>
                </a:lnTo>
                <a:close/>
                <a:moveTo>
                  <a:pt x="327" y="64"/>
                </a:moveTo>
                <a:cubicBezTo>
                  <a:pt x="323" y="64"/>
                  <a:pt x="323" y="64"/>
                  <a:pt x="323" y="64"/>
                </a:cubicBezTo>
                <a:cubicBezTo>
                  <a:pt x="323" y="51"/>
                  <a:pt x="323" y="51"/>
                  <a:pt x="323" y="51"/>
                </a:cubicBezTo>
                <a:cubicBezTo>
                  <a:pt x="323" y="46"/>
                  <a:pt x="321" y="43"/>
                  <a:pt x="317" y="43"/>
                </a:cubicBezTo>
                <a:cubicBezTo>
                  <a:pt x="315" y="43"/>
                  <a:pt x="314" y="44"/>
                  <a:pt x="313" y="45"/>
                </a:cubicBezTo>
                <a:cubicBezTo>
                  <a:pt x="311" y="47"/>
                  <a:pt x="311" y="48"/>
                  <a:pt x="311" y="51"/>
                </a:cubicBezTo>
                <a:cubicBezTo>
                  <a:pt x="311" y="64"/>
                  <a:pt x="311" y="64"/>
                  <a:pt x="311" y="64"/>
                </a:cubicBezTo>
                <a:cubicBezTo>
                  <a:pt x="307" y="64"/>
                  <a:pt x="307" y="64"/>
                  <a:pt x="307" y="64"/>
                </a:cubicBezTo>
                <a:cubicBezTo>
                  <a:pt x="307" y="40"/>
                  <a:pt x="307" y="40"/>
                  <a:pt x="307" y="40"/>
                </a:cubicBezTo>
                <a:cubicBezTo>
                  <a:pt x="311" y="40"/>
                  <a:pt x="311" y="40"/>
                  <a:pt x="311" y="40"/>
                </a:cubicBezTo>
                <a:cubicBezTo>
                  <a:pt x="311" y="44"/>
                  <a:pt x="311" y="44"/>
                  <a:pt x="311" y="44"/>
                </a:cubicBezTo>
                <a:cubicBezTo>
                  <a:pt x="311" y="44"/>
                  <a:pt x="311" y="44"/>
                  <a:pt x="311" y="44"/>
                </a:cubicBezTo>
                <a:cubicBezTo>
                  <a:pt x="313" y="41"/>
                  <a:pt x="315" y="40"/>
                  <a:pt x="319" y="40"/>
                </a:cubicBezTo>
                <a:cubicBezTo>
                  <a:pt x="321" y="40"/>
                  <a:pt x="323" y="41"/>
                  <a:pt x="325" y="42"/>
                </a:cubicBezTo>
                <a:cubicBezTo>
                  <a:pt x="326" y="44"/>
                  <a:pt x="327" y="47"/>
                  <a:pt x="327" y="50"/>
                </a:cubicBezTo>
                <a:lnTo>
                  <a:pt x="327" y="64"/>
                </a:lnTo>
                <a:close/>
                <a:moveTo>
                  <a:pt x="344" y="64"/>
                </a:moveTo>
                <a:cubicBezTo>
                  <a:pt x="343" y="65"/>
                  <a:pt x="342" y="65"/>
                  <a:pt x="340" y="65"/>
                </a:cubicBezTo>
                <a:cubicBezTo>
                  <a:pt x="336" y="65"/>
                  <a:pt x="334" y="63"/>
                  <a:pt x="334" y="58"/>
                </a:cubicBezTo>
                <a:cubicBezTo>
                  <a:pt x="334" y="44"/>
                  <a:pt x="334" y="44"/>
                  <a:pt x="334" y="44"/>
                </a:cubicBezTo>
                <a:cubicBezTo>
                  <a:pt x="330" y="44"/>
                  <a:pt x="330" y="44"/>
                  <a:pt x="330" y="44"/>
                </a:cubicBezTo>
                <a:cubicBezTo>
                  <a:pt x="330" y="40"/>
                  <a:pt x="330" y="40"/>
                  <a:pt x="330" y="40"/>
                </a:cubicBezTo>
                <a:cubicBezTo>
                  <a:pt x="334" y="40"/>
                  <a:pt x="334" y="40"/>
                  <a:pt x="334" y="40"/>
                </a:cubicBezTo>
                <a:cubicBezTo>
                  <a:pt x="334" y="35"/>
                  <a:pt x="334" y="35"/>
                  <a:pt x="334" y="35"/>
                </a:cubicBezTo>
                <a:cubicBezTo>
                  <a:pt x="338" y="33"/>
                  <a:pt x="338" y="33"/>
                  <a:pt x="338" y="33"/>
                </a:cubicBezTo>
                <a:cubicBezTo>
                  <a:pt x="338" y="40"/>
                  <a:pt x="338" y="40"/>
                  <a:pt x="338" y="40"/>
                </a:cubicBezTo>
                <a:cubicBezTo>
                  <a:pt x="344" y="40"/>
                  <a:pt x="344" y="40"/>
                  <a:pt x="344" y="40"/>
                </a:cubicBezTo>
                <a:cubicBezTo>
                  <a:pt x="344" y="44"/>
                  <a:pt x="344" y="44"/>
                  <a:pt x="344" y="44"/>
                </a:cubicBezTo>
                <a:cubicBezTo>
                  <a:pt x="338" y="44"/>
                  <a:pt x="338" y="44"/>
                  <a:pt x="338" y="44"/>
                </a:cubicBezTo>
                <a:cubicBezTo>
                  <a:pt x="338" y="57"/>
                  <a:pt x="338" y="57"/>
                  <a:pt x="338" y="57"/>
                </a:cubicBezTo>
                <a:cubicBezTo>
                  <a:pt x="338" y="59"/>
                  <a:pt x="338" y="60"/>
                  <a:pt x="339" y="61"/>
                </a:cubicBezTo>
                <a:cubicBezTo>
                  <a:pt x="339" y="61"/>
                  <a:pt x="340" y="62"/>
                  <a:pt x="341" y="62"/>
                </a:cubicBezTo>
                <a:cubicBezTo>
                  <a:pt x="342" y="62"/>
                  <a:pt x="343" y="61"/>
                  <a:pt x="344" y="61"/>
                </a:cubicBezTo>
                <a:lnTo>
                  <a:pt x="344" y="64"/>
                </a:lnTo>
                <a:close/>
                <a:moveTo>
                  <a:pt x="32" y="38"/>
                </a:moveTo>
                <a:cubicBezTo>
                  <a:pt x="32" y="39"/>
                  <a:pt x="33" y="40"/>
                  <a:pt x="33" y="41"/>
                </a:cubicBezTo>
                <a:cubicBezTo>
                  <a:pt x="33" y="42"/>
                  <a:pt x="32" y="43"/>
                  <a:pt x="32" y="43"/>
                </a:cubicBezTo>
                <a:cubicBezTo>
                  <a:pt x="32" y="44"/>
                  <a:pt x="32" y="45"/>
                  <a:pt x="31" y="45"/>
                </a:cubicBezTo>
                <a:cubicBezTo>
                  <a:pt x="30" y="46"/>
                  <a:pt x="30" y="46"/>
                  <a:pt x="29" y="47"/>
                </a:cubicBezTo>
                <a:cubicBezTo>
                  <a:pt x="28" y="47"/>
                  <a:pt x="27" y="47"/>
                  <a:pt x="26" y="47"/>
                </a:cubicBezTo>
                <a:cubicBezTo>
                  <a:pt x="23" y="47"/>
                  <a:pt x="23" y="47"/>
                  <a:pt x="23" y="47"/>
                </a:cubicBezTo>
                <a:cubicBezTo>
                  <a:pt x="23" y="47"/>
                  <a:pt x="23" y="47"/>
                  <a:pt x="23" y="47"/>
                </a:cubicBezTo>
                <a:cubicBezTo>
                  <a:pt x="23" y="35"/>
                  <a:pt x="23" y="35"/>
                  <a:pt x="23" y="35"/>
                </a:cubicBezTo>
                <a:cubicBezTo>
                  <a:pt x="26" y="35"/>
                  <a:pt x="26" y="35"/>
                  <a:pt x="26" y="35"/>
                </a:cubicBezTo>
                <a:cubicBezTo>
                  <a:pt x="27" y="35"/>
                  <a:pt x="28" y="35"/>
                  <a:pt x="29" y="35"/>
                </a:cubicBezTo>
                <a:cubicBezTo>
                  <a:pt x="30" y="35"/>
                  <a:pt x="30" y="35"/>
                  <a:pt x="31" y="36"/>
                </a:cubicBezTo>
                <a:cubicBezTo>
                  <a:pt x="32" y="36"/>
                  <a:pt x="32" y="37"/>
                  <a:pt x="32" y="38"/>
                </a:cubicBezTo>
                <a:close/>
                <a:moveTo>
                  <a:pt x="56" y="0"/>
                </a:moveTo>
                <a:cubicBezTo>
                  <a:pt x="56" y="96"/>
                  <a:pt x="56" y="96"/>
                  <a:pt x="56" y="96"/>
                </a:cubicBezTo>
                <a:cubicBezTo>
                  <a:pt x="0" y="83"/>
                  <a:pt x="0" y="83"/>
                  <a:pt x="0" y="83"/>
                </a:cubicBezTo>
                <a:cubicBezTo>
                  <a:pt x="0" y="13"/>
                  <a:pt x="0" y="13"/>
                  <a:pt x="0" y="13"/>
                </a:cubicBezTo>
                <a:lnTo>
                  <a:pt x="56" y="0"/>
                </a:lnTo>
                <a:close/>
                <a:moveTo>
                  <a:pt x="41" y="40"/>
                </a:moveTo>
                <a:cubicBezTo>
                  <a:pt x="41" y="38"/>
                  <a:pt x="41" y="36"/>
                  <a:pt x="40" y="34"/>
                </a:cubicBezTo>
                <a:cubicBezTo>
                  <a:pt x="40" y="33"/>
                  <a:pt x="39" y="31"/>
                  <a:pt x="38" y="30"/>
                </a:cubicBezTo>
                <a:cubicBezTo>
                  <a:pt x="37" y="29"/>
                  <a:pt x="35" y="29"/>
                  <a:pt x="33" y="28"/>
                </a:cubicBezTo>
                <a:cubicBezTo>
                  <a:pt x="32" y="28"/>
                  <a:pt x="30" y="28"/>
                  <a:pt x="28" y="28"/>
                </a:cubicBezTo>
                <a:cubicBezTo>
                  <a:pt x="16" y="28"/>
                  <a:pt x="16" y="28"/>
                  <a:pt x="16" y="28"/>
                </a:cubicBezTo>
                <a:cubicBezTo>
                  <a:pt x="16" y="67"/>
                  <a:pt x="16" y="67"/>
                  <a:pt x="16" y="67"/>
                </a:cubicBezTo>
                <a:cubicBezTo>
                  <a:pt x="23" y="68"/>
                  <a:pt x="23" y="68"/>
                  <a:pt x="23" y="68"/>
                </a:cubicBezTo>
                <a:cubicBezTo>
                  <a:pt x="23" y="54"/>
                  <a:pt x="23" y="54"/>
                  <a:pt x="23" y="54"/>
                </a:cubicBezTo>
                <a:cubicBezTo>
                  <a:pt x="27" y="54"/>
                  <a:pt x="27" y="54"/>
                  <a:pt x="27" y="54"/>
                </a:cubicBezTo>
                <a:cubicBezTo>
                  <a:pt x="28" y="54"/>
                  <a:pt x="29" y="54"/>
                  <a:pt x="30" y="54"/>
                </a:cubicBezTo>
                <a:cubicBezTo>
                  <a:pt x="31" y="53"/>
                  <a:pt x="32" y="53"/>
                  <a:pt x="33" y="53"/>
                </a:cubicBezTo>
                <a:cubicBezTo>
                  <a:pt x="34" y="53"/>
                  <a:pt x="34" y="52"/>
                  <a:pt x="35" y="52"/>
                </a:cubicBezTo>
                <a:cubicBezTo>
                  <a:pt x="36" y="51"/>
                  <a:pt x="37" y="51"/>
                  <a:pt x="37" y="50"/>
                </a:cubicBezTo>
                <a:cubicBezTo>
                  <a:pt x="38" y="49"/>
                  <a:pt x="39" y="49"/>
                  <a:pt x="39" y="48"/>
                </a:cubicBezTo>
                <a:cubicBezTo>
                  <a:pt x="39" y="47"/>
                  <a:pt x="40" y="46"/>
                  <a:pt x="40" y="46"/>
                </a:cubicBezTo>
                <a:cubicBezTo>
                  <a:pt x="41" y="45"/>
                  <a:pt x="41" y="44"/>
                  <a:pt x="41" y="43"/>
                </a:cubicBezTo>
                <a:cubicBezTo>
                  <a:pt x="41" y="42"/>
                  <a:pt x="41" y="41"/>
                  <a:pt x="41" y="40"/>
                </a:cubicBezTo>
                <a:close/>
                <a:moveTo>
                  <a:pt x="96" y="16"/>
                </a:moveTo>
                <a:cubicBezTo>
                  <a:pt x="96" y="80"/>
                  <a:pt x="96" y="80"/>
                  <a:pt x="96" y="80"/>
                </a:cubicBezTo>
                <a:cubicBezTo>
                  <a:pt x="96" y="81"/>
                  <a:pt x="93" y="84"/>
                  <a:pt x="92" y="84"/>
                </a:cubicBezTo>
                <a:cubicBezTo>
                  <a:pt x="60" y="84"/>
                  <a:pt x="60" y="84"/>
                  <a:pt x="60" y="84"/>
                </a:cubicBezTo>
                <a:cubicBezTo>
                  <a:pt x="60" y="76"/>
                  <a:pt x="60" y="76"/>
                  <a:pt x="60" y="76"/>
                </a:cubicBezTo>
                <a:cubicBezTo>
                  <a:pt x="84" y="76"/>
                  <a:pt x="84" y="76"/>
                  <a:pt x="84" y="76"/>
                </a:cubicBezTo>
                <a:cubicBezTo>
                  <a:pt x="84" y="72"/>
                  <a:pt x="84" y="72"/>
                  <a:pt x="84" y="72"/>
                </a:cubicBezTo>
                <a:cubicBezTo>
                  <a:pt x="60" y="72"/>
                  <a:pt x="60" y="72"/>
                  <a:pt x="60" y="72"/>
                </a:cubicBezTo>
                <a:cubicBezTo>
                  <a:pt x="60" y="64"/>
                  <a:pt x="60" y="64"/>
                  <a:pt x="60" y="64"/>
                </a:cubicBezTo>
                <a:cubicBezTo>
                  <a:pt x="84" y="64"/>
                  <a:pt x="84" y="64"/>
                  <a:pt x="84" y="64"/>
                </a:cubicBezTo>
                <a:cubicBezTo>
                  <a:pt x="84" y="60"/>
                  <a:pt x="84" y="60"/>
                  <a:pt x="84" y="60"/>
                </a:cubicBezTo>
                <a:cubicBezTo>
                  <a:pt x="60" y="60"/>
                  <a:pt x="60" y="60"/>
                  <a:pt x="60" y="60"/>
                </a:cubicBezTo>
                <a:cubicBezTo>
                  <a:pt x="60" y="12"/>
                  <a:pt x="60" y="12"/>
                  <a:pt x="60" y="12"/>
                </a:cubicBezTo>
                <a:cubicBezTo>
                  <a:pt x="92" y="12"/>
                  <a:pt x="92" y="12"/>
                  <a:pt x="92" y="12"/>
                </a:cubicBezTo>
                <a:cubicBezTo>
                  <a:pt x="93" y="12"/>
                  <a:pt x="96" y="14"/>
                  <a:pt x="96" y="16"/>
                </a:cubicBezTo>
                <a:close/>
                <a:moveTo>
                  <a:pt x="79" y="40"/>
                </a:moveTo>
                <a:cubicBezTo>
                  <a:pt x="68" y="40"/>
                  <a:pt x="68" y="40"/>
                  <a:pt x="68" y="40"/>
                </a:cubicBezTo>
                <a:cubicBezTo>
                  <a:pt x="67" y="28"/>
                  <a:pt x="67" y="28"/>
                  <a:pt x="67" y="28"/>
                </a:cubicBezTo>
                <a:cubicBezTo>
                  <a:pt x="65" y="28"/>
                  <a:pt x="62" y="28"/>
                  <a:pt x="60" y="29"/>
                </a:cubicBezTo>
                <a:cubicBezTo>
                  <a:pt x="60" y="50"/>
                  <a:pt x="60" y="50"/>
                  <a:pt x="60" y="50"/>
                </a:cubicBezTo>
                <a:cubicBezTo>
                  <a:pt x="62" y="51"/>
                  <a:pt x="64" y="52"/>
                  <a:pt x="66" y="52"/>
                </a:cubicBezTo>
                <a:cubicBezTo>
                  <a:pt x="73" y="52"/>
                  <a:pt x="79" y="46"/>
                  <a:pt x="79" y="40"/>
                </a:cubicBezTo>
                <a:close/>
                <a:moveTo>
                  <a:pt x="84" y="36"/>
                </a:moveTo>
                <a:cubicBezTo>
                  <a:pt x="84" y="29"/>
                  <a:pt x="78" y="24"/>
                  <a:pt x="72" y="24"/>
                </a:cubicBezTo>
                <a:cubicBezTo>
                  <a:pt x="72" y="36"/>
                  <a:pt x="72" y="36"/>
                  <a:pt x="72" y="36"/>
                </a:cubicBezTo>
                <a:lnTo>
                  <a:pt x="8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76" name="Group 53"/>
          <p:cNvGrpSpPr>
            <a:grpSpLocks noChangeAspect="1"/>
          </p:cNvGrpSpPr>
          <p:nvPr/>
        </p:nvGrpSpPr>
        <p:grpSpPr bwMode="auto">
          <a:xfrm>
            <a:off x="2297210" y="4427037"/>
            <a:ext cx="939732" cy="359381"/>
            <a:chOff x="3453" y="2013"/>
            <a:chExt cx="774" cy="296"/>
          </a:xfrm>
        </p:grpSpPr>
        <p:sp>
          <p:nvSpPr>
            <p:cNvPr id="578" name="Freeform 54"/>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9" name="Freeform 55"/>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0" name="Freeform 56"/>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1" name="Freeform 57"/>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2" name="Freeform 58"/>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3" name="Freeform 59"/>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4" name="Freeform 60"/>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5" name="Freeform 61"/>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6" name="Freeform 62"/>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7" name="Freeform 63"/>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8" name="Freeform 64"/>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9" name="Freeform 65"/>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0" name="Freeform 66"/>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1" name="Freeform 67"/>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2" name="Freeform 68"/>
            <p:cNvSpPr>
              <a:spLocks/>
            </p:cNvSpPr>
            <p:nvPr/>
          </p:nvSpPr>
          <p:spPr bwMode="auto">
            <a:xfrm>
              <a:off x="3634" y="2064"/>
              <a:ext cx="105" cy="194"/>
            </a:xfrm>
            <a:custGeom>
              <a:avLst/>
              <a:gdLst>
                <a:gd name="T0" fmla="*/ 40 w 44"/>
                <a:gd name="T1" fmla="*/ 0 h 80"/>
                <a:gd name="T2" fmla="*/ 0 w 44"/>
                <a:gd name="T3" fmla="*/ 0 h 80"/>
                <a:gd name="T4" fmla="*/ 0 w 44"/>
                <a:gd name="T5" fmla="*/ 12 h 80"/>
                <a:gd name="T6" fmla="*/ 24 w 44"/>
                <a:gd name="T7" fmla="*/ 12 h 80"/>
                <a:gd name="T8" fmla="*/ 32 w 44"/>
                <a:gd name="T9" fmla="*/ 12 h 80"/>
                <a:gd name="T10" fmla="*/ 32 w 44"/>
                <a:gd name="T11" fmla="*/ 20 h 80"/>
                <a:gd name="T12" fmla="*/ 32 w 44"/>
                <a:gd name="T13" fmla="*/ 32 h 80"/>
                <a:gd name="T14" fmla="*/ 36 w 44"/>
                <a:gd name="T15" fmla="*/ 32 h 80"/>
                <a:gd name="T16" fmla="*/ 40 w 44"/>
                <a:gd name="T17" fmla="*/ 34 h 80"/>
                <a:gd name="T18" fmla="*/ 28 w 44"/>
                <a:gd name="T19" fmla="*/ 48 h 80"/>
                <a:gd name="T20" fmla="*/ 16 w 44"/>
                <a:gd name="T21" fmla="*/ 34 h 80"/>
                <a:gd name="T22" fmla="*/ 20 w 44"/>
                <a:gd name="T23" fmla="*/ 32 h 80"/>
                <a:gd name="T24" fmla="*/ 24 w 44"/>
                <a:gd name="T25" fmla="*/ 32 h 80"/>
                <a:gd name="T26" fmla="*/ 24 w 44"/>
                <a:gd name="T27" fmla="*/ 20 h 80"/>
                <a:gd name="T28" fmla="*/ 0 w 44"/>
                <a:gd name="T29" fmla="*/ 20 h 80"/>
                <a:gd name="T30" fmla="*/ 0 w 44"/>
                <a:gd name="T31" fmla="*/ 56 h 80"/>
                <a:gd name="T32" fmla="*/ 12 w 44"/>
                <a:gd name="T33" fmla="*/ 44 h 80"/>
                <a:gd name="T34" fmla="*/ 26 w 44"/>
                <a:gd name="T35" fmla="*/ 58 h 80"/>
                <a:gd name="T36" fmla="*/ 12 w 44"/>
                <a:gd name="T37" fmla="*/ 72 h 80"/>
                <a:gd name="T38" fmla="*/ 0 w 44"/>
                <a:gd name="T39" fmla="*/ 60 h 80"/>
                <a:gd name="T40" fmla="*/ 0 w 44"/>
                <a:gd name="T41" fmla="*/ 80 h 80"/>
                <a:gd name="T42" fmla="*/ 40 w 44"/>
                <a:gd name="T43" fmla="*/ 80 h 80"/>
                <a:gd name="T44" fmla="*/ 44 w 44"/>
                <a:gd name="T45" fmla="*/ 76 h 80"/>
                <a:gd name="T46" fmla="*/ 44 w 44"/>
                <a:gd name="T47" fmla="*/ 4 h 80"/>
                <a:gd name="T48" fmla="*/ 40 w 44"/>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80">
                  <a:moveTo>
                    <a:pt x="40" y="0"/>
                  </a:moveTo>
                  <a:cubicBezTo>
                    <a:pt x="0" y="0"/>
                    <a:pt x="0" y="0"/>
                    <a:pt x="0" y="0"/>
                  </a:cubicBezTo>
                  <a:cubicBezTo>
                    <a:pt x="0" y="12"/>
                    <a:pt x="0" y="12"/>
                    <a:pt x="0" y="12"/>
                  </a:cubicBezTo>
                  <a:cubicBezTo>
                    <a:pt x="24" y="12"/>
                    <a:pt x="24" y="12"/>
                    <a:pt x="24" y="12"/>
                  </a:cubicBezTo>
                  <a:cubicBezTo>
                    <a:pt x="32" y="12"/>
                    <a:pt x="32" y="12"/>
                    <a:pt x="32" y="12"/>
                  </a:cubicBezTo>
                  <a:cubicBezTo>
                    <a:pt x="32" y="20"/>
                    <a:pt x="32" y="20"/>
                    <a:pt x="32" y="20"/>
                  </a:cubicBezTo>
                  <a:cubicBezTo>
                    <a:pt x="32" y="32"/>
                    <a:pt x="32" y="32"/>
                    <a:pt x="32" y="32"/>
                  </a:cubicBezTo>
                  <a:cubicBezTo>
                    <a:pt x="36" y="32"/>
                    <a:pt x="36" y="32"/>
                    <a:pt x="36" y="32"/>
                  </a:cubicBezTo>
                  <a:cubicBezTo>
                    <a:pt x="40" y="34"/>
                    <a:pt x="40" y="34"/>
                    <a:pt x="40" y="34"/>
                  </a:cubicBezTo>
                  <a:cubicBezTo>
                    <a:pt x="28" y="48"/>
                    <a:pt x="28" y="48"/>
                    <a:pt x="28" y="48"/>
                  </a:cubicBezTo>
                  <a:cubicBezTo>
                    <a:pt x="16" y="34"/>
                    <a:pt x="16" y="34"/>
                    <a:pt x="16" y="34"/>
                  </a:cubicBezTo>
                  <a:cubicBezTo>
                    <a:pt x="20" y="32"/>
                    <a:pt x="20" y="32"/>
                    <a:pt x="20" y="32"/>
                  </a:cubicBezTo>
                  <a:cubicBezTo>
                    <a:pt x="24" y="32"/>
                    <a:pt x="24" y="32"/>
                    <a:pt x="24" y="32"/>
                  </a:cubicBezTo>
                  <a:cubicBezTo>
                    <a:pt x="24" y="20"/>
                    <a:pt x="24" y="20"/>
                    <a:pt x="24" y="20"/>
                  </a:cubicBezTo>
                  <a:cubicBezTo>
                    <a:pt x="0" y="20"/>
                    <a:pt x="0" y="20"/>
                    <a:pt x="0" y="20"/>
                  </a:cubicBezTo>
                  <a:cubicBezTo>
                    <a:pt x="0" y="56"/>
                    <a:pt x="0" y="56"/>
                    <a:pt x="0" y="56"/>
                  </a:cubicBezTo>
                  <a:cubicBezTo>
                    <a:pt x="12" y="44"/>
                    <a:pt x="12" y="44"/>
                    <a:pt x="12" y="44"/>
                  </a:cubicBezTo>
                  <a:cubicBezTo>
                    <a:pt x="26" y="58"/>
                    <a:pt x="26" y="58"/>
                    <a:pt x="26" y="58"/>
                  </a:cubicBezTo>
                  <a:cubicBezTo>
                    <a:pt x="12" y="72"/>
                    <a:pt x="12" y="72"/>
                    <a:pt x="12" y="72"/>
                  </a:cubicBezTo>
                  <a:cubicBezTo>
                    <a:pt x="0" y="60"/>
                    <a:pt x="0" y="60"/>
                    <a:pt x="0" y="60"/>
                  </a:cubicBezTo>
                  <a:cubicBezTo>
                    <a:pt x="0" y="80"/>
                    <a:pt x="0" y="80"/>
                    <a:pt x="0" y="80"/>
                  </a:cubicBezTo>
                  <a:cubicBezTo>
                    <a:pt x="40" y="80"/>
                    <a:pt x="40" y="80"/>
                    <a:pt x="40" y="80"/>
                  </a:cubicBezTo>
                  <a:cubicBezTo>
                    <a:pt x="41" y="80"/>
                    <a:pt x="44" y="77"/>
                    <a:pt x="44" y="76"/>
                  </a:cubicBezTo>
                  <a:cubicBezTo>
                    <a:pt x="44" y="4"/>
                    <a:pt x="44" y="4"/>
                    <a:pt x="44" y="4"/>
                  </a:cubicBezTo>
                  <a:cubicBezTo>
                    <a:pt x="44" y="3"/>
                    <a:pt x="41" y="0"/>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3" name="Freeform 69"/>
            <p:cNvSpPr>
              <a:spLocks noEditPoints="1"/>
            </p:cNvSpPr>
            <p:nvPr/>
          </p:nvSpPr>
          <p:spPr bwMode="auto">
            <a:xfrm>
              <a:off x="3453" y="2013"/>
              <a:ext cx="172" cy="296"/>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2 w 72"/>
                <a:gd name="T11" fmla="*/ 55 h 122"/>
                <a:gd name="T12" fmla="*/ 51 w 72"/>
                <a:gd name="T13" fmla="*/ 58 h 122"/>
                <a:gd name="T14" fmla="*/ 49 w 72"/>
                <a:gd name="T15" fmla="*/ 61 h 122"/>
                <a:gd name="T16" fmla="*/ 47 w 72"/>
                <a:gd name="T17" fmla="*/ 64 h 122"/>
                <a:gd name="T18" fmla="*/ 44 w 72"/>
                <a:gd name="T19" fmla="*/ 66 h 122"/>
                <a:gd name="T20" fmla="*/ 41 w 72"/>
                <a:gd name="T21" fmla="*/ 68 h 122"/>
                <a:gd name="T22" fmla="*/ 38 w 72"/>
                <a:gd name="T23" fmla="*/ 68 h 122"/>
                <a:gd name="T24" fmla="*/ 34 w 72"/>
                <a:gd name="T25" fmla="*/ 69 h 122"/>
                <a:gd name="T26" fmla="*/ 29 w 72"/>
                <a:gd name="T27" fmla="*/ 69 h 122"/>
                <a:gd name="T28" fmla="*/ 29 w 72"/>
                <a:gd name="T29" fmla="*/ 86 h 122"/>
                <a:gd name="T30" fmla="*/ 20 w 72"/>
                <a:gd name="T31" fmla="*/ 85 h 122"/>
                <a:gd name="T32" fmla="*/ 20 w 72"/>
                <a:gd name="T33" fmla="*/ 37 h 122"/>
                <a:gd name="T34" fmla="*/ 35 w 72"/>
                <a:gd name="T35" fmla="*/ 36 h 122"/>
                <a:gd name="T36" fmla="*/ 42 w 72"/>
                <a:gd name="T37" fmla="*/ 36 h 122"/>
                <a:gd name="T38" fmla="*/ 47 w 72"/>
                <a:gd name="T39" fmla="*/ 39 h 122"/>
                <a:gd name="T40" fmla="*/ 51 w 72"/>
                <a:gd name="T41" fmla="*/ 44 h 122"/>
                <a:gd name="T42" fmla="*/ 52 w 72"/>
                <a:gd name="T43" fmla="*/ 51 h 122"/>
                <a:gd name="T44" fmla="*/ 52 w 72"/>
                <a:gd name="T45" fmla="*/ 5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2" y="55"/>
                  </a:moveTo>
                  <a:cubicBezTo>
                    <a:pt x="51" y="56"/>
                    <a:pt x="51" y="57"/>
                    <a:pt x="51" y="58"/>
                  </a:cubicBezTo>
                  <a:cubicBezTo>
                    <a:pt x="50" y="59"/>
                    <a:pt x="50" y="60"/>
                    <a:pt x="49" y="61"/>
                  </a:cubicBezTo>
                  <a:cubicBezTo>
                    <a:pt x="49" y="62"/>
                    <a:pt x="48" y="63"/>
                    <a:pt x="47" y="64"/>
                  </a:cubicBezTo>
                  <a:cubicBezTo>
                    <a:pt x="46" y="65"/>
                    <a:pt x="45" y="65"/>
                    <a:pt x="44" y="66"/>
                  </a:cubicBezTo>
                  <a:cubicBezTo>
                    <a:pt x="43" y="67"/>
                    <a:pt x="42" y="67"/>
                    <a:pt x="41" y="68"/>
                  </a:cubicBezTo>
                  <a:cubicBezTo>
                    <a:pt x="40" y="68"/>
                    <a:pt x="39" y="68"/>
                    <a:pt x="38" y="68"/>
                  </a:cubicBezTo>
                  <a:cubicBezTo>
                    <a:pt x="37" y="69"/>
                    <a:pt x="35" y="69"/>
                    <a:pt x="34" y="69"/>
                  </a:cubicBezTo>
                  <a:cubicBezTo>
                    <a:pt x="29" y="69"/>
                    <a:pt x="29" y="69"/>
                    <a:pt x="29" y="69"/>
                  </a:cubicBezTo>
                  <a:cubicBezTo>
                    <a:pt x="29" y="86"/>
                    <a:pt x="29" y="86"/>
                    <a:pt x="29" y="86"/>
                  </a:cubicBezTo>
                  <a:cubicBezTo>
                    <a:pt x="20" y="85"/>
                    <a:pt x="20" y="85"/>
                    <a:pt x="20" y="85"/>
                  </a:cubicBezTo>
                  <a:cubicBezTo>
                    <a:pt x="20" y="37"/>
                    <a:pt x="20" y="37"/>
                    <a:pt x="20" y="37"/>
                  </a:cubicBezTo>
                  <a:cubicBezTo>
                    <a:pt x="35" y="36"/>
                    <a:pt x="35" y="36"/>
                    <a:pt x="35" y="36"/>
                  </a:cubicBezTo>
                  <a:cubicBezTo>
                    <a:pt x="38" y="36"/>
                    <a:pt x="40" y="36"/>
                    <a:pt x="42" y="36"/>
                  </a:cubicBezTo>
                  <a:cubicBezTo>
                    <a:pt x="44" y="37"/>
                    <a:pt x="46" y="38"/>
                    <a:pt x="47" y="39"/>
                  </a:cubicBezTo>
                  <a:cubicBezTo>
                    <a:pt x="49" y="40"/>
                    <a:pt x="50" y="42"/>
                    <a:pt x="51" y="44"/>
                  </a:cubicBezTo>
                  <a:cubicBezTo>
                    <a:pt x="51" y="46"/>
                    <a:pt x="52" y="49"/>
                    <a:pt x="52" y="51"/>
                  </a:cubicBezTo>
                  <a:cubicBezTo>
                    <a:pt x="52" y="53"/>
                    <a:pt x="52" y="54"/>
                    <a:pt x="52"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4" name="Freeform 70"/>
            <p:cNvSpPr>
              <a:spLocks/>
            </p:cNvSpPr>
            <p:nvPr/>
          </p:nvSpPr>
          <p:spPr bwMode="auto">
            <a:xfrm>
              <a:off x="3522" y="2120"/>
              <a:ext cx="29" cy="39"/>
            </a:xfrm>
            <a:custGeom>
              <a:avLst/>
              <a:gdLst>
                <a:gd name="T0" fmla="*/ 10 w 12"/>
                <a:gd name="T1" fmla="*/ 2 h 16"/>
                <a:gd name="T2" fmla="*/ 8 w 12"/>
                <a:gd name="T3" fmla="*/ 1 h 16"/>
                <a:gd name="T4" fmla="*/ 4 w 12"/>
                <a:gd name="T5" fmla="*/ 0 h 16"/>
                <a:gd name="T6" fmla="*/ 0 w 12"/>
                <a:gd name="T7" fmla="*/ 1 h 16"/>
                <a:gd name="T8" fmla="*/ 0 w 12"/>
                <a:gd name="T9" fmla="*/ 16 h 16"/>
                <a:gd name="T10" fmla="*/ 4 w 12"/>
                <a:gd name="T11" fmla="*/ 16 h 16"/>
                <a:gd name="T12" fmla="*/ 8 w 12"/>
                <a:gd name="T13" fmla="*/ 16 h 16"/>
                <a:gd name="T14" fmla="*/ 10 w 12"/>
                <a:gd name="T15" fmla="*/ 14 h 16"/>
                <a:gd name="T16" fmla="*/ 11 w 12"/>
                <a:gd name="T17" fmla="*/ 12 h 16"/>
                <a:gd name="T18" fmla="*/ 12 w 12"/>
                <a:gd name="T19" fmla="*/ 8 h 16"/>
                <a:gd name="T20" fmla="*/ 11 w 12"/>
                <a:gd name="T21" fmla="*/ 5 h 16"/>
                <a:gd name="T22" fmla="*/ 10 w 12"/>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6">
                  <a:moveTo>
                    <a:pt x="10" y="2"/>
                  </a:moveTo>
                  <a:cubicBezTo>
                    <a:pt x="9" y="2"/>
                    <a:pt x="9" y="1"/>
                    <a:pt x="8" y="1"/>
                  </a:cubicBezTo>
                  <a:cubicBezTo>
                    <a:pt x="7" y="1"/>
                    <a:pt x="5" y="0"/>
                    <a:pt x="4" y="0"/>
                  </a:cubicBezTo>
                  <a:cubicBezTo>
                    <a:pt x="0" y="1"/>
                    <a:pt x="0" y="1"/>
                    <a:pt x="0" y="1"/>
                  </a:cubicBezTo>
                  <a:cubicBezTo>
                    <a:pt x="0" y="16"/>
                    <a:pt x="0" y="16"/>
                    <a:pt x="0" y="16"/>
                  </a:cubicBezTo>
                  <a:cubicBezTo>
                    <a:pt x="4" y="16"/>
                    <a:pt x="4" y="16"/>
                    <a:pt x="4" y="16"/>
                  </a:cubicBezTo>
                  <a:cubicBezTo>
                    <a:pt x="5" y="16"/>
                    <a:pt x="7" y="16"/>
                    <a:pt x="8" y="16"/>
                  </a:cubicBezTo>
                  <a:cubicBezTo>
                    <a:pt x="9" y="15"/>
                    <a:pt x="9" y="15"/>
                    <a:pt x="10" y="14"/>
                  </a:cubicBezTo>
                  <a:cubicBezTo>
                    <a:pt x="11" y="13"/>
                    <a:pt x="11" y="13"/>
                    <a:pt x="11" y="12"/>
                  </a:cubicBezTo>
                  <a:cubicBezTo>
                    <a:pt x="12" y="11"/>
                    <a:pt x="12" y="9"/>
                    <a:pt x="12" y="8"/>
                  </a:cubicBezTo>
                  <a:cubicBezTo>
                    <a:pt x="12" y="7"/>
                    <a:pt x="12" y="6"/>
                    <a:pt x="11" y="5"/>
                  </a:cubicBezTo>
                  <a:cubicBezTo>
                    <a:pt x="11" y="4"/>
                    <a:pt x="11" y="3"/>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95" name="Group 140"/>
          <p:cNvGrpSpPr>
            <a:grpSpLocks noChangeAspect="1"/>
          </p:cNvGrpSpPr>
          <p:nvPr/>
        </p:nvGrpSpPr>
        <p:grpSpPr bwMode="auto">
          <a:xfrm>
            <a:off x="2297208" y="4860195"/>
            <a:ext cx="1262173" cy="357893"/>
            <a:chOff x="562" y="2539"/>
            <a:chExt cx="791" cy="234"/>
          </a:xfrm>
        </p:grpSpPr>
        <p:sp>
          <p:nvSpPr>
            <p:cNvPr id="596" name="Freeform 141"/>
            <p:cNvSpPr>
              <a:spLocks/>
            </p:cNvSpPr>
            <p:nvPr/>
          </p:nvSpPr>
          <p:spPr bwMode="auto">
            <a:xfrm>
              <a:off x="705" y="2595"/>
              <a:ext cx="67" cy="120"/>
            </a:xfrm>
            <a:custGeom>
              <a:avLst/>
              <a:gdLst>
                <a:gd name="T0" fmla="*/ 4 w 28"/>
                <a:gd name="T1" fmla="*/ 0 h 49"/>
                <a:gd name="T2" fmla="*/ 0 w 28"/>
                <a:gd name="T3" fmla="*/ 1 h 49"/>
                <a:gd name="T4" fmla="*/ 0 w 28"/>
                <a:gd name="T5" fmla="*/ 5 h 49"/>
                <a:gd name="T6" fmla="*/ 4 w 28"/>
                <a:gd name="T7" fmla="*/ 5 h 49"/>
                <a:gd name="T8" fmla="*/ 24 w 28"/>
                <a:gd name="T9" fmla="*/ 25 h 49"/>
                <a:gd name="T10" fmla="*/ 4 w 28"/>
                <a:gd name="T11" fmla="*/ 45 h 49"/>
                <a:gd name="T12" fmla="*/ 0 w 28"/>
                <a:gd name="T13" fmla="*/ 44 h 49"/>
                <a:gd name="T14" fmla="*/ 0 w 28"/>
                <a:gd name="T15" fmla="*/ 49 h 49"/>
                <a:gd name="T16" fmla="*/ 4 w 28"/>
                <a:gd name="T17" fmla="*/ 49 h 49"/>
                <a:gd name="T18" fmla="*/ 28 w 28"/>
                <a:gd name="T19" fmla="*/ 25 h 49"/>
                <a:gd name="T20" fmla="*/ 4 w 28"/>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9">
                  <a:moveTo>
                    <a:pt x="4" y="0"/>
                  </a:moveTo>
                  <a:cubicBezTo>
                    <a:pt x="3" y="0"/>
                    <a:pt x="1" y="0"/>
                    <a:pt x="0" y="1"/>
                  </a:cubicBezTo>
                  <a:cubicBezTo>
                    <a:pt x="0" y="5"/>
                    <a:pt x="0" y="5"/>
                    <a:pt x="0" y="5"/>
                  </a:cubicBezTo>
                  <a:cubicBezTo>
                    <a:pt x="1" y="5"/>
                    <a:pt x="3" y="5"/>
                    <a:pt x="4" y="5"/>
                  </a:cubicBezTo>
                  <a:cubicBezTo>
                    <a:pt x="15" y="5"/>
                    <a:pt x="24" y="14"/>
                    <a:pt x="24" y="25"/>
                  </a:cubicBezTo>
                  <a:cubicBezTo>
                    <a:pt x="24" y="36"/>
                    <a:pt x="15" y="45"/>
                    <a:pt x="4" y="45"/>
                  </a:cubicBezTo>
                  <a:cubicBezTo>
                    <a:pt x="3" y="45"/>
                    <a:pt x="1" y="45"/>
                    <a:pt x="0" y="44"/>
                  </a:cubicBezTo>
                  <a:cubicBezTo>
                    <a:pt x="0" y="49"/>
                    <a:pt x="0" y="49"/>
                    <a:pt x="0" y="49"/>
                  </a:cubicBezTo>
                  <a:cubicBezTo>
                    <a:pt x="1" y="49"/>
                    <a:pt x="3" y="49"/>
                    <a:pt x="4" y="49"/>
                  </a:cubicBezTo>
                  <a:cubicBezTo>
                    <a:pt x="18" y="49"/>
                    <a:pt x="28" y="38"/>
                    <a:pt x="28" y="25"/>
                  </a:cubicBezTo>
                  <a:cubicBezTo>
                    <a:pt x="28" y="11"/>
                    <a:pt x="18"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7" name="Freeform 142"/>
            <p:cNvSpPr>
              <a:spLocks/>
            </p:cNvSpPr>
            <p:nvPr/>
          </p:nvSpPr>
          <p:spPr bwMode="auto">
            <a:xfrm>
              <a:off x="705" y="2685"/>
              <a:ext cx="33" cy="47"/>
            </a:xfrm>
            <a:custGeom>
              <a:avLst/>
              <a:gdLst>
                <a:gd name="T0" fmla="*/ 5 w 14"/>
                <a:gd name="T1" fmla="*/ 0 h 19"/>
                <a:gd name="T2" fmla="*/ 0 w 14"/>
                <a:gd name="T3" fmla="*/ 2 h 19"/>
                <a:gd name="T4" fmla="*/ 0 w 14"/>
                <a:gd name="T5" fmla="*/ 18 h 19"/>
                <a:gd name="T6" fmla="*/ 5 w 14"/>
                <a:gd name="T7" fmla="*/ 19 h 19"/>
                <a:gd name="T8" fmla="*/ 14 w 14"/>
                <a:gd name="T9" fmla="*/ 10 h 19"/>
                <a:gd name="T10" fmla="*/ 5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5" y="0"/>
                  </a:moveTo>
                  <a:cubicBezTo>
                    <a:pt x="3" y="0"/>
                    <a:pt x="1" y="1"/>
                    <a:pt x="0" y="2"/>
                  </a:cubicBezTo>
                  <a:cubicBezTo>
                    <a:pt x="0" y="18"/>
                    <a:pt x="0" y="18"/>
                    <a:pt x="0" y="18"/>
                  </a:cubicBezTo>
                  <a:cubicBezTo>
                    <a:pt x="1" y="19"/>
                    <a:pt x="3" y="19"/>
                    <a:pt x="5" y="19"/>
                  </a:cubicBezTo>
                  <a:cubicBezTo>
                    <a:pt x="10" y="19"/>
                    <a:pt x="14" y="15"/>
                    <a:pt x="14" y="10"/>
                  </a:cubicBezTo>
                  <a:cubicBezTo>
                    <a:pt x="14" y="5"/>
                    <a:pt x="10"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8" name="Freeform 143"/>
            <p:cNvSpPr>
              <a:spLocks/>
            </p:cNvSpPr>
            <p:nvPr/>
          </p:nvSpPr>
          <p:spPr bwMode="auto">
            <a:xfrm>
              <a:off x="705" y="2578"/>
              <a:ext cx="33" cy="49"/>
            </a:xfrm>
            <a:custGeom>
              <a:avLst/>
              <a:gdLst>
                <a:gd name="T0" fmla="*/ 4 w 14"/>
                <a:gd name="T1" fmla="*/ 0 h 20"/>
                <a:gd name="T2" fmla="*/ 0 w 14"/>
                <a:gd name="T3" fmla="*/ 2 h 20"/>
                <a:gd name="T4" fmla="*/ 0 w 14"/>
                <a:gd name="T5" fmla="*/ 18 h 20"/>
                <a:gd name="T6" fmla="*/ 4 w 14"/>
                <a:gd name="T7" fmla="*/ 20 h 20"/>
                <a:gd name="T8" fmla="*/ 14 w 14"/>
                <a:gd name="T9" fmla="*/ 10 h 20"/>
                <a:gd name="T10" fmla="*/ 4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4" y="0"/>
                  </a:moveTo>
                  <a:cubicBezTo>
                    <a:pt x="3" y="0"/>
                    <a:pt x="1" y="1"/>
                    <a:pt x="0" y="2"/>
                  </a:cubicBezTo>
                  <a:cubicBezTo>
                    <a:pt x="0" y="18"/>
                    <a:pt x="0" y="18"/>
                    <a:pt x="0" y="18"/>
                  </a:cubicBezTo>
                  <a:cubicBezTo>
                    <a:pt x="1" y="19"/>
                    <a:pt x="3" y="20"/>
                    <a:pt x="4" y="20"/>
                  </a:cubicBezTo>
                  <a:cubicBezTo>
                    <a:pt x="10" y="20"/>
                    <a:pt x="14" y="15"/>
                    <a:pt x="14" y="10"/>
                  </a:cubicBezTo>
                  <a:cubicBezTo>
                    <a:pt x="14" y="5"/>
                    <a:pt x="10"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9" name="Oval 144"/>
            <p:cNvSpPr>
              <a:spLocks noChangeArrowheads="1"/>
            </p:cNvSpPr>
            <p:nvPr/>
          </p:nvSpPr>
          <p:spPr bwMode="auto">
            <a:xfrm>
              <a:off x="743" y="2629"/>
              <a:ext cx="45" cy="4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0" name="Freeform 145"/>
            <p:cNvSpPr>
              <a:spLocks noEditPoints="1"/>
            </p:cNvSpPr>
            <p:nvPr/>
          </p:nvSpPr>
          <p:spPr bwMode="auto">
            <a:xfrm>
              <a:off x="562" y="2539"/>
              <a:ext cx="133" cy="234"/>
            </a:xfrm>
            <a:custGeom>
              <a:avLst/>
              <a:gdLst>
                <a:gd name="T0" fmla="*/ 0 w 56"/>
                <a:gd name="T1" fmla="*/ 83 h 96"/>
                <a:gd name="T2" fmla="*/ 56 w 56"/>
                <a:gd name="T3" fmla="*/ 0 h 96"/>
                <a:gd name="T4" fmla="*/ 35 w 56"/>
                <a:gd name="T5" fmla="*/ 59 h 96"/>
                <a:gd name="T6" fmla="*/ 34 w 56"/>
                <a:gd name="T7" fmla="*/ 63 h 96"/>
                <a:gd name="T8" fmla="*/ 31 w 56"/>
                <a:gd name="T9" fmla="*/ 66 h 96"/>
                <a:gd name="T10" fmla="*/ 26 w 56"/>
                <a:gd name="T11" fmla="*/ 68 h 96"/>
                <a:gd name="T12" fmla="*/ 21 w 56"/>
                <a:gd name="T13" fmla="*/ 68 h 96"/>
                <a:gd name="T14" fmla="*/ 17 w 56"/>
                <a:gd name="T15" fmla="*/ 66 h 96"/>
                <a:gd name="T16" fmla="*/ 16 w 56"/>
                <a:gd name="T17" fmla="*/ 57 h 96"/>
                <a:gd name="T18" fmla="*/ 20 w 56"/>
                <a:gd name="T19" fmla="*/ 60 h 96"/>
                <a:gd name="T20" fmla="*/ 24 w 56"/>
                <a:gd name="T21" fmla="*/ 61 h 96"/>
                <a:gd name="T22" fmla="*/ 26 w 56"/>
                <a:gd name="T23" fmla="*/ 61 h 96"/>
                <a:gd name="T24" fmla="*/ 27 w 56"/>
                <a:gd name="T25" fmla="*/ 60 h 96"/>
                <a:gd name="T26" fmla="*/ 28 w 56"/>
                <a:gd name="T27" fmla="*/ 59 h 96"/>
                <a:gd name="T28" fmla="*/ 28 w 56"/>
                <a:gd name="T29" fmla="*/ 57 h 96"/>
                <a:gd name="T30" fmla="*/ 28 w 56"/>
                <a:gd name="T31" fmla="*/ 56 h 96"/>
                <a:gd name="T32" fmla="*/ 27 w 56"/>
                <a:gd name="T33" fmla="*/ 54 h 96"/>
                <a:gd name="T34" fmla="*/ 25 w 56"/>
                <a:gd name="T35" fmla="*/ 53 h 96"/>
                <a:gd name="T36" fmla="*/ 22 w 56"/>
                <a:gd name="T37" fmla="*/ 51 h 96"/>
                <a:gd name="T38" fmla="*/ 17 w 56"/>
                <a:gd name="T39" fmla="*/ 46 h 96"/>
                <a:gd name="T40" fmla="*/ 16 w 56"/>
                <a:gd name="T41" fmla="*/ 40 h 96"/>
                <a:gd name="T42" fmla="*/ 16 w 56"/>
                <a:gd name="T43" fmla="*/ 35 h 96"/>
                <a:gd name="T44" fmla="*/ 19 w 56"/>
                <a:gd name="T45" fmla="*/ 32 h 96"/>
                <a:gd name="T46" fmla="*/ 22 w 56"/>
                <a:gd name="T47" fmla="*/ 29 h 96"/>
                <a:gd name="T48" fmla="*/ 27 w 56"/>
                <a:gd name="T49" fmla="*/ 28 h 96"/>
                <a:gd name="T50" fmla="*/ 31 w 56"/>
                <a:gd name="T51" fmla="*/ 28 h 96"/>
                <a:gd name="T52" fmla="*/ 34 w 56"/>
                <a:gd name="T53" fmla="*/ 29 h 96"/>
                <a:gd name="T54" fmla="*/ 32 w 56"/>
                <a:gd name="T55" fmla="*/ 36 h 96"/>
                <a:gd name="T56" fmla="*/ 29 w 56"/>
                <a:gd name="T57" fmla="*/ 35 h 96"/>
                <a:gd name="T58" fmla="*/ 26 w 56"/>
                <a:gd name="T59" fmla="*/ 35 h 96"/>
                <a:gd name="T60" fmla="*/ 24 w 56"/>
                <a:gd name="T61" fmla="*/ 36 h 96"/>
                <a:gd name="T62" fmla="*/ 23 w 56"/>
                <a:gd name="T63" fmla="*/ 37 h 96"/>
                <a:gd name="T64" fmla="*/ 23 w 56"/>
                <a:gd name="T65" fmla="*/ 38 h 96"/>
                <a:gd name="T66" fmla="*/ 23 w 56"/>
                <a:gd name="T67" fmla="*/ 40 h 96"/>
                <a:gd name="T68" fmla="*/ 23 w 56"/>
                <a:gd name="T69" fmla="*/ 41 h 96"/>
                <a:gd name="T70" fmla="*/ 24 w 56"/>
                <a:gd name="T71" fmla="*/ 43 h 96"/>
                <a:gd name="T72" fmla="*/ 26 w 56"/>
                <a:gd name="T73" fmla="*/ 44 h 96"/>
                <a:gd name="T74" fmla="*/ 29 w 56"/>
                <a:gd name="T75" fmla="*/ 46 h 96"/>
                <a:gd name="T76" fmla="*/ 32 w 56"/>
                <a:gd name="T77" fmla="*/ 48 h 96"/>
                <a:gd name="T78" fmla="*/ 34 w 56"/>
                <a:gd name="T79" fmla="*/ 51 h 96"/>
                <a:gd name="T80" fmla="*/ 35 w 56"/>
                <a:gd name="T81" fmla="*/ 55 h 96"/>
                <a:gd name="T82" fmla="*/ 35 w 56"/>
                <a:gd name="T83"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96">
                  <a:moveTo>
                    <a:pt x="0" y="13"/>
                  </a:moveTo>
                  <a:cubicBezTo>
                    <a:pt x="0" y="83"/>
                    <a:pt x="0" y="83"/>
                    <a:pt x="0" y="83"/>
                  </a:cubicBezTo>
                  <a:cubicBezTo>
                    <a:pt x="56" y="96"/>
                    <a:pt x="56" y="96"/>
                    <a:pt x="56" y="96"/>
                  </a:cubicBezTo>
                  <a:cubicBezTo>
                    <a:pt x="56" y="0"/>
                    <a:pt x="56" y="0"/>
                    <a:pt x="56" y="0"/>
                  </a:cubicBezTo>
                  <a:lnTo>
                    <a:pt x="0" y="13"/>
                  </a:lnTo>
                  <a:close/>
                  <a:moveTo>
                    <a:pt x="35" y="59"/>
                  </a:moveTo>
                  <a:cubicBezTo>
                    <a:pt x="35" y="60"/>
                    <a:pt x="35" y="61"/>
                    <a:pt x="35" y="61"/>
                  </a:cubicBezTo>
                  <a:cubicBezTo>
                    <a:pt x="35" y="62"/>
                    <a:pt x="34" y="63"/>
                    <a:pt x="34" y="63"/>
                  </a:cubicBezTo>
                  <a:cubicBezTo>
                    <a:pt x="34" y="64"/>
                    <a:pt x="33" y="64"/>
                    <a:pt x="33" y="65"/>
                  </a:cubicBezTo>
                  <a:cubicBezTo>
                    <a:pt x="32" y="65"/>
                    <a:pt x="32" y="66"/>
                    <a:pt x="31" y="66"/>
                  </a:cubicBezTo>
                  <a:cubicBezTo>
                    <a:pt x="30" y="67"/>
                    <a:pt x="30" y="67"/>
                    <a:pt x="29" y="67"/>
                  </a:cubicBezTo>
                  <a:cubicBezTo>
                    <a:pt x="28" y="68"/>
                    <a:pt x="27" y="68"/>
                    <a:pt x="26" y="68"/>
                  </a:cubicBezTo>
                  <a:cubicBezTo>
                    <a:pt x="25" y="68"/>
                    <a:pt x="24" y="68"/>
                    <a:pt x="23" y="68"/>
                  </a:cubicBezTo>
                  <a:cubicBezTo>
                    <a:pt x="23" y="68"/>
                    <a:pt x="22" y="68"/>
                    <a:pt x="21" y="68"/>
                  </a:cubicBezTo>
                  <a:cubicBezTo>
                    <a:pt x="21" y="68"/>
                    <a:pt x="20" y="67"/>
                    <a:pt x="19" y="67"/>
                  </a:cubicBezTo>
                  <a:cubicBezTo>
                    <a:pt x="19" y="67"/>
                    <a:pt x="18" y="67"/>
                    <a:pt x="17" y="66"/>
                  </a:cubicBezTo>
                  <a:cubicBezTo>
                    <a:pt x="17" y="66"/>
                    <a:pt x="16" y="66"/>
                    <a:pt x="16" y="65"/>
                  </a:cubicBezTo>
                  <a:cubicBezTo>
                    <a:pt x="16" y="57"/>
                    <a:pt x="16" y="57"/>
                    <a:pt x="16" y="57"/>
                  </a:cubicBezTo>
                  <a:cubicBezTo>
                    <a:pt x="16" y="58"/>
                    <a:pt x="17" y="58"/>
                    <a:pt x="18" y="59"/>
                  </a:cubicBezTo>
                  <a:cubicBezTo>
                    <a:pt x="18" y="59"/>
                    <a:pt x="19" y="60"/>
                    <a:pt x="20" y="60"/>
                  </a:cubicBezTo>
                  <a:cubicBezTo>
                    <a:pt x="20" y="60"/>
                    <a:pt x="21" y="61"/>
                    <a:pt x="21" y="61"/>
                  </a:cubicBezTo>
                  <a:cubicBezTo>
                    <a:pt x="22" y="61"/>
                    <a:pt x="23" y="61"/>
                    <a:pt x="24" y="61"/>
                  </a:cubicBezTo>
                  <a:cubicBezTo>
                    <a:pt x="24" y="61"/>
                    <a:pt x="24" y="61"/>
                    <a:pt x="25" y="61"/>
                  </a:cubicBezTo>
                  <a:cubicBezTo>
                    <a:pt x="25" y="61"/>
                    <a:pt x="25" y="61"/>
                    <a:pt x="26" y="61"/>
                  </a:cubicBezTo>
                  <a:cubicBezTo>
                    <a:pt x="26" y="61"/>
                    <a:pt x="26" y="61"/>
                    <a:pt x="26" y="61"/>
                  </a:cubicBezTo>
                  <a:cubicBezTo>
                    <a:pt x="27" y="60"/>
                    <a:pt x="27" y="60"/>
                    <a:pt x="27" y="60"/>
                  </a:cubicBezTo>
                  <a:cubicBezTo>
                    <a:pt x="27" y="60"/>
                    <a:pt x="27" y="60"/>
                    <a:pt x="27" y="59"/>
                  </a:cubicBezTo>
                  <a:cubicBezTo>
                    <a:pt x="28" y="59"/>
                    <a:pt x="28" y="59"/>
                    <a:pt x="28" y="59"/>
                  </a:cubicBezTo>
                  <a:cubicBezTo>
                    <a:pt x="28" y="59"/>
                    <a:pt x="28" y="58"/>
                    <a:pt x="28" y="58"/>
                  </a:cubicBezTo>
                  <a:cubicBezTo>
                    <a:pt x="28" y="58"/>
                    <a:pt x="28" y="58"/>
                    <a:pt x="28" y="57"/>
                  </a:cubicBezTo>
                  <a:cubicBezTo>
                    <a:pt x="28" y="57"/>
                    <a:pt x="28" y="57"/>
                    <a:pt x="28" y="56"/>
                  </a:cubicBezTo>
                  <a:cubicBezTo>
                    <a:pt x="28" y="56"/>
                    <a:pt x="28" y="56"/>
                    <a:pt x="28" y="56"/>
                  </a:cubicBezTo>
                  <a:cubicBezTo>
                    <a:pt x="28" y="55"/>
                    <a:pt x="27" y="55"/>
                    <a:pt x="27" y="55"/>
                  </a:cubicBezTo>
                  <a:cubicBezTo>
                    <a:pt x="27" y="54"/>
                    <a:pt x="27" y="54"/>
                    <a:pt x="27" y="54"/>
                  </a:cubicBezTo>
                  <a:cubicBezTo>
                    <a:pt x="26" y="54"/>
                    <a:pt x="26" y="53"/>
                    <a:pt x="26" y="53"/>
                  </a:cubicBezTo>
                  <a:cubicBezTo>
                    <a:pt x="26" y="53"/>
                    <a:pt x="25" y="53"/>
                    <a:pt x="25" y="53"/>
                  </a:cubicBezTo>
                  <a:cubicBezTo>
                    <a:pt x="25" y="52"/>
                    <a:pt x="24" y="52"/>
                    <a:pt x="24" y="52"/>
                  </a:cubicBezTo>
                  <a:cubicBezTo>
                    <a:pt x="23" y="51"/>
                    <a:pt x="23" y="51"/>
                    <a:pt x="22" y="51"/>
                  </a:cubicBezTo>
                  <a:cubicBezTo>
                    <a:pt x="21" y="50"/>
                    <a:pt x="20" y="49"/>
                    <a:pt x="19" y="49"/>
                  </a:cubicBezTo>
                  <a:cubicBezTo>
                    <a:pt x="19" y="48"/>
                    <a:pt x="18" y="47"/>
                    <a:pt x="17" y="46"/>
                  </a:cubicBezTo>
                  <a:cubicBezTo>
                    <a:pt x="17" y="45"/>
                    <a:pt x="16" y="44"/>
                    <a:pt x="16" y="43"/>
                  </a:cubicBezTo>
                  <a:cubicBezTo>
                    <a:pt x="16" y="42"/>
                    <a:pt x="16" y="41"/>
                    <a:pt x="16" y="40"/>
                  </a:cubicBezTo>
                  <a:cubicBezTo>
                    <a:pt x="16" y="39"/>
                    <a:pt x="16" y="38"/>
                    <a:pt x="16" y="37"/>
                  </a:cubicBezTo>
                  <a:cubicBezTo>
                    <a:pt x="16" y="37"/>
                    <a:pt x="16" y="36"/>
                    <a:pt x="16" y="35"/>
                  </a:cubicBezTo>
                  <a:cubicBezTo>
                    <a:pt x="17" y="35"/>
                    <a:pt x="17" y="34"/>
                    <a:pt x="17" y="33"/>
                  </a:cubicBezTo>
                  <a:cubicBezTo>
                    <a:pt x="18" y="33"/>
                    <a:pt x="18" y="32"/>
                    <a:pt x="19" y="32"/>
                  </a:cubicBezTo>
                  <a:cubicBezTo>
                    <a:pt x="19" y="31"/>
                    <a:pt x="20" y="31"/>
                    <a:pt x="20" y="30"/>
                  </a:cubicBezTo>
                  <a:cubicBezTo>
                    <a:pt x="21" y="30"/>
                    <a:pt x="21" y="29"/>
                    <a:pt x="22" y="29"/>
                  </a:cubicBezTo>
                  <a:cubicBezTo>
                    <a:pt x="23" y="29"/>
                    <a:pt x="23" y="29"/>
                    <a:pt x="24" y="28"/>
                  </a:cubicBezTo>
                  <a:cubicBezTo>
                    <a:pt x="25" y="28"/>
                    <a:pt x="26" y="28"/>
                    <a:pt x="27" y="28"/>
                  </a:cubicBezTo>
                  <a:cubicBezTo>
                    <a:pt x="27" y="28"/>
                    <a:pt x="28" y="28"/>
                    <a:pt x="29" y="28"/>
                  </a:cubicBezTo>
                  <a:cubicBezTo>
                    <a:pt x="29" y="28"/>
                    <a:pt x="30" y="28"/>
                    <a:pt x="31" y="28"/>
                  </a:cubicBezTo>
                  <a:cubicBezTo>
                    <a:pt x="31" y="28"/>
                    <a:pt x="32" y="28"/>
                    <a:pt x="32" y="28"/>
                  </a:cubicBezTo>
                  <a:cubicBezTo>
                    <a:pt x="33" y="29"/>
                    <a:pt x="34" y="29"/>
                    <a:pt x="34" y="29"/>
                  </a:cubicBezTo>
                  <a:cubicBezTo>
                    <a:pt x="34" y="37"/>
                    <a:pt x="34" y="37"/>
                    <a:pt x="34" y="37"/>
                  </a:cubicBezTo>
                  <a:cubicBezTo>
                    <a:pt x="34" y="37"/>
                    <a:pt x="33" y="36"/>
                    <a:pt x="32" y="36"/>
                  </a:cubicBezTo>
                  <a:cubicBezTo>
                    <a:pt x="32" y="36"/>
                    <a:pt x="31" y="36"/>
                    <a:pt x="31" y="35"/>
                  </a:cubicBezTo>
                  <a:cubicBezTo>
                    <a:pt x="30" y="35"/>
                    <a:pt x="29" y="35"/>
                    <a:pt x="29" y="35"/>
                  </a:cubicBezTo>
                  <a:cubicBezTo>
                    <a:pt x="28" y="35"/>
                    <a:pt x="28" y="35"/>
                    <a:pt x="27" y="35"/>
                  </a:cubicBezTo>
                  <a:cubicBezTo>
                    <a:pt x="27" y="35"/>
                    <a:pt x="26" y="35"/>
                    <a:pt x="26" y="35"/>
                  </a:cubicBezTo>
                  <a:cubicBezTo>
                    <a:pt x="26" y="35"/>
                    <a:pt x="25" y="35"/>
                    <a:pt x="25" y="35"/>
                  </a:cubicBezTo>
                  <a:cubicBezTo>
                    <a:pt x="25" y="35"/>
                    <a:pt x="25" y="35"/>
                    <a:pt x="24" y="36"/>
                  </a:cubicBezTo>
                  <a:cubicBezTo>
                    <a:pt x="24" y="36"/>
                    <a:pt x="24" y="36"/>
                    <a:pt x="24" y="36"/>
                  </a:cubicBezTo>
                  <a:cubicBezTo>
                    <a:pt x="24" y="36"/>
                    <a:pt x="23" y="36"/>
                    <a:pt x="23" y="37"/>
                  </a:cubicBezTo>
                  <a:cubicBezTo>
                    <a:pt x="23" y="37"/>
                    <a:pt x="23" y="37"/>
                    <a:pt x="23" y="37"/>
                  </a:cubicBezTo>
                  <a:cubicBezTo>
                    <a:pt x="23" y="38"/>
                    <a:pt x="23" y="38"/>
                    <a:pt x="23" y="38"/>
                  </a:cubicBezTo>
                  <a:cubicBezTo>
                    <a:pt x="23" y="38"/>
                    <a:pt x="23" y="39"/>
                    <a:pt x="23" y="39"/>
                  </a:cubicBezTo>
                  <a:cubicBezTo>
                    <a:pt x="23" y="39"/>
                    <a:pt x="23" y="40"/>
                    <a:pt x="23" y="40"/>
                  </a:cubicBezTo>
                  <a:cubicBezTo>
                    <a:pt x="23" y="40"/>
                    <a:pt x="23" y="40"/>
                    <a:pt x="23" y="41"/>
                  </a:cubicBezTo>
                  <a:cubicBezTo>
                    <a:pt x="23" y="41"/>
                    <a:pt x="23" y="41"/>
                    <a:pt x="23" y="41"/>
                  </a:cubicBezTo>
                  <a:cubicBezTo>
                    <a:pt x="23" y="42"/>
                    <a:pt x="23" y="42"/>
                    <a:pt x="24" y="42"/>
                  </a:cubicBezTo>
                  <a:cubicBezTo>
                    <a:pt x="24" y="42"/>
                    <a:pt x="24" y="42"/>
                    <a:pt x="24" y="43"/>
                  </a:cubicBezTo>
                  <a:cubicBezTo>
                    <a:pt x="24" y="43"/>
                    <a:pt x="25" y="43"/>
                    <a:pt x="25" y="43"/>
                  </a:cubicBezTo>
                  <a:cubicBezTo>
                    <a:pt x="25" y="43"/>
                    <a:pt x="26" y="44"/>
                    <a:pt x="26" y="44"/>
                  </a:cubicBezTo>
                  <a:cubicBezTo>
                    <a:pt x="26" y="44"/>
                    <a:pt x="27" y="44"/>
                    <a:pt x="27" y="45"/>
                  </a:cubicBezTo>
                  <a:cubicBezTo>
                    <a:pt x="28" y="45"/>
                    <a:pt x="29" y="46"/>
                    <a:pt x="29" y="46"/>
                  </a:cubicBezTo>
                  <a:cubicBezTo>
                    <a:pt x="30" y="46"/>
                    <a:pt x="30" y="47"/>
                    <a:pt x="31" y="47"/>
                  </a:cubicBezTo>
                  <a:cubicBezTo>
                    <a:pt x="31" y="48"/>
                    <a:pt x="32" y="48"/>
                    <a:pt x="32" y="48"/>
                  </a:cubicBezTo>
                  <a:cubicBezTo>
                    <a:pt x="33" y="49"/>
                    <a:pt x="33" y="49"/>
                    <a:pt x="33" y="50"/>
                  </a:cubicBezTo>
                  <a:cubicBezTo>
                    <a:pt x="34" y="50"/>
                    <a:pt x="34" y="51"/>
                    <a:pt x="34" y="51"/>
                  </a:cubicBezTo>
                  <a:cubicBezTo>
                    <a:pt x="35" y="52"/>
                    <a:pt x="35" y="52"/>
                    <a:pt x="35" y="53"/>
                  </a:cubicBezTo>
                  <a:cubicBezTo>
                    <a:pt x="35" y="53"/>
                    <a:pt x="35" y="54"/>
                    <a:pt x="35" y="55"/>
                  </a:cubicBezTo>
                  <a:cubicBezTo>
                    <a:pt x="35" y="55"/>
                    <a:pt x="36" y="56"/>
                    <a:pt x="36" y="57"/>
                  </a:cubicBezTo>
                  <a:cubicBezTo>
                    <a:pt x="36" y="58"/>
                    <a:pt x="35" y="58"/>
                    <a:pt x="35"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1" name="Freeform 146"/>
            <p:cNvSpPr>
              <a:spLocks/>
            </p:cNvSpPr>
            <p:nvPr/>
          </p:nvSpPr>
          <p:spPr bwMode="auto">
            <a:xfrm>
              <a:off x="858" y="2615"/>
              <a:ext cx="45" cy="85"/>
            </a:xfrm>
            <a:custGeom>
              <a:avLst/>
              <a:gdLst>
                <a:gd name="T0" fmla="*/ 19 w 19"/>
                <a:gd name="T1" fmla="*/ 26 h 35"/>
                <a:gd name="T2" fmla="*/ 16 w 19"/>
                <a:gd name="T3" fmla="*/ 32 h 35"/>
                <a:gd name="T4" fmla="*/ 8 w 19"/>
                <a:gd name="T5" fmla="*/ 35 h 35"/>
                <a:gd name="T6" fmla="*/ 3 w 19"/>
                <a:gd name="T7" fmla="*/ 34 h 35"/>
                <a:gd name="T8" fmla="*/ 0 w 19"/>
                <a:gd name="T9" fmla="*/ 33 h 35"/>
                <a:gd name="T10" fmla="*/ 0 w 19"/>
                <a:gd name="T11" fmla="*/ 28 h 35"/>
                <a:gd name="T12" fmla="*/ 4 w 19"/>
                <a:gd name="T13" fmla="*/ 30 h 35"/>
                <a:gd name="T14" fmla="*/ 8 w 19"/>
                <a:gd name="T15" fmla="*/ 31 h 35"/>
                <a:gd name="T16" fmla="*/ 15 w 19"/>
                <a:gd name="T17" fmla="*/ 26 h 35"/>
                <a:gd name="T18" fmla="*/ 13 w 19"/>
                <a:gd name="T19" fmla="*/ 22 h 35"/>
                <a:gd name="T20" fmla="*/ 8 w 19"/>
                <a:gd name="T21" fmla="*/ 18 h 35"/>
                <a:gd name="T22" fmla="*/ 2 w 19"/>
                <a:gd name="T23" fmla="*/ 14 h 35"/>
                <a:gd name="T24" fmla="*/ 0 w 19"/>
                <a:gd name="T25" fmla="*/ 9 h 35"/>
                <a:gd name="T26" fmla="*/ 3 w 19"/>
                <a:gd name="T27" fmla="*/ 2 h 35"/>
                <a:gd name="T28" fmla="*/ 11 w 19"/>
                <a:gd name="T29" fmla="*/ 0 h 35"/>
                <a:gd name="T30" fmla="*/ 17 w 19"/>
                <a:gd name="T31" fmla="*/ 1 h 35"/>
                <a:gd name="T32" fmla="*/ 17 w 19"/>
                <a:gd name="T33" fmla="*/ 5 h 35"/>
                <a:gd name="T34" fmla="*/ 11 w 19"/>
                <a:gd name="T35" fmla="*/ 3 h 35"/>
                <a:gd name="T36" fmla="*/ 6 w 19"/>
                <a:gd name="T37" fmla="*/ 5 h 35"/>
                <a:gd name="T38" fmla="*/ 4 w 19"/>
                <a:gd name="T39" fmla="*/ 8 h 35"/>
                <a:gd name="T40" fmla="*/ 5 w 19"/>
                <a:gd name="T41" fmla="*/ 11 h 35"/>
                <a:gd name="T42" fmla="*/ 7 w 19"/>
                <a:gd name="T43" fmla="*/ 13 h 35"/>
                <a:gd name="T44" fmla="*/ 11 w 19"/>
                <a:gd name="T45" fmla="*/ 16 h 35"/>
                <a:gd name="T46" fmla="*/ 17 w 19"/>
                <a:gd name="T47" fmla="*/ 20 h 35"/>
                <a:gd name="T48" fmla="*/ 19 w 19"/>
                <a:gd name="T4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5">
                  <a:moveTo>
                    <a:pt x="19" y="26"/>
                  </a:moveTo>
                  <a:cubicBezTo>
                    <a:pt x="19" y="28"/>
                    <a:pt x="18" y="31"/>
                    <a:pt x="16" y="32"/>
                  </a:cubicBezTo>
                  <a:cubicBezTo>
                    <a:pt x="14" y="34"/>
                    <a:pt x="11" y="35"/>
                    <a:pt x="8" y="35"/>
                  </a:cubicBezTo>
                  <a:cubicBezTo>
                    <a:pt x="6" y="35"/>
                    <a:pt x="5" y="34"/>
                    <a:pt x="3" y="34"/>
                  </a:cubicBezTo>
                  <a:cubicBezTo>
                    <a:pt x="2" y="34"/>
                    <a:pt x="1" y="33"/>
                    <a:pt x="0" y="33"/>
                  </a:cubicBezTo>
                  <a:cubicBezTo>
                    <a:pt x="0" y="28"/>
                    <a:pt x="0" y="28"/>
                    <a:pt x="0" y="28"/>
                  </a:cubicBezTo>
                  <a:cubicBezTo>
                    <a:pt x="1" y="29"/>
                    <a:pt x="2" y="30"/>
                    <a:pt x="4" y="30"/>
                  </a:cubicBezTo>
                  <a:cubicBezTo>
                    <a:pt x="5" y="31"/>
                    <a:pt x="7" y="31"/>
                    <a:pt x="8" y="31"/>
                  </a:cubicBezTo>
                  <a:cubicBezTo>
                    <a:pt x="12" y="31"/>
                    <a:pt x="15" y="29"/>
                    <a:pt x="15" y="26"/>
                  </a:cubicBezTo>
                  <a:cubicBezTo>
                    <a:pt x="15" y="25"/>
                    <a:pt x="14" y="23"/>
                    <a:pt x="13" y="22"/>
                  </a:cubicBezTo>
                  <a:cubicBezTo>
                    <a:pt x="12" y="21"/>
                    <a:pt x="10" y="20"/>
                    <a:pt x="8" y="18"/>
                  </a:cubicBezTo>
                  <a:cubicBezTo>
                    <a:pt x="5" y="17"/>
                    <a:pt x="3" y="15"/>
                    <a:pt x="2" y="14"/>
                  </a:cubicBezTo>
                  <a:cubicBezTo>
                    <a:pt x="1" y="13"/>
                    <a:pt x="0" y="11"/>
                    <a:pt x="0" y="9"/>
                  </a:cubicBezTo>
                  <a:cubicBezTo>
                    <a:pt x="0" y="6"/>
                    <a:pt x="1" y="4"/>
                    <a:pt x="3" y="2"/>
                  </a:cubicBezTo>
                  <a:cubicBezTo>
                    <a:pt x="5" y="1"/>
                    <a:pt x="8" y="0"/>
                    <a:pt x="11" y="0"/>
                  </a:cubicBezTo>
                  <a:cubicBezTo>
                    <a:pt x="14" y="0"/>
                    <a:pt x="16" y="0"/>
                    <a:pt x="17" y="1"/>
                  </a:cubicBezTo>
                  <a:cubicBezTo>
                    <a:pt x="17" y="5"/>
                    <a:pt x="17" y="5"/>
                    <a:pt x="17" y="5"/>
                  </a:cubicBezTo>
                  <a:cubicBezTo>
                    <a:pt x="16" y="4"/>
                    <a:pt x="13" y="3"/>
                    <a:pt x="11" y="3"/>
                  </a:cubicBezTo>
                  <a:cubicBezTo>
                    <a:pt x="9" y="3"/>
                    <a:pt x="7" y="4"/>
                    <a:pt x="6" y="5"/>
                  </a:cubicBezTo>
                  <a:cubicBezTo>
                    <a:pt x="5" y="6"/>
                    <a:pt x="4" y="7"/>
                    <a:pt x="4" y="8"/>
                  </a:cubicBezTo>
                  <a:cubicBezTo>
                    <a:pt x="4" y="10"/>
                    <a:pt x="4" y="10"/>
                    <a:pt x="5" y="11"/>
                  </a:cubicBezTo>
                  <a:cubicBezTo>
                    <a:pt x="5" y="12"/>
                    <a:pt x="6" y="12"/>
                    <a:pt x="7" y="13"/>
                  </a:cubicBezTo>
                  <a:cubicBezTo>
                    <a:pt x="7" y="14"/>
                    <a:pt x="9" y="15"/>
                    <a:pt x="11" y="16"/>
                  </a:cubicBezTo>
                  <a:cubicBezTo>
                    <a:pt x="14" y="17"/>
                    <a:pt x="16" y="19"/>
                    <a:pt x="17" y="20"/>
                  </a:cubicBezTo>
                  <a:cubicBezTo>
                    <a:pt x="18" y="22"/>
                    <a:pt x="19" y="24"/>
                    <a:pt x="19"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2" name="Freeform 147"/>
            <p:cNvSpPr>
              <a:spLocks/>
            </p:cNvSpPr>
            <p:nvPr/>
          </p:nvSpPr>
          <p:spPr bwMode="auto">
            <a:xfrm>
              <a:off x="915" y="2612"/>
              <a:ext cx="47" cy="85"/>
            </a:xfrm>
            <a:custGeom>
              <a:avLst/>
              <a:gdLst>
                <a:gd name="T0" fmla="*/ 20 w 20"/>
                <a:gd name="T1" fmla="*/ 35 h 35"/>
                <a:gd name="T2" fmla="*/ 16 w 20"/>
                <a:gd name="T3" fmla="*/ 35 h 35"/>
                <a:gd name="T4" fmla="*/ 16 w 20"/>
                <a:gd name="T5" fmla="*/ 21 h 35"/>
                <a:gd name="T6" fmla="*/ 10 w 20"/>
                <a:gd name="T7" fmla="*/ 14 h 35"/>
                <a:gd name="T8" fmla="*/ 5 w 20"/>
                <a:gd name="T9" fmla="*/ 16 h 35"/>
                <a:gd name="T10" fmla="*/ 4 w 20"/>
                <a:gd name="T11" fmla="*/ 21 h 35"/>
                <a:gd name="T12" fmla="*/ 4 w 20"/>
                <a:gd name="T13" fmla="*/ 35 h 35"/>
                <a:gd name="T14" fmla="*/ 0 w 20"/>
                <a:gd name="T15" fmla="*/ 35 h 35"/>
                <a:gd name="T16" fmla="*/ 0 w 20"/>
                <a:gd name="T17" fmla="*/ 0 h 35"/>
                <a:gd name="T18" fmla="*/ 4 w 20"/>
                <a:gd name="T19" fmla="*/ 0 h 35"/>
                <a:gd name="T20" fmla="*/ 4 w 20"/>
                <a:gd name="T21" fmla="*/ 15 h 35"/>
                <a:gd name="T22" fmla="*/ 4 w 20"/>
                <a:gd name="T23" fmla="*/ 15 h 35"/>
                <a:gd name="T24" fmla="*/ 11 w 20"/>
                <a:gd name="T25" fmla="*/ 10 h 35"/>
                <a:gd name="T26" fmla="*/ 20 w 20"/>
                <a:gd name="T27" fmla="*/ 20 h 35"/>
                <a:gd name="T28" fmla="*/ 20 w 20"/>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5">
                  <a:moveTo>
                    <a:pt x="20" y="35"/>
                  </a:moveTo>
                  <a:cubicBezTo>
                    <a:pt x="16" y="35"/>
                    <a:pt x="16" y="35"/>
                    <a:pt x="16" y="35"/>
                  </a:cubicBezTo>
                  <a:cubicBezTo>
                    <a:pt x="16" y="21"/>
                    <a:pt x="16" y="21"/>
                    <a:pt x="16" y="21"/>
                  </a:cubicBezTo>
                  <a:cubicBezTo>
                    <a:pt x="16" y="16"/>
                    <a:pt x="14" y="14"/>
                    <a:pt x="10" y="14"/>
                  </a:cubicBezTo>
                  <a:cubicBezTo>
                    <a:pt x="8" y="14"/>
                    <a:pt x="7" y="14"/>
                    <a:pt x="5" y="16"/>
                  </a:cubicBezTo>
                  <a:cubicBezTo>
                    <a:pt x="4" y="17"/>
                    <a:pt x="4" y="19"/>
                    <a:pt x="4" y="21"/>
                  </a:cubicBezTo>
                  <a:cubicBezTo>
                    <a:pt x="4" y="35"/>
                    <a:pt x="4" y="35"/>
                    <a:pt x="4" y="35"/>
                  </a:cubicBezTo>
                  <a:cubicBezTo>
                    <a:pt x="0" y="35"/>
                    <a:pt x="0" y="35"/>
                    <a:pt x="0" y="35"/>
                  </a:cubicBezTo>
                  <a:cubicBezTo>
                    <a:pt x="0" y="0"/>
                    <a:pt x="0" y="0"/>
                    <a:pt x="0" y="0"/>
                  </a:cubicBezTo>
                  <a:cubicBezTo>
                    <a:pt x="4" y="0"/>
                    <a:pt x="4" y="0"/>
                    <a:pt x="4" y="0"/>
                  </a:cubicBezTo>
                  <a:cubicBezTo>
                    <a:pt x="4" y="15"/>
                    <a:pt x="4" y="15"/>
                    <a:pt x="4" y="15"/>
                  </a:cubicBezTo>
                  <a:cubicBezTo>
                    <a:pt x="4" y="15"/>
                    <a:pt x="4" y="15"/>
                    <a:pt x="4" y="15"/>
                  </a:cubicBezTo>
                  <a:cubicBezTo>
                    <a:pt x="5" y="12"/>
                    <a:pt x="8" y="10"/>
                    <a:pt x="11" y="10"/>
                  </a:cubicBezTo>
                  <a:cubicBezTo>
                    <a:pt x="17" y="10"/>
                    <a:pt x="20" y="14"/>
                    <a:pt x="20" y="20"/>
                  </a:cubicBezTo>
                  <a:lnTo>
                    <a:pt x="2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3" name="Freeform 148"/>
            <p:cNvSpPr>
              <a:spLocks noEditPoints="1"/>
            </p:cNvSpPr>
            <p:nvPr/>
          </p:nvSpPr>
          <p:spPr bwMode="auto">
            <a:xfrm>
              <a:off x="972" y="2637"/>
              <a:ext cx="45" cy="63"/>
            </a:xfrm>
            <a:custGeom>
              <a:avLst/>
              <a:gdLst>
                <a:gd name="T0" fmla="*/ 19 w 19"/>
                <a:gd name="T1" fmla="*/ 25 h 26"/>
                <a:gd name="T2" fmla="*/ 15 w 19"/>
                <a:gd name="T3" fmla="*/ 25 h 26"/>
                <a:gd name="T4" fmla="*/ 15 w 19"/>
                <a:gd name="T5" fmla="*/ 21 h 26"/>
                <a:gd name="T6" fmla="*/ 15 w 19"/>
                <a:gd name="T7" fmla="*/ 21 h 26"/>
                <a:gd name="T8" fmla="*/ 7 w 19"/>
                <a:gd name="T9" fmla="*/ 26 h 26"/>
                <a:gd name="T10" fmla="*/ 2 w 19"/>
                <a:gd name="T11" fmla="*/ 24 h 26"/>
                <a:gd name="T12" fmla="*/ 0 w 19"/>
                <a:gd name="T13" fmla="*/ 19 h 26"/>
                <a:gd name="T14" fmla="*/ 8 w 19"/>
                <a:gd name="T15" fmla="*/ 11 h 26"/>
                <a:gd name="T16" fmla="*/ 15 w 19"/>
                <a:gd name="T17" fmla="*/ 10 h 26"/>
                <a:gd name="T18" fmla="*/ 10 w 19"/>
                <a:gd name="T19" fmla="*/ 4 h 26"/>
                <a:gd name="T20" fmla="*/ 2 w 19"/>
                <a:gd name="T21" fmla="*/ 7 h 26"/>
                <a:gd name="T22" fmla="*/ 2 w 19"/>
                <a:gd name="T23" fmla="*/ 3 h 26"/>
                <a:gd name="T24" fmla="*/ 6 w 19"/>
                <a:gd name="T25" fmla="*/ 1 h 26"/>
                <a:gd name="T26" fmla="*/ 10 w 19"/>
                <a:gd name="T27" fmla="*/ 0 h 26"/>
                <a:gd name="T28" fmla="*/ 19 w 19"/>
                <a:gd name="T29" fmla="*/ 9 h 26"/>
                <a:gd name="T30" fmla="*/ 19 w 19"/>
                <a:gd name="T31" fmla="*/ 25 h 26"/>
                <a:gd name="T32" fmla="*/ 15 w 19"/>
                <a:gd name="T33" fmla="*/ 13 h 26"/>
                <a:gd name="T34" fmla="*/ 9 w 19"/>
                <a:gd name="T35" fmla="*/ 14 h 26"/>
                <a:gd name="T36" fmla="*/ 5 w 19"/>
                <a:gd name="T37" fmla="*/ 15 h 26"/>
                <a:gd name="T38" fmla="*/ 4 w 19"/>
                <a:gd name="T39" fmla="*/ 18 h 26"/>
                <a:gd name="T40" fmla="*/ 5 w 19"/>
                <a:gd name="T41" fmla="*/ 21 h 26"/>
                <a:gd name="T42" fmla="*/ 8 w 19"/>
                <a:gd name="T43" fmla="*/ 22 h 26"/>
                <a:gd name="T44" fmla="*/ 13 w 19"/>
                <a:gd name="T45" fmla="*/ 20 h 26"/>
                <a:gd name="T46" fmla="*/ 15 w 19"/>
                <a:gd name="T47" fmla="*/ 15 h 26"/>
                <a:gd name="T48" fmla="*/ 15 w 19"/>
                <a:gd name="T4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6">
                  <a:moveTo>
                    <a:pt x="19" y="25"/>
                  </a:moveTo>
                  <a:cubicBezTo>
                    <a:pt x="15" y="25"/>
                    <a:pt x="15" y="25"/>
                    <a:pt x="15" y="25"/>
                  </a:cubicBezTo>
                  <a:cubicBezTo>
                    <a:pt x="15" y="21"/>
                    <a:pt x="15" y="21"/>
                    <a:pt x="15" y="21"/>
                  </a:cubicBezTo>
                  <a:cubicBezTo>
                    <a:pt x="15" y="21"/>
                    <a:pt x="15" y="21"/>
                    <a:pt x="15" y="21"/>
                  </a:cubicBezTo>
                  <a:cubicBezTo>
                    <a:pt x="13" y="24"/>
                    <a:pt x="10" y="26"/>
                    <a:pt x="7" y="26"/>
                  </a:cubicBezTo>
                  <a:cubicBezTo>
                    <a:pt x="5" y="26"/>
                    <a:pt x="3" y="25"/>
                    <a:pt x="2" y="24"/>
                  </a:cubicBezTo>
                  <a:cubicBezTo>
                    <a:pt x="0" y="22"/>
                    <a:pt x="0" y="21"/>
                    <a:pt x="0" y="19"/>
                  </a:cubicBezTo>
                  <a:cubicBezTo>
                    <a:pt x="0" y="14"/>
                    <a:pt x="2" y="12"/>
                    <a:pt x="8" y="11"/>
                  </a:cubicBezTo>
                  <a:cubicBezTo>
                    <a:pt x="15" y="10"/>
                    <a:pt x="15" y="10"/>
                    <a:pt x="15" y="10"/>
                  </a:cubicBezTo>
                  <a:cubicBezTo>
                    <a:pt x="15" y="6"/>
                    <a:pt x="13" y="4"/>
                    <a:pt x="10" y="4"/>
                  </a:cubicBezTo>
                  <a:cubicBezTo>
                    <a:pt x="7" y="4"/>
                    <a:pt x="4" y="5"/>
                    <a:pt x="2" y="7"/>
                  </a:cubicBezTo>
                  <a:cubicBezTo>
                    <a:pt x="2" y="3"/>
                    <a:pt x="2" y="3"/>
                    <a:pt x="2" y="3"/>
                  </a:cubicBezTo>
                  <a:cubicBezTo>
                    <a:pt x="3" y="2"/>
                    <a:pt x="4" y="2"/>
                    <a:pt x="6" y="1"/>
                  </a:cubicBezTo>
                  <a:cubicBezTo>
                    <a:pt x="7" y="1"/>
                    <a:pt x="9" y="0"/>
                    <a:pt x="10" y="0"/>
                  </a:cubicBezTo>
                  <a:cubicBezTo>
                    <a:pt x="16" y="0"/>
                    <a:pt x="19" y="3"/>
                    <a:pt x="19" y="9"/>
                  </a:cubicBezTo>
                  <a:lnTo>
                    <a:pt x="19" y="25"/>
                  </a:lnTo>
                  <a:close/>
                  <a:moveTo>
                    <a:pt x="15" y="13"/>
                  </a:moveTo>
                  <a:cubicBezTo>
                    <a:pt x="9" y="14"/>
                    <a:pt x="9" y="14"/>
                    <a:pt x="9" y="14"/>
                  </a:cubicBezTo>
                  <a:cubicBezTo>
                    <a:pt x="7" y="14"/>
                    <a:pt x="6" y="14"/>
                    <a:pt x="5" y="15"/>
                  </a:cubicBezTo>
                  <a:cubicBezTo>
                    <a:pt x="4" y="16"/>
                    <a:pt x="4" y="17"/>
                    <a:pt x="4" y="18"/>
                  </a:cubicBezTo>
                  <a:cubicBezTo>
                    <a:pt x="4" y="20"/>
                    <a:pt x="4" y="21"/>
                    <a:pt x="5" y="21"/>
                  </a:cubicBezTo>
                  <a:cubicBezTo>
                    <a:pt x="6" y="22"/>
                    <a:pt x="7" y="22"/>
                    <a:pt x="8" y="22"/>
                  </a:cubicBezTo>
                  <a:cubicBezTo>
                    <a:pt x="10" y="22"/>
                    <a:pt x="12" y="22"/>
                    <a:pt x="13" y="20"/>
                  </a:cubicBezTo>
                  <a:cubicBezTo>
                    <a:pt x="14" y="19"/>
                    <a:pt x="15" y="17"/>
                    <a:pt x="15" y="15"/>
                  </a:cubicBez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4" name="Freeform 149"/>
            <p:cNvSpPr>
              <a:spLocks/>
            </p:cNvSpPr>
            <p:nvPr/>
          </p:nvSpPr>
          <p:spPr bwMode="auto">
            <a:xfrm>
              <a:off x="1029" y="2639"/>
              <a:ext cx="31" cy="58"/>
            </a:xfrm>
            <a:custGeom>
              <a:avLst/>
              <a:gdLst>
                <a:gd name="T0" fmla="*/ 13 w 13"/>
                <a:gd name="T1" fmla="*/ 4 h 24"/>
                <a:gd name="T2" fmla="*/ 10 w 13"/>
                <a:gd name="T3" fmla="*/ 3 h 24"/>
                <a:gd name="T4" fmla="*/ 6 w 13"/>
                <a:gd name="T5" fmla="*/ 6 h 24"/>
                <a:gd name="T6" fmla="*/ 4 w 13"/>
                <a:gd name="T7" fmla="*/ 12 h 24"/>
                <a:gd name="T8" fmla="*/ 4 w 13"/>
                <a:gd name="T9" fmla="*/ 24 h 24"/>
                <a:gd name="T10" fmla="*/ 0 w 13"/>
                <a:gd name="T11" fmla="*/ 24 h 24"/>
                <a:gd name="T12" fmla="*/ 0 w 13"/>
                <a:gd name="T13" fmla="*/ 0 h 24"/>
                <a:gd name="T14" fmla="*/ 4 w 13"/>
                <a:gd name="T15" fmla="*/ 0 h 24"/>
                <a:gd name="T16" fmla="*/ 4 w 13"/>
                <a:gd name="T17" fmla="*/ 5 h 24"/>
                <a:gd name="T18" fmla="*/ 4 w 13"/>
                <a:gd name="T19" fmla="*/ 5 h 24"/>
                <a:gd name="T20" fmla="*/ 7 w 13"/>
                <a:gd name="T21" fmla="*/ 1 h 24"/>
                <a:gd name="T22" fmla="*/ 11 w 13"/>
                <a:gd name="T23" fmla="*/ 0 h 24"/>
                <a:gd name="T24" fmla="*/ 13 w 13"/>
                <a:gd name="T25" fmla="*/ 0 h 24"/>
                <a:gd name="T26" fmla="*/ 13 w 13"/>
                <a:gd name="T2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4">
                  <a:moveTo>
                    <a:pt x="13" y="4"/>
                  </a:moveTo>
                  <a:cubicBezTo>
                    <a:pt x="12" y="3"/>
                    <a:pt x="11" y="3"/>
                    <a:pt x="10" y="3"/>
                  </a:cubicBezTo>
                  <a:cubicBezTo>
                    <a:pt x="8" y="3"/>
                    <a:pt x="7" y="4"/>
                    <a:pt x="6" y="6"/>
                  </a:cubicBezTo>
                  <a:cubicBezTo>
                    <a:pt x="5" y="7"/>
                    <a:pt x="4" y="9"/>
                    <a:pt x="4" y="12"/>
                  </a:cubicBezTo>
                  <a:cubicBezTo>
                    <a:pt x="4" y="24"/>
                    <a:pt x="4" y="24"/>
                    <a:pt x="4" y="24"/>
                  </a:cubicBezTo>
                  <a:cubicBezTo>
                    <a:pt x="0" y="24"/>
                    <a:pt x="0" y="24"/>
                    <a:pt x="0" y="24"/>
                  </a:cubicBezTo>
                  <a:cubicBezTo>
                    <a:pt x="0" y="0"/>
                    <a:pt x="0" y="0"/>
                    <a:pt x="0" y="0"/>
                  </a:cubicBezTo>
                  <a:cubicBezTo>
                    <a:pt x="4" y="0"/>
                    <a:pt x="4" y="0"/>
                    <a:pt x="4" y="0"/>
                  </a:cubicBezTo>
                  <a:cubicBezTo>
                    <a:pt x="4" y="5"/>
                    <a:pt x="4" y="5"/>
                    <a:pt x="4" y="5"/>
                  </a:cubicBezTo>
                  <a:cubicBezTo>
                    <a:pt x="4" y="5"/>
                    <a:pt x="4" y="5"/>
                    <a:pt x="4" y="5"/>
                  </a:cubicBezTo>
                  <a:cubicBezTo>
                    <a:pt x="5" y="3"/>
                    <a:pt x="6" y="2"/>
                    <a:pt x="7" y="1"/>
                  </a:cubicBezTo>
                  <a:cubicBezTo>
                    <a:pt x="8" y="0"/>
                    <a:pt x="9" y="0"/>
                    <a:pt x="11" y="0"/>
                  </a:cubicBezTo>
                  <a:cubicBezTo>
                    <a:pt x="12" y="0"/>
                    <a:pt x="12" y="0"/>
                    <a:pt x="13" y="0"/>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5" name="Freeform 150"/>
            <p:cNvSpPr>
              <a:spLocks noEditPoints="1"/>
            </p:cNvSpPr>
            <p:nvPr/>
          </p:nvSpPr>
          <p:spPr bwMode="auto">
            <a:xfrm>
              <a:off x="1060" y="2637"/>
              <a:ext cx="50" cy="63"/>
            </a:xfrm>
            <a:custGeom>
              <a:avLst/>
              <a:gdLst>
                <a:gd name="T0" fmla="*/ 21 w 21"/>
                <a:gd name="T1" fmla="*/ 14 h 26"/>
                <a:gd name="T2" fmla="*/ 4 w 21"/>
                <a:gd name="T3" fmla="*/ 14 h 26"/>
                <a:gd name="T4" fmla="*/ 7 w 21"/>
                <a:gd name="T5" fmla="*/ 20 h 26"/>
                <a:gd name="T6" fmla="*/ 12 w 21"/>
                <a:gd name="T7" fmla="*/ 22 h 26"/>
                <a:gd name="T8" fmla="*/ 20 w 21"/>
                <a:gd name="T9" fmla="*/ 20 h 26"/>
                <a:gd name="T10" fmla="*/ 20 w 21"/>
                <a:gd name="T11" fmla="*/ 23 h 26"/>
                <a:gd name="T12" fmla="*/ 11 w 21"/>
                <a:gd name="T13" fmla="*/ 26 h 26"/>
                <a:gd name="T14" fmla="*/ 3 w 21"/>
                <a:gd name="T15" fmla="*/ 22 h 26"/>
                <a:gd name="T16" fmla="*/ 0 w 21"/>
                <a:gd name="T17" fmla="*/ 13 h 26"/>
                <a:gd name="T18" fmla="*/ 2 w 21"/>
                <a:gd name="T19" fmla="*/ 7 h 26"/>
                <a:gd name="T20" fmla="*/ 6 w 21"/>
                <a:gd name="T21" fmla="*/ 2 h 26"/>
                <a:gd name="T22" fmla="*/ 11 w 21"/>
                <a:gd name="T23" fmla="*/ 0 h 26"/>
                <a:gd name="T24" fmla="*/ 19 w 21"/>
                <a:gd name="T25" fmla="*/ 3 h 26"/>
                <a:gd name="T26" fmla="*/ 21 w 21"/>
                <a:gd name="T27" fmla="*/ 12 h 26"/>
                <a:gd name="T28" fmla="*/ 21 w 21"/>
                <a:gd name="T29" fmla="*/ 14 h 26"/>
                <a:gd name="T30" fmla="*/ 17 w 21"/>
                <a:gd name="T31" fmla="*/ 11 h 26"/>
                <a:gd name="T32" fmla="*/ 16 w 21"/>
                <a:gd name="T33" fmla="*/ 6 h 26"/>
                <a:gd name="T34" fmla="*/ 11 w 21"/>
                <a:gd name="T35" fmla="*/ 4 h 26"/>
                <a:gd name="T36" fmla="*/ 7 w 21"/>
                <a:gd name="T37" fmla="*/ 6 h 26"/>
                <a:gd name="T38" fmla="*/ 4 w 21"/>
                <a:gd name="T39" fmla="*/ 11 h 26"/>
                <a:gd name="T40" fmla="*/ 17 w 21"/>
                <a:gd name="T41"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21" y="14"/>
                  </a:moveTo>
                  <a:cubicBezTo>
                    <a:pt x="4" y="14"/>
                    <a:pt x="4" y="14"/>
                    <a:pt x="4" y="14"/>
                  </a:cubicBezTo>
                  <a:cubicBezTo>
                    <a:pt x="4" y="17"/>
                    <a:pt x="5" y="19"/>
                    <a:pt x="7" y="20"/>
                  </a:cubicBezTo>
                  <a:cubicBezTo>
                    <a:pt x="8" y="22"/>
                    <a:pt x="10" y="22"/>
                    <a:pt x="12" y="22"/>
                  </a:cubicBezTo>
                  <a:cubicBezTo>
                    <a:pt x="15" y="22"/>
                    <a:pt x="17" y="21"/>
                    <a:pt x="20" y="20"/>
                  </a:cubicBezTo>
                  <a:cubicBezTo>
                    <a:pt x="20" y="23"/>
                    <a:pt x="20" y="23"/>
                    <a:pt x="20" y="23"/>
                  </a:cubicBezTo>
                  <a:cubicBezTo>
                    <a:pt x="18" y="25"/>
                    <a:pt x="15" y="26"/>
                    <a:pt x="11" y="26"/>
                  </a:cubicBezTo>
                  <a:cubicBezTo>
                    <a:pt x="8" y="26"/>
                    <a:pt x="5" y="25"/>
                    <a:pt x="3" y="22"/>
                  </a:cubicBezTo>
                  <a:cubicBezTo>
                    <a:pt x="1" y="20"/>
                    <a:pt x="0" y="17"/>
                    <a:pt x="0" y="13"/>
                  </a:cubicBezTo>
                  <a:cubicBezTo>
                    <a:pt x="0" y="11"/>
                    <a:pt x="1" y="9"/>
                    <a:pt x="2" y="7"/>
                  </a:cubicBezTo>
                  <a:cubicBezTo>
                    <a:pt x="3" y="5"/>
                    <a:pt x="4" y="3"/>
                    <a:pt x="6" y="2"/>
                  </a:cubicBezTo>
                  <a:cubicBezTo>
                    <a:pt x="8" y="1"/>
                    <a:pt x="9" y="0"/>
                    <a:pt x="11" y="0"/>
                  </a:cubicBezTo>
                  <a:cubicBezTo>
                    <a:pt x="15" y="0"/>
                    <a:pt x="17" y="1"/>
                    <a:pt x="19" y="3"/>
                  </a:cubicBezTo>
                  <a:cubicBezTo>
                    <a:pt x="21" y="6"/>
                    <a:pt x="21" y="8"/>
                    <a:pt x="21" y="12"/>
                  </a:cubicBezTo>
                  <a:lnTo>
                    <a:pt x="21" y="14"/>
                  </a:lnTo>
                  <a:close/>
                  <a:moveTo>
                    <a:pt x="17" y="11"/>
                  </a:moveTo>
                  <a:cubicBezTo>
                    <a:pt x="17" y="9"/>
                    <a:pt x="17" y="7"/>
                    <a:pt x="16" y="6"/>
                  </a:cubicBezTo>
                  <a:cubicBezTo>
                    <a:pt x="15" y="4"/>
                    <a:pt x="13" y="4"/>
                    <a:pt x="11" y="4"/>
                  </a:cubicBezTo>
                  <a:cubicBezTo>
                    <a:pt x="10" y="4"/>
                    <a:pt x="8" y="4"/>
                    <a:pt x="7" y="6"/>
                  </a:cubicBezTo>
                  <a:cubicBezTo>
                    <a:pt x="6" y="7"/>
                    <a:pt x="5" y="9"/>
                    <a:pt x="4" y="11"/>
                  </a:cubicBezTo>
                  <a:lnTo>
                    <a:pt x="1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6" name="Freeform 151"/>
            <p:cNvSpPr>
              <a:spLocks noEditPoints="1"/>
            </p:cNvSpPr>
            <p:nvPr/>
          </p:nvSpPr>
          <p:spPr bwMode="auto">
            <a:xfrm>
              <a:off x="1122" y="2615"/>
              <a:ext cx="50" cy="82"/>
            </a:xfrm>
            <a:custGeom>
              <a:avLst/>
              <a:gdLst>
                <a:gd name="T0" fmla="*/ 21 w 21"/>
                <a:gd name="T1" fmla="*/ 10 h 34"/>
                <a:gd name="T2" fmla="*/ 17 w 21"/>
                <a:gd name="T3" fmla="*/ 18 h 34"/>
                <a:gd name="T4" fmla="*/ 9 w 21"/>
                <a:gd name="T5" fmla="*/ 21 h 34"/>
                <a:gd name="T6" fmla="*/ 4 w 21"/>
                <a:gd name="T7" fmla="*/ 21 h 34"/>
                <a:gd name="T8" fmla="*/ 4 w 21"/>
                <a:gd name="T9" fmla="*/ 34 h 34"/>
                <a:gd name="T10" fmla="*/ 0 w 21"/>
                <a:gd name="T11" fmla="*/ 34 h 34"/>
                <a:gd name="T12" fmla="*/ 0 w 21"/>
                <a:gd name="T13" fmla="*/ 0 h 34"/>
                <a:gd name="T14" fmla="*/ 9 w 21"/>
                <a:gd name="T15" fmla="*/ 0 h 34"/>
                <a:gd name="T16" fmla="*/ 18 w 21"/>
                <a:gd name="T17" fmla="*/ 3 h 34"/>
                <a:gd name="T18" fmla="*/ 21 w 21"/>
                <a:gd name="T19" fmla="*/ 10 h 34"/>
                <a:gd name="T20" fmla="*/ 17 w 21"/>
                <a:gd name="T21" fmla="*/ 11 h 34"/>
                <a:gd name="T22" fmla="*/ 9 w 21"/>
                <a:gd name="T23" fmla="*/ 4 h 34"/>
                <a:gd name="T24" fmla="*/ 4 w 21"/>
                <a:gd name="T25" fmla="*/ 4 h 34"/>
                <a:gd name="T26" fmla="*/ 4 w 21"/>
                <a:gd name="T27" fmla="*/ 18 h 34"/>
                <a:gd name="T28" fmla="*/ 8 w 21"/>
                <a:gd name="T29" fmla="*/ 18 h 34"/>
                <a:gd name="T30" fmla="*/ 14 w 21"/>
                <a:gd name="T31" fmla="*/ 16 h 34"/>
                <a:gd name="T32" fmla="*/ 17 w 21"/>
                <a:gd name="T3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4">
                  <a:moveTo>
                    <a:pt x="21" y="10"/>
                  </a:moveTo>
                  <a:cubicBezTo>
                    <a:pt x="21" y="14"/>
                    <a:pt x="20" y="16"/>
                    <a:pt x="17" y="18"/>
                  </a:cubicBezTo>
                  <a:cubicBezTo>
                    <a:pt x="15" y="20"/>
                    <a:pt x="12" y="21"/>
                    <a:pt x="9" y="21"/>
                  </a:cubicBezTo>
                  <a:cubicBezTo>
                    <a:pt x="4" y="21"/>
                    <a:pt x="4" y="21"/>
                    <a:pt x="4" y="21"/>
                  </a:cubicBezTo>
                  <a:cubicBezTo>
                    <a:pt x="4" y="34"/>
                    <a:pt x="4" y="34"/>
                    <a:pt x="4" y="34"/>
                  </a:cubicBezTo>
                  <a:cubicBezTo>
                    <a:pt x="0" y="34"/>
                    <a:pt x="0" y="34"/>
                    <a:pt x="0" y="34"/>
                  </a:cubicBezTo>
                  <a:cubicBezTo>
                    <a:pt x="0" y="0"/>
                    <a:pt x="0" y="0"/>
                    <a:pt x="0" y="0"/>
                  </a:cubicBezTo>
                  <a:cubicBezTo>
                    <a:pt x="9" y="0"/>
                    <a:pt x="9" y="0"/>
                    <a:pt x="9" y="0"/>
                  </a:cubicBezTo>
                  <a:cubicBezTo>
                    <a:pt x="13" y="0"/>
                    <a:pt x="16" y="1"/>
                    <a:pt x="18" y="3"/>
                  </a:cubicBezTo>
                  <a:cubicBezTo>
                    <a:pt x="20" y="5"/>
                    <a:pt x="21" y="7"/>
                    <a:pt x="21" y="10"/>
                  </a:cubicBezTo>
                  <a:close/>
                  <a:moveTo>
                    <a:pt x="17" y="11"/>
                  </a:moveTo>
                  <a:cubicBezTo>
                    <a:pt x="17" y="6"/>
                    <a:pt x="14" y="4"/>
                    <a:pt x="9" y="4"/>
                  </a:cubicBezTo>
                  <a:cubicBezTo>
                    <a:pt x="4" y="4"/>
                    <a:pt x="4" y="4"/>
                    <a:pt x="4" y="4"/>
                  </a:cubicBezTo>
                  <a:cubicBezTo>
                    <a:pt x="4" y="18"/>
                    <a:pt x="4" y="18"/>
                    <a:pt x="4" y="18"/>
                  </a:cubicBezTo>
                  <a:cubicBezTo>
                    <a:pt x="8" y="18"/>
                    <a:pt x="8" y="18"/>
                    <a:pt x="8" y="18"/>
                  </a:cubicBezTo>
                  <a:cubicBezTo>
                    <a:pt x="11" y="18"/>
                    <a:pt x="13" y="17"/>
                    <a:pt x="14" y="16"/>
                  </a:cubicBezTo>
                  <a:cubicBezTo>
                    <a:pt x="16" y="15"/>
                    <a:pt x="17" y="13"/>
                    <a:pt x="1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7" name="Freeform 152"/>
            <p:cNvSpPr>
              <a:spLocks noEditPoints="1"/>
            </p:cNvSpPr>
            <p:nvPr/>
          </p:nvSpPr>
          <p:spPr bwMode="auto">
            <a:xfrm>
              <a:off x="1175" y="2637"/>
              <a:ext cx="54" cy="63"/>
            </a:xfrm>
            <a:custGeom>
              <a:avLst/>
              <a:gdLst>
                <a:gd name="T0" fmla="*/ 23 w 23"/>
                <a:gd name="T1" fmla="*/ 13 h 26"/>
                <a:gd name="T2" fmla="*/ 20 w 23"/>
                <a:gd name="T3" fmla="*/ 22 h 26"/>
                <a:gd name="T4" fmla="*/ 11 w 23"/>
                <a:gd name="T5" fmla="*/ 26 h 26"/>
                <a:gd name="T6" fmla="*/ 3 w 23"/>
                <a:gd name="T7" fmla="*/ 22 h 26"/>
                <a:gd name="T8" fmla="*/ 0 w 23"/>
                <a:gd name="T9" fmla="*/ 13 h 26"/>
                <a:gd name="T10" fmla="*/ 3 w 23"/>
                <a:gd name="T11" fmla="*/ 4 h 26"/>
                <a:gd name="T12" fmla="*/ 12 w 23"/>
                <a:gd name="T13" fmla="*/ 0 h 26"/>
                <a:gd name="T14" fmla="*/ 20 w 23"/>
                <a:gd name="T15" fmla="*/ 4 h 26"/>
                <a:gd name="T16" fmla="*/ 23 w 23"/>
                <a:gd name="T17" fmla="*/ 13 h 26"/>
                <a:gd name="T18" fmla="*/ 19 w 23"/>
                <a:gd name="T19" fmla="*/ 13 h 26"/>
                <a:gd name="T20" fmla="*/ 17 w 23"/>
                <a:gd name="T21" fmla="*/ 6 h 26"/>
                <a:gd name="T22" fmla="*/ 12 w 23"/>
                <a:gd name="T23" fmla="*/ 4 h 26"/>
                <a:gd name="T24" fmla="*/ 6 w 23"/>
                <a:gd name="T25" fmla="*/ 6 h 26"/>
                <a:gd name="T26" fmla="*/ 4 w 23"/>
                <a:gd name="T27" fmla="*/ 13 h 26"/>
                <a:gd name="T28" fmla="*/ 6 w 23"/>
                <a:gd name="T29" fmla="*/ 20 h 26"/>
                <a:gd name="T30" fmla="*/ 12 w 23"/>
                <a:gd name="T31" fmla="*/ 22 h 26"/>
                <a:gd name="T32" fmla="*/ 17 w 23"/>
                <a:gd name="T33" fmla="*/ 20 h 26"/>
                <a:gd name="T34" fmla="*/ 19 w 23"/>
                <a:gd name="T35"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6">
                  <a:moveTo>
                    <a:pt x="23" y="13"/>
                  </a:moveTo>
                  <a:cubicBezTo>
                    <a:pt x="23" y="17"/>
                    <a:pt x="22" y="20"/>
                    <a:pt x="20" y="22"/>
                  </a:cubicBezTo>
                  <a:cubicBezTo>
                    <a:pt x="18" y="24"/>
                    <a:pt x="15" y="26"/>
                    <a:pt x="11" y="26"/>
                  </a:cubicBezTo>
                  <a:cubicBezTo>
                    <a:pt x="8" y="26"/>
                    <a:pt x="5" y="24"/>
                    <a:pt x="3" y="22"/>
                  </a:cubicBezTo>
                  <a:cubicBezTo>
                    <a:pt x="1" y="20"/>
                    <a:pt x="0" y="17"/>
                    <a:pt x="0" y="13"/>
                  </a:cubicBezTo>
                  <a:cubicBezTo>
                    <a:pt x="0" y="9"/>
                    <a:pt x="1" y="6"/>
                    <a:pt x="3" y="4"/>
                  </a:cubicBezTo>
                  <a:cubicBezTo>
                    <a:pt x="5" y="2"/>
                    <a:pt x="8" y="0"/>
                    <a:pt x="12" y="0"/>
                  </a:cubicBezTo>
                  <a:cubicBezTo>
                    <a:pt x="15" y="0"/>
                    <a:pt x="18" y="2"/>
                    <a:pt x="20" y="4"/>
                  </a:cubicBezTo>
                  <a:cubicBezTo>
                    <a:pt x="22" y="6"/>
                    <a:pt x="23" y="9"/>
                    <a:pt x="23" y="13"/>
                  </a:cubicBezTo>
                  <a:close/>
                  <a:moveTo>
                    <a:pt x="19" y="13"/>
                  </a:moveTo>
                  <a:cubicBezTo>
                    <a:pt x="19" y="10"/>
                    <a:pt x="19" y="8"/>
                    <a:pt x="17" y="6"/>
                  </a:cubicBezTo>
                  <a:cubicBezTo>
                    <a:pt x="16" y="5"/>
                    <a:pt x="14" y="4"/>
                    <a:pt x="12" y="4"/>
                  </a:cubicBezTo>
                  <a:cubicBezTo>
                    <a:pt x="9" y="4"/>
                    <a:pt x="7" y="5"/>
                    <a:pt x="6" y="6"/>
                  </a:cubicBezTo>
                  <a:cubicBezTo>
                    <a:pt x="4" y="8"/>
                    <a:pt x="4" y="10"/>
                    <a:pt x="4" y="13"/>
                  </a:cubicBezTo>
                  <a:cubicBezTo>
                    <a:pt x="4" y="16"/>
                    <a:pt x="4" y="18"/>
                    <a:pt x="6" y="20"/>
                  </a:cubicBezTo>
                  <a:cubicBezTo>
                    <a:pt x="7" y="22"/>
                    <a:pt x="9" y="22"/>
                    <a:pt x="12" y="22"/>
                  </a:cubicBezTo>
                  <a:cubicBezTo>
                    <a:pt x="14" y="22"/>
                    <a:pt x="16" y="22"/>
                    <a:pt x="17" y="20"/>
                  </a:cubicBezTo>
                  <a:cubicBezTo>
                    <a:pt x="19" y="18"/>
                    <a:pt x="19" y="16"/>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8" name="Freeform 153"/>
            <p:cNvSpPr>
              <a:spLocks noEditPoints="1"/>
            </p:cNvSpPr>
            <p:nvPr/>
          </p:nvSpPr>
          <p:spPr bwMode="auto">
            <a:xfrm>
              <a:off x="1239" y="2612"/>
              <a:ext cx="12" cy="85"/>
            </a:xfrm>
            <a:custGeom>
              <a:avLst/>
              <a:gdLst>
                <a:gd name="T0" fmla="*/ 5 w 5"/>
                <a:gd name="T1" fmla="*/ 2 h 35"/>
                <a:gd name="T2" fmla="*/ 5 w 5"/>
                <a:gd name="T3" fmla="*/ 4 h 35"/>
                <a:gd name="T4" fmla="*/ 3 w 5"/>
                <a:gd name="T5" fmla="*/ 5 h 35"/>
                <a:gd name="T6" fmla="*/ 1 w 5"/>
                <a:gd name="T7" fmla="*/ 4 h 35"/>
                <a:gd name="T8" fmla="*/ 0 w 5"/>
                <a:gd name="T9" fmla="*/ 2 h 35"/>
                <a:gd name="T10" fmla="*/ 1 w 5"/>
                <a:gd name="T11" fmla="*/ 1 h 35"/>
                <a:gd name="T12" fmla="*/ 3 w 5"/>
                <a:gd name="T13" fmla="*/ 0 h 35"/>
                <a:gd name="T14" fmla="*/ 5 w 5"/>
                <a:gd name="T15" fmla="*/ 1 h 35"/>
                <a:gd name="T16" fmla="*/ 5 w 5"/>
                <a:gd name="T17" fmla="*/ 2 h 35"/>
                <a:gd name="T18" fmla="*/ 5 w 5"/>
                <a:gd name="T19" fmla="*/ 35 h 35"/>
                <a:gd name="T20" fmla="*/ 1 w 5"/>
                <a:gd name="T21" fmla="*/ 35 h 35"/>
                <a:gd name="T22" fmla="*/ 1 w 5"/>
                <a:gd name="T23" fmla="*/ 11 h 35"/>
                <a:gd name="T24" fmla="*/ 5 w 5"/>
                <a:gd name="T25" fmla="*/ 11 h 35"/>
                <a:gd name="T26" fmla="*/ 5 w 5"/>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35">
                  <a:moveTo>
                    <a:pt x="5" y="2"/>
                  </a:moveTo>
                  <a:cubicBezTo>
                    <a:pt x="5" y="3"/>
                    <a:pt x="5" y="4"/>
                    <a:pt x="5" y="4"/>
                  </a:cubicBezTo>
                  <a:cubicBezTo>
                    <a:pt x="4" y="5"/>
                    <a:pt x="4" y="5"/>
                    <a:pt x="3" y="5"/>
                  </a:cubicBezTo>
                  <a:cubicBezTo>
                    <a:pt x="2" y="5"/>
                    <a:pt x="2" y="5"/>
                    <a:pt x="1" y="4"/>
                  </a:cubicBezTo>
                  <a:cubicBezTo>
                    <a:pt x="1" y="4"/>
                    <a:pt x="0" y="3"/>
                    <a:pt x="0" y="2"/>
                  </a:cubicBezTo>
                  <a:cubicBezTo>
                    <a:pt x="0" y="2"/>
                    <a:pt x="1" y="1"/>
                    <a:pt x="1" y="1"/>
                  </a:cubicBezTo>
                  <a:cubicBezTo>
                    <a:pt x="2" y="0"/>
                    <a:pt x="2" y="0"/>
                    <a:pt x="3" y="0"/>
                  </a:cubicBezTo>
                  <a:cubicBezTo>
                    <a:pt x="4" y="0"/>
                    <a:pt x="4" y="0"/>
                    <a:pt x="5" y="1"/>
                  </a:cubicBezTo>
                  <a:cubicBezTo>
                    <a:pt x="5" y="1"/>
                    <a:pt x="5" y="2"/>
                    <a:pt x="5" y="2"/>
                  </a:cubicBezTo>
                  <a:close/>
                  <a:moveTo>
                    <a:pt x="5" y="35"/>
                  </a:moveTo>
                  <a:cubicBezTo>
                    <a:pt x="1" y="35"/>
                    <a:pt x="1" y="35"/>
                    <a:pt x="1" y="35"/>
                  </a:cubicBezTo>
                  <a:cubicBezTo>
                    <a:pt x="1" y="11"/>
                    <a:pt x="1" y="11"/>
                    <a:pt x="1" y="11"/>
                  </a:cubicBezTo>
                  <a:cubicBezTo>
                    <a:pt x="5" y="11"/>
                    <a:pt x="5" y="11"/>
                    <a:pt x="5" y="11"/>
                  </a:cubicBezTo>
                  <a:lnTo>
                    <a:pt x="5"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9" name="Freeform 154"/>
            <p:cNvSpPr>
              <a:spLocks/>
            </p:cNvSpPr>
            <p:nvPr/>
          </p:nvSpPr>
          <p:spPr bwMode="auto">
            <a:xfrm>
              <a:off x="1265" y="2637"/>
              <a:ext cx="48" cy="60"/>
            </a:xfrm>
            <a:custGeom>
              <a:avLst/>
              <a:gdLst>
                <a:gd name="T0" fmla="*/ 20 w 20"/>
                <a:gd name="T1" fmla="*/ 25 h 25"/>
                <a:gd name="T2" fmla="*/ 16 w 20"/>
                <a:gd name="T3" fmla="*/ 25 h 25"/>
                <a:gd name="T4" fmla="*/ 16 w 20"/>
                <a:gd name="T5" fmla="*/ 11 h 25"/>
                <a:gd name="T6" fmla="*/ 11 w 20"/>
                <a:gd name="T7" fmla="*/ 4 h 25"/>
                <a:gd name="T8" fmla="*/ 6 w 20"/>
                <a:gd name="T9" fmla="*/ 6 h 25"/>
                <a:gd name="T10" fmla="*/ 4 w 20"/>
                <a:gd name="T11" fmla="*/ 11 h 25"/>
                <a:gd name="T12" fmla="*/ 4 w 20"/>
                <a:gd name="T13" fmla="*/ 25 h 25"/>
                <a:gd name="T14" fmla="*/ 0 w 20"/>
                <a:gd name="T15" fmla="*/ 25 h 25"/>
                <a:gd name="T16" fmla="*/ 0 w 20"/>
                <a:gd name="T17" fmla="*/ 1 h 25"/>
                <a:gd name="T18" fmla="*/ 4 w 20"/>
                <a:gd name="T19" fmla="*/ 1 h 25"/>
                <a:gd name="T20" fmla="*/ 4 w 20"/>
                <a:gd name="T21" fmla="*/ 5 h 25"/>
                <a:gd name="T22" fmla="*/ 4 w 20"/>
                <a:gd name="T23" fmla="*/ 5 h 25"/>
                <a:gd name="T24" fmla="*/ 12 w 20"/>
                <a:gd name="T25" fmla="*/ 0 h 25"/>
                <a:gd name="T26" fmla="*/ 18 w 20"/>
                <a:gd name="T27" fmla="*/ 3 h 25"/>
                <a:gd name="T28" fmla="*/ 20 w 20"/>
                <a:gd name="T29" fmla="*/ 10 h 25"/>
                <a:gd name="T30" fmla="*/ 20 w 20"/>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5">
                  <a:moveTo>
                    <a:pt x="20" y="25"/>
                  </a:moveTo>
                  <a:cubicBezTo>
                    <a:pt x="16" y="25"/>
                    <a:pt x="16" y="25"/>
                    <a:pt x="16" y="25"/>
                  </a:cubicBezTo>
                  <a:cubicBezTo>
                    <a:pt x="16" y="11"/>
                    <a:pt x="16" y="11"/>
                    <a:pt x="16" y="11"/>
                  </a:cubicBezTo>
                  <a:cubicBezTo>
                    <a:pt x="16" y="6"/>
                    <a:pt x="15" y="4"/>
                    <a:pt x="11" y="4"/>
                  </a:cubicBezTo>
                  <a:cubicBezTo>
                    <a:pt x="9" y="4"/>
                    <a:pt x="7" y="4"/>
                    <a:pt x="6" y="6"/>
                  </a:cubicBezTo>
                  <a:cubicBezTo>
                    <a:pt x="5" y="7"/>
                    <a:pt x="4" y="9"/>
                    <a:pt x="4" y="11"/>
                  </a:cubicBezTo>
                  <a:cubicBezTo>
                    <a:pt x="4" y="25"/>
                    <a:pt x="4" y="25"/>
                    <a:pt x="4" y="25"/>
                  </a:cubicBezTo>
                  <a:cubicBezTo>
                    <a:pt x="0" y="25"/>
                    <a:pt x="0" y="25"/>
                    <a:pt x="0" y="25"/>
                  </a:cubicBezTo>
                  <a:cubicBezTo>
                    <a:pt x="0" y="1"/>
                    <a:pt x="0" y="1"/>
                    <a:pt x="0" y="1"/>
                  </a:cubicBezTo>
                  <a:cubicBezTo>
                    <a:pt x="4" y="1"/>
                    <a:pt x="4" y="1"/>
                    <a:pt x="4" y="1"/>
                  </a:cubicBezTo>
                  <a:cubicBezTo>
                    <a:pt x="4" y="5"/>
                    <a:pt x="4" y="5"/>
                    <a:pt x="4" y="5"/>
                  </a:cubicBezTo>
                  <a:cubicBezTo>
                    <a:pt x="4" y="5"/>
                    <a:pt x="4" y="5"/>
                    <a:pt x="4" y="5"/>
                  </a:cubicBezTo>
                  <a:cubicBezTo>
                    <a:pt x="6" y="2"/>
                    <a:pt x="9" y="0"/>
                    <a:pt x="12" y="0"/>
                  </a:cubicBezTo>
                  <a:cubicBezTo>
                    <a:pt x="15" y="0"/>
                    <a:pt x="17" y="1"/>
                    <a:pt x="18" y="3"/>
                  </a:cubicBezTo>
                  <a:cubicBezTo>
                    <a:pt x="20" y="5"/>
                    <a:pt x="20" y="7"/>
                    <a:pt x="20" y="10"/>
                  </a:cubicBezTo>
                  <a:lnTo>
                    <a:pt x="2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10" name="Freeform 155"/>
            <p:cNvSpPr>
              <a:spLocks/>
            </p:cNvSpPr>
            <p:nvPr/>
          </p:nvSpPr>
          <p:spPr bwMode="auto">
            <a:xfrm>
              <a:off x="1320" y="2622"/>
              <a:ext cx="33" cy="78"/>
            </a:xfrm>
            <a:custGeom>
              <a:avLst/>
              <a:gdLst>
                <a:gd name="T0" fmla="*/ 14 w 14"/>
                <a:gd name="T1" fmla="*/ 31 h 32"/>
                <a:gd name="T2" fmla="*/ 11 w 14"/>
                <a:gd name="T3" fmla="*/ 32 h 32"/>
                <a:gd name="T4" fmla="*/ 4 w 14"/>
                <a:gd name="T5" fmla="*/ 25 h 32"/>
                <a:gd name="T6" fmla="*/ 4 w 14"/>
                <a:gd name="T7" fmla="*/ 10 h 32"/>
                <a:gd name="T8" fmla="*/ 0 w 14"/>
                <a:gd name="T9" fmla="*/ 10 h 32"/>
                <a:gd name="T10" fmla="*/ 0 w 14"/>
                <a:gd name="T11" fmla="*/ 7 h 32"/>
                <a:gd name="T12" fmla="*/ 4 w 14"/>
                <a:gd name="T13" fmla="*/ 7 h 32"/>
                <a:gd name="T14" fmla="*/ 4 w 14"/>
                <a:gd name="T15" fmla="*/ 1 h 32"/>
                <a:gd name="T16" fmla="*/ 8 w 14"/>
                <a:gd name="T17" fmla="*/ 0 h 32"/>
                <a:gd name="T18" fmla="*/ 8 w 14"/>
                <a:gd name="T19" fmla="*/ 7 h 32"/>
                <a:gd name="T20" fmla="*/ 14 w 14"/>
                <a:gd name="T21" fmla="*/ 7 h 32"/>
                <a:gd name="T22" fmla="*/ 14 w 14"/>
                <a:gd name="T23" fmla="*/ 10 h 32"/>
                <a:gd name="T24" fmla="*/ 8 w 14"/>
                <a:gd name="T25" fmla="*/ 10 h 32"/>
                <a:gd name="T26" fmla="*/ 8 w 14"/>
                <a:gd name="T27" fmla="*/ 24 h 32"/>
                <a:gd name="T28" fmla="*/ 9 w 14"/>
                <a:gd name="T29" fmla="*/ 27 h 32"/>
                <a:gd name="T30" fmla="*/ 12 w 14"/>
                <a:gd name="T31" fmla="*/ 28 h 32"/>
                <a:gd name="T32" fmla="*/ 14 w 14"/>
                <a:gd name="T33" fmla="*/ 28 h 32"/>
                <a:gd name="T34" fmla="*/ 14 w 14"/>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32">
                  <a:moveTo>
                    <a:pt x="14" y="31"/>
                  </a:moveTo>
                  <a:cubicBezTo>
                    <a:pt x="13" y="31"/>
                    <a:pt x="12" y="32"/>
                    <a:pt x="11" y="32"/>
                  </a:cubicBezTo>
                  <a:cubicBezTo>
                    <a:pt x="6" y="32"/>
                    <a:pt x="4" y="29"/>
                    <a:pt x="4" y="25"/>
                  </a:cubicBezTo>
                  <a:cubicBezTo>
                    <a:pt x="4" y="10"/>
                    <a:pt x="4" y="10"/>
                    <a:pt x="4" y="10"/>
                  </a:cubicBezTo>
                  <a:cubicBezTo>
                    <a:pt x="0" y="10"/>
                    <a:pt x="0" y="10"/>
                    <a:pt x="0" y="10"/>
                  </a:cubicBezTo>
                  <a:cubicBezTo>
                    <a:pt x="0" y="7"/>
                    <a:pt x="0" y="7"/>
                    <a:pt x="0" y="7"/>
                  </a:cubicBezTo>
                  <a:cubicBezTo>
                    <a:pt x="4" y="7"/>
                    <a:pt x="4" y="7"/>
                    <a:pt x="4" y="7"/>
                  </a:cubicBezTo>
                  <a:cubicBezTo>
                    <a:pt x="4" y="1"/>
                    <a:pt x="4" y="1"/>
                    <a:pt x="4" y="1"/>
                  </a:cubicBezTo>
                  <a:cubicBezTo>
                    <a:pt x="8" y="0"/>
                    <a:pt x="8" y="0"/>
                    <a:pt x="8" y="0"/>
                  </a:cubicBezTo>
                  <a:cubicBezTo>
                    <a:pt x="8" y="7"/>
                    <a:pt x="8" y="7"/>
                    <a:pt x="8" y="7"/>
                  </a:cubicBezTo>
                  <a:cubicBezTo>
                    <a:pt x="14" y="7"/>
                    <a:pt x="14" y="7"/>
                    <a:pt x="14" y="7"/>
                  </a:cubicBezTo>
                  <a:cubicBezTo>
                    <a:pt x="14" y="10"/>
                    <a:pt x="14" y="10"/>
                    <a:pt x="14" y="10"/>
                  </a:cubicBezTo>
                  <a:cubicBezTo>
                    <a:pt x="8" y="10"/>
                    <a:pt x="8" y="10"/>
                    <a:pt x="8" y="10"/>
                  </a:cubicBezTo>
                  <a:cubicBezTo>
                    <a:pt x="8" y="24"/>
                    <a:pt x="8" y="24"/>
                    <a:pt x="8" y="24"/>
                  </a:cubicBezTo>
                  <a:cubicBezTo>
                    <a:pt x="8" y="25"/>
                    <a:pt x="9" y="27"/>
                    <a:pt x="9" y="27"/>
                  </a:cubicBezTo>
                  <a:cubicBezTo>
                    <a:pt x="10" y="28"/>
                    <a:pt x="11" y="28"/>
                    <a:pt x="12" y="28"/>
                  </a:cubicBezTo>
                  <a:cubicBezTo>
                    <a:pt x="13" y="28"/>
                    <a:pt x="14" y="28"/>
                    <a:pt x="14" y="28"/>
                  </a:cubicBezTo>
                  <a:lnTo>
                    <a:pt x="14"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11" name="Freeform 33"/>
          <p:cNvSpPr>
            <a:spLocks noChangeAspect="1" noEditPoints="1"/>
          </p:cNvSpPr>
          <p:nvPr/>
        </p:nvSpPr>
        <p:spPr bwMode="auto">
          <a:xfrm>
            <a:off x="2297210" y="5687937"/>
            <a:ext cx="820487" cy="340129"/>
          </a:xfrm>
          <a:custGeom>
            <a:avLst/>
            <a:gdLst>
              <a:gd name="T0" fmla="*/ 88 w 232"/>
              <a:gd name="T1" fmla="*/ 84 h 96"/>
              <a:gd name="T2" fmla="*/ 84 w 232"/>
              <a:gd name="T3" fmla="*/ 72 h 96"/>
              <a:gd name="T4" fmla="*/ 60 w 232"/>
              <a:gd name="T5" fmla="*/ 60 h 96"/>
              <a:gd name="T6" fmla="*/ 60 w 232"/>
              <a:gd name="T7" fmla="*/ 56 h 96"/>
              <a:gd name="T8" fmla="*/ 84 w 232"/>
              <a:gd name="T9" fmla="*/ 44 h 96"/>
              <a:gd name="T10" fmla="*/ 84 w 232"/>
              <a:gd name="T11" fmla="*/ 36 h 96"/>
              <a:gd name="T12" fmla="*/ 60 w 232"/>
              <a:gd name="T13" fmla="*/ 24 h 96"/>
              <a:gd name="T14" fmla="*/ 60 w 232"/>
              <a:gd name="T15" fmla="*/ 20 h 96"/>
              <a:gd name="T16" fmla="*/ 92 w 232"/>
              <a:gd name="T17" fmla="*/ 16 h 96"/>
              <a:gd name="T18" fmla="*/ 0 w 232"/>
              <a:gd name="T19" fmla="*/ 83 h 96"/>
              <a:gd name="T20" fmla="*/ 48 w 232"/>
              <a:gd name="T21" fmla="*/ 28 h 96"/>
              <a:gd name="T22" fmla="*/ 36 w 232"/>
              <a:gd name="T23" fmla="*/ 53 h 96"/>
              <a:gd name="T24" fmla="*/ 36 w 232"/>
              <a:gd name="T25" fmla="*/ 56 h 96"/>
              <a:gd name="T26" fmla="*/ 35 w 232"/>
              <a:gd name="T27" fmla="*/ 54 h 96"/>
              <a:gd name="T28" fmla="*/ 30 w 232"/>
              <a:gd name="T29" fmla="*/ 29 h 96"/>
              <a:gd name="T30" fmla="*/ 18 w 232"/>
              <a:gd name="T31" fmla="*/ 53 h 96"/>
              <a:gd name="T32" fmla="*/ 18 w 232"/>
              <a:gd name="T33" fmla="*/ 56 h 96"/>
              <a:gd name="T34" fmla="*/ 18 w 232"/>
              <a:gd name="T35" fmla="*/ 53 h 96"/>
              <a:gd name="T36" fmla="*/ 14 w 232"/>
              <a:gd name="T37" fmla="*/ 30 h 96"/>
              <a:gd name="T38" fmla="*/ 21 w 232"/>
              <a:gd name="T39" fmla="*/ 63 h 96"/>
              <a:gd name="T40" fmla="*/ 26 w 232"/>
              <a:gd name="T41" fmla="*/ 40 h 96"/>
              <a:gd name="T42" fmla="*/ 26 w 232"/>
              <a:gd name="T43" fmla="*/ 38 h 96"/>
              <a:gd name="T44" fmla="*/ 27 w 232"/>
              <a:gd name="T45" fmla="*/ 41 h 96"/>
              <a:gd name="T46" fmla="*/ 39 w 232"/>
              <a:gd name="T47" fmla="*/ 64 h 96"/>
              <a:gd name="T48" fmla="*/ 159 w 232"/>
              <a:gd name="T49" fmla="*/ 65 h 96"/>
              <a:gd name="T50" fmla="*/ 147 w 232"/>
              <a:gd name="T51" fmla="*/ 37 h 96"/>
              <a:gd name="T52" fmla="*/ 139 w 232"/>
              <a:gd name="T53" fmla="*/ 65 h 96"/>
              <a:gd name="T54" fmla="*/ 129 w 232"/>
              <a:gd name="T55" fmla="*/ 31 h 96"/>
              <a:gd name="T56" fmla="*/ 137 w 232"/>
              <a:gd name="T57" fmla="*/ 61 h 96"/>
              <a:gd name="T58" fmla="*/ 149 w 232"/>
              <a:gd name="T59" fmla="*/ 31 h 96"/>
              <a:gd name="T60" fmla="*/ 156 w 232"/>
              <a:gd name="T61" fmla="*/ 61 h 96"/>
              <a:gd name="T62" fmla="*/ 168 w 232"/>
              <a:gd name="T63" fmla="*/ 31 h 96"/>
              <a:gd name="T64" fmla="*/ 180 w 232"/>
              <a:gd name="T65" fmla="*/ 66 h 96"/>
              <a:gd name="T66" fmla="*/ 172 w 232"/>
              <a:gd name="T67" fmla="*/ 44 h 96"/>
              <a:gd name="T68" fmla="*/ 192 w 232"/>
              <a:gd name="T69" fmla="*/ 53 h 96"/>
              <a:gd name="T70" fmla="*/ 180 w 232"/>
              <a:gd name="T71" fmla="*/ 44 h 96"/>
              <a:gd name="T72" fmla="*/ 174 w 232"/>
              <a:gd name="T73" fmla="*/ 60 h 96"/>
              <a:gd name="T74" fmla="*/ 188 w 232"/>
              <a:gd name="T75" fmla="*/ 53 h 96"/>
              <a:gd name="T76" fmla="*/ 202 w 232"/>
              <a:gd name="T77" fmla="*/ 47 h 96"/>
              <a:gd name="T78" fmla="*/ 197 w 232"/>
              <a:gd name="T79" fmla="*/ 65 h 96"/>
              <a:gd name="T80" fmla="*/ 200 w 232"/>
              <a:gd name="T81" fmla="*/ 46 h 96"/>
              <a:gd name="T82" fmla="*/ 207 w 232"/>
              <a:gd name="T83" fmla="*/ 41 h 96"/>
              <a:gd name="T84" fmla="*/ 232 w 232"/>
              <a:gd name="T85" fmla="*/ 65 h 96"/>
              <a:gd name="T86" fmla="*/ 228 w 232"/>
              <a:gd name="T87" fmla="*/ 61 h 96"/>
              <a:gd name="T88" fmla="*/ 210 w 232"/>
              <a:gd name="T89" fmla="*/ 54 h 96"/>
              <a:gd name="T90" fmla="*/ 228 w 232"/>
              <a:gd name="T91" fmla="*/ 44 h 96"/>
              <a:gd name="T92" fmla="*/ 232 w 232"/>
              <a:gd name="T93" fmla="*/ 29 h 96"/>
              <a:gd name="T94" fmla="*/ 228 w 232"/>
              <a:gd name="T95" fmla="*/ 51 h 96"/>
              <a:gd name="T96" fmla="*/ 216 w 232"/>
              <a:gd name="T97" fmla="*/ 46 h 96"/>
              <a:gd name="T98" fmla="*/ 221 w 232"/>
              <a:gd name="T99"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96">
                <a:moveTo>
                  <a:pt x="92" y="16"/>
                </a:moveTo>
                <a:cubicBezTo>
                  <a:pt x="92" y="80"/>
                  <a:pt x="92" y="80"/>
                  <a:pt x="92" y="80"/>
                </a:cubicBezTo>
                <a:cubicBezTo>
                  <a:pt x="92" y="83"/>
                  <a:pt x="90"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0" y="12"/>
                  <a:pt x="92" y="14"/>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0" y="29"/>
                  <a:pt x="40" y="29"/>
                  <a:pt x="40" y="29"/>
                </a:cubicBezTo>
                <a:cubicBezTo>
                  <a:pt x="36" y="52"/>
                  <a:pt x="36" y="52"/>
                  <a:pt x="36" y="52"/>
                </a:cubicBezTo>
                <a:cubicBezTo>
                  <a:pt x="36" y="53"/>
                  <a:pt x="36" y="53"/>
                  <a:pt x="36" y="53"/>
                </a:cubicBezTo>
                <a:cubicBezTo>
                  <a:pt x="36" y="54"/>
                  <a:pt x="36" y="54"/>
                  <a:pt x="36" y="54"/>
                </a:cubicBezTo>
                <a:cubicBezTo>
                  <a:pt x="36" y="55"/>
                  <a:pt x="36" y="55"/>
                  <a:pt x="36" y="55"/>
                </a:cubicBezTo>
                <a:cubicBezTo>
                  <a:pt x="36" y="56"/>
                  <a:pt x="36" y="56"/>
                  <a:pt x="36" y="56"/>
                </a:cubicBezTo>
                <a:cubicBezTo>
                  <a:pt x="36" y="56"/>
                  <a:pt x="36" y="56"/>
                  <a:pt x="36" y="56"/>
                </a:cubicBezTo>
                <a:cubicBezTo>
                  <a:pt x="36" y="56"/>
                  <a:pt x="35" y="55"/>
                  <a:pt x="35" y="55"/>
                </a:cubicBezTo>
                <a:cubicBezTo>
                  <a:pt x="35" y="55"/>
                  <a:pt x="35" y="54"/>
                  <a:pt x="35" y="54"/>
                </a:cubicBezTo>
                <a:cubicBezTo>
                  <a:pt x="35" y="54"/>
                  <a:pt x="35" y="53"/>
                  <a:pt x="35" y="53"/>
                </a:cubicBezTo>
                <a:cubicBezTo>
                  <a:pt x="35" y="53"/>
                  <a:pt x="35" y="53"/>
                  <a:pt x="35" y="52"/>
                </a:cubicBezTo>
                <a:cubicBezTo>
                  <a:pt x="30" y="29"/>
                  <a:pt x="30" y="29"/>
                  <a:pt x="30" y="29"/>
                </a:cubicBezTo>
                <a:cubicBezTo>
                  <a:pt x="23" y="30"/>
                  <a:pt x="23" y="30"/>
                  <a:pt x="23" y="30"/>
                </a:cubicBezTo>
                <a:cubicBezTo>
                  <a:pt x="18" y="52"/>
                  <a:pt x="18" y="52"/>
                  <a:pt x="18" y="52"/>
                </a:cubicBezTo>
                <a:cubicBezTo>
                  <a:pt x="18" y="52"/>
                  <a:pt x="18" y="52"/>
                  <a:pt x="18" y="53"/>
                </a:cubicBezTo>
                <a:cubicBezTo>
                  <a:pt x="18" y="53"/>
                  <a:pt x="18" y="53"/>
                  <a:pt x="18" y="54"/>
                </a:cubicBezTo>
                <a:cubicBezTo>
                  <a:pt x="18" y="54"/>
                  <a:pt x="18" y="54"/>
                  <a:pt x="18" y="55"/>
                </a:cubicBezTo>
                <a:cubicBezTo>
                  <a:pt x="18" y="55"/>
                  <a:pt x="18" y="55"/>
                  <a:pt x="18" y="56"/>
                </a:cubicBezTo>
                <a:cubicBezTo>
                  <a:pt x="18" y="56"/>
                  <a:pt x="18" y="56"/>
                  <a:pt x="18" y="56"/>
                </a:cubicBezTo>
                <a:cubicBezTo>
                  <a:pt x="18" y="55"/>
                  <a:pt x="18" y="55"/>
                  <a:pt x="18" y="54"/>
                </a:cubicBezTo>
                <a:cubicBezTo>
                  <a:pt x="18" y="54"/>
                  <a:pt x="18" y="54"/>
                  <a:pt x="18" y="53"/>
                </a:cubicBezTo>
                <a:cubicBezTo>
                  <a:pt x="18" y="53"/>
                  <a:pt x="18" y="53"/>
                  <a:pt x="18" y="53"/>
                </a:cubicBezTo>
                <a:cubicBezTo>
                  <a:pt x="18" y="52"/>
                  <a:pt x="18" y="52"/>
                  <a:pt x="17" y="52"/>
                </a:cubicBezTo>
                <a:cubicBezTo>
                  <a:pt x="14" y="30"/>
                  <a:pt x="14" y="30"/>
                  <a:pt x="14" y="30"/>
                </a:cubicBezTo>
                <a:cubicBezTo>
                  <a:pt x="8" y="31"/>
                  <a:pt x="8" y="31"/>
                  <a:pt x="8" y="31"/>
                </a:cubicBezTo>
                <a:cubicBezTo>
                  <a:pt x="14" y="63"/>
                  <a:pt x="14" y="63"/>
                  <a:pt x="14" y="63"/>
                </a:cubicBezTo>
                <a:cubicBezTo>
                  <a:pt x="21" y="63"/>
                  <a:pt x="21" y="63"/>
                  <a:pt x="21" y="63"/>
                </a:cubicBezTo>
                <a:cubicBezTo>
                  <a:pt x="26" y="42"/>
                  <a:pt x="26" y="42"/>
                  <a:pt x="26" y="42"/>
                </a:cubicBezTo>
                <a:cubicBezTo>
                  <a:pt x="26" y="41"/>
                  <a:pt x="26" y="41"/>
                  <a:pt x="26" y="41"/>
                </a:cubicBezTo>
                <a:cubicBezTo>
                  <a:pt x="26" y="40"/>
                  <a:pt x="26" y="40"/>
                  <a:pt x="26" y="40"/>
                </a:cubicBezTo>
                <a:cubicBezTo>
                  <a:pt x="26" y="40"/>
                  <a:pt x="26" y="39"/>
                  <a:pt x="26" y="39"/>
                </a:cubicBezTo>
                <a:cubicBezTo>
                  <a:pt x="26" y="39"/>
                  <a:pt x="26" y="38"/>
                  <a:pt x="26" y="38"/>
                </a:cubicBezTo>
                <a:cubicBezTo>
                  <a:pt x="26" y="38"/>
                  <a:pt x="26" y="38"/>
                  <a:pt x="26" y="38"/>
                </a:cubicBezTo>
                <a:cubicBezTo>
                  <a:pt x="26" y="38"/>
                  <a:pt x="26" y="38"/>
                  <a:pt x="26" y="39"/>
                </a:cubicBezTo>
                <a:cubicBezTo>
                  <a:pt x="27" y="39"/>
                  <a:pt x="27" y="39"/>
                  <a:pt x="27" y="40"/>
                </a:cubicBezTo>
                <a:cubicBezTo>
                  <a:pt x="27" y="40"/>
                  <a:pt x="27" y="40"/>
                  <a:pt x="27" y="41"/>
                </a:cubicBezTo>
                <a:cubicBezTo>
                  <a:pt x="27" y="41"/>
                  <a:pt x="27" y="41"/>
                  <a:pt x="27" y="42"/>
                </a:cubicBezTo>
                <a:cubicBezTo>
                  <a:pt x="32" y="64"/>
                  <a:pt x="32" y="64"/>
                  <a:pt x="32" y="64"/>
                </a:cubicBezTo>
                <a:cubicBezTo>
                  <a:pt x="39" y="64"/>
                  <a:pt x="39" y="64"/>
                  <a:pt x="39" y="64"/>
                </a:cubicBezTo>
                <a:lnTo>
                  <a:pt x="48" y="28"/>
                </a:lnTo>
                <a:close/>
                <a:moveTo>
                  <a:pt x="168" y="31"/>
                </a:moveTo>
                <a:cubicBezTo>
                  <a:pt x="159" y="65"/>
                  <a:pt x="159" y="65"/>
                  <a:pt x="159" y="65"/>
                </a:cubicBezTo>
                <a:cubicBezTo>
                  <a:pt x="154" y="65"/>
                  <a:pt x="154" y="65"/>
                  <a:pt x="154" y="65"/>
                </a:cubicBezTo>
                <a:cubicBezTo>
                  <a:pt x="147" y="40"/>
                  <a:pt x="147" y="40"/>
                  <a:pt x="147" y="40"/>
                </a:cubicBezTo>
                <a:cubicBezTo>
                  <a:pt x="147" y="40"/>
                  <a:pt x="147" y="38"/>
                  <a:pt x="147" y="37"/>
                </a:cubicBezTo>
                <a:cubicBezTo>
                  <a:pt x="146" y="37"/>
                  <a:pt x="146" y="37"/>
                  <a:pt x="146" y="37"/>
                </a:cubicBezTo>
                <a:cubicBezTo>
                  <a:pt x="146" y="38"/>
                  <a:pt x="146" y="39"/>
                  <a:pt x="146" y="40"/>
                </a:cubicBezTo>
                <a:cubicBezTo>
                  <a:pt x="139" y="65"/>
                  <a:pt x="139" y="65"/>
                  <a:pt x="139" y="65"/>
                </a:cubicBezTo>
                <a:cubicBezTo>
                  <a:pt x="134" y="65"/>
                  <a:pt x="134" y="65"/>
                  <a:pt x="134" y="65"/>
                </a:cubicBezTo>
                <a:cubicBezTo>
                  <a:pt x="124" y="31"/>
                  <a:pt x="124" y="31"/>
                  <a:pt x="124" y="31"/>
                </a:cubicBezTo>
                <a:cubicBezTo>
                  <a:pt x="129" y="31"/>
                  <a:pt x="129" y="31"/>
                  <a:pt x="129" y="31"/>
                </a:cubicBezTo>
                <a:cubicBezTo>
                  <a:pt x="136" y="57"/>
                  <a:pt x="136" y="57"/>
                  <a:pt x="136" y="57"/>
                </a:cubicBezTo>
                <a:cubicBezTo>
                  <a:pt x="136" y="58"/>
                  <a:pt x="136" y="59"/>
                  <a:pt x="137" y="61"/>
                </a:cubicBezTo>
                <a:cubicBezTo>
                  <a:pt x="137" y="61"/>
                  <a:pt x="137" y="61"/>
                  <a:pt x="137" y="61"/>
                </a:cubicBezTo>
                <a:cubicBezTo>
                  <a:pt x="137" y="60"/>
                  <a:pt x="137" y="58"/>
                  <a:pt x="137" y="57"/>
                </a:cubicBezTo>
                <a:cubicBezTo>
                  <a:pt x="145" y="31"/>
                  <a:pt x="145" y="31"/>
                  <a:pt x="145" y="31"/>
                </a:cubicBezTo>
                <a:cubicBezTo>
                  <a:pt x="149" y="31"/>
                  <a:pt x="149" y="31"/>
                  <a:pt x="149" y="31"/>
                </a:cubicBezTo>
                <a:cubicBezTo>
                  <a:pt x="156" y="57"/>
                  <a:pt x="156" y="57"/>
                  <a:pt x="156" y="57"/>
                </a:cubicBezTo>
                <a:cubicBezTo>
                  <a:pt x="156" y="58"/>
                  <a:pt x="156" y="59"/>
                  <a:pt x="156" y="61"/>
                </a:cubicBezTo>
                <a:cubicBezTo>
                  <a:pt x="156" y="61"/>
                  <a:pt x="156" y="61"/>
                  <a:pt x="156" y="61"/>
                </a:cubicBezTo>
                <a:cubicBezTo>
                  <a:pt x="156" y="60"/>
                  <a:pt x="157" y="59"/>
                  <a:pt x="157" y="57"/>
                </a:cubicBezTo>
                <a:cubicBezTo>
                  <a:pt x="164" y="31"/>
                  <a:pt x="164" y="31"/>
                  <a:pt x="164" y="31"/>
                </a:cubicBezTo>
                <a:lnTo>
                  <a:pt x="168" y="31"/>
                </a:lnTo>
                <a:close/>
                <a:moveTo>
                  <a:pt x="192" y="53"/>
                </a:moveTo>
                <a:cubicBezTo>
                  <a:pt x="192" y="57"/>
                  <a:pt x="191" y="60"/>
                  <a:pt x="189" y="62"/>
                </a:cubicBezTo>
                <a:cubicBezTo>
                  <a:pt x="187" y="64"/>
                  <a:pt x="184" y="66"/>
                  <a:pt x="180" y="66"/>
                </a:cubicBezTo>
                <a:cubicBezTo>
                  <a:pt x="176" y="66"/>
                  <a:pt x="174" y="64"/>
                  <a:pt x="171" y="62"/>
                </a:cubicBezTo>
                <a:cubicBezTo>
                  <a:pt x="169" y="60"/>
                  <a:pt x="168" y="57"/>
                  <a:pt x="168" y="53"/>
                </a:cubicBezTo>
                <a:cubicBezTo>
                  <a:pt x="168" y="49"/>
                  <a:pt x="169" y="46"/>
                  <a:pt x="172" y="44"/>
                </a:cubicBezTo>
                <a:cubicBezTo>
                  <a:pt x="174" y="42"/>
                  <a:pt x="177" y="40"/>
                  <a:pt x="181" y="40"/>
                </a:cubicBezTo>
                <a:cubicBezTo>
                  <a:pt x="184" y="40"/>
                  <a:pt x="187" y="42"/>
                  <a:pt x="189" y="44"/>
                </a:cubicBezTo>
                <a:cubicBezTo>
                  <a:pt x="191" y="46"/>
                  <a:pt x="192" y="49"/>
                  <a:pt x="192" y="53"/>
                </a:cubicBezTo>
                <a:close/>
                <a:moveTo>
                  <a:pt x="188" y="53"/>
                </a:moveTo>
                <a:cubicBezTo>
                  <a:pt x="188" y="50"/>
                  <a:pt x="187" y="48"/>
                  <a:pt x="186" y="46"/>
                </a:cubicBezTo>
                <a:cubicBezTo>
                  <a:pt x="185" y="45"/>
                  <a:pt x="183" y="44"/>
                  <a:pt x="180" y="44"/>
                </a:cubicBezTo>
                <a:cubicBezTo>
                  <a:pt x="178" y="44"/>
                  <a:pt x="176" y="45"/>
                  <a:pt x="174" y="46"/>
                </a:cubicBezTo>
                <a:cubicBezTo>
                  <a:pt x="173" y="48"/>
                  <a:pt x="172" y="50"/>
                  <a:pt x="172" y="53"/>
                </a:cubicBezTo>
                <a:cubicBezTo>
                  <a:pt x="172" y="56"/>
                  <a:pt x="173" y="58"/>
                  <a:pt x="174" y="60"/>
                </a:cubicBezTo>
                <a:cubicBezTo>
                  <a:pt x="176" y="62"/>
                  <a:pt x="178" y="62"/>
                  <a:pt x="180" y="62"/>
                </a:cubicBezTo>
                <a:cubicBezTo>
                  <a:pt x="183" y="62"/>
                  <a:pt x="185" y="62"/>
                  <a:pt x="186" y="60"/>
                </a:cubicBezTo>
                <a:cubicBezTo>
                  <a:pt x="187" y="58"/>
                  <a:pt x="188" y="56"/>
                  <a:pt x="188" y="53"/>
                </a:cubicBezTo>
                <a:close/>
                <a:moveTo>
                  <a:pt x="209" y="45"/>
                </a:moveTo>
                <a:cubicBezTo>
                  <a:pt x="208" y="44"/>
                  <a:pt x="207" y="44"/>
                  <a:pt x="206" y="44"/>
                </a:cubicBezTo>
                <a:cubicBezTo>
                  <a:pt x="204" y="44"/>
                  <a:pt x="203" y="45"/>
                  <a:pt x="202" y="47"/>
                </a:cubicBezTo>
                <a:cubicBezTo>
                  <a:pt x="201" y="48"/>
                  <a:pt x="200" y="50"/>
                  <a:pt x="200" y="53"/>
                </a:cubicBezTo>
                <a:cubicBezTo>
                  <a:pt x="200" y="65"/>
                  <a:pt x="200" y="65"/>
                  <a:pt x="200" y="65"/>
                </a:cubicBezTo>
                <a:cubicBezTo>
                  <a:pt x="197" y="65"/>
                  <a:pt x="197" y="65"/>
                  <a:pt x="197" y="65"/>
                </a:cubicBezTo>
                <a:cubicBezTo>
                  <a:pt x="197" y="41"/>
                  <a:pt x="197" y="41"/>
                  <a:pt x="197" y="41"/>
                </a:cubicBezTo>
                <a:cubicBezTo>
                  <a:pt x="200" y="41"/>
                  <a:pt x="200" y="41"/>
                  <a:pt x="200" y="41"/>
                </a:cubicBezTo>
                <a:cubicBezTo>
                  <a:pt x="200" y="46"/>
                  <a:pt x="200" y="46"/>
                  <a:pt x="200" y="46"/>
                </a:cubicBezTo>
                <a:cubicBezTo>
                  <a:pt x="201" y="46"/>
                  <a:pt x="201" y="46"/>
                  <a:pt x="201" y="46"/>
                </a:cubicBezTo>
                <a:cubicBezTo>
                  <a:pt x="201" y="44"/>
                  <a:pt x="202" y="43"/>
                  <a:pt x="203" y="42"/>
                </a:cubicBezTo>
                <a:cubicBezTo>
                  <a:pt x="204" y="41"/>
                  <a:pt x="205" y="41"/>
                  <a:pt x="207" y="41"/>
                </a:cubicBezTo>
                <a:cubicBezTo>
                  <a:pt x="208" y="41"/>
                  <a:pt x="209" y="41"/>
                  <a:pt x="209" y="41"/>
                </a:cubicBezTo>
                <a:lnTo>
                  <a:pt x="209" y="45"/>
                </a:lnTo>
                <a:close/>
                <a:moveTo>
                  <a:pt x="232" y="65"/>
                </a:moveTo>
                <a:cubicBezTo>
                  <a:pt x="228" y="65"/>
                  <a:pt x="228" y="65"/>
                  <a:pt x="228" y="65"/>
                </a:cubicBezTo>
                <a:cubicBezTo>
                  <a:pt x="228" y="61"/>
                  <a:pt x="228" y="61"/>
                  <a:pt x="228" y="61"/>
                </a:cubicBezTo>
                <a:cubicBezTo>
                  <a:pt x="228" y="61"/>
                  <a:pt x="228" y="61"/>
                  <a:pt x="228" y="61"/>
                </a:cubicBezTo>
                <a:cubicBezTo>
                  <a:pt x="226" y="64"/>
                  <a:pt x="223" y="66"/>
                  <a:pt x="219" y="66"/>
                </a:cubicBezTo>
                <a:cubicBezTo>
                  <a:pt x="216" y="66"/>
                  <a:pt x="214" y="65"/>
                  <a:pt x="212" y="62"/>
                </a:cubicBezTo>
                <a:cubicBezTo>
                  <a:pt x="210" y="60"/>
                  <a:pt x="210" y="57"/>
                  <a:pt x="210" y="54"/>
                </a:cubicBezTo>
                <a:cubicBezTo>
                  <a:pt x="210" y="50"/>
                  <a:pt x="211" y="46"/>
                  <a:pt x="213" y="44"/>
                </a:cubicBezTo>
                <a:cubicBezTo>
                  <a:pt x="215" y="42"/>
                  <a:pt x="217" y="40"/>
                  <a:pt x="221" y="40"/>
                </a:cubicBezTo>
                <a:cubicBezTo>
                  <a:pt x="224" y="40"/>
                  <a:pt x="226" y="42"/>
                  <a:pt x="228" y="44"/>
                </a:cubicBezTo>
                <a:cubicBezTo>
                  <a:pt x="228" y="44"/>
                  <a:pt x="228" y="44"/>
                  <a:pt x="228" y="44"/>
                </a:cubicBezTo>
                <a:cubicBezTo>
                  <a:pt x="228" y="29"/>
                  <a:pt x="228" y="29"/>
                  <a:pt x="228" y="29"/>
                </a:cubicBezTo>
                <a:cubicBezTo>
                  <a:pt x="232" y="29"/>
                  <a:pt x="232" y="29"/>
                  <a:pt x="232" y="29"/>
                </a:cubicBezTo>
                <a:lnTo>
                  <a:pt x="232" y="65"/>
                </a:lnTo>
                <a:close/>
                <a:moveTo>
                  <a:pt x="228" y="54"/>
                </a:moveTo>
                <a:cubicBezTo>
                  <a:pt x="228" y="51"/>
                  <a:pt x="228" y="51"/>
                  <a:pt x="228" y="51"/>
                </a:cubicBezTo>
                <a:cubicBezTo>
                  <a:pt x="228" y="49"/>
                  <a:pt x="227" y="47"/>
                  <a:pt x="226" y="46"/>
                </a:cubicBezTo>
                <a:cubicBezTo>
                  <a:pt x="225" y="44"/>
                  <a:pt x="223" y="44"/>
                  <a:pt x="221" y="44"/>
                </a:cubicBezTo>
                <a:cubicBezTo>
                  <a:pt x="219" y="44"/>
                  <a:pt x="217" y="45"/>
                  <a:pt x="216" y="46"/>
                </a:cubicBezTo>
                <a:cubicBezTo>
                  <a:pt x="214" y="48"/>
                  <a:pt x="213" y="50"/>
                  <a:pt x="213" y="53"/>
                </a:cubicBezTo>
                <a:cubicBezTo>
                  <a:pt x="213" y="56"/>
                  <a:pt x="214" y="58"/>
                  <a:pt x="215" y="60"/>
                </a:cubicBezTo>
                <a:cubicBezTo>
                  <a:pt x="217" y="62"/>
                  <a:pt x="218" y="62"/>
                  <a:pt x="221" y="62"/>
                </a:cubicBezTo>
                <a:cubicBezTo>
                  <a:pt x="223" y="62"/>
                  <a:pt x="224" y="62"/>
                  <a:pt x="226" y="60"/>
                </a:cubicBezTo>
                <a:cubicBezTo>
                  <a:pt x="227" y="59"/>
                  <a:pt x="228" y="57"/>
                  <a:pt x="22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12" name="Picture 6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97208" y="6101843"/>
            <a:ext cx="1037158" cy="250522"/>
          </a:xfrm>
          <a:prstGeom prst="rect">
            <a:avLst/>
          </a:prstGeom>
        </p:spPr>
      </p:pic>
      <p:sp>
        <p:nvSpPr>
          <p:cNvPr id="614" name="Rectangle 613"/>
          <p:cNvSpPr/>
          <p:nvPr/>
        </p:nvSpPr>
        <p:spPr bwMode="auto">
          <a:xfrm>
            <a:off x="4233456"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16" name="Rectangle 615"/>
          <p:cNvSpPr/>
          <p:nvPr/>
        </p:nvSpPr>
        <p:spPr bwMode="auto">
          <a:xfrm>
            <a:off x="4233456"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CONNECT TO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OFFICE 365 SERVICES</a:t>
            </a:r>
          </a:p>
        </p:txBody>
      </p:sp>
      <p:sp>
        <p:nvSpPr>
          <p:cNvPr id="615" name="Rectangle 614"/>
          <p:cNvSpPr/>
          <p:nvPr/>
        </p:nvSpPr>
        <p:spPr bwMode="auto">
          <a:xfrm>
            <a:off x="4233456" y="3811326"/>
            <a:ext cx="3732094" cy="2749705"/>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18" name="Freeform 5"/>
          <p:cNvSpPr>
            <a:spLocks noEditPoints="1"/>
          </p:cNvSpPr>
          <p:nvPr/>
        </p:nvSpPr>
        <p:spPr bwMode="auto">
          <a:xfrm>
            <a:off x="5458706" y="4990212"/>
            <a:ext cx="407288" cy="376674"/>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959">
              <a:solidFill>
                <a:srgbClr val="FFFFFF"/>
              </a:solidFill>
            </a:endParaRPr>
          </a:p>
        </p:txBody>
      </p:sp>
      <p:sp>
        <p:nvSpPr>
          <p:cNvPr id="620" name="TextBox 619"/>
          <p:cNvSpPr txBox="1"/>
          <p:nvPr/>
        </p:nvSpPr>
        <p:spPr>
          <a:xfrm>
            <a:off x="4398847" y="4532598"/>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Users and </a:t>
            </a:r>
            <a:br>
              <a:rPr lang="en-US" sz="1175" dirty="0">
                <a:gradFill>
                  <a:gsLst>
                    <a:gs pos="2917">
                      <a:srgbClr val="FFFFFF"/>
                    </a:gs>
                    <a:gs pos="30000">
                      <a:srgbClr val="FFFFFF"/>
                    </a:gs>
                  </a:gsLst>
                  <a:lin ang="5400000" scaled="0"/>
                </a:gradFill>
              </a:rPr>
            </a:br>
            <a:r>
              <a:rPr lang="en-US" sz="1175" dirty="0">
                <a:gradFill>
                  <a:gsLst>
                    <a:gs pos="2917">
                      <a:srgbClr val="FFFFFF"/>
                    </a:gs>
                    <a:gs pos="30000">
                      <a:srgbClr val="FFFFFF"/>
                    </a:gs>
                  </a:gsLst>
                  <a:lin ang="5400000" scaled="0"/>
                </a:gradFill>
              </a:rPr>
              <a:t>groups</a:t>
            </a:r>
          </a:p>
        </p:txBody>
      </p:sp>
      <p:sp>
        <p:nvSpPr>
          <p:cNvPr id="621" name="TextBox 620"/>
          <p:cNvSpPr txBox="1"/>
          <p:nvPr/>
        </p:nvSpPr>
        <p:spPr>
          <a:xfrm>
            <a:off x="5264584"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Files</a:t>
            </a:r>
          </a:p>
        </p:txBody>
      </p:sp>
      <p:sp>
        <p:nvSpPr>
          <p:cNvPr id="622" name="TextBox 621"/>
          <p:cNvSpPr txBox="1"/>
          <p:nvPr/>
        </p:nvSpPr>
        <p:spPr>
          <a:xfrm>
            <a:off x="6145442"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Mail</a:t>
            </a:r>
          </a:p>
        </p:txBody>
      </p:sp>
      <p:sp>
        <p:nvSpPr>
          <p:cNvPr id="623" name="TextBox 622"/>
          <p:cNvSpPr txBox="1"/>
          <p:nvPr/>
        </p:nvSpPr>
        <p:spPr>
          <a:xfrm>
            <a:off x="7051661"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Calendar</a:t>
            </a:r>
          </a:p>
        </p:txBody>
      </p:sp>
      <p:sp>
        <p:nvSpPr>
          <p:cNvPr id="624" name="TextBox 623"/>
          <p:cNvSpPr txBox="1"/>
          <p:nvPr/>
        </p:nvSpPr>
        <p:spPr>
          <a:xfrm>
            <a:off x="4398847"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Contacts</a:t>
            </a:r>
          </a:p>
        </p:txBody>
      </p:sp>
      <p:sp>
        <p:nvSpPr>
          <p:cNvPr id="625" name="TextBox 624"/>
          <p:cNvSpPr txBox="1"/>
          <p:nvPr/>
        </p:nvSpPr>
        <p:spPr>
          <a:xfrm>
            <a:off x="4977107" y="5483835"/>
            <a:ext cx="1370488"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Office Graph</a:t>
            </a:r>
          </a:p>
        </p:txBody>
      </p:sp>
      <p:sp>
        <p:nvSpPr>
          <p:cNvPr id="626" name="TextBox 625"/>
          <p:cNvSpPr txBox="1"/>
          <p:nvPr/>
        </p:nvSpPr>
        <p:spPr>
          <a:xfrm>
            <a:off x="7051661"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Documents</a:t>
            </a:r>
          </a:p>
        </p:txBody>
      </p:sp>
      <p:sp>
        <p:nvSpPr>
          <p:cNvPr id="627" name="TextBox 626"/>
          <p:cNvSpPr txBox="1"/>
          <p:nvPr/>
        </p:nvSpPr>
        <p:spPr>
          <a:xfrm>
            <a:off x="6075374" y="5483835"/>
            <a:ext cx="935669"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Presentations</a:t>
            </a:r>
          </a:p>
        </p:txBody>
      </p:sp>
      <p:sp>
        <p:nvSpPr>
          <p:cNvPr id="628" name="Freeform 7"/>
          <p:cNvSpPr>
            <a:spLocks noChangeAspect="1" noEditPoints="1"/>
          </p:cNvSpPr>
          <p:nvPr/>
        </p:nvSpPr>
        <p:spPr bwMode="auto">
          <a:xfrm>
            <a:off x="6334069" y="5793474"/>
            <a:ext cx="437002" cy="45905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29" name="Freeform 5"/>
          <p:cNvSpPr>
            <a:spLocks noChangeAspect="1" noEditPoints="1"/>
          </p:cNvSpPr>
          <p:nvPr/>
        </p:nvSpPr>
        <p:spPr bwMode="auto">
          <a:xfrm>
            <a:off x="5558469" y="5793475"/>
            <a:ext cx="415952" cy="406795"/>
          </a:xfrm>
          <a:custGeom>
            <a:avLst/>
            <a:gdLst>
              <a:gd name="T0" fmla="*/ 62 w 98"/>
              <a:gd name="T1" fmla="*/ 26 h 96"/>
              <a:gd name="T2" fmla="*/ 60 w 98"/>
              <a:gd name="T3" fmla="*/ 23 h 96"/>
              <a:gd name="T4" fmla="*/ 64 w 98"/>
              <a:gd name="T5" fmla="*/ 19 h 96"/>
              <a:gd name="T6" fmla="*/ 67 w 98"/>
              <a:gd name="T7" fmla="*/ 20 h 96"/>
              <a:gd name="T8" fmla="*/ 67 w 98"/>
              <a:gd name="T9" fmla="*/ 20 h 96"/>
              <a:gd name="T10" fmla="*/ 79 w 98"/>
              <a:gd name="T11" fmla="*/ 36 h 96"/>
              <a:gd name="T12" fmla="*/ 69 w 98"/>
              <a:gd name="T13" fmla="*/ 36 h 96"/>
              <a:gd name="T14" fmla="*/ 69 w 98"/>
              <a:gd name="T15" fmla="*/ 36 h 96"/>
              <a:gd name="T16" fmla="*/ 66 w 98"/>
              <a:gd name="T17" fmla="*/ 36 h 96"/>
              <a:gd name="T18" fmla="*/ 66 w 98"/>
              <a:gd name="T19" fmla="*/ 36 h 96"/>
              <a:gd name="T20" fmla="*/ 66 w 98"/>
              <a:gd name="T21" fmla="*/ 36 h 96"/>
              <a:gd name="T22" fmla="*/ 60 w 98"/>
              <a:gd name="T23" fmla="*/ 38 h 96"/>
              <a:gd name="T24" fmla="*/ 60 w 98"/>
              <a:gd name="T25" fmla="*/ 29 h 96"/>
              <a:gd name="T26" fmla="*/ 63 w 98"/>
              <a:gd name="T27" fmla="*/ 28 h 96"/>
              <a:gd name="T28" fmla="*/ 62 w 98"/>
              <a:gd name="T29" fmla="*/ 26 h 96"/>
              <a:gd name="T30" fmla="*/ 60 w 98"/>
              <a:gd name="T31" fmla="*/ 64 h 96"/>
              <a:gd name="T32" fmla="*/ 65 w 98"/>
              <a:gd name="T33" fmla="*/ 65 h 96"/>
              <a:gd name="T34" fmla="*/ 65 w 98"/>
              <a:gd name="T35" fmla="*/ 66 h 96"/>
              <a:gd name="T36" fmla="*/ 66 w 98"/>
              <a:gd name="T37" fmla="*/ 66 h 96"/>
              <a:gd name="T38" fmla="*/ 68 w 98"/>
              <a:gd name="T39" fmla="*/ 66 h 96"/>
              <a:gd name="T40" fmla="*/ 60 w 98"/>
              <a:gd name="T41" fmla="*/ 55 h 96"/>
              <a:gd name="T42" fmla="*/ 60 w 98"/>
              <a:gd name="T43" fmla="*/ 64 h 96"/>
              <a:gd name="T44" fmla="*/ 98 w 98"/>
              <a:gd name="T45" fmla="*/ 47 h 96"/>
              <a:gd name="T46" fmla="*/ 81 w 98"/>
              <a:gd name="T47" fmla="*/ 28 h 96"/>
              <a:gd name="T48" fmla="*/ 81 w 98"/>
              <a:gd name="T49" fmla="*/ 28 h 96"/>
              <a:gd name="T50" fmla="*/ 80 w 98"/>
              <a:gd name="T51" fmla="*/ 28 h 96"/>
              <a:gd name="T52" fmla="*/ 79 w 98"/>
              <a:gd name="T53" fmla="*/ 28 h 96"/>
              <a:gd name="T54" fmla="*/ 87 w 98"/>
              <a:gd name="T55" fmla="*/ 39 h 96"/>
              <a:gd name="T56" fmla="*/ 90 w 98"/>
              <a:gd name="T57" fmla="*/ 47 h 96"/>
              <a:gd name="T58" fmla="*/ 80 w 98"/>
              <a:gd name="T59" fmla="*/ 58 h 96"/>
              <a:gd name="T60" fmla="*/ 80 w 98"/>
              <a:gd name="T61" fmla="*/ 58 h 96"/>
              <a:gd name="T62" fmla="*/ 79 w 98"/>
              <a:gd name="T63" fmla="*/ 58 h 96"/>
              <a:gd name="T64" fmla="*/ 78 w 98"/>
              <a:gd name="T65" fmla="*/ 58 h 96"/>
              <a:gd name="T66" fmla="*/ 78 w 98"/>
              <a:gd name="T67" fmla="*/ 58 h 96"/>
              <a:gd name="T68" fmla="*/ 67 w 98"/>
              <a:gd name="T69" fmla="*/ 58 h 96"/>
              <a:gd name="T70" fmla="*/ 79 w 98"/>
              <a:gd name="T71" fmla="*/ 73 h 96"/>
              <a:gd name="T72" fmla="*/ 79 w 98"/>
              <a:gd name="T73" fmla="*/ 73 h 96"/>
              <a:gd name="T74" fmla="*/ 82 w 98"/>
              <a:gd name="T75" fmla="*/ 75 h 96"/>
              <a:gd name="T76" fmla="*/ 86 w 98"/>
              <a:gd name="T77" fmla="*/ 70 h 96"/>
              <a:gd name="T78" fmla="*/ 85 w 98"/>
              <a:gd name="T79" fmla="*/ 68 h 96"/>
              <a:gd name="T80" fmla="*/ 84 w 98"/>
              <a:gd name="T81" fmla="*/ 66 h 96"/>
              <a:gd name="T82" fmla="*/ 98 w 98"/>
              <a:gd name="T83" fmla="*/ 47 h 96"/>
              <a:gd name="T84" fmla="*/ 56 w 98"/>
              <a:gd name="T85" fmla="*/ 0 h 96"/>
              <a:gd name="T86" fmla="*/ 56 w 98"/>
              <a:gd name="T87" fmla="*/ 96 h 96"/>
              <a:gd name="T88" fmla="*/ 0 w 98"/>
              <a:gd name="T89" fmla="*/ 83 h 96"/>
              <a:gd name="T90" fmla="*/ 0 w 98"/>
              <a:gd name="T91" fmla="*/ 13 h 96"/>
              <a:gd name="T92" fmla="*/ 56 w 98"/>
              <a:gd name="T93" fmla="*/ 0 h 96"/>
              <a:gd name="T94" fmla="*/ 40 w 98"/>
              <a:gd name="T95" fmla="*/ 60 h 96"/>
              <a:gd name="T96" fmla="*/ 26 w 98"/>
              <a:gd name="T97" fmla="*/ 60 h 96"/>
              <a:gd name="T98" fmla="*/ 26 w 98"/>
              <a:gd name="T99" fmla="*/ 28 h 96"/>
              <a:gd name="T100" fmla="*/ 20 w 98"/>
              <a:gd name="T101" fmla="*/ 28 h 96"/>
              <a:gd name="T102" fmla="*/ 20 w 98"/>
              <a:gd name="T103" fmla="*/ 66 h 96"/>
              <a:gd name="T104" fmla="*/ 40 w 98"/>
              <a:gd name="T105" fmla="*/ 67 h 96"/>
              <a:gd name="T106" fmla="*/ 40 w 98"/>
              <a:gd name="T107"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6">
                <a:moveTo>
                  <a:pt x="62" y="26"/>
                </a:moveTo>
                <a:cubicBezTo>
                  <a:pt x="61" y="25"/>
                  <a:pt x="60" y="24"/>
                  <a:pt x="60" y="23"/>
                </a:cubicBezTo>
                <a:cubicBezTo>
                  <a:pt x="60" y="20"/>
                  <a:pt x="62" y="19"/>
                  <a:pt x="64" y="19"/>
                </a:cubicBezTo>
                <a:cubicBezTo>
                  <a:pt x="66" y="19"/>
                  <a:pt x="67" y="19"/>
                  <a:pt x="67" y="20"/>
                </a:cubicBezTo>
                <a:cubicBezTo>
                  <a:pt x="67" y="20"/>
                  <a:pt x="67" y="20"/>
                  <a:pt x="67" y="20"/>
                </a:cubicBezTo>
                <a:cubicBezTo>
                  <a:pt x="79" y="36"/>
                  <a:pt x="79" y="36"/>
                  <a:pt x="79" y="36"/>
                </a:cubicBezTo>
                <a:cubicBezTo>
                  <a:pt x="69" y="36"/>
                  <a:pt x="69" y="36"/>
                  <a:pt x="69" y="36"/>
                </a:cubicBezTo>
                <a:cubicBezTo>
                  <a:pt x="69" y="36"/>
                  <a:pt x="69" y="36"/>
                  <a:pt x="69" y="36"/>
                </a:cubicBezTo>
                <a:cubicBezTo>
                  <a:pt x="66" y="36"/>
                  <a:pt x="66" y="36"/>
                  <a:pt x="66" y="36"/>
                </a:cubicBezTo>
                <a:cubicBezTo>
                  <a:pt x="66" y="36"/>
                  <a:pt x="66" y="36"/>
                  <a:pt x="66" y="36"/>
                </a:cubicBezTo>
                <a:cubicBezTo>
                  <a:pt x="66" y="36"/>
                  <a:pt x="66" y="36"/>
                  <a:pt x="66" y="36"/>
                </a:cubicBezTo>
                <a:cubicBezTo>
                  <a:pt x="63" y="36"/>
                  <a:pt x="61" y="37"/>
                  <a:pt x="60" y="38"/>
                </a:cubicBezTo>
                <a:cubicBezTo>
                  <a:pt x="60" y="29"/>
                  <a:pt x="60" y="29"/>
                  <a:pt x="60" y="29"/>
                </a:cubicBezTo>
                <a:cubicBezTo>
                  <a:pt x="61" y="28"/>
                  <a:pt x="62" y="28"/>
                  <a:pt x="63" y="28"/>
                </a:cubicBezTo>
                <a:lnTo>
                  <a:pt x="62" y="26"/>
                </a:lnTo>
                <a:close/>
                <a:moveTo>
                  <a:pt x="60" y="64"/>
                </a:moveTo>
                <a:cubicBezTo>
                  <a:pt x="61" y="65"/>
                  <a:pt x="63" y="65"/>
                  <a:pt x="65" y="65"/>
                </a:cubicBezTo>
                <a:cubicBezTo>
                  <a:pt x="65" y="66"/>
                  <a:pt x="65" y="66"/>
                  <a:pt x="65" y="66"/>
                </a:cubicBezTo>
                <a:cubicBezTo>
                  <a:pt x="66" y="66"/>
                  <a:pt x="66" y="66"/>
                  <a:pt x="66" y="66"/>
                </a:cubicBezTo>
                <a:cubicBezTo>
                  <a:pt x="68" y="66"/>
                  <a:pt x="68" y="66"/>
                  <a:pt x="68" y="66"/>
                </a:cubicBezTo>
                <a:cubicBezTo>
                  <a:pt x="60" y="55"/>
                  <a:pt x="60" y="55"/>
                  <a:pt x="60" y="55"/>
                </a:cubicBezTo>
                <a:lnTo>
                  <a:pt x="60" y="64"/>
                </a:lnTo>
                <a:close/>
                <a:moveTo>
                  <a:pt x="98" y="47"/>
                </a:moveTo>
                <a:cubicBezTo>
                  <a:pt x="98" y="37"/>
                  <a:pt x="91" y="28"/>
                  <a:pt x="81" y="28"/>
                </a:cubicBezTo>
                <a:cubicBezTo>
                  <a:pt x="81" y="28"/>
                  <a:pt x="81" y="28"/>
                  <a:pt x="81" y="28"/>
                </a:cubicBezTo>
                <a:cubicBezTo>
                  <a:pt x="80" y="28"/>
                  <a:pt x="80" y="28"/>
                  <a:pt x="80" y="28"/>
                </a:cubicBezTo>
                <a:cubicBezTo>
                  <a:pt x="79" y="28"/>
                  <a:pt x="79" y="28"/>
                  <a:pt x="79" y="28"/>
                </a:cubicBezTo>
                <a:cubicBezTo>
                  <a:pt x="87" y="39"/>
                  <a:pt x="87" y="39"/>
                  <a:pt x="87" y="39"/>
                </a:cubicBezTo>
                <a:cubicBezTo>
                  <a:pt x="89" y="41"/>
                  <a:pt x="90" y="44"/>
                  <a:pt x="90" y="47"/>
                </a:cubicBezTo>
                <a:cubicBezTo>
                  <a:pt x="90" y="53"/>
                  <a:pt x="86" y="57"/>
                  <a:pt x="80" y="58"/>
                </a:cubicBezTo>
                <a:cubicBezTo>
                  <a:pt x="80" y="58"/>
                  <a:pt x="80" y="58"/>
                  <a:pt x="80" y="58"/>
                </a:cubicBezTo>
                <a:cubicBezTo>
                  <a:pt x="79" y="58"/>
                  <a:pt x="79" y="58"/>
                  <a:pt x="79" y="58"/>
                </a:cubicBezTo>
                <a:cubicBezTo>
                  <a:pt x="78" y="58"/>
                  <a:pt x="78" y="58"/>
                  <a:pt x="78" y="58"/>
                </a:cubicBezTo>
                <a:cubicBezTo>
                  <a:pt x="78" y="58"/>
                  <a:pt x="78" y="58"/>
                  <a:pt x="78" y="58"/>
                </a:cubicBezTo>
                <a:cubicBezTo>
                  <a:pt x="67" y="58"/>
                  <a:pt x="67" y="58"/>
                  <a:pt x="67" y="58"/>
                </a:cubicBezTo>
                <a:cubicBezTo>
                  <a:pt x="79" y="73"/>
                  <a:pt x="79" y="73"/>
                  <a:pt x="79" y="73"/>
                </a:cubicBezTo>
                <a:cubicBezTo>
                  <a:pt x="79" y="73"/>
                  <a:pt x="79" y="73"/>
                  <a:pt x="79" y="73"/>
                </a:cubicBezTo>
                <a:cubicBezTo>
                  <a:pt x="80" y="74"/>
                  <a:pt x="81" y="75"/>
                  <a:pt x="82" y="75"/>
                </a:cubicBezTo>
                <a:cubicBezTo>
                  <a:pt x="85" y="75"/>
                  <a:pt x="86" y="73"/>
                  <a:pt x="86" y="70"/>
                </a:cubicBezTo>
                <a:cubicBezTo>
                  <a:pt x="86" y="69"/>
                  <a:pt x="86" y="68"/>
                  <a:pt x="85" y="68"/>
                </a:cubicBezTo>
                <a:cubicBezTo>
                  <a:pt x="84" y="66"/>
                  <a:pt x="84" y="66"/>
                  <a:pt x="84" y="66"/>
                </a:cubicBezTo>
                <a:cubicBezTo>
                  <a:pt x="93" y="64"/>
                  <a:pt x="98" y="56"/>
                  <a:pt x="98" y="47"/>
                </a:cubicBezTo>
                <a:close/>
                <a:moveTo>
                  <a:pt x="56" y="0"/>
                </a:moveTo>
                <a:cubicBezTo>
                  <a:pt x="56" y="96"/>
                  <a:pt x="56" y="96"/>
                  <a:pt x="56" y="96"/>
                </a:cubicBezTo>
                <a:cubicBezTo>
                  <a:pt x="0" y="83"/>
                  <a:pt x="0" y="83"/>
                  <a:pt x="0" y="83"/>
                </a:cubicBezTo>
                <a:cubicBezTo>
                  <a:pt x="0" y="13"/>
                  <a:pt x="0" y="13"/>
                  <a:pt x="0" y="13"/>
                </a:cubicBezTo>
                <a:lnTo>
                  <a:pt x="56" y="0"/>
                </a:lnTo>
                <a:close/>
                <a:moveTo>
                  <a:pt x="40" y="60"/>
                </a:moveTo>
                <a:cubicBezTo>
                  <a:pt x="26" y="60"/>
                  <a:pt x="26" y="60"/>
                  <a:pt x="26" y="60"/>
                </a:cubicBezTo>
                <a:cubicBezTo>
                  <a:pt x="26" y="28"/>
                  <a:pt x="26" y="28"/>
                  <a:pt x="26" y="28"/>
                </a:cubicBezTo>
                <a:cubicBezTo>
                  <a:pt x="20" y="28"/>
                  <a:pt x="20" y="28"/>
                  <a:pt x="20" y="28"/>
                </a:cubicBezTo>
                <a:cubicBezTo>
                  <a:pt x="20" y="66"/>
                  <a:pt x="20" y="66"/>
                  <a:pt x="20" y="66"/>
                </a:cubicBezTo>
                <a:cubicBezTo>
                  <a:pt x="40" y="67"/>
                  <a:pt x="40" y="67"/>
                  <a:pt x="40" y="67"/>
                </a:cubicBezTo>
                <a:lnTo>
                  <a:pt x="40" y="6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30" name="Picture 62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198055" y="5849463"/>
            <a:ext cx="394455" cy="343353"/>
          </a:xfrm>
          <a:prstGeom prst="rect">
            <a:avLst/>
          </a:prstGeom>
        </p:spPr>
      </p:pic>
      <p:grpSp>
        <p:nvGrpSpPr>
          <p:cNvPr id="631" name="Group 8"/>
          <p:cNvGrpSpPr>
            <a:grpSpLocks noChangeAspect="1"/>
          </p:cNvGrpSpPr>
          <p:nvPr/>
        </p:nvGrpSpPr>
        <p:grpSpPr bwMode="auto">
          <a:xfrm>
            <a:off x="7195693" y="4974450"/>
            <a:ext cx="507469" cy="392436"/>
            <a:chOff x="1226" y="121"/>
            <a:chExt cx="5382" cy="4162"/>
          </a:xfrm>
          <a:solidFill>
            <a:schemeClr val="tx1"/>
          </a:solidFill>
        </p:grpSpPr>
        <p:sp>
          <p:nvSpPr>
            <p:cNvPr id="644" name="Freeform 9"/>
            <p:cNvSpPr>
              <a:spLocks/>
            </p:cNvSpPr>
            <p:nvPr/>
          </p:nvSpPr>
          <p:spPr bwMode="auto">
            <a:xfrm>
              <a:off x="1694" y="121"/>
              <a:ext cx="4446" cy="1244"/>
            </a:xfrm>
            <a:custGeom>
              <a:avLst/>
              <a:gdLst>
                <a:gd name="T0" fmla="*/ 1857 w 1880"/>
                <a:gd name="T1" fmla="*/ 266 h 526"/>
                <a:gd name="T2" fmla="*/ 1701 w 1880"/>
                <a:gd name="T3" fmla="*/ 266 h 526"/>
                <a:gd name="T4" fmla="*/ 1626 w 1880"/>
                <a:gd name="T5" fmla="*/ 0 h 526"/>
                <a:gd name="T6" fmla="*/ 689 w 1880"/>
                <a:gd name="T7" fmla="*/ 266 h 526"/>
                <a:gd name="T8" fmla="*/ 579 w 1880"/>
                <a:gd name="T9" fmla="*/ 266 h 526"/>
                <a:gd name="T10" fmla="*/ 457 w 1880"/>
                <a:gd name="T11" fmla="*/ 162 h 526"/>
                <a:gd name="T12" fmla="*/ 417 w 1880"/>
                <a:gd name="T13" fmla="*/ 144 h 526"/>
                <a:gd name="T14" fmla="*/ 24 w 1880"/>
                <a:gd name="T15" fmla="*/ 144 h 526"/>
                <a:gd name="T16" fmla="*/ 0 w 1880"/>
                <a:gd name="T17" fmla="*/ 167 h 526"/>
                <a:gd name="T18" fmla="*/ 0 w 1880"/>
                <a:gd name="T19" fmla="*/ 526 h 526"/>
                <a:gd name="T20" fmla="*/ 180 w 1880"/>
                <a:gd name="T21" fmla="*/ 526 h 526"/>
                <a:gd name="T22" fmla="*/ 1550 w 1880"/>
                <a:gd name="T23" fmla="*/ 133 h 526"/>
                <a:gd name="T24" fmla="*/ 1660 w 1880"/>
                <a:gd name="T25" fmla="*/ 526 h 526"/>
                <a:gd name="T26" fmla="*/ 1880 w 1880"/>
                <a:gd name="T27" fmla="*/ 526 h 526"/>
                <a:gd name="T28" fmla="*/ 1880 w 1880"/>
                <a:gd name="T29" fmla="*/ 289 h 526"/>
                <a:gd name="T30" fmla="*/ 1857 w 1880"/>
                <a:gd name="T31" fmla="*/ 26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0" h="526">
                  <a:moveTo>
                    <a:pt x="1857" y="266"/>
                  </a:moveTo>
                  <a:cubicBezTo>
                    <a:pt x="1701" y="266"/>
                    <a:pt x="1701" y="266"/>
                    <a:pt x="1701" y="266"/>
                  </a:cubicBezTo>
                  <a:cubicBezTo>
                    <a:pt x="1626" y="0"/>
                    <a:pt x="1626" y="0"/>
                    <a:pt x="1626" y="0"/>
                  </a:cubicBezTo>
                  <a:cubicBezTo>
                    <a:pt x="689" y="266"/>
                    <a:pt x="689" y="266"/>
                    <a:pt x="689" y="266"/>
                  </a:cubicBezTo>
                  <a:cubicBezTo>
                    <a:pt x="579" y="266"/>
                    <a:pt x="579" y="266"/>
                    <a:pt x="579" y="266"/>
                  </a:cubicBezTo>
                  <a:cubicBezTo>
                    <a:pt x="457" y="162"/>
                    <a:pt x="457" y="162"/>
                    <a:pt x="457" y="162"/>
                  </a:cubicBezTo>
                  <a:cubicBezTo>
                    <a:pt x="452" y="150"/>
                    <a:pt x="428" y="144"/>
                    <a:pt x="417" y="144"/>
                  </a:cubicBezTo>
                  <a:cubicBezTo>
                    <a:pt x="24" y="144"/>
                    <a:pt x="24" y="144"/>
                    <a:pt x="24" y="144"/>
                  </a:cubicBezTo>
                  <a:cubicBezTo>
                    <a:pt x="12" y="144"/>
                    <a:pt x="0" y="156"/>
                    <a:pt x="0" y="167"/>
                  </a:cubicBezTo>
                  <a:cubicBezTo>
                    <a:pt x="0" y="526"/>
                    <a:pt x="0" y="526"/>
                    <a:pt x="0" y="526"/>
                  </a:cubicBezTo>
                  <a:cubicBezTo>
                    <a:pt x="180" y="526"/>
                    <a:pt x="180" y="526"/>
                    <a:pt x="180" y="526"/>
                  </a:cubicBezTo>
                  <a:cubicBezTo>
                    <a:pt x="1550" y="133"/>
                    <a:pt x="1550" y="133"/>
                    <a:pt x="1550" y="133"/>
                  </a:cubicBezTo>
                  <a:cubicBezTo>
                    <a:pt x="1660" y="526"/>
                    <a:pt x="1660" y="526"/>
                    <a:pt x="1660" y="526"/>
                  </a:cubicBezTo>
                  <a:cubicBezTo>
                    <a:pt x="1880" y="526"/>
                    <a:pt x="1880" y="526"/>
                    <a:pt x="1880" y="526"/>
                  </a:cubicBezTo>
                  <a:cubicBezTo>
                    <a:pt x="1880" y="289"/>
                    <a:pt x="1880" y="289"/>
                    <a:pt x="1880" y="289"/>
                  </a:cubicBezTo>
                  <a:cubicBezTo>
                    <a:pt x="1880" y="277"/>
                    <a:pt x="1868" y="266"/>
                    <a:pt x="1857" y="26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5" name="Freeform 10"/>
            <p:cNvSpPr>
              <a:spLocks/>
            </p:cNvSpPr>
            <p:nvPr/>
          </p:nvSpPr>
          <p:spPr bwMode="auto">
            <a:xfrm>
              <a:off x="1226" y="1559"/>
              <a:ext cx="5382" cy="2724"/>
            </a:xfrm>
            <a:custGeom>
              <a:avLst/>
              <a:gdLst>
                <a:gd name="T0" fmla="*/ 2259 w 2276"/>
                <a:gd name="T1" fmla="*/ 0 h 1151"/>
                <a:gd name="T2" fmla="*/ 23 w 2276"/>
                <a:gd name="T3" fmla="*/ 0 h 1151"/>
                <a:gd name="T4" fmla="*/ 0 w 2276"/>
                <a:gd name="T5" fmla="*/ 23 h 1151"/>
                <a:gd name="T6" fmla="*/ 191 w 2276"/>
                <a:gd name="T7" fmla="*/ 1104 h 1151"/>
                <a:gd name="T8" fmla="*/ 243 w 2276"/>
                <a:gd name="T9" fmla="*/ 1151 h 1151"/>
                <a:gd name="T10" fmla="*/ 2033 w 2276"/>
                <a:gd name="T11" fmla="*/ 1151 h 1151"/>
                <a:gd name="T12" fmla="*/ 2085 w 2276"/>
                <a:gd name="T13" fmla="*/ 1104 h 1151"/>
                <a:gd name="T14" fmla="*/ 2276 w 2276"/>
                <a:gd name="T15" fmla="*/ 23 h 1151"/>
                <a:gd name="T16" fmla="*/ 2259 w 2276"/>
                <a:gd name="T1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6" h="1151">
                  <a:moveTo>
                    <a:pt x="2259" y="0"/>
                  </a:moveTo>
                  <a:cubicBezTo>
                    <a:pt x="23" y="0"/>
                    <a:pt x="23" y="0"/>
                    <a:pt x="23" y="0"/>
                  </a:cubicBezTo>
                  <a:cubicBezTo>
                    <a:pt x="6" y="0"/>
                    <a:pt x="0" y="11"/>
                    <a:pt x="0" y="23"/>
                  </a:cubicBezTo>
                  <a:cubicBezTo>
                    <a:pt x="191" y="1104"/>
                    <a:pt x="191" y="1104"/>
                    <a:pt x="191" y="1104"/>
                  </a:cubicBezTo>
                  <a:cubicBezTo>
                    <a:pt x="191" y="1133"/>
                    <a:pt x="220" y="1151"/>
                    <a:pt x="243" y="1151"/>
                  </a:cubicBezTo>
                  <a:cubicBezTo>
                    <a:pt x="2033" y="1151"/>
                    <a:pt x="2033" y="1151"/>
                    <a:pt x="2033" y="1151"/>
                  </a:cubicBezTo>
                  <a:cubicBezTo>
                    <a:pt x="2056" y="1151"/>
                    <a:pt x="2085" y="1133"/>
                    <a:pt x="2085" y="1104"/>
                  </a:cubicBezTo>
                  <a:cubicBezTo>
                    <a:pt x="2276" y="23"/>
                    <a:pt x="2276" y="23"/>
                    <a:pt x="2276" y="23"/>
                  </a:cubicBezTo>
                  <a:cubicBezTo>
                    <a:pt x="2276" y="11"/>
                    <a:pt x="2270" y="0"/>
                    <a:pt x="225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2" name="Freeform 14"/>
          <p:cNvSpPr>
            <a:spLocks noEditPoints="1"/>
          </p:cNvSpPr>
          <p:nvPr/>
        </p:nvSpPr>
        <p:spPr bwMode="auto">
          <a:xfrm>
            <a:off x="6322361" y="4848863"/>
            <a:ext cx="441694" cy="518024"/>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3" name="TextBox 632"/>
          <p:cNvSpPr txBox="1"/>
          <p:nvPr/>
        </p:nvSpPr>
        <p:spPr>
          <a:xfrm>
            <a:off x="4351094"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Spreadsheets</a:t>
            </a:r>
          </a:p>
        </p:txBody>
      </p:sp>
      <p:grpSp>
        <p:nvGrpSpPr>
          <p:cNvPr id="634" name="Group 17"/>
          <p:cNvGrpSpPr>
            <a:grpSpLocks noChangeAspect="1"/>
          </p:cNvGrpSpPr>
          <p:nvPr/>
        </p:nvGrpSpPr>
        <p:grpSpPr bwMode="auto">
          <a:xfrm>
            <a:off x="4523893" y="5793822"/>
            <a:ext cx="545438" cy="393946"/>
            <a:chOff x="889" y="17"/>
            <a:chExt cx="6056" cy="4374"/>
          </a:xfrm>
          <a:solidFill>
            <a:schemeClr val="bg1"/>
          </a:solidFill>
        </p:grpSpPr>
        <p:sp>
          <p:nvSpPr>
            <p:cNvPr id="638" name="Freeform 18"/>
            <p:cNvSpPr>
              <a:spLocks noEditPoints="1"/>
            </p:cNvSpPr>
            <p:nvPr/>
          </p:nvSpPr>
          <p:spPr bwMode="auto">
            <a:xfrm>
              <a:off x="889" y="17"/>
              <a:ext cx="6056" cy="4374"/>
            </a:xfrm>
            <a:custGeom>
              <a:avLst/>
              <a:gdLst>
                <a:gd name="T0" fmla="*/ 0 w 2560"/>
                <a:gd name="T1" fmla="*/ 228 h 1849"/>
                <a:gd name="T2" fmla="*/ 0 w 2560"/>
                <a:gd name="T3" fmla="*/ 1797 h 1849"/>
                <a:gd name="T4" fmla="*/ 53 w 2560"/>
                <a:gd name="T5" fmla="*/ 1849 h 1849"/>
                <a:gd name="T6" fmla="*/ 2508 w 2560"/>
                <a:gd name="T7" fmla="*/ 1849 h 1849"/>
                <a:gd name="T8" fmla="*/ 2560 w 2560"/>
                <a:gd name="T9" fmla="*/ 1797 h 1849"/>
                <a:gd name="T10" fmla="*/ 2560 w 2560"/>
                <a:gd name="T11" fmla="*/ 52 h 1849"/>
                <a:gd name="T12" fmla="*/ 2508 w 2560"/>
                <a:gd name="T13" fmla="*/ 0 h 1849"/>
                <a:gd name="T14" fmla="*/ 823 w 2560"/>
                <a:gd name="T15" fmla="*/ 0 h 1849"/>
                <a:gd name="T16" fmla="*/ 399 w 2560"/>
                <a:gd name="T17" fmla="*/ 391 h 1849"/>
                <a:gd name="T18" fmla="*/ 0 w 2560"/>
                <a:gd name="T19" fmla="*/ 228 h 1849"/>
                <a:gd name="T20" fmla="*/ 0 w 2560"/>
                <a:gd name="T21" fmla="*/ 228 h 1849"/>
                <a:gd name="T22" fmla="*/ 2430 w 2560"/>
                <a:gd name="T23" fmla="*/ 130 h 1849"/>
                <a:gd name="T24" fmla="*/ 2430 w 2560"/>
                <a:gd name="T25" fmla="*/ 1719 h 1849"/>
                <a:gd name="T26" fmla="*/ 131 w 2560"/>
                <a:gd name="T27" fmla="*/ 1719 h 1849"/>
                <a:gd name="T28" fmla="*/ 131 w 2560"/>
                <a:gd name="T29" fmla="*/ 482 h 1849"/>
                <a:gd name="T30" fmla="*/ 477 w 2560"/>
                <a:gd name="T31" fmla="*/ 710 h 1849"/>
                <a:gd name="T32" fmla="*/ 875 w 2560"/>
                <a:gd name="T33" fmla="*/ 130 h 1849"/>
                <a:gd name="T34" fmla="*/ 2430 w 2560"/>
                <a:gd name="T35" fmla="*/ 130 h 1849"/>
                <a:gd name="T36" fmla="*/ 2430 w 2560"/>
                <a:gd name="T37" fmla="*/ 130 h 1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0" h="1849">
                  <a:moveTo>
                    <a:pt x="0" y="228"/>
                  </a:moveTo>
                  <a:cubicBezTo>
                    <a:pt x="0" y="1797"/>
                    <a:pt x="0" y="1797"/>
                    <a:pt x="0" y="1797"/>
                  </a:cubicBezTo>
                  <a:cubicBezTo>
                    <a:pt x="0" y="1830"/>
                    <a:pt x="20" y="1849"/>
                    <a:pt x="53" y="1849"/>
                  </a:cubicBezTo>
                  <a:cubicBezTo>
                    <a:pt x="2508" y="1849"/>
                    <a:pt x="2508" y="1849"/>
                    <a:pt x="2508" y="1849"/>
                  </a:cubicBezTo>
                  <a:cubicBezTo>
                    <a:pt x="2541" y="1849"/>
                    <a:pt x="2560" y="1830"/>
                    <a:pt x="2560" y="1797"/>
                  </a:cubicBezTo>
                  <a:cubicBezTo>
                    <a:pt x="2560" y="52"/>
                    <a:pt x="2560" y="52"/>
                    <a:pt x="2560" y="52"/>
                  </a:cubicBezTo>
                  <a:cubicBezTo>
                    <a:pt x="2560" y="20"/>
                    <a:pt x="2541" y="0"/>
                    <a:pt x="2508" y="0"/>
                  </a:cubicBezTo>
                  <a:cubicBezTo>
                    <a:pt x="823" y="0"/>
                    <a:pt x="823" y="0"/>
                    <a:pt x="823" y="0"/>
                  </a:cubicBezTo>
                  <a:cubicBezTo>
                    <a:pt x="399" y="391"/>
                    <a:pt x="399" y="391"/>
                    <a:pt x="399" y="391"/>
                  </a:cubicBezTo>
                  <a:cubicBezTo>
                    <a:pt x="0" y="228"/>
                    <a:pt x="0" y="228"/>
                    <a:pt x="0" y="228"/>
                  </a:cubicBezTo>
                  <a:cubicBezTo>
                    <a:pt x="0" y="228"/>
                    <a:pt x="0" y="228"/>
                    <a:pt x="0" y="228"/>
                  </a:cubicBezTo>
                  <a:close/>
                  <a:moveTo>
                    <a:pt x="2430" y="130"/>
                  </a:moveTo>
                  <a:cubicBezTo>
                    <a:pt x="2430" y="1719"/>
                    <a:pt x="2430" y="1719"/>
                    <a:pt x="2430" y="1719"/>
                  </a:cubicBezTo>
                  <a:cubicBezTo>
                    <a:pt x="131" y="1719"/>
                    <a:pt x="131" y="1719"/>
                    <a:pt x="131" y="1719"/>
                  </a:cubicBezTo>
                  <a:cubicBezTo>
                    <a:pt x="131" y="482"/>
                    <a:pt x="131" y="482"/>
                    <a:pt x="131" y="482"/>
                  </a:cubicBezTo>
                  <a:cubicBezTo>
                    <a:pt x="477" y="710"/>
                    <a:pt x="477" y="710"/>
                    <a:pt x="477" y="710"/>
                  </a:cubicBezTo>
                  <a:cubicBezTo>
                    <a:pt x="875" y="130"/>
                    <a:pt x="875" y="130"/>
                    <a:pt x="875" y="130"/>
                  </a:cubicBezTo>
                  <a:cubicBezTo>
                    <a:pt x="2430" y="130"/>
                    <a:pt x="2430" y="130"/>
                    <a:pt x="2430" y="130"/>
                  </a:cubicBezTo>
                  <a:cubicBezTo>
                    <a:pt x="2430" y="130"/>
                    <a:pt x="2430" y="130"/>
                    <a:pt x="2430"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9" name="Freeform 19"/>
            <p:cNvSpPr>
              <a:spLocks/>
            </p:cNvSpPr>
            <p:nvPr/>
          </p:nvSpPr>
          <p:spPr bwMode="auto">
            <a:xfrm>
              <a:off x="1902" y="3211"/>
              <a:ext cx="4042" cy="194"/>
            </a:xfrm>
            <a:custGeom>
              <a:avLst/>
              <a:gdLst>
                <a:gd name="T0" fmla="*/ 0 w 4042"/>
                <a:gd name="T1" fmla="*/ 0 h 194"/>
                <a:gd name="T2" fmla="*/ 4042 w 4042"/>
                <a:gd name="T3" fmla="*/ 0 h 194"/>
                <a:gd name="T4" fmla="*/ 4042 w 4042"/>
                <a:gd name="T5" fmla="*/ 194 h 194"/>
                <a:gd name="T6" fmla="*/ 0 w 4042"/>
                <a:gd name="T7" fmla="*/ 194 h 194"/>
                <a:gd name="T8" fmla="*/ 0 w 4042"/>
                <a:gd name="T9" fmla="*/ 0 h 194"/>
                <a:gd name="T10" fmla="*/ 0 w 4042"/>
                <a:gd name="T11" fmla="*/ 0 h 194"/>
              </a:gdLst>
              <a:ahLst/>
              <a:cxnLst>
                <a:cxn ang="0">
                  <a:pos x="T0" y="T1"/>
                </a:cxn>
                <a:cxn ang="0">
                  <a:pos x="T2" y="T3"/>
                </a:cxn>
                <a:cxn ang="0">
                  <a:pos x="T4" y="T5"/>
                </a:cxn>
                <a:cxn ang="0">
                  <a:pos x="T6" y="T7"/>
                </a:cxn>
                <a:cxn ang="0">
                  <a:pos x="T8" y="T9"/>
                </a:cxn>
                <a:cxn ang="0">
                  <a:pos x="T10" y="T11"/>
                </a:cxn>
              </a:cxnLst>
              <a:rect l="0" t="0" r="r" b="b"/>
              <a:pathLst>
                <a:path w="4042" h="194">
                  <a:moveTo>
                    <a:pt x="0" y="0"/>
                  </a:moveTo>
                  <a:lnTo>
                    <a:pt x="4042" y="0"/>
                  </a:lnTo>
                  <a:lnTo>
                    <a:pt x="4042" y="194"/>
                  </a:lnTo>
                  <a:lnTo>
                    <a:pt x="0" y="19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0" name="Freeform 20"/>
            <p:cNvSpPr>
              <a:spLocks/>
            </p:cNvSpPr>
            <p:nvPr/>
          </p:nvSpPr>
          <p:spPr bwMode="auto">
            <a:xfrm>
              <a:off x="5093" y="1427"/>
              <a:ext cx="567" cy="1578"/>
            </a:xfrm>
            <a:custGeom>
              <a:avLst/>
              <a:gdLst>
                <a:gd name="T0" fmla="*/ 0 w 567"/>
                <a:gd name="T1" fmla="*/ 0 h 1578"/>
                <a:gd name="T2" fmla="*/ 567 w 567"/>
                <a:gd name="T3" fmla="*/ 0 h 1578"/>
                <a:gd name="T4" fmla="*/ 567 w 567"/>
                <a:gd name="T5" fmla="*/ 1578 h 1578"/>
                <a:gd name="T6" fmla="*/ 0 w 567"/>
                <a:gd name="T7" fmla="*/ 1578 h 1578"/>
                <a:gd name="T8" fmla="*/ 0 w 567"/>
                <a:gd name="T9" fmla="*/ 0 h 1578"/>
                <a:gd name="T10" fmla="*/ 0 w 567"/>
                <a:gd name="T11" fmla="*/ 0 h 1578"/>
              </a:gdLst>
              <a:ahLst/>
              <a:cxnLst>
                <a:cxn ang="0">
                  <a:pos x="T0" y="T1"/>
                </a:cxn>
                <a:cxn ang="0">
                  <a:pos x="T2" y="T3"/>
                </a:cxn>
                <a:cxn ang="0">
                  <a:pos x="T4" y="T5"/>
                </a:cxn>
                <a:cxn ang="0">
                  <a:pos x="T6" y="T7"/>
                </a:cxn>
                <a:cxn ang="0">
                  <a:pos x="T8" y="T9"/>
                </a:cxn>
                <a:cxn ang="0">
                  <a:pos x="T10" y="T11"/>
                </a:cxn>
              </a:cxnLst>
              <a:rect l="0" t="0" r="r" b="b"/>
              <a:pathLst>
                <a:path w="567" h="1578">
                  <a:moveTo>
                    <a:pt x="0" y="0"/>
                  </a:moveTo>
                  <a:lnTo>
                    <a:pt x="567" y="0"/>
                  </a:lnTo>
                  <a:lnTo>
                    <a:pt x="567" y="1578"/>
                  </a:lnTo>
                  <a:lnTo>
                    <a:pt x="0" y="157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1" name="Freeform 21"/>
            <p:cNvSpPr>
              <a:spLocks/>
            </p:cNvSpPr>
            <p:nvPr/>
          </p:nvSpPr>
          <p:spPr bwMode="auto">
            <a:xfrm>
              <a:off x="4116" y="2052"/>
              <a:ext cx="567" cy="953"/>
            </a:xfrm>
            <a:custGeom>
              <a:avLst/>
              <a:gdLst>
                <a:gd name="T0" fmla="*/ 0 w 567"/>
                <a:gd name="T1" fmla="*/ 0 h 953"/>
                <a:gd name="T2" fmla="*/ 567 w 567"/>
                <a:gd name="T3" fmla="*/ 0 h 953"/>
                <a:gd name="T4" fmla="*/ 567 w 567"/>
                <a:gd name="T5" fmla="*/ 953 h 953"/>
                <a:gd name="T6" fmla="*/ 0 w 567"/>
                <a:gd name="T7" fmla="*/ 953 h 953"/>
                <a:gd name="T8" fmla="*/ 0 w 567"/>
                <a:gd name="T9" fmla="*/ 0 h 953"/>
                <a:gd name="T10" fmla="*/ 0 w 567"/>
                <a:gd name="T11" fmla="*/ 0 h 953"/>
              </a:gdLst>
              <a:ahLst/>
              <a:cxnLst>
                <a:cxn ang="0">
                  <a:pos x="T0" y="T1"/>
                </a:cxn>
                <a:cxn ang="0">
                  <a:pos x="T2" y="T3"/>
                </a:cxn>
                <a:cxn ang="0">
                  <a:pos x="T4" y="T5"/>
                </a:cxn>
                <a:cxn ang="0">
                  <a:pos x="T6" y="T7"/>
                </a:cxn>
                <a:cxn ang="0">
                  <a:pos x="T8" y="T9"/>
                </a:cxn>
                <a:cxn ang="0">
                  <a:pos x="T10" y="T11"/>
                </a:cxn>
              </a:cxnLst>
              <a:rect l="0" t="0" r="r" b="b"/>
              <a:pathLst>
                <a:path w="567" h="953">
                  <a:moveTo>
                    <a:pt x="0" y="0"/>
                  </a:moveTo>
                  <a:lnTo>
                    <a:pt x="567" y="0"/>
                  </a:lnTo>
                  <a:lnTo>
                    <a:pt x="567" y="953"/>
                  </a:lnTo>
                  <a:lnTo>
                    <a:pt x="0" y="95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2" name="Freeform 22"/>
            <p:cNvSpPr>
              <a:spLocks/>
            </p:cNvSpPr>
            <p:nvPr/>
          </p:nvSpPr>
          <p:spPr bwMode="auto">
            <a:xfrm>
              <a:off x="3151" y="1756"/>
              <a:ext cx="567" cy="1249"/>
            </a:xfrm>
            <a:custGeom>
              <a:avLst/>
              <a:gdLst>
                <a:gd name="T0" fmla="*/ 0 w 567"/>
                <a:gd name="T1" fmla="*/ 0 h 1249"/>
                <a:gd name="T2" fmla="*/ 567 w 567"/>
                <a:gd name="T3" fmla="*/ 0 h 1249"/>
                <a:gd name="T4" fmla="*/ 567 w 567"/>
                <a:gd name="T5" fmla="*/ 1249 h 1249"/>
                <a:gd name="T6" fmla="*/ 0 w 567"/>
                <a:gd name="T7" fmla="*/ 1249 h 1249"/>
                <a:gd name="T8" fmla="*/ 0 w 567"/>
                <a:gd name="T9" fmla="*/ 0 h 1249"/>
                <a:gd name="T10" fmla="*/ 0 w 567"/>
                <a:gd name="T11" fmla="*/ 0 h 1249"/>
              </a:gdLst>
              <a:ahLst/>
              <a:cxnLst>
                <a:cxn ang="0">
                  <a:pos x="T0" y="T1"/>
                </a:cxn>
                <a:cxn ang="0">
                  <a:pos x="T2" y="T3"/>
                </a:cxn>
                <a:cxn ang="0">
                  <a:pos x="T4" y="T5"/>
                </a:cxn>
                <a:cxn ang="0">
                  <a:pos x="T6" y="T7"/>
                </a:cxn>
                <a:cxn ang="0">
                  <a:pos x="T8" y="T9"/>
                </a:cxn>
                <a:cxn ang="0">
                  <a:pos x="T10" y="T11"/>
                </a:cxn>
              </a:cxnLst>
              <a:rect l="0" t="0" r="r" b="b"/>
              <a:pathLst>
                <a:path w="567" h="1249">
                  <a:moveTo>
                    <a:pt x="0" y="0"/>
                  </a:moveTo>
                  <a:lnTo>
                    <a:pt x="567" y="0"/>
                  </a:lnTo>
                  <a:lnTo>
                    <a:pt x="567" y="1249"/>
                  </a:lnTo>
                  <a:lnTo>
                    <a:pt x="0" y="124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3" name="Freeform 23"/>
            <p:cNvSpPr>
              <a:spLocks/>
            </p:cNvSpPr>
            <p:nvPr/>
          </p:nvSpPr>
          <p:spPr bwMode="auto">
            <a:xfrm>
              <a:off x="2186" y="2335"/>
              <a:ext cx="567" cy="670"/>
            </a:xfrm>
            <a:custGeom>
              <a:avLst/>
              <a:gdLst>
                <a:gd name="T0" fmla="*/ 0 w 567"/>
                <a:gd name="T1" fmla="*/ 0 h 670"/>
                <a:gd name="T2" fmla="*/ 567 w 567"/>
                <a:gd name="T3" fmla="*/ 0 h 670"/>
                <a:gd name="T4" fmla="*/ 567 w 567"/>
                <a:gd name="T5" fmla="*/ 670 h 670"/>
                <a:gd name="T6" fmla="*/ 0 w 567"/>
                <a:gd name="T7" fmla="*/ 670 h 670"/>
                <a:gd name="T8" fmla="*/ 0 w 567"/>
                <a:gd name="T9" fmla="*/ 0 h 670"/>
                <a:gd name="T10" fmla="*/ 0 w 567"/>
                <a:gd name="T11" fmla="*/ 0 h 670"/>
              </a:gdLst>
              <a:ahLst/>
              <a:cxnLst>
                <a:cxn ang="0">
                  <a:pos x="T0" y="T1"/>
                </a:cxn>
                <a:cxn ang="0">
                  <a:pos x="T2" y="T3"/>
                </a:cxn>
                <a:cxn ang="0">
                  <a:pos x="T4" y="T5"/>
                </a:cxn>
                <a:cxn ang="0">
                  <a:pos x="T6" y="T7"/>
                </a:cxn>
                <a:cxn ang="0">
                  <a:pos x="T8" y="T9"/>
                </a:cxn>
                <a:cxn ang="0">
                  <a:pos x="T10" y="T11"/>
                </a:cxn>
              </a:cxnLst>
              <a:rect l="0" t="0" r="r" b="b"/>
              <a:pathLst>
                <a:path w="567" h="670">
                  <a:moveTo>
                    <a:pt x="0" y="0"/>
                  </a:moveTo>
                  <a:lnTo>
                    <a:pt x="567" y="0"/>
                  </a:lnTo>
                  <a:lnTo>
                    <a:pt x="567" y="670"/>
                  </a:lnTo>
                  <a:lnTo>
                    <a:pt x="0" y="6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5" name="TextBox 634"/>
          <p:cNvSpPr txBox="1"/>
          <p:nvPr/>
        </p:nvSpPr>
        <p:spPr>
          <a:xfrm>
            <a:off x="5264583"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Lync</a:t>
            </a:r>
          </a:p>
        </p:txBody>
      </p:sp>
      <p:sp>
        <p:nvSpPr>
          <p:cNvPr id="636" name="TextBox 635"/>
          <p:cNvSpPr txBox="1"/>
          <p:nvPr/>
        </p:nvSpPr>
        <p:spPr>
          <a:xfrm>
            <a:off x="610106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OneNote</a:t>
            </a:r>
          </a:p>
        </p:txBody>
      </p:sp>
      <p:sp>
        <p:nvSpPr>
          <p:cNvPr id="637" name="TextBox 636"/>
          <p:cNvSpPr txBox="1"/>
          <p:nvPr/>
        </p:nvSpPr>
        <p:spPr>
          <a:xfrm>
            <a:off x="695615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Yammer</a:t>
            </a:r>
          </a:p>
        </p:txBody>
      </p:sp>
      <p:sp>
        <p:nvSpPr>
          <p:cNvPr id="646" name="Freeform 5"/>
          <p:cNvSpPr>
            <a:spLocks noChangeAspect="1" noEditPoints="1"/>
          </p:cNvSpPr>
          <p:nvPr/>
        </p:nvSpPr>
        <p:spPr bwMode="auto">
          <a:xfrm>
            <a:off x="5511951" y="4003738"/>
            <a:ext cx="301849" cy="401213"/>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rgbClr val="F0F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47" name="Freeform 5"/>
          <p:cNvSpPr>
            <a:spLocks noChangeAspect="1" noEditPoints="1"/>
          </p:cNvSpPr>
          <p:nvPr/>
        </p:nvSpPr>
        <p:spPr bwMode="auto">
          <a:xfrm>
            <a:off x="4568859" y="4015206"/>
            <a:ext cx="455507" cy="377305"/>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4" name="Freeform 18"/>
          <p:cNvSpPr>
            <a:spLocks noChangeAspect="1" noEditPoints="1"/>
          </p:cNvSpPr>
          <p:nvPr/>
        </p:nvSpPr>
        <p:spPr bwMode="auto">
          <a:xfrm>
            <a:off x="6327727" y="4049366"/>
            <a:ext cx="418554" cy="308984"/>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5" name="Freeform 109"/>
          <p:cNvSpPr>
            <a:spLocks noChangeAspect="1" noEditPoints="1"/>
          </p:cNvSpPr>
          <p:nvPr/>
        </p:nvSpPr>
        <p:spPr bwMode="auto">
          <a:xfrm>
            <a:off x="7242283" y="4015206"/>
            <a:ext cx="418577" cy="392585"/>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774" tIns="43886" rIns="87774" bIns="43886" numCol="1" anchor="t" anchorCtr="0" compatLnSpc="1">
            <a:prstTxWarp prst="textNoShape">
              <a:avLst/>
            </a:prstTxWarp>
          </a:bodyPr>
          <a:lstStyle/>
          <a:p>
            <a:pPr defTabSz="895029"/>
            <a:endParaRPr lang="en-US" sz="1762" dirty="0">
              <a:solidFill>
                <a:srgbClr val="FFFFFF"/>
              </a:solidFill>
            </a:endParaRPr>
          </a:p>
        </p:txBody>
      </p:sp>
      <p:sp>
        <p:nvSpPr>
          <p:cNvPr id="656" name="Freeform 5"/>
          <p:cNvSpPr>
            <a:spLocks noEditPoints="1"/>
          </p:cNvSpPr>
          <p:nvPr/>
        </p:nvSpPr>
        <p:spPr bwMode="auto">
          <a:xfrm>
            <a:off x="4656622" y="4952857"/>
            <a:ext cx="361199" cy="405044"/>
          </a:xfrm>
          <a:custGeom>
            <a:avLst/>
            <a:gdLst>
              <a:gd name="T0" fmla="*/ 1986 w 2166"/>
              <a:gd name="T1" fmla="*/ 74 h 2429"/>
              <a:gd name="T2" fmla="*/ 2166 w 2166"/>
              <a:gd name="T3" fmla="*/ 169 h 2429"/>
              <a:gd name="T4" fmla="*/ 1986 w 2166"/>
              <a:gd name="T5" fmla="*/ 848 h 2429"/>
              <a:gd name="T6" fmla="*/ 1986 w 2166"/>
              <a:gd name="T7" fmla="*/ 880 h 2429"/>
              <a:gd name="T8" fmla="*/ 2166 w 2166"/>
              <a:gd name="T9" fmla="*/ 1485 h 2429"/>
              <a:gd name="T10" fmla="*/ 2071 w 2166"/>
              <a:gd name="T11" fmla="*/ 880 h 2429"/>
              <a:gd name="T12" fmla="*/ 850 w 2166"/>
              <a:gd name="T13" fmla="*/ 880 h 2429"/>
              <a:gd name="T14" fmla="*/ 743 w 2166"/>
              <a:gd name="T15" fmla="*/ 1156 h 2429"/>
              <a:gd name="T16" fmla="*/ 871 w 2166"/>
              <a:gd name="T17" fmla="*/ 1315 h 2429"/>
              <a:gd name="T18" fmla="*/ 988 w 2166"/>
              <a:gd name="T19" fmla="*/ 1251 h 2429"/>
              <a:gd name="T20" fmla="*/ 1073 w 2166"/>
              <a:gd name="T21" fmla="*/ 986 h 2429"/>
              <a:gd name="T22" fmla="*/ 956 w 2166"/>
              <a:gd name="T23" fmla="*/ 827 h 2429"/>
              <a:gd name="T24" fmla="*/ 1954 w 2166"/>
              <a:gd name="T25" fmla="*/ 2333 h 2429"/>
              <a:gd name="T26" fmla="*/ 96 w 2166"/>
              <a:gd name="T27" fmla="*/ 2429 h 2429"/>
              <a:gd name="T28" fmla="*/ 0 w 2166"/>
              <a:gd name="T29" fmla="*/ 95 h 2429"/>
              <a:gd name="T30" fmla="*/ 1858 w 2166"/>
              <a:gd name="T31" fmla="*/ 0 h 2429"/>
              <a:gd name="T32" fmla="*/ 1614 w 2166"/>
              <a:gd name="T33" fmla="*/ 1432 h 2429"/>
              <a:gd name="T34" fmla="*/ 1285 w 2166"/>
              <a:gd name="T35" fmla="*/ 1559 h 2429"/>
              <a:gd name="T36" fmla="*/ 712 w 2166"/>
              <a:gd name="T37" fmla="*/ 1548 h 2429"/>
              <a:gd name="T38" fmla="*/ 446 w 2166"/>
              <a:gd name="T39" fmla="*/ 1124 h 2429"/>
              <a:gd name="T40" fmla="*/ 701 w 2166"/>
              <a:gd name="T41" fmla="*/ 636 h 2429"/>
              <a:gd name="T42" fmla="*/ 1338 w 2166"/>
              <a:gd name="T43" fmla="*/ 668 h 2429"/>
              <a:gd name="T44" fmla="*/ 1423 w 2166"/>
              <a:gd name="T45" fmla="*/ 1124 h 2429"/>
              <a:gd name="T46" fmla="*/ 1221 w 2166"/>
              <a:gd name="T47" fmla="*/ 1304 h 2429"/>
              <a:gd name="T48" fmla="*/ 1200 w 2166"/>
              <a:gd name="T49" fmla="*/ 1273 h 2429"/>
              <a:gd name="T50" fmla="*/ 1306 w 2166"/>
              <a:gd name="T51" fmla="*/ 732 h 2429"/>
              <a:gd name="T52" fmla="*/ 1115 w 2166"/>
              <a:gd name="T53" fmla="*/ 806 h 2429"/>
              <a:gd name="T54" fmla="*/ 658 w 2166"/>
              <a:gd name="T55" fmla="*/ 870 h 2429"/>
              <a:gd name="T56" fmla="*/ 648 w 2166"/>
              <a:gd name="T57" fmla="*/ 1368 h 2429"/>
              <a:gd name="T58" fmla="*/ 1020 w 2166"/>
              <a:gd name="T59" fmla="*/ 1368 h 2429"/>
              <a:gd name="T60" fmla="*/ 1136 w 2166"/>
              <a:gd name="T61" fmla="*/ 1442 h 2429"/>
              <a:gd name="T62" fmla="*/ 1582 w 2166"/>
              <a:gd name="T63" fmla="*/ 954 h 2429"/>
              <a:gd name="T64" fmla="*/ 1306 w 2166"/>
              <a:gd name="T65" fmla="*/ 498 h 2429"/>
              <a:gd name="T66" fmla="*/ 648 w 2166"/>
              <a:gd name="T67" fmla="*/ 519 h 2429"/>
              <a:gd name="T68" fmla="*/ 319 w 2166"/>
              <a:gd name="T69" fmla="*/ 1113 h 2429"/>
              <a:gd name="T70" fmla="*/ 637 w 2166"/>
              <a:gd name="T71" fmla="*/ 1654 h 2429"/>
              <a:gd name="T72" fmla="*/ 1412 w 2166"/>
              <a:gd name="T73" fmla="*/ 1644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6" h="2429">
                <a:moveTo>
                  <a:pt x="1986" y="848"/>
                </a:moveTo>
                <a:cubicBezTo>
                  <a:pt x="1986" y="74"/>
                  <a:pt x="1986" y="74"/>
                  <a:pt x="1986" y="74"/>
                </a:cubicBezTo>
                <a:cubicBezTo>
                  <a:pt x="2071" y="74"/>
                  <a:pt x="2071" y="74"/>
                  <a:pt x="2071" y="74"/>
                </a:cubicBezTo>
                <a:cubicBezTo>
                  <a:pt x="2124" y="74"/>
                  <a:pt x="2166" y="116"/>
                  <a:pt x="2166" y="169"/>
                </a:cubicBezTo>
                <a:cubicBezTo>
                  <a:pt x="2166" y="169"/>
                  <a:pt x="2166" y="583"/>
                  <a:pt x="2166" y="679"/>
                </a:cubicBezTo>
                <a:cubicBezTo>
                  <a:pt x="2156" y="763"/>
                  <a:pt x="2028" y="795"/>
                  <a:pt x="1986" y="848"/>
                </a:cubicBezTo>
                <a:close/>
                <a:moveTo>
                  <a:pt x="2071" y="880"/>
                </a:moveTo>
                <a:cubicBezTo>
                  <a:pt x="1986" y="880"/>
                  <a:pt x="1986" y="880"/>
                  <a:pt x="1986" y="880"/>
                </a:cubicBezTo>
                <a:cubicBezTo>
                  <a:pt x="1986" y="1654"/>
                  <a:pt x="1986" y="1654"/>
                  <a:pt x="1986" y="1654"/>
                </a:cubicBezTo>
                <a:cubicBezTo>
                  <a:pt x="2028" y="1601"/>
                  <a:pt x="2156" y="1570"/>
                  <a:pt x="2166" y="1485"/>
                </a:cubicBezTo>
                <a:cubicBezTo>
                  <a:pt x="2166" y="1389"/>
                  <a:pt x="2166" y="976"/>
                  <a:pt x="2166" y="976"/>
                </a:cubicBezTo>
                <a:cubicBezTo>
                  <a:pt x="2166" y="923"/>
                  <a:pt x="2124" y="880"/>
                  <a:pt x="2071" y="880"/>
                </a:cubicBezTo>
                <a:close/>
                <a:moveTo>
                  <a:pt x="956" y="827"/>
                </a:moveTo>
                <a:cubicBezTo>
                  <a:pt x="913" y="827"/>
                  <a:pt x="881" y="848"/>
                  <a:pt x="850" y="880"/>
                </a:cubicBezTo>
                <a:cubicBezTo>
                  <a:pt x="807" y="901"/>
                  <a:pt x="786" y="944"/>
                  <a:pt x="775" y="1007"/>
                </a:cubicBezTo>
                <a:cubicBezTo>
                  <a:pt x="754" y="1060"/>
                  <a:pt x="743" y="1113"/>
                  <a:pt x="743" y="1156"/>
                </a:cubicBezTo>
                <a:cubicBezTo>
                  <a:pt x="743" y="1209"/>
                  <a:pt x="754" y="1251"/>
                  <a:pt x="786" y="1273"/>
                </a:cubicBezTo>
                <a:cubicBezTo>
                  <a:pt x="807" y="1304"/>
                  <a:pt x="828" y="1315"/>
                  <a:pt x="871" y="1315"/>
                </a:cubicBezTo>
                <a:cubicBezTo>
                  <a:pt x="892" y="1315"/>
                  <a:pt x="913" y="1315"/>
                  <a:pt x="935" y="1294"/>
                </a:cubicBezTo>
                <a:cubicBezTo>
                  <a:pt x="956" y="1294"/>
                  <a:pt x="977" y="1273"/>
                  <a:pt x="988" y="1251"/>
                </a:cubicBezTo>
                <a:cubicBezTo>
                  <a:pt x="1009" y="1230"/>
                  <a:pt x="1030" y="1188"/>
                  <a:pt x="1051" y="1135"/>
                </a:cubicBezTo>
                <a:cubicBezTo>
                  <a:pt x="1073" y="1082"/>
                  <a:pt x="1073" y="1039"/>
                  <a:pt x="1073" y="986"/>
                </a:cubicBezTo>
                <a:cubicBezTo>
                  <a:pt x="1073" y="944"/>
                  <a:pt x="1062" y="901"/>
                  <a:pt x="1041" y="870"/>
                </a:cubicBezTo>
                <a:cubicBezTo>
                  <a:pt x="1020" y="848"/>
                  <a:pt x="988" y="827"/>
                  <a:pt x="956" y="827"/>
                </a:cubicBezTo>
                <a:close/>
                <a:moveTo>
                  <a:pt x="1954" y="95"/>
                </a:moveTo>
                <a:cubicBezTo>
                  <a:pt x="1954" y="2333"/>
                  <a:pt x="1954" y="2333"/>
                  <a:pt x="1954" y="2333"/>
                </a:cubicBezTo>
                <a:cubicBezTo>
                  <a:pt x="1954" y="2386"/>
                  <a:pt x="1912" y="2429"/>
                  <a:pt x="1858" y="2429"/>
                </a:cubicBezTo>
                <a:cubicBezTo>
                  <a:pt x="96" y="2429"/>
                  <a:pt x="96" y="2429"/>
                  <a:pt x="96" y="2429"/>
                </a:cubicBezTo>
                <a:cubicBezTo>
                  <a:pt x="42" y="2429"/>
                  <a:pt x="0" y="2386"/>
                  <a:pt x="0" y="2333"/>
                </a:cubicBezTo>
                <a:cubicBezTo>
                  <a:pt x="0" y="95"/>
                  <a:pt x="0" y="95"/>
                  <a:pt x="0" y="95"/>
                </a:cubicBezTo>
                <a:cubicBezTo>
                  <a:pt x="0" y="42"/>
                  <a:pt x="42" y="0"/>
                  <a:pt x="96" y="0"/>
                </a:cubicBezTo>
                <a:cubicBezTo>
                  <a:pt x="1858" y="0"/>
                  <a:pt x="1858" y="0"/>
                  <a:pt x="1858" y="0"/>
                </a:cubicBezTo>
                <a:cubicBezTo>
                  <a:pt x="1912" y="0"/>
                  <a:pt x="1954" y="42"/>
                  <a:pt x="1954" y="95"/>
                </a:cubicBezTo>
                <a:close/>
                <a:moveTo>
                  <a:pt x="1614" y="1432"/>
                </a:moveTo>
                <a:cubicBezTo>
                  <a:pt x="1476" y="1432"/>
                  <a:pt x="1476" y="1432"/>
                  <a:pt x="1476" y="1432"/>
                </a:cubicBezTo>
                <a:cubicBezTo>
                  <a:pt x="1423" y="1485"/>
                  <a:pt x="1370" y="1527"/>
                  <a:pt x="1285" y="1559"/>
                </a:cubicBezTo>
                <a:cubicBezTo>
                  <a:pt x="1211" y="1591"/>
                  <a:pt x="1115" y="1612"/>
                  <a:pt x="1009" y="1612"/>
                </a:cubicBezTo>
                <a:cubicBezTo>
                  <a:pt x="903" y="1612"/>
                  <a:pt x="796" y="1591"/>
                  <a:pt x="712" y="1548"/>
                </a:cubicBezTo>
                <a:cubicBezTo>
                  <a:pt x="627" y="1517"/>
                  <a:pt x="563" y="1464"/>
                  <a:pt x="510" y="1379"/>
                </a:cubicBezTo>
                <a:cubicBezTo>
                  <a:pt x="467" y="1304"/>
                  <a:pt x="446" y="1220"/>
                  <a:pt x="446" y="1124"/>
                </a:cubicBezTo>
                <a:cubicBezTo>
                  <a:pt x="446" y="1029"/>
                  <a:pt x="467" y="933"/>
                  <a:pt x="510" y="848"/>
                </a:cubicBezTo>
                <a:cubicBezTo>
                  <a:pt x="552" y="753"/>
                  <a:pt x="616" y="679"/>
                  <a:pt x="701" y="636"/>
                </a:cubicBezTo>
                <a:cubicBezTo>
                  <a:pt x="786" y="583"/>
                  <a:pt x="881" y="562"/>
                  <a:pt x="1009" y="562"/>
                </a:cubicBezTo>
                <a:cubicBezTo>
                  <a:pt x="1147" y="562"/>
                  <a:pt x="1264" y="594"/>
                  <a:pt x="1338" y="668"/>
                </a:cubicBezTo>
                <a:cubicBezTo>
                  <a:pt x="1423" y="742"/>
                  <a:pt x="1466" y="838"/>
                  <a:pt x="1466" y="944"/>
                </a:cubicBezTo>
                <a:cubicBezTo>
                  <a:pt x="1466" y="1007"/>
                  <a:pt x="1444" y="1071"/>
                  <a:pt x="1423" y="1124"/>
                </a:cubicBezTo>
                <a:cubicBezTo>
                  <a:pt x="1391" y="1188"/>
                  <a:pt x="1349" y="1230"/>
                  <a:pt x="1306" y="1262"/>
                </a:cubicBezTo>
                <a:cubicBezTo>
                  <a:pt x="1274" y="1294"/>
                  <a:pt x="1243" y="1304"/>
                  <a:pt x="1221" y="1304"/>
                </a:cubicBezTo>
                <a:cubicBezTo>
                  <a:pt x="1221" y="1304"/>
                  <a:pt x="1211" y="1304"/>
                  <a:pt x="1211" y="1294"/>
                </a:cubicBezTo>
                <a:cubicBezTo>
                  <a:pt x="1200" y="1294"/>
                  <a:pt x="1200" y="1283"/>
                  <a:pt x="1200" y="1273"/>
                </a:cubicBezTo>
                <a:cubicBezTo>
                  <a:pt x="1200" y="1262"/>
                  <a:pt x="1200" y="1241"/>
                  <a:pt x="1211" y="1209"/>
                </a:cubicBezTo>
                <a:cubicBezTo>
                  <a:pt x="1306" y="732"/>
                  <a:pt x="1306" y="732"/>
                  <a:pt x="1306" y="732"/>
                </a:cubicBezTo>
                <a:cubicBezTo>
                  <a:pt x="1136" y="732"/>
                  <a:pt x="1136" y="732"/>
                  <a:pt x="1136" y="732"/>
                </a:cubicBezTo>
                <a:cubicBezTo>
                  <a:pt x="1115" y="806"/>
                  <a:pt x="1115" y="806"/>
                  <a:pt x="1115" y="806"/>
                </a:cubicBezTo>
                <a:cubicBezTo>
                  <a:pt x="1073" y="742"/>
                  <a:pt x="1020" y="710"/>
                  <a:pt x="935" y="710"/>
                </a:cubicBezTo>
                <a:cubicBezTo>
                  <a:pt x="828" y="710"/>
                  <a:pt x="733" y="763"/>
                  <a:pt x="658" y="870"/>
                </a:cubicBezTo>
                <a:cubicBezTo>
                  <a:pt x="605" y="954"/>
                  <a:pt x="573" y="1050"/>
                  <a:pt x="573" y="1156"/>
                </a:cubicBezTo>
                <a:cubicBezTo>
                  <a:pt x="573" y="1241"/>
                  <a:pt x="595" y="1315"/>
                  <a:pt x="648" y="1368"/>
                </a:cubicBezTo>
                <a:cubicBezTo>
                  <a:pt x="690" y="1411"/>
                  <a:pt x="754" y="1442"/>
                  <a:pt x="828" y="1442"/>
                </a:cubicBezTo>
                <a:cubicBezTo>
                  <a:pt x="903" y="1442"/>
                  <a:pt x="966" y="1411"/>
                  <a:pt x="1020" y="1368"/>
                </a:cubicBezTo>
                <a:cubicBezTo>
                  <a:pt x="1020" y="1389"/>
                  <a:pt x="1030" y="1411"/>
                  <a:pt x="1051" y="1421"/>
                </a:cubicBezTo>
                <a:cubicBezTo>
                  <a:pt x="1073" y="1432"/>
                  <a:pt x="1094" y="1442"/>
                  <a:pt x="1136" y="1442"/>
                </a:cubicBezTo>
                <a:cubicBezTo>
                  <a:pt x="1274" y="1442"/>
                  <a:pt x="1391" y="1379"/>
                  <a:pt x="1476" y="1262"/>
                </a:cubicBezTo>
                <a:cubicBezTo>
                  <a:pt x="1551" y="1177"/>
                  <a:pt x="1582" y="1071"/>
                  <a:pt x="1582" y="954"/>
                </a:cubicBezTo>
                <a:cubicBezTo>
                  <a:pt x="1582" y="859"/>
                  <a:pt x="1561" y="774"/>
                  <a:pt x="1508" y="689"/>
                </a:cubicBezTo>
                <a:cubicBezTo>
                  <a:pt x="1466" y="604"/>
                  <a:pt x="1402" y="541"/>
                  <a:pt x="1306" y="498"/>
                </a:cubicBezTo>
                <a:cubicBezTo>
                  <a:pt x="1221" y="456"/>
                  <a:pt x="1126" y="435"/>
                  <a:pt x="1009" y="435"/>
                </a:cubicBezTo>
                <a:cubicBezTo>
                  <a:pt x="871" y="435"/>
                  <a:pt x="754" y="466"/>
                  <a:pt x="648" y="519"/>
                </a:cubicBezTo>
                <a:cubicBezTo>
                  <a:pt x="552" y="573"/>
                  <a:pt x="467" y="657"/>
                  <a:pt x="404" y="763"/>
                </a:cubicBezTo>
                <a:cubicBezTo>
                  <a:pt x="350" y="870"/>
                  <a:pt x="319" y="986"/>
                  <a:pt x="319" y="1113"/>
                </a:cubicBezTo>
                <a:cubicBezTo>
                  <a:pt x="319" y="1230"/>
                  <a:pt x="340" y="1336"/>
                  <a:pt x="393" y="1432"/>
                </a:cubicBezTo>
                <a:cubicBezTo>
                  <a:pt x="446" y="1527"/>
                  <a:pt x="531" y="1601"/>
                  <a:pt x="637" y="1654"/>
                </a:cubicBezTo>
                <a:cubicBezTo>
                  <a:pt x="743" y="1707"/>
                  <a:pt x="871" y="1729"/>
                  <a:pt x="1020" y="1729"/>
                </a:cubicBezTo>
                <a:cubicBezTo>
                  <a:pt x="1179" y="1729"/>
                  <a:pt x="1306" y="1697"/>
                  <a:pt x="1412" y="1644"/>
                </a:cubicBezTo>
                <a:cubicBezTo>
                  <a:pt x="1508" y="1591"/>
                  <a:pt x="1572" y="1517"/>
                  <a:pt x="1614" y="1432"/>
                </a:cubicBezTo>
                <a:close/>
              </a:path>
            </a:pathLst>
          </a:custGeom>
          <a:solidFill>
            <a:schemeClr val="bg1"/>
          </a:solidFill>
          <a:ln>
            <a:noFill/>
          </a:ln>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sp>
        <p:nvSpPr>
          <p:cNvPr id="658" name="Rectangle 657"/>
          <p:cNvSpPr/>
          <p:nvPr/>
        </p:nvSpPr>
        <p:spPr bwMode="auto">
          <a:xfrm>
            <a:off x="8006365"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59" name="Rectangle 658"/>
          <p:cNvSpPr/>
          <p:nvPr/>
        </p:nvSpPr>
        <p:spPr bwMode="auto">
          <a:xfrm>
            <a:off x="8006365"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8006365"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BUILD USING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AN OPEN PLATFORM</a:t>
            </a:r>
          </a:p>
        </p:txBody>
      </p:sp>
      <p:pic>
        <p:nvPicPr>
          <p:cNvPr id="666" name="Picture 4" descr="ph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9146" y="4823996"/>
            <a:ext cx="533992" cy="266995"/>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10911" y="4838004"/>
            <a:ext cx="947166" cy="253745"/>
          </a:xfrm>
          <a:prstGeom prst="rect">
            <a:avLst/>
          </a:prstGeom>
        </p:spPr>
      </p:pic>
      <p:pic>
        <p:nvPicPr>
          <p:cNvPr id="668" name="Picture 6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38220" y="4751809"/>
            <a:ext cx="318047" cy="403570"/>
          </a:xfrm>
          <a:prstGeom prst="rect">
            <a:avLst/>
          </a:prstGeom>
        </p:spPr>
      </p:pic>
      <p:pic>
        <p:nvPicPr>
          <p:cNvPr id="669" name="Picture 668"/>
          <p:cNvPicPr>
            <a:picLocks noChangeAspect="1"/>
          </p:cNvPicPr>
          <p:nvPr/>
        </p:nvPicPr>
        <p:blipFill rotWithShape="1">
          <a:blip r:embed="rId14" cstate="print">
            <a:extLst>
              <a:ext uri="{28A0092B-C50C-407E-A947-70E740481C1C}">
                <a14:useLocalDpi xmlns:a14="http://schemas.microsoft.com/office/drawing/2010/main" val="0"/>
              </a:ext>
            </a:extLst>
          </a:blip>
          <a:srcRect r="74521" b="13629"/>
          <a:stretch/>
        </p:blipFill>
        <p:spPr>
          <a:xfrm>
            <a:off x="8886181" y="4759465"/>
            <a:ext cx="399160" cy="400867"/>
          </a:xfrm>
          <a:prstGeom prst="rect">
            <a:avLst/>
          </a:prstGeom>
        </p:spPr>
      </p:pic>
      <p:pic>
        <p:nvPicPr>
          <p:cNvPr id="664" name="Picture 6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18419" y="5541042"/>
            <a:ext cx="999587" cy="333195"/>
          </a:xfrm>
          <a:prstGeom prst="rect">
            <a:avLst/>
          </a:prstGeom>
        </p:spPr>
      </p:pic>
      <p:pic>
        <p:nvPicPr>
          <p:cNvPr id="665" name="Picture 11" descr="\\sfp\Work\White_Whale\_Archive-Tracy\_Archive-Tracy\7-20642_Cloud_Services_Track\Art\Logos\PNGs\AmazonWebservices_Logo_whit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34386" y="6011630"/>
            <a:ext cx="1074945" cy="404180"/>
          </a:xfrm>
          <a:prstGeom prst="rect">
            <a:avLst/>
          </a:prstGeom>
          <a:noFill/>
          <a:extLst>
            <a:ext uri="{909E8E84-426E-40DD-AFC4-6F175D3DCCD1}">
              <a14:hiddenFill xmlns:a14="http://schemas.microsoft.com/office/drawing/2010/main">
                <a:solidFill>
                  <a:srgbClr val="FFFFFF"/>
                </a:solidFill>
              </a14:hiddenFill>
            </a:ext>
          </a:extLst>
        </p:spPr>
      </p:pic>
      <p:pic>
        <p:nvPicPr>
          <p:cNvPr id="670" name="Picture 669"/>
          <p:cNvPicPr>
            <a:picLocks noChangeAspect="1"/>
          </p:cNvPicPr>
          <p:nvPr/>
        </p:nvPicPr>
        <p:blipFill rotWithShape="1">
          <a:blip r:embed="rId18">
            <a:extLst>
              <a:ext uri="{28A0092B-C50C-407E-A947-70E740481C1C}">
                <a14:useLocalDpi xmlns:a14="http://schemas.microsoft.com/office/drawing/2010/main" val="0"/>
              </a:ext>
            </a:extLst>
          </a:blip>
          <a:srcRect l="4902" t="6073" r="7126" b="19348"/>
          <a:stretch/>
        </p:blipFill>
        <p:spPr>
          <a:xfrm>
            <a:off x="11084493" y="4035042"/>
            <a:ext cx="475189" cy="446793"/>
          </a:xfrm>
          <a:prstGeom prst="rect">
            <a:avLst/>
          </a:prstGeom>
        </p:spPr>
      </p:pic>
      <p:pic>
        <p:nvPicPr>
          <p:cNvPr id="671" name="Picture 670"/>
          <p:cNvPicPr>
            <a:picLocks noChangeAspect="1"/>
          </p:cNvPicPr>
          <p:nvPr/>
        </p:nvPicPr>
        <p:blipFill rotWithShape="1">
          <a:blip r:embed="rId19" cstate="print">
            <a:extLst>
              <a:ext uri="{28A0092B-C50C-407E-A947-70E740481C1C}">
                <a14:useLocalDpi xmlns:a14="http://schemas.microsoft.com/office/drawing/2010/main" val="0"/>
              </a:ext>
            </a:extLst>
          </a:blip>
          <a:srcRect l="13445" t="17569" r="13162" b="17640"/>
          <a:stretch/>
        </p:blipFill>
        <p:spPr>
          <a:xfrm>
            <a:off x="10372663" y="4027497"/>
            <a:ext cx="491096" cy="433540"/>
          </a:xfrm>
          <a:prstGeom prst="rect">
            <a:avLst/>
          </a:prstGeom>
        </p:spPr>
      </p:pic>
      <p:pic>
        <p:nvPicPr>
          <p:cNvPr id="672"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9085761" y="4006847"/>
            <a:ext cx="405896" cy="474839"/>
          </a:xfrm>
          <a:prstGeom prst="rect">
            <a:avLst/>
          </a:prstGeom>
          <a:noFill/>
          <a:ln>
            <a:noFill/>
          </a:ln>
          <a:effectLst/>
          <a:extLst/>
        </p:spPr>
      </p:pic>
      <p:grpSp>
        <p:nvGrpSpPr>
          <p:cNvPr id="673" name="Group 672"/>
          <p:cNvGrpSpPr/>
          <p:nvPr/>
        </p:nvGrpSpPr>
        <p:grpSpPr>
          <a:xfrm>
            <a:off x="9717784" y="4017847"/>
            <a:ext cx="420647" cy="474809"/>
            <a:chOff x="8757833" y="2461626"/>
            <a:chExt cx="522153" cy="589383"/>
          </a:xfrm>
          <a:solidFill>
            <a:schemeClr val="bg1"/>
          </a:solidFill>
        </p:grpSpPr>
        <p:sp>
          <p:nvSpPr>
            <p:cNvPr id="674" name="Freeform 24"/>
            <p:cNvSpPr>
              <a:spLocks/>
            </p:cNvSpPr>
            <p:nvPr/>
          </p:nvSpPr>
          <p:spPr bwMode="auto">
            <a:xfrm>
              <a:off x="8757833" y="2599074"/>
              <a:ext cx="522153" cy="45193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r>
                <a:rPr lang="en-US" sz="1763" dirty="0">
                  <a:solidFill>
                    <a:srgbClr val="FFFFFF"/>
                  </a:solidFill>
                </a:rPr>
                <a:t>z</a:t>
              </a:r>
            </a:p>
          </p:txBody>
        </p:sp>
        <p:sp>
          <p:nvSpPr>
            <p:cNvPr id="675" name="Freeform 25"/>
            <p:cNvSpPr>
              <a:spLocks/>
            </p:cNvSpPr>
            <p:nvPr/>
          </p:nvSpPr>
          <p:spPr bwMode="auto">
            <a:xfrm>
              <a:off x="9018907" y="2461626"/>
              <a:ext cx="130725" cy="142676"/>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grpSp>
      <p:grpSp>
        <p:nvGrpSpPr>
          <p:cNvPr id="676" name="Group 25"/>
          <p:cNvGrpSpPr>
            <a:grpSpLocks noChangeAspect="1"/>
          </p:cNvGrpSpPr>
          <p:nvPr/>
        </p:nvGrpSpPr>
        <p:grpSpPr bwMode="auto">
          <a:xfrm>
            <a:off x="8208911" y="5634148"/>
            <a:ext cx="1547355" cy="187515"/>
            <a:chOff x="-1699" y="18351"/>
            <a:chExt cx="11074" cy="1342"/>
          </a:xfrm>
        </p:grpSpPr>
        <p:sp>
          <p:nvSpPr>
            <p:cNvPr id="677" name="Freeform 26"/>
            <p:cNvSpPr>
              <a:spLocks/>
            </p:cNvSpPr>
            <p:nvPr/>
          </p:nvSpPr>
          <p:spPr bwMode="auto">
            <a:xfrm>
              <a:off x="-1699" y="18441"/>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8" name="Freeform 27"/>
            <p:cNvSpPr>
              <a:spLocks noEditPoints="1"/>
            </p:cNvSpPr>
            <p:nvPr/>
          </p:nvSpPr>
          <p:spPr bwMode="auto">
            <a:xfrm>
              <a:off x="-222" y="18386"/>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9" name="Freeform 28"/>
            <p:cNvSpPr>
              <a:spLocks/>
            </p:cNvSpPr>
            <p:nvPr/>
          </p:nvSpPr>
          <p:spPr bwMode="auto">
            <a:xfrm>
              <a:off x="100" y="18771"/>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0" name="Freeform 29"/>
            <p:cNvSpPr>
              <a:spLocks/>
            </p:cNvSpPr>
            <p:nvPr/>
          </p:nvSpPr>
          <p:spPr bwMode="auto">
            <a:xfrm>
              <a:off x="913" y="18776"/>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1" name="Freeform 30"/>
            <p:cNvSpPr>
              <a:spLocks noEditPoints="1"/>
            </p:cNvSpPr>
            <p:nvPr/>
          </p:nvSpPr>
          <p:spPr bwMode="auto">
            <a:xfrm>
              <a:off x="1376" y="18771"/>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2" name="Freeform 31"/>
            <p:cNvSpPr>
              <a:spLocks/>
            </p:cNvSpPr>
            <p:nvPr/>
          </p:nvSpPr>
          <p:spPr bwMode="auto">
            <a:xfrm>
              <a:off x="2341" y="18771"/>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3" name="Freeform 32"/>
            <p:cNvSpPr>
              <a:spLocks noEditPoints="1"/>
            </p:cNvSpPr>
            <p:nvPr/>
          </p:nvSpPr>
          <p:spPr bwMode="auto">
            <a:xfrm>
              <a:off x="2960" y="18771"/>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4" name="Freeform 33"/>
            <p:cNvSpPr>
              <a:spLocks/>
            </p:cNvSpPr>
            <p:nvPr/>
          </p:nvSpPr>
          <p:spPr bwMode="auto">
            <a:xfrm>
              <a:off x="3856" y="18351"/>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5" name="Freeform 34"/>
            <p:cNvSpPr>
              <a:spLocks/>
            </p:cNvSpPr>
            <p:nvPr/>
          </p:nvSpPr>
          <p:spPr bwMode="auto">
            <a:xfrm>
              <a:off x="4338" y="18531"/>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6" name="Freeform 35"/>
            <p:cNvSpPr>
              <a:spLocks noEditPoints="1"/>
            </p:cNvSpPr>
            <p:nvPr/>
          </p:nvSpPr>
          <p:spPr bwMode="auto">
            <a:xfrm>
              <a:off x="5212" y="18441"/>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7" name="Freeform 36"/>
            <p:cNvSpPr>
              <a:spLocks/>
            </p:cNvSpPr>
            <p:nvPr/>
          </p:nvSpPr>
          <p:spPr bwMode="auto">
            <a:xfrm>
              <a:off x="6363" y="18793"/>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8" name="Freeform 37"/>
            <p:cNvSpPr>
              <a:spLocks/>
            </p:cNvSpPr>
            <p:nvPr/>
          </p:nvSpPr>
          <p:spPr bwMode="auto">
            <a:xfrm>
              <a:off x="7193" y="18793"/>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9" name="Freeform 38"/>
            <p:cNvSpPr>
              <a:spLocks/>
            </p:cNvSpPr>
            <p:nvPr/>
          </p:nvSpPr>
          <p:spPr bwMode="auto">
            <a:xfrm>
              <a:off x="8148" y="18776"/>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0" name="Freeform 39"/>
            <p:cNvSpPr>
              <a:spLocks noEditPoints="1"/>
            </p:cNvSpPr>
            <p:nvPr/>
          </p:nvSpPr>
          <p:spPr bwMode="auto">
            <a:xfrm>
              <a:off x="8611" y="18771"/>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pic>
        <p:nvPicPr>
          <p:cNvPr id="691" name="Picture 690"/>
          <p:cNvPicPr>
            <a:picLocks noChangeAspect="1"/>
          </p:cNvPicPr>
          <p:nvPr/>
        </p:nvPicPr>
        <p:blipFill rotWithShape="1">
          <a:blip r:embed="rId20" cstate="print">
            <a:extLst>
              <a:ext uri="{28A0092B-C50C-407E-A947-70E740481C1C}">
                <a14:useLocalDpi xmlns:a14="http://schemas.microsoft.com/office/drawing/2010/main" val="0"/>
              </a:ext>
            </a:extLst>
          </a:blip>
          <a:srcRect t="44093" r="11119"/>
          <a:stretch/>
        </p:blipFill>
        <p:spPr>
          <a:xfrm>
            <a:off x="8135617" y="4052708"/>
            <a:ext cx="680884" cy="418044"/>
          </a:xfrm>
          <a:prstGeom prst="rect">
            <a:avLst/>
          </a:prstGeom>
        </p:spPr>
      </p:pic>
      <p:grpSp>
        <p:nvGrpSpPr>
          <p:cNvPr id="692" name="Group 691"/>
          <p:cNvGrpSpPr>
            <a:grpSpLocks noChangeAspect="1"/>
          </p:cNvGrpSpPr>
          <p:nvPr/>
        </p:nvGrpSpPr>
        <p:grpSpPr>
          <a:xfrm>
            <a:off x="8328124" y="4652215"/>
            <a:ext cx="393518" cy="555414"/>
            <a:chOff x="1214438" y="4121151"/>
            <a:chExt cx="1558925" cy="2200275"/>
          </a:xfrm>
        </p:grpSpPr>
        <p:sp>
          <p:nvSpPr>
            <p:cNvPr id="693" name="Freeform 5"/>
            <p:cNvSpPr>
              <a:spLocks noEditPoints="1"/>
            </p:cNvSpPr>
            <p:nvPr/>
          </p:nvSpPr>
          <p:spPr bwMode="auto">
            <a:xfrm>
              <a:off x="1214438" y="4121151"/>
              <a:ext cx="1558925" cy="2200275"/>
            </a:xfrm>
            <a:custGeom>
              <a:avLst/>
              <a:gdLst>
                <a:gd name="T0" fmla="*/ 89 w 982"/>
                <a:gd name="T1" fmla="*/ 1274 h 1386"/>
                <a:gd name="T2" fmla="*/ 892 w 982"/>
                <a:gd name="T3" fmla="*/ 1274 h 1386"/>
                <a:gd name="T4" fmla="*/ 0 w 982"/>
                <a:gd name="T5" fmla="*/ 272 h 1386"/>
                <a:gd name="T6" fmla="*/ 790 w 982"/>
                <a:gd name="T7" fmla="*/ 572 h 1386"/>
                <a:gd name="T8" fmla="*/ 787 w 982"/>
                <a:gd name="T9" fmla="*/ 600 h 1386"/>
                <a:gd name="T10" fmla="*/ 490 w 982"/>
                <a:gd name="T11" fmla="*/ 600 h 1386"/>
                <a:gd name="T12" fmla="*/ 328 w 982"/>
                <a:gd name="T13" fmla="*/ 725 h 1386"/>
                <a:gd name="T14" fmla="*/ 491 w 982"/>
                <a:gd name="T15" fmla="*/ 725 h 1386"/>
                <a:gd name="T16" fmla="*/ 776 w 982"/>
                <a:gd name="T17" fmla="*/ 725 h 1386"/>
                <a:gd name="T18" fmla="*/ 744 w 982"/>
                <a:gd name="T19" fmla="*/ 1082 h 1386"/>
                <a:gd name="T20" fmla="*/ 491 w 982"/>
                <a:gd name="T21" fmla="*/ 1173 h 1386"/>
                <a:gd name="T22" fmla="*/ 490 w 982"/>
                <a:gd name="T23" fmla="*/ 1173 h 1386"/>
                <a:gd name="T24" fmla="*/ 221 w 982"/>
                <a:gd name="T25" fmla="*/ 910 h 1386"/>
                <a:gd name="T26" fmla="*/ 344 w 982"/>
                <a:gd name="T27" fmla="*/ 910 h 1386"/>
                <a:gd name="T28" fmla="*/ 490 w 982"/>
                <a:gd name="T29" fmla="*/ 1045 h 1386"/>
                <a:gd name="T30" fmla="*/ 490 w 982"/>
                <a:gd name="T31" fmla="*/ 1045 h 1386"/>
                <a:gd name="T32" fmla="*/ 642 w 982"/>
                <a:gd name="T33" fmla="*/ 849 h 1386"/>
                <a:gd name="T34" fmla="*/ 490 w 982"/>
                <a:gd name="T35" fmla="*/ 849 h 1386"/>
                <a:gd name="T36" fmla="*/ 185 w 982"/>
                <a:gd name="T37" fmla="*/ 510 h 1386"/>
                <a:gd name="T38" fmla="*/ 490 w 982"/>
                <a:gd name="T39" fmla="*/ 477 h 1386"/>
                <a:gd name="T40" fmla="*/ 798 w 982"/>
                <a:gd name="T41" fmla="*/ 477 h 1386"/>
                <a:gd name="T42" fmla="*/ 91 w 982"/>
                <a:gd name="T43" fmla="*/ 0 h 1386"/>
                <a:gd name="T44" fmla="*/ 154 w 982"/>
                <a:gd name="T45" fmla="*/ 61 h 1386"/>
                <a:gd name="T46" fmla="*/ 210 w 982"/>
                <a:gd name="T47" fmla="*/ 0 h 1386"/>
                <a:gd name="T48" fmla="*/ 273 w 982"/>
                <a:gd name="T49" fmla="*/ 186 h 1386"/>
                <a:gd name="T50" fmla="*/ 210 w 982"/>
                <a:gd name="T51" fmla="*/ 124 h 1386"/>
                <a:gd name="T52" fmla="*/ 154 w 982"/>
                <a:gd name="T53" fmla="*/ 186 h 1386"/>
                <a:gd name="T54" fmla="*/ 91 w 982"/>
                <a:gd name="T55" fmla="*/ 0 h 1386"/>
                <a:gd name="T56" fmla="*/ 355 w 982"/>
                <a:gd name="T57" fmla="*/ 61 h 1386"/>
                <a:gd name="T58" fmla="*/ 300 w 982"/>
                <a:gd name="T59" fmla="*/ 0 h 1386"/>
                <a:gd name="T60" fmla="*/ 472 w 982"/>
                <a:gd name="T61" fmla="*/ 61 h 1386"/>
                <a:gd name="T62" fmla="*/ 418 w 982"/>
                <a:gd name="T63" fmla="*/ 186 h 1386"/>
                <a:gd name="T64" fmla="*/ 355 w 982"/>
                <a:gd name="T65" fmla="*/ 61 h 1386"/>
                <a:gd name="T66" fmla="*/ 500 w 982"/>
                <a:gd name="T67" fmla="*/ 0 h 1386"/>
                <a:gd name="T68" fmla="*/ 606 w 982"/>
                <a:gd name="T69" fmla="*/ 65 h 1386"/>
                <a:gd name="T70" fmla="*/ 710 w 982"/>
                <a:gd name="T71" fmla="*/ 0 h 1386"/>
                <a:gd name="T72" fmla="*/ 649 w 982"/>
                <a:gd name="T73" fmla="*/ 186 h 1386"/>
                <a:gd name="T74" fmla="*/ 606 w 982"/>
                <a:gd name="T75" fmla="*/ 160 h 1386"/>
                <a:gd name="T76" fmla="*/ 561 w 982"/>
                <a:gd name="T77" fmla="*/ 94 h 1386"/>
                <a:gd name="T78" fmla="*/ 500 w 982"/>
                <a:gd name="T79" fmla="*/ 186 h 1386"/>
                <a:gd name="T80" fmla="*/ 741 w 982"/>
                <a:gd name="T81" fmla="*/ 0 h 1386"/>
                <a:gd name="T82" fmla="*/ 804 w 982"/>
                <a:gd name="T83" fmla="*/ 125 h 1386"/>
                <a:gd name="T84" fmla="*/ 892 w 982"/>
                <a:gd name="T85" fmla="*/ 186 h 1386"/>
                <a:gd name="T86" fmla="*/ 741 w 982"/>
                <a:gd name="T87"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2" h="1386">
                  <a:moveTo>
                    <a:pt x="0" y="272"/>
                  </a:moveTo>
                  <a:lnTo>
                    <a:pt x="89" y="1274"/>
                  </a:lnTo>
                  <a:lnTo>
                    <a:pt x="490" y="1386"/>
                  </a:lnTo>
                  <a:lnTo>
                    <a:pt x="892" y="1274"/>
                  </a:lnTo>
                  <a:lnTo>
                    <a:pt x="982" y="272"/>
                  </a:lnTo>
                  <a:lnTo>
                    <a:pt x="0" y="272"/>
                  </a:lnTo>
                  <a:close/>
                  <a:moveTo>
                    <a:pt x="795" y="510"/>
                  </a:moveTo>
                  <a:lnTo>
                    <a:pt x="790" y="572"/>
                  </a:lnTo>
                  <a:lnTo>
                    <a:pt x="787" y="600"/>
                  </a:lnTo>
                  <a:lnTo>
                    <a:pt x="787" y="600"/>
                  </a:lnTo>
                  <a:lnTo>
                    <a:pt x="491" y="600"/>
                  </a:lnTo>
                  <a:lnTo>
                    <a:pt x="490" y="600"/>
                  </a:lnTo>
                  <a:lnTo>
                    <a:pt x="317" y="600"/>
                  </a:lnTo>
                  <a:lnTo>
                    <a:pt x="328" y="725"/>
                  </a:lnTo>
                  <a:lnTo>
                    <a:pt x="490" y="725"/>
                  </a:lnTo>
                  <a:lnTo>
                    <a:pt x="491" y="725"/>
                  </a:lnTo>
                  <a:lnTo>
                    <a:pt x="743" y="725"/>
                  </a:lnTo>
                  <a:lnTo>
                    <a:pt x="776" y="725"/>
                  </a:lnTo>
                  <a:lnTo>
                    <a:pt x="773" y="759"/>
                  </a:lnTo>
                  <a:lnTo>
                    <a:pt x="744" y="1082"/>
                  </a:lnTo>
                  <a:lnTo>
                    <a:pt x="742" y="1103"/>
                  </a:lnTo>
                  <a:lnTo>
                    <a:pt x="491" y="1173"/>
                  </a:lnTo>
                  <a:lnTo>
                    <a:pt x="491" y="1173"/>
                  </a:lnTo>
                  <a:lnTo>
                    <a:pt x="490" y="1173"/>
                  </a:lnTo>
                  <a:lnTo>
                    <a:pt x="238" y="1103"/>
                  </a:lnTo>
                  <a:lnTo>
                    <a:pt x="221" y="910"/>
                  </a:lnTo>
                  <a:lnTo>
                    <a:pt x="278" y="910"/>
                  </a:lnTo>
                  <a:lnTo>
                    <a:pt x="344" y="910"/>
                  </a:lnTo>
                  <a:lnTo>
                    <a:pt x="353" y="1008"/>
                  </a:lnTo>
                  <a:lnTo>
                    <a:pt x="490" y="1045"/>
                  </a:lnTo>
                  <a:lnTo>
                    <a:pt x="490" y="1045"/>
                  </a:lnTo>
                  <a:lnTo>
                    <a:pt x="490" y="1045"/>
                  </a:lnTo>
                  <a:lnTo>
                    <a:pt x="627" y="1008"/>
                  </a:lnTo>
                  <a:lnTo>
                    <a:pt x="642" y="849"/>
                  </a:lnTo>
                  <a:lnTo>
                    <a:pt x="491" y="849"/>
                  </a:lnTo>
                  <a:lnTo>
                    <a:pt x="490" y="849"/>
                  </a:lnTo>
                  <a:lnTo>
                    <a:pt x="215" y="849"/>
                  </a:lnTo>
                  <a:lnTo>
                    <a:pt x="185" y="510"/>
                  </a:lnTo>
                  <a:lnTo>
                    <a:pt x="182" y="477"/>
                  </a:lnTo>
                  <a:lnTo>
                    <a:pt x="490" y="477"/>
                  </a:lnTo>
                  <a:lnTo>
                    <a:pt x="491" y="477"/>
                  </a:lnTo>
                  <a:lnTo>
                    <a:pt x="798" y="477"/>
                  </a:lnTo>
                  <a:lnTo>
                    <a:pt x="795" y="510"/>
                  </a:lnTo>
                  <a:close/>
                  <a:moveTo>
                    <a:pt x="91" y="0"/>
                  </a:moveTo>
                  <a:lnTo>
                    <a:pt x="154" y="0"/>
                  </a:lnTo>
                  <a:lnTo>
                    <a:pt x="154" y="61"/>
                  </a:lnTo>
                  <a:lnTo>
                    <a:pt x="210" y="61"/>
                  </a:lnTo>
                  <a:lnTo>
                    <a:pt x="210" y="0"/>
                  </a:lnTo>
                  <a:lnTo>
                    <a:pt x="273" y="0"/>
                  </a:lnTo>
                  <a:lnTo>
                    <a:pt x="273" y="186"/>
                  </a:lnTo>
                  <a:lnTo>
                    <a:pt x="210" y="186"/>
                  </a:lnTo>
                  <a:lnTo>
                    <a:pt x="210" y="124"/>
                  </a:lnTo>
                  <a:lnTo>
                    <a:pt x="154" y="124"/>
                  </a:lnTo>
                  <a:lnTo>
                    <a:pt x="154" y="186"/>
                  </a:lnTo>
                  <a:lnTo>
                    <a:pt x="91" y="186"/>
                  </a:lnTo>
                  <a:lnTo>
                    <a:pt x="91" y="0"/>
                  </a:lnTo>
                  <a:lnTo>
                    <a:pt x="91" y="0"/>
                  </a:lnTo>
                  <a:close/>
                  <a:moveTo>
                    <a:pt x="355" y="61"/>
                  </a:moveTo>
                  <a:lnTo>
                    <a:pt x="300" y="61"/>
                  </a:lnTo>
                  <a:lnTo>
                    <a:pt x="300" y="0"/>
                  </a:lnTo>
                  <a:lnTo>
                    <a:pt x="472" y="0"/>
                  </a:lnTo>
                  <a:lnTo>
                    <a:pt x="472" y="61"/>
                  </a:lnTo>
                  <a:lnTo>
                    <a:pt x="418" y="61"/>
                  </a:lnTo>
                  <a:lnTo>
                    <a:pt x="418" y="186"/>
                  </a:lnTo>
                  <a:lnTo>
                    <a:pt x="355" y="186"/>
                  </a:lnTo>
                  <a:lnTo>
                    <a:pt x="355" y="61"/>
                  </a:lnTo>
                  <a:lnTo>
                    <a:pt x="355" y="61"/>
                  </a:lnTo>
                  <a:close/>
                  <a:moveTo>
                    <a:pt x="500" y="0"/>
                  </a:moveTo>
                  <a:lnTo>
                    <a:pt x="565" y="0"/>
                  </a:lnTo>
                  <a:lnTo>
                    <a:pt x="606" y="65"/>
                  </a:lnTo>
                  <a:lnTo>
                    <a:pt x="645" y="0"/>
                  </a:lnTo>
                  <a:lnTo>
                    <a:pt x="710" y="0"/>
                  </a:lnTo>
                  <a:lnTo>
                    <a:pt x="710" y="186"/>
                  </a:lnTo>
                  <a:lnTo>
                    <a:pt x="649" y="186"/>
                  </a:lnTo>
                  <a:lnTo>
                    <a:pt x="649" y="94"/>
                  </a:lnTo>
                  <a:lnTo>
                    <a:pt x="606" y="160"/>
                  </a:lnTo>
                  <a:lnTo>
                    <a:pt x="604" y="160"/>
                  </a:lnTo>
                  <a:lnTo>
                    <a:pt x="561" y="94"/>
                  </a:lnTo>
                  <a:lnTo>
                    <a:pt x="561" y="186"/>
                  </a:lnTo>
                  <a:lnTo>
                    <a:pt x="500" y="186"/>
                  </a:lnTo>
                  <a:lnTo>
                    <a:pt x="500" y="0"/>
                  </a:lnTo>
                  <a:close/>
                  <a:moveTo>
                    <a:pt x="741" y="0"/>
                  </a:moveTo>
                  <a:lnTo>
                    <a:pt x="804" y="0"/>
                  </a:lnTo>
                  <a:lnTo>
                    <a:pt x="804" y="125"/>
                  </a:lnTo>
                  <a:lnTo>
                    <a:pt x="892" y="125"/>
                  </a:lnTo>
                  <a:lnTo>
                    <a:pt x="892" y="186"/>
                  </a:lnTo>
                  <a:lnTo>
                    <a:pt x="741" y="186"/>
                  </a:lnTo>
                  <a:lnTo>
                    <a:pt x="741" y="0"/>
                  </a:lnTo>
                  <a:close/>
                </a:path>
              </a:pathLst>
            </a:custGeom>
            <a:solidFill>
              <a:srgbClr val="FFFFFF"/>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4" name="Freeform 7"/>
            <p:cNvSpPr>
              <a:spLocks/>
            </p:cNvSpPr>
            <p:nvPr/>
          </p:nvSpPr>
          <p:spPr bwMode="auto">
            <a:xfrm>
              <a:off x="1993900" y="4683126"/>
              <a:ext cx="636588" cy="1501775"/>
            </a:xfrm>
            <a:custGeom>
              <a:avLst/>
              <a:gdLst>
                <a:gd name="T0" fmla="*/ 0 w 401"/>
                <a:gd name="T1" fmla="*/ 0 h 946"/>
                <a:gd name="T2" fmla="*/ 0 w 401"/>
                <a:gd name="T3" fmla="*/ 123 h 946"/>
                <a:gd name="T4" fmla="*/ 307 w 401"/>
                <a:gd name="T5" fmla="*/ 123 h 946"/>
                <a:gd name="T6" fmla="*/ 304 w 401"/>
                <a:gd name="T7" fmla="*/ 156 h 946"/>
                <a:gd name="T8" fmla="*/ 299 w 401"/>
                <a:gd name="T9" fmla="*/ 218 h 946"/>
                <a:gd name="T10" fmla="*/ 296 w 401"/>
                <a:gd name="T11" fmla="*/ 246 h 946"/>
                <a:gd name="T12" fmla="*/ 296 w 401"/>
                <a:gd name="T13" fmla="*/ 246 h 946"/>
                <a:gd name="T14" fmla="*/ 0 w 401"/>
                <a:gd name="T15" fmla="*/ 246 h 946"/>
                <a:gd name="T16" fmla="*/ 0 w 401"/>
                <a:gd name="T17" fmla="*/ 371 h 946"/>
                <a:gd name="T18" fmla="*/ 252 w 401"/>
                <a:gd name="T19" fmla="*/ 371 h 946"/>
                <a:gd name="T20" fmla="*/ 285 w 401"/>
                <a:gd name="T21" fmla="*/ 371 h 946"/>
                <a:gd name="T22" fmla="*/ 282 w 401"/>
                <a:gd name="T23" fmla="*/ 405 h 946"/>
                <a:gd name="T24" fmla="*/ 253 w 401"/>
                <a:gd name="T25" fmla="*/ 728 h 946"/>
                <a:gd name="T26" fmla="*/ 251 w 401"/>
                <a:gd name="T27" fmla="*/ 749 h 946"/>
                <a:gd name="T28" fmla="*/ 0 w 401"/>
                <a:gd name="T29" fmla="*/ 819 h 946"/>
                <a:gd name="T30" fmla="*/ 0 w 401"/>
                <a:gd name="T31" fmla="*/ 946 h 946"/>
                <a:gd name="T32" fmla="*/ 325 w 401"/>
                <a:gd name="T33" fmla="*/ 856 h 946"/>
                <a:gd name="T34" fmla="*/ 401 w 401"/>
                <a:gd name="T35" fmla="*/ 0 h 946"/>
                <a:gd name="T36" fmla="*/ 0 w 401"/>
                <a:gd name="T37" fmla="*/ 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946">
                  <a:moveTo>
                    <a:pt x="0" y="0"/>
                  </a:moveTo>
                  <a:lnTo>
                    <a:pt x="0" y="123"/>
                  </a:lnTo>
                  <a:lnTo>
                    <a:pt x="307" y="123"/>
                  </a:lnTo>
                  <a:lnTo>
                    <a:pt x="304" y="156"/>
                  </a:lnTo>
                  <a:lnTo>
                    <a:pt x="299" y="218"/>
                  </a:lnTo>
                  <a:lnTo>
                    <a:pt x="296" y="246"/>
                  </a:lnTo>
                  <a:lnTo>
                    <a:pt x="296" y="246"/>
                  </a:lnTo>
                  <a:lnTo>
                    <a:pt x="0" y="246"/>
                  </a:lnTo>
                  <a:lnTo>
                    <a:pt x="0" y="371"/>
                  </a:lnTo>
                  <a:lnTo>
                    <a:pt x="252" y="371"/>
                  </a:lnTo>
                  <a:lnTo>
                    <a:pt x="285" y="371"/>
                  </a:lnTo>
                  <a:lnTo>
                    <a:pt x="282" y="405"/>
                  </a:lnTo>
                  <a:lnTo>
                    <a:pt x="253" y="728"/>
                  </a:lnTo>
                  <a:lnTo>
                    <a:pt x="251" y="749"/>
                  </a:lnTo>
                  <a:lnTo>
                    <a:pt x="0" y="819"/>
                  </a:lnTo>
                  <a:lnTo>
                    <a:pt x="0" y="946"/>
                  </a:lnTo>
                  <a:lnTo>
                    <a:pt x="325" y="856"/>
                  </a:lnTo>
                  <a:lnTo>
                    <a:pt x="401" y="0"/>
                  </a:lnTo>
                  <a:lnTo>
                    <a:pt x="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Tree>
    <p:extLst>
      <p:ext uri="{BB962C8B-B14F-4D97-AF65-F5344CB8AC3E}">
        <p14:creationId xmlns:p14="http://schemas.microsoft.com/office/powerpoint/2010/main" val="339279715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installation events</a:t>
            </a:r>
            <a:endParaRPr lang="en-GB" dirty="0"/>
          </a:p>
        </p:txBody>
      </p:sp>
    </p:spTree>
    <p:extLst>
      <p:ext uri="{BB962C8B-B14F-4D97-AF65-F5344CB8AC3E}">
        <p14:creationId xmlns:p14="http://schemas.microsoft.com/office/powerpoint/2010/main" val="256118941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7590745" cy="1975926"/>
          </a:xfrm>
        </p:spPr>
        <p:txBody>
          <a:bodyPr/>
          <a:lstStyle/>
          <a:p>
            <a:r>
              <a:rPr lang="en-US" sz="3600" dirty="0" smtClean="0"/>
              <a:t>What</a:t>
            </a:r>
          </a:p>
          <a:p>
            <a:pPr lvl="1"/>
            <a:r>
              <a:rPr lang="en-US" sz="2000" dirty="0" smtClean="0"/>
              <a:t>App installed, app uninstalling, app upgraded events</a:t>
            </a:r>
          </a:p>
          <a:p>
            <a:r>
              <a:rPr lang="en-US" sz="3600" dirty="0" smtClean="0"/>
              <a:t>Why</a:t>
            </a:r>
          </a:p>
          <a:p>
            <a:pPr lvl="1"/>
            <a:r>
              <a:rPr lang="en-US" dirty="0" smtClean="0"/>
              <a:t>Include possible additional operations as part of the app installation for example to modify host web based on business requirements.</a:t>
            </a:r>
            <a:endParaRPr lang="en-US" sz="2000" dirty="0" smtClean="0"/>
          </a:p>
          <a:p>
            <a:r>
              <a:rPr lang="en-US" sz="3600" dirty="0" smtClean="0"/>
              <a:t>How</a:t>
            </a:r>
          </a:p>
          <a:p>
            <a:pPr lvl="1"/>
            <a:r>
              <a:rPr lang="en-US" sz="2000" dirty="0" smtClean="0"/>
              <a:t>Only available for provider hoste</a:t>
            </a:r>
            <a:r>
              <a:rPr lang="en-US" dirty="0" smtClean="0"/>
              <a:t>d apps. Register event and handle event in web service located in the provider hosted app side. </a:t>
            </a:r>
            <a:endParaRPr lang="en-US" sz="2000" dirty="0"/>
          </a:p>
        </p:txBody>
      </p:sp>
      <p:sp>
        <p:nvSpPr>
          <p:cNvPr id="3" name="Title 2"/>
          <p:cNvSpPr>
            <a:spLocks noGrp="1"/>
          </p:cNvSpPr>
          <p:nvPr>
            <p:ph type="title"/>
          </p:nvPr>
        </p:nvSpPr>
        <p:spPr/>
        <p:txBody>
          <a:bodyPr/>
          <a:lstStyle/>
          <a:p>
            <a:r>
              <a:rPr lang="en-US" dirty="0" smtClean="0"/>
              <a:t>App event receivers</a:t>
            </a:r>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Tree>
    <p:extLst>
      <p:ext uri="{BB962C8B-B14F-4D97-AF65-F5344CB8AC3E}">
        <p14:creationId xmlns:p14="http://schemas.microsoft.com/office/powerpoint/2010/main" val="117804519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event considerations</a:t>
            </a:r>
            <a:endParaRPr lang="en-GB" dirty="0"/>
          </a:p>
        </p:txBody>
      </p:sp>
      <p:sp>
        <p:nvSpPr>
          <p:cNvPr id="4" name="Text Placeholder 3"/>
          <p:cNvSpPr>
            <a:spLocks noGrp="1"/>
          </p:cNvSpPr>
          <p:nvPr>
            <p:ph type="body" sz="quarter" idx="10"/>
          </p:nvPr>
        </p:nvSpPr>
        <p:spPr/>
        <p:txBody>
          <a:bodyPr/>
          <a:lstStyle/>
          <a:p>
            <a:r>
              <a:rPr lang="en-US" sz="3600" dirty="0" smtClean="0"/>
              <a:t>App installation is queued as timer job task which is typically executed immediately, but can be delayed depending on environment load</a:t>
            </a:r>
          </a:p>
          <a:p>
            <a:r>
              <a:rPr lang="en-US" sz="3600" dirty="0" smtClean="0"/>
              <a:t>30 second time out for operations (4 retries) which can result multiple calls to install event</a:t>
            </a:r>
          </a:p>
          <a:p>
            <a:pPr lvl="1"/>
            <a:r>
              <a:rPr lang="en-US" sz="2000" dirty="0" smtClean="0"/>
              <a:t>Overall time out is 5 minutes</a:t>
            </a:r>
          </a:p>
          <a:p>
            <a:pPr lvl="1"/>
            <a:r>
              <a:rPr lang="en-US" sz="2000" dirty="0" smtClean="0"/>
              <a:t>Consider </a:t>
            </a:r>
            <a:r>
              <a:rPr lang="en-US" sz="2000" dirty="0" err="1" smtClean="0"/>
              <a:t>async</a:t>
            </a:r>
            <a:r>
              <a:rPr lang="en-US" sz="2000" dirty="0" smtClean="0"/>
              <a:t> operations or run needed code when app is accessed first time</a:t>
            </a:r>
          </a:p>
          <a:p>
            <a:r>
              <a:rPr lang="en-US" sz="3600" dirty="0" smtClean="0"/>
              <a:t>App uninstalled will happen when app is </a:t>
            </a:r>
            <a:r>
              <a:rPr lang="en-US" sz="3600" dirty="0" smtClean="0"/>
              <a:t>deleted </a:t>
            </a:r>
            <a:r>
              <a:rPr lang="en-US" sz="3600" dirty="0" smtClean="0"/>
              <a:t>from the recycle bin</a:t>
            </a:r>
          </a:p>
          <a:p>
            <a:endParaRPr lang="en-GB" sz="3600" dirty="0"/>
          </a:p>
        </p:txBody>
      </p:sp>
    </p:spTree>
    <p:extLst>
      <p:ext uri="{BB962C8B-B14F-4D97-AF65-F5344CB8AC3E}">
        <p14:creationId xmlns:p14="http://schemas.microsoft.com/office/powerpoint/2010/main" val="220074512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6334079" y="4817930"/>
            <a:ext cx="1527049" cy="1117041"/>
            <a:chOff x="5647357" y="5181081"/>
            <a:chExt cx="1527049" cy="1117041"/>
          </a:xfrm>
        </p:grpSpPr>
        <p:grpSp>
          <p:nvGrpSpPr>
            <p:cNvPr id="48" name="Group 47"/>
            <p:cNvGrpSpPr/>
            <p:nvPr/>
          </p:nvGrpSpPr>
          <p:grpSpPr>
            <a:xfrm>
              <a:off x="5647357" y="5181081"/>
              <a:ext cx="1527049" cy="825548"/>
              <a:chOff x="5647357" y="5181081"/>
              <a:chExt cx="1527049" cy="825548"/>
            </a:xfrm>
          </p:grpSpPr>
          <p:sp>
            <p:nvSpPr>
              <p:cNvPr id="50" name="Rectangle 49"/>
              <p:cNvSpPr/>
              <p:nvPr/>
            </p:nvSpPr>
            <p:spPr bwMode="auto">
              <a:xfrm>
                <a:off x="5647357" y="5181081"/>
                <a:ext cx="1285753"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err="1" smtClean="0">
                    <a:solidFill>
                      <a:schemeClr val="tx1">
                        <a:lumMod val="65000"/>
                        <a:lumOff val="35000"/>
                      </a:schemeClr>
                    </a:solidFill>
                    <a:ea typeface="Segoe UI" pitchFamily="34" charset="0"/>
                    <a:cs typeface="Segoe UI" pitchFamily="34" charset="0"/>
                  </a:rPr>
                  <a:t>WebJob</a:t>
                </a:r>
                <a:endParaRPr lang="en-US" sz="1600" dirty="0" smtClean="0">
                  <a:solidFill>
                    <a:schemeClr val="tx1">
                      <a:lumMod val="65000"/>
                      <a:lumOff val="35000"/>
                    </a:schemeClr>
                  </a:solidFill>
                  <a:ea typeface="Segoe UI" pitchFamily="34" charset="0"/>
                  <a:cs typeface="Segoe UI" pitchFamily="34" charset="0"/>
                </a:endParaRPr>
              </a:p>
            </p:txBody>
          </p:sp>
          <p:pic>
            <p:nvPicPr>
              <p:cNvPr id="51" name="Picture 50"/>
              <p:cNvPicPr>
                <a:picLocks noChangeAspect="1"/>
              </p:cNvPicPr>
              <p:nvPr/>
            </p:nvPicPr>
            <p:blipFill>
              <a:blip r:embed="rId2"/>
              <a:stretch>
                <a:fillRect/>
              </a:stretch>
            </p:blipFill>
            <p:spPr>
              <a:xfrm>
                <a:off x="6753910" y="5189567"/>
                <a:ext cx="420496" cy="432326"/>
              </a:xfrm>
              <a:prstGeom prst="rect">
                <a:avLst/>
              </a:prstGeom>
            </p:spPr>
          </p:pic>
        </p:grpSp>
        <p:pic>
          <p:nvPicPr>
            <p:cNvPr id="49" name="Picture 48"/>
            <p:cNvPicPr>
              <a:picLocks noChangeAspect="1"/>
            </p:cNvPicPr>
            <p:nvPr/>
          </p:nvPicPr>
          <p:blipFill>
            <a:blip r:embed="rId3"/>
            <a:stretch>
              <a:fillRect/>
            </a:stretch>
          </p:blipFill>
          <p:spPr>
            <a:xfrm>
              <a:off x="6173273" y="5504682"/>
              <a:ext cx="730013" cy="793440"/>
            </a:xfrm>
            <a:prstGeom prst="rect">
              <a:avLst/>
            </a:prstGeom>
          </p:spPr>
        </p:pic>
      </p:grpSp>
      <p:sp>
        <p:nvSpPr>
          <p:cNvPr id="13" name="TextBox 12"/>
          <p:cNvSpPr txBox="1"/>
          <p:nvPr/>
        </p:nvSpPr>
        <p:spPr>
          <a:xfrm rot="20316549">
            <a:off x="4491824" y="2695163"/>
            <a:ext cx="1597873" cy="246221"/>
          </a:xfrm>
          <a:prstGeom prst="rect">
            <a:avLst/>
          </a:prstGeom>
          <a:noFill/>
        </p:spPr>
        <p:txBody>
          <a:bodyPr wrap="none" lIns="0" tIns="0" rIns="0" bIns="0" rtlCol="0">
            <a:spAutoFit/>
          </a:bodyPr>
          <a:lstStyle/>
          <a:p>
            <a:r>
              <a:rPr lang="en-US" sz="1600" spc="-70" dirty="0" smtClean="0">
                <a:gradFill>
                  <a:gsLst>
                    <a:gs pos="2917">
                      <a:schemeClr val="bg2"/>
                    </a:gs>
                    <a:gs pos="95000">
                      <a:schemeClr val="bg2"/>
                    </a:gs>
                  </a:gsLst>
                  <a:lin ang="5400000" scaled="0"/>
                </a:gradFill>
              </a:rPr>
              <a:t>&lt;&lt;App Installed&gt;&gt;</a:t>
            </a:r>
          </a:p>
        </p:txBody>
      </p:sp>
      <p:grpSp>
        <p:nvGrpSpPr>
          <p:cNvPr id="36" name="Group 35"/>
          <p:cNvGrpSpPr/>
          <p:nvPr/>
        </p:nvGrpSpPr>
        <p:grpSpPr>
          <a:xfrm>
            <a:off x="6542048" y="1786807"/>
            <a:ext cx="2093348" cy="1500723"/>
            <a:chOff x="5552962" y="2500157"/>
            <a:chExt cx="2093348" cy="1500723"/>
          </a:xfrm>
        </p:grpSpPr>
        <p:sp>
          <p:nvSpPr>
            <p:cNvPr id="24" name="Arc 23"/>
            <p:cNvSpPr/>
            <p:nvPr/>
          </p:nvSpPr>
          <p:spPr>
            <a:xfrm rot="8695172">
              <a:off x="5552962" y="3264463"/>
              <a:ext cx="754529" cy="736417"/>
            </a:xfrm>
            <a:prstGeom prst="arc">
              <a:avLst>
                <a:gd name="adj1" fmla="val 2097834"/>
                <a:gd name="adj2" fmla="val 366333"/>
              </a:avLst>
            </a:prstGeom>
            <a:ln w="539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64">
                <a:latin typeface="Segoe UI Light" panose="020B0502040204020203" pitchFamily="34" charset="0"/>
                <a:cs typeface="Segoe UI Light" panose="020B0502040204020203" pitchFamily="34" charset="0"/>
              </a:endParaRPr>
            </a:p>
          </p:txBody>
        </p:sp>
        <p:grpSp>
          <p:nvGrpSpPr>
            <p:cNvPr id="17" name="Group 16"/>
            <p:cNvGrpSpPr/>
            <p:nvPr/>
          </p:nvGrpSpPr>
          <p:grpSpPr>
            <a:xfrm>
              <a:off x="5651115" y="2500157"/>
              <a:ext cx="1995195" cy="1307309"/>
              <a:chOff x="4395610" y="3071229"/>
              <a:chExt cx="1995195" cy="1307309"/>
            </a:xfrm>
          </p:grpSpPr>
          <p:sp>
            <p:nvSpPr>
              <p:cNvPr id="18" name="Rectangle 17"/>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19" name="Picture 18"/>
              <p:cNvPicPr>
                <a:picLocks noChangeAspect="1"/>
              </p:cNvPicPr>
              <p:nvPr/>
            </p:nvPicPr>
            <p:blipFill>
              <a:blip r:embed="rId4"/>
              <a:stretch>
                <a:fillRect/>
              </a:stretch>
            </p:blipFill>
            <p:spPr>
              <a:xfrm>
                <a:off x="5246592" y="3476941"/>
                <a:ext cx="529349" cy="417312"/>
              </a:xfrm>
              <a:prstGeom prst="rect">
                <a:avLst/>
              </a:prstGeom>
            </p:spPr>
          </p:pic>
          <p:pic>
            <p:nvPicPr>
              <p:cNvPr id="20" name="Picture 19"/>
              <p:cNvPicPr>
                <a:picLocks noChangeAspect="1"/>
              </p:cNvPicPr>
              <p:nvPr/>
            </p:nvPicPr>
            <p:blipFill>
              <a:blip r:embed="rId4"/>
              <a:stretch>
                <a:fillRect/>
              </a:stretch>
            </p:blipFill>
            <p:spPr>
              <a:xfrm>
                <a:off x="5581574" y="3585493"/>
                <a:ext cx="556200" cy="438480"/>
              </a:xfrm>
              <a:prstGeom prst="rect">
                <a:avLst/>
              </a:prstGeom>
            </p:spPr>
          </p:pic>
          <p:pic>
            <p:nvPicPr>
              <p:cNvPr id="21" name="Picture 20"/>
              <p:cNvPicPr>
                <a:picLocks noChangeAspect="1"/>
              </p:cNvPicPr>
              <p:nvPr/>
            </p:nvPicPr>
            <p:blipFill>
              <a:blip r:embed="rId2"/>
              <a:stretch>
                <a:fillRect/>
              </a:stretch>
            </p:blipFill>
            <p:spPr>
              <a:xfrm>
                <a:off x="5970309" y="3700199"/>
                <a:ext cx="420496" cy="432326"/>
              </a:xfrm>
              <a:prstGeom prst="rect">
                <a:avLst/>
              </a:prstGeom>
            </p:spPr>
          </p:pic>
          <p:pic>
            <p:nvPicPr>
              <p:cNvPr id="22" name="Picture 21"/>
              <p:cNvPicPr>
                <a:picLocks noChangeAspect="1"/>
              </p:cNvPicPr>
              <p:nvPr/>
            </p:nvPicPr>
            <p:blipFill>
              <a:blip r:embed="rId5"/>
              <a:stretch>
                <a:fillRect/>
              </a:stretch>
            </p:blipFill>
            <p:spPr>
              <a:xfrm>
                <a:off x="4893565" y="3772769"/>
                <a:ext cx="688009" cy="605769"/>
              </a:xfrm>
              <a:prstGeom prst="rect">
                <a:avLst/>
              </a:prstGeom>
            </p:spPr>
          </p:pic>
        </p:grpSp>
      </p:grpSp>
      <p:cxnSp>
        <p:nvCxnSpPr>
          <p:cNvPr id="25" name="Straight Arrow Connector 24"/>
          <p:cNvCxnSpPr/>
          <p:nvPr/>
        </p:nvCxnSpPr>
        <p:spPr>
          <a:xfrm flipH="1" flipV="1">
            <a:off x="3708005" y="4273667"/>
            <a:ext cx="2495076" cy="1036904"/>
          </a:xfrm>
          <a:prstGeom prst="straightConnector1">
            <a:avLst/>
          </a:prstGeom>
          <a:ln w="28575">
            <a:solidFill>
              <a:schemeClr val="accent1"/>
            </a:solidFill>
            <a:prstDash val="sysDash"/>
            <a:headEnd type="none" w="lg" len="lg"/>
            <a:tailEnd type="stealth" w="lg" len="lg"/>
          </a:ln>
          <a:effectLst/>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rot="1287592">
            <a:off x="4073255" y="4579573"/>
            <a:ext cx="2192203"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 Perform needed actions&gt;&gt;</a:t>
            </a:r>
          </a:p>
        </p:txBody>
      </p:sp>
      <p:grpSp>
        <p:nvGrpSpPr>
          <p:cNvPr id="41" name="Group 40"/>
          <p:cNvGrpSpPr/>
          <p:nvPr/>
        </p:nvGrpSpPr>
        <p:grpSpPr>
          <a:xfrm>
            <a:off x="1049064" y="1984193"/>
            <a:ext cx="3640606" cy="2219845"/>
            <a:chOff x="942102" y="1153312"/>
            <a:chExt cx="3640606" cy="2219845"/>
          </a:xfrm>
        </p:grpSpPr>
        <p:grpSp>
          <p:nvGrpSpPr>
            <p:cNvPr id="15" name="Group 14"/>
            <p:cNvGrpSpPr>
              <a:grpSpLocks noChangeAspect="1"/>
            </p:cNvGrpSpPr>
            <p:nvPr/>
          </p:nvGrpSpPr>
          <p:grpSpPr>
            <a:xfrm>
              <a:off x="942102" y="1487871"/>
              <a:ext cx="3244601" cy="1885286"/>
              <a:chOff x="2145551" y="3618082"/>
              <a:chExt cx="4168413" cy="2422070"/>
            </a:xfrm>
          </p:grpSpPr>
          <p:sp>
            <p:nvSpPr>
              <p:cNvPr id="7" name="Rectangle 6"/>
              <p:cNvSpPr/>
              <p:nvPr/>
            </p:nvSpPr>
            <p:spPr bwMode="auto">
              <a:xfrm>
                <a:off x="2145551" y="3618082"/>
                <a:ext cx="4168413" cy="1799135"/>
              </a:xfrm>
              <a:prstGeom prst="rect">
                <a:avLst/>
              </a:prstGeom>
              <a:solidFill>
                <a:schemeClr val="bg1">
                  <a:lumMod val="95000"/>
                  <a:alpha val="80000"/>
                </a:schemeClr>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2000" spc="-52" dirty="0" smtClean="0">
                    <a:solidFill>
                      <a:schemeClr val="tx1">
                        <a:lumMod val="75000"/>
                        <a:lumOff val="25000"/>
                      </a:schemeClr>
                    </a:solidFill>
                    <a:latin typeface="Segoe UI Light" panose="020B0502040204020203" pitchFamily="34" charset="0"/>
                    <a:cs typeface="Segoe UI Light" panose="020B0502040204020203" pitchFamily="34" charset="0"/>
                  </a:rPr>
                  <a:t>SharePoint</a:t>
                </a:r>
                <a:endParaRPr lang="en-US" sz="2000"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bwMode="auto">
              <a:xfrm>
                <a:off x="3165957" y="4449234"/>
                <a:ext cx="2809797" cy="1000339"/>
              </a:xfrm>
              <a:prstGeom prst="rect">
                <a:avLst/>
              </a:prstGeom>
              <a:solidFill>
                <a:schemeClr val="bg1"/>
              </a:solidFill>
              <a:ln>
                <a:solidFill>
                  <a:schemeClr val="bg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p:cNvPicPr>
                <a:picLocks noChangeAspect="1"/>
              </p:cNvPicPr>
              <p:nvPr/>
            </p:nvPicPr>
            <p:blipFill>
              <a:blip r:embed="rId6"/>
              <a:stretch>
                <a:fillRect/>
              </a:stretch>
            </p:blipFill>
            <p:spPr>
              <a:xfrm>
                <a:off x="2409438" y="4157130"/>
                <a:ext cx="3640637" cy="1883022"/>
              </a:xfrm>
              <a:prstGeom prst="rect">
                <a:avLst/>
              </a:prstGeom>
            </p:spPr>
          </p:pic>
        </p:grpSp>
        <p:pic>
          <p:nvPicPr>
            <p:cNvPr id="33" name="Picture 32"/>
            <p:cNvPicPr>
              <a:picLocks noChangeAspect="1"/>
            </p:cNvPicPr>
            <p:nvPr/>
          </p:nvPicPr>
          <p:blipFill>
            <a:blip r:embed="rId7"/>
            <a:stretch>
              <a:fillRect/>
            </a:stretch>
          </p:blipFill>
          <p:spPr>
            <a:xfrm>
              <a:off x="3562524" y="1153312"/>
              <a:ext cx="1020184" cy="669117"/>
            </a:xfrm>
            <a:prstGeom prst="rect">
              <a:avLst/>
            </a:prstGeom>
          </p:spPr>
        </p:pic>
      </p:grpSp>
      <p:grpSp>
        <p:nvGrpSpPr>
          <p:cNvPr id="52" name="Group 51"/>
          <p:cNvGrpSpPr/>
          <p:nvPr/>
        </p:nvGrpSpPr>
        <p:grpSpPr>
          <a:xfrm>
            <a:off x="9456905" y="3399907"/>
            <a:ext cx="1746418" cy="1114521"/>
            <a:chOff x="7465491" y="5209929"/>
            <a:chExt cx="1746418" cy="1114521"/>
          </a:xfrm>
        </p:grpSpPr>
        <p:grpSp>
          <p:nvGrpSpPr>
            <p:cNvPr id="53" name="Group 52"/>
            <p:cNvGrpSpPr/>
            <p:nvPr/>
          </p:nvGrpSpPr>
          <p:grpSpPr>
            <a:xfrm>
              <a:off x="7465491" y="5209929"/>
              <a:ext cx="1746418" cy="825548"/>
              <a:chOff x="5427988" y="5181081"/>
              <a:chExt cx="1746418" cy="825548"/>
            </a:xfrm>
          </p:grpSpPr>
          <p:sp>
            <p:nvSpPr>
              <p:cNvPr id="55" name="Rectangle 54"/>
              <p:cNvSpPr/>
              <p:nvPr/>
            </p:nvSpPr>
            <p:spPr bwMode="auto">
              <a:xfrm>
                <a:off x="5427988" y="5181081"/>
                <a:ext cx="1505122"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Storage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Queue</a:t>
                </a:r>
              </a:p>
            </p:txBody>
          </p:sp>
          <p:pic>
            <p:nvPicPr>
              <p:cNvPr id="56" name="Picture 55"/>
              <p:cNvPicPr>
                <a:picLocks noChangeAspect="1"/>
              </p:cNvPicPr>
              <p:nvPr/>
            </p:nvPicPr>
            <p:blipFill>
              <a:blip r:embed="rId2"/>
              <a:stretch>
                <a:fillRect/>
              </a:stretch>
            </p:blipFill>
            <p:spPr>
              <a:xfrm>
                <a:off x="6753910" y="5189567"/>
                <a:ext cx="420496" cy="432326"/>
              </a:xfrm>
              <a:prstGeom prst="rect">
                <a:avLst/>
              </a:prstGeom>
            </p:spPr>
          </p:pic>
        </p:grpSp>
        <p:pic>
          <p:nvPicPr>
            <p:cNvPr id="54" name="Picture 53"/>
            <p:cNvPicPr>
              <a:picLocks noChangeAspect="1"/>
            </p:cNvPicPr>
            <p:nvPr/>
          </p:nvPicPr>
          <p:blipFill>
            <a:blip r:embed="rId8"/>
            <a:stretch>
              <a:fillRect/>
            </a:stretch>
          </p:blipFill>
          <p:spPr>
            <a:xfrm>
              <a:off x="8060707" y="5531010"/>
              <a:ext cx="911161" cy="793440"/>
            </a:xfrm>
            <a:prstGeom prst="rect">
              <a:avLst/>
            </a:prstGeom>
          </p:spPr>
        </p:pic>
      </p:grpSp>
      <p:cxnSp>
        <p:nvCxnSpPr>
          <p:cNvPr id="58" name="Straight Arrow Connector 57"/>
          <p:cNvCxnSpPr/>
          <p:nvPr/>
        </p:nvCxnSpPr>
        <p:spPr>
          <a:xfrm flipH="1" flipV="1">
            <a:off x="8612340" y="2402611"/>
            <a:ext cx="1597126" cy="880461"/>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cxnSp>
        <p:nvCxnSpPr>
          <p:cNvPr id="60" name="Straight Arrow Connector 59"/>
          <p:cNvCxnSpPr/>
          <p:nvPr/>
        </p:nvCxnSpPr>
        <p:spPr>
          <a:xfrm flipV="1">
            <a:off x="7825189" y="4355409"/>
            <a:ext cx="2226932" cy="1066600"/>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grpSp>
        <p:nvGrpSpPr>
          <p:cNvPr id="27" name="Group 26"/>
          <p:cNvGrpSpPr/>
          <p:nvPr/>
        </p:nvGrpSpPr>
        <p:grpSpPr>
          <a:xfrm>
            <a:off x="4143908" y="3437525"/>
            <a:ext cx="514401" cy="514401"/>
            <a:chOff x="492" y="17985"/>
            <a:chExt cx="524853" cy="524853"/>
          </a:xfrm>
        </p:grpSpPr>
        <p:sp>
          <p:nvSpPr>
            <p:cNvPr id="28" name="Oval 2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smtClean="0"/>
                <a:t>1</a:t>
              </a:r>
              <a:endParaRPr lang="en-US" sz="2352" dirty="0"/>
            </a:p>
          </p:txBody>
        </p:sp>
      </p:grpSp>
      <p:cxnSp>
        <p:nvCxnSpPr>
          <p:cNvPr id="12" name="Straight Arrow Connector 11"/>
          <p:cNvCxnSpPr>
            <a:endCxn id="2" idx="3"/>
          </p:cNvCxnSpPr>
          <p:nvPr/>
        </p:nvCxnSpPr>
        <p:spPr>
          <a:xfrm flipH="1">
            <a:off x="4088260" y="2509276"/>
            <a:ext cx="2383251" cy="961911"/>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grpSp>
        <p:nvGrpSpPr>
          <p:cNvPr id="67" name="Group 66"/>
          <p:cNvGrpSpPr/>
          <p:nvPr/>
        </p:nvGrpSpPr>
        <p:grpSpPr>
          <a:xfrm>
            <a:off x="8275019" y="1618466"/>
            <a:ext cx="514401" cy="514401"/>
            <a:chOff x="492" y="17985"/>
            <a:chExt cx="524853" cy="524853"/>
          </a:xfrm>
        </p:grpSpPr>
        <p:sp>
          <p:nvSpPr>
            <p:cNvPr id="68" name="Oval 6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2</a:t>
              </a:r>
              <a:endParaRPr lang="en-US" sz="2352" dirty="0"/>
            </a:p>
          </p:txBody>
        </p:sp>
      </p:grpSp>
      <p:grpSp>
        <p:nvGrpSpPr>
          <p:cNvPr id="70" name="Group 69"/>
          <p:cNvGrpSpPr/>
          <p:nvPr/>
        </p:nvGrpSpPr>
        <p:grpSpPr>
          <a:xfrm>
            <a:off x="9024842" y="3903422"/>
            <a:ext cx="514401" cy="514401"/>
            <a:chOff x="492" y="17985"/>
            <a:chExt cx="524853" cy="524853"/>
          </a:xfrm>
        </p:grpSpPr>
        <p:sp>
          <p:nvSpPr>
            <p:cNvPr id="71" name="Oval 7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3</a:t>
              </a:r>
              <a:endParaRPr lang="en-US" sz="2352" dirty="0"/>
            </a:p>
          </p:txBody>
        </p:sp>
      </p:grpSp>
      <p:grpSp>
        <p:nvGrpSpPr>
          <p:cNvPr id="73" name="Group 72"/>
          <p:cNvGrpSpPr/>
          <p:nvPr/>
        </p:nvGrpSpPr>
        <p:grpSpPr>
          <a:xfrm>
            <a:off x="6110413" y="5422009"/>
            <a:ext cx="514401" cy="514401"/>
            <a:chOff x="492" y="17985"/>
            <a:chExt cx="524853" cy="524853"/>
          </a:xfrm>
        </p:grpSpPr>
        <p:sp>
          <p:nvSpPr>
            <p:cNvPr id="74" name="Oval 7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4</a:t>
              </a:r>
              <a:endParaRPr lang="en-US" sz="2352" dirty="0"/>
            </a:p>
          </p:txBody>
        </p:sp>
      </p:grpSp>
      <p:sp>
        <p:nvSpPr>
          <p:cNvPr id="76" name="TextBox 75"/>
          <p:cNvSpPr txBox="1"/>
          <p:nvPr/>
        </p:nvSpPr>
        <p:spPr>
          <a:xfrm rot="1803052">
            <a:off x="8692037" y="2599133"/>
            <a:ext cx="1429879"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&lt;&lt;Add message&gt;&gt;</a:t>
            </a:r>
          </a:p>
        </p:txBody>
      </p:sp>
      <p:sp>
        <p:nvSpPr>
          <p:cNvPr id="77" name="TextBox 76"/>
          <p:cNvSpPr txBox="1"/>
          <p:nvPr/>
        </p:nvSpPr>
        <p:spPr>
          <a:xfrm rot="20074024">
            <a:off x="8163587" y="4710207"/>
            <a:ext cx="1183209"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&lt;&lt;instantiate&gt;&gt;</a:t>
            </a:r>
          </a:p>
        </p:txBody>
      </p:sp>
      <p:sp>
        <p:nvSpPr>
          <p:cNvPr id="3" name="Title 2"/>
          <p:cNvSpPr>
            <a:spLocks noGrp="1"/>
          </p:cNvSpPr>
          <p:nvPr>
            <p:ph type="title"/>
          </p:nvPr>
        </p:nvSpPr>
        <p:spPr/>
        <p:txBody>
          <a:bodyPr/>
          <a:lstStyle/>
          <a:p>
            <a:r>
              <a:rPr lang="en-US" dirty="0" smtClean="0"/>
              <a:t>Asynchronous App Installed handling</a:t>
            </a:r>
            <a:endParaRPr lang="en-GB" dirty="0"/>
          </a:p>
        </p:txBody>
      </p:sp>
    </p:spTree>
    <p:extLst>
      <p:ext uri="{BB962C8B-B14F-4D97-AF65-F5344CB8AC3E}">
        <p14:creationId xmlns:p14="http://schemas.microsoft.com/office/powerpoint/2010/main" val="5090503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1000"/>
                                        <p:tgtEl>
                                          <p:spTgt spid="76"/>
                                        </p:tgtEl>
                                      </p:cBhvr>
                                    </p:animEffect>
                                    <p:anim calcmode="lin" valueType="num">
                                      <p:cBhvr>
                                        <p:cTn id="20" dur="1000" fill="hold"/>
                                        <p:tgtEl>
                                          <p:spTgt spid="76"/>
                                        </p:tgtEl>
                                        <p:attrNameLst>
                                          <p:attrName>ppt_x</p:attrName>
                                        </p:attrNameLst>
                                      </p:cBhvr>
                                      <p:tavLst>
                                        <p:tav tm="0">
                                          <p:val>
                                            <p:strVal val="#ppt_x"/>
                                          </p:val>
                                        </p:tav>
                                        <p:tav tm="100000">
                                          <p:val>
                                            <p:strVal val="#ppt_x"/>
                                          </p:val>
                                        </p:tav>
                                      </p:tavLst>
                                    </p:anim>
                                    <p:anim calcmode="lin" valueType="num">
                                      <p:cBhvr>
                                        <p:cTn id="21" dur="1000" fill="hold"/>
                                        <p:tgtEl>
                                          <p:spTgt spid="7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1000"/>
                                        <p:tgtEl>
                                          <p:spTgt spid="58"/>
                                        </p:tgtEl>
                                      </p:cBhvr>
                                    </p:animEffect>
                                    <p:anim calcmode="lin" valueType="num">
                                      <p:cBhvr>
                                        <p:cTn id="25" dur="1000" fill="hold"/>
                                        <p:tgtEl>
                                          <p:spTgt spid="58"/>
                                        </p:tgtEl>
                                        <p:attrNameLst>
                                          <p:attrName>ppt_x</p:attrName>
                                        </p:attrNameLst>
                                      </p:cBhvr>
                                      <p:tavLst>
                                        <p:tav tm="0">
                                          <p:val>
                                            <p:strVal val="#ppt_x"/>
                                          </p:val>
                                        </p:tav>
                                        <p:tav tm="100000">
                                          <p:val>
                                            <p:strVal val="#ppt_x"/>
                                          </p:val>
                                        </p:tav>
                                      </p:tavLst>
                                    </p:anim>
                                    <p:anim calcmode="lin" valueType="num">
                                      <p:cBhvr>
                                        <p:cTn id="2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fade">
                                      <p:cBhvr>
                                        <p:cTn id="31" dur="1000"/>
                                        <p:tgtEl>
                                          <p:spTgt spid="77"/>
                                        </p:tgtEl>
                                      </p:cBhvr>
                                    </p:animEffect>
                                    <p:anim calcmode="lin" valueType="num">
                                      <p:cBhvr>
                                        <p:cTn id="32" dur="1000" fill="hold"/>
                                        <p:tgtEl>
                                          <p:spTgt spid="77"/>
                                        </p:tgtEl>
                                        <p:attrNameLst>
                                          <p:attrName>ppt_x</p:attrName>
                                        </p:attrNameLst>
                                      </p:cBhvr>
                                      <p:tavLst>
                                        <p:tav tm="0">
                                          <p:val>
                                            <p:strVal val="#ppt_x"/>
                                          </p:val>
                                        </p:tav>
                                        <p:tav tm="100000">
                                          <p:val>
                                            <p:strVal val="#ppt_x"/>
                                          </p:val>
                                        </p:tav>
                                      </p:tavLst>
                                    </p:anim>
                                    <p:anim calcmode="lin" valueType="num">
                                      <p:cBhvr>
                                        <p:cTn id="33" dur="1000" fill="hold"/>
                                        <p:tgtEl>
                                          <p:spTgt spid="7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1000"/>
                                        <p:tgtEl>
                                          <p:spTgt spid="60"/>
                                        </p:tgtEl>
                                      </p:cBhvr>
                                    </p:animEffect>
                                    <p:anim calcmode="lin" valueType="num">
                                      <p:cBhvr>
                                        <p:cTn id="37" dur="1000" fill="hold"/>
                                        <p:tgtEl>
                                          <p:spTgt spid="60"/>
                                        </p:tgtEl>
                                        <p:attrNameLst>
                                          <p:attrName>ppt_x</p:attrName>
                                        </p:attrNameLst>
                                      </p:cBhvr>
                                      <p:tavLst>
                                        <p:tav tm="0">
                                          <p:val>
                                            <p:strVal val="#ppt_x"/>
                                          </p:val>
                                        </p:tav>
                                        <p:tav tm="100000">
                                          <p:val>
                                            <p:strVal val="#ppt_x"/>
                                          </p:val>
                                        </p:tav>
                                      </p:tavLst>
                                    </p:anim>
                                    <p:anim calcmode="lin" valueType="num">
                                      <p:cBhvr>
                                        <p:cTn id="38"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1000"/>
                                        <p:tgtEl>
                                          <p:spTgt spid="25"/>
                                        </p:tgtEl>
                                      </p:cBhvr>
                                    </p:animEffect>
                                    <p:anim calcmode="lin" valueType="num">
                                      <p:cBhvr>
                                        <p:cTn id="44" dur="1000" fill="hold"/>
                                        <p:tgtEl>
                                          <p:spTgt spid="25"/>
                                        </p:tgtEl>
                                        <p:attrNameLst>
                                          <p:attrName>ppt_x</p:attrName>
                                        </p:attrNameLst>
                                      </p:cBhvr>
                                      <p:tavLst>
                                        <p:tav tm="0">
                                          <p:val>
                                            <p:strVal val="#ppt_x"/>
                                          </p:val>
                                        </p:tav>
                                        <p:tav tm="100000">
                                          <p:val>
                                            <p:strVal val="#ppt_x"/>
                                          </p:val>
                                        </p:tav>
                                      </p:tavLst>
                                    </p:anim>
                                    <p:anim calcmode="lin" valueType="num">
                                      <p:cBhvr>
                                        <p:cTn id="45" dur="1000" fill="hold"/>
                                        <p:tgtEl>
                                          <p:spTgt spid="2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76" grpId="0"/>
      <p:bldP spid="7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sz="2400" dirty="0"/>
              <a:t>https://github.com/OfficeDev/PnP/tree/master/Samples/Core.EventReceivers</a:t>
            </a:r>
            <a:endParaRPr lang="en-GB" sz="2400" dirty="0"/>
          </a:p>
        </p:txBody>
      </p:sp>
      <p:sp>
        <p:nvSpPr>
          <p:cNvPr id="5" name="Text Placeholder 4"/>
          <p:cNvSpPr>
            <a:spLocks noGrp="1"/>
          </p:cNvSpPr>
          <p:nvPr>
            <p:ph type="body" sz="quarter" idx="10"/>
          </p:nvPr>
        </p:nvSpPr>
        <p:spPr/>
        <p:txBody>
          <a:bodyPr/>
          <a:lstStyle/>
          <a:p>
            <a:r>
              <a:rPr lang="en-US" dirty="0" smtClean="0"/>
              <a:t>Demo</a:t>
            </a:r>
            <a:endParaRPr lang="en-GB" dirty="0"/>
          </a:p>
        </p:txBody>
      </p:sp>
      <p:sp>
        <p:nvSpPr>
          <p:cNvPr id="6" name="Text Placeholder 5"/>
          <p:cNvSpPr>
            <a:spLocks noGrp="1"/>
          </p:cNvSpPr>
          <p:nvPr>
            <p:ph type="body" sz="quarter" idx="11"/>
          </p:nvPr>
        </p:nvSpPr>
        <p:spPr>
          <a:xfrm>
            <a:off x="973138" y="1447800"/>
            <a:ext cx="10488946" cy="914096"/>
          </a:xfrm>
        </p:spPr>
        <p:txBody>
          <a:bodyPr/>
          <a:lstStyle/>
          <a:p>
            <a:r>
              <a:rPr lang="en-US" dirty="0" smtClean="0"/>
              <a:t>Debugging app </a:t>
            </a:r>
            <a:r>
              <a:rPr lang="en-US" dirty="0" smtClean="0"/>
              <a:t>event receivers</a:t>
            </a:r>
            <a:endParaRPr lang="en-GB" dirty="0"/>
          </a:p>
        </p:txBody>
      </p:sp>
    </p:spTree>
    <p:extLst>
      <p:ext uri="{BB962C8B-B14F-4D97-AF65-F5344CB8AC3E}">
        <p14:creationId xmlns:p14="http://schemas.microsoft.com/office/powerpoint/2010/main" val="28911490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1" y="2434949"/>
            <a:ext cx="12188825"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3652114" y="2625360"/>
            <a:ext cx="1873901" cy="1800950"/>
            <a:chOff x="3496879" y="2742525"/>
            <a:chExt cx="1873901" cy="1800950"/>
          </a:xfrm>
        </p:grpSpPr>
        <p:sp>
          <p:nvSpPr>
            <p:cNvPr id="30" name="TextBox 29"/>
            <p:cNvSpPr txBox="1"/>
            <p:nvPr/>
          </p:nvSpPr>
          <p:spPr>
            <a:xfrm>
              <a:off x="3496879" y="3620145"/>
              <a:ext cx="1873901" cy="923330"/>
            </a:xfrm>
            <a:prstGeom prst="rect">
              <a:avLst/>
            </a:prstGeom>
            <a:noFill/>
          </p:spPr>
          <p:txBody>
            <a:bodyPr wrap="square" lIns="0" tIns="0" rIns="0" bIns="0" rtlCol="0">
              <a:spAutoFit/>
            </a:bodyPr>
            <a:lstStyle/>
            <a:p>
              <a:pPr algn="ctr"/>
              <a:r>
                <a:rPr lang="en-US" sz="2000" spc="-70" dirty="0" smtClean="0">
                  <a:solidFill>
                    <a:schemeClr val="bg1"/>
                  </a:solidFill>
                </a:rPr>
                <a:t>You can use </a:t>
              </a:r>
              <a:r>
                <a:rPr lang="en-US" sz="2000" spc="-70" dirty="0" err="1" smtClean="0">
                  <a:solidFill>
                    <a:schemeClr val="bg1"/>
                  </a:solidFill>
                </a:rPr>
                <a:t>WebJobs</a:t>
              </a:r>
              <a:r>
                <a:rPr lang="en-US" sz="2000" spc="-70" dirty="0" smtClean="0">
                  <a:solidFill>
                    <a:schemeClr val="bg1"/>
                  </a:solidFill>
                </a:rPr>
                <a:t> also for </a:t>
              </a:r>
              <a:r>
                <a:rPr lang="en-US" sz="2000" spc="-70" dirty="0" err="1" smtClean="0">
                  <a:solidFill>
                    <a:schemeClr val="bg1"/>
                  </a:solidFill>
                </a:rPr>
                <a:t>async</a:t>
              </a:r>
              <a:r>
                <a:rPr lang="en-US" sz="2000" spc="-70" dirty="0" smtClean="0">
                  <a:solidFill>
                    <a:schemeClr val="bg1"/>
                  </a:solidFill>
                </a:rPr>
                <a:t> tasks</a:t>
              </a:r>
              <a:endParaRPr lang="en-US" sz="2000" spc="-70" dirty="0">
                <a:solidFill>
                  <a:schemeClr val="bg1"/>
                </a:solidFill>
              </a:endParaRPr>
            </a:p>
          </p:txBody>
        </p:sp>
        <p:pic>
          <p:nvPicPr>
            <p:cNvPr id="48" name="Picture 47"/>
            <p:cNvPicPr>
              <a:picLocks noChangeAspect="1"/>
            </p:cNvPicPr>
            <p:nvPr/>
          </p:nvPicPr>
          <p:blipFill>
            <a:blip r:embed="rId3"/>
            <a:stretch>
              <a:fillRect/>
            </a:stretch>
          </p:blipFill>
          <p:spPr>
            <a:xfrm>
              <a:off x="4077148" y="2742525"/>
              <a:ext cx="713362" cy="876727"/>
            </a:xfrm>
            <a:prstGeom prst="rect">
              <a:avLst/>
            </a:prstGeom>
          </p:spPr>
        </p:pic>
      </p:grpSp>
      <p:grpSp>
        <p:nvGrpSpPr>
          <p:cNvPr id="4" name="Group 3"/>
          <p:cNvGrpSpPr/>
          <p:nvPr/>
        </p:nvGrpSpPr>
        <p:grpSpPr>
          <a:xfrm>
            <a:off x="789688" y="2558444"/>
            <a:ext cx="2060557" cy="1967115"/>
            <a:chOff x="804939" y="2548282"/>
            <a:chExt cx="2060557" cy="1967115"/>
          </a:xfrm>
        </p:grpSpPr>
        <p:sp>
          <p:nvSpPr>
            <p:cNvPr id="24" name="TextBox 23"/>
            <p:cNvSpPr txBox="1"/>
            <p:nvPr/>
          </p:nvSpPr>
          <p:spPr>
            <a:xfrm>
              <a:off x="804939" y="3899844"/>
              <a:ext cx="2060557" cy="615553"/>
            </a:xfrm>
            <a:prstGeom prst="rect">
              <a:avLst/>
            </a:prstGeom>
            <a:noFill/>
          </p:spPr>
          <p:txBody>
            <a:bodyPr wrap="square" lIns="0" tIns="0" rIns="0" bIns="0" rtlCol="0">
              <a:spAutoFit/>
            </a:bodyPr>
            <a:lstStyle/>
            <a:p>
              <a:pPr algn="ctr"/>
              <a:r>
                <a:rPr lang="en-US" sz="2000" spc="-70" dirty="0" smtClean="0">
                  <a:solidFill>
                    <a:schemeClr val="bg1"/>
                  </a:solidFill>
                </a:rPr>
                <a:t>Remote timer jobs for scheduled tasks</a:t>
              </a:r>
              <a:endParaRPr lang="en-US" sz="2000" spc="-70" dirty="0">
                <a:solidFill>
                  <a:schemeClr val="bg1"/>
                </a:solidFill>
              </a:endParaRPr>
            </a:p>
          </p:txBody>
        </p:sp>
        <p:pic>
          <p:nvPicPr>
            <p:cNvPr id="17" name="Picture 16"/>
            <p:cNvPicPr>
              <a:picLocks noChangeAspect="1"/>
            </p:cNvPicPr>
            <p:nvPr/>
          </p:nvPicPr>
          <p:blipFill>
            <a:blip r:embed="rId4"/>
            <a:stretch>
              <a:fillRect/>
            </a:stretch>
          </p:blipFill>
          <p:spPr>
            <a:xfrm>
              <a:off x="1298868" y="2548282"/>
              <a:ext cx="1072701" cy="1421651"/>
            </a:xfrm>
            <a:prstGeom prst="rect">
              <a:avLst/>
            </a:prstGeom>
          </p:spPr>
        </p:pic>
      </p:grpSp>
      <p:grpSp>
        <p:nvGrpSpPr>
          <p:cNvPr id="5" name="Group 4"/>
          <p:cNvGrpSpPr/>
          <p:nvPr/>
        </p:nvGrpSpPr>
        <p:grpSpPr>
          <a:xfrm>
            <a:off x="9598011" y="2650067"/>
            <a:ext cx="1884594" cy="1777518"/>
            <a:chOff x="9094130" y="2664242"/>
            <a:chExt cx="1884594" cy="1777518"/>
          </a:xfrm>
        </p:grpSpPr>
        <p:sp>
          <p:nvSpPr>
            <p:cNvPr id="39" name="TextBox 38"/>
            <p:cNvSpPr txBox="1"/>
            <p:nvPr/>
          </p:nvSpPr>
          <p:spPr>
            <a:xfrm>
              <a:off x="9094130" y="3518430"/>
              <a:ext cx="1884594" cy="923330"/>
            </a:xfrm>
            <a:prstGeom prst="rect">
              <a:avLst/>
            </a:prstGeom>
            <a:noFill/>
          </p:spPr>
          <p:txBody>
            <a:bodyPr wrap="square" lIns="0" tIns="0" rIns="0" bIns="0" rtlCol="0">
              <a:spAutoFit/>
            </a:bodyPr>
            <a:lstStyle/>
            <a:p>
              <a:pPr algn="ctr"/>
              <a:r>
                <a:rPr lang="en-US" sz="2000" spc="-70" dirty="0" smtClean="0">
                  <a:solidFill>
                    <a:schemeClr val="bg1"/>
                  </a:solidFill>
                </a:rPr>
                <a:t>Avoid long operations in app events</a:t>
              </a:r>
              <a:endParaRPr lang="en-US" sz="2000" spc="-70" dirty="0">
                <a:solidFill>
                  <a:schemeClr val="bg1"/>
                </a:solidFill>
              </a:endParaRPr>
            </a:p>
          </p:txBody>
        </p:sp>
        <p:pic>
          <p:nvPicPr>
            <p:cNvPr id="50" name="Picture 49"/>
            <p:cNvPicPr>
              <a:picLocks noChangeAspect="1"/>
            </p:cNvPicPr>
            <p:nvPr/>
          </p:nvPicPr>
          <p:blipFill>
            <a:blip r:embed="rId5"/>
            <a:stretch>
              <a:fillRect/>
            </a:stretch>
          </p:blipFill>
          <p:spPr>
            <a:xfrm>
              <a:off x="9634562" y="2664242"/>
              <a:ext cx="803729" cy="804596"/>
            </a:xfrm>
            <a:prstGeom prst="rect">
              <a:avLst/>
            </a:prstGeom>
          </p:spPr>
        </p:pic>
      </p:grpSp>
      <p:grpSp>
        <p:nvGrpSpPr>
          <p:cNvPr id="7" name="Group 6"/>
          <p:cNvGrpSpPr/>
          <p:nvPr/>
        </p:nvGrpSpPr>
        <p:grpSpPr>
          <a:xfrm>
            <a:off x="6121267" y="2141385"/>
            <a:ext cx="3105298" cy="2747127"/>
            <a:chOff x="6175697" y="2141385"/>
            <a:chExt cx="3105298" cy="2747127"/>
          </a:xfrm>
        </p:grpSpPr>
        <p:sp>
          <p:nvSpPr>
            <p:cNvPr id="37" name="TextBox 36"/>
            <p:cNvSpPr txBox="1"/>
            <p:nvPr/>
          </p:nvSpPr>
          <p:spPr>
            <a:xfrm>
              <a:off x="7196082" y="3338206"/>
              <a:ext cx="2084913" cy="1231106"/>
            </a:xfrm>
            <a:prstGeom prst="rect">
              <a:avLst/>
            </a:prstGeom>
            <a:noFill/>
          </p:spPr>
          <p:txBody>
            <a:bodyPr wrap="square" lIns="0" tIns="0" rIns="0" bIns="0" rtlCol="0">
              <a:spAutoFit/>
            </a:bodyPr>
            <a:lstStyle/>
            <a:p>
              <a:pPr algn="ctr"/>
              <a:r>
                <a:rPr lang="en-US" sz="2000" spc="-70" dirty="0" smtClean="0">
                  <a:solidFill>
                    <a:schemeClr val="bg1"/>
                  </a:solidFill>
                </a:rPr>
                <a:t>Remote event receivers is not for synchronization tasks</a:t>
              </a:r>
              <a:endParaRPr lang="en-US" sz="2000" spc="-70" dirty="0">
                <a:solidFill>
                  <a:schemeClr val="bg1"/>
                </a:solidFill>
              </a:endParaRPr>
            </a:p>
          </p:txBody>
        </p:sp>
        <p:pic>
          <p:nvPicPr>
            <p:cNvPr id="22" name="Picture 21"/>
            <p:cNvPicPr>
              <a:picLocks noChangeAspect="1"/>
            </p:cNvPicPr>
            <p:nvPr/>
          </p:nvPicPr>
          <p:blipFill>
            <a:blip r:embed="rId6"/>
            <a:stretch>
              <a:fillRect/>
            </a:stretch>
          </p:blipFill>
          <p:spPr>
            <a:xfrm>
              <a:off x="6175697" y="2141385"/>
              <a:ext cx="1488765" cy="2747127"/>
            </a:xfrm>
            <a:prstGeom prst="rect">
              <a:avLst/>
            </a:prstGeom>
          </p:spPr>
        </p:pic>
      </p:grpSp>
    </p:spTree>
    <p:extLst>
      <p:ext uri="{BB962C8B-B14F-4D97-AF65-F5344CB8AC3E}">
        <p14:creationId xmlns:p14="http://schemas.microsoft.com/office/powerpoint/2010/main" val="3273948172"/>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34022095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269099" y="3723621"/>
            <a:ext cx="11439686" cy="242374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6" name="Rectangle 5"/>
          <p:cNvSpPr/>
          <p:nvPr/>
        </p:nvSpPr>
        <p:spPr bwMode="auto">
          <a:xfrm>
            <a:off x="269099" y="1635100"/>
            <a:ext cx="11439686" cy="199050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10" name="Rectangle 9" hidden="1"/>
          <p:cNvSpPr/>
          <p:nvPr/>
        </p:nvSpPr>
        <p:spPr bwMode="auto">
          <a:xfrm>
            <a:off x="6488" y="1336651"/>
            <a:ext cx="6170299" cy="551770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67" tIns="143256" rIns="179067" bIns="143256" numCol="1" spcCol="0" rtlCol="0" fromWordArt="0" anchor="t" anchorCtr="0" forceAA="0" compatLnSpc="1">
            <a:prstTxWarp prst="textNoShape">
              <a:avLst/>
            </a:prstTxWarp>
            <a:noAutofit/>
          </a:bodyPr>
          <a:lstStyle/>
          <a:p>
            <a:pPr algn="ctr" defTabSz="913012" fontAlgn="base">
              <a:lnSpc>
                <a:spcPct val="90000"/>
              </a:lnSpc>
              <a:spcBef>
                <a:spcPct val="0"/>
              </a:spcBef>
              <a:spcAft>
                <a:spcPct val="0"/>
              </a:spcAft>
            </a:pPr>
            <a:endParaRPr lang="en-US" sz="2349"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1553757" y="1769600"/>
            <a:ext cx="7140914" cy="181130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Transform your code</a:t>
            </a:r>
          </a:p>
          <a:p>
            <a:pPr>
              <a:lnSpc>
                <a:spcPct val="90000"/>
              </a:lnSpc>
              <a:spcBef>
                <a:spcPts val="588"/>
              </a:spcBef>
              <a:spcAft>
                <a:spcPts val="2939"/>
              </a:spcAft>
              <a:buClr>
                <a:schemeClr val="tx1"/>
              </a:buClr>
              <a:buSzPct val="100000"/>
            </a:pPr>
            <a:r>
              <a:rPr lang="en-US" sz="2351" dirty="0">
                <a:latin typeface="+mj-lt"/>
              </a:rPr>
              <a:t>Providing App Model Patterns for common scenarios</a:t>
            </a:r>
            <a:br>
              <a:rPr lang="en-US" sz="2351" dirty="0">
                <a:latin typeface="+mj-lt"/>
              </a:rPr>
            </a:br>
            <a:r>
              <a:rPr lang="en-US" sz="2351" dirty="0">
                <a:latin typeface="+mj-lt"/>
              </a:rPr>
              <a:t>Open source and based on community contributions</a:t>
            </a:r>
            <a:br>
              <a:rPr lang="en-US" sz="2351" dirty="0">
                <a:latin typeface="+mj-lt"/>
              </a:rPr>
            </a:br>
            <a:r>
              <a:rPr lang="en-US" sz="2351" dirty="0">
                <a:latin typeface="+mj-lt"/>
              </a:rPr>
              <a:t>Constantly evolving set of material for reuse</a:t>
            </a:r>
          </a:p>
        </p:txBody>
      </p:sp>
      <p:sp>
        <p:nvSpPr>
          <p:cNvPr id="20" name="Rectangle 19"/>
          <p:cNvSpPr/>
          <p:nvPr/>
        </p:nvSpPr>
        <p:spPr>
          <a:xfrm>
            <a:off x="1553757" y="3909805"/>
            <a:ext cx="10047480" cy="213701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100+ Visual Studio projects</a:t>
            </a:r>
          </a:p>
          <a:p>
            <a:pPr>
              <a:lnSpc>
                <a:spcPct val="90000"/>
              </a:lnSpc>
              <a:spcBef>
                <a:spcPts val="588"/>
              </a:spcBef>
              <a:spcAft>
                <a:spcPts val="2939"/>
              </a:spcAft>
              <a:buClr>
                <a:schemeClr val="tx1"/>
              </a:buClr>
              <a:buSzPct val="100000"/>
            </a:pPr>
            <a:r>
              <a:rPr lang="en-US" sz="2351" dirty="0">
                <a:latin typeface="+mj-lt"/>
              </a:rPr>
              <a:t>Common scenarios</a:t>
            </a:r>
            <a:br>
              <a:rPr lang="en-US" sz="2351" dirty="0">
                <a:latin typeface="+mj-lt"/>
              </a:rPr>
            </a:br>
            <a:r>
              <a:rPr lang="en-US" sz="2351" dirty="0">
                <a:latin typeface="+mj-lt"/>
              </a:rPr>
              <a:t>Branding</a:t>
            </a:r>
            <a:br>
              <a:rPr lang="en-US" sz="2351" dirty="0">
                <a:latin typeface="+mj-lt"/>
              </a:rPr>
            </a:br>
            <a:r>
              <a:rPr lang="en-US" sz="2351" dirty="0">
                <a:latin typeface="+mj-lt"/>
              </a:rPr>
              <a:t>Site provisioning</a:t>
            </a:r>
            <a:br>
              <a:rPr lang="en-US" sz="2351" dirty="0">
                <a:latin typeface="+mj-lt"/>
              </a:rPr>
            </a:br>
            <a:r>
              <a:rPr lang="en-US" sz="2351" dirty="0">
                <a:latin typeface="+mj-lt"/>
              </a:rPr>
              <a:t>Remote event receivers </a:t>
            </a:r>
          </a:p>
        </p:txBody>
      </p:sp>
      <p:sp>
        <p:nvSpPr>
          <p:cNvPr id="5" name="Rectangle 4"/>
          <p:cNvSpPr/>
          <p:nvPr/>
        </p:nvSpPr>
        <p:spPr>
          <a:xfrm>
            <a:off x="5739107" y="4656261"/>
            <a:ext cx="5323009" cy="1069437"/>
          </a:xfrm>
          <a:prstGeom prst="rect">
            <a:avLst/>
          </a:prstGeom>
        </p:spPr>
        <p:txBody>
          <a:bodyPr wrap="square">
            <a:spAutoFit/>
          </a:bodyPr>
          <a:lstStyle/>
          <a:p>
            <a:pPr>
              <a:lnSpc>
                <a:spcPct val="90000"/>
              </a:lnSpc>
              <a:spcBef>
                <a:spcPts val="588"/>
              </a:spcBef>
              <a:spcAft>
                <a:spcPts val="2939"/>
              </a:spcAft>
              <a:buClr>
                <a:schemeClr val="tx1"/>
              </a:buClr>
              <a:buSzPct val="100000"/>
            </a:pPr>
            <a:r>
              <a:rPr lang="en-US" sz="2351" dirty="0">
                <a:latin typeface="+mj-lt"/>
              </a:rPr>
              <a:t>UX component</a:t>
            </a:r>
            <a:br>
              <a:rPr lang="en-US" sz="2351" dirty="0">
                <a:latin typeface="+mj-lt"/>
              </a:rPr>
            </a:br>
            <a:r>
              <a:rPr lang="en-US" sz="2351" dirty="0">
                <a:latin typeface="+mj-lt"/>
              </a:rPr>
              <a:t>Taxonomy driven navigation</a:t>
            </a:r>
            <a:br>
              <a:rPr lang="en-US" sz="2351" dirty="0">
                <a:latin typeface="+mj-lt"/>
              </a:rPr>
            </a:br>
            <a:r>
              <a:rPr lang="en-US" sz="2351" dirty="0">
                <a:latin typeface="+mj-lt"/>
              </a:rPr>
              <a:t>And much more…</a:t>
            </a:r>
            <a:endParaRPr lang="en-US" sz="2351" u="sng" dirty="0">
              <a:latin typeface="+mj-lt"/>
            </a:endParaRPr>
          </a:p>
        </p:txBody>
      </p:sp>
      <p:grpSp>
        <p:nvGrpSpPr>
          <p:cNvPr id="32" name="Group 701"/>
          <p:cNvGrpSpPr>
            <a:grpSpLocks noChangeAspect="1"/>
          </p:cNvGrpSpPr>
          <p:nvPr/>
        </p:nvGrpSpPr>
        <p:grpSpPr bwMode="auto">
          <a:xfrm>
            <a:off x="392170" y="3909805"/>
            <a:ext cx="918403" cy="831817"/>
            <a:chOff x="10488" y="-2313"/>
            <a:chExt cx="944" cy="855"/>
          </a:xfrm>
          <a:solidFill>
            <a:schemeClr val="tx1">
              <a:lumMod val="50000"/>
              <a:lumOff val="50000"/>
            </a:schemeClr>
          </a:solidFill>
        </p:grpSpPr>
        <p:sp>
          <p:nvSpPr>
            <p:cNvPr id="33" name="Freeform 702"/>
            <p:cNvSpPr>
              <a:spLocks/>
            </p:cNvSpPr>
            <p:nvPr/>
          </p:nvSpPr>
          <p:spPr bwMode="auto">
            <a:xfrm>
              <a:off x="10488" y="-2313"/>
              <a:ext cx="779" cy="586"/>
            </a:xfrm>
            <a:custGeom>
              <a:avLst/>
              <a:gdLst>
                <a:gd name="T0" fmla="*/ 35 w 330"/>
                <a:gd name="T1" fmla="*/ 73 h 248"/>
                <a:gd name="T2" fmla="*/ 35 w 330"/>
                <a:gd name="T3" fmla="*/ 248 h 248"/>
                <a:gd name="T4" fmla="*/ 9 w 330"/>
                <a:gd name="T5" fmla="*/ 248 h 248"/>
                <a:gd name="T6" fmla="*/ 0 w 330"/>
                <a:gd name="T7" fmla="*/ 239 h 248"/>
                <a:gd name="T8" fmla="*/ 0 w 330"/>
                <a:gd name="T9" fmla="*/ 13 h 248"/>
                <a:gd name="T10" fmla="*/ 13 w 330"/>
                <a:gd name="T11" fmla="*/ 0 h 248"/>
                <a:gd name="T12" fmla="*/ 129 w 330"/>
                <a:gd name="T13" fmla="*/ 0 h 248"/>
                <a:gd name="T14" fmla="*/ 142 w 330"/>
                <a:gd name="T15" fmla="*/ 13 h 248"/>
                <a:gd name="T16" fmla="*/ 142 w 330"/>
                <a:gd name="T17" fmla="*/ 27 h 248"/>
                <a:gd name="T18" fmla="*/ 321 w 330"/>
                <a:gd name="T19" fmla="*/ 27 h 248"/>
                <a:gd name="T20" fmla="*/ 330 w 330"/>
                <a:gd name="T21" fmla="*/ 36 h 248"/>
                <a:gd name="T22" fmla="*/ 330 w 330"/>
                <a:gd name="T23" fmla="*/ 86 h 248"/>
                <a:gd name="T24" fmla="*/ 177 w 330"/>
                <a:gd name="T25" fmla="*/ 86 h 248"/>
                <a:gd name="T26" fmla="*/ 177 w 330"/>
                <a:gd name="T27" fmla="*/ 73 h 248"/>
                <a:gd name="T28" fmla="*/ 164 w 330"/>
                <a:gd name="T29" fmla="*/ 59 h 248"/>
                <a:gd name="T30" fmla="*/ 49 w 330"/>
                <a:gd name="T31" fmla="*/ 59 h 248"/>
                <a:gd name="T32" fmla="*/ 35 w 330"/>
                <a:gd name="T3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0" h="248">
                  <a:moveTo>
                    <a:pt x="35" y="73"/>
                  </a:moveTo>
                  <a:cubicBezTo>
                    <a:pt x="35" y="248"/>
                    <a:pt x="35" y="248"/>
                    <a:pt x="35" y="248"/>
                  </a:cubicBezTo>
                  <a:cubicBezTo>
                    <a:pt x="9" y="248"/>
                    <a:pt x="9" y="248"/>
                    <a:pt x="9" y="248"/>
                  </a:cubicBezTo>
                  <a:cubicBezTo>
                    <a:pt x="4" y="248"/>
                    <a:pt x="0" y="244"/>
                    <a:pt x="0" y="239"/>
                  </a:cubicBezTo>
                  <a:cubicBezTo>
                    <a:pt x="0" y="13"/>
                    <a:pt x="0" y="13"/>
                    <a:pt x="0" y="13"/>
                  </a:cubicBezTo>
                  <a:cubicBezTo>
                    <a:pt x="0" y="6"/>
                    <a:pt x="6" y="0"/>
                    <a:pt x="13" y="0"/>
                  </a:cubicBezTo>
                  <a:cubicBezTo>
                    <a:pt x="129" y="0"/>
                    <a:pt x="129" y="0"/>
                    <a:pt x="129" y="0"/>
                  </a:cubicBezTo>
                  <a:cubicBezTo>
                    <a:pt x="137" y="0"/>
                    <a:pt x="142" y="6"/>
                    <a:pt x="142" y="13"/>
                  </a:cubicBezTo>
                  <a:cubicBezTo>
                    <a:pt x="142" y="27"/>
                    <a:pt x="142" y="27"/>
                    <a:pt x="142" y="27"/>
                  </a:cubicBezTo>
                  <a:cubicBezTo>
                    <a:pt x="321" y="27"/>
                    <a:pt x="321" y="27"/>
                    <a:pt x="321" y="27"/>
                  </a:cubicBezTo>
                  <a:cubicBezTo>
                    <a:pt x="326" y="27"/>
                    <a:pt x="330" y="31"/>
                    <a:pt x="330" y="36"/>
                  </a:cubicBezTo>
                  <a:cubicBezTo>
                    <a:pt x="330" y="86"/>
                    <a:pt x="330" y="86"/>
                    <a:pt x="330" y="86"/>
                  </a:cubicBezTo>
                  <a:cubicBezTo>
                    <a:pt x="177" y="86"/>
                    <a:pt x="177" y="86"/>
                    <a:pt x="177" y="86"/>
                  </a:cubicBezTo>
                  <a:cubicBezTo>
                    <a:pt x="177" y="73"/>
                    <a:pt x="177" y="73"/>
                    <a:pt x="177" y="73"/>
                  </a:cubicBezTo>
                  <a:cubicBezTo>
                    <a:pt x="177" y="65"/>
                    <a:pt x="172" y="59"/>
                    <a:pt x="164" y="59"/>
                  </a:cubicBezTo>
                  <a:cubicBezTo>
                    <a:pt x="49" y="59"/>
                    <a:pt x="49" y="59"/>
                    <a:pt x="49" y="59"/>
                  </a:cubicBezTo>
                  <a:cubicBezTo>
                    <a:pt x="41" y="59"/>
                    <a:pt x="35" y="65"/>
                    <a:pt x="35"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sp>
          <p:nvSpPr>
            <p:cNvPr id="34" name="Freeform 703"/>
            <p:cNvSpPr>
              <a:spLocks/>
            </p:cNvSpPr>
            <p:nvPr/>
          </p:nvSpPr>
          <p:spPr bwMode="auto">
            <a:xfrm>
              <a:off x="10653" y="-2044"/>
              <a:ext cx="779" cy="586"/>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grpSp>
      <p:grpSp>
        <p:nvGrpSpPr>
          <p:cNvPr id="36" name="Group 35"/>
          <p:cNvGrpSpPr/>
          <p:nvPr/>
        </p:nvGrpSpPr>
        <p:grpSpPr bwMode="black">
          <a:xfrm>
            <a:off x="384923" y="1944201"/>
            <a:ext cx="961014" cy="781827"/>
            <a:chOff x="5184775" y="225425"/>
            <a:chExt cx="1500188" cy="1220788"/>
          </a:xfrm>
          <a:solidFill>
            <a:schemeClr val="bg1">
              <a:lumMod val="50000"/>
            </a:schemeClr>
          </a:solidFill>
        </p:grpSpPr>
        <p:sp>
          <p:nvSpPr>
            <p:cNvPr id="3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8" name="Oval 87"/>
            <p:cNvSpPr>
              <a:spLocks noChangeArrowheads="1"/>
            </p:cNvSpPr>
            <p:nvPr/>
          </p:nvSpPr>
          <p:spPr bwMode="black">
            <a:xfrm>
              <a:off x="5649158" y="794500"/>
              <a:ext cx="203200" cy="2032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40" name="Oval 87"/>
            <p:cNvSpPr>
              <a:spLocks noChangeArrowheads="1"/>
            </p:cNvSpPr>
            <p:nvPr/>
          </p:nvSpPr>
          <p:spPr bwMode="black">
            <a:xfrm>
              <a:off x="6374687" y="487981"/>
              <a:ext cx="69870" cy="6987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grpSp>
      <p:sp>
        <p:nvSpPr>
          <p:cNvPr id="21" name="Rectangle 20"/>
          <p:cNvSpPr/>
          <p:nvPr/>
        </p:nvSpPr>
        <p:spPr>
          <a:xfrm>
            <a:off x="1587" y="6502424"/>
            <a:ext cx="8075097" cy="338466"/>
          </a:xfrm>
          <a:prstGeom prst="rect">
            <a:avLst/>
          </a:prstGeom>
        </p:spPr>
        <p:txBody>
          <a:bodyPr wrap="square">
            <a:spAutoFit/>
          </a:bodyPr>
          <a:lstStyle/>
          <a:p>
            <a:r>
              <a:rPr lang="en-US" sz="1600" dirty="0"/>
              <a:t>Patterns and Practices Yammer Group - </a:t>
            </a:r>
            <a:r>
              <a:rPr lang="en-US" sz="1600" u="sng" dirty="0"/>
              <a:t>http://aka.ms/officedevpnpYammer</a:t>
            </a:r>
            <a:r>
              <a:rPr lang="en-US" sz="1600" dirty="0"/>
              <a:t> </a:t>
            </a:r>
            <a:endParaRPr lang="en-US" sz="1400" dirty="0"/>
          </a:p>
        </p:txBody>
      </p:sp>
      <p:sp>
        <p:nvSpPr>
          <p:cNvPr id="24" name="Rectangle 23"/>
          <p:cNvSpPr/>
          <p:nvPr/>
        </p:nvSpPr>
        <p:spPr>
          <a:xfrm>
            <a:off x="4898240" y="505398"/>
            <a:ext cx="5003593" cy="646035"/>
          </a:xfrm>
          <a:prstGeom prst="rect">
            <a:avLst/>
          </a:prstGeom>
        </p:spPr>
        <p:txBody>
          <a:bodyPr wrap="none">
            <a:spAutoFit/>
          </a:bodyPr>
          <a:lstStyle/>
          <a:p>
            <a:pPr algn="r">
              <a:lnSpc>
                <a:spcPct val="90000"/>
              </a:lnSpc>
              <a:spcBef>
                <a:spcPts val="588"/>
              </a:spcBef>
              <a:spcAft>
                <a:spcPts val="2939"/>
              </a:spcAft>
              <a:buClr>
                <a:schemeClr val="tx1"/>
              </a:buClr>
              <a:buSzPct val="100000"/>
            </a:pPr>
            <a:r>
              <a:rPr lang="en-US" sz="3999" u="sng" dirty="0"/>
              <a:t>aka.ms/</a:t>
            </a:r>
            <a:r>
              <a:rPr lang="en-US" sz="3999" u="sng" dirty="0" err="1"/>
              <a:t>OfficeDevPnP</a:t>
            </a:r>
            <a:endParaRPr lang="en-US" sz="3999" u="sng" dirty="0"/>
          </a:p>
        </p:txBody>
      </p:sp>
      <p:pic>
        <p:nvPicPr>
          <p:cNvPr id="2" name="Picture 1"/>
          <p:cNvPicPr>
            <a:picLocks noChangeAspect="1"/>
          </p:cNvPicPr>
          <p:nvPr/>
        </p:nvPicPr>
        <p:blipFill>
          <a:blip r:embed="rId3"/>
          <a:stretch>
            <a:fillRect/>
          </a:stretch>
        </p:blipFill>
        <p:spPr>
          <a:xfrm>
            <a:off x="0" y="0"/>
            <a:ext cx="6229745" cy="1656961"/>
          </a:xfrm>
          <a:prstGeom prst="rect">
            <a:avLst/>
          </a:prstGeom>
        </p:spPr>
      </p:pic>
    </p:spTree>
    <p:extLst>
      <p:ext uri="{BB962C8B-B14F-4D97-AF65-F5344CB8AC3E}">
        <p14:creationId xmlns:p14="http://schemas.microsoft.com/office/powerpoint/2010/main" val="3748788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5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70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300"/>
                                        <p:tgtEl>
                                          <p:spTgt spid="36"/>
                                        </p:tgtEl>
                                      </p:cBhvr>
                                    </p:animEffect>
                                  </p:childTnLst>
                                </p:cTn>
                              </p:par>
                              <p:par>
                                <p:cTn id="16" presetID="63" presetClass="path" presetSubtype="0" decel="100000" fill="hold" nodeType="withEffect">
                                  <p:stCondLst>
                                    <p:cond delay="700"/>
                                  </p:stCondLst>
                                  <p:childTnLst>
                                    <p:animMotion origin="layout" path="M -3.75E-6 -1.85185E-6 L 0.01511 -1.85185E-6 " pathEditMode="relative" rAng="0" ptsTypes="AA">
                                      <p:cBhvr>
                                        <p:cTn id="17" dur="500" spd="-100000" fill="hold"/>
                                        <p:tgtEl>
                                          <p:spTgt spid="36"/>
                                        </p:tgtEl>
                                        <p:attrNameLst>
                                          <p:attrName>ppt_x</p:attrName>
                                          <p:attrName>ppt_y</p:attrName>
                                        </p:attrNameLst>
                                      </p:cBhvr>
                                      <p:rCtr x="755" y="0"/>
                                    </p:animMotion>
                                  </p:childTnLst>
                                </p:cTn>
                              </p:par>
                              <p:par>
                                <p:cTn id="18" presetID="10" presetClass="entr" presetSubtype="0" fill="hold" grpId="0" nodeType="withEffect">
                                  <p:stCondLst>
                                    <p:cond delay="8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300"/>
                                        <p:tgtEl>
                                          <p:spTgt spid="19"/>
                                        </p:tgtEl>
                                      </p:cBhvr>
                                    </p:animEffect>
                                  </p:childTnLst>
                                </p:cTn>
                              </p:par>
                              <p:par>
                                <p:cTn id="21" presetID="63" presetClass="path" presetSubtype="0" decel="100000" fill="hold" grpId="1" nodeType="withEffect">
                                  <p:stCondLst>
                                    <p:cond delay="800"/>
                                  </p:stCondLst>
                                  <p:childTnLst>
                                    <p:animMotion origin="layout" path="M 4.79167E-6 1.11111E-6 L 0.0151 1.11111E-6 " pathEditMode="relative" rAng="0" ptsTypes="AA">
                                      <p:cBhvr>
                                        <p:cTn id="22" dur="500" spd="-100000" fill="hold"/>
                                        <p:tgtEl>
                                          <p:spTgt spid="19"/>
                                        </p:tgtEl>
                                        <p:attrNameLst>
                                          <p:attrName>ppt_x</p:attrName>
                                          <p:attrName>ppt_y</p:attrName>
                                        </p:attrNameLst>
                                      </p:cBhvr>
                                      <p:rCtr x="755" y="0"/>
                                    </p:animMotion>
                                  </p:childTnLst>
                                </p:cTn>
                              </p:par>
                              <p:par>
                                <p:cTn id="23" presetID="10" presetClass="entr" presetSubtype="0" fill="hold" nodeType="withEffect">
                                  <p:stCondLst>
                                    <p:cond delay="9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300"/>
                                        <p:tgtEl>
                                          <p:spTgt spid="32"/>
                                        </p:tgtEl>
                                      </p:cBhvr>
                                    </p:animEffect>
                                  </p:childTnLst>
                                </p:cTn>
                              </p:par>
                              <p:par>
                                <p:cTn id="26" presetID="63" presetClass="path" presetSubtype="0" decel="100000" fill="hold" nodeType="withEffect">
                                  <p:stCondLst>
                                    <p:cond delay="900"/>
                                  </p:stCondLst>
                                  <p:childTnLst>
                                    <p:animMotion origin="layout" path="M -1.875E-6 3.7037E-7 L 0.01511 3.7037E-7 " pathEditMode="relative" rAng="0" ptsTypes="AA">
                                      <p:cBhvr>
                                        <p:cTn id="27" dur="500" spd="-100000" fill="hold"/>
                                        <p:tgtEl>
                                          <p:spTgt spid="32"/>
                                        </p:tgtEl>
                                        <p:attrNameLst>
                                          <p:attrName>ppt_x</p:attrName>
                                          <p:attrName>ppt_y</p:attrName>
                                        </p:attrNameLst>
                                      </p:cBhvr>
                                      <p:rCtr x="755" y="0"/>
                                    </p:animMotion>
                                  </p:childTnLst>
                                </p:cTn>
                              </p:par>
                              <p:par>
                                <p:cTn id="28" presetID="10" presetClass="entr" presetSubtype="0" fill="hold" grpId="0" nodeType="withEffect">
                                  <p:stCondLst>
                                    <p:cond delay="100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300"/>
                                        <p:tgtEl>
                                          <p:spTgt spid="20"/>
                                        </p:tgtEl>
                                      </p:cBhvr>
                                    </p:animEffect>
                                  </p:childTnLst>
                                </p:cTn>
                              </p:par>
                              <p:par>
                                <p:cTn id="31" presetID="63" presetClass="path" presetSubtype="0" decel="100000" fill="hold" grpId="1" nodeType="withEffect">
                                  <p:stCondLst>
                                    <p:cond delay="1000"/>
                                  </p:stCondLst>
                                  <p:childTnLst>
                                    <p:animMotion origin="layout" path="M 1.66667E-6 3.33333E-6 L 0.0151 3.33333E-6 " pathEditMode="relative" rAng="0" ptsTypes="AA">
                                      <p:cBhvr>
                                        <p:cTn id="32" dur="500" spd="-100000" fill="hold"/>
                                        <p:tgtEl>
                                          <p:spTgt spid="20"/>
                                        </p:tgtEl>
                                        <p:attrNameLst>
                                          <p:attrName>ppt_x</p:attrName>
                                          <p:attrName>ppt_y</p:attrName>
                                        </p:attrNameLst>
                                      </p:cBhvr>
                                      <p:rCtr x="755" y="0"/>
                                    </p:animMotion>
                                  </p:childTnLst>
                                </p:cTn>
                              </p:par>
                              <p:par>
                                <p:cTn id="33" presetID="10" presetClass="entr" presetSubtype="0" fill="hold" grpId="0" nodeType="withEffect">
                                  <p:stCondLst>
                                    <p:cond delay="100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300"/>
                                        <p:tgtEl>
                                          <p:spTgt spid="5"/>
                                        </p:tgtEl>
                                      </p:cBhvr>
                                    </p:animEffect>
                                  </p:childTnLst>
                                </p:cTn>
                              </p:par>
                              <p:par>
                                <p:cTn id="36" presetID="63" presetClass="path" presetSubtype="0" decel="100000" fill="hold" grpId="1" nodeType="withEffect">
                                  <p:stCondLst>
                                    <p:cond delay="1000"/>
                                  </p:stCondLst>
                                  <p:childTnLst>
                                    <p:animMotion origin="layout" path="M 1.45833E-6 2.96296E-6 L 0.0151 2.96296E-6 " pathEditMode="relative" rAng="0" ptsTypes="AA">
                                      <p:cBhvr>
                                        <p:cTn id="37" dur="500" spd="-100000" fill="hold"/>
                                        <p:tgtEl>
                                          <p:spTgt spid="5"/>
                                        </p:tgtEl>
                                        <p:attrNameLst>
                                          <p:attrName>ppt_x</p:attrName>
                                          <p:attrName>ppt_y</p:attrName>
                                        </p:attrNameLst>
                                      </p:cBhvr>
                                      <p:rCtr x="75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 grpId="0" animBg="1"/>
      <p:bldP spid="19" grpId="0"/>
      <p:bldP spid="19" grpId="1"/>
      <p:bldP spid="20" grpId="0"/>
      <p:bldP spid="20" grpId="1"/>
      <p:bldP spid="5" grpId="0"/>
      <p:bldP spid="5"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059" y="1118530"/>
            <a:ext cx="3954528" cy="898463"/>
          </a:xfrm>
          <a:prstGeom prst="rect">
            <a:avLst/>
          </a:prstGeom>
          <a:noFill/>
        </p:spPr>
        <p:txBody>
          <a:bodyPr wrap="none" lIns="179017" tIns="143214" rIns="179017" bIns="143214" rtlCol="0">
            <a:spAutoFit/>
          </a:bodyPr>
          <a:lstStyle/>
          <a:p>
            <a:pPr defTabSz="913112">
              <a:lnSpc>
                <a:spcPct val="90000"/>
              </a:lnSpc>
              <a:spcAft>
                <a:spcPts val="588"/>
              </a:spcAft>
            </a:pPr>
            <a:r>
              <a:rPr lang="en-US" sz="4399" kern="0" dirty="0">
                <a:solidFill>
                  <a:schemeClr val="tx2"/>
                </a:solidFill>
                <a:latin typeface="Segoe UI" panose="020B0502040204020203" pitchFamily="34" charset="0"/>
                <a:ea typeface="Segoe UI Light" panose="020B0502040204020203" pitchFamily="34" charset="0"/>
                <a:cs typeface="Segoe UI" panose="020B0502040204020203" pitchFamily="34" charset="0"/>
              </a:rPr>
              <a:t>dev.office.com</a:t>
            </a:r>
          </a:p>
        </p:txBody>
      </p:sp>
      <p:sp>
        <p:nvSpPr>
          <p:cNvPr id="5" name="TextBox 4"/>
          <p:cNvSpPr txBox="1"/>
          <p:nvPr/>
        </p:nvSpPr>
        <p:spPr>
          <a:xfrm>
            <a:off x="802578" y="3135733"/>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Explore</a:t>
            </a:r>
            <a:r>
              <a:rPr lang="en-US" sz="3527" dirty="0">
                <a:solidFill>
                  <a:schemeClr val="tx2"/>
                </a:solidFill>
                <a:latin typeface="Segoe UI Light" panose="020B0502040204020203" pitchFamily="34" charset="0"/>
                <a:cs typeface="Segoe UI Light" panose="020B0502040204020203" pitchFamily="34" charset="0"/>
              </a:rPr>
              <a:t> </a:t>
            </a:r>
          </a:p>
          <a:p>
            <a:pPr defTabSz="565828"/>
            <a:r>
              <a:rPr lang="en-US" sz="1999" dirty="0">
                <a:solidFill>
                  <a:schemeClr val="tx1">
                    <a:lumMod val="50000"/>
                    <a:lumOff val="50000"/>
                  </a:schemeClr>
                </a:solidFill>
                <a:cs typeface="Segoe UI" panose="020B0502040204020203" pitchFamily="34" charset="0"/>
                <a:hlinkClick r:id="rId3"/>
              </a:rPr>
              <a:t>http://apisandbox.msdn.microsoft.com</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6" name="TextBox 5"/>
          <p:cNvSpPr txBox="1"/>
          <p:nvPr/>
        </p:nvSpPr>
        <p:spPr>
          <a:xfrm>
            <a:off x="771769" y="2109487"/>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Sign</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up</a:t>
            </a:r>
          </a:p>
          <a:p>
            <a:pPr defTabSz="565828"/>
            <a:r>
              <a:rPr lang="en-US" sz="1999" dirty="0">
                <a:solidFill>
                  <a:schemeClr val="tx1">
                    <a:lumMod val="50000"/>
                    <a:lumOff val="50000"/>
                  </a:schemeClr>
                </a:solidFill>
                <a:cs typeface="Segoe UI" panose="020B0502040204020203" pitchFamily="34" charset="0"/>
                <a:hlinkClick r:id="rId4"/>
              </a:rPr>
              <a:t>http://dev.office.com/getting-started</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7" name="TextBox 6"/>
          <p:cNvSpPr txBox="1"/>
          <p:nvPr/>
        </p:nvSpPr>
        <p:spPr>
          <a:xfrm>
            <a:off x="751058" y="4248819"/>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Get</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trained</a:t>
            </a:r>
            <a:r>
              <a:rPr lang="en-US" sz="3527" dirty="0">
                <a:solidFill>
                  <a:schemeClr val="tx1">
                    <a:lumMod val="50000"/>
                    <a:lumOff val="50000"/>
                  </a:schemeClr>
                </a:solidFill>
                <a:latin typeface="Segoe UI Light" panose="020B0502040204020203" pitchFamily="34" charset="0"/>
                <a:cs typeface="Segoe UI Light" panose="020B0502040204020203" pitchFamily="34" charset="0"/>
              </a:rPr>
              <a:t/>
            </a:r>
            <a:br>
              <a:rPr lang="en-US" sz="3527" dirty="0">
                <a:solidFill>
                  <a:schemeClr val="tx1">
                    <a:lumMod val="50000"/>
                    <a:lumOff val="50000"/>
                  </a:schemeClr>
                </a:solidFill>
                <a:latin typeface="Segoe UI Light" panose="020B0502040204020203" pitchFamily="34" charset="0"/>
                <a:cs typeface="Segoe UI Light" panose="020B0502040204020203" pitchFamily="34" charset="0"/>
              </a:rPr>
            </a:br>
            <a:r>
              <a:rPr lang="en-US" sz="1999" dirty="0">
                <a:solidFill>
                  <a:schemeClr val="tx1">
                    <a:lumMod val="50000"/>
                    <a:lumOff val="50000"/>
                  </a:schemeClr>
                </a:solidFill>
                <a:cs typeface="Segoe UI" panose="020B0502040204020203" pitchFamily="34" charset="0"/>
                <a:hlinkClick r:id="rId5"/>
              </a:rPr>
              <a:t>http://dev.office.com/training</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grpSp>
        <p:nvGrpSpPr>
          <p:cNvPr id="9" name="Group 8"/>
          <p:cNvGrpSpPr/>
          <p:nvPr/>
        </p:nvGrpSpPr>
        <p:grpSpPr>
          <a:xfrm>
            <a:off x="7239161" y="1203006"/>
            <a:ext cx="4237746" cy="3770971"/>
            <a:chOff x="1503299" y="914400"/>
            <a:chExt cx="1685883" cy="1500188"/>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47" tIns="44774" rIns="89547" bIns="44774" numCol="1" anchor="t" anchorCtr="0" compatLnSpc="1">
              <a:prstTxWarp prst="textNoShape">
                <a:avLst/>
              </a:prstTxWarp>
              <a:noAutofit/>
            </a:bodyPr>
            <a:lstStyle/>
            <a:p>
              <a:pPr defTabSz="913369"/>
              <a:endParaRPr lang="en-US" sz="1762">
                <a:solidFill>
                  <a:schemeClr val="tx1">
                    <a:lumMod val="50000"/>
                    <a:lumOff val="50000"/>
                  </a:schemeClr>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14" name="Group 13"/>
          <p:cNvGrpSpPr/>
          <p:nvPr/>
        </p:nvGrpSpPr>
        <p:grpSpPr>
          <a:xfrm>
            <a:off x="5781950" y="2769256"/>
            <a:ext cx="4030913" cy="2609747"/>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65" name="Group 64"/>
          <p:cNvGrpSpPr/>
          <p:nvPr/>
        </p:nvGrpSpPr>
        <p:grpSpPr>
          <a:xfrm>
            <a:off x="10470434" y="3738636"/>
            <a:ext cx="817415" cy="1512380"/>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15" name="Picture 114"/>
            <p:cNvPicPr>
              <a:picLocks noChangeAspect="1"/>
            </p:cNvPicPr>
            <p:nvPr/>
          </p:nvPicPr>
          <p:blipFill rotWithShape="1">
            <a:blip r:embed="rId8" cstate="print">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9029223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arn(inVertical)">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2" name="Content Placeholder 21"/>
          <p:cNvSpPr>
            <a:spLocks noGrp="1"/>
          </p:cNvSpPr>
          <p:nvPr>
            <p:ph sz="quarter" idx="4294967295"/>
          </p:nvPr>
        </p:nvSpPr>
        <p:spPr>
          <a:xfrm>
            <a:off x="7788275" y="1371600"/>
            <a:ext cx="4400550" cy="4953000"/>
          </a:xfrm>
        </p:spPr>
        <p:txBody>
          <a:bodyPr/>
          <a:lstStyle/>
          <a:p>
            <a:pPr marL="0" indent="0">
              <a:buNone/>
            </a:pPr>
            <a:r>
              <a:rPr lang="en-US" dirty="0" err="1">
                <a:solidFill>
                  <a:schemeClr val="tx1">
                    <a:lumMod val="50000"/>
                    <a:lumOff val="50000"/>
                  </a:schemeClr>
                </a:solidFill>
              </a:rPr>
              <a:t>UserVoice</a:t>
            </a:r>
            <a:r>
              <a:rPr lang="en-US" dirty="0">
                <a:solidFill>
                  <a:schemeClr val="tx1">
                    <a:lumMod val="50000"/>
                    <a:lumOff val="50000"/>
                  </a:schemeClr>
                </a:solidFill>
              </a:rPr>
              <a:t/>
            </a:r>
            <a:br>
              <a:rPr lang="en-US" dirty="0">
                <a:solidFill>
                  <a:schemeClr val="tx1">
                    <a:lumMod val="50000"/>
                    <a:lumOff val="50000"/>
                  </a:schemeClr>
                </a:solidFill>
              </a:rPr>
            </a:br>
            <a:r>
              <a:rPr lang="en-US" sz="2399" dirty="0">
                <a:solidFill>
                  <a:schemeClr val="tx1">
                    <a:lumMod val="50000"/>
                    <a:lumOff val="50000"/>
                  </a:schemeClr>
                </a:solidFill>
                <a:latin typeface="Segoe UI" panose="020B0502040204020203" pitchFamily="34" charset="0"/>
                <a:cs typeface="Segoe UI" panose="020B0502040204020203" pitchFamily="34" charset="0"/>
              </a:rPr>
              <a:t>Provide suggestions of what you want in future versions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2"/>
              </a:rPr>
              <a:t>http://officespdev.uservoice.com/</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dirty="0">
              <a:solidFill>
                <a:schemeClr val="tx1">
                  <a:lumMod val="50000"/>
                  <a:lumOff val="50000"/>
                </a:schemeClr>
              </a:solidFill>
            </a:endParaRPr>
          </a:p>
          <a:p>
            <a:endParaRPr lang="en-US" dirty="0">
              <a:solidFill>
                <a:schemeClr val="tx1">
                  <a:lumMod val="50000"/>
                  <a:lumOff val="50000"/>
                </a:schemeClr>
              </a:solidFill>
            </a:endParaRPr>
          </a:p>
          <a:p>
            <a:endParaRPr lang="en-GB" dirty="0">
              <a:solidFill>
                <a:schemeClr val="tx1">
                  <a:lumMod val="50000"/>
                  <a:lumOff val="50000"/>
                </a:schemeClr>
              </a:solidFill>
            </a:endParaRPr>
          </a:p>
        </p:txBody>
      </p:sp>
      <p:sp>
        <p:nvSpPr>
          <p:cNvPr id="2" name="Text Placeholder 1"/>
          <p:cNvSpPr>
            <a:spLocks noGrp="1"/>
          </p:cNvSpPr>
          <p:nvPr>
            <p:ph sz="half" idx="4294967295"/>
          </p:nvPr>
        </p:nvSpPr>
        <p:spPr>
          <a:xfrm>
            <a:off x="1454516" y="1371600"/>
            <a:ext cx="4686300" cy="4953000"/>
          </a:xfrm>
        </p:spPr>
        <p:txBody>
          <a:bodyPr>
            <a:normAutofit/>
          </a:bodyPr>
          <a:lstStyle/>
          <a:p>
            <a:pPr marL="0" indent="0">
              <a:buNone/>
            </a:pPr>
            <a:r>
              <a:rPr lang="en-US" b="0" dirty="0" smtClean="0">
                <a:solidFill>
                  <a:schemeClr val="tx1">
                    <a:lumMod val="50000"/>
                    <a:lumOff val="50000"/>
                  </a:schemeClr>
                </a:solidFill>
                <a:latin typeface="Segoe UI" panose="020B0502040204020203" pitchFamily="34" charset="0"/>
                <a:cs typeface="Segoe UI" panose="020B0502040204020203" pitchFamily="34" charset="0"/>
              </a:rPr>
              <a:t>Office 365 Network</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Share you best practices and join conversations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3"/>
              </a:rPr>
              <a:t>https://www.yammer.com/itpronetwork</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endParaRPr lang="en-US" sz="1899"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r>
              <a:rPr lang="en-US" b="0" dirty="0" err="1" smtClean="0">
                <a:solidFill>
                  <a:schemeClr val="tx1">
                    <a:lumMod val="50000"/>
                    <a:lumOff val="50000"/>
                  </a:schemeClr>
                </a:solidFill>
                <a:latin typeface="Segoe UI" panose="020B0502040204020203" pitchFamily="34" charset="0"/>
                <a:cs typeface="Segoe UI" panose="020B0502040204020203" pitchFamily="34" charset="0"/>
              </a:rPr>
              <a:t>Stackoverflow</a:t>
            </a:r>
            <a:r>
              <a:rPr lang="en-US" b="0" dirty="0" smtClean="0">
                <a:solidFill>
                  <a:schemeClr val="tx1">
                    <a:lumMod val="50000"/>
                    <a:lumOff val="50000"/>
                  </a:schemeClr>
                </a:solidFill>
                <a:latin typeface="Segoe UI" panose="020B0502040204020203" pitchFamily="34" charset="0"/>
                <a:cs typeface="Segoe UI" panose="020B0502040204020203" pitchFamily="34" charset="0"/>
              </a:rPr>
              <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Ask deep technical questions to a world-wide set of developers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4"/>
              </a:rPr>
              <a:t>http://stackoverflow.com/questions/tagged/ms-office</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5"/>
          <a:stretch>
            <a:fillRect/>
          </a:stretch>
        </p:blipFill>
        <p:spPr>
          <a:xfrm>
            <a:off x="395893" y="1871545"/>
            <a:ext cx="895121" cy="750524"/>
          </a:xfrm>
          <a:prstGeom prst="rect">
            <a:avLst/>
          </a:prstGeom>
        </p:spPr>
      </p:pic>
      <p:pic>
        <p:nvPicPr>
          <p:cNvPr id="4" name="Picture 3"/>
          <p:cNvPicPr>
            <a:picLocks noChangeAspect="1"/>
          </p:cNvPicPr>
          <p:nvPr/>
        </p:nvPicPr>
        <p:blipFill rotWithShape="1">
          <a:blip r:embed="rId6"/>
          <a:srcRect r="79756"/>
          <a:stretch/>
        </p:blipFill>
        <p:spPr>
          <a:xfrm>
            <a:off x="528292" y="3998715"/>
            <a:ext cx="630323" cy="836296"/>
          </a:xfrm>
          <a:prstGeom prst="rect">
            <a:avLst/>
          </a:prstGeom>
        </p:spPr>
      </p:pic>
      <p:sp>
        <p:nvSpPr>
          <p:cNvPr id="11" name="Text Placeholder 1"/>
          <p:cNvSpPr txBox="1">
            <a:spLocks/>
          </p:cNvSpPr>
          <p:nvPr/>
        </p:nvSpPr>
        <p:spPr>
          <a:xfrm>
            <a:off x="7510261" y="1234696"/>
            <a:ext cx="4676114" cy="5337018"/>
          </a:xfrm>
          <a:prstGeom prst="rect">
            <a:avLst/>
          </a:prstGeom>
        </p:spPr>
        <p:txBody>
          <a:bodyPr/>
          <a:lstStyle>
            <a:lvl1pPr indent="0" defTabSz="914088">
              <a:spcBef>
                <a:spcPts val="588"/>
              </a:spcBef>
              <a:spcAft>
                <a:spcPts val="588"/>
              </a:spcAft>
              <a:buFont typeface="Arial" pitchFamily="34" charset="0"/>
              <a:buNone/>
              <a:defRPr sz="2800" b="0" kern="0" baseline="0">
                <a:latin typeface="Segoe UI" panose="020B0502040204020203" pitchFamily="34" charset="0"/>
                <a:ea typeface="Segoe UI Light" panose="020B0502040204020203" pitchFamily="34" charset="0"/>
                <a:cs typeface="Segoe UI" panose="020B0502040204020203" pitchFamily="34" charset="0"/>
              </a:defRPr>
            </a:lvl1pPr>
            <a:lvl2pPr marL="28006" indent="0" defTabSz="914088">
              <a:spcBef>
                <a:spcPts val="300"/>
              </a:spcBef>
              <a:spcAft>
                <a:spcPts val="3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2pPr>
            <a:lvl3pPr marL="219386" indent="0" defTabSz="914088">
              <a:spcBef>
                <a:spcPts val="200"/>
              </a:spcBef>
              <a:spcAft>
                <a:spcPts val="2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466779"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725061"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sz="2799"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319" y="1720337"/>
            <a:ext cx="937803" cy="901732"/>
          </a:xfrm>
          <a:prstGeom prst="rect">
            <a:avLst/>
          </a:prstGeom>
        </p:spPr>
      </p:pic>
    </p:spTree>
    <p:extLst>
      <p:ext uri="{BB962C8B-B14F-4D97-AF65-F5344CB8AC3E}">
        <p14:creationId xmlns:p14="http://schemas.microsoft.com/office/powerpoint/2010/main" val="2524276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1" y="2434949"/>
            <a:ext cx="12188825"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3652114" y="2625360"/>
            <a:ext cx="1873901" cy="1800950"/>
            <a:chOff x="3496879" y="2742525"/>
            <a:chExt cx="1873901" cy="1800950"/>
          </a:xfrm>
        </p:grpSpPr>
        <p:sp>
          <p:nvSpPr>
            <p:cNvPr id="30" name="TextBox 29"/>
            <p:cNvSpPr txBox="1"/>
            <p:nvPr/>
          </p:nvSpPr>
          <p:spPr>
            <a:xfrm>
              <a:off x="3496879" y="3620145"/>
              <a:ext cx="1873901" cy="923330"/>
            </a:xfrm>
            <a:prstGeom prst="rect">
              <a:avLst/>
            </a:prstGeom>
            <a:noFill/>
          </p:spPr>
          <p:txBody>
            <a:bodyPr wrap="square" lIns="0" tIns="0" rIns="0" bIns="0" rtlCol="0">
              <a:spAutoFit/>
            </a:bodyPr>
            <a:lstStyle/>
            <a:p>
              <a:pPr algn="ctr"/>
              <a:r>
                <a:rPr lang="en-US" sz="2000" spc="-70" dirty="0" smtClean="0">
                  <a:solidFill>
                    <a:schemeClr val="bg1"/>
                  </a:solidFill>
                </a:rPr>
                <a:t>You can use </a:t>
              </a:r>
              <a:r>
                <a:rPr lang="en-US" sz="2000" spc="-70" dirty="0" err="1" smtClean="0">
                  <a:solidFill>
                    <a:schemeClr val="bg1"/>
                  </a:solidFill>
                </a:rPr>
                <a:t>WebJobs</a:t>
              </a:r>
              <a:r>
                <a:rPr lang="en-US" sz="2000" spc="-70" dirty="0" smtClean="0">
                  <a:solidFill>
                    <a:schemeClr val="bg1"/>
                  </a:solidFill>
                </a:rPr>
                <a:t> also for </a:t>
              </a:r>
              <a:r>
                <a:rPr lang="en-US" sz="2000" spc="-70" dirty="0" err="1" smtClean="0">
                  <a:solidFill>
                    <a:schemeClr val="bg1"/>
                  </a:solidFill>
                </a:rPr>
                <a:t>async</a:t>
              </a:r>
              <a:r>
                <a:rPr lang="en-US" sz="2000" spc="-70" dirty="0" smtClean="0">
                  <a:solidFill>
                    <a:schemeClr val="bg1"/>
                  </a:solidFill>
                </a:rPr>
                <a:t> tasks</a:t>
              </a:r>
              <a:endParaRPr lang="en-US" sz="2000" spc="-70" dirty="0">
                <a:solidFill>
                  <a:schemeClr val="bg1"/>
                </a:solidFill>
              </a:endParaRPr>
            </a:p>
          </p:txBody>
        </p:sp>
        <p:pic>
          <p:nvPicPr>
            <p:cNvPr id="48" name="Picture 47"/>
            <p:cNvPicPr>
              <a:picLocks noChangeAspect="1"/>
            </p:cNvPicPr>
            <p:nvPr/>
          </p:nvPicPr>
          <p:blipFill>
            <a:blip r:embed="rId3"/>
            <a:stretch>
              <a:fillRect/>
            </a:stretch>
          </p:blipFill>
          <p:spPr>
            <a:xfrm>
              <a:off x="4077148" y="2742525"/>
              <a:ext cx="713362" cy="876727"/>
            </a:xfrm>
            <a:prstGeom prst="rect">
              <a:avLst/>
            </a:prstGeom>
          </p:spPr>
        </p:pic>
      </p:grpSp>
      <p:grpSp>
        <p:nvGrpSpPr>
          <p:cNvPr id="4" name="Group 3"/>
          <p:cNvGrpSpPr/>
          <p:nvPr/>
        </p:nvGrpSpPr>
        <p:grpSpPr>
          <a:xfrm>
            <a:off x="789688" y="2558444"/>
            <a:ext cx="2060557" cy="1967115"/>
            <a:chOff x="804939" y="2548282"/>
            <a:chExt cx="2060557" cy="1967115"/>
          </a:xfrm>
        </p:grpSpPr>
        <p:sp>
          <p:nvSpPr>
            <p:cNvPr id="24" name="TextBox 23"/>
            <p:cNvSpPr txBox="1"/>
            <p:nvPr/>
          </p:nvSpPr>
          <p:spPr>
            <a:xfrm>
              <a:off x="804939" y="3899844"/>
              <a:ext cx="2060557" cy="615553"/>
            </a:xfrm>
            <a:prstGeom prst="rect">
              <a:avLst/>
            </a:prstGeom>
            <a:noFill/>
          </p:spPr>
          <p:txBody>
            <a:bodyPr wrap="square" lIns="0" tIns="0" rIns="0" bIns="0" rtlCol="0">
              <a:spAutoFit/>
            </a:bodyPr>
            <a:lstStyle/>
            <a:p>
              <a:pPr algn="ctr"/>
              <a:r>
                <a:rPr lang="en-US" sz="2000" spc="-70" dirty="0" smtClean="0">
                  <a:solidFill>
                    <a:schemeClr val="bg1"/>
                  </a:solidFill>
                </a:rPr>
                <a:t>Remote timer jobs for scheduled tasks</a:t>
              </a:r>
              <a:endParaRPr lang="en-US" sz="2000" spc="-70" dirty="0">
                <a:solidFill>
                  <a:schemeClr val="bg1"/>
                </a:solidFill>
              </a:endParaRPr>
            </a:p>
          </p:txBody>
        </p:sp>
        <p:pic>
          <p:nvPicPr>
            <p:cNvPr id="17" name="Picture 16"/>
            <p:cNvPicPr>
              <a:picLocks noChangeAspect="1"/>
            </p:cNvPicPr>
            <p:nvPr/>
          </p:nvPicPr>
          <p:blipFill>
            <a:blip r:embed="rId4"/>
            <a:stretch>
              <a:fillRect/>
            </a:stretch>
          </p:blipFill>
          <p:spPr>
            <a:xfrm>
              <a:off x="1298868" y="2548282"/>
              <a:ext cx="1072701" cy="1421651"/>
            </a:xfrm>
            <a:prstGeom prst="rect">
              <a:avLst/>
            </a:prstGeom>
          </p:spPr>
        </p:pic>
      </p:grpSp>
      <p:grpSp>
        <p:nvGrpSpPr>
          <p:cNvPr id="5" name="Group 4"/>
          <p:cNvGrpSpPr/>
          <p:nvPr/>
        </p:nvGrpSpPr>
        <p:grpSpPr>
          <a:xfrm>
            <a:off x="9598011" y="2650067"/>
            <a:ext cx="1884594" cy="1777518"/>
            <a:chOff x="9094130" y="2664242"/>
            <a:chExt cx="1884594" cy="1777518"/>
          </a:xfrm>
        </p:grpSpPr>
        <p:sp>
          <p:nvSpPr>
            <p:cNvPr id="39" name="TextBox 38"/>
            <p:cNvSpPr txBox="1"/>
            <p:nvPr/>
          </p:nvSpPr>
          <p:spPr>
            <a:xfrm>
              <a:off x="9094130" y="3518430"/>
              <a:ext cx="1884594" cy="923330"/>
            </a:xfrm>
            <a:prstGeom prst="rect">
              <a:avLst/>
            </a:prstGeom>
            <a:noFill/>
          </p:spPr>
          <p:txBody>
            <a:bodyPr wrap="square" lIns="0" tIns="0" rIns="0" bIns="0" rtlCol="0">
              <a:spAutoFit/>
            </a:bodyPr>
            <a:lstStyle/>
            <a:p>
              <a:pPr algn="ctr"/>
              <a:r>
                <a:rPr lang="en-US" sz="2000" spc="-70" dirty="0" smtClean="0">
                  <a:solidFill>
                    <a:schemeClr val="bg1"/>
                  </a:solidFill>
                </a:rPr>
                <a:t>Avoid long operations in app events</a:t>
              </a:r>
              <a:endParaRPr lang="en-US" sz="2000" spc="-70" dirty="0">
                <a:solidFill>
                  <a:schemeClr val="bg1"/>
                </a:solidFill>
              </a:endParaRPr>
            </a:p>
          </p:txBody>
        </p:sp>
        <p:pic>
          <p:nvPicPr>
            <p:cNvPr id="50" name="Picture 49"/>
            <p:cNvPicPr>
              <a:picLocks noChangeAspect="1"/>
            </p:cNvPicPr>
            <p:nvPr/>
          </p:nvPicPr>
          <p:blipFill>
            <a:blip r:embed="rId5"/>
            <a:stretch>
              <a:fillRect/>
            </a:stretch>
          </p:blipFill>
          <p:spPr>
            <a:xfrm>
              <a:off x="9634562" y="2664242"/>
              <a:ext cx="803729" cy="804596"/>
            </a:xfrm>
            <a:prstGeom prst="rect">
              <a:avLst/>
            </a:prstGeom>
          </p:spPr>
        </p:pic>
      </p:grpSp>
      <p:grpSp>
        <p:nvGrpSpPr>
          <p:cNvPr id="7" name="Group 6"/>
          <p:cNvGrpSpPr/>
          <p:nvPr/>
        </p:nvGrpSpPr>
        <p:grpSpPr>
          <a:xfrm>
            <a:off x="6121267" y="2141385"/>
            <a:ext cx="3105298" cy="2747127"/>
            <a:chOff x="6175697" y="2141385"/>
            <a:chExt cx="3105298" cy="2747127"/>
          </a:xfrm>
        </p:grpSpPr>
        <p:sp>
          <p:nvSpPr>
            <p:cNvPr id="37" name="TextBox 36"/>
            <p:cNvSpPr txBox="1"/>
            <p:nvPr/>
          </p:nvSpPr>
          <p:spPr>
            <a:xfrm>
              <a:off x="7196082" y="3338206"/>
              <a:ext cx="2084913" cy="1231106"/>
            </a:xfrm>
            <a:prstGeom prst="rect">
              <a:avLst/>
            </a:prstGeom>
            <a:noFill/>
          </p:spPr>
          <p:txBody>
            <a:bodyPr wrap="square" lIns="0" tIns="0" rIns="0" bIns="0" rtlCol="0">
              <a:spAutoFit/>
            </a:bodyPr>
            <a:lstStyle/>
            <a:p>
              <a:pPr algn="ctr"/>
              <a:r>
                <a:rPr lang="en-US" sz="2000" spc="-70" dirty="0" smtClean="0">
                  <a:solidFill>
                    <a:schemeClr val="bg1"/>
                  </a:solidFill>
                </a:rPr>
                <a:t>Remote event receivers is not for synchronization tasks</a:t>
              </a:r>
              <a:endParaRPr lang="en-US" sz="2000" spc="-70" dirty="0">
                <a:solidFill>
                  <a:schemeClr val="bg1"/>
                </a:solidFill>
              </a:endParaRPr>
            </a:p>
          </p:txBody>
        </p:sp>
        <p:pic>
          <p:nvPicPr>
            <p:cNvPr id="22" name="Picture 21"/>
            <p:cNvPicPr>
              <a:picLocks noChangeAspect="1"/>
            </p:cNvPicPr>
            <p:nvPr/>
          </p:nvPicPr>
          <p:blipFill>
            <a:blip r:embed="rId6"/>
            <a:stretch>
              <a:fillRect/>
            </a:stretch>
          </p:blipFill>
          <p:spPr>
            <a:xfrm>
              <a:off x="6175697" y="2141385"/>
              <a:ext cx="1488765" cy="2747127"/>
            </a:xfrm>
            <a:prstGeom prst="rect">
              <a:avLst/>
            </a:prstGeom>
          </p:spPr>
        </p:pic>
      </p:grpSp>
    </p:spTree>
    <p:extLst>
      <p:ext uri="{BB962C8B-B14F-4D97-AF65-F5344CB8AC3E}">
        <p14:creationId xmlns:p14="http://schemas.microsoft.com/office/powerpoint/2010/main" val="344682475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256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Introduction</a:t>
            </a:r>
            <a:endParaRPr lang="en-US" sz="7200" dirty="0"/>
          </a:p>
        </p:txBody>
      </p:sp>
    </p:spTree>
    <p:extLst>
      <p:ext uri="{BB962C8B-B14F-4D97-AF65-F5344CB8AC3E}">
        <p14:creationId xmlns:p14="http://schemas.microsoft.com/office/powerpoint/2010/main" val="1915191773"/>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fi-FI" dirty="0" smtClean="0"/>
              <a:t>Placing the code outside of the SharePoint</a:t>
            </a:r>
            <a:endParaRPr lang="en-GB" dirty="0"/>
          </a:p>
        </p:txBody>
      </p:sp>
    </p:spTree>
    <p:extLst>
      <p:ext uri="{BB962C8B-B14F-4D97-AF65-F5344CB8AC3E}">
        <p14:creationId xmlns:p14="http://schemas.microsoft.com/office/powerpoint/2010/main" val="160142504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05375" y="228600"/>
            <a:ext cx="6762750" cy="747897"/>
          </a:xfrm>
        </p:spPr>
        <p:txBody>
          <a:bodyPr/>
          <a:lstStyle/>
          <a:p>
            <a:r>
              <a:rPr lang="en-US" smtClean="0"/>
              <a:t>Remote business logic</a:t>
            </a:r>
            <a:endParaRPr lang="en-US" dirty="0"/>
          </a:p>
        </p:txBody>
      </p:sp>
      <p:sp>
        <p:nvSpPr>
          <p:cNvPr id="7" name="Text Placeholder 6"/>
          <p:cNvSpPr>
            <a:spLocks noGrp="1"/>
          </p:cNvSpPr>
          <p:nvPr>
            <p:ph type="body" sz="quarter" idx="10"/>
          </p:nvPr>
        </p:nvSpPr>
        <p:spPr>
          <a:xfrm>
            <a:off x="4905375" y="1447799"/>
            <a:ext cx="6762750" cy="2043636"/>
          </a:xfrm>
        </p:spPr>
        <p:txBody>
          <a:bodyPr/>
          <a:lstStyle/>
          <a:p>
            <a:r>
              <a:rPr lang="en-US" sz="3600" dirty="0">
                <a:solidFill>
                  <a:schemeClr val="accent1"/>
                </a:solidFill>
              </a:rPr>
              <a:t>Remote </a:t>
            </a:r>
            <a:r>
              <a:rPr lang="en-US" sz="3600" dirty="0" smtClean="0">
                <a:solidFill>
                  <a:schemeClr val="accent1"/>
                </a:solidFill>
              </a:rPr>
              <a:t>timer jobs</a:t>
            </a:r>
            <a:endParaRPr lang="en-US" sz="3600" dirty="0">
              <a:solidFill>
                <a:schemeClr val="accent1"/>
              </a:solidFill>
            </a:endParaRPr>
          </a:p>
          <a:p>
            <a:pPr lvl="1"/>
            <a:r>
              <a:rPr lang="en-US" dirty="0" smtClean="0"/>
              <a:t>Scheduled tasks running out side of the SharePoint, but operating towards SharePoint sites or Office 365 services</a:t>
            </a:r>
            <a:endParaRPr lang="en-US" dirty="0"/>
          </a:p>
          <a:p>
            <a:pPr lvl="1"/>
            <a:endParaRPr lang="en-US" dirty="0"/>
          </a:p>
          <a:p>
            <a:r>
              <a:rPr lang="en-US" sz="3600" dirty="0" smtClean="0">
                <a:solidFill>
                  <a:schemeClr val="accent1"/>
                </a:solidFill>
              </a:rPr>
              <a:t>Remote event receivers</a:t>
            </a:r>
            <a:endParaRPr lang="en-US" sz="3600" dirty="0">
              <a:solidFill>
                <a:schemeClr val="accent1"/>
              </a:solidFill>
            </a:endParaRPr>
          </a:p>
          <a:p>
            <a:pPr lvl="1"/>
            <a:r>
              <a:rPr lang="en-US" dirty="0" smtClean="0"/>
              <a:t>Business logic for end user operations placed outside of the SharePoint, but can access SharePoint for further operations if needed</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 y="1786"/>
            <a:ext cx="4569619" cy="6854429"/>
          </a:xfrm>
          <a:prstGeom prst="rect">
            <a:avLst/>
          </a:prstGeom>
        </p:spPr>
      </p:pic>
    </p:spTree>
    <p:extLst>
      <p:ext uri="{BB962C8B-B14F-4D97-AF65-F5344CB8AC3E}">
        <p14:creationId xmlns:p14="http://schemas.microsoft.com/office/powerpoint/2010/main" val="423373421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Remote Timer Jobs</a:t>
            </a:r>
            <a:endParaRPr lang="en-US" sz="7200" dirty="0"/>
          </a:p>
        </p:txBody>
      </p:sp>
    </p:spTree>
    <p:extLst>
      <p:ext uri="{BB962C8B-B14F-4D97-AF65-F5344CB8AC3E}">
        <p14:creationId xmlns:p14="http://schemas.microsoft.com/office/powerpoint/2010/main" val="396892071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309796" cy="1975926"/>
          </a:xfrm>
        </p:spPr>
        <p:txBody>
          <a:bodyPr/>
          <a:lstStyle/>
          <a:p>
            <a:r>
              <a:rPr lang="en-US" sz="3600" dirty="0" smtClean="0"/>
              <a:t>What</a:t>
            </a:r>
          </a:p>
          <a:p>
            <a:pPr lvl="1"/>
            <a:r>
              <a:rPr lang="en-US" sz="2000" dirty="0" smtClean="0"/>
              <a:t>Scheduled tasks using app model techniques</a:t>
            </a:r>
          </a:p>
          <a:p>
            <a:pPr lvl="1"/>
            <a:r>
              <a:rPr lang="en-US" dirty="0" smtClean="0"/>
              <a:t>Replacement model for classic server side timer jobs</a:t>
            </a:r>
            <a:endParaRPr lang="en-US" sz="2000" dirty="0" smtClean="0"/>
          </a:p>
          <a:p>
            <a:r>
              <a:rPr lang="en-US" sz="3600" dirty="0" smtClean="0"/>
              <a:t>Why</a:t>
            </a:r>
          </a:p>
          <a:p>
            <a:pPr lvl="1"/>
            <a:r>
              <a:rPr lang="en-US" sz="2000" dirty="0" smtClean="0"/>
              <a:t>Performed operations using either scheduled execution or one time asynchronous operation</a:t>
            </a:r>
          </a:p>
          <a:p>
            <a:r>
              <a:rPr lang="en-US" sz="3600" dirty="0" smtClean="0"/>
              <a:t>How</a:t>
            </a:r>
          </a:p>
          <a:p>
            <a:pPr lvl="1"/>
            <a:r>
              <a:rPr lang="en-US" sz="2000" dirty="0" smtClean="0"/>
              <a:t>Use Azure worker processes or </a:t>
            </a:r>
            <a:r>
              <a:rPr lang="en-US" sz="2000" dirty="0" smtClean="0"/>
              <a:t>Web Jobs </a:t>
            </a:r>
            <a:r>
              <a:rPr lang="en-US" sz="2000" dirty="0" smtClean="0"/>
              <a:t>for scheduled operations</a:t>
            </a:r>
          </a:p>
          <a:p>
            <a:pPr lvl="1"/>
            <a:r>
              <a:rPr lang="en-US" sz="2000" dirty="0" smtClean="0"/>
              <a:t>User either app only token or specific accounts for authentication</a:t>
            </a:r>
          </a:p>
          <a:p>
            <a:pPr lvl="1"/>
            <a:r>
              <a:rPr lang="en-US" sz="2000" dirty="0" smtClean="0"/>
              <a:t>Can be hosted in on-premise</a:t>
            </a:r>
            <a:r>
              <a:rPr lang="en-US" dirty="0" smtClean="0"/>
              <a:t>s as scheduled task in operating system level or even as a windows service</a:t>
            </a:r>
            <a:endParaRPr lang="en-US" sz="2000" dirty="0"/>
          </a:p>
        </p:txBody>
      </p:sp>
      <p:sp>
        <p:nvSpPr>
          <p:cNvPr id="3" name="Title 2"/>
          <p:cNvSpPr>
            <a:spLocks noGrp="1"/>
          </p:cNvSpPr>
          <p:nvPr>
            <p:ph type="title"/>
          </p:nvPr>
        </p:nvSpPr>
        <p:spPr/>
        <p:txBody>
          <a:bodyPr/>
          <a:lstStyle/>
          <a:p>
            <a:r>
              <a:rPr lang="en-US" dirty="0" smtClean="0"/>
              <a:t>Remote timer jobs</a:t>
            </a:r>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Tree>
    <p:extLst>
      <p:ext uri="{BB962C8B-B14F-4D97-AF65-F5344CB8AC3E}">
        <p14:creationId xmlns:p14="http://schemas.microsoft.com/office/powerpoint/2010/main" val="34966938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DDA9FB17-E5E7-4414-8A13-502BEB78C63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2.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1AEA8A7-A694-4DB0-82AB-EF48F2E9B6F9}">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Office365 Template Orange</Template>
  <TotalTime>0</TotalTime>
  <Words>3564</Words>
  <Application>Microsoft Office PowerPoint</Application>
  <PresentationFormat>Custom</PresentationFormat>
  <Paragraphs>364</Paragraphs>
  <Slides>40</Slides>
  <Notes>26</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40</vt:i4>
      </vt:variant>
    </vt:vector>
  </HeadingPairs>
  <TitlesOfParts>
    <vt:vector size="49"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Remote timer jobs and event receivers</vt:lpstr>
      <vt:lpstr>Agenda</vt:lpstr>
      <vt:lpstr>Vision</vt:lpstr>
      <vt:lpstr>Recommendations</vt:lpstr>
      <vt:lpstr>Introduction</vt:lpstr>
      <vt:lpstr>Placing the code outside of the SharePoint</vt:lpstr>
      <vt:lpstr>Remote business logic</vt:lpstr>
      <vt:lpstr>Remote Timer Jobs</vt:lpstr>
      <vt:lpstr>Remote timer jobs</vt:lpstr>
      <vt:lpstr>Remote timer job</vt:lpstr>
      <vt:lpstr>“Performance of code running outside of the SharePoint is lower than server side…”</vt:lpstr>
      <vt:lpstr>Authentication options</vt:lpstr>
      <vt:lpstr>PowerPoint Presentation</vt:lpstr>
      <vt:lpstr>Remote timer job for async tasks</vt:lpstr>
      <vt:lpstr>Asynchronous pattern with WebJobs</vt:lpstr>
      <vt:lpstr>“You do not expose as many remote APIs as what we were able to access server side.”</vt:lpstr>
      <vt:lpstr>Remote event receivers</vt:lpstr>
      <vt:lpstr>Remote event receivers</vt:lpstr>
      <vt:lpstr>Remote event receivers</vt:lpstr>
      <vt:lpstr>Remote event receivers</vt:lpstr>
      <vt:lpstr>Remote Event Receivers in SharePoint</vt:lpstr>
      <vt:lpstr>Remote event receivers – architecture</vt:lpstr>
      <vt:lpstr>Remote event receivers – tooling</vt:lpstr>
      <vt:lpstr>Remote event receivers – interface methods</vt:lpstr>
      <vt:lpstr>Remote event receivers - Calling back into SharePoint  </vt:lpstr>
      <vt:lpstr>Remote event receivers – registration Using server-side object model – requires access to server </vt:lpstr>
      <vt:lpstr>Remote event receivers – registration Client-side object model implementation  </vt:lpstr>
      <vt:lpstr>PowerPoint Presentation</vt:lpstr>
      <vt:lpstr>“Any reliable alternatives for remote event receivers?”</vt:lpstr>
      <vt:lpstr>App installation events</vt:lpstr>
      <vt:lpstr>App event receivers</vt:lpstr>
      <vt:lpstr>App event considerations</vt:lpstr>
      <vt:lpstr>Asynchronous App Installed handling</vt:lpstr>
      <vt:lpstr>PowerPoint Presentation</vt:lpstr>
      <vt:lpstr>Recommendations</vt:lpstr>
      <vt:lpstr>PowerPoint Presentation</vt:lpstr>
      <vt:lpstr>PowerPoint Presentation</vt:lpstr>
      <vt:lpstr>PowerPoint Presentation</vt:lpstr>
      <vt:lpstr>Feedback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Template: Vesa Juvonen, Microsoft</dc:description>
  <cp:lastModifiedBy/>
  <cp:revision>1</cp:revision>
  <dcterms:created xsi:type="dcterms:W3CDTF">2015-01-15T08:32:43Z</dcterms:created>
  <dcterms:modified xsi:type="dcterms:W3CDTF">2015-06-09T11:19:49Z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y fmtid="{D5CDD505-2E9C-101B-9397-08002B2CF9AE}" pid="3" name="ContentTypeId">
    <vt:lpwstr>0x010100B709D8DA39404E429F006B3F94B6A56B</vt:lpwstr>
  </property>
</Properties>
</file>