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0"/>
  </p:notesMasterIdLst>
  <p:handoutMasterIdLst>
    <p:handoutMasterId r:id="rId41"/>
  </p:handoutMasterIdLst>
  <p:sldIdLst>
    <p:sldId id="778" r:id="rId6"/>
    <p:sldId id="779" r:id="rId7"/>
    <p:sldId id="780" r:id="rId8"/>
    <p:sldId id="788" r:id="rId9"/>
    <p:sldId id="882" r:id="rId10"/>
    <p:sldId id="886" r:id="rId11"/>
    <p:sldId id="887" r:id="rId12"/>
    <p:sldId id="888" r:id="rId13"/>
    <p:sldId id="892" r:id="rId14"/>
    <p:sldId id="908" r:id="rId15"/>
    <p:sldId id="890" r:id="rId16"/>
    <p:sldId id="891" r:id="rId17"/>
    <p:sldId id="866" r:id="rId18"/>
    <p:sldId id="909" r:id="rId19"/>
    <p:sldId id="910" r:id="rId20"/>
    <p:sldId id="911" r:id="rId21"/>
    <p:sldId id="915" r:id="rId22"/>
    <p:sldId id="916" r:id="rId23"/>
    <p:sldId id="917" r:id="rId24"/>
    <p:sldId id="912" r:id="rId25"/>
    <p:sldId id="893" r:id="rId26"/>
    <p:sldId id="913" r:id="rId27"/>
    <p:sldId id="901" r:id="rId28"/>
    <p:sldId id="902" r:id="rId29"/>
    <p:sldId id="903" r:id="rId30"/>
    <p:sldId id="904" r:id="rId31"/>
    <p:sldId id="905" r:id="rId32"/>
    <p:sldId id="896" r:id="rId33"/>
    <p:sldId id="894" r:id="rId34"/>
    <p:sldId id="914" r:id="rId35"/>
    <p:sldId id="906" r:id="rId36"/>
    <p:sldId id="897" r:id="rId37"/>
    <p:sldId id="853" r:id="rId38"/>
    <p:sldId id="654" r:id="rId3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48" autoAdjust="0"/>
  </p:normalViewPr>
  <p:slideViewPr>
    <p:cSldViewPr snapToGrid="0">
      <p:cViewPr varScale="1">
        <p:scale>
          <a:sx n="95" d="100"/>
          <a:sy n="95" d="100"/>
        </p:scale>
        <p:origin x="1134" y="9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9/10/2014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9/10/2014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482E5D-FB14-405A-89EC-342CC8444898}" type="slidenum">
              <a:rPr lang="en-AU" smtClean="0"/>
              <a:t>15</a:t>
            </a:fld>
            <a:endParaRPr lang="en-AU"/>
          </a:p>
        </p:txBody>
      </p:sp>
    </p:spTree>
    <p:extLst>
      <p:ext uri="{BB962C8B-B14F-4D97-AF65-F5344CB8AC3E}">
        <p14:creationId xmlns:p14="http://schemas.microsoft.com/office/powerpoint/2010/main" val="1254865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482E5D-FB14-405A-89EC-342CC8444898}" type="slidenum">
              <a:rPr lang="en-AU" smtClean="0"/>
              <a:t>16</a:t>
            </a:fld>
            <a:endParaRPr lang="en-AU"/>
          </a:p>
        </p:txBody>
      </p:sp>
    </p:spTree>
    <p:extLst>
      <p:ext uri="{BB962C8B-B14F-4D97-AF65-F5344CB8AC3E}">
        <p14:creationId xmlns:p14="http://schemas.microsoft.com/office/powerpoint/2010/main" val="711397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how to make Yammer the default social experience</a:t>
            </a:r>
          </a:p>
          <a:p>
            <a:r>
              <a:rPr lang="en-US" dirty="0" smtClean="0"/>
              <a:t>Show the Yammer app part</a:t>
            </a:r>
          </a:p>
          <a:p>
            <a:r>
              <a:rPr lang="en-US" dirty="0" smtClean="0"/>
              <a:t>Show Social Nucleus app</a:t>
            </a:r>
          </a:p>
          <a:p>
            <a:r>
              <a:rPr lang="en-US" dirty="0" smtClean="0"/>
              <a:t>Show embedding</a:t>
            </a:r>
            <a:endParaRPr lang="en-US" dirty="0"/>
          </a:p>
        </p:txBody>
      </p:sp>
      <p:sp>
        <p:nvSpPr>
          <p:cNvPr id="4" name="Date Placeholder 3"/>
          <p:cNvSpPr>
            <a:spLocks noGrp="1"/>
          </p:cNvSpPr>
          <p:nvPr>
            <p:ph type="dt" idx="10"/>
          </p:nvPr>
        </p:nvSpPr>
        <p:spPr/>
        <p:txBody>
          <a:bodyPr/>
          <a:lstStyle/>
          <a:p>
            <a:fld id="{4D81E4A1-17A9-4CEB-8FC6-1E32B31EBEF4}"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09442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Light" pitchFamily="34" charset="0"/>
                <a:ea typeface="+mn-ea"/>
                <a:cs typeface="+mn-cs"/>
              </a:rPr>
              <a:t>The platform offers standard components to more easily build social networking features, such as feeds, profiles, following and likes, into business applications. This approach not only helps save developers time, it also enables enterprise customers to seamlessly connect people, conversations and data across their business applications — an experience Yammer calls the “Enterprise Graph.” </a:t>
            </a:r>
          </a:p>
          <a:p>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The Yammer platform solves this problem of “social network sprawl” by creating an Enterprise Graph that provides a standard set of social components. This standardization means that all of a company’s employees and business data can be brought together in a common conversation layer.</a:t>
            </a:r>
            <a:br>
              <a:rPr lang="en-US" sz="900" kern="1200" dirty="0" smtClean="0">
                <a:solidFill>
                  <a:schemeClr val="tx1"/>
                </a:solidFill>
                <a:effectLst/>
                <a:latin typeface="Segoe UI Light" pitchFamily="34" charset="0"/>
                <a:ea typeface="+mn-ea"/>
                <a:cs typeface="+mn-cs"/>
              </a:rPr>
            </a:br>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Just as Facebook is creating a social graph for people’s personal lives, mapping the connections between people, places, music and games, the Enterprise Graph shows how employees, content and business data are connected in the workplace. </a:t>
            </a:r>
          </a:p>
          <a:p>
            <a:endParaRPr lang="en-US" dirty="0" smtClean="0"/>
          </a:p>
          <a:p>
            <a:endParaRPr lang="en-US" dirty="0"/>
          </a:p>
        </p:txBody>
      </p:sp>
      <p:sp>
        <p:nvSpPr>
          <p:cNvPr id="4" name="Date Placeholder 3"/>
          <p:cNvSpPr>
            <a:spLocks noGrp="1"/>
          </p:cNvSpPr>
          <p:nvPr>
            <p:ph type="dt" idx="10"/>
          </p:nvPr>
        </p:nvSpPr>
        <p:spPr/>
        <p:txBody>
          <a:bodyPr/>
          <a:lstStyle/>
          <a:p>
            <a:fld id="{DBFE54A2-1656-4DD1-A317-41E0A5D1EEC8}"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85247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Activities are displayed</a:t>
            </a:r>
            <a:r>
              <a:rPr lang="en-US" baseline="0" dirty="0" smtClean="0"/>
              <a:t> in the activity stream, and they map neatly to events in your application. Your application can make use of custom activities that you register for the object. Users are not going to be annoyed by activities because they don’t appear in message feeds.</a:t>
            </a:r>
            <a:endParaRPr lang="en-US" dirty="0" smtClean="0"/>
          </a:p>
          <a:p>
            <a:endParaRPr lang="en-US" dirty="0" smtClean="0"/>
          </a:p>
          <a:p>
            <a:r>
              <a:rPr lang="en-US" dirty="0" smtClean="0"/>
              <a:t>Actor - The actor is the user that performed an action. </a:t>
            </a:r>
          </a:p>
          <a:p>
            <a:r>
              <a:rPr lang="en-US" dirty="0" smtClean="0"/>
              <a:t>Action - The action is a verb that describes what happened to the object.</a:t>
            </a:r>
          </a:p>
          <a:p>
            <a:pPr marL="174708" indent="-174708">
              <a:buFont typeface="Arial" panose="020B0604020202020204" pitchFamily="34" charset="0"/>
              <a:buChar char="•"/>
            </a:pPr>
            <a:r>
              <a:rPr lang="en-US" dirty="0" smtClean="0"/>
              <a:t>Standard actions are “created, updated, deleted, followed, and liked”.</a:t>
            </a:r>
          </a:p>
          <a:p>
            <a:pPr marL="174708" indent="-174708">
              <a:buFont typeface="Arial" panose="020B0604020202020204" pitchFamily="34" charset="0"/>
              <a:buChar char="•"/>
            </a:pPr>
            <a:r>
              <a:rPr lang="en-US" dirty="0" smtClean="0"/>
              <a:t>Custom Actions can be created for your network.</a:t>
            </a:r>
          </a:p>
          <a:p>
            <a:r>
              <a:rPr lang="en-US" dirty="0" smtClean="0"/>
              <a:t>Object</a:t>
            </a:r>
            <a:r>
              <a:rPr lang="en-US" baseline="0" dirty="0" smtClean="0"/>
              <a:t> – The unique URL of an object in your application.</a:t>
            </a:r>
          </a:p>
          <a:p>
            <a:r>
              <a:rPr lang="en-US" baseline="0" dirty="0" smtClean="0"/>
              <a:t>App Name – Determined when an app is created.</a:t>
            </a:r>
          </a:p>
          <a:p>
            <a:r>
              <a:rPr lang="en-US" baseline="0" dirty="0" smtClean="0"/>
              <a:t>Message – An optional message included with the activity stream post.</a:t>
            </a:r>
            <a:endParaRPr lang="en-US" dirty="0"/>
          </a:p>
        </p:txBody>
      </p:sp>
      <p:sp>
        <p:nvSpPr>
          <p:cNvPr id="4" name="Slide Number Placeholder 3"/>
          <p:cNvSpPr>
            <a:spLocks noGrp="1"/>
          </p:cNvSpPr>
          <p:nvPr>
            <p:ph type="sldNum" sz="quarter" idx="10"/>
          </p:nvPr>
        </p:nvSpPr>
        <p:spPr/>
        <p:txBody>
          <a:bodyPr/>
          <a:lstStyle/>
          <a:p>
            <a:fld id="{C39122B4-C596-483B-908C-E928F5495D03}"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2276897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6DD12EC-D112-4645-8E12-A43713208CFA}"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4069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also examples of Multiple Activity Stories and Single Activity Private Stories (where the URL is not publically </a:t>
            </a:r>
            <a:r>
              <a:rPr lang="en-US" baseline="0" dirty="0" err="1" smtClean="0"/>
              <a:t>referencable</a:t>
            </a:r>
            <a:r>
              <a:rPr lang="en-US" baseline="0" dirty="0" smtClean="0"/>
              <a:t> and all of the data must be passed in the </a:t>
            </a:r>
            <a:r>
              <a:rPr lang="en-US" baseline="0" dirty="0" err="1" smtClean="0"/>
              <a:t>openGraph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8247719-DE75-5D4C-A938-95E5124B89A3}" type="slidenum">
              <a:rPr lang="en-US" smtClean="0"/>
              <a:t>27</a:t>
            </a:fld>
            <a:endParaRPr lang="en-US"/>
          </a:p>
        </p:txBody>
      </p:sp>
    </p:spTree>
    <p:extLst>
      <p:ext uri="{BB962C8B-B14F-4D97-AF65-F5344CB8AC3E}">
        <p14:creationId xmlns:p14="http://schemas.microsoft.com/office/powerpoint/2010/main" val="4168750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how to make Yammer the default social experience</a:t>
            </a:r>
          </a:p>
          <a:p>
            <a:r>
              <a:rPr lang="en-US" dirty="0" smtClean="0"/>
              <a:t>Show the Yammer app part</a:t>
            </a:r>
          </a:p>
          <a:p>
            <a:r>
              <a:rPr lang="en-US" dirty="0" smtClean="0"/>
              <a:t>Show Social Nucleus app</a:t>
            </a:r>
          </a:p>
          <a:p>
            <a:r>
              <a:rPr lang="en-US" dirty="0" smtClean="0"/>
              <a:t>Show embedding</a:t>
            </a:r>
            <a:endParaRPr lang="en-US" dirty="0"/>
          </a:p>
        </p:txBody>
      </p:sp>
      <p:sp>
        <p:nvSpPr>
          <p:cNvPr id="4" name="Date Placeholder 3"/>
          <p:cNvSpPr>
            <a:spLocks noGrp="1"/>
          </p:cNvSpPr>
          <p:nvPr>
            <p:ph type="dt" idx="10"/>
          </p:nvPr>
        </p:nvSpPr>
        <p:spPr/>
        <p:txBody>
          <a:bodyPr/>
          <a:lstStyle/>
          <a:p>
            <a:fld id="{4D81E4A1-17A9-4CEB-8FC6-1E32B31EBEF4}"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73617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5482E5D-FB14-405A-89EC-342CC8444898}" type="slidenum">
              <a:rPr lang="en-AU" smtClean="0"/>
              <a:t>30</a:t>
            </a:fld>
            <a:endParaRPr lang="en-AU"/>
          </a:p>
        </p:txBody>
      </p:sp>
    </p:spTree>
    <p:extLst>
      <p:ext uri="{BB962C8B-B14F-4D97-AF65-F5344CB8AC3E}">
        <p14:creationId xmlns:p14="http://schemas.microsoft.com/office/powerpoint/2010/main" val="120979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a:t>
            </a:r>
            <a:r>
              <a:rPr lang="en-US" baseline="0" dirty="0" smtClean="0"/>
              <a:t> Embed to your web application is a straightforward process:</a:t>
            </a:r>
          </a:p>
          <a:p>
            <a:endParaRPr lang="en-US" baseline="0" dirty="0" smtClean="0"/>
          </a:p>
          <a:p>
            <a:pPr marL="232943" indent="-232943">
              <a:buFont typeface="+mj-lt"/>
              <a:buAutoNum type="arabicPeriod"/>
            </a:pPr>
            <a:r>
              <a:rPr lang="en-US" baseline="0" dirty="0" smtClean="0"/>
              <a:t>Add yam.js reference to page.</a:t>
            </a:r>
          </a:p>
          <a:p>
            <a:pPr marL="232943" indent="-232943">
              <a:buFont typeface="+mj-lt"/>
              <a:buAutoNum type="arabicPeriod"/>
            </a:pPr>
            <a:r>
              <a:rPr lang="en-US" baseline="0" dirty="0" smtClean="0"/>
              <a:t>Add appropriate initialization code to meet requirements.</a:t>
            </a:r>
          </a:p>
          <a:p>
            <a:pPr marL="232943" indent="-232943">
              <a:buFont typeface="+mj-lt"/>
              <a:buAutoNum type="arabicPeriod"/>
            </a:pPr>
            <a:r>
              <a:rPr lang="en-US" baseline="0" dirty="0" smtClean="0"/>
              <a:t>Place div tag in the correct location.</a:t>
            </a:r>
          </a:p>
          <a:p>
            <a:endParaRPr lang="en-US" baseline="0" dirty="0" smtClean="0"/>
          </a:p>
          <a:p>
            <a:r>
              <a:rPr lang="en-US" baseline="0" dirty="0" smtClean="0"/>
              <a:t>In this case we’ve added one of the more advanced Embed feeds known as a Comment Feed.</a:t>
            </a:r>
          </a:p>
          <a:p>
            <a:endParaRPr lang="en-US" baseline="0" dirty="0" smtClean="0"/>
          </a:p>
          <a:p>
            <a:r>
              <a:rPr lang="en-US" baseline="0" dirty="0" smtClean="0"/>
              <a:t>Lots of things are taken care of for you, but there are a couple of common field reports:</a:t>
            </a:r>
          </a:p>
          <a:p>
            <a:endParaRPr lang="en-US" baseline="0" dirty="0" smtClean="0"/>
          </a:p>
          <a:p>
            <a:pPr marL="232943" indent="-232943">
              <a:buFont typeface="+mj-lt"/>
              <a:buAutoNum type="arabicPeriod"/>
            </a:pPr>
            <a:r>
              <a:rPr lang="en-US" baseline="0" dirty="0" smtClean="0"/>
              <a:t>IE Zone configuration blocks execution of the script.</a:t>
            </a:r>
          </a:p>
          <a:p>
            <a:pPr marL="232943" indent="-232943">
              <a:buFont typeface="+mj-lt"/>
              <a:buAutoNum type="arabicPeriod"/>
            </a:pPr>
            <a:r>
              <a:rPr lang="en-US" baseline="0" dirty="0" smtClean="0"/>
              <a:t>3</a:t>
            </a:r>
            <a:r>
              <a:rPr lang="en-US" baseline="30000" dirty="0" smtClean="0"/>
              <a:t>rd</a:t>
            </a:r>
            <a:r>
              <a:rPr lang="en-US" baseline="0" dirty="0" smtClean="0"/>
              <a:t> party JavaScript conflicts with the yam.js library.</a:t>
            </a:r>
          </a:p>
          <a:p>
            <a:pPr marL="232943" indent="-232943">
              <a:buFont typeface="+mj-lt"/>
              <a:buAutoNum type="arabicPeriod"/>
            </a:pPr>
            <a:endParaRPr lang="en-US" baseline="0" dirty="0" smtClean="0"/>
          </a:p>
          <a:p>
            <a:r>
              <a:rPr lang="en-US" baseline="0" dirty="0" smtClean="0"/>
              <a:t>In many cases this can be solved quickly by </a:t>
            </a:r>
            <a:r>
              <a:rPr lang="en-US" baseline="0" dirty="0" err="1" smtClean="0"/>
              <a:t>iFraming</a:t>
            </a:r>
            <a:r>
              <a:rPr lang="en-US" baseline="0" dirty="0" smtClean="0"/>
              <a:t> the HTML page hosting the Embed snippet. Correcting the IE Zone configuration, or updating the conflicting code may provide the best UX.</a:t>
            </a:r>
          </a:p>
        </p:txBody>
      </p:sp>
      <p:sp>
        <p:nvSpPr>
          <p:cNvPr id="4" name="Slide Number Placeholder 3"/>
          <p:cNvSpPr>
            <a:spLocks noGrp="1"/>
          </p:cNvSpPr>
          <p:nvPr>
            <p:ph type="sldNum" sz="quarter" idx="10"/>
          </p:nvPr>
        </p:nvSpPr>
        <p:spPr/>
        <p:txBody>
          <a:bodyPr/>
          <a:lstStyle/>
          <a:p>
            <a:fld id="{C39122B4-C596-483B-908C-E928F5495D03}"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3687538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how to make Yammer the default social experience</a:t>
            </a:r>
          </a:p>
          <a:p>
            <a:r>
              <a:rPr lang="en-US" dirty="0" smtClean="0"/>
              <a:t>Show the Yammer app part</a:t>
            </a:r>
          </a:p>
          <a:p>
            <a:r>
              <a:rPr lang="en-US" dirty="0" smtClean="0"/>
              <a:t>Show Social Nucleus app</a:t>
            </a:r>
          </a:p>
          <a:p>
            <a:r>
              <a:rPr lang="en-US" dirty="0" smtClean="0"/>
              <a:t>Show embedding</a:t>
            </a:r>
            <a:endParaRPr lang="en-US" dirty="0"/>
          </a:p>
        </p:txBody>
      </p:sp>
      <p:sp>
        <p:nvSpPr>
          <p:cNvPr id="4" name="Date Placeholder 3"/>
          <p:cNvSpPr>
            <a:spLocks noGrp="1"/>
          </p:cNvSpPr>
          <p:nvPr>
            <p:ph type="dt" idx="10"/>
          </p:nvPr>
        </p:nvSpPr>
        <p:spPr/>
        <p:txBody>
          <a:bodyPr/>
          <a:lstStyle/>
          <a:p>
            <a:fld id="{4D81E4A1-17A9-4CEB-8FC6-1E32B31EBEF4}"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61501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9/10/2014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34</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t>It’s good to break down the components</a:t>
            </a:r>
            <a:r>
              <a:rPr lang="en-US" sz="1200" b="0" baseline="0" dirty="0" smtClean="0"/>
              <a:t> of Yammer and see them on the UI prior to going into the examples of extending the platform into other components.</a:t>
            </a:r>
            <a:endParaRPr lang="en-US" sz="1200" b="0" dirty="0" smtClean="0"/>
          </a:p>
        </p:txBody>
      </p:sp>
      <p:sp>
        <p:nvSpPr>
          <p:cNvPr id="4" name="Slide Number Placeholder 3"/>
          <p:cNvSpPr>
            <a:spLocks noGrp="1"/>
          </p:cNvSpPr>
          <p:nvPr>
            <p:ph type="sldNum" sz="quarter" idx="10"/>
          </p:nvPr>
        </p:nvSpPr>
        <p:spPr/>
        <p:txBody>
          <a:bodyPr/>
          <a:lstStyle/>
          <a:p>
            <a:fld id="{E5482E5D-FB14-405A-89EC-342CC8444898}" type="slidenum">
              <a:rPr lang="en-AU" smtClean="0"/>
              <a:t>6</a:t>
            </a:fld>
            <a:endParaRPr lang="en-AU"/>
          </a:p>
        </p:txBody>
      </p:sp>
    </p:spTree>
    <p:extLst>
      <p:ext uri="{BB962C8B-B14F-4D97-AF65-F5344CB8AC3E}">
        <p14:creationId xmlns:p14="http://schemas.microsoft.com/office/powerpoint/2010/main" val="419050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is important that the Social layer spans more than SharePoint.  With Yammer, Social can be integrated into other CMS, CRM, Legacy applications, etc.  Moving to Yammer helps with building actionable items legacy platforms as well.  We will cover this in more detail when we look at embedding and the </a:t>
            </a:r>
            <a:r>
              <a:rPr lang="en-US" baseline="0" dirty="0" err="1" smtClean="0"/>
              <a:t>OpenGraph</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E5482E5D-FB14-405A-89EC-342CC8444898}" type="slidenum">
              <a:rPr lang="en-AU" smtClean="0"/>
              <a:t>7</a:t>
            </a:fld>
            <a:endParaRPr lang="en-AU"/>
          </a:p>
        </p:txBody>
      </p:sp>
    </p:spTree>
    <p:extLst>
      <p:ext uri="{BB962C8B-B14F-4D97-AF65-F5344CB8AC3E}">
        <p14:creationId xmlns:p14="http://schemas.microsoft.com/office/powerpoint/2010/main" val="690953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two basic ways to integrate Yammer.  We can have Data In for actionable items, such as Post Document to feed or send Sales Activity to Yammer Group.  The other basic approach is to have Yammer data published outside of Yammer, such as the Yammer SharePoint App (newsfeeds, </a:t>
            </a:r>
          </a:p>
          <a:p>
            <a:r>
              <a:rPr lang="en-US" baseline="0" dirty="0" smtClean="0"/>
              <a:t>Comment feeds, etc.)</a:t>
            </a:r>
          </a:p>
          <a:p>
            <a:endParaRPr lang="en-US" baseline="0" dirty="0" smtClean="0"/>
          </a:p>
        </p:txBody>
      </p:sp>
      <p:sp>
        <p:nvSpPr>
          <p:cNvPr id="4" name="Slide Number Placeholder 3"/>
          <p:cNvSpPr>
            <a:spLocks noGrp="1"/>
          </p:cNvSpPr>
          <p:nvPr>
            <p:ph type="sldNum" sz="quarter" idx="10"/>
          </p:nvPr>
        </p:nvSpPr>
        <p:spPr/>
        <p:txBody>
          <a:bodyPr/>
          <a:lstStyle/>
          <a:p>
            <a:fld id="{E5482E5D-FB14-405A-89EC-342CC8444898}" type="slidenum">
              <a:rPr lang="en-AU" smtClean="0"/>
              <a:t>8</a:t>
            </a:fld>
            <a:endParaRPr lang="en-AU"/>
          </a:p>
        </p:txBody>
      </p:sp>
    </p:spTree>
    <p:extLst>
      <p:ext uri="{BB962C8B-B14F-4D97-AF65-F5344CB8AC3E}">
        <p14:creationId xmlns:p14="http://schemas.microsoft.com/office/powerpoint/2010/main" val="4225138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TechReady 17</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92B539-DA9E-4496-806B-FA7D55AE79B6}" type="datetime1">
              <a:rPr lang="en-US" smtClean="0">
                <a:solidFill>
                  <a:prstClr val="black"/>
                </a:solidFill>
              </a:rPr>
              <a:pPr/>
              <a:t>9/10/2014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747427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5482E5D-FB14-405A-89EC-342CC8444898}" type="slidenum">
              <a:rPr lang="en-AU" smtClean="0"/>
              <a:t>11</a:t>
            </a:fld>
            <a:endParaRPr lang="en-AU"/>
          </a:p>
        </p:txBody>
      </p:sp>
    </p:spTree>
    <p:extLst>
      <p:ext uri="{BB962C8B-B14F-4D97-AF65-F5344CB8AC3E}">
        <p14:creationId xmlns:p14="http://schemas.microsoft.com/office/powerpoint/2010/main" val="118361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5482E5D-FB14-405A-89EC-342CC8444898}" type="slidenum">
              <a:rPr lang="en-AU" smtClean="0"/>
              <a:t>12</a:t>
            </a:fld>
            <a:endParaRPr lang="en-AU"/>
          </a:p>
        </p:txBody>
      </p:sp>
    </p:spTree>
    <p:extLst>
      <p:ext uri="{BB962C8B-B14F-4D97-AF65-F5344CB8AC3E}">
        <p14:creationId xmlns:p14="http://schemas.microsoft.com/office/powerpoint/2010/main" val="3042353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how to make Yammer the default social experience</a:t>
            </a:r>
          </a:p>
          <a:p>
            <a:r>
              <a:rPr lang="en-US" dirty="0" smtClean="0"/>
              <a:t>Show the Yammer app part</a:t>
            </a:r>
          </a:p>
          <a:p>
            <a:r>
              <a:rPr lang="en-US" dirty="0" smtClean="0"/>
              <a:t>Show Social Nucleus app</a:t>
            </a:r>
          </a:p>
        </p:txBody>
      </p:sp>
      <p:sp>
        <p:nvSpPr>
          <p:cNvPr id="4" name="Date Placeholder 3"/>
          <p:cNvSpPr>
            <a:spLocks noGrp="1"/>
          </p:cNvSpPr>
          <p:nvPr>
            <p:ph type="dt" idx="10"/>
          </p:nvPr>
        </p:nvSpPr>
        <p:spPr/>
        <p:txBody>
          <a:bodyPr/>
          <a:lstStyle/>
          <a:p>
            <a:fld id="{4D81E4A1-17A9-4CEB-8FC6-1E32B31EBEF4}"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16484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297FEB55-96D2-0A47-AABF-7CEFCCF6BC45}" type="datetimeFigureOut">
              <a:rPr lang="en-US" smtClean="0"/>
              <a:t>9/10/2014</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p>
            <a:fld id="{1845D756-0A6F-6B41-BCFB-A63A7FFDE8D4}" type="slidenum">
              <a:rPr lang="en-US" smtClean="0"/>
              <a:t>‹#›</a:t>
            </a:fld>
            <a:endParaRPr lang="en-US"/>
          </a:p>
        </p:txBody>
      </p:sp>
    </p:spTree>
    <p:extLst>
      <p:ext uri="{BB962C8B-B14F-4D97-AF65-F5344CB8AC3E}">
        <p14:creationId xmlns:p14="http://schemas.microsoft.com/office/powerpoint/2010/main" val="20883161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3"/>
            <a:ext cx="11149013" cy="666387"/>
          </a:xfrm>
          <a:prstGeom prst="rect">
            <a:avLst/>
          </a:prstGeo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4" y="1447800"/>
            <a:ext cx="11149013" cy="946413"/>
          </a:xfrm>
          <a:prstGeom prst="rect">
            <a:avLst/>
          </a:prstGeom>
        </p:spPr>
        <p:txBody>
          <a:bodyPr/>
          <a:lstStyle>
            <a:lvl1pPr marL="0" indent="0">
              <a:spcBef>
                <a:spcPts val="0"/>
              </a:spcBef>
              <a:spcAft>
                <a:spcPts val="675"/>
              </a:spcAft>
              <a:buNone/>
              <a:defRPr sz="3000" spc="-75" baseline="0">
                <a:latin typeface="Segoe UI Light" pitchFamily="34" charset="0"/>
              </a:defRPr>
            </a:lvl1pPr>
            <a:lvl2pPr marL="0" indent="0">
              <a:spcBef>
                <a:spcPts val="0"/>
              </a:spcBef>
              <a:spcAft>
                <a:spcPts val="300"/>
              </a:spcAft>
              <a:buNone/>
              <a:defRPr sz="1500" spc="-38" baseline="0"/>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10645775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 id="2147484150"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emf"/><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28.emf"/><Relationship Id="rId11" Type="http://schemas.openxmlformats.org/officeDocument/2006/relationships/image" Target="../media/image33.emf"/><Relationship Id="rId5" Type="http://schemas.openxmlformats.org/officeDocument/2006/relationships/image" Target="../media/image27.emf"/><Relationship Id="rId10" Type="http://schemas.openxmlformats.org/officeDocument/2006/relationships/image" Target="../media/image32.emf"/><Relationship Id="rId4" Type="http://schemas.openxmlformats.org/officeDocument/2006/relationships/image" Target="../media/image26.emf"/><Relationship Id="rId9" Type="http://schemas.openxmlformats.org/officeDocument/2006/relationships/image" Target="../media/image3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hyperlink" Target="https://www.yammer.com/api/v1/activity.json" TargetMode="External"/><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jpeg"/><Relationship Id="rId3" Type="http://schemas.openxmlformats.org/officeDocument/2006/relationships/image" Target="../media/image6.emf"/><Relationship Id="rId7" Type="http://schemas.openxmlformats.org/officeDocument/2006/relationships/image" Target="../media/image10.jpe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image" Target="../media/image9.pn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emf"/><Relationship Id="rId9"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571164"/>
          </a:xfrm>
        </p:spPr>
        <p:txBody>
          <a:bodyPr/>
          <a:lstStyle/>
          <a:p>
            <a:r>
              <a:rPr lang="en-US" dirty="0" smtClean="0"/>
              <a:t>JavaScript</a:t>
            </a:r>
          </a:p>
          <a:p>
            <a:r>
              <a:rPr lang="en-US" dirty="0" smtClean="0"/>
              <a:t>Ruby</a:t>
            </a:r>
          </a:p>
          <a:p>
            <a:r>
              <a:rPr lang="en-US" dirty="0" smtClean="0"/>
              <a:t>Python</a:t>
            </a:r>
          </a:p>
          <a:p>
            <a:r>
              <a:rPr lang="en-US" dirty="0" smtClean="0"/>
              <a:t>iOS</a:t>
            </a:r>
          </a:p>
          <a:p>
            <a:r>
              <a:rPr lang="en-US" dirty="0" smtClean="0"/>
              <a:t>Windows Phone 8</a:t>
            </a:r>
            <a:endParaRPr lang="en-US" dirty="0"/>
          </a:p>
        </p:txBody>
      </p:sp>
      <p:sp>
        <p:nvSpPr>
          <p:cNvPr id="3" name="Title 2"/>
          <p:cNvSpPr>
            <a:spLocks noGrp="1"/>
          </p:cNvSpPr>
          <p:nvPr>
            <p:ph type="title"/>
          </p:nvPr>
        </p:nvSpPr>
        <p:spPr/>
        <p:txBody>
          <a:bodyPr/>
          <a:lstStyle/>
          <a:p>
            <a:r>
              <a:rPr lang="en-US" dirty="0" smtClean="0"/>
              <a:t>SDKs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262160156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1" indent="0">
              <a:spcBef>
                <a:spcPts val="750"/>
              </a:spcBef>
              <a:buNone/>
            </a:pPr>
            <a:endParaRPr lang="en-US" sz="2200" dirty="0">
              <a:solidFill>
                <a:srgbClr val="63666A"/>
              </a:solidFill>
              <a:latin typeface="Segoe UI Light" panose="020B0502040204020203" pitchFamily="34" charset="0"/>
              <a:cs typeface="Segoe UI Light" panose="020B0502040204020203" pitchFamily="34" charset="0"/>
            </a:endParaRPr>
          </a:p>
          <a:p>
            <a:pPr marL="0" lvl="1" indent="0">
              <a:spcBef>
                <a:spcPts val="750"/>
              </a:spcBef>
              <a:buNone/>
            </a:pPr>
            <a:r>
              <a:rPr lang="en-US" sz="2200" dirty="0">
                <a:solidFill>
                  <a:srgbClr val="63666A"/>
                </a:solidFill>
                <a:latin typeface="Segoe UI Light" panose="020B0502040204020203" pitchFamily="34" charset="0"/>
                <a:cs typeface="Segoe UI Light" panose="020B0502040204020203" pitchFamily="34" charset="0"/>
              </a:rPr>
              <a:t>The Open Graph protocol models </a:t>
            </a:r>
            <a:r>
              <a:rPr lang="en-US" sz="2200" dirty="0">
                <a:solidFill>
                  <a:srgbClr val="0092BC"/>
                </a:solidFill>
                <a:latin typeface="Segoe UI Light" panose="020B0502040204020203" pitchFamily="34" charset="0"/>
                <a:cs typeface="Segoe UI Light" panose="020B0502040204020203" pitchFamily="34" charset="0"/>
              </a:rPr>
              <a:t>Actor (User)</a:t>
            </a:r>
            <a:r>
              <a:rPr lang="en-US" sz="2200" dirty="0">
                <a:solidFill>
                  <a:srgbClr val="63666A"/>
                </a:solidFill>
                <a:latin typeface="Segoe UI Light" panose="020B0502040204020203" pitchFamily="34" charset="0"/>
                <a:cs typeface="Segoe UI Light" panose="020B0502040204020203" pitchFamily="34" charset="0"/>
              </a:rPr>
              <a:t> activities based on </a:t>
            </a:r>
            <a:r>
              <a:rPr lang="en-US" sz="2200" dirty="0">
                <a:solidFill>
                  <a:srgbClr val="78BE20"/>
                </a:solidFill>
                <a:latin typeface="Segoe UI Light" panose="020B0502040204020203" pitchFamily="34" charset="0"/>
                <a:cs typeface="Segoe UI Light" panose="020B0502040204020203" pitchFamily="34" charset="0"/>
              </a:rPr>
              <a:t>Actions</a:t>
            </a:r>
            <a:r>
              <a:rPr lang="en-US" sz="2200" dirty="0">
                <a:solidFill>
                  <a:srgbClr val="63666A"/>
                </a:solidFill>
                <a:latin typeface="Segoe UI Light" panose="020B0502040204020203" pitchFamily="34" charset="0"/>
                <a:cs typeface="Segoe UI Light" panose="020B0502040204020203" pitchFamily="34" charset="0"/>
              </a:rPr>
              <a:t> and </a:t>
            </a:r>
            <a:r>
              <a:rPr lang="en-US" sz="2200" dirty="0">
                <a:solidFill>
                  <a:srgbClr val="ED8B00"/>
                </a:solidFill>
                <a:latin typeface="Segoe UI Light" panose="020B0502040204020203" pitchFamily="34" charset="0"/>
                <a:cs typeface="Segoe UI Light" panose="020B0502040204020203" pitchFamily="34" charset="0"/>
              </a:rPr>
              <a:t>Objects</a:t>
            </a:r>
            <a:r>
              <a:rPr lang="en-US" sz="2200" dirty="0">
                <a:solidFill>
                  <a:srgbClr val="63666A"/>
                </a:solidFill>
                <a:latin typeface="Segoe UI Light" panose="020B0502040204020203" pitchFamily="34" charset="0"/>
                <a:cs typeface="Segoe UI Light" panose="020B0502040204020203" pitchFamily="34" charset="0"/>
              </a:rPr>
              <a:t>.</a:t>
            </a:r>
            <a:endParaRPr lang="en-AU" sz="2200" dirty="0">
              <a:solidFill>
                <a:srgbClr val="63666A"/>
              </a:solidFill>
              <a:latin typeface="Segoe UI Light" panose="020B0502040204020203" pitchFamily="34" charset="0"/>
              <a:cs typeface="Segoe UI Light" panose="020B0502040204020203" pitchFamily="34" charset="0"/>
            </a:endParaRPr>
          </a:p>
          <a:p>
            <a:pPr marL="342900" lvl="1" indent="-342900">
              <a:spcBef>
                <a:spcPts val="750"/>
              </a:spcBef>
            </a:pPr>
            <a:endParaRPr lang="en-AU" sz="2200" dirty="0">
              <a:solidFill>
                <a:srgbClr val="63666A"/>
              </a:solidFill>
              <a:latin typeface="Segoe UI Light" panose="020B0502040204020203" pitchFamily="34" charset="0"/>
              <a:cs typeface="Segoe UI Light" panose="020B0502040204020203" pitchFamily="34" charset="0"/>
            </a:endParaRPr>
          </a:p>
        </p:txBody>
      </p:sp>
      <p:pic>
        <p:nvPicPr>
          <p:cNvPr id="16" name="Picture 15" descr="Open Graph - Facebook Developers.png"/>
          <p:cNvPicPr>
            <a:picLocks noChangeAspect="1"/>
          </p:cNvPicPr>
          <p:nvPr/>
        </p:nvPicPr>
        <p:blipFill rotWithShape="1">
          <a:blip r:embed="rId3">
            <a:extLst>
              <a:ext uri="{28A0092B-C50C-407E-A947-70E740481C1C}">
                <a14:useLocalDpi xmlns:a14="http://schemas.microsoft.com/office/drawing/2010/main" val="0"/>
              </a:ext>
            </a:extLst>
          </a:blip>
          <a:srcRect l="4215" r="5091"/>
          <a:stretch/>
        </p:blipFill>
        <p:spPr>
          <a:xfrm>
            <a:off x="1989956" y="3429001"/>
            <a:ext cx="3812984" cy="1411863"/>
          </a:xfrm>
          <a:prstGeom prst="rect">
            <a:avLst/>
          </a:prstGeom>
          <a:ln w="57150" cmpd="sng">
            <a:noFill/>
          </a:ln>
        </p:spPr>
      </p:pic>
      <p:sp>
        <p:nvSpPr>
          <p:cNvPr id="18" name="Rectangle 17"/>
          <p:cNvSpPr/>
          <p:nvPr/>
        </p:nvSpPr>
        <p:spPr>
          <a:xfrm>
            <a:off x="6094412" y="3356993"/>
            <a:ext cx="4572000" cy="2031325"/>
          </a:xfrm>
          <a:prstGeom prst="rect">
            <a:avLst/>
          </a:prstGeom>
        </p:spPr>
        <p:txBody>
          <a:bodyPr>
            <a:spAutoFit/>
          </a:bodyPr>
          <a:lstStyle/>
          <a:p>
            <a:r>
              <a:rPr lang="en-US" dirty="0">
                <a:solidFill>
                  <a:srgbClr val="0092BC"/>
                </a:solidFill>
                <a:latin typeface="Segoe UI Light" panose="020B0502040204020203" pitchFamily="34" charset="0"/>
                <a:cs typeface="Segoe UI Light" panose="020B0502040204020203" pitchFamily="34" charset="0"/>
              </a:rPr>
              <a:t>Jimmy</a:t>
            </a:r>
            <a:r>
              <a:rPr lang="en-US" dirty="0">
                <a:solidFill>
                  <a:srgbClr val="2283AD"/>
                </a:solidFill>
              </a:rPr>
              <a:t> </a:t>
            </a:r>
            <a:r>
              <a:rPr lang="en-US" dirty="0">
                <a:solidFill>
                  <a:srgbClr val="78BE20"/>
                </a:solidFill>
                <a:latin typeface="Segoe UI Light" panose="020B0502040204020203" pitchFamily="34" charset="0"/>
                <a:cs typeface="Segoe UI Light" panose="020B0502040204020203" pitchFamily="34" charset="0"/>
              </a:rPr>
              <a:t>shared</a:t>
            </a:r>
            <a:r>
              <a:rPr lang="en-US" dirty="0"/>
              <a:t> </a:t>
            </a:r>
            <a:r>
              <a:rPr lang="en-US" dirty="0">
                <a:solidFill>
                  <a:srgbClr val="ED8B00"/>
                </a:solidFill>
                <a:latin typeface="Segoe UI Light" panose="020B0502040204020203" pitchFamily="34" charset="0"/>
                <a:cs typeface="Segoe UI Light" panose="020B0502040204020203" pitchFamily="34" charset="0"/>
              </a:rPr>
              <a:t>a file </a:t>
            </a:r>
            <a:r>
              <a:rPr lang="en-US" dirty="0">
                <a:solidFill>
                  <a:srgbClr val="63666A"/>
                </a:solidFill>
                <a:latin typeface="Segoe UI Light" panose="020B0502040204020203" pitchFamily="34" charset="0"/>
                <a:cs typeface="Segoe UI Light" panose="020B0502040204020203" pitchFamily="34" charset="0"/>
              </a:rPr>
              <a:t>from </a:t>
            </a:r>
            <a:r>
              <a:rPr lang="en-US" dirty="0" err="1">
                <a:solidFill>
                  <a:srgbClr val="63666A"/>
                </a:solidFill>
                <a:latin typeface="Segoe UI Light" panose="020B0502040204020203" pitchFamily="34" charset="0"/>
                <a:cs typeface="Segoe UI Light" panose="020B0502040204020203" pitchFamily="34" charset="0"/>
              </a:rPr>
              <a:t>Sharepoint</a:t>
            </a:r>
            <a:r>
              <a:rPr lang="en-US" dirty="0">
                <a:solidFill>
                  <a:srgbClr val="63666A"/>
                </a:solidFill>
                <a:latin typeface="Segoe UI Light" panose="020B0502040204020203" pitchFamily="34" charset="0"/>
                <a:cs typeface="Segoe UI Light" panose="020B0502040204020203" pitchFamily="34" charset="0"/>
              </a:rPr>
              <a:t>.</a:t>
            </a:r>
          </a:p>
          <a:p>
            <a:endParaRPr lang="en-US" dirty="0">
              <a:solidFill>
                <a:srgbClr val="E47C23"/>
              </a:solidFill>
            </a:endParaRPr>
          </a:p>
          <a:p>
            <a:r>
              <a:rPr lang="en-US" dirty="0">
                <a:solidFill>
                  <a:srgbClr val="0092BC"/>
                </a:solidFill>
                <a:latin typeface="Segoe UI Light" panose="020B0502040204020203" pitchFamily="34" charset="0"/>
                <a:cs typeface="Segoe UI Light" panose="020B0502040204020203" pitchFamily="34" charset="0"/>
              </a:rPr>
              <a:t>Sam</a:t>
            </a:r>
            <a:r>
              <a:rPr lang="en-US" dirty="0"/>
              <a:t> </a:t>
            </a:r>
            <a:r>
              <a:rPr lang="en-US" dirty="0">
                <a:solidFill>
                  <a:srgbClr val="78BE20"/>
                </a:solidFill>
                <a:latin typeface="Segoe UI Light" panose="020B0502040204020203" pitchFamily="34" charset="0"/>
                <a:cs typeface="Segoe UI Light" panose="020B0502040204020203" pitchFamily="34" charset="0"/>
              </a:rPr>
              <a:t>voted up </a:t>
            </a:r>
            <a:r>
              <a:rPr lang="en-US" dirty="0">
                <a:solidFill>
                  <a:srgbClr val="ED8B00"/>
                </a:solidFill>
                <a:latin typeface="Segoe UI Light" panose="020B0502040204020203" pitchFamily="34" charset="0"/>
                <a:cs typeface="Segoe UI Light" panose="020B0502040204020203" pitchFamily="34" charset="0"/>
              </a:rPr>
              <a:t>an idea </a:t>
            </a:r>
            <a:r>
              <a:rPr lang="en-US" dirty="0">
                <a:solidFill>
                  <a:srgbClr val="63666A"/>
                </a:solidFill>
                <a:latin typeface="Segoe UI Light" panose="020B0502040204020203" pitchFamily="34" charset="0"/>
                <a:cs typeface="Segoe UI Light" panose="020B0502040204020203" pitchFamily="34" charset="0"/>
              </a:rPr>
              <a:t>in </a:t>
            </a:r>
            <a:r>
              <a:rPr lang="en-US" dirty="0" err="1">
                <a:solidFill>
                  <a:srgbClr val="63666A"/>
                </a:solidFill>
                <a:latin typeface="Segoe UI Light" panose="020B0502040204020203" pitchFamily="34" charset="0"/>
                <a:cs typeface="Segoe UI Light" panose="020B0502040204020203" pitchFamily="34" charset="0"/>
              </a:rPr>
              <a:t>Spigit</a:t>
            </a:r>
            <a:r>
              <a:rPr lang="en-US" dirty="0">
                <a:solidFill>
                  <a:srgbClr val="63666A"/>
                </a:solidFill>
                <a:latin typeface="Segoe UI Light" panose="020B0502040204020203" pitchFamily="34" charset="0"/>
                <a:cs typeface="Segoe UI Light" panose="020B0502040204020203" pitchFamily="34" charset="0"/>
              </a:rPr>
              <a:t>.</a:t>
            </a:r>
          </a:p>
          <a:p>
            <a:endParaRPr lang="en-US" dirty="0">
              <a:solidFill>
                <a:srgbClr val="7F7F7F"/>
              </a:solidFill>
            </a:endParaRPr>
          </a:p>
          <a:p>
            <a:r>
              <a:rPr lang="en-US" dirty="0">
                <a:solidFill>
                  <a:srgbClr val="0092BC"/>
                </a:solidFill>
                <a:latin typeface="Segoe UI Light" panose="020B0502040204020203" pitchFamily="34" charset="0"/>
                <a:cs typeface="Segoe UI Light" panose="020B0502040204020203" pitchFamily="34" charset="0"/>
              </a:rPr>
              <a:t>Michelle</a:t>
            </a:r>
            <a:r>
              <a:rPr lang="en-US" dirty="0"/>
              <a:t> </a:t>
            </a:r>
            <a:r>
              <a:rPr lang="en-US" dirty="0">
                <a:solidFill>
                  <a:srgbClr val="78BE20"/>
                </a:solidFill>
                <a:latin typeface="Segoe UI Light" panose="020B0502040204020203" pitchFamily="34" charset="0"/>
                <a:cs typeface="Segoe UI Light" panose="020B0502040204020203" pitchFamily="34" charset="0"/>
              </a:rPr>
              <a:t>updated</a:t>
            </a:r>
            <a:r>
              <a:rPr lang="en-US" dirty="0">
                <a:solidFill>
                  <a:srgbClr val="63AF34"/>
                </a:solidFill>
              </a:rPr>
              <a:t> </a:t>
            </a:r>
            <a:r>
              <a:rPr lang="en-US" dirty="0">
                <a:solidFill>
                  <a:srgbClr val="ED8B00"/>
                </a:solidFill>
                <a:latin typeface="Segoe UI Light" panose="020B0502040204020203" pitchFamily="34" charset="0"/>
                <a:cs typeface="Segoe UI Light" panose="020B0502040204020203" pitchFamily="34" charset="0"/>
              </a:rPr>
              <a:t>a record </a:t>
            </a:r>
            <a:r>
              <a:rPr lang="en-US" dirty="0">
                <a:solidFill>
                  <a:srgbClr val="63666A"/>
                </a:solidFill>
                <a:latin typeface="Segoe UI Light" panose="020B0502040204020203" pitchFamily="34" charset="0"/>
                <a:cs typeface="Segoe UI Light" panose="020B0502040204020203" pitchFamily="34" charset="0"/>
              </a:rPr>
              <a:t>in Salesforce.</a:t>
            </a:r>
          </a:p>
          <a:p>
            <a:endParaRPr lang="en-US" dirty="0">
              <a:solidFill>
                <a:srgbClr val="7F7F7F"/>
              </a:solidFill>
            </a:endParaRPr>
          </a:p>
          <a:p>
            <a:r>
              <a:rPr lang="en-US" dirty="0" err="1">
                <a:solidFill>
                  <a:srgbClr val="0092BC"/>
                </a:solidFill>
                <a:latin typeface="Segoe UI Light" panose="020B0502040204020203" pitchFamily="34" charset="0"/>
                <a:cs typeface="Segoe UI Light" panose="020B0502040204020203" pitchFamily="34" charset="0"/>
              </a:rPr>
              <a:t>Arisa</a:t>
            </a:r>
            <a:r>
              <a:rPr lang="en-US" dirty="0">
                <a:solidFill>
                  <a:srgbClr val="2283AD"/>
                </a:solidFill>
              </a:rPr>
              <a:t> </a:t>
            </a:r>
            <a:r>
              <a:rPr lang="en-US" dirty="0">
                <a:solidFill>
                  <a:srgbClr val="78BE20"/>
                </a:solidFill>
                <a:latin typeface="Segoe UI Light" panose="020B0502040204020203" pitchFamily="34" charset="0"/>
                <a:cs typeface="Segoe UI Light" panose="020B0502040204020203" pitchFamily="34" charset="0"/>
              </a:rPr>
              <a:t>closed</a:t>
            </a:r>
            <a:r>
              <a:rPr lang="en-US" dirty="0">
                <a:solidFill>
                  <a:srgbClr val="7F7F7F"/>
                </a:solidFill>
              </a:rPr>
              <a:t> </a:t>
            </a:r>
            <a:r>
              <a:rPr lang="en-US" dirty="0">
                <a:solidFill>
                  <a:srgbClr val="ED8B00"/>
                </a:solidFill>
                <a:latin typeface="Segoe UI Light" panose="020B0502040204020203" pitchFamily="34" charset="0"/>
                <a:cs typeface="Segoe UI Light" panose="020B0502040204020203" pitchFamily="34" charset="0"/>
              </a:rPr>
              <a:t>a ticket</a:t>
            </a:r>
            <a:r>
              <a:rPr lang="en-US" dirty="0">
                <a:solidFill>
                  <a:schemeClr val="accent3"/>
                </a:solidFill>
              </a:rPr>
              <a:t> </a:t>
            </a:r>
            <a:r>
              <a:rPr lang="en-US" dirty="0">
                <a:solidFill>
                  <a:srgbClr val="63666A"/>
                </a:solidFill>
                <a:latin typeface="Segoe UI Light" panose="020B0502040204020203" pitchFamily="34" charset="0"/>
                <a:cs typeface="Segoe UI Light" panose="020B0502040204020203" pitchFamily="34" charset="0"/>
              </a:rPr>
              <a:t>in </a:t>
            </a:r>
            <a:r>
              <a:rPr lang="en-US" dirty="0" err="1">
                <a:solidFill>
                  <a:srgbClr val="63666A"/>
                </a:solidFill>
                <a:latin typeface="Segoe UI Light" panose="020B0502040204020203" pitchFamily="34" charset="0"/>
                <a:cs typeface="Segoe UI Light" panose="020B0502040204020203" pitchFamily="34" charset="0"/>
              </a:rPr>
              <a:t>Zendesk</a:t>
            </a:r>
            <a:r>
              <a:rPr lang="en-US" dirty="0">
                <a:solidFill>
                  <a:srgbClr val="63666A"/>
                </a:solidFill>
                <a:latin typeface="Segoe UI Light" panose="020B0502040204020203" pitchFamily="34" charset="0"/>
                <a:cs typeface="Segoe UI Light" panose="020B0502040204020203" pitchFamily="34" charset="0"/>
              </a:rPr>
              <a:t>. </a:t>
            </a:r>
          </a:p>
        </p:txBody>
      </p:sp>
      <p:sp>
        <p:nvSpPr>
          <p:cNvPr id="4" name="Title 3"/>
          <p:cNvSpPr>
            <a:spLocks noGrp="1"/>
          </p:cNvSpPr>
          <p:nvPr>
            <p:ph type="title"/>
          </p:nvPr>
        </p:nvSpPr>
        <p:spPr/>
        <p:txBody>
          <a:bodyPr/>
          <a:lstStyle/>
          <a:p>
            <a:r>
              <a:rPr lang="en-US" dirty="0" smtClean="0"/>
              <a:t>Open Graph Protocol</a:t>
            </a:r>
            <a:endParaRPr lang="en-US" dirty="0"/>
          </a:p>
        </p:txBody>
      </p:sp>
    </p:spTree>
    <p:extLst>
      <p:ext uri="{BB962C8B-B14F-4D97-AF65-F5344CB8AC3E}">
        <p14:creationId xmlns:p14="http://schemas.microsoft.com/office/powerpoint/2010/main" val="1845563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8104" y="1863272"/>
            <a:ext cx="3339996" cy="3083705"/>
          </a:xfrm>
        </p:spPr>
        <p:txBody>
          <a:bodyPr/>
          <a:lstStyle/>
          <a:p>
            <a:pPr marL="0" lvl="1" indent="0">
              <a:spcBef>
                <a:spcPts val="750"/>
              </a:spcBef>
              <a:buNone/>
            </a:pPr>
            <a:endParaRPr lang="en-US" sz="2200" dirty="0">
              <a:solidFill>
                <a:srgbClr val="63666A"/>
              </a:solidFill>
              <a:latin typeface="Segoe UI Light" panose="020B0502040204020203" pitchFamily="34" charset="0"/>
              <a:cs typeface="Segoe UI Light" panose="020B0502040204020203" pitchFamily="34" charset="0"/>
            </a:endParaRPr>
          </a:p>
          <a:p>
            <a:pPr marL="0" lvl="1" indent="0">
              <a:spcBef>
                <a:spcPts val="750"/>
              </a:spcBef>
              <a:buNone/>
            </a:pPr>
            <a:r>
              <a:rPr lang="en-US" sz="2200" dirty="0">
                <a:solidFill>
                  <a:srgbClr val="63666A"/>
                </a:solidFill>
                <a:latin typeface="Segoe UI Light" panose="020B0502040204020203" pitchFamily="34" charset="0"/>
                <a:cs typeface="Segoe UI Light" panose="020B0502040204020203" pitchFamily="34" charset="0"/>
              </a:rPr>
              <a:t>Data out using Yammer Embed.</a:t>
            </a:r>
          </a:p>
          <a:p>
            <a:pPr marL="0" lvl="1" indent="0">
              <a:spcBef>
                <a:spcPts val="750"/>
              </a:spcBef>
              <a:buNone/>
            </a:pPr>
            <a:r>
              <a:rPr lang="en-US" sz="2200" dirty="0">
                <a:solidFill>
                  <a:srgbClr val="63666A"/>
                </a:solidFill>
                <a:latin typeface="Segoe UI Light" panose="020B0502040204020203" pitchFamily="34" charset="0"/>
                <a:cs typeface="Segoe UI Light" panose="020B0502040204020203" pitchFamily="34" charset="0"/>
              </a:rPr>
              <a:t>Place a simple JavaScript widget inside any HTML based enterprise container to Embed a Yammer feed.</a:t>
            </a:r>
          </a:p>
          <a:p>
            <a:pPr marL="0" lvl="1" indent="0">
              <a:spcBef>
                <a:spcPts val="750"/>
              </a:spcBef>
              <a:buNone/>
            </a:pPr>
            <a:endParaRPr lang="en-US" sz="2200" dirty="0">
              <a:solidFill>
                <a:srgbClr val="63666A"/>
              </a:solidFill>
              <a:latin typeface="Segoe UI Light" panose="020B0502040204020203" pitchFamily="34" charset="0"/>
              <a:cs typeface="Segoe UI Light" panose="020B0502040204020203" pitchFamily="34" charset="0"/>
            </a:endParaRPr>
          </a:p>
          <a:p>
            <a:pPr marL="0" lvl="1" indent="0">
              <a:spcBef>
                <a:spcPts val="750"/>
              </a:spcBef>
              <a:buNone/>
            </a:pPr>
            <a:endParaRPr lang="en-US" sz="2200" dirty="0">
              <a:solidFill>
                <a:srgbClr val="63666A"/>
              </a:solidFill>
              <a:latin typeface="Segoe UI Light" panose="020B0502040204020203" pitchFamily="34" charset="0"/>
              <a:cs typeface="Segoe UI Light" panose="020B0502040204020203" pitchFamily="34" charset="0"/>
            </a:endParaRPr>
          </a:p>
          <a:p>
            <a:pPr marL="0" lvl="1" indent="0">
              <a:spcBef>
                <a:spcPts val="750"/>
              </a:spcBef>
              <a:buNone/>
            </a:pPr>
            <a:endParaRPr lang="en-AU" sz="2200" dirty="0">
              <a:solidFill>
                <a:srgbClr val="63666A"/>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971" y="2166873"/>
            <a:ext cx="4467225" cy="2476500"/>
          </a:xfrm>
          <a:prstGeom prst="rect">
            <a:avLst/>
          </a:prstGeom>
        </p:spPr>
      </p:pic>
      <p:sp>
        <p:nvSpPr>
          <p:cNvPr id="5" name="Title 4"/>
          <p:cNvSpPr>
            <a:spLocks noGrp="1"/>
          </p:cNvSpPr>
          <p:nvPr>
            <p:ph type="title"/>
          </p:nvPr>
        </p:nvSpPr>
        <p:spPr/>
        <p:txBody>
          <a:bodyPr/>
          <a:lstStyle/>
          <a:p>
            <a:r>
              <a:rPr lang="en-US" dirty="0" smtClean="0"/>
              <a:t>Embedding</a:t>
            </a:r>
            <a:endParaRPr lang="en-US" dirty="0"/>
          </a:p>
        </p:txBody>
      </p:sp>
    </p:spTree>
    <p:extLst>
      <p:ext uri="{BB962C8B-B14F-4D97-AF65-F5344CB8AC3E}">
        <p14:creationId xmlns:p14="http://schemas.microsoft.com/office/powerpoint/2010/main" val="3593154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Yammer and SharePoint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REST API</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12973708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1062" y="1556793"/>
            <a:ext cx="7886700" cy="4620171"/>
          </a:xfrm>
        </p:spPr>
        <p:txBody>
          <a:bodyPr/>
          <a:lstStyle/>
          <a:p>
            <a:endParaRPr lang="en-AU" dirty="0" smtClean="0">
              <a:latin typeface="Segoe UI Light" panose="020B0502040204020203" pitchFamily="34" charset="0"/>
              <a:cs typeface="Segoe UI Light" panose="020B0502040204020203" pitchFamily="34" charset="0"/>
            </a:endParaRPr>
          </a:p>
          <a:p>
            <a:endParaRPr lang="en-AU" dirty="0" smtClean="0">
              <a:latin typeface="Segoe UI Light" panose="020B0502040204020203" pitchFamily="34" charset="0"/>
              <a:cs typeface="Segoe UI Light" panose="020B0502040204020203" pitchFamily="34" charset="0"/>
            </a:endParaRPr>
          </a:p>
        </p:txBody>
      </p:sp>
      <p:sp>
        <p:nvSpPr>
          <p:cNvPr id="29" name="Content Placeholder 2"/>
          <p:cNvSpPr txBox="1">
            <a:spLocks/>
          </p:cNvSpPr>
          <p:nvPr/>
        </p:nvSpPr>
        <p:spPr>
          <a:xfrm>
            <a:off x="2151062" y="1825625"/>
            <a:ext cx="7886700"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endParaRPr lang="en-AU" dirty="0">
              <a:latin typeface="Segoe UI Light" panose="020B0502040204020203" pitchFamily="34" charset="0"/>
              <a:cs typeface="Segoe UI Light" panose="020B0502040204020203" pitchFamily="34" charset="0"/>
            </a:endParaRPr>
          </a:p>
        </p:txBody>
      </p:sp>
      <p:sp>
        <p:nvSpPr>
          <p:cNvPr id="18" name="TextBox 17"/>
          <p:cNvSpPr txBox="1"/>
          <p:nvPr/>
        </p:nvSpPr>
        <p:spPr>
          <a:xfrm>
            <a:off x="6660595" y="2320495"/>
            <a:ext cx="3640576" cy="3390352"/>
          </a:xfrm>
          <a:prstGeom prst="rect">
            <a:avLst/>
          </a:prstGeom>
          <a:noFill/>
        </p:spPr>
        <p:txBody>
          <a:bodyPr wrap="square" lIns="0" tIns="0" rIns="0" bIns="0" rtlCol="0">
            <a:spAutoFit/>
          </a:bodyPr>
          <a:lstStyle/>
          <a:p>
            <a:pPr defTabSz="932597"/>
            <a:r>
              <a:rPr lang="en-US" sz="2448" spc="-71" dirty="0">
                <a:gradFill>
                  <a:gsLst>
                    <a:gs pos="2917">
                      <a:srgbClr val="797A7D"/>
                    </a:gs>
                    <a:gs pos="95000">
                      <a:srgbClr val="797A7D"/>
                    </a:gs>
                  </a:gsLst>
                  <a:lin ang="5400000" scaled="0"/>
                </a:gradFill>
              </a:rPr>
              <a:t>Accessible </a:t>
            </a:r>
            <a:r>
              <a:rPr lang="en-US" sz="2448" spc="-71" dirty="0">
                <a:gradFill>
                  <a:gsLst>
                    <a:gs pos="2917">
                      <a:srgbClr val="797A7D"/>
                    </a:gs>
                    <a:gs pos="95000">
                      <a:srgbClr val="797A7D"/>
                    </a:gs>
                  </a:gsLst>
                  <a:lin ang="5400000" scaled="0"/>
                </a:gradFill>
              </a:rPr>
              <a:t>to all users of a </a:t>
            </a:r>
            <a:r>
              <a:rPr lang="en-US" sz="2448" spc="-71" dirty="0">
                <a:gradFill>
                  <a:gsLst>
                    <a:gs pos="2917">
                      <a:srgbClr val="797A7D"/>
                    </a:gs>
                    <a:gs pos="95000">
                      <a:srgbClr val="797A7D"/>
                    </a:gs>
                  </a:gsLst>
                  <a:lin ang="5400000" scaled="0"/>
                </a:gradFill>
              </a:rPr>
              <a:t>network</a:t>
            </a:r>
          </a:p>
          <a:p>
            <a:pPr defTabSz="932597"/>
            <a:endParaRPr lang="en-US" sz="2448" spc="-71" dirty="0">
              <a:gradFill>
                <a:gsLst>
                  <a:gs pos="2917">
                    <a:srgbClr val="797A7D"/>
                  </a:gs>
                  <a:gs pos="95000">
                    <a:srgbClr val="797A7D"/>
                  </a:gs>
                </a:gsLst>
                <a:lin ang="5400000" scaled="0"/>
              </a:gradFill>
            </a:endParaRPr>
          </a:p>
          <a:p>
            <a:pPr defTabSz="932597"/>
            <a:r>
              <a:rPr lang="en-US" sz="2448" spc="-71" dirty="0">
                <a:gradFill>
                  <a:gsLst>
                    <a:gs pos="2917">
                      <a:srgbClr val="797A7D"/>
                    </a:gs>
                    <a:gs pos="95000">
                      <a:srgbClr val="797A7D"/>
                    </a:gs>
                  </a:gsLst>
                  <a:lin ang="5400000" scaled="0"/>
                </a:gradFill>
              </a:rPr>
              <a:t>Apps are registered with a home network and then published to the directory</a:t>
            </a:r>
            <a:endParaRPr lang="en-US" sz="2448" spc="-71" dirty="0">
              <a:gradFill>
                <a:gsLst>
                  <a:gs pos="2917">
                    <a:srgbClr val="797A7D"/>
                  </a:gs>
                  <a:gs pos="95000">
                    <a:srgbClr val="797A7D"/>
                  </a:gs>
                </a:gsLst>
                <a:lin ang="5400000" scaled="0"/>
              </a:gradFill>
            </a:endParaRPr>
          </a:p>
          <a:p>
            <a:pPr defTabSz="932597"/>
            <a:endParaRPr lang="en-US" sz="2448" spc="-71" dirty="0">
              <a:gradFill>
                <a:gsLst>
                  <a:gs pos="2917">
                    <a:srgbClr val="797A7D"/>
                  </a:gs>
                  <a:gs pos="95000">
                    <a:srgbClr val="797A7D"/>
                  </a:gs>
                </a:gsLst>
                <a:lin ang="5400000" scaled="0"/>
              </a:gradFill>
            </a:endParaRPr>
          </a:p>
          <a:p>
            <a:pPr defTabSz="932597"/>
            <a:r>
              <a:rPr lang="en-US" sz="2448" spc="-71" dirty="0">
                <a:gradFill>
                  <a:gsLst>
                    <a:gs pos="2917">
                      <a:srgbClr val="797A7D"/>
                    </a:gs>
                    <a:gs pos="95000">
                      <a:srgbClr val="797A7D"/>
                    </a:gs>
                  </a:gsLst>
                  <a:lin ang="5400000" scaled="0"/>
                </a:gradFill>
              </a:rPr>
              <a:t>Redirect </a:t>
            </a:r>
            <a:r>
              <a:rPr lang="en-US" sz="2448" spc="-71" dirty="0">
                <a:gradFill>
                  <a:gsLst>
                    <a:gs pos="2917">
                      <a:srgbClr val="797A7D"/>
                    </a:gs>
                    <a:gs pos="95000">
                      <a:srgbClr val="797A7D"/>
                    </a:gs>
                  </a:gsLst>
                  <a:lin ang="5400000" scaled="0"/>
                </a:gradFill>
              </a:rPr>
              <a:t>URI is the most important setting.</a:t>
            </a:r>
            <a:endParaRPr lang="en-US" sz="2448" spc="-71" dirty="0">
              <a:gradFill>
                <a:gsLst>
                  <a:gs pos="2917">
                    <a:srgbClr val="797A7D"/>
                  </a:gs>
                  <a:gs pos="95000">
                    <a:srgbClr val="797A7D"/>
                  </a:gs>
                </a:gsLst>
                <a:lin ang="5400000" scaled="0"/>
              </a:gradFill>
            </a:endParaRPr>
          </a:p>
        </p:txBody>
      </p:sp>
      <p:pic>
        <p:nvPicPr>
          <p:cNvPr id="19" name="Picture 18"/>
          <p:cNvPicPr>
            <a:picLocks noChangeAspect="1"/>
          </p:cNvPicPr>
          <p:nvPr/>
        </p:nvPicPr>
        <p:blipFill>
          <a:blip r:embed="rId3"/>
          <a:stretch>
            <a:fillRect/>
          </a:stretch>
        </p:blipFill>
        <p:spPr>
          <a:xfrm>
            <a:off x="2061964" y="2311367"/>
            <a:ext cx="4032448" cy="3379854"/>
          </a:xfrm>
          <a:prstGeom prst="rect">
            <a:avLst/>
          </a:prstGeom>
        </p:spPr>
      </p:pic>
      <p:sp>
        <p:nvSpPr>
          <p:cNvPr id="4" name="Title 3"/>
          <p:cNvSpPr>
            <a:spLocks noGrp="1"/>
          </p:cNvSpPr>
          <p:nvPr>
            <p:ph type="title"/>
          </p:nvPr>
        </p:nvSpPr>
        <p:spPr/>
        <p:txBody>
          <a:bodyPr/>
          <a:lstStyle/>
          <a:p>
            <a:r>
              <a:rPr lang="en-US" dirty="0" smtClean="0"/>
              <a:t>App Registration</a:t>
            </a:r>
            <a:endParaRPr lang="en-US" dirty="0"/>
          </a:p>
        </p:txBody>
      </p:sp>
    </p:spTree>
    <p:extLst>
      <p:ext uri="{BB962C8B-B14F-4D97-AF65-F5344CB8AC3E}">
        <p14:creationId xmlns:p14="http://schemas.microsoft.com/office/powerpoint/2010/main" val="87103720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1062" y="1556793"/>
            <a:ext cx="7886700" cy="4620171"/>
          </a:xfrm>
        </p:spPr>
        <p:txBody>
          <a:bodyPr/>
          <a:lstStyle/>
          <a:p>
            <a:endParaRPr lang="en-AU" dirty="0" smtClean="0">
              <a:latin typeface="Segoe UI Light" panose="020B0502040204020203" pitchFamily="34" charset="0"/>
              <a:cs typeface="Segoe UI Light" panose="020B0502040204020203" pitchFamily="34" charset="0"/>
            </a:endParaRPr>
          </a:p>
          <a:p>
            <a:endParaRPr lang="en-AU" dirty="0" smtClean="0">
              <a:latin typeface="Segoe UI Light" panose="020B0502040204020203" pitchFamily="34" charset="0"/>
              <a:cs typeface="Segoe UI Light" panose="020B0502040204020203" pitchFamily="34" charset="0"/>
            </a:endParaRPr>
          </a:p>
        </p:txBody>
      </p:sp>
      <p:sp>
        <p:nvSpPr>
          <p:cNvPr id="29" name="Content Placeholder 2"/>
          <p:cNvSpPr txBox="1">
            <a:spLocks/>
          </p:cNvSpPr>
          <p:nvPr/>
        </p:nvSpPr>
        <p:spPr>
          <a:xfrm>
            <a:off x="2151062" y="1825625"/>
            <a:ext cx="7886700"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endParaRPr lang="en-AU" dirty="0">
              <a:latin typeface="Segoe UI Light" panose="020B0502040204020203" pitchFamily="34" charset="0"/>
              <a:cs typeface="Segoe UI Light" panose="020B0502040204020203" pitchFamily="34" charset="0"/>
            </a:endParaRPr>
          </a:p>
        </p:txBody>
      </p:sp>
      <p:sp>
        <p:nvSpPr>
          <p:cNvPr id="18" name="TextBox 17"/>
          <p:cNvSpPr txBox="1"/>
          <p:nvPr/>
        </p:nvSpPr>
        <p:spPr>
          <a:xfrm>
            <a:off x="7536710" y="2179873"/>
            <a:ext cx="2878183" cy="3877985"/>
          </a:xfrm>
          <a:prstGeom prst="rect">
            <a:avLst/>
          </a:prstGeom>
          <a:noFill/>
        </p:spPr>
        <p:txBody>
          <a:bodyPr wrap="square" lIns="0" tIns="0" rIns="0" bIns="0" rtlCol="0">
            <a:spAutoFit/>
          </a:bodyPr>
          <a:lstStyle/>
          <a:p>
            <a:pPr defTabSz="932597"/>
            <a:r>
              <a:rPr lang="en-US" sz="2800" spc="-71" dirty="0">
                <a:gradFill>
                  <a:gsLst>
                    <a:gs pos="2917">
                      <a:srgbClr val="797A7D"/>
                    </a:gs>
                    <a:gs pos="95000">
                      <a:srgbClr val="797A7D"/>
                    </a:gs>
                  </a:gsLst>
                  <a:lin ang="5400000" scaled="0"/>
                </a:gradFill>
              </a:rPr>
              <a:t>Redirect user to the </a:t>
            </a:r>
            <a:r>
              <a:rPr lang="en-US" sz="2800" spc="-71" dirty="0" err="1">
                <a:gradFill>
                  <a:gsLst>
                    <a:gs pos="2917">
                      <a:srgbClr val="797A7D"/>
                    </a:gs>
                    <a:gs pos="95000">
                      <a:srgbClr val="797A7D"/>
                    </a:gs>
                  </a:gsLst>
                  <a:lin ang="5400000" scaled="0"/>
                </a:gradFill>
              </a:rPr>
              <a:t>OAuth</a:t>
            </a:r>
            <a:r>
              <a:rPr lang="en-US" sz="2800" spc="-71" dirty="0">
                <a:gradFill>
                  <a:gsLst>
                    <a:gs pos="2917">
                      <a:srgbClr val="797A7D"/>
                    </a:gs>
                    <a:gs pos="95000">
                      <a:srgbClr val="797A7D"/>
                    </a:gs>
                  </a:gsLst>
                  <a:lin ang="5400000" scaled="0"/>
                </a:gradFill>
              </a:rPr>
              <a:t> dialog URL</a:t>
            </a:r>
          </a:p>
          <a:p>
            <a:pPr defTabSz="932597"/>
            <a:endParaRPr lang="en-US" sz="2800" spc="-71" dirty="0">
              <a:gradFill>
                <a:gsLst>
                  <a:gs pos="2917">
                    <a:srgbClr val="797A7D"/>
                  </a:gs>
                  <a:gs pos="95000">
                    <a:srgbClr val="797A7D"/>
                  </a:gs>
                </a:gsLst>
                <a:lin ang="5400000" scaled="0"/>
              </a:gradFill>
            </a:endParaRPr>
          </a:p>
          <a:p>
            <a:pPr defTabSz="932597"/>
            <a:r>
              <a:rPr lang="en-US" sz="2800" spc="-71" dirty="0">
                <a:gradFill>
                  <a:gsLst>
                    <a:gs pos="2917">
                      <a:srgbClr val="797A7D"/>
                    </a:gs>
                    <a:gs pos="95000">
                      <a:srgbClr val="797A7D"/>
                    </a:gs>
                  </a:gsLst>
                  <a:lin ang="5400000" scaled="0"/>
                </a:gradFill>
              </a:rPr>
              <a:t>Process the response at your Redirect URI when user allows the app</a:t>
            </a:r>
            <a:endParaRPr lang="en-US" sz="2800" spc="-71" dirty="0">
              <a:gradFill>
                <a:gsLst>
                  <a:gs pos="2917">
                    <a:srgbClr val="797A7D"/>
                  </a:gs>
                  <a:gs pos="95000">
                    <a:srgbClr val="797A7D"/>
                  </a:gs>
                </a:gsLst>
                <a:lin ang="5400000" scaled="0"/>
              </a:gradFill>
            </a:endParaRPr>
          </a:p>
          <a:p>
            <a:pPr defTabSz="932597"/>
            <a:endParaRPr lang="en-US" sz="2800" spc="-71" dirty="0">
              <a:gradFill>
                <a:gsLst>
                  <a:gs pos="2917">
                    <a:srgbClr val="797A7D"/>
                  </a:gs>
                  <a:gs pos="95000">
                    <a:srgbClr val="797A7D"/>
                  </a:gs>
                </a:gsLst>
                <a:lin ang="5400000" scaled="0"/>
              </a:gradFill>
            </a:endParaRPr>
          </a:p>
        </p:txBody>
      </p:sp>
      <p:pic>
        <p:nvPicPr>
          <p:cNvPr id="4" name="Picture 3" descr="Screen Shot 2013-10-01 at 10.56.5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41" y="2204864"/>
            <a:ext cx="5219285" cy="2808312"/>
          </a:xfrm>
          <a:prstGeom prst="rect">
            <a:avLst/>
          </a:prstGeom>
        </p:spPr>
      </p:pic>
      <p:sp>
        <p:nvSpPr>
          <p:cNvPr id="5" name="Title 4"/>
          <p:cNvSpPr>
            <a:spLocks noGrp="1"/>
          </p:cNvSpPr>
          <p:nvPr>
            <p:ph type="title"/>
          </p:nvPr>
        </p:nvSpPr>
        <p:spPr/>
        <p:txBody>
          <a:bodyPr/>
          <a:lstStyle/>
          <a:p>
            <a:r>
              <a:rPr lang="en-US" dirty="0" smtClean="0"/>
              <a:t>App Authorization</a:t>
            </a:r>
            <a:endParaRPr lang="en-US" dirty="0"/>
          </a:p>
        </p:txBody>
      </p:sp>
    </p:spTree>
    <p:extLst>
      <p:ext uri="{BB962C8B-B14F-4D97-AF65-F5344CB8AC3E}">
        <p14:creationId xmlns:p14="http://schemas.microsoft.com/office/powerpoint/2010/main" val="358145762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SDK</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550" y="1148734"/>
            <a:ext cx="6553768" cy="4861981"/>
          </a:xfrm>
          <a:prstGeom prst="rect">
            <a:avLst/>
          </a:prstGeom>
        </p:spPr>
      </p:pic>
      <p:sp>
        <p:nvSpPr>
          <p:cNvPr id="5" name="Line Callout 1 4"/>
          <p:cNvSpPr/>
          <p:nvPr/>
        </p:nvSpPr>
        <p:spPr bwMode="auto">
          <a:xfrm>
            <a:off x="8420520" y="489860"/>
            <a:ext cx="2692958" cy="381837"/>
          </a:xfrm>
          <a:prstGeom prst="borderCallout1">
            <a:avLst>
              <a:gd name="adj1" fmla="val 18750"/>
              <a:gd name="adj2" fmla="val -8333"/>
              <a:gd name="adj3" fmla="val 196711"/>
              <a:gd name="adj4" fmla="val -112960"/>
            </a:avLst>
          </a:prstGeom>
          <a:solidFill>
            <a:schemeClr val="accent1">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Client ID</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Line Callout 1 5"/>
          <p:cNvSpPr/>
          <p:nvPr/>
        </p:nvSpPr>
        <p:spPr bwMode="auto">
          <a:xfrm>
            <a:off x="8420520" y="1237757"/>
            <a:ext cx="2692958" cy="381837"/>
          </a:xfrm>
          <a:prstGeom prst="borderCallout1">
            <a:avLst>
              <a:gd name="adj1" fmla="val 18750"/>
              <a:gd name="adj2" fmla="val -8333"/>
              <a:gd name="adj3" fmla="val 59868"/>
              <a:gd name="adj4" fmla="val -97661"/>
            </a:avLst>
          </a:prstGeom>
          <a:solidFill>
            <a:schemeClr val="accent1">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SDK Reference</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Line Callout 1 6"/>
          <p:cNvSpPr/>
          <p:nvPr/>
        </p:nvSpPr>
        <p:spPr bwMode="auto">
          <a:xfrm>
            <a:off x="8420520" y="1868296"/>
            <a:ext cx="2692958" cy="1106016"/>
          </a:xfrm>
          <a:prstGeom prst="borderCallout1">
            <a:avLst>
              <a:gd name="adj1" fmla="val 18750"/>
              <a:gd name="adj2" fmla="val -8333"/>
              <a:gd name="adj3" fmla="val 15289"/>
              <a:gd name="adj4" fmla="val -176766"/>
            </a:avLst>
          </a:prstGeom>
          <a:solidFill>
            <a:schemeClr val="accent1">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Placeholder for “Login with Yammer” button</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Line Callout 1 7"/>
          <p:cNvSpPr/>
          <p:nvPr/>
        </p:nvSpPr>
        <p:spPr bwMode="auto">
          <a:xfrm>
            <a:off x="8420520" y="3306190"/>
            <a:ext cx="2692958" cy="1456730"/>
          </a:xfrm>
          <a:prstGeom prst="borderCallout1">
            <a:avLst>
              <a:gd name="adj1" fmla="val 18750"/>
              <a:gd name="adj2" fmla="val -8333"/>
              <a:gd name="adj3" fmla="val -6300"/>
              <a:gd name="adj4" fmla="val -26020"/>
            </a:avLst>
          </a:prstGeom>
          <a:solidFill>
            <a:schemeClr val="accent1">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342900" indent="-342900" defTabSz="914099" fontAlgn="base">
              <a:spcBef>
                <a:spcPct val="0"/>
              </a:spcBef>
              <a:spcAft>
                <a:spcPct val="0"/>
              </a:spcAft>
              <a:buFont typeface="Arial" panose="020B0604020202020204" pitchFamily="34" charset="0"/>
              <a:buChar char="•"/>
            </a:pPr>
            <a:r>
              <a:rPr lang="en-US" sz="2200" dirty="0" smtClean="0">
                <a:gradFill>
                  <a:gsLst>
                    <a:gs pos="0">
                      <a:srgbClr val="FFFFFF"/>
                    </a:gs>
                    <a:gs pos="100000">
                      <a:srgbClr val="FFFFFF"/>
                    </a:gs>
                  </a:gsLst>
                  <a:lin ang="5400000" scaled="0"/>
                </a:gradFill>
                <a:ea typeface="Segoe UI" pitchFamily="34" charset="0"/>
                <a:cs typeface="Segoe UI" pitchFamily="34" charset="0"/>
              </a:rPr>
              <a:t>Create button</a:t>
            </a:r>
          </a:p>
          <a:p>
            <a:pPr marL="342900" indent="-342900" defTabSz="914099" fontAlgn="base">
              <a:spcBef>
                <a:spcPct val="0"/>
              </a:spcBef>
              <a:spcAft>
                <a:spcPct val="0"/>
              </a:spcAft>
              <a:buFont typeface="Arial" panose="020B0604020202020204" pitchFamily="34" charset="0"/>
              <a:buChar char="•"/>
            </a:pPr>
            <a:r>
              <a:rPr lang="en-US" sz="2200" dirty="0" smtClean="0">
                <a:gradFill>
                  <a:gsLst>
                    <a:gs pos="0">
                      <a:srgbClr val="FFFFFF"/>
                    </a:gs>
                    <a:gs pos="100000">
                      <a:srgbClr val="FFFFFF"/>
                    </a:gs>
                  </a:gsLst>
                  <a:lin ang="5400000" scaled="0"/>
                </a:gradFill>
                <a:ea typeface="Segoe UI" pitchFamily="34" charset="0"/>
                <a:cs typeface="Segoe UI" pitchFamily="34" charset="0"/>
              </a:rPr>
              <a:t>Complete login </a:t>
            </a:r>
          </a:p>
          <a:p>
            <a:pPr marL="342900" indent="-342900" defTabSz="914099" fontAlgn="base">
              <a:spcBef>
                <a:spcPct val="0"/>
              </a:spcBef>
              <a:spcAft>
                <a:spcPct val="0"/>
              </a:spcAft>
              <a:buFont typeface="Arial" panose="020B0604020202020204" pitchFamily="34" charset="0"/>
              <a:buChar char="•"/>
            </a:pPr>
            <a:r>
              <a:rPr lang="en-US" sz="2200" dirty="0" smtClean="0">
                <a:gradFill>
                  <a:gsLst>
                    <a:gs pos="0">
                      <a:srgbClr val="FFFFFF"/>
                    </a:gs>
                    <a:gs pos="100000">
                      <a:srgbClr val="FFFFFF"/>
                    </a:gs>
                  </a:gsLst>
                  <a:lin ang="5400000" scaled="0"/>
                </a:gradFill>
                <a:ea typeface="Segoe UI" pitchFamily="34" charset="0"/>
                <a:cs typeface="Segoe UI" pitchFamily="34" charset="0"/>
              </a:rPr>
              <a:t>Retrieve user info</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953737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Authorization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sp>
        <p:nvSpPr>
          <p:cNvPr id="4" name="TextBox 3"/>
          <p:cNvSpPr txBox="1"/>
          <p:nvPr/>
        </p:nvSpPr>
        <p:spPr>
          <a:xfrm>
            <a:off x="653142" y="1248453"/>
            <a:ext cx="4095673" cy="738664"/>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Redirect user to </a:t>
            </a:r>
            <a:r>
              <a:rPr lang="en-US" sz="2400" spc="-70" dirty="0" err="1" smtClean="0">
                <a:gradFill>
                  <a:gsLst>
                    <a:gs pos="2917">
                      <a:schemeClr val="bg2"/>
                    </a:gs>
                    <a:gs pos="95000">
                      <a:schemeClr val="bg2"/>
                    </a:gs>
                  </a:gsLst>
                  <a:lin ang="5400000" scaled="0"/>
                </a:gradFill>
              </a:rPr>
              <a:t>OAuth</a:t>
            </a:r>
            <a:r>
              <a:rPr lang="en-US" sz="2400" spc="-70" dirty="0" smtClean="0">
                <a:gradFill>
                  <a:gsLst>
                    <a:gs pos="2917">
                      <a:schemeClr val="bg2"/>
                    </a:gs>
                    <a:gs pos="95000">
                      <a:schemeClr val="bg2"/>
                    </a:gs>
                  </a:gsLst>
                  <a:lin ang="5400000" scaled="0"/>
                </a:gradFill>
              </a:rPr>
              <a:t> endpoint</a:t>
            </a:r>
          </a:p>
          <a:p>
            <a:endParaRPr lang="en-US" sz="2400" spc="-70" dirty="0" smtClean="0">
              <a:gradFill>
                <a:gsLst>
                  <a:gs pos="2917">
                    <a:schemeClr val="bg2"/>
                  </a:gs>
                  <a:gs pos="95000">
                    <a:schemeClr val="bg2"/>
                  </a:gs>
                </a:gsLst>
                <a:lin ang="5400000" scaled="0"/>
              </a:gradFill>
            </a:endParaRPr>
          </a:p>
        </p:txBody>
      </p:sp>
      <p:sp>
        <p:nvSpPr>
          <p:cNvPr id="5" name="Rectangle 1"/>
          <p:cNvSpPr>
            <a:spLocks noChangeArrowheads="1"/>
          </p:cNvSpPr>
          <p:nvPr/>
        </p:nvSpPr>
        <p:spPr bwMode="auto">
          <a:xfrm>
            <a:off x="653141" y="1758517"/>
            <a:ext cx="866936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42AC"/>
                </a:solidFill>
                <a:effectLst/>
                <a:latin typeface="Consolas" panose="020B0609020204030204" pitchFamily="49" charset="0"/>
                <a:cs typeface="Consolas" panose="020B0609020204030204" pitchFamily="49" charset="0"/>
              </a:rPr>
              <a:t>https://www.yammer.com/dialog/oauth?client_id={0}&amp;redirect_uri={1}</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653142" y="2628405"/>
            <a:ext cx="6022226"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Use Authorization Code to obtain Access Token</a:t>
            </a:r>
            <a:endParaRPr lang="en-US" sz="2400" spc="-70" dirty="0" smtClean="0">
              <a:gradFill>
                <a:gsLst>
                  <a:gs pos="2917">
                    <a:schemeClr val="bg2"/>
                  </a:gs>
                  <a:gs pos="95000">
                    <a:schemeClr val="bg2"/>
                  </a:gs>
                </a:gsLst>
                <a:lin ang="5400000" scaled="0"/>
              </a:gra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1" y="3221582"/>
            <a:ext cx="9738399" cy="2395955"/>
          </a:xfrm>
          <a:prstGeom prst="rect">
            <a:avLst/>
          </a:prstGeom>
        </p:spPr>
      </p:pic>
    </p:spTree>
    <p:extLst>
      <p:ext uri="{BB962C8B-B14F-4D97-AF65-F5344CB8AC3E}">
        <p14:creationId xmlns:p14="http://schemas.microsoft.com/office/powerpoint/2010/main" val="401292366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Integration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19</a:t>
            </a:fld>
            <a:endParaRPr lang="en-US" dirty="0"/>
          </a:p>
        </p:txBody>
      </p:sp>
      <p:sp>
        <p:nvSpPr>
          <p:cNvPr id="4" name="TextBox 3"/>
          <p:cNvSpPr txBox="1"/>
          <p:nvPr/>
        </p:nvSpPr>
        <p:spPr>
          <a:xfrm>
            <a:off x="649741" y="1497204"/>
            <a:ext cx="3351943"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Make calls to the REST API</a:t>
            </a:r>
            <a:endParaRPr lang="en-US" sz="2400" spc="-70" dirty="0" smtClean="0">
              <a:gradFill>
                <a:gsLst>
                  <a:gs pos="2917">
                    <a:schemeClr val="bg2"/>
                  </a:gs>
                  <a:gs pos="95000">
                    <a:schemeClr val="bg2"/>
                  </a:gs>
                </a:gsLst>
                <a:lin ang="5400000" scaled="0"/>
              </a:gra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741" y="2157602"/>
            <a:ext cx="9856539" cy="2665605"/>
          </a:xfrm>
          <a:prstGeom prst="rect">
            <a:avLst/>
          </a:prstGeom>
        </p:spPr>
      </p:pic>
    </p:spTree>
    <p:extLst>
      <p:ext uri="{BB962C8B-B14F-4D97-AF65-F5344CB8AC3E}">
        <p14:creationId xmlns:p14="http://schemas.microsoft.com/office/powerpoint/2010/main" val="34893001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40537347"/>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 xmlns:a16="http://schemas.microsoft.com/office/drawing/2014/main"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5:</a:t>
                      </a:r>
                      <a:r>
                        <a:rPr lang="en-US" sz="1800" b="1" baseline="0" dirty="0" smtClean="0"/>
                        <a:t> </a:t>
                      </a:r>
                      <a:r>
                        <a:rPr lang="en-US" sz="1800" b="1" dirty="0" smtClean="0"/>
                        <a:t>Deep Dive into Office 365 APIs for Yammer services</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smtClean="0"/>
              <a:t>RESt</a:t>
            </a:r>
            <a:r>
              <a:rPr lang="en-US" dirty="0" smtClean="0"/>
              <a:t> API</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6657378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OpenGraph</a:t>
            </a:r>
            <a:r>
              <a:rPr lang="en-US" dirty="0" smtClean="0"/>
              <a:t> Protocol</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048098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Enterprise Graph</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22</a:t>
            </a:fld>
            <a:endParaRPr lang="en-US" dirty="0"/>
          </a:p>
        </p:txBody>
      </p:sp>
      <p:cxnSp>
        <p:nvCxnSpPr>
          <p:cNvPr id="4" name="Straight Connector 3"/>
          <p:cNvCxnSpPr/>
          <p:nvPr/>
        </p:nvCxnSpPr>
        <p:spPr>
          <a:xfrm rot="12600000">
            <a:off x="6511718" y="1876480"/>
            <a:ext cx="371475" cy="600075"/>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2600000" flipV="1">
            <a:off x="5858986" y="1602044"/>
            <a:ext cx="348484" cy="2009977"/>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031249" y="1823807"/>
            <a:ext cx="1655373" cy="276106"/>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2600000">
            <a:off x="5058519" y="3703803"/>
            <a:ext cx="1491484" cy="885622"/>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2600000" flipH="1">
            <a:off x="5652095" y="4748474"/>
            <a:ext cx="457200" cy="600075"/>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2600000" flipH="1">
            <a:off x="3337226" y="2842941"/>
            <a:ext cx="1985141" cy="761799"/>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990368" y="4664510"/>
            <a:ext cx="476534" cy="476534"/>
          </a:xfrm>
          <a:prstGeom prst="ellipse">
            <a:avLst/>
          </a:prstGeom>
          <a:solidFill>
            <a:srgbClr val="0092BC"/>
          </a:solid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itchFamily="34" charset="0"/>
                <a:cs typeface="Arial" pitchFamily="34" charset="0"/>
              </a:rPr>
              <a:t>$</a:t>
            </a:r>
          </a:p>
        </p:txBody>
      </p:sp>
      <p:grpSp>
        <p:nvGrpSpPr>
          <p:cNvPr id="11" name="Group 10"/>
          <p:cNvGrpSpPr/>
          <p:nvPr/>
        </p:nvGrpSpPr>
        <p:grpSpPr>
          <a:xfrm>
            <a:off x="6448301" y="1585346"/>
            <a:ext cx="476534" cy="476534"/>
            <a:chOff x="5617485" y="783552"/>
            <a:chExt cx="476534" cy="476534"/>
          </a:xfrm>
          <a:solidFill>
            <a:srgbClr val="0092BC"/>
          </a:solidFill>
        </p:grpSpPr>
        <p:sp>
          <p:nvSpPr>
            <p:cNvPr id="12" name="Oval 11"/>
            <p:cNvSpPr/>
            <p:nvPr/>
          </p:nvSpPr>
          <p:spPr>
            <a:xfrm>
              <a:off x="5617485" y="783552"/>
              <a:ext cx="476534" cy="476534"/>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772407" y="891536"/>
              <a:ext cx="166690" cy="260954"/>
            </a:xfrm>
            <a:prstGeom prst="rect">
              <a:avLst/>
            </a:prstGeom>
            <a:grpFill/>
            <a:ln>
              <a:solidFill>
                <a:srgbClr val="0092BC"/>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4" name="Oval 13"/>
          <p:cNvSpPr/>
          <p:nvPr/>
        </p:nvSpPr>
        <p:spPr>
          <a:xfrm>
            <a:off x="7117317" y="3030645"/>
            <a:ext cx="510409" cy="510409"/>
          </a:xfrm>
          <a:prstGeom prst="ellipse">
            <a:avLst/>
          </a:prstGeom>
          <a:solidFill>
            <a:srgbClr val="0092BC"/>
          </a:solid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4793052" y="1861522"/>
            <a:ext cx="476534" cy="476534"/>
            <a:chOff x="3962236" y="1059728"/>
            <a:chExt cx="476534" cy="476534"/>
          </a:xfrm>
          <a:solidFill>
            <a:srgbClr val="0092BC"/>
          </a:solidFill>
        </p:grpSpPr>
        <p:sp>
          <p:nvSpPr>
            <p:cNvPr id="16" name="Oval 15"/>
            <p:cNvSpPr/>
            <p:nvPr/>
          </p:nvSpPr>
          <p:spPr>
            <a:xfrm>
              <a:off x="3962236" y="1059728"/>
              <a:ext cx="476534" cy="476534"/>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2786" y="1160066"/>
              <a:ext cx="263718" cy="276106"/>
            </a:xfrm>
            <a:prstGeom prst="rect">
              <a:avLst/>
            </a:prstGeom>
            <a:grpFill/>
            <a:ln>
              <a:solidFill>
                <a:srgbClr val="0092BC"/>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18" name="Group 17"/>
          <p:cNvGrpSpPr/>
          <p:nvPr/>
        </p:nvGrpSpPr>
        <p:grpSpPr>
          <a:xfrm>
            <a:off x="6546277" y="2374122"/>
            <a:ext cx="329082" cy="329082"/>
            <a:chOff x="5715461" y="1572328"/>
            <a:chExt cx="329082" cy="329082"/>
          </a:xfrm>
          <a:solidFill>
            <a:srgbClr val="0092BC"/>
          </a:solidFill>
        </p:grpSpPr>
        <p:sp>
          <p:nvSpPr>
            <p:cNvPr id="19" name="Oval 18"/>
            <p:cNvSpPr/>
            <p:nvPr/>
          </p:nvSpPr>
          <p:spPr>
            <a:xfrm flipH="1">
              <a:off x="5715461" y="1572328"/>
              <a:ext cx="329082" cy="329082"/>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535" y="1659138"/>
              <a:ext cx="181696" cy="174510"/>
            </a:xfrm>
            <a:prstGeom prst="rect">
              <a:avLst/>
            </a:prstGeom>
            <a:grpFill/>
            <a:ln>
              <a:solidFill>
                <a:srgbClr val="0092BC"/>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21" name="Group 20"/>
          <p:cNvGrpSpPr/>
          <p:nvPr/>
        </p:nvGrpSpPr>
        <p:grpSpPr>
          <a:xfrm>
            <a:off x="5362442" y="5034185"/>
            <a:ext cx="329082" cy="329082"/>
            <a:chOff x="4531626" y="4232391"/>
            <a:chExt cx="329082" cy="329082"/>
          </a:xfrm>
          <a:solidFill>
            <a:srgbClr val="0092BC"/>
          </a:solidFill>
        </p:grpSpPr>
        <p:sp>
          <p:nvSpPr>
            <p:cNvPr id="22" name="Oval 21"/>
            <p:cNvSpPr/>
            <p:nvPr/>
          </p:nvSpPr>
          <p:spPr>
            <a:xfrm flipH="1">
              <a:off x="4531626" y="4232391"/>
              <a:ext cx="329082" cy="329082"/>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6021" y="4316186"/>
              <a:ext cx="189816" cy="180898"/>
            </a:xfrm>
            <a:prstGeom prst="rect">
              <a:avLst/>
            </a:prstGeom>
            <a:grpFill/>
            <a:ln>
              <a:solidFill>
                <a:srgbClr val="0092BC"/>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pic>
      </p:grpSp>
      <p:cxnSp>
        <p:nvCxnSpPr>
          <p:cNvPr id="24" name="Straight Connector 23"/>
          <p:cNvCxnSpPr/>
          <p:nvPr/>
        </p:nvCxnSpPr>
        <p:spPr>
          <a:xfrm flipV="1">
            <a:off x="3279064" y="2691018"/>
            <a:ext cx="802322" cy="339627"/>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3588749" y="4220399"/>
            <a:ext cx="657178" cy="153412"/>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172201" y="4373812"/>
            <a:ext cx="73726" cy="576195"/>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2915233" y="2691018"/>
            <a:ext cx="735227" cy="735083"/>
            <a:chOff x="2084416" y="1889223"/>
            <a:chExt cx="735227" cy="735083"/>
          </a:xfrm>
          <a:solidFill>
            <a:srgbClr val="0092BC"/>
          </a:solidFill>
        </p:grpSpPr>
        <p:sp>
          <p:nvSpPr>
            <p:cNvPr id="28" name="Oval 27"/>
            <p:cNvSpPr/>
            <p:nvPr/>
          </p:nvSpPr>
          <p:spPr>
            <a:xfrm>
              <a:off x="2084416" y="1889223"/>
              <a:ext cx="727666" cy="727666"/>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91979" y="1896642"/>
              <a:ext cx="727664" cy="727664"/>
            </a:xfrm>
            <a:prstGeom prst="rect">
              <a:avLst/>
            </a:prstGeom>
            <a:noFill/>
            <a:ln>
              <a:noFill/>
            </a:ln>
            <a:effectLst>
              <a:innerShdw blurRad="190500" dir="21540000">
                <a:prstClr val="black">
                  <a:alpha val="50000"/>
                </a:prstClr>
              </a:innerShdw>
            </a:effectLst>
          </p:spPr>
        </p:pic>
      </p:grpSp>
      <p:cxnSp>
        <p:nvCxnSpPr>
          <p:cNvPr id="30" name="Straight Connector 29"/>
          <p:cNvCxnSpPr/>
          <p:nvPr/>
        </p:nvCxnSpPr>
        <p:spPr>
          <a:xfrm flipV="1">
            <a:off x="4245928" y="3390257"/>
            <a:ext cx="1156889" cy="983554"/>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4209065" y="2099913"/>
            <a:ext cx="1227773" cy="1318770"/>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4659973" y="2526476"/>
            <a:ext cx="1524000" cy="1524000"/>
            <a:chOff x="3810000" y="1809750"/>
            <a:chExt cx="1524000" cy="1524000"/>
          </a:xfrm>
          <a:solidFill>
            <a:srgbClr val="0092BC"/>
          </a:solidFill>
        </p:grpSpPr>
        <p:sp>
          <p:nvSpPr>
            <p:cNvPr id="33" name="Oval 32"/>
            <p:cNvSpPr/>
            <p:nvPr/>
          </p:nvSpPr>
          <p:spPr>
            <a:xfrm>
              <a:off x="3810000" y="1809750"/>
              <a:ext cx="1524000" cy="1524000"/>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Picture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11643" y="1905899"/>
              <a:ext cx="1316736" cy="1307737"/>
            </a:xfrm>
            <a:prstGeom prst="rect">
              <a:avLst/>
            </a:prstGeom>
            <a:noFill/>
            <a:ln>
              <a:noFill/>
            </a:ln>
            <a:effectLst>
              <a:innerShdw blurRad="190500" dir="21540000">
                <a:prstClr val="black">
                  <a:alpha val="50000"/>
                </a:prstClr>
              </a:innerShdw>
            </a:effectLst>
          </p:spPr>
        </p:pic>
      </p:grpSp>
      <p:cxnSp>
        <p:nvCxnSpPr>
          <p:cNvPr id="35" name="Straight Connector 34"/>
          <p:cNvCxnSpPr/>
          <p:nvPr/>
        </p:nvCxnSpPr>
        <p:spPr>
          <a:xfrm flipV="1">
            <a:off x="4209065" y="1660119"/>
            <a:ext cx="388935" cy="423082"/>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916845" y="2526476"/>
            <a:ext cx="329082" cy="329082"/>
            <a:chOff x="3086029" y="1724682"/>
            <a:chExt cx="329082" cy="329082"/>
          </a:xfrm>
          <a:solidFill>
            <a:srgbClr val="0092BC"/>
          </a:solidFill>
        </p:grpSpPr>
        <p:sp>
          <p:nvSpPr>
            <p:cNvPr id="37" name="Oval 36"/>
            <p:cNvSpPr/>
            <p:nvPr/>
          </p:nvSpPr>
          <p:spPr>
            <a:xfrm flipH="1">
              <a:off x="3086029" y="1724682"/>
              <a:ext cx="329082" cy="329082"/>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9722" y="1807431"/>
              <a:ext cx="181696" cy="174510"/>
            </a:xfrm>
            <a:prstGeom prst="rect">
              <a:avLst/>
            </a:prstGeom>
            <a:grpFill/>
            <a:ln>
              <a:solidFill>
                <a:srgbClr val="0092BC"/>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39" name="Group 38"/>
          <p:cNvGrpSpPr/>
          <p:nvPr/>
        </p:nvGrpSpPr>
        <p:grpSpPr>
          <a:xfrm>
            <a:off x="4007660" y="4785465"/>
            <a:ext cx="329082" cy="329082"/>
            <a:chOff x="3176844" y="3983671"/>
            <a:chExt cx="329082" cy="329082"/>
          </a:xfrm>
          <a:solidFill>
            <a:srgbClr val="0092BC"/>
          </a:solidFill>
        </p:grpSpPr>
        <p:sp>
          <p:nvSpPr>
            <p:cNvPr id="40" name="Oval 39"/>
            <p:cNvSpPr/>
            <p:nvPr/>
          </p:nvSpPr>
          <p:spPr>
            <a:xfrm flipH="1">
              <a:off x="3176844" y="3983671"/>
              <a:ext cx="329082" cy="329082"/>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9034" y="4059881"/>
              <a:ext cx="164768" cy="172510"/>
            </a:xfrm>
            <a:prstGeom prst="rect">
              <a:avLst/>
            </a:prstGeom>
            <a:grpFill/>
            <a:ln>
              <a:solidFill>
                <a:srgbClr val="0092BC"/>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42" name="Group 41"/>
          <p:cNvGrpSpPr/>
          <p:nvPr/>
        </p:nvGrpSpPr>
        <p:grpSpPr>
          <a:xfrm>
            <a:off x="4433458" y="1495578"/>
            <a:ext cx="329082" cy="329082"/>
            <a:chOff x="3602642" y="693784"/>
            <a:chExt cx="329082" cy="329082"/>
          </a:xfrm>
          <a:solidFill>
            <a:srgbClr val="0092BC"/>
          </a:solidFill>
        </p:grpSpPr>
        <p:sp>
          <p:nvSpPr>
            <p:cNvPr id="43" name="Oval 42"/>
            <p:cNvSpPr/>
            <p:nvPr/>
          </p:nvSpPr>
          <p:spPr>
            <a:xfrm flipH="1">
              <a:off x="3602642" y="693784"/>
              <a:ext cx="329082" cy="329082"/>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5765" y="783552"/>
              <a:ext cx="142836" cy="149546"/>
            </a:xfrm>
            <a:prstGeom prst="rect">
              <a:avLst/>
            </a:prstGeom>
            <a:grpFill/>
            <a:ln>
              <a:solidFill>
                <a:srgbClr val="0092BC"/>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45" name="Group 44"/>
          <p:cNvGrpSpPr/>
          <p:nvPr/>
        </p:nvGrpSpPr>
        <p:grpSpPr>
          <a:xfrm>
            <a:off x="4007660" y="4135544"/>
            <a:ext cx="476534" cy="476534"/>
            <a:chOff x="3176844" y="3333750"/>
            <a:chExt cx="476534" cy="476534"/>
          </a:xfrm>
          <a:solidFill>
            <a:srgbClr val="0092BC"/>
          </a:solidFill>
        </p:grpSpPr>
        <p:sp>
          <p:nvSpPr>
            <p:cNvPr id="46" name="Oval 45"/>
            <p:cNvSpPr/>
            <p:nvPr/>
          </p:nvSpPr>
          <p:spPr>
            <a:xfrm>
              <a:off x="3176844" y="3333750"/>
              <a:ext cx="476534" cy="476534"/>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7792" y="3527589"/>
              <a:ext cx="274638" cy="111113"/>
            </a:xfrm>
            <a:prstGeom prst="rect">
              <a:avLst/>
            </a:prstGeom>
            <a:grpFill/>
            <a:ln>
              <a:solidFill>
                <a:srgbClr val="0092BC"/>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48" name="Group 47"/>
          <p:cNvGrpSpPr/>
          <p:nvPr/>
        </p:nvGrpSpPr>
        <p:grpSpPr>
          <a:xfrm>
            <a:off x="4044523" y="1918660"/>
            <a:ext cx="329082" cy="329082"/>
            <a:chOff x="3213707" y="1116866"/>
            <a:chExt cx="329082" cy="329082"/>
          </a:xfrm>
          <a:solidFill>
            <a:srgbClr val="0092BC"/>
          </a:solidFill>
        </p:grpSpPr>
        <p:sp>
          <p:nvSpPr>
            <p:cNvPr id="49" name="Oval 48"/>
            <p:cNvSpPr/>
            <p:nvPr/>
          </p:nvSpPr>
          <p:spPr>
            <a:xfrm flipH="1">
              <a:off x="3213707" y="1116866"/>
              <a:ext cx="329082" cy="329082"/>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05889" y="1202555"/>
              <a:ext cx="144718" cy="157704"/>
            </a:xfrm>
            <a:prstGeom prst="rect">
              <a:avLst/>
            </a:prstGeom>
            <a:grpFill/>
            <a:ln>
              <a:solidFill>
                <a:srgbClr val="0092BC"/>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51" name="Group 50"/>
          <p:cNvGrpSpPr/>
          <p:nvPr/>
        </p:nvGrpSpPr>
        <p:grpSpPr>
          <a:xfrm>
            <a:off x="3424208" y="4055858"/>
            <a:ext cx="329082" cy="329082"/>
            <a:chOff x="2593392" y="3254064"/>
            <a:chExt cx="329082" cy="329082"/>
          </a:xfrm>
          <a:solidFill>
            <a:srgbClr val="0092BC"/>
          </a:solidFill>
        </p:grpSpPr>
        <p:sp>
          <p:nvSpPr>
            <p:cNvPr id="52" name="Oval 51"/>
            <p:cNvSpPr/>
            <p:nvPr/>
          </p:nvSpPr>
          <p:spPr>
            <a:xfrm flipH="1">
              <a:off x="2593392" y="3254064"/>
              <a:ext cx="329082" cy="329082"/>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3"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8590" y="3362160"/>
              <a:ext cx="158686" cy="112890"/>
            </a:xfrm>
            <a:prstGeom prst="rect">
              <a:avLst/>
            </a:prstGeom>
            <a:grpFill/>
            <a:ln>
              <a:solidFill>
                <a:srgbClr val="0092BC"/>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948931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grpId="0" nodeType="withEffect">
                                  <p:stCondLst>
                                    <p:cond delay="0"/>
                                  </p:stCondLst>
                                  <p:childTnLst>
                                    <p:animMotion origin="layout" path="M -1.38889E-6 -1.85185E-6 L -0.21545 0.0169 " pathEditMode="relative" rAng="0" ptsTypes="AA">
                                      <p:cBhvr>
                                        <p:cTn id="6" dur="1000" fill="hold"/>
                                        <p:tgtEl>
                                          <p:spTgt spid="14"/>
                                        </p:tgtEl>
                                        <p:attrNameLst>
                                          <p:attrName>ppt_x</p:attrName>
                                          <p:attrName>ppt_y</p:attrName>
                                        </p:attrNameLst>
                                      </p:cBhvr>
                                      <p:rCtr x="-10781" y="833"/>
                                    </p:animMotion>
                                  </p:childTnLst>
                                </p:cTn>
                              </p:par>
                            </p:childTnLst>
                          </p:cTn>
                        </p:par>
                        <p:par>
                          <p:cTn id="7" fill="hold">
                            <p:stCondLst>
                              <p:cond delay="1000"/>
                            </p:stCondLst>
                            <p:childTnLst>
                              <p:par>
                                <p:cTn id="8" presetID="53" presetClass="entr" presetSubtype="16" fill="hold" nodeType="afterEffect">
                                  <p:stCondLst>
                                    <p:cond delay="0"/>
                                  </p:stCondLst>
                                  <p:childTnLst>
                                    <p:set>
                                      <p:cBhvr>
                                        <p:cTn id="9" dur="1" fill="hold">
                                          <p:stCondLst>
                                            <p:cond delay="0"/>
                                          </p:stCondLst>
                                        </p:cTn>
                                        <p:tgtEl>
                                          <p:spTgt spid="32"/>
                                        </p:tgtEl>
                                        <p:attrNameLst>
                                          <p:attrName>style.visibility</p:attrName>
                                        </p:attrNameLst>
                                      </p:cBhvr>
                                      <p:to>
                                        <p:strVal val="visible"/>
                                      </p:to>
                                    </p:set>
                                    <p:anim calcmode="lin" valueType="num">
                                      <p:cBhvr>
                                        <p:cTn id="10" dur="750" fill="hold"/>
                                        <p:tgtEl>
                                          <p:spTgt spid="32"/>
                                        </p:tgtEl>
                                        <p:attrNameLst>
                                          <p:attrName>ppt_w</p:attrName>
                                        </p:attrNameLst>
                                      </p:cBhvr>
                                      <p:tavLst>
                                        <p:tav tm="0">
                                          <p:val>
                                            <p:fltVal val="0"/>
                                          </p:val>
                                        </p:tav>
                                        <p:tav tm="100000">
                                          <p:val>
                                            <p:strVal val="#ppt_w"/>
                                          </p:val>
                                        </p:tav>
                                      </p:tavLst>
                                    </p:anim>
                                    <p:anim calcmode="lin" valueType="num">
                                      <p:cBhvr>
                                        <p:cTn id="11" dur="750" fill="hold"/>
                                        <p:tgtEl>
                                          <p:spTgt spid="32"/>
                                        </p:tgtEl>
                                        <p:attrNameLst>
                                          <p:attrName>ppt_h</p:attrName>
                                        </p:attrNameLst>
                                      </p:cBhvr>
                                      <p:tavLst>
                                        <p:tav tm="0">
                                          <p:val>
                                            <p:fltVal val="0"/>
                                          </p:val>
                                        </p:tav>
                                        <p:tav tm="100000">
                                          <p:val>
                                            <p:strVal val="#ppt_h"/>
                                          </p:val>
                                        </p:tav>
                                      </p:tavLst>
                                    </p:anim>
                                    <p:animEffect transition="in" filter="fade">
                                      <p:cBhvr>
                                        <p:cTn id="12" dur="750"/>
                                        <p:tgtEl>
                                          <p:spTgt spid="32"/>
                                        </p:tgtEl>
                                      </p:cBhvr>
                                    </p:animEffect>
                                  </p:childTnLst>
                                </p:cTn>
                              </p:par>
                              <p:par>
                                <p:cTn id="13" presetID="10" presetClass="exit" presetSubtype="0" fill="hold" grpId="1" nodeType="with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par>
                          <p:cTn id="16" fill="hold">
                            <p:stCondLst>
                              <p:cond delay="1750"/>
                            </p:stCondLst>
                            <p:childTnLst>
                              <p:par>
                                <p:cTn id="17" presetID="53" presetClass="entr" presetSubtype="16"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fltVal val="0"/>
                                          </p:val>
                                        </p:tav>
                                        <p:tav tm="100000">
                                          <p:val>
                                            <p:strVal val="#ppt_w"/>
                                          </p:val>
                                        </p:tav>
                                      </p:tavLst>
                                    </p:anim>
                                    <p:anim calcmode="lin" valueType="num">
                                      <p:cBhvr>
                                        <p:cTn id="20" dur="1000" fill="hold"/>
                                        <p:tgtEl>
                                          <p:spTgt spid="11"/>
                                        </p:tgtEl>
                                        <p:attrNameLst>
                                          <p:attrName>ppt_h</p:attrName>
                                        </p:attrNameLst>
                                      </p:cBhvr>
                                      <p:tavLst>
                                        <p:tav tm="0">
                                          <p:val>
                                            <p:fltVal val="0"/>
                                          </p:val>
                                        </p:tav>
                                        <p:tav tm="100000">
                                          <p:val>
                                            <p:strVal val="#ppt_h"/>
                                          </p:val>
                                        </p:tav>
                                      </p:tavLst>
                                    </p:anim>
                                    <p:animEffect transition="in" filter="fade">
                                      <p:cBhvr>
                                        <p:cTn id="21" dur="1000"/>
                                        <p:tgtEl>
                                          <p:spTgt spid="11"/>
                                        </p:tgtEl>
                                      </p:cBhvr>
                                    </p:animEffect>
                                  </p:childTnLst>
                                </p:cTn>
                              </p:par>
                              <p:par>
                                <p:cTn id="22" presetID="53" presetClass="entr" presetSubtype="16"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p:cTn id="24" dur="1000" fill="hold"/>
                                        <p:tgtEl>
                                          <p:spTgt spid="27"/>
                                        </p:tgtEl>
                                        <p:attrNameLst>
                                          <p:attrName>ppt_w</p:attrName>
                                        </p:attrNameLst>
                                      </p:cBhvr>
                                      <p:tavLst>
                                        <p:tav tm="0">
                                          <p:val>
                                            <p:fltVal val="0"/>
                                          </p:val>
                                        </p:tav>
                                        <p:tav tm="100000">
                                          <p:val>
                                            <p:strVal val="#ppt_w"/>
                                          </p:val>
                                        </p:tav>
                                      </p:tavLst>
                                    </p:anim>
                                    <p:anim calcmode="lin" valueType="num">
                                      <p:cBhvr>
                                        <p:cTn id="25" dur="1000" fill="hold"/>
                                        <p:tgtEl>
                                          <p:spTgt spid="27"/>
                                        </p:tgtEl>
                                        <p:attrNameLst>
                                          <p:attrName>ppt_h</p:attrName>
                                        </p:attrNameLst>
                                      </p:cBhvr>
                                      <p:tavLst>
                                        <p:tav tm="0">
                                          <p:val>
                                            <p:fltVal val="0"/>
                                          </p:val>
                                        </p:tav>
                                        <p:tav tm="100000">
                                          <p:val>
                                            <p:strVal val="#ppt_h"/>
                                          </p:val>
                                        </p:tav>
                                      </p:tavLst>
                                    </p:anim>
                                    <p:animEffect transition="in" filter="fade">
                                      <p:cBhvr>
                                        <p:cTn id="26" dur="1000"/>
                                        <p:tgtEl>
                                          <p:spTgt spid="27"/>
                                        </p:tgtEl>
                                      </p:cBhvr>
                                    </p:animEffect>
                                  </p:childTnLst>
                                </p:cTn>
                              </p:par>
                              <p:par>
                                <p:cTn id="27" presetID="53" presetClass="entr" presetSubtype="16" fill="hold" grpId="0" nodeType="withEffect">
                                  <p:stCondLst>
                                    <p:cond delay="20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ppt_w</p:attrName>
                                        </p:attrNameLst>
                                      </p:cBhvr>
                                      <p:tavLst>
                                        <p:tav tm="0">
                                          <p:val>
                                            <p:fltVal val="0"/>
                                          </p:val>
                                        </p:tav>
                                        <p:tav tm="100000">
                                          <p:val>
                                            <p:strVal val="#ppt_w"/>
                                          </p:val>
                                        </p:tav>
                                      </p:tavLst>
                                    </p:anim>
                                    <p:anim calcmode="lin" valueType="num">
                                      <p:cBhvr>
                                        <p:cTn id="30" dur="1000" fill="hold"/>
                                        <p:tgtEl>
                                          <p:spTgt spid="10"/>
                                        </p:tgtEl>
                                        <p:attrNameLst>
                                          <p:attrName>ppt_h</p:attrName>
                                        </p:attrNameLst>
                                      </p:cBhvr>
                                      <p:tavLst>
                                        <p:tav tm="0">
                                          <p:val>
                                            <p:fltVal val="0"/>
                                          </p:val>
                                        </p:tav>
                                        <p:tav tm="100000">
                                          <p:val>
                                            <p:strVal val="#ppt_h"/>
                                          </p:val>
                                        </p:tav>
                                      </p:tavLst>
                                    </p:anim>
                                    <p:animEffect transition="in" filter="fade">
                                      <p:cBhvr>
                                        <p:cTn id="31" dur="1000"/>
                                        <p:tgtEl>
                                          <p:spTgt spid="10"/>
                                        </p:tgtEl>
                                      </p:cBhvr>
                                    </p:animEffect>
                                  </p:childTnLst>
                                </p:cTn>
                              </p:par>
                            </p:childTnLst>
                          </p:cTn>
                        </p:par>
                        <p:par>
                          <p:cTn id="32" fill="hold">
                            <p:stCondLst>
                              <p:cond delay="2950"/>
                            </p:stCondLst>
                            <p:childTnLst>
                              <p:par>
                                <p:cTn id="33" presetID="22" presetClass="entr" presetSubtype="2"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750"/>
                                        <p:tgtEl>
                                          <p:spTgt spid="9"/>
                                        </p:tgtEl>
                                      </p:cBhvr>
                                    </p:animEffect>
                                  </p:childTnLst>
                                </p:cTn>
                              </p:par>
                              <p:par>
                                <p:cTn id="36" presetID="22" presetClass="entr" presetSubtype="4" fill="hold"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750"/>
                                        <p:tgtEl>
                                          <p:spTgt spid="5"/>
                                        </p:tgtEl>
                                      </p:cBhvr>
                                    </p:animEffect>
                                  </p:childTnLst>
                                </p:cTn>
                              </p:par>
                              <p:par>
                                <p:cTn id="39" presetID="22" presetClass="entr" presetSubtype="1"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750"/>
                                        <p:tgtEl>
                                          <p:spTgt spid="7"/>
                                        </p:tgtEl>
                                      </p:cBhvr>
                                    </p:animEffect>
                                  </p:childTnLst>
                                </p:cTn>
                              </p:par>
                              <p:par>
                                <p:cTn id="42" presetID="53" presetClass="entr" presetSubtype="16" fill="hold" nodeType="withEffect">
                                  <p:stCondLst>
                                    <p:cond delay="100"/>
                                  </p:stCondLst>
                                  <p:childTnLst>
                                    <p:set>
                                      <p:cBhvr>
                                        <p:cTn id="43" dur="1" fill="hold">
                                          <p:stCondLst>
                                            <p:cond delay="0"/>
                                          </p:stCondLst>
                                        </p:cTn>
                                        <p:tgtEl>
                                          <p:spTgt spid="15"/>
                                        </p:tgtEl>
                                        <p:attrNameLst>
                                          <p:attrName>style.visibility</p:attrName>
                                        </p:attrNameLst>
                                      </p:cBhvr>
                                      <p:to>
                                        <p:strVal val="visible"/>
                                      </p:to>
                                    </p:set>
                                    <p:anim calcmode="lin" valueType="num">
                                      <p:cBhvr>
                                        <p:cTn id="44" dur="750" fill="hold"/>
                                        <p:tgtEl>
                                          <p:spTgt spid="15"/>
                                        </p:tgtEl>
                                        <p:attrNameLst>
                                          <p:attrName>ppt_w</p:attrName>
                                        </p:attrNameLst>
                                      </p:cBhvr>
                                      <p:tavLst>
                                        <p:tav tm="0">
                                          <p:val>
                                            <p:fltVal val="0"/>
                                          </p:val>
                                        </p:tav>
                                        <p:tav tm="100000">
                                          <p:val>
                                            <p:strVal val="#ppt_w"/>
                                          </p:val>
                                        </p:tav>
                                      </p:tavLst>
                                    </p:anim>
                                    <p:anim calcmode="lin" valueType="num">
                                      <p:cBhvr>
                                        <p:cTn id="45" dur="750" fill="hold"/>
                                        <p:tgtEl>
                                          <p:spTgt spid="15"/>
                                        </p:tgtEl>
                                        <p:attrNameLst>
                                          <p:attrName>ppt_h</p:attrName>
                                        </p:attrNameLst>
                                      </p:cBhvr>
                                      <p:tavLst>
                                        <p:tav tm="0">
                                          <p:val>
                                            <p:fltVal val="0"/>
                                          </p:val>
                                        </p:tav>
                                        <p:tav tm="100000">
                                          <p:val>
                                            <p:strVal val="#ppt_h"/>
                                          </p:val>
                                        </p:tav>
                                      </p:tavLst>
                                    </p:anim>
                                    <p:animEffect transition="in" filter="fade">
                                      <p:cBhvr>
                                        <p:cTn id="46" dur="750"/>
                                        <p:tgtEl>
                                          <p:spTgt spid="15"/>
                                        </p:tgtEl>
                                      </p:cBhvr>
                                    </p:animEffect>
                                  </p:childTnLst>
                                </p:cTn>
                              </p:par>
                              <p:par>
                                <p:cTn id="47" presetID="53" presetClass="entr" presetSubtype="16" fill="hold" nodeType="withEffect">
                                  <p:stCondLst>
                                    <p:cond delay="200"/>
                                  </p:stCondLst>
                                  <p:childTnLst>
                                    <p:set>
                                      <p:cBhvr>
                                        <p:cTn id="48" dur="1" fill="hold">
                                          <p:stCondLst>
                                            <p:cond delay="0"/>
                                          </p:stCondLst>
                                        </p:cTn>
                                        <p:tgtEl>
                                          <p:spTgt spid="18"/>
                                        </p:tgtEl>
                                        <p:attrNameLst>
                                          <p:attrName>style.visibility</p:attrName>
                                        </p:attrNameLst>
                                      </p:cBhvr>
                                      <p:to>
                                        <p:strVal val="visible"/>
                                      </p:to>
                                    </p:set>
                                    <p:anim calcmode="lin" valueType="num">
                                      <p:cBhvr>
                                        <p:cTn id="49" dur="750" fill="hold"/>
                                        <p:tgtEl>
                                          <p:spTgt spid="18"/>
                                        </p:tgtEl>
                                        <p:attrNameLst>
                                          <p:attrName>ppt_w</p:attrName>
                                        </p:attrNameLst>
                                      </p:cBhvr>
                                      <p:tavLst>
                                        <p:tav tm="0">
                                          <p:val>
                                            <p:fltVal val="0"/>
                                          </p:val>
                                        </p:tav>
                                        <p:tav tm="100000">
                                          <p:val>
                                            <p:strVal val="#ppt_w"/>
                                          </p:val>
                                        </p:tav>
                                      </p:tavLst>
                                    </p:anim>
                                    <p:anim calcmode="lin" valueType="num">
                                      <p:cBhvr>
                                        <p:cTn id="50" dur="750" fill="hold"/>
                                        <p:tgtEl>
                                          <p:spTgt spid="18"/>
                                        </p:tgtEl>
                                        <p:attrNameLst>
                                          <p:attrName>ppt_h</p:attrName>
                                        </p:attrNameLst>
                                      </p:cBhvr>
                                      <p:tavLst>
                                        <p:tav tm="0">
                                          <p:val>
                                            <p:fltVal val="0"/>
                                          </p:val>
                                        </p:tav>
                                        <p:tav tm="100000">
                                          <p:val>
                                            <p:strVal val="#ppt_h"/>
                                          </p:val>
                                        </p:tav>
                                      </p:tavLst>
                                    </p:anim>
                                    <p:animEffect transition="in" filter="fade">
                                      <p:cBhvr>
                                        <p:cTn id="51" dur="750"/>
                                        <p:tgtEl>
                                          <p:spTgt spid="18"/>
                                        </p:tgtEl>
                                      </p:cBhvr>
                                    </p:animEffect>
                                  </p:childTnLst>
                                </p:cTn>
                              </p:par>
                              <p:par>
                                <p:cTn id="52" presetID="53" presetClass="entr" presetSubtype="16" fill="hold" nodeType="withEffect">
                                  <p:stCondLst>
                                    <p:cond delay="300"/>
                                  </p:stCondLst>
                                  <p:childTnLst>
                                    <p:set>
                                      <p:cBhvr>
                                        <p:cTn id="53" dur="1" fill="hold">
                                          <p:stCondLst>
                                            <p:cond delay="0"/>
                                          </p:stCondLst>
                                        </p:cTn>
                                        <p:tgtEl>
                                          <p:spTgt spid="21"/>
                                        </p:tgtEl>
                                        <p:attrNameLst>
                                          <p:attrName>style.visibility</p:attrName>
                                        </p:attrNameLst>
                                      </p:cBhvr>
                                      <p:to>
                                        <p:strVal val="visible"/>
                                      </p:to>
                                    </p:set>
                                    <p:anim calcmode="lin" valueType="num">
                                      <p:cBhvr>
                                        <p:cTn id="54" dur="750" fill="hold"/>
                                        <p:tgtEl>
                                          <p:spTgt spid="21"/>
                                        </p:tgtEl>
                                        <p:attrNameLst>
                                          <p:attrName>ppt_w</p:attrName>
                                        </p:attrNameLst>
                                      </p:cBhvr>
                                      <p:tavLst>
                                        <p:tav tm="0">
                                          <p:val>
                                            <p:fltVal val="0"/>
                                          </p:val>
                                        </p:tav>
                                        <p:tav tm="100000">
                                          <p:val>
                                            <p:strVal val="#ppt_w"/>
                                          </p:val>
                                        </p:tav>
                                      </p:tavLst>
                                    </p:anim>
                                    <p:anim calcmode="lin" valueType="num">
                                      <p:cBhvr>
                                        <p:cTn id="55" dur="750" fill="hold"/>
                                        <p:tgtEl>
                                          <p:spTgt spid="21"/>
                                        </p:tgtEl>
                                        <p:attrNameLst>
                                          <p:attrName>ppt_h</p:attrName>
                                        </p:attrNameLst>
                                      </p:cBhvr>
                                      <p:tavLst>
                                        <p:tav tm="0">
                                          <p:val>
                                            <p:fltVal val="0"/>
                                          </p:val>
                                        </p:tav>
                                        <p:tav tm="100000">
                                          <p:val>
                                            <p:strVal val="#ppt_h"/>
                                          </p:val>
                                        </p:tav>
                                      </p:tavLst>
                                    </p:anim>
                                    <p:animEffect transition="in" filter="fade">
                                      <p:cBhvr>
                                        <p:cTn id="56" dur="750"/>
                                        <p:tgtEl>
                                          <p:spTgt spid="21"/>
                                        </p:tgtEl>
                                      </p:cBhvr>
                                    </p:animEffect>
                                  </p:childTnLst>
                                </p:cTn>
                              </p:par>
                              <p:par>
                                <p:cTn id="57" presetID="53" presetClass="entr" presetSubtype="16" fill="hold" nodeType="withEffect">
                                  <p:stCondLst>
                                    <p:cond delay="400"/>
                                  </p:stCondLst>
                                  <p:childTnLst>
                                    <p:set>
                                      <p:cBhvr>
                                        <p:cTn id="58" dur="1" fill="hold">
                                          <p:stCondLst>
                                            <p:cond delay="0"/>
                                          </p:stCondLst>
                                        </p:cTn>
                                        <p:tgtEl>
                                          <p:spTgt spid="42"/>
                                        </p:tgtEl>
                                        <p:attrNameLst>
                                          <p:attrName>style.visibility</p:attrName>
                                        </p:attrNameLst>
                                      </p:cBhvr>
                                      <p:to>
                                        <p:strVal val="visible"/>
                                      </p:to>
                                    </p:set>
                                    <p:anim calcmode="lin" valueType="num">
                                      <p:cBhvr>
                                        <p:cTn id="59" dur="750" fill="hold"/>
                                        <p:tgtEl>
                                          <p:spTgt spid="42"/>
                                        </p:tgtEl>
                                        <p:attrNameLst>
                                          <p:attrName>ppt_w</p:attrName>
                                        </p:attrNameLst>
                                      </p:cBhvr>
                                      <p:tavLst>
                                        <p:tav tm="0">
                                          <p:val>
                                            <p:fltVal val="0"/>
                                          </p:val>
                                        </p:tav>
                                        <p:tav tm="100000">
                                          <p:val>
                                            <p:strVal val="#ppt_w"/>
                                          </p:val>
                                        </p:tav>
                                      </p:tavLst>
                                    </p:anim>
                                    <p:anim calcmode="lin" valueType="num">
                                      <p:cBhvr>
                                        <p:cTn id="60" dur="750" fill="hold"/>
                                        <p:tgtEl>
                                          <p:spTgt spid="42"/>
                                        </p:tgtEl>
                                        <p:attrNameLst>
                                          <p:attrName>ppt_h</p:attrName>
                                        </p:attrNameLst>
                                      </p:cBhvr>
                                      <p:tavLst>
                                        <p:tav tm="0">
                                          <p:val>
                                            <p:fltVal val="0"/>
                                          </p:val>
                                        </p:tav>
                                        <p:tav tm="100000">
                                          <p:val>
                                            <p:strVal val="#ppt_h"/>
                                          </p:val>
                                        </p:tav>
                                      </p:tavLst>
                                    </p:anim>
                                    <p:animEffect transition="in" filter="fade">
                                      <p:cBhvr>
                                        <p:cTn id="61" dur="750"/>
                                        <p:tgtEl>
                                          <p:spTgt spid="42"/>
                                        </p:tgtEl>
                                      </p:cBhvr>
                                    </p:animEffect>
                                  </p:childTnLst>
                                </p:cTn>
                              </p:par>
                              <p:par>
                                <p:cTn id="62" presetID="53" presetClass="entr" presetSubtype="16" fill="hold" nodeType="withEffect">
                                  <p:stCondLst>
                                    <p:cond delay="500"/>
                                  </p:stCondLst>
                                  <p:childTnLst>
                                    <p:set>
                                      <p:cBhvr>
                                        <p:cTn id="63" dur="1" fill="hold">
                                          <p:stCondLst>
                                            <p:cond delay="0"/>
                                          </p:stCondLst>
                                        </p:cTn>
                                        <p:tgtEl>
                                          <p:spTgt spid="48"/>
                                        </p:tgtEl>
                                        <p:attrNameLst>
                                          <p:attrName>style.visibility</p:attrName>
                                        </p:attrNameLst>
                                      </p:cBhvr>
                                      <p:to>
                                        <p:strVal val="visible"/>
                                      </p:to>
                                    </p:set>
                                    <p:anim calcmode="lin" valueType="num">
                                      <p:cBhvr>
                                        <p:cTn id="64" dur="750" fill="hold"/>
                                        <p:tgtEl>
                                          <p:spTgt spid="48"/>
                                        </p:tgtEl>
                                        <p:attrNameLst>
                                          <p:attrName>ppt_w</p:attrName>
                                        </p:attrNameLst>
                                      </p:cBhvr>
                                      <p:tavLst>
                                        <p:tav tm="0">
                                          <p:val>
                                            <p:fltVal val="0"/>
                                          </p:val>
                                        </p:tav>
                                        <p:tav tm="100000">
                                          <p:val>
                                            <p:strVal val="#ppt_w"/>
                                          </p:val>
                                        </p:tav>
                                      </p:tavLst>
                                    </p:anim>
                                    <p:anim calcmode="lin" valueType="num">
                                      <p:cBhvr>
                                        <p:cTn id="65" dur="750" fill="hold"/>
                                        <p:tgtEl>
                                          <p:spTgt spid="48"/>
                                        </p:tgtEl>
                                        <p:attrNameLst>
                                          <p:attrName>ppt_h</p:attrName>
                                        </p:attrNameLst>
                                      </p:cBhvr>
                                      <p:tavLst>
                                        <p:tav tm="0">
                                          <p:val>
                                            <p:fltVal val="0"/>
                                          </p:val>
                                        </p:tav>
                                        <p:tav tm="100000">
                                          <p:val>
                                            <p:strVal val="#ppt_h"/>
                                          </p:val>
                                        </p:tav>
                                      </p:tavLst>
                                    </p:anim>
                                    <p:animEffect transition="in" filter="fade">
                                      <p:cBhvr>
                                        <p:cTn id="66" dur="750"/>
                                        <p:tgtEl>
                                          <p:spTgt spid="48"/>
                                        </p:tgtEl>
                                      </p:cBhvr>
                                    </p:animEffect>
                                  </p:childTnLst>
                                </p:cTn>
                              </p:par>
                              <p:par>
                                <p:cTn id="67" presetID="53" presetClass="entr" presetSubtype="16" fill="hold" nodeType="withEffect">
                                  <p:stCondLst>
                                    <p:cond delay="600"/>
                                  </p:stCondLst>
                                  <p:childTnLst>
                                    <p:set>
                                      <p:cBhvr>
                                        <p:cTn id="68" dur="1" fill="hold">
                                          <p:stCondLst>
                                            <p:cond delay="0"/>
                                          </p:stCondLst>
                                        </p:cTn>
                                        <p:tgtEl>
                                          <p:spTgt spid="36"/>
                                        </p:tgtEl>
                                        <p:attrNameLst>
                                          <p:attrName>style.visibility</p:attrName>
                                        </p:attrNameLst>
                                      </p:cBhvr>
                                      <p:to>
                                        <p:strVal val="visible"/>
                                      </p:to>
                                    </p:set>
                                    <p:anim calcmode="lin" valueType="num">
                                      <p:cBhvr>
                                        <p:cTn id="69" dur="750" fill="hold"/>
                                        <p:tgtEl>
                                          <p:spTgt spid="36"/>
                                        </p:tgtEl>
                                        <p:attrNameLst>
                                          <p:attrName>ppt_w</p:attrName>
                                        </p:attrNameLst>
                                      </p:cBhvr>
                                      <p:tavLst>
                                        <p:tav tm="0">
                                          <p:val>
                                            <p:fltVal val="0"/>
                                          </p:val>
                                        </p:tav>
                                        <p:tav tm="100000">
                                          <p:val>
                                            <p:strVal val="#ppt_w"/>
                                          </p:val>
                                        </p:tav>
                                      </p:tavLst>
                                    </p:anim>
                                    <p:anim calcmode="lin" valueType="num">
                                      <p:cBhvr>
                                        <p:cTn id="70" dur="750" fill="hold"/>
                                        <p:tgtEl>
                                          <p:spTgt spid="36"/>
                                        </p:tgtEl>
                                        <p:attrNameLst>
                                          <p:attrName>ppt_h</p:attrName>
                                        </p:attrNameLst>
                                      </p:cBhvr>
                                      <p:tavLst>
                                        <p:tav tm="0">
                                          <p:val>
                                            <p:fltVal val="0"/>
                                          </p:val>
                                        </p:tav>
                                        <p:tav tm="100000">
                                          <p:val>
                                            <p:strVal val="#ppt_h"/>
                                          </p:val>
                                        </p:tav>
                                      </p:tavLst>
                                    </p:anim>
                                    <p:animEffect transition="in" filter="fade">
                                      <p:cBhvr>
                                        <p:cTn id="71" dur="750"/>
                                        <p:tgtEl>
                                          <p:spTgt spid="36"/>
                                        </p:tgtEl>
                                      </p:cBhvr>
                                    </p:animEffect>
                                  </p:childTnLst>
                                </p:cTn>
                              </p:par>
                              <p:par>
                                <p:cTn id="72" presetID="53" presetClass="entr" presetSubtype="16" fill="hold" nodeType="withEffect">
                                  <p:stCondLst>
                                    <p:cond delay="700"/>
                                  </p:stCondLst>
                                  <p:childTnLst>
                                    <p:set>
                                      <p:cBhvr>
                                        <p:cTn id="73" dur="1" fill="hold">
                                          <p:stCondLst>
                                            <p:cond delay="0"/>
                                          </p:stCondLst>
                                        </p:cTn>
                                        <p:tgtEl>
                                          <p:spTgt spid="45"/>
                                        </p:tgtEl>
                                        <p:attrNameLst>
                                          <p:attrName>style.visibility</p:attrName>
                                        </p:attrNameLst>
                                      </p:cBhvr>
                                      <p:to>
                                        <p:strVal val="visible"/>
                                      </p:to>
                                    </p:set>
                                    <p:anim calcmode="lin" valueType="num">
                                      <p:cBhvr>
                                        <p:cTn id="74" dur="750" fill="hold"/>
                                        <p:tgtEl>
                                          <p:spTgt spid="45"/>
                                        </p:tgtEl>
                                        <p:attrNameLst>
                                          <p:attrName>ppt_w</p:attrName>
                                        </p:attrNameLst>
                                      </p:cBhvr>
                                      <p:tavLst>
                                        <p:tav tm="0">
                                          <p:val>
                                            <p:fltVal val="0"/>
                                          </p:val>
                                        </p:tav>
                                        <p:tav tm="100000">
                                          <p:val>
                                            <p:strVal val="#ppt_w"/>
                                          </p:val>
                                        </p:tav>
                                      </p:tavLst>
                                    </p:anim>
                                    <p:anim calcmode="lin" valueType="num">
                                      <p:cBhvr>
                                        <p:cTn id="75" dur="750" fill="hold"/>
                                        <p:tgtEl>
                                          <p:spTgt spid="45"/>
                                        </p:tgtEl>
                                        <p:attrNameLst>
                                          <p:attrName>ppt_h</p:attrName>
                                        </p:attrNameLst>
                                      </p:cBhvr>
                                      <p:tavLst>
                                        <p:tav tm="0">
                                          <p:val>
                                            <p:fltVal val="0"/>
                                          </p:val>
                                        </p:tav>
                                        <p:tav tm="100000">
                                          <p:val>
                                            <p:strVal val="#ppt_h"/>
                                          </p:val>
                                        </p:tav>
                                      </p:tavLst>
                                    </p:anim>
                                    <p:animEffect transition="in" filter="fade">
                                      <p:cBhvr>
                                        <p:cTn id="76" dur="750"/>
                                        <p:tgtEl>
                                          <p:spTgt spid="45"/>
                                        </p:tgtEl>
                                      </p:cBhvr>
                                    </p:animEffect>
                                  </p:childTnLst>
                                </p:cTn>
                              </p:par>
                              <p:par>
                                <p:cTn id="77" presetID="53" presetClass="entr" presetSubtype="16" fill="hold" nodeType="withEffect">
                                  <p:stCondLst>
                                    <p:cond delay="800"/>
                                  </p:stCondLst>
                                  <p:childTnLst>
                                    <p:set>
                                      <p:cBhvr>
                                        <p:cTn id="78" dur="1" fill="hold">
                                          <p:stCondLst>
                                            <p:cond delay="0"/>
                                          </p:stCondLst>
                                        </p:cTn>
                                        <p:tgtEl>
                                          <p:spTgt spid="51"/>
                                        </p:tgtEl>
                                        <p:attrNameLst>
                                          <p:attrName>style.visibility</p:attrName>
                                        </p:attrNameLst>
                                      </p:cBhvr>
                                      <p:to>
                                        <p:strVal val="visible"/>
                                      </p:to>
                                    </p:set>
                                    <p:anim calcmode="lin" valueType="num">
                                      <p:cBhvr>
                                        <p:cTn id="79" dur="750" fill="hold"/>
                                        <p:tgtEl>
                                          <p:spTgt spid="51"/>
                                        </p:tgtEl>
                                        <p:attrNameLst>
                                          <p:attrName>ppt_w</p:attrName>
                                        </p:attrNameLst>
                                      </p:cBhvr>
                                      <p:tavLst>
                                        <p:tav tm="0">
                                          <p:val>
                                            <p:fltVal val="0"/>
                                          </p:val>
                                        </p:tav>
                                        <p:tav tm="100000">
                                          <p:val>
                                            <p:strVal val="#ppt_w"/>
                                          </p:val>
                                        </p:tav>
                                      </p:tavLst>
                                    </p:anim>
                                    <p:anim calcmode="lin" valueType="num">
                                      <p:cBhvr>
                                        <p:cTn id="80" dur="750" fill="hold"/>
                                        <p:tgtEl>
                                          <p:spTgt spid="51"/>
                                        </p:tgtEl>
                                        <p:attrNameLst>
                                          <p:attrName>ppt_h</p:attrName>
                                        </p:attrNameLst>
                                      </p:cBhvr>
                                      <p:tavLst>
                                        <p:tav tm="0">
                                          <p:val>
                                            <p:fltVal val="0"/>
                                          </p:val>
                                        </p:tav>
                                        <p:tav tm="100000">
                                          <p:val>
                                            <p:strVal val="#ppt_h"/>
                                          </p:val>
                                        </p:tav>
                                      </p:tavLst>
                                    </p:anim>
                                    <p:animEffect transition="in" filter="fade">
                                      <p:cBhvr>
                                        <p:cTn id="81" dur="750"/>
                                        <p:tgtEl>
                                          <p:spTgt spid="51"/>
                                        </p:tgtEl>
                                      </p:cBhvr>
                                    </p:animEffect>
                                  </p:childTnLst>
                                </p:cTn>
                              </p:par>
                              <p:par>
                                <p:cTn id="82" presetID="53" presetClass="entr" presetSubtype="16" fill="hold" nodeType="withEffect">
                                  <p:stCondLst>
                                    <p:cond delay="900"/>
                                  </p:stCondLst>
                                  <p:childTnLst>
                                    <p:set>
                                      <p:cBhvr>
                                        <p:cTn id="83" dur="1" fill="hold">
                                          <p:stCondLst>
                                            <p:cond delay="0"/>
                                          </p:stCondLst>
                                        </p:cTn>
                                        <p:tgtEl>
                                          <p:spTgt spid="39"/>
                                        </p:tgtEl>
                                        <p:attrNameLst>
                                          <p:attrName>style.visibility</p:attrName>
                                        </p:attrNameLst>
                                      </p:cBhvr>
                                      <p:to>
                                        <p:strVal val="visible"/>
                                      </p:to>
                                    </p:set>
                                    <p:anim calcmode="lin" valueType="num">
                                      <p:cBhvr>
                                        <p:cTn id="84" dur="750" fill="hold"/>
                                        <p:tgtEl>
                                          <p:spTgt spid="39"/>
                                        </p:tgtEl>
                                        <p:attrNameLst>
                                          <p:attrName>ppt_w</p:attrName>
                                        </p:attrNameLst>
                                      </p:cBhvr>
                                      <p:tavLst>
                                        <p:tav tm="0">
                                          <p:val>
                                            <p:fltVal val="0"/>
                                          </p:val>
                                        </p:tav>
                                        <p:tav tm="100000">
                                          <p:val>
                                            <p:strVal val="#ppt_w"/>
                                          </p:val>
                                        </p:tav>
                                      </p:tavLst>
                                    </p:anim>
                                    <p:anim calcmode="lin" valueType="num">
                                      <p:cBhvr>
                                        <p:cTn id="85" dur="750" fill="hold"/>
                                        <p:tgtEl>
                                          <p:spTgt spid="39"/>
                                        </p:tgtEl>
                                        <p:attrNameLst>
                                          <p:attrName>ppt_h</p:attrName>
                                        </p:attrNameLst>
                                      </p:cBhvr>
                                      <p:tavLst>
                                        <p:tav tm="0">
                                          <p:val>
                                            <p:fltVal val="0"/>
                                          </p:val>
                                        </p:tav>
                                        <p:tav tm="100000">
                                          <p:val>
                                            <p:strVal val="#ppt_h"/>
                                          </p:val>
                                        </p:tav>
                                      </p:tavLst>
                                    </p:anim>
                                    <p:animEffect transition="in" filter="fade">
                                      <p:cBhvr>
                                        <p:cTn id="86" dur="750"/>
                                        <p:tgtEl>
                                          <p:spTgt spid="39"/>
                                        </p:tgtEl>
                                      </p:cBhvr>
                                    </p:animEffect>
                                  </p:childTnLst>
                                </p:cTn>
                              </p:par>
                              <p:par>
                                <p:cTn id="87" presetID="22" presetClass="entr" presetSubtype="2" fill="hold" nodeType="withEffect">
                                  <p:stCondLst>
                                    <p:cond delay="800"/>
                                  </p:stCondLst>
                                  <p:childTnLst>
                                    <p:set>
                                      <p:cBhvr>
                                        <p:cTn id="88" dur="1" fill="hold">
                                          <p:stCondLst>
                                            <p:cond delay="0"/>
                                          </p:stCondLst>
                                        </p:cTn>
                                        <p:tgtEl>
                                          <p:spTgt spid="6"/>
                                        </p:tgtEl>
                                        <p:attrNameLst>
                                          <p:attrName>style.visibility</p:attrName>
                                        </p:attrNameLst>
                                      </p:cBhvr>
                                      <p:to>
                                        <p:strVal val="visible"/>
                                      </p:to>
                                    </p:set>
                                    <p:animEffect transition="in" filter="wipe(right)">
                                      <p:cBhvr>
                                        <p:cTn id="89" dur="1000"/>
                                        <p:tgtEl>
                                          <p:spTgt spid="6"/>
                                        </p:tgtEl>
                                      </p:cBhvr>
                                    </p:animEffect>
                                  </p:childTnLst>
                                </p:cTn>
                              </p:par>
                              <p:par>
                                <p:cTn id="90" presetID="22" presetClass="entr" presetSubtype="1" fill="hold" nodeType="withEffect">
                                  <p:stCondLst>
                                    <p:cond delay="800"/>
                                  </p:stCondLst>
                                  <p:childTnLst>
                                    <p:set>
                                      <p:cBhvr>
                                        <p:cTn id="91" dur="1" fill="hold">
                                          <p:stCondLst>
                                            <p:cond delay="0"/>
                                          </p:stCondLst>
                                        </p:cTn>
                                        <p:tgtEl>
                                          <p:spTgt spid="4"/>
                                        </p:tgtEl>
                                        <p:attrNameLst>
                                          <p:attrName>style.visibility</p:attrName>
                                        </p:attrNameLst>
                                      </p:cBhvr>
                                      <p:to>
                                        <p:strVal val="visible"/>
                                      </p:to>
                                    </p:set>
                                    <p:animEffect transition="in" filter="wipe(up)">
                                      <p:cBhvr>
                                        <p:cTn id="92" dur="1000"/>
                                        <p:tgtEl>
                                          <p:spTgt spid="4"/>
                                        </p:tgtEl>
                                      </p:cBhvr>
                                    </p:animEffect>
                                  </p:childTnLst>
                                </p:cTn>
                              </p:par>
                              <p:par>
                                <p:cTn id="93" presetID="22" presetClass="entr" presetSubtype="2" fill="hold" nodeType="withEffect">
                                  <p:stCondLst>
                                    <p:cond delay="800"/>
                                  </p:stCondLst>
                                  <p:childTnLst>
                                    <p:set>
                                      <p:cBhvr>
                                        <p:cTn id="94" dur="1" fill="hold">
                                          <p:stCondLst>
                                            <p:cond delay="0"/>
                                          </p:stCondLst>
                                        </p:cTn>
                                        <p:tgtEl>
                                          <p:spTgt spid="8"/>
                                        </p:tgtEl>
                                        <p:attrNameLst>
                                          <p:attrName>style.visibility</p:attrName>
                                        </p:attrNameLst>
                                      </p:cBhvr>
                                      <p:to>
                                        <p:strVal val="visible"/>
                                      </p:to>
                                    </p:set>
                                    <p:animEffect transition="in" filter="wipe(right)">
                                      <p:cBhvr>
                                        <p:cTn id="95" dur="1000"/>
                                        <p:tgtEl>
                                          <p:spTgt spid="8"/>
                                        </p:tgtEl>
                                      </p:cBhvr>
                                    </p:animEffect>
                                  </p:childTnLst>
                                </p:cTn>
                              </p:par>
                              <p:par>
                                <p:cTn id="96" presetID="22" presetClass="entr" presetSubtype="2" fill="hold" nodeType="withEffect">
                                  <p:stCondLst>
                                    <p:cond delay="800"/>
                                  </p:stCondLst>
                                  <p:childTnLst>
                                    <p:set>
                                      <p:cBhvr>
                                        <p:cTn id="97" dur="1" fill="hold">
                                          <p:stCondLst>
                                            <p:cond delay="0"/>
                                          </p:stCondLst>
                                        </p:cTn>
                                        <p:tgtEl>
                                          <p:spTgt spid="25"/>
                                        </p:tgtEl>
                                        <p:attrNameLst>
                                          <p:attrName>style.visibility</p:attrName>
                                        </p:attrNameLst>
                                      </p:cBhvr>
                                      <p:to>
                                        <p:strVal val="visible"/>
                                      </p:to>
                                    </p:set>
                                    <p:animEffect transition="in" filter="wipe(right)">
                                      <p:cBhvr>
                                        <p:cTn id="98" dur="750"/>
                                        <p:tgtEl>
                                          <p:spTgt spid="25"/>
                                        </p:tgtEl>
                                      </p:cBhvr>
                                    </p:animEffect>
                                  </p:childTnLst>
                                </p:cTn>
                              </p:par>
                              <p:par>
                                <p:cTn id="99" presetID="22" presetClass="entr" presetSubtype="1" fill="hold" nodeType="withEffect">
                                  <p:stCondLst>
                                    <p:cond delay="800"/>
                                  </p:stCondLst>
                                  <p:childTnLst>
                                    <p:set>
                                      <p:cBhvr>
                                        <p:cTn id="100" dur="1" fill="hold">
                                          <p:stCondLst>
                                            <p:cond delay="0"/>
                                          </p:stCondLst>
                                        </p:cTn>
                                        <p:tgtEl>
                                          <p:spTgt spid="26"/>
                                        </p:tgtEl>
                                        <p:attrNameLst>
                                          <p:attrName>style.visibility</p:attrName>
                                        </p:attrNameLst>
                                      </p:cBhvr>
                                      <p:to>
                                        <p:strVal val="visible"/>
                                      </p:to>
                                    </p:set>
                                    <p:animEffect transition="in" filter="wipe(up)">
                                      <p:cBhvr>
                                        <p:cTn id="101" dur="750"/>
                                        <p:tgtEl>
                                          <p:spTgt spid="26"/>
                                        </p:tgtEl>
                                      </p:cBhvr>
                                    </p:animEffect>
                                  </p:childTnLst>
                                </p:cTn>
                              </p:par>
                              <p:par>
                                <p:cTn id="102" presetID="22" presetClass="entr" presetSubtype="1" fill="hold" nodeType="withEffect">
                                  <p:stCondLst>
                                    <p:cond delay="800"/>
                                  </p:stCondLst>
                                  <p:childTnLst>
                                    <p:set>
                                      <p:cBhvr>
                                        <p:cTn id="103" dur="1" fill="hold">
                                          <p:stCondLst>
                                            <p:cond delay="0"/>
                                          </p:stCondLst>
                                        </p:cTn>
                                        <p:tgtEl>
                                          <p:spTgt spid="30"/>
                                        </p:tgtEl>
                                        <p:attrNameLst>
                                          <p:attrName>style.visibility</p:attrName>
                                        </p:attrNameLst>
                                      </p:cBhvr>
                                      <p:to>
                                        <p:strVal val="visible"/>
                                      </p:to>
                                    </p:set>
                                    <p:animEffect transition="in" filter="wipe(up)">
                                      <p:cBhvr>
                                        <p:cTn id="104" dur="750"/>
                                        <p:tgtEl>
                                          <p:spTgt spid="30"/>
                                        </p:tgtEl>
                                      </p:cBhvr>
                                    </p:animEffect>
                                  </p:childTnLst>
                                </p:cTn>
                              </p:par>
                              <p:par>
                                <p:cTn id="105" presetID="22" presetClass="entr" presetSubtype="8" fill="hold" nodeType="withEffect">
                                  <p:stCondLst>
                                    <p:cond delay="800"/>
                                  </p:stCondLst>
                                  <p:childTnLst>
                                    <p:set>
                                      <p:cBhvr>
                                        <p:cTn id="106" dur="1" fill="hold">
                                          <p:stCondLst>
                                            <p:cond delay="0"/>
                                          </p:stCondLst>
                                        </p:cTn>
                                        <p:tgtEl>
                                          <p:spTgt spid="24"/>
                                        </p:tgtEl>
                                        <p:attrNameLst>
                                          <p:attrName>style.visibility</p:attrName>
                                        </p:attrNameLst>
                                      </p:cBhvr>
                                      <p:to>
                                        <p:strVal val="visible"/>
                                      </p:to>
                                    </p:set>
                                    <p:animEffect transition="in" filter="wipe(left)">
                                      <p:cBhvr>
                                        <p:cTn id="107" dur="750"/>
                                        <p:tgtEl>
                                          <p:spTgt spid="24"/>
                                        </p:tgtEl>
                                      </p:cBhvr>
                                    </p:animEffect>
                                  </p:childTnLst>
                                </p:cTn>
                              </p:par>
                              <p:par>
                                <p:cTn id="108" presetID="22" presetClass="entr" presetSubtype="4" fill="hold" nodeType="withEffect">
                                  <p:stCondLst>
                                    <p:cond delay="800"/>
                                  </p:stCondLst>
                                  <p:childTnLst>
                                    <p:set>
                                      <p:cBhvr>
                                        <p:cTn id="109" dur="1" fill="hold">
                                          <p:stCondLst>
                                            <p:cond delay="0"/>
                                          </p:stCondLst>
                                        </p:cTn>
                                        <p:tgtEl>
                                          <p:spTgt spid="31"/>
                                        </p:tgtEl>
                                        <p:attrNameLst>
                                          <p:attrName>style.visibility</p:attrName>
                                        </p:attrNameLst>
                                      </p:cBhvr>
                                      <p:to>
                                        <p:strVal val="visible"/>
                                      </p:to>
                                    </p:set>
                                    <p:animEffect transition="in" filter="wipe(down)">
                                      <p:cBhvr>
                                        <p:cTn id="110" dur="750"/>
                                        <p:tgtEl>
                                          <p:spTgt spid="31"/>
                                        </p:tgtEl>
                                      </p:cBhvr>
                                    </p:animEffect>
                                  </p:childTnLst>
                                </p:cTn>
                              </p:par>
                              <p:par>
                                <p:cTn id="111" presetID="22" presetClass="entr" presetSubtype="4" fill="hold" nodeType="withEffect">
                                  <p:stCondLst>
                                    <p:cond delay="800"/>
                                  </p:stCondLst>
                                  <p:childTnLst>
                                    <p:set>
                                      <p:cBhvr>
                                        <p:cTn id="112" dur="1" fill="hold">
                                          <p:stCondLst>
                                            <p:cond delay="0"/>
                                          </p:stCondLst>
                                        </p:cTn>
                                        <p:tgtEl>
                                          <p:spTgt spid="35"/>
                                        </p:tgtEl>
                                        <p:attrNameLst>
                                          <p:attrName>style.visibility</p:attrName>
                                        </p:attrNameLst>
                                      </p:cBhvr>
                                      <p:to>
                                        <p:strVal val="visible"/>
                                      </p:to>
                                    </p:set>
                                    <p:animEffect transition="in" filter="wipe(down)">
                                      <p:cBhvr>
                                        <p:cTn id="113"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err="1" smtClean="0">
                <a:solidFill>
                  <a:schemeClr val="accent1"/>
                </a:solidFill>
              </a:rPr>
              <a:t>OpenGraph</a:t>
            </a:r>
            <a:r>
              <a:rPr lang="en-US" dirty="0" smtClean="0">
                <a:solidFill>
                  <a:schemeClr val="accent1"/>
                </a:solidFill>
              </a:rPr>
              <a:t> for Yammer Integration</a:t>
            </a:r>
            <a:endParaRPr lang="en-US" dirty="0">
              <a:solidFill>
                <a:schemeClr val="accent1"/>
              </a:solidFill>
            </a:endParaRPr>
          </a:p>
        </p:txBody>
      </p:sp>
      <p:sp>
        <p:nvSpPr>
          <p:cNvPr id="3" name="Text Placeholder 2"/>
          <p:cNvSpPr>
            <a:spLocks noGrp="1"/>
          </p:cNvSpPr>
          <p:nvPr>
            <p:ph type="body" sz="quarter" idx="10"/>
          </p:nvPr>
        </p:nvSpPr>
        <p:spPr>
          <a:xfrm>
            <a:off x="1087885" y="1186542"/>
            <a:ext cx="8363938" cy="4875508"/>
          </a:xfrm>
        </p:spPr>
        <p:txBody>
          <a:bodyPr>
            <a:normAutofit lnSpcReduction="10000"/>
          </a:bodyPr>
          <a:lstStyle/>
          <a:p>
            <a:pPr marL="457200" indent="-457200">
              <a:buFont typeface="Arial" panose="020B0604020202020204" pitchFamily="34" charset="0"/>
              <a:buChar char="•"/>
            </a:pPr>
            <a:r>
              <a:rPr lang="en-US" dirty="0"/>
              <a:t>Open Graph (OG), a </a:t>
            </a:r>
            <a:r>
              <a:rPr lang="en-US" dirty="0">
                <a:solidFill>
                  <a:schemeClr val="accent1"/>
                </a:solidFill>
              </a:rPr>
              <a:t>light weight data integration protocol</a:t>
            </a:r>
            <a:r>
              <a:rPr lang="en-US" dirty="0"/>
              <a:t>, is used to define the activity which is posted to Yammer as an OG object.</a:t>
            </a:r>
            <a:endParaRPr lang="en-US" dirty="0" smtClean="0"/>
          </a:p>
          <a:p>
            <a:pPr marL="457200" indent="-457200">
              <a:buFont typeface="Arial" panose="020B0604020202020204" pitchFamily="34" charset="0"/>
              <a:buChar char="•"/>
            </a:pPr>
            <a:r>
              <a:rPr lang="en-US" dirty="0" smtClean="0"/>
              <a:t>It is a way to </a:t>
            </a:r>
            <a:r>
              <a:rPr lang="en-US" dirty="0" smtClean="0">
                <a:solidFill>
                  <a:schemeClr val="accent1"/>
                </a:solidFill>
              </a:rPr>
              <a:t>display actions or activities in a application</a:t>
            </a:r>
            <a:r>
              <a:rPr lang="en-US" dirty="0" smtClean="0"/>
              <a:t>, portal or line of business systems to a yammer feed.</a:t>
            </a:r>
          </a:p>
          <a:p>
            <a:pPr marL="457200" indent="-457200">
              <a:buFont typeface="Arial" panose="020B0604020202020204" pitchFamily="34" charset="0"/>
              <a:buChar char="•"/>
            </a:pPr>
            <a:r>
              <a:rPr lang="en-US" dirty="0" smtClean="0"/>
              <a:t>Activities that show in yammer can be </a:t>
            </a:r>
            <a:r>
              <a:rPr lang="en-US" dirty="0" smtClean="0">
                <a:solidFill>
                  <a:schemeClr val="accent1"/>
                </a:solidFill>
              </a:rPr>
              <a:t>clicked through </a:t>
            </a:r>
            <a:r>
              <a:rPr lang="en-US" dirty="0" smtClean="0"/>
              <a:t>to the originating </a:t>
            </a:r>
            <a:r>
              <a:rPr lang="en-US" dirty="0" smtClean="0">
                <a:solidFill>
                  <a:schemeClr val="accent1"/>
                </a:solidFill>
              </a:rPr>
              <a:t>driving more users to important information on the system</a:t>
            </a:r>
            <a:r>
              <a:rPr lang="en-US" dirty="0" smtClean="0"/>
              <a:t>.  </a:t>
            </a:r>
          </a:p>
          <a:p>
            <a:pPr marL="457200" indent="-457200">
              <a:buFont typeface="Arial" panose="020B0604020202020204" pitchFamily="34" charset="0"/>
              <a:buChar char="•"/>
            </a:pPr>
            <a:r>
              <a:rPr lang="en-US" dirty="0" smtClean="0"/>
              <a:t>Examples:</a:t>
            </a:r>
          </a:p>
          <a:p>
            <a:pPr marL="457200" lvl="2" indent="-457200">
              <a:buFont typeface="Arial" panose="020B0604020202020204" pitchFamily="34" charset="0"/>
              <a:buChar char="•"/>
            </a:pPr>
            <a:r>
              <a:rPr lang="en-US" sz="1800" dirty="0"/>
              <a:t>In a CRM app, a sales rep updated an opportunity’s probability of closing to a lower number. </a:t>
            </a:r>
            <a:endParaRPr lang="en-US" sz="1800" dirty="0"/>
          </a:p>
          <a:p>
            <a:pPr marL="457200" lvl="2" indent="-457200">
              <a:buFont typeface="Arial" panose="020B0604020202020204" pitchFamily="34" charset="0"/>
              <a:buChar char="•"/>
            </a:pPr>
            <a:r>
              <a:rPr lang="en-US" sz="1800" dirty="0"/>
              <a:t>In a scheduling app, an employee created a lunch meeting. </a:t>
            </a:r>
            <a:endParaRPr lang="en-US" sz="1800" dirty="0"/>
          </a:p>
          <a:p>
            <a:endParaRPr lang="en-US" dirty="0"/>
          </a:p>
        </p:txBody>
      </p:sp>
    </p:spTree>
    <p:extLst>
      <p:ext uri="{BB962C8B-B14F-4D97-AF65-F5344CB8AC3E}">
        <p14:creationId xmlns:p14="http://schemas.microsoft.com/office/powerpoint/2010/main" val="231749964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err="1">
                <a:solidFill>
                  <a:schemeClr val="accent1"/>
                </a:solidFill>
              </a:rPr>
              <a:t>OpenGraph</a:t>
            </a:r>
            <a:r>
              <a:rPr lang="en-US" dirty="0">
                <a:solidFill>
                  <a:schemeClr val="accent1"/>
                </a:solidFill>
              </a:rPr>
              <a:t> </a:t>
            </a:r>
            <a:r>
              <a:rPr lang="en-US" dirty="0" smtClean="0">
                <a:solidFill>
                  <a:schemeClr val="accent1"/>
                </a:solidFill>
              </a:rPr>
              <a:t>Format</a:t>
            </a:r>
            <a:endParaRPr lang="en-US" dirty="0">
              <a:solidFill>
                <a:schemeClr val="accent1"/>
              </a:solidFill>
            </a:endParaRPr>
          </a:p>
        </p:txBody>
      </p:sp>
      <p:sp>
        <p:nvSpPr>
          <p:cNvPr id="3" name="Text Placeholder 2"/>
          <p:cNvSpPr>
            <a:spLocks noGrp="1"/>
          </p:cNvSpPr>
          <p:nvPr>
            <p:ph type="body" sz="quarter" idx="10"/>
          </p:nvPr>
        </p:nvSpPr>
        <p:spPr>
          <a:xfrm>
            <a:off x="1911849" y="1447800"/>
            <a:ext cx="8363938" cy="5169976"/>
          </a:xfrm>
        </p:spPr>
        <p:txBody>
          <a:bodyPr>
            <a:normAutofit fontScale="77500" lnSpcReduction="20000"/>
          </a:bodyPr>
          <a:lstStyle/>
          <a:p>
            <a:r>
              <a:rPr lang="en-US" dirty="0"/>
              <a:t>The activity takes the format:</a:t>
            </a:r>
          </a:p>
          <a:p>
            <a:r>
              <a:rPr lang="en-US" b="1" dirty="0"/>
              <a:t>&lt;Actor&gt; &lt;Action&gt; &lt;Object&gt; on &lt;App Name&gt;: &lt;Message&gt; </a:t>
            </a:r>
            <a:endParaRPr lang="en-US" b="1" dirty="0" smtClean="0"/>
          </a:p>
          <a:p>
            <a:endParaRPr lang="en-US" b="1" dirty="0"/>
          </a:p>
          <a:p>
            <a:r>
              <a:rPr lang="en-US" b="1" dirty="0">
                <a:solidFill>
                  <a:schemeClr val="accent1"/>
                </a:solidFill>
              </a:rPr>
              <a:t>Actor</a:t>
            </a:r>
          </a:p>
          <a:p>
            <a:r>
              <a:rPr lang="en-US" dirty="0" smtClean="0"/>
              <a:t>The </a:t>
            </a:r>
            <a:r>
              <a:rPr lang="en-US" dirty="0"/>
              <a:t>actor is a Yammer </a:t>
            </a:r>
            <a:r>
              <a:rPr lang="en-US" dirty="0">
                <a:solidFill>
                  <a:schemeClr val="accent1"/>
                </a:solidFill>
              </a:rPr>
              <a:t>user that performed an action </a:t>
            </a:r>
            <a:r>
              <a:rPr lang="en-US" dirty="0"/>
              <a:t>in your app. If the actor exists in the Yammer network, the story will be delivered to the actor and others depending on the delivery rules </a:t>
            </a:r>
            <a:r>
              <a:rPr lang="en-US" dirty="0" smtClean="0"/>
              <a:t>specified. </a:t>
            </a:r>
            <a:endParaRPr lang="en-US" dirty="0"/>
          </a:p>
          <a:p>
            <a:r>
              <a:rPr lang="en-US" b="1" dirty="0">
                <a:solidFill>
                  <a:schemeClr val="accent1"/>
                </a:solidFill>
              </a:rPr>
              <a:t>Action</a:t>
            </a:r>
          </a:p>
          <a:p>
            <a:r>
              <a:rPr lang="en-US" dirty="0" smtClean="0"/>
              <a:t>The </a:t>
            </a:r>
            <a:r>
              <a:rPr lang="en-US" dirty="0"/>
              <a:t>action is a verb that </a:t>
            </a:r>
            <a:r>
              <a:rPr lang="en-US" dirty="0">
                <a:solidFill>
                  <a:schemeClr val="accent1"/>
                </a:solidFill>
              </a:rPr>
              <a:t>describes what happened to the object </a:t>
            </a:r>
            <a:r>
              <a:rPr lang="en-US" dirty="0"/>
              <a:t>e.g. created, updated, deleted, followed, liked, </a:t>
            </a:r>
            <a:r>
              <a:rPr lang="en-US" dirty="0" err="1"/>
              <a:t>etc</a:t>
            </a:r>
            <a:r>
              <a:rPr lang="en-US" dirty="0"/>
              <a:t>).</a:t>
            </a:r>
          </a:p>
          <a:p>
            <a:r>
              <a:rPr lang="en-US" b="1" dirty="0">
                <a:solidFill>
                  <a:schemeClr val="accent1"/>
                </a:solidFill>
              </a:rPr>
              <a:t>Object</a:t>
            </a:r>
          </a:p>
          <a:p>
            <a:r>
              <a:rPr lang="en-US" dirty="0"/>
              <a:t>The </a:t>
            </a:r>
            <a:r>
              <a:rPr lang="en-US" dirty="0" smtClean="0">
                <a:solidFill>
                  <a:schemeClr val="accent1"/>
                </a:solidFill>
              </a:rPr>
              <a:t>key piece of any activity is the Open Graph (OG) object </a:t>
            </a:r>
            <a:r>
              <a:rPr lang="en-US" dirty="0" smtClean="0"/>
              <a:t>on </a:t>
            </a:r>
            <a:r>
              <a:rPr lang="en-US" dirty="0"/>
              <a:t>which action was taken. An OG object represents an entity instance in </a:t>
            </a:r>
            <a:r>
              <a:rPr lang="en-US" dirty="0" smtClean="0"/>
              <a:t>your application.  OG </a:t>
            </a:r>
            <a:r>
              <a:rPr lang="en-US" dirty="0"/>
              <a:t>objects are </a:t>
            </a:r>
            <a:r>
              <a:rPr lang="en-US" dirty="0">
                <a:solidFill>
                  <a:schemeClr val="accent1"/>
                </a:solidFill>
              </a:rPr>
              <a:t>uniquely identified with their URL and their title is displayed in Yammer as a link to the URL. </a:t>
            </a:r>
            <a:endParaRPr lang="en-US" dirty="0" smtClean="0">
              <a:solidFill>
                <a:schemeClr val="accent1"/>
              </a:solidFill>
            </a:endParaRPr>
          </a:p>
          <a:p>
            <a:endParaRPr lang="en-US" dirty="0"/>
          </a:p>
          <a:p>
            <a:endParaRPr lang="en-US" dirty="0"/>
          </a:p>
        </p:txBody>
      </p:sp>
    </p:spTree>
    <p:extLst>
      <p:ext uri="{BB962C8B-B14F-4D97-AF65-F5344CB8AC3E}">
        <p14:creationId xmlns:p14="http://schemas.microsoft.com/office/powerpoint/2010/main" val="203038074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accent1"/>
                </a:solidFill>
              </a:rPr>
              <a:t>Activities</a:t>
            </a:r>
            <a:endParaRPr lang="en-US" dirty="0">
              <a:solidFill>
                <a:schemeClr val="accent1"/>
              </a:solidFill>
            </a:endParaRPr>
          </a:p>
        </p:txBody>
      </p:sp>
      <p:sp>
        <p:nvSpPr>
          <p:cNvPr id="3" name="Text Placeholder 2"/>
          <p:cNvSpPr>
            <a:spLocks noGrp="1"/>
          </p:cNvSpPr>
          <p:nvPr>
            <p:ph type="body" sz="quarter" idx="10"/>
          </p:nvPr>
        </p:nvSpPr>
        <p:spPr>
          <a:xfrm>
            <a:off x="1911848" y="1943101"/>
            <a:ext cx="4059240" cy="3624513"/>
          </a:xfrm>
        </p:spPr>
        <p:txBody>
          <a:bodyPr>
            <a:normAutofit/>
          </a:bodyPr>
          <a:lstStyle/>
          <a:p>
            <a:r>
              <a:rPr lang="en-US" sz="2100" b="1" dirty="0"/>
              <a:t>Format</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&lt;Actor&gt; &lt;Action&gt; &lt;Object&gt; on &lt;App Name&gt;: &lt;Message&gt;</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"John Doe" created "Contract" on Contoso App: Signed a new client!</a:t>
            </a:r>
          </a:p>
          <a:p>
            <a:endParaRPr lang="en-US" sz="1200" dirty="0">
              <a:latin typeface="Consolas" panose="020B0609020204030204" pitchFamily="49" charset="0"/>
              <a:cs typeface="Consolas" panose="020B0609020204030204" pitchFamily="49" charset="0"/>
            </a:endParaRPr>
          </a:p>
          <a:p>
            <a:r>
              <a:rPr lang="en-US" sz="2100" b="1" dirty="0"/>
              <a:t>Standard Actions</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created, updated, deleted, followed, liked</a:t>
            </a:r>
          </a:p>
          <a:p>
            <a:r>
              <a:rPr lang="en-US" sz="1200" dirty="0">
                <a:latin typeface="Consolas" panose="020B0609020204030204" pitchFamily="49" charset="0"/>
                <a:cs typeface="Consolas" panose="020B0609020204030204" pitchFamily="49" charset="0"/>
              </a:rPr>
              <a:t> </a:t>
            </a:r>
          </a:p>
          <a:p>
            <a:r>
              <a:rPr lang="en-US" sz="2100" b="1" dirty="0"/>
              <a:t>Custom Actions</a:t>
            </a:r>
          </a:p>
          <a:p>
            <a:r>
              <a:rPr lang="en-US" sz="1200" dirty="0">
                <a:latin typeface="Consolas" panose="020B0609020204030204" pitchFamily="49" charset="0"/>
                <a:cs typeface="Consolas" panose="020B0609020204030204" pitchFamily="49" charset="0"/>
              </a:rPr>
              <a:t>built, deployed, brokered, compiled etc.</a:t>
            </a:r>
          </a:p>
          <a:p>
            <a:endParaRPr lang="en-US" sz="1200" dirty="0">
              <a:latin typeface="Consolas" panose="020B0609020204030204" pitchFamily="49" charset="0"/>
              <a:cs typeface="Consolas" panose="020B0609020204030204" pitchFamily="49" charset="0"/>
            </a:endParaRPr>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extBox 4"/>
          <p:cNvSpPr txBox="1"/>
          <p:nvPr/>
        </p:nvSpPr>
        <p:spPr>
          <a:xfrm>
            <a:off x="6394575" y="1874099"/>
            <a:ext cx="4945379" cy="3323987"/>
          </a:xfrm>
          <a:prstGeom prst="rect">
            <a:avLst/>
          </a:prstGeom>
          <a:noFill/>
        </p:spPr>
        <p:txBody>
          <a:bodyPr wrap="square" lIns="0" tIns="0" rIns="0" bIns="0" rtlCol="0">
            <a:spAutoFit/>
          </a:bodyPr>
          <a:lstStyle/>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"activity":{</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"actor":{</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name":"John</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Doe",</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email":"john@contract-meow.com</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action":"create</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"object": {</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url</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":"https://www.microsoft.com/invoice/34242",</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title":"Sales</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Contract"</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message":"Signed</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 new client!",</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"users":[</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name":"Jane</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Doe",</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email":"jane@contract-meow.com</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p:txBody>
      </p:sp>
      <p:sp>
        <p:nvSpPr>
          <p:cNvPr id="6" name="TextBox 5"/>
          <p:cNvSpPr txBox="1"/>
          <p:nvPr/>
        </p:nvSpPr>
        <p:spPr>
          <a:xfrm>
            <a:off x="7071276" y="5297426"/>
            <a:ext cx="2764218" cy="276999"/>
          </a:xfrm>
          <a:prstGeom prst="rect">
            <a:avLst/>
          </a:prstGeom>
          <a:noFill/>
        </p:spPr>
        <p:txBody>
          <a:bodyPr wrap="none" lIns="0" tIns="0" rIns="0" bIns="0" rtlCol="0">
            <a:spAutoFit/>
          </a:bodyPr>
          <a:lstStyle/>
          <a:p>
            <a:r>
              <a:rPr lang="en-US" spc="-53" dirty="0">
                <a:solidFill>
                  <a:srgbClr val="0072C6"/>
                </a:solidFill>
              </a:rPr>
              <a:t>JSON Activity Representation</a:t>
            </a:r>
          </a:p>
        </p:txBody>
      </p:sp>
    </p:spTree>
    <p:extLst>
      <p:ext uri="{BB962C8B-B14F-4D97-AF65-F5344CB8AC3E}">
        <p14:creationId xmlns:p14="http://schemas.microsoft.com/office/powerpoint/2010/main" val="321756775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accent1"/>
                </a:solidFill>
              </a:rPr>
              <a:t>Supported Objects &amp; Actions</a:t>
            </a:r>
            <a:endParaRPr lang="en-US" dirty="0">
              <a:solidFill>
                <a:schemeClr val="accent1"/>
              </a:solidFill>
            </a:endParaRPr>
          </a:p>
        </p:txBody>
      </p:sp>
      <p:sp>
        <p:nvSpPr>
          <p:cNvPr id="3" name="Text Placeholder 2"/>
          <p:cNvSpPr>
            <a:spLocks noGrp="1"/>
          </p:cNvSpPr>
          <p:nvPr>
            <p:ph type="body" sz="quarter" idx="10"/>
          </p:nvPr>
        </p:nvSpPr>
        <p:spPr>
          <a:xfrm>
            <a:off x="1911849" y="1447800"/>
            <a:ext cx="8363938" cy="5061488"/>
          </a:xfrm>
        </p:spPr>
        <p:txBody>
          <a:bodyPr>
            <a:normAutofit/>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77289836"/>
              </p:ext>
            </p:extLst>
          </p:nvPr>
        </p:nvGraphicFramePr>
        <p:xfrm>
          <a:off x="1754884" y="1231783"/>
          <a:ext cx="8520902" cy="4846320"/>
        </p:xfrm>
        <a:graphic>
          <a:graphicData uri="http://schemas.openxmlformats.org/drawingml/2006/table">
            <a:tbl>
              <a:tblPr firstRow="1" bandRow="1">
                <a:tableStyleId>{5C22544A-7EE6-4342-B048-85BDC9FD1C3A}</a:tableStyleId>
              </a:tblPr>
              <a:tblGrid>
                <a:gridCol w="4184545"/>
                <a:gridCol w="4336357"/>
              </a:tblGrid>
              <a:tr h="370840">
                <a:tc>
                  <a:txBody>
                    <a:bodyPr/>
                    <a:lstStyle/>
                    <a:p>
                      <a:r>
                        <a:rPr lang="en-US" sz="2400" dirty="0" smtClean="0"/>
                        <a:t>Supported Object</a:t>
                      </a:r>
                      <a:r>
                        <a:rPr lang="en-US" sz="2400" baseline="0" dirty="0" smtClean="0"/>
                        <a:t> Types</a:t>
                      </a:r>
                      <a:endParaRPr lang="en-US" sz="2400" dirty="0" smtClean="0"/>
                    </a:p>
                    <a:p>
                      <a:endParaRPr lang="en-US" dirty="0" smtClean="0"/>
                    </a:p>
                    <a:p>
                      <a:r>
                        <a:rPr lang="en-US" b="1" dirty="0" smtClean="0"/>
                        <a:t>Page (default)</a:t>
                      </a:r>
                      <a:endParaRPr lang="en-US" dirty="0" smtClean="0"/>
                    </a:p>
                    <a:p>
                      <a:r>
                        <a:rPr lang="en-US" b="1" dirty="0" smtClean="0"/>
                        <a:t>place</a:t>
                      </a:r>
                      <a:endParaRPr lang="en-US" dirty="0" smtClean="0"/>
                    </a:p>
                    <a:p>
                      <a:r>
                        <a:rPr lang="en-US" b="1" dirty="0" smtClean="0"/>
                        <a:t>person</a:t>
                      </a:r>
                      <a:endParaRPr lang="en-US" dirty="0" smtClean="0"/>
                    </a:p>
                    <a:p>
                      <a:r>
                        <a:rPr lang="en-US" b="1" dirty="0" smtClean="0"/>
                        <a:t>department</a:t>
                      </a:r>
                      <a:endParaRPr lang="en-US" dirty="0" smtClean="0"/>
                    </a:p>
                    <a:p>
                      <a:r>
                        <a:rPr lang="en-US" b="1" dirty="0" smtClean="0"/>
                        <a:t>team</a:t>
                      </a:r>
                      <a:endParaRPr lang="en-US" dirty="0" smtClean="0"/>
                    </a:p>
                    <a:p>
                      <a:r>
                        <a:rPr lang="en-US" b="1" dirty="0" smtClean="0"/>
                        <a:t>project</a:t>
                      </a:r>
                      <a:endParaRPr lang="en-US" dirty="0" smtClean="0"/>
                    </a:p>
                    <a:p>
                      <a:r>
                        <a:rPr lang="en-US" b="1" dirty="0" smtClean="0"/>
                        <a:t>folder</a:t>
                      </a:r>
                      <a:endParaRPr lang="en-US" dirty="0" smtClean="0"/>
                    </a:p>
                    <a:p>
                      <a:r>
                        <a:rPr lang="en-US" b="1" dirty="0" smtClean="0"/>
                        <a:t>file</a:t>
                      </a:r>
                      <a:endParaRPr lang="en-US" dirty="0" smtClean="0"/>
                    </a:p>
                    <a:p>
                      <a:r>
                        <a:rPr lang="en-US" b="1" dirty="0" smtClean="0"/>
                        <a:t>document</a:t>
                      </a:r>
                      <a:endParaRPr lang="en-US" dirty="0" smtClean="0"/>
                    </a:p>
                    <a:p>
                      <a:r>
                        <a:rPr lang="en-US" b="1" dirty="0" smtClean="0"/>
                        <a:t>image</a:t>
                      </a:r>
                      <a:endParaRPr lang="en-US" dirty="0" smtClean="0"/>
                    </a:p>
                    <a:p>
                      <a:r>
                        <a:rPr lang="en-US" b="1" dirty="0" smtClean="0"/>
                        <a:t>audio</a:t>
                      </a:r>
                      <a:endParaRPr lang="en-US" dirty="0" smtClean="0"/>
                    </a:p>
                    <a:p>
                      <a:r>
                        <a:rPr lang="en-US" b="1" dirty="0" smtClean="0"/>
                        <a:t>video</a:t>
                      </a:r>
                      <a:endParaRPr lang="en-US" dirty="0" smtClean="0"/>
                    </a:p>
                    <a:p>
                      <a:r>
                        <a:rPr lang="en-US" b="1" dirty="0" smtClean="0"/>
                        <a:t>Company</a:t>
                      </a:r>
                    </a:p>
                    <a:p>
                      <a:r>
                        <a:rPr lang="en-US" b="1" dirty="0" smtClean="0"/>
                        <a:t>custom</a:t>
                      </a:r>
                      <a:endParaRPr lang="en-US" dirty="0" smtClean="0"/>
                    </a:p>
                    <a:p>
                      <a:endParaRPr lang="en-US" dirty="0"/>
                    </a:p>
                  </a:txBody>
                  <a:tcPr/>
                </a:tc>
                <a:tc>
                  <a:txBody>
                    <a:bodyPr/>
                    <a:lstStyle/>
                    <a:p>
                      <a:r>
                        <a:rPr lang="en-US" sz="2400" b="1" dirty="0" smtClean="0"/>
                        <a:t>Supported</a:t>
                      </a:r>
                      <a:r>
                        <a:rPr lang="en-US" sz="2400" b="1" baseline="0" dirty="0" smtClean="0"/>
                        <a:t> Action Types</a:t>
                      </a:r>
                    </a:p>
                    <a:p>
                      <a:endParaRPr lang="en-US" b="1" baseline="0" dirty="0" smtClean="0"/>
                    </a:p>
                    <a:p>
                      <a:r>
                        <a:rPr lang="en-US" b="1" dirty="0" smtClean="0"/>
                        <a:t>create</a:t>
                      </a:r>
                      <a:endParaRPr lang="en-US" dirty="0" smtClean="0"/>
                    </a:p>
                    <a:p>
                      <a:r>
                        <a:rPr lang="en-US" b="1" dirty="0" smtClean="0"/>
                        <a:t>update</a:t>
                      </a:r>
                      <a:endParaRPr lang="en-US" dirty="0" smtClean="0"/>
                    </a:p>
                    <a:p>
                      <a:r>
                        <a:rPr lang="en-US" b="1" dirty="0" smtClean="0"/>
                        <a:t>delete</a:t>
                      </a:r>
                      <a:endParaRPr lang="en-US" dirty="0" smtClean="0"/>
                    </a:p>
                    <a:p>
                      <a:r>
                        <a:rPr lang="en-US" b="1" dirty="0" smtClean="0"/>
                        <a:t>follow</a:t>
                      </a:r>
                      <a:endParaRPr lang="en-US" dirty="0" smtClean="0"/>
                    </a:p>
                    <a:p>
                      <a:r>
                        <a:rPr lang="en-US" b="1" dirty="0" smtClean="0"/>
                        <a:t>like</a:t>
                      </a:r>
                      <a:endParaRPr lang="en-US" dirty="0" smtClean="0"/>
                    </a:p>
                    <a:p>
                      <a:endParaRPr lang="en-US" dirty="0"/>
                    </a:p>
                  </a:txBody>
                  <a:tcPr/>
                </a:tc>
              </a:tr>
            </a:tbl>
          </a:graphicData>
        </a:graphic>
      </p:graphicFrame>
    </p:spTree>
    <p:extLst>
      <p:ext uri="{BB962C8B-B14F-4D97-AF65-F5344CB8AC3E}">
        <p14:creationId xmlns:p14="http://schemas.microsoft.com/office/powerpoint/2010/main" val="291223012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err="1" smtClean="0">
                <a:solidFill>
                  <a:schemeClr val="accent1"/>
                </a:solidFill>
              </a:rPr>
              <a:t>OpenGraph</a:t>
            </a:r>
            <a:r>
              <a:rPr lang="en-US" dirty="0" smtClean="0">
                <a:solidFill>
                  <a:schemeClr val="accent1"/>
                </a:solidFill>
              </a:rPr>
              <a:t> – Delivery</a:t>
            </a:r>
            <a:endParaRPr lang="en-US" dirty="0">
              <a:solidFill>
                <a:schemeClr val="accent1"/>
              </a:solidFill>
            </a:endParaRPr>
          </a:p>
        </p:txBody>
      </p:sp>
      <p:sp>
        <p:nvSpPr>
          <p:cNvPr id="3" name="Text Placeholder 2"/>
          <p:cNvSpPr>
            <a:spLocks noGrp="1"/>
          </p:cNvSpPr>
          <p:nvPr>
            <p:ph type="body" sz="quarter" idx="10"/>
          </p:nvPr>
        </p:nvSpPr>
        <p:spPr>
          <a:xfrm>
            <a:off x="2020337" y="2135392"/>
            <a:ext cx="8363938" cy="4318983"/>
          </a:xfrm>
        </p:spPr>
        <p:txBody>
          <a:bodyPr>
            <a:noAutofit/>
          </a:bodyPr>
          <a:lstStyle/>
          <a:p>
            <a:r>
              <a:rPr lang="en-US" sz="2000" dirty="0"/>
              <a:t>{"</a:t>
            </a:r>
            <a:r>
              <a:rPr lang="en-US" sz="2000" dirty="0"/>
              <a:t>activity": {</a:t>
            </a:r>
          </a:p>
          <a:p>
            <a:r>
              <a:rPr lang="en-US" sz="2000" dirty="0"/>
              <a:t>    </a:t>
            </a:r>
            <a:r>
              <a:rPr lang="en-US" sz="2000" b="1" dirty="0"/>
              <a:t>"actor": </a:t>
            </a:r>
            <a:r>
              <a:rPr lang="en-US" sz="2000" dirty="0"/>
              <a:t>{"name": "Jim Patterson", "email": "jpatterson@alpinestyle.com"},</a:t>
            </a:r>
          </a:p>
          <a:p>
            <a:r>
              <a:rPr lang="en-US" sz="2000" b="1" dirty="0"/>
              <a:t>    "action": </a:t>
            </a:r>
            <a:r>
              <a:rPr lang="en-US" sz="2000" dirty="0"/>
              <a:t>"create",</a:t>
            </a:r>
          </a:p>
          <a:p>
            <a:r>
              <a:rPr lang="en-US" sz="2000" dirty="0"/>
              <a:t>    </a:t>
            </a:r>
            <a:r>
              <a:rPr lang="en-US" sz="2000" b="1" dirty="0"/>
              <a:t>"object": </a:t>
            </a:r>
            <a:r>
              <a:rPr lang="en-US" sz="2000" dirty="0"/>
              <a:t>{</a:t>
            </a:r>
          </a:p>
          <a:p>
            <a:r>
              <a:rPr lang="en-US" sz="2000" dirty="0"/>
              <a:t>    "</a:t>
            </a:r>
            <a:r>
              <a:rPr lang="en-US" sz="2000" dirty="0" err="1"/>
              <a:t>url</a:t>
            </a:r>
            <a:r>
              <a:rPr lang="en-US" sz="2000" dirty="0"/>
              <a:t>": "https://dox.com/file/abc123.pdf"</a:t>
            </a:r>
          </a:p>
          <a:p>
            <a:r>
              <a:rPr lang="en-US" sz="2000" dirty="0"/>
              <a:t>  },</a:t>
            </a:r>
          </a:p>
          <a:p>
            <a:r>
              <a:rPr lang="en-US" sz="2000" dirty="0"/>
              <a:t>  "private": "false",</a:t>
            </a:r>
          </a:p>
          <a:p>
            <a:r>
              <a:rPr lang="en-US" sz="2000" b="1" dirty="0"/>
              <a:t>  "message": </a:t>
            </a:r>
            <a:r>
              <a:rPr lang="en-US" sz="2000" dirty="0"/>
              <a:t>"This is the updated version for the conference.",</a:t>
            </a:r>
          </a:p>
          <a:p>
            <a:r>
              <a:rPr lang="en-US" sz="2000" dirty="0"/>
              <a:t>  "users": [</a:t>
            </a:r>
          </a:p>
          <a:p>
            <a:r>
              <a:rPr lang="en-US" sz="2000" dirty="0"/>
              <a:t>    {"email": "mshamone@alpinestyle.com", "name": "Mary </a:t>
            </a:r>
            <a:r>
              <a:rPr lang="en-US" sz="2000" dirty="0" err="1"/>
              <a:t>Shamone</a:t>
            </a:r>
            <a:r>
              <a:rPr lang="en-US" sz="2000" dirty="0"/>
              <a:t>"},</a:t>
            </a:r>
          </a:p>
          <a:p>
            <a:r>
              <a:rPr lang="en-US" sz="2000" dirty="0"/>
              <a:t>    {"email": "cammerlaan@alpinestyle.com", "name": "Christina </a:t>
            </a:r>
            <a:r>
              <a:rPr lang="en-US" sz="2000" dirty="0"/>
              <a:t>Ammerlaan“} </a:t>
            </a:r>
            <a:r>
              <a:rPr lang="en-US" sz="2000" dirty="0"/>
              <a:t>]</a:t>
            </a:r>
          </a:p>
          <a:p>
            <a:r>
              <a:rPr lang="en-US" sz="2000" dirty="0"/>
              <a:t>  </a:t>
            </a:r>
            <a:r>
              <a:rPr lang="en-US" sz="2000" dirty="0"/>
              <a:t>} }</a:t>
            </a:r>
            <a:endParaRPr lang="en-US" sz="2000" dirty="0"/>
          </a:p>
        </p:txBody>
      </p:sp>
      <p:sp>
        <p:nvSpPr>
          <p:cNvPr id="4" name="Rectangle 3"/>
          <p:cNvSpPr/>
          <p:nvPr/>
        </p:nvSpPr>
        <p:spPr>
          <a:xfrm>
            <a:off x="1911849" y="1027396"/>
            <a:ext cx="7809166" cy="1200329"/>
          </a:xfrm>
          <a:prstGeom prst="rect">
            <a:avLst/>
          </a:prstGeom>
        </p:spPr>
        <p:txBody>
          <a:bodyPr wrap="square">
            <a:spAutoFit/>
          </a:bodyPr>
          <a:lstStyle/>
          <a:p>
            <a:r>
              <a:rPr lang="en-US" dirty="0">
                <a:solidFill>
                  <a:schemeClr val="accent1"/>
                </a:solidFill>
              </a:rPr>
              <a:t>Use the </a:t>
            </a:r>
            <a:r>
              <a:rPr lang="en-US" dirty="0">
                <a:solidFill>
                  <a:schemeClr val="accent1"/>
                </a:solidFill>
              </a:rPr>
              <a:t>end </a:t>
            </a:r>
            <a:r>
              <a:rPr lang="en-US" dirty="0">
                <a:solidFill>
                  <a:schemeClr val="accent1"/>
                </a:solidFill>
              </a:rPr>
              <a:t>point for </a:t>
            </a:r>
            <a:r>
              <a:rPr lang="en-US" dirty="0" err="1">
                <a:solidFill>
                  <a:schemeClr val="accent1"/>
                </a:solidFill>
              </a:rPr>
              <a:t>OpenGraph</a:t>
            </a:r>
            <a:r>
              <a:rPr lang="en-US" dirty="0">
                <a:solidFill>
                  <a:schemeClr val="accent1"/>
                </a:solidFill>
              </a:rPr>
              <a:t> Delivery:</a:t>
            </a:r>
            <a:endParaRPr lang="en-US" sz="2400" dirty="0">
              <a:solidFill>
                <a:schemeClr val="accent1"/>
              </a:solidFill>
            </a:endParaRPr>
          </a:p>
          <a:p>
            <a:r>
              <a:rPr lang="en-US" sz="2000" dirty="0">
                <a:solidFill>
                  <a:schemeClr val="accent1"/>
                </a:solidFill>
                <a:hlinkClick r:id="rId3"/>
              </a:rPr>
              <a:t>https://</a:t>
            </a:r>
            <a:r>
              <a:rPr lang="en-US" sz="2000" dirty="0">
                <a:solidFill>
                  <a:schemeClr val="accent1"/>
                </a:solidFill>
                <a:hlinkClick r:id="rId3"/>
              </a:rPr>
              <a:t>www.yammer.com/api/v1/activity.json</a:t>
            </a:r>
            <a:endParaRPr lang="en-US" sz="2000" dirty="0">
              <a:solidFill>
                <a:schemeClr val="accent1"/>
              </a:solidFill>
            </a:endParaRPr>
          </a:p>
          <a:p>
            <a:endParaRPr lang="en-US" sz="1400" dirty="0">
              <a:solidFill>
                <a:schemeClr val="accent1"/>
              </a:solidFill>
            </a:endParaRPr>
          </a:p>
          <a:p>
            <a:r>
              <a:rPr lang="en-US" sz="2000" dirty="0">
                <a:solidFill>
                  <a:schemeClr val="accent1"/>
                </a:solidFill>
              </a:rPr>
              <a:t>Activity Envelope</a:t>
            </a:r>
            <a:endParaRPr lang="en-US" sz="2000" dirty="0">
              <a:solidFill>
                <a:schemeClr val="accent1"/>
              </a:solidFill>
            </a:endParaRPr>
          </a:p>
        </p:txBody>
      </p:sp>
    </p:spTree>
    <p:extLst>
      <p:ext uri="{BB962C8B-B14F-4D97-AF65-F5344CB8AC3E}">
        <p14:creationId xmlns:p14="http://schemas.microsoft.com/office/powerpoint/2010/main" val="271153551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smtClean="0"/>
              <a:t>OpenGraph</a:t>
            </a:r>
            <a:r>
              <a:rPr lang="en-US" dirty="0" smtClean="0"/>
              <a:t> Protocol</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55156363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Embedding</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48350068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O3653-4 Deep Dive into Office 365 APIs for </a:t>
            </a:r>
            <a:r>
              <a:rPr lang="en-US" dirty="0" smtClean="0"/>
              <a:t>Yammer </a:t>
            </a:r>
            <a:r>
              <a:rPr lang="en-US" dirty="0"/>
              <a:t>services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8104" y="1863272"/>
            <a:ext cx="3339996" cy="3083705"/>
          </a:xfrm>
        </p:spPr>
        <p:txBody>
          <a:bodyPr/>
          <a:lstStyle/>
          <a:p>
            <a:pPr marL="0" lvl="1" indent="0">
              <a:spcBef>
                <a:spcPts val="750"/>
              </a:spcBef>
              <a:buNone/>
            </a:pPr>
            <a:endParaRPr lang="en-US" sz="2200" dirty="0">
              <a:solidFill>
                <a:srgbClr val="63666A"/>
              </a:solidFill>
              <a:latin typeface="Segoe UI Light" panose="020B0502040204020203" pitchFamily="34" charset="0"/>
              <a:cs typeface="Segoe UI Light" panose="020B0502040204020203" pitchFamily="34" charset="0"/>
            </a:endParaRPr>
          </a:p>
          <a:p>
            <a:pPr marL="0" lvl="1" indent="0">
              <a:spcBef>
                <a:spcPts val="750"/>
              </a:spcBef>
              <a:buNone/>
            </a:pPr>
            <a:r>
              <a:rPr lang="en-US" sz="2200" dirty="0">
                <a:solidFill>
                  <a:srgbClr val="63666A"/>
                </a:solidFill>
                <a:latin typeface="Segoe UI Light" panose="020B0502040204020203" pitchFamily="34" charset="0"/>
                <a:cs typeface="Segoe UI Light" panose="020B0502040204020203" pitchFamily="34" charset="0"/>
              </a:rPr>
              <a:t>Data out using Yammer Embed.</a:t>
            </a:r>
          </a:p>
          <a:p>
            <a:pPr marL="0" lvl="1" indent="0">
              <a:spcBef>
                <a:spcPts val="750"/>
              </a:spcBef>
              <a:buNone/>
            </a:pPr>
            <a:r>
              <a:rPr lang="en-US" sz="2200" dirty="0">
                <a:solidFill>
                  <a:srgbClr val="63666A"/>
                </a:solidFill>
                <a:latin typeface="Segoe UI Light" panose="020B0502040204020203" pitchFamily="34" charset="0"/>
                <a:cs typeface="Segoe UI Light" panose="020B0502040204020203" pitchFamily="34" charset="0"/>
              </a:rPr>
              <a:t>Place a simple JavaScript widget inside any HTML based enterprise container to Embed a Yammer feed.</a:t>
            </a:r>
          </a:p>
          <a:p>
            <a:pPr marL="0" lvl="1" indent="0">
              <a:spcBef>
                <a:spcPts val="750"/>
              </a:spcBef>
              <a:buNone/>
            </a:pPr>
            <a:endParaRPr lang="en-US" sz="2200" dirty="0">
              <a:solidFill>
                <a:srgbClr val="63666A"/>
              </a:solidFill>
              <a:latin typeface="Segoe UI Light" panose="020B0502040204020203" pitchFamily="34" charset="0"/>
              <a:cs typeface="Segoe UI Light" panose="020B0502040204020203" pitchFamily="34" charset="0"/>
            </a:endParaRPr>
          </a:p>
          <a:p>
            <a:pPr marL="0" lvl="1" indent="0">
              <a:spcBef>
                <a:spcPts val="750"/>
              </a:spcBef>
              <a:buNone/>
            </a:pPr>
            <a:endParaRPr lang="en-US" sz="2200" dirty="0">
              <a:solidFill>
                <a:srgbClr val="63666A"/>
              </a:solidFill>
              <a:latin typeface="Segoe UI Light" panose="020B0502040204020203" pitchFamily="34" charset="0"/>
              <a:cs typeface="Segoe UI Light" panose="020B0502040204020203" pitchFamily="34" charset="0"/>
            </a:endParaRPr>
          </a:p>
          <a:p>
            <a:pPr marL="0" lvl="1" indent="0">
              <a:spcBef>
                <a:spcPts val="750"/>
              </a:spcBef>
              <a:buNone/>
            </a:pPr>
            <a:endParaRPr lang="en-AU" sz="2200" dirty="0">
              <a:solidFill>
                <a:srgbClr val="63666A"/>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971" y="2166873"/>
            <a:ext cx="4467225" cy="2476500"/>
          </a:xfrm>
          <a:prstGeom prst="rect">
            <a:avLst/>
          </a:prstGeom>
        </p:spPr>
      </p:pic>
      <p:sp>
        <p:nvSpPr>
          <p:cNvPr id="5" name="Title 4"/>
          <p:cNvSpPr>
            <a:spLocks noGrp="1"/>
          </p:cNvSpPr>
          <p:nvPr>
            <p:ph type="title"/>
          </p:nvPr>
        </p:nvSpPr>
        <p:spPr/>
        <p:txBody>
          <a:bodyPr/>
          <a:lstStyle/>
          <a:p>
            <a:r>
              <a:rPr lang="en-US" dirty="0" smtClean="0"/>
              <a:t>Embedding</a:t>
            </a:r>
            <a:endParaRPr lang="en-US" dirty="0"/>
          </a:p>
        </p:txBody>
      </p:sp>
    </p:spTree>
    <p:extLst>
      <p:ext uri="{BB962C8B-B14F-4D97-AF65-F5344CB8AC3E}">
        <p14:creationId xmlns:p14="http://schemas.microsoft.com/office/powerpoint/2010/main" val="86240521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accent1"/>
                </a:solidFill>
              </a:rPr>
              <a:t>Embed </a:t>
            </a:r>
            <a:r>
              <a:rPr lang="en-US" dirty="0" err="1" smtClean="0">
                <a:solidFill>
                  <a:schemeClr val="accent1"/>
                </a:solidFill>
              </a:rPr>
              <a:t>OpenGraph</a:t>
            </a:r>
            <a:r>
              <a:rPr lang="en-US" dirty="0" smtClean="0">
                <a:solidFill>
                  <a:schemeClr val="accent1"/>
                </a:solidFill>
              </a:rPr>
              <a:t> Feed</a:t>
            </a:r>
            <a:endParaRPr lang="en-US" dirty="0">
              <a:solidFill>
                <a:schemeClr val="accent1"/>
              </a:solidFill>
            </a:endParaRPr>
          </a:p>
        </p:txBody>
      </p:sp>
      <p:grpSp>
        <p:nvGrpSpPr>
          <p:cNvPr id="6" name="Group 5"/>
          <p:cNvGrpSpPr/>
          <p:nvPr/>
        </p:nvGrpSpPr>
        <p:grpSpPr>
          <a:xfrm>
            <a:off x="2032643" y="1874098"/>
            <a:ext cx="2247345" cy="3654140"/>
            <a:chOff x="680307" y="1355797"/>
            <a:chExt cx="2996460" cy="4872186"/>
          </a:xfrm>
        </p:grpSpPr>
        <p:sp>
          <p:nvSpPr>
            <p:cNvPr id="7" name="Circular Arrow 6"/>
            <p:cNvSpPr/>
            <p:nvPr/>
          </p:nvSpPr>
          <p:spPr>
            <a:xfrm>
              <a:off x="1331654" y="1355797"/>
              <a:ext cx="2345113" cy="2345470"/>
            </a:xfrm>
            <a:prstGeom prst="circularArrow">
              <a:avLst>
                <a:gd name="adj1" fmla="val 10980"/>
                <a:gd name="adj2" fmla="val 1142322"/>
                <a:gd name="adj3" fmla="val 4500000"/>
                <a:gd name="adj4" fmla="val 10800000"/>
                <a:gd name="adj5" fmla="val 12500"/>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8" name="Freeform 7"/>
            <p:cNvSpPr/>
            <p:nvPr/>
          </p:nvSpPr>
          <p:spPr>
            <a:xfrm>
              <a:off x="1850001" y="2202583"/>
              <a:ext cx="1303134" cy="651411"/>
            </a:xfrm>
            <a:custGeom>
              <a:avLst/>
              <a:gdLst>
                <a:gd name="connsiteX0" fmla="*/ 0 w 1303134"/>
                <a:gd name="connsiteY0" fmla="*/ 0 h 651411"/>
                <a:gd name="connsiteX1" fmla="*/ 1303134 w 1303134"/>
                <a:gd name="connsiteY1" fmla="*/ 0 h 651411"/>
                <a:gd name="connsiteX2" fmla="*/ 1303134 w 1303134"/>
                <a:gd name="connsiteY2" fmla="*/ 651411 h 651411"/>
                <a:gd name="connsiteX3" fmla="*/ 0 w 1303134"/>
                <a:gd name="connsiteY3" fmla="*/ 651411 h 651411"/>
                <a:gd name="connsiteX4" fmla="*/ 0 w 1303134"/>
                <a:gd name="connsiteY4" fmla="*/ 0 h 65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34" h="651411">
                  <a:moveTo>
                    <a:pt x="0" y="0"/>
                  </a:moveTo>
                  <a:lnTo>
                    <a:pt x="1303134" y="0"/>
                  </a:lnTo>
                  <a:lnTo>
                    <a:pt x="1303134" y="651411"/>
                  </a:lnTo>
                  <a:lnTo>
                    <a:pt x="0" y="65141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049" tIns="9049" rIns="9049" bIns="9049" numCol="1" spcCol="1270" anchor="ctr" anchorCtr="0">
              <a:noAutofit/>
            </a:bodyPr>
            <a:lstStyle/>
            <a:p>
              <a:pPr algn="ctr" defTabSz="633413">
                <a:lnSpc>
                  <a:spcPct val="90000"/>
                </a:lnSpc>
                <a:spcBef>
                  <a:spcPct val="0"/>
                </a:spcBef>
                <a:spcAft>
                  <a:spcPct val="35000"/>
                </a:spcAft>
              </a:pPr>
              <a:r>
                <a:rPr lang="en-US" sz="1425" dirty="0">
                  <a:solidFill>
                    <a:srgbClr val="000000">
                      <a:hueOff val="0"/>
                      <a:satOff val="0"/>
                      <a:lumOff val="0"/>
                      <a:alphaOff val="0"/>
                    </a:srgbClr>
                  </a:solidFill>
                </a:rPr>
                <a:t>Add Embed Snippet</a:t>
              </a:r>
            </a:p>
          </p:txBody>
        </p:sp>
        <p:sp>
          <p:nvSpPr>
            <p:cNvPr id="9" name="Shape 8"/>
            <p:cNvSpPr/>
            <p:nvPr/>
          </p:nvSpPr>
          <p:spPr>
            <a:xfrm>
              <a:off x="680307" y="2703444"/>
              <a:ext cx="2345113" cy="2345470"/>
            </a:xfrm>
            <a:prstGeom prst="leftCircularArrow">
              <a:avLst>
                <a:gd name="adj1" fmla="val 10980"/>
                <a:gd name="adj2" fmla="val 1142322"/>
                <a:gd name="adj3" fmla="val 6300000"/>
                <a:gd name="adj4" fmla="val 18900000"/>
                <a:gd name="adj5" fmla="val 12500"/>
              </a:avLst>
            </a:prstGeom>
          </p:spPr>
          <p:style>
            <a:lnRef idx="2">
              <a:schemeClr val="lt1">
                <a:hueOff val="0"/>
                <a:satOff val="0"/>
                <a:lumOff val="0"/>
                <a:alphaOff val="0"/>
              </a:schemeClr>
            </a:lnRef>
            <a:fillRef idx="1">
              <a:schemeClr val="accent1">
                <a:shade val="80000"/>
                <a:hueOff val="395990"/>
                <a:satOff val="-26265"/>
                <a:lumOff val="18324"/>
                <a:alphaOff val="0"/>
              </a:schemeClr>
            </a:fillRef>
            <a:effectRef idx="0">
              <a:schemeClr val="accent1">
                <a:shade val="80000"/>
                <a:hueOff val="395990"/>
                <a:satOff val="-26265"/>
                <a:lumOff val="18324"/>
                <a:alphaOff val="0"/>
              </a:schemeClr>
            </a:effectRef>
            <a:fontRef idx="minor">
              <a:schemeClr val="lt1"/>
            </a:fontRef>
          </p:style>
        </p:sp>
        <p:sp>
          <p:nvSpPr>
            <p:cNvPr id="10" name="Freeform 9"/>
            <p:cNvSpPr/>
            <p:nvPr/>
          </p:nvSpPr>
          <p:spPr>
            <a:xfrm>
              <a:off x="1201296" y="3558025"/>
              <a:ext cx="1303134" cy="651411"/>
            </a:xfrm>
            <a:custGeom>
              <a:avLst/>
              <a:gdLst>
                <a:gd name="connsiteX0" fmla="*/ 0 w 1303134"/>
                <a:gd name="connsiteY0" fmla="*/ 0 h 651411"/>
                <a:gd name="connsiteX1" fmla="*/ 1303134 w 1303134"/>
                <a:gd name="connsiteY1" fmla="*/ 0 h 651411"/>
                <a:gd name="connsiteX2" fmla="*/ 1303134 w 1303134"/>
                <a:gd name="connsiteY2" fmla="*/ 651411 h 651411"/>
                <a:gd name="connsiteX3" fmla="*/ 0 w 1303134"/>
                <a:gd name="connsiteY3" fmla="*/ 651411 h 651411"/>
                <a:gd name="connsiteX4" fmla="*/ 0 w 1303134"/>
                <a:gd name="connsiteY4" fmla="*/ 0 h 65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34" h="651411">
                  <a:moveTo>
                    <a:pt x="0" y="0"/>
                  </a:moveTo>
                  <a:lnTo>
                    <a:pt x="1303134" y="0"/>
                  </a:lnTo>
                  <a:lnTo>
                    <a:pt x="1303134" y="651411"/>
                  </a:lnTo>
                  <a:lnTo>
                    <a:pt x="0" y="65141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049" tIns="9049" rIns="9049" bIns="9049" numCol="1" spcCol="1270" anchor="ctr" anchorCtr="0">
              <a:noAutofit/>
            </a:bodyPr>
            <a:lstStyle/>
            <a:p>
              <a:pPr algn="ctr" defTabSz="633413">
                <a:lnSpc>
                  <a:spcPct val="90000"/>
                </a:lnSpc>
                <a:spcBef>
                  <a:spcPct val="0"/>
                </a:spcBef>
                <a:spcAft>
                  <a:spcPct val="35000"/>
                </a:spcAft>
              </a:pPr>
              <a:r>
                <a:rPr lang="en-US" sz="1425" dirty="0">
                  <a:solidFill>
                    <a:srgbClr val="000000">
                      <a:hueOff val="0"/>
                      <a:satOff val="0"/>
                      <a:lumOff val="0"/>
                      <a:alphaOff val="0"/>
                    </a:srgbClr>
                  </a:solidFill>
                </a:rPr>
                <a:t>“Login with Yammer”</a:t>
              </a:r>
            </a:p>
          </p:txBody>
        </p:sp>
        <p:sp>
          <p:nvSpPr>
            <p:cNvPr id="11" name="Block Arc 10"/>
            <p:cNvSpPr/>
            <p:nvPr/>
          </p:nvSpPr>
          <p:spPr>
            <a:xfrm>
              <a:off x="1498564" y="4212360"/>
              <a:ext cx="2014815" cy="2015623"/>
            </a:xfrm>
            <a:prstGeom prst="blockArc">
              <a:avLst>
                <a:gd name="adj1" fmla="val 13500000"/>
                <a:gd name="adj2" fmla="val 10800000"/>
                <a:gd name="adj3" fmla="val 12740"/>
              </a:avLst>
            </a:prstGeom>
          </p:spPr>
          <p:style>
            <a:lnRef idx="2">
              <a:schemeClr val="lt1">
                <a:hueOff val="0"/>
                <a:satOff val="0"/>
                <a:lumOff val="0"/>
                <a:alphaOff val="0"/>
              </a:schemeClr>
            </a:lnRef>
            <a:fillRef idx="1">
              <a:schemeClr val="accent1">
                <a:shade val="80000"/>
                <a:hueOff val="791981"/>
                <a:satOff val="-52530"/>
                <a:lumOff val="36647"/>
                <a:alphaOff val="0"/>
              </a:schemeClr>
            </a:fillRef>
            <a:effectRef idx="0">
              <a:schemeClr val="accent1">
                <a:shade val="80000"/>
                <a:hueOff val="791981"/>
                <a:satOff val="-52530"/>
                <a:lumOff val="36647"/>
                <a:alphaOff val="0"/>
              </a:schemeClr>
            </a:effectRef>
            <a:fontRef idx="minor">
              <a:schemeClr val="lt1"/>
            </a:fontRef>
          </p:style>
        </p:sp>
        <p:sp>
          <p:nvSpPr>
            <p:cNvPr id="12" name="Freeform 11"/>
            <p:cNvSpPr/>
            <p:nvPr/>
          </p:nvSpPr>
          <p:spPr>
            <a:xfrm>
              <a:off x="1853084" y="4915416"/>
              <a:ext cx="1303134" cy="651411"/>
            </a:xfrm>
            <a:custGeom>
              <a:avLst/>
              <a:gdLst>
                <a:gd name="connsiteX0" fmla="*/ 0 w 1303134"/>
                <a:gd name="connsiteY0" fmla="*/ 0 h 651411"/>
                <a:gd name="connsiteX1" fmla="*/ 1303134 w 1303134"/>
                <a:gd name="connsiteY1" fmla="*/ 0 h 651411"/>
                <a:gd name="connsiteX2" fmla="*/ 1303134 w 1303134"/>
                <a:gd name="connsiteY2" fmla="*/ 651411 h 651411"/>
                <a:gd name="connsiteX3" fmla="*/ 0 w 1303134"/>
                <a:gd name="connsiteY3" fmla="*/ 651411 h 651411"/>
                <a:gd name="connsiteX4" fmla="*/ 0 w 1303134"/>
                <a:gd name="connsiteY4" fmla="*/ 0 h 65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34" h="651411">
                  <a:moveTo>
                    <a:pt x="0" y="0"/>
                  </a:moveTo>
                  <a:lnTo>
                    <a:pt x="1303134" y="0"/>
                  </a:lnTo>
                  <a:lnTo>
                    <a:pt x="1303134" y="651411"/>
                  </a:lnTo>
                  <a:lnTo>
                    <a:pt x="0" y="65141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049" tIns="9049" rIns="9049" bIns="9049" numCol="1" spcCol="1270" anchor="ctr" anchorCtr="0">
              <a:noAutofit/>
            </a:bodyPr>
            <a:lstStyle/>
            <a:p>
              <a:pPr algn="ctr" defTabSz="633413">
                <a:lnSpc>
                  <a:spcPct val="90000"/>
                </a:lnSpc>
                <a:spcBef>
                  <a:spcPct val="0"/>
                </a:spcBef>
                <a:spcAft>
                  <a:spcPct val="35000"/>
                </a:spcAft>
              </a:pPr>
              <a:r>
                <a:rPr lang="en-US" sz="1425" dirty="0">
                  <a:solidFill>
                    <a:srgbClr val="000000">
                      <a:hueOff val="0"/>
                      <a:satOff val="0"/>
                      <a:lumOff val="0"/>
                      <a:alphaOff val="0"/>
                    </a:srgbClr>
                  </a:solidFill>
                </a:rPr>
                <a:t>Authorize Embed</a:t>
              </a:r>
            </a:p>
          </p:txBody>
        </p:sp>
      </p:grpSp>
      <p:sp>
        <p:nvSpPr>
          <p:cNvPr id="5" name="TextBox 4"/>
          <p:cNvSpPr txBox="1"/>
          <p:nvPr/>
        </p:nvSpPr>
        <p:spPr>
          <a:xfrm>
            <a:off x="4668749" y="1255364"/>
            <a:ext cx="6635959" cy="5170646"/>
          </a:xfrm>
          <a:prstGeom prst="rect">
            <a:avLst/>
          </a:prstGeom>
          <a:noFill/>
        </p:spPr>
        <p:txBody>
          <a:bodyPr wrap="square" lIns="0" tIns="0" rIns="0" bIns="0" rtlCol="0">
            <a:spAutoFit/>
          </a:bodyPr>
          <a:lstStyle/>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&lt;script data-app-id="hyB2pTvrL36Y50py8EWj6A" </a:t>
            </a:r>
            <a:r>
              <a:rPr lang="en-US" sz="16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src</a:t>
            </a:r>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="https://assets.yammer.com/platform/yam.js"&gt;&lt;/script&gt;</a:t>
            </a:r>
          </a:p>
          <a:p>
            <a:endPar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endParaRP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&lt;script type="text/</a:t>
            </a:r>
            <a:r>
              <a:rPr lang="en-US" sz="16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javascript</a:t>
            </a:r>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"&gt;// &lt;![CDATA[ </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6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yam.connect.embedFeed</a:t>
            </a:r>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container: "#embedded-feed",</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network: "microsoft.com",</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6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feedType</a:t>
            </a:r>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"open-graph",</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6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config</a:t>
            </a:r>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header: false</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6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objectProperties</a:t>
            </a:r>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url: </a:t>
            </a:r>
            <a:r>
              <a:rPr lang="en-US" sz="16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location.href</a:t>
            </a:r>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type:  "invoice",</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title: "Invoice #9382892",</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image: "http://www.techready.tv/images/invoice.png"</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]]&gt;&lt;/script&gt;</a:t>
            </a:r>
          </a:p>
          <a:p>
            <a:endPar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endParaRP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&lt;div id="embedded-feed"&gt;&lt;/div&gt;</a:t>
            </a:r>
          </a:p>
        </p:txBody>
      </p:sp>
    </p:spTree>
    <p:extLst>
      <p:ext uri="{BB962C8B-B14F-4D97-AF65-F5344CB8AC3E}">
        <p14:creationId xmlns:p14="http://schemas.microsoft.com/office/powerpoint/2010/main" val="262716149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Embedding</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1422404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smtClean="0"/>
              <a:t>REST API</a:t>
            </a:r>
          </a:p>
          <a:p>
            <a:r>
              <a:rPr lang="en-US" dirty="0" err="1" smtClean="0"/>
              <a:t>OpenGraph</a:t>
            </a:r>
            <a:r>
              <a:rPr lang="en-US" dirty="0" smtClean="0"/>
              <a:t> </a:t>
            </a:r>
            <a:r>
              <a:rPr lang="en-US" dirty="0"/>
              <a:t>Protocol</a:t>
            </a:r>
          </a:p>
          <a:p>
            <a:r>
              <a:rPr lang="en-US" dirty="0" smtClean="0"/>
              <a:t>Embedding</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REST API</a:t>
            </a:r>
          </a:p>
          <a:p>
            <a:r>
              <a:rPr lang="en-US" dirty="0" err="1" smtClean="0"/>
              <a:t>OpenGraph</a:t>
            </a:r>
            <a:r>
              <a:rPr lang="en-US" dirty="0" smtClean="0"/>
              <a:t> </a:t>
            </a:r>
            <a:r>
              <a:rPr lang="en-US" dirty="0" smtClean="0"/>
              <a:t>Protocol</a:t>
            </a:r>
          </a:p>
          <a:p>
            <a:r>
              <a:rPr lang="en-US" dirty="0" smtClean="0"/>
              <a:t>Embedding</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76423307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8192" y="1825625"/>
            <a:ext cx="7886700" cy="4351338"/>
          </a:xfrm>
        </p:spPr>
        <p:txBody>
          <a:bodyPr/>
          <a:lstStyle/>
          <a:p>
            <a:pPr marL="0" indent="0">
              <a:buNone/>
            </a:pPr>
            <a:endParaRPr lang="en-AU" dirty="0"/>
          </a:p>
          <a:p>
            <a:endParaRPr lang="en-AU" dirty="0" smtClean="0"/>
          </a:p>
        </p:txBody>
      </p:sp>
      <p:pic>
        <p:nvPicPr>
          <p:cNvPr id="4" name="Picture 3" descr="Screen Shot 2013-05-21 at 6.27.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3190" y="1904560"/>
            <a:ext cx="6020054" cy="426074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6" name="Rounded Rectangular Callout 5"/>
          <p:cNvSpPr/>
          <p:nvPr/>
        </p:nvSpPr>
        <p:spPr>
          <a:xfrm>
            <a:off x="8298653" y="2807149"/>
            <a:ext cx="1341243" cy="503871"/>
          </a:xfrm>
          <a:prstGeom prst="wedgeRoundRectCallout">
            <a:avLst>
              <a:gd name="adj1" fmla="val -56686"/>
              <a:gd name="adj2" fmla="val 31187"/>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Segoe UI Light" panose="020B0502040204020203" pitchFamily="34" charset="0"/>
                <a:cs typeface="Segoe UI Light" panose="020B0502040204020203" pitchFamily="34" charset="0"/>
              </a:rPr>
              <a:t>Activity Stream</a:t>
            </a:r>
          </a:p>
        </p:txBody>
      </p:sp>
      <p:sp>
        <p:nvSpPr>
          <p:cNvPr id="7" name="Rounded Rectangular Callout 6"/>
          <p:cNvSpPr/>
          <p:nvPr/>
        </p:nvSpPr>
        <p:spPr>
          <a:xfrm>
            <a:off x="8261635" y="4147183"/>
            <a:ext cx="1688014" cy="479771"/>
          </a:xfrm>
          <a:prstGeom prst="wedgeRoundRectCallout">
            <a:avLst>
              <a:gd name="adj1" fmla="val -55886"/>
              <a:gd name="adj2" fmla="val 3882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Segoe UI Light" panose="020B0502040204020203" pitchFamily="34" charset="0"/>
                <a:cs typeface="Segoe UI Light" panose="020B0502040204020203" pitchFamily="34" charset="0"/>
              </a:rPr>
              <a:t>Private messaging</a:t>
            </a:r>
          </a:p>
        </p:txBody>
      </p:sp>
      <p:sp>
        <p:nvSpPr>
          <p:cNvPr id="8" name="Rounded Rectangular Callout 7"/>
          <p:cNvSpPr/>
          <p:nvPr/>
        </p:nvSpPr>
        <p:spPr>
          <a:xfrm>
            <a:off x="2211542" y="2696338"/>
            <a:ext cx="839105" cy="516638"/>
          </a:xfrm>
          <a:prstGeom prst="wedgeRoundRectCallout">
            <a:avLst>
              <a:gd name="adj1" fmla="val 59724"/>
              <a:gd name="adj2" fmla="val 36633"/>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Segoe UI Light" panose="020B0502040204020203" pitchFamily="34" charset="0"/>
                <a:cs typeface="Segoe UI Light" panose="020B0502040204020203" pitchFamily="34" charset="0"/>
              </a:rPr>
              <a:t>Groups</a:t>
            </a:r>
          </a:p>
        </p:txBody>
      </p:sp>
      <p:sp>
        <p:nvSpPr>
          <p:cNvPr id="9" name="Rounded Rectangular Callout 8"/>
          <p:cNvSpPr/>
          <p:nvPr/>
        </p:nvSpPr>
        <p:spPr>
          <a:xfrm>
            <a:off x="2977840" y="5292494"/>
            <a:ext cx="1036528" cy="449474"/>
          </a:xfrm>
          <a:prstGeom prst="wedgeRoundRectCallout">
            <a:avLst>
              <a:gd name="adj1" fmla="val 62467"/>
              <a:gd name="adj2" fmla="val -31236"/>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Segoe UI Light" panose="020B0502040204020203" pitchFamily="34" charset="0"/>
                <a:cs typeface="Segoe UI Light" panose="020B0502040204020203" pitchFamily="34" charset="0"/>
              </a:rPr>
              <a:t>News feed</a:t>
            </a:r>
          </a:p>
        </p:txBody>
      </p:sp>
      <p:sp>
        <p:nvSpPr>
          <p:cNvPr id="20" name="Rectangle 19"/>
          <p:cNvSpPr/>
          <p:nvPr/>
        </p:nvSpPr>
        <p:spPr>
          <a:xfrm>
            <a:off x="3303191" y="3101618"/>
            <a:ext cx="868970" cy="1285450"/>
          </a:xfrm>
          <a:prstGeom prst="rect">
            <a:avLst/>
          </a:prstGeom>
          <a:ln w="38100">
            <a:solidFill>
              <a:srgbClr val="0092BC">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21" name="Rectangle 20"/>
          <p:cNvSpPr/>
          <p:nvPr/>
        </p:nvSpPr>
        <p:spPr>
          <a:xfrm>
            <a:off x="4249934" y="2398453"/>
            <a:ext cx="2393111" cy="3766851"/>
          </a:xfrm>
          <a:prstGeom prst="rect">
            <a:avLst/>
          </a:prstGeom>
          <a:ln w="38100">
            <a:solidFill>
              <a:srgbClr val="0092BC">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22" name="Rectangle 21"/>
          <p:cNvSpPr/>
          <p:nvPr/>
        </p:nvSpPr>
        <p:spPr>
          <a:xfrm>
            <a:off x="6727800" y="3101618"/>
            <a:ext cx="1202962" cy="1285450"/>
          </a:xfrm>
          <a:prstGeom prst="rect">
            <a:avLst/>
          </a:prstGeom>
          <a:ln w="38100">
            <a:solidFill>
              <a:srgbClr val="0092BC">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23" name="Rectangle 22"/>
          <p:cNvSpPr/>
          <p:nvPr/>
        </p:nvSpPr>
        <p:spPr>
          <a:xfrm>
            <a:off x="7114174" y="4869160"/>
            <a:ext cx="1296666" cy="1296142"/>
          </a:xfrm>
          <a:prstGeom prst="rect">
            <a:avLst/>
          </a:prstGeom>
          <a:ln w="38100">
            <a:solidFill>
              <a:srgbClr val="0092BC">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5" name="Title 4"/>
          <p:cNvSpPr>
            <a:spLocks noGrp="1"/>
          </p:cNvSpPr>
          <p:nvPr>
            <p:ph type="title"/>
          </p:nvPr>
        </p:nvSpPr>
        <p:spPr/>
        <p:txBody>
          <a:bodyPr/>
          <a:lstStyle/>
          <a:p>
            <a:r>
              <a:rPr lang="en-US" dirty="0" smtClean="0"/>
              <a:t>Yammer 101</a:t>
            </a:r>
            <a:endParaRPr lang="en-US" dirty="0"/>
          </a:p>
        </p:txBody>
      </p:sp>
    </p:spTree>
    <p:extLst>
      <p:ext uri="{BB962C8B-B14F-4D97-AF65-F5344CB8AC3E}">
        <p14:creationId xmlns:p14="http://schemas.microsoft.com/office/powerpoint/2010/main" val="170954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1629917" y="2253242"/>
            <a:ext cx="8923387" cy="3950263"/>
            <a:chOff x="406324" y="1412938"/>
            <a:chExt cx="8312727" cy="3459846"/>
          </a:xfrm>
        </p:grpSpPr>
        <p:pic>
          <p:nvPicPr>
            <p:cNvPr id="73" name="Picture 72"/>
            <p:cNvPicPr>
              <a:picLocks noChangeAspect="1"/>
            </p:cNvPicPr>
            <p:nvPr/>
          </p:nvPicPr>
          <p:blipFill>
            <a:blip r:embed="rId3"/>
            <a:stretch>
              <a:fillRect/>
            </a:stretch>
          </p:blipFill>
          <p:spPr>
            <a:xfrm>
              <a:off x="406324" y="2409157"/>
              <a:ext cx="8312727" cy="2463627"/>
            </a:xfrm>
            <a:prstGeom prst="rect">
              <a:avLst/>
            </a:prstGeom>
          </p:spPr>
        </p:pic>
        <p:sp>
          <p:nvSpPr>
            <p:cNvPr id="74" name="Title 1"/>
            <p:cNvSpPr txBox="1">
              <a:spLocks/>
            </p:cNvSpPr>
            <p:nvPr/>
          </p:nvSpPr>
          <p:spPr>
            <a:xfrm>
              <a:off x="406617" y="3204068"/>
              <a:ext cx="1130116" cy="771966"/>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140000"/>
                </a:lnSpc>
              </a:pPr>
              <a:r>
                <a:rPr lang="en-US" sz="1600" b="1" dirty="0">
                  <a:solidFill>
                    <a:srgbClr val="6F716D"/>
                  </a:solidFill>
                  <a:latin typeface="Interstate-Bold"/>
                  <a:ea typeface="+mn-ea"/>
                  <a:cs typeface="Interstate-Bold"/>
                </a:rPr>
                <a:t>CMS</a:t>
              </a:r>
            </a:p>
          </p:txBody>
        </p:sp>
        <p:sp>
          <p:nvSpPr>
            <p:cNvPr id="75" name="Title 1"/>
            <p:cNvSpPr txBox="1">
              <a:spLocks/>
            </p:cNvSpPr>
            <p:nvPr/>
          </p:nvSpPr>
          <p:spPr>
            <a:xfrm>
              <a:off x="1602637" y="3204068"/>
              <a:ext cx="1130116" cy="771966"/>
            </a:xfrm>
            <a:prstGeom prst="rect">
              <a:avLst/>
            </a:prstGeom>
          </p:spPr>
          <p:txBody>
            <a:bodyPr/>
            <a:lstStyle>
              <a:lvl1pPr marL="0" algn="l" defTabSz="457200" rtl="0" eaLnBrk="1" latinLnBrk="0" hangingPunct="1">
                <a:spcBef>
                  <a:spcPct val="0"/>
                </a:spcBef>
                <a:buNone/>
                <a:defRPr lang="en-US" sz="4000" kern="1200" dirty="0">
                  <a:solidFill>
                    <a:srgbClr val="6F716D"/>
                  </a:solidFill>
                  <a:latin typeface="Interstate-Thin"/>
                  <a:ea typeface="+mn-ea"/>
                  <a:cs typeface="Interstate-Thin"/>
                </a:defRPr>
              </a:lvl1pPr>
            </a:lstStyle>
            <a:p>
              <a:pPr algn="ctr">
                <a:lnSpc>
                  <a:spcPct val="140000"/>
                </a:lnSpc>
              </a:pPr>
              <a:r>
                <a:rPr sz="1600" b="1" dirty="0">
                  <a:latin typeface="Interstate-Bold"/>
                  <a:cs typeface="Interstate-Bold"/>
                </a:rPr>
                <a:t>CRM</a:t>
              </a:r>
            </a:p>
          </p:txBody>
        </p:sp>
        <p:sp>
          <p:nvSpPr>
            <p:cNvPr id="76" name="Title 1"/>
            <p:cNvSpPr txBox="1">
              <a:spLocks/>
            </p:cNvSpPr>
            <p:nvPr/>
          </p:nvSpPr>
          <p:spPr>
            <a:xfrm>
              <a:off x="2732753" y="3188922"/>
              <a:ext cx="1323924" cy="771966"/>
            </a:xfrm>
            <a:prstGeom prst="rect">
              <a:avLst/>
            </a:prstGeom>
          </p:spPr>
          <p:txBody>
            <a:bodyPr/>
            <a:lstStyle>
              <a:lvl1pPr marL="0" algn="l" defTabSz="457200" rtl="0" eaLnBrk="1" latinLnBrk="0" hangingPunct="1">
                <a:spcBef>
                  <a:spcPct val="0"/>
                </a:spcBef>
                <a:buNone/>
                <a:defRPr lang="en-US" sz="4000" kern="1200" dirty="0">
                  <a:solidFill>
                    <a:srgbClr val="6F716D"/>
                  </a:solidFill>
                  <a:latin typeface="Interstate-Thin"/>
                  <a:ea typeface="+mn-ea"/>
                  <a:cs typeface="Interstate-Thin"/>
                </a:defRPr>
              </a:lvl1pPr>
            </a:lstStyle>
            <a:p>
              <a:pPr algn="ctr">
                <a:lnSpc>
                  <a:spcPct val="140000"/>
                </a:lnSpc>
              </a:pPr>
              <a:r>
                <a:rPr sz="1600" b="1" dirty="0">
                  <a:latin typeface="Interstate-Bold"/>
                  <a:cs typeface="Interstate-Bold"/>
                </a:rPr>
                <a:t>Legacy Applications </a:t>
              </a:r>
            </a:p>
          </p:txBody>
        </p:sp>
        <p:sp>
          <p:nvSpPr>
            <p:cNvPr id="77" name="Title 1"/>
            <p:cNvSpPr txBox="1">
              <a:spLocks/>
            </p:cNvSpPr>
            <p:nvPr/>
          </p:nvSpPr>
          <p:spPr>
            <a:xfrm>
              <a:off x="4010699" y="3162098"/>
              <a:ext cx="1138944" cy="771966"/>
            </a:xfrm>
            <a:prstGeom prst="rect">
              <a:avLst/>
            </a:prstGeom>
          </p:spPr>
          <p:txBody>
            <a:bodyPr/>
            <a:lstStyle>
              <a:lvl1pPr marL="0" algn="l" defTabSz="457200" rtl="0" eaLnBrk="1" latinLnBrk="0" hangingPunct="1">
                <a:spcBef>
                  <a:spcPct val="0"/>
                </a:spcBef>
                <a:buNone/>
                <a:defRPr lang="en-US" sz="4000" kern="1200" dirty="0">
                  <a:solidFill>
                    <a:srgbClr val="6F716D"/>
                  </a:solidFill>
                  <a:latin typeface="Interstate-Thin"/>
                  <a:ea typeface="+mn-ea"/>
                  <a:cs typeface="Interstate-Thin"/>
                </a:defRPr>
              </a:lvl1pPr>
            </a:lstStyle>
            <a:p>
              <a:pPr algn="ctr">
                <a:lnSpc>
                  <a:spcPct val="140000"/>
                </a:lnSpc>
              </a:pPr>
              <a:r>
                <a:rPr sz="1600" b="1" dirty="0">
                  <a:latin typeface="Interstate-Bold"/>
                  <a:cs typeface="Interstate-Bold"/>
                </a:rPr>
                <a:t>Human Resources</a:t>
              </a:r>
            </a:p>
          </p:txBody>
        </p:sp>
        <p:sp>
          <p:nvSpPr>
            <p:cNvPr id="78" name="Title 1"/>
            <p:cNvSpPr txBox="1">
              <a:spLocks/>
            </p:cNvSpPr>
            <p:nvPr/>
          </p:nvSpPr>
          <p:spPr>
            <a:xfrm>
              <a:off x="5218452" y="3204068"/>
              <a:ext cx="1130116" cy="771966"/>
            </a:xfrm>
            <a:prstGeom prst="rect">
              <a:avLst/>
            </a:prstGeom>
          </p:spPr>
          <p:txBody>
            <a:bodyPr/>
            <a:lstStyle>
              <a:lvl1pPr marL="0" algn="l" defTabSz="457200" rtl="0" eaLnBrk="1" latinLnBrk="0" hangingPunct="1">
                <a:spcBef>
                  <a:spcPct val="0"/>
                </a:spcBef>
                <a:buNone/>
                <a:defRPr lang="en-US" sz="4000" kern="1200" dirty="0">
                  <a:solidFill>
                    <a:srgbClr val="6F716D"/>
                  </a:solidFill>
                  <a:latin typeface="Interstate-Thin"/>
                  <a:ea typeface="+mn-ea"/>
                  <a:cs typeface="Interstate-Thin"/>
                </a:defRPr>
              </a:lvl1pPr>
            </a:lstStyle>
            <a:p>
              <a:pPr algn="ctr">
                <a:lnSpc>
                  <a:spcPct val="140000"/>
                </a:lnSpc>
              </a:pPr>
              <a:r>
                <a:rPr sz="1600" b="1" dirty="0">
                  <a:latin typeface="Interstate-Bold"/>
                  <a:cs typeface="Interstate-Bold"/>
                </a:rPr>
                <a:t>ERP</a:t>
              </a:r>
            </a:p>
          </p:txBody>
        </p:sp>
        <p:sp>
          <p:nvSpPr>
            <p:cNvPr id="79" name="Title 1"/>
            <p:cNvSpPr txBox="1">
              <a:spLocks/>
            </p:cNvSpPr>
            <p:nvPr/>
          </p:nvSpPr>
          <p:spPr>
            <a:xfrm>
              <a:off x="6374225" y="3204068"/>
              <a:ext cx="1130116" cy="771966"/>
            </a:xfrm>
            <a:prstGeom prst="rect">
              <a:avLst/>
            </a:prstGeom>
          </p:spPr>
          <p:txBody>
            <a:bodyPr/>
            <a:lstStyle>
              <a:lvl1pPr marL="0" algn="l" defTabSz="457200" rtl="0" eaLnBrk="1" latinLnBrk="0" hangingPunct="1">
                <a:spcBef>
                  <a:spcPct val="0"/>
                </a:spcBef>
                <a:buNone/>
                <a:defRPr lang="en-US" sz="4000" kern="1200" dirty="0">
                  <a:solidFill>
                    <a:srgbClr val="6F716D"/>
                  </a:solidFill>
                  <a:latin typeface="Interstate-Thin"/>
                  <a:ea typeface="+mn-ea"/>
                  <a:cs typeface="Interstate-Thin"/>
                </a:defRPr>
              </a:lvl1pPr>
            </a:lstStyle>
            <a:p>
              <a:pPr algn="ctr">
                <a:lnSpc>
                  <a:spcPct val="140000"/>
                </a:lnSpc>
              </a:pPr>
              <a:r>
                <a:rPr sz="1600" b="1" dirty="0">
                  <a:latin typeface="Interstate-Bold"/>
                  <a:cs typeface="Interstate-Bold"/>
                </a:rPr>
                <a:t>Sentiment</a:t>
              </a:r>
              <a:r>
                <a:rPr sz="1800" b="1" dirty="0">
                  <a:latin typeface="Interstate-Bold"/>
                  <a:cs typeface="Interstate-Bold"/>
                </a:rPr>
                <a:t> </a:t>
              </a:r>
              <a:r>
                <a:rPr sz="1600" b="1" dirty="0">
                  <a:latin typeface="Interstate-Bold"/>
                  <a:cs typeface="Interstate-Bold"/>
                </a:rPr>
                <a:t>Analysis</a:t>
              </a:r>
            </a:p>
          </p:txBody>
        </p:sp>
        <p:sp>
          <p:nvSpPr>
            <p:cNvPr id="80" name="Title 1"/>
            <p:cNvSpPr txBox="1">
              <a:spLocks/>
            </p:cNvSpPr>
            <p:nvPr/>
          </p:nvSpPr>
          <p:spPr>
            <a:xfrm>
              <a:off x="7580533" y="3204068"/>
              <a:ext cx="1130116" cy="771966"/>
            </a:xfrm>
            <a:prstGeom prst="rect">
              <a:avLst/>
            </a:prstGeom>
          </p:spPr>
          <p:txBody>
            <a:bodyPr/>
            <a:lstStyle>
              <a:lvl1pPr marL="0" algn="l" defTabSz="457200" rtl="0" eaLnBrk="1" latinLnBrk="0" hangingPunct="1">
                <a:spcBef>
                  <a:spcPct val="0"/>
                </a:spcBef>
                <a:buNone/>
                <a:defRPr lang="en-US" sz="4000" kern="1200" dirty="0">
                  <a:solidFill>
                    <a:srgbClr val="6F716D"/>
                  </a:solidFill>
                  <a:latin typeface="Interstate-Thin"/>
                  <a:ea typeface="+mn-ea"/>
                  <a:cs typeface="Interstate-Thin"/>
                </a:defRPr>
              </a:lvl1pPr>
            </a:lstStyle>
            <a:p>
              <a:pPr algn="ctr">
                <a:lnSpc>
                  <a:spcPct val="140000"/>
                </a:lnSpc>
              </a:pPr>
              <a:r>
                <a:rPr sz="1600" b="1" dirty="0">
                  <a:latin typeface="Interstate-Bold"/>
                  <a:cs typeface="Interstate-Bold"/>
                </a:rPr>
                <a:t>Customer Support</a:t>
              </a:r>
            </a:p>
          </p:txBody>
        </p:sp>
        <p:pic>
          <p:nvPicPr>
            <p:cNvPr id="81" name="Picture 80"/>
            <p:cNvPicPr>
              <a:picLocks noChangeAspect="1"/>
            </p:cNvPicPr>
            <p:nvPr/>
          </p:nvPicPr>
          <p:blipFill>
            <a:blip r:embed="rId4"/>
            <a:stretch>
              <a:fillRect/>
            </a:stretch>
          </p:blipFill>
          <p:spPr>
            <a:xfrm>
              <a:off x="444314" y="1553310"/>
              <a:ext cx="8264511" cy="1586202"/>
            </a:xfrm>
            <a:prstGeom prst="rect">
              <a:avLst/>
            </a:prstGeom>
          </p:spPr>
        </p:pic>
        <p:sp>
          <p:nvSpPr>
            <p:cNvPr id="82" name="Trapezoid 81"/>
            <p:cNvSpPr/>
            <p:nvPr/>
          </p:nvSpPr>
          <p:spPr>
            <a:xfrm>
              <a:off x="444314" y="1412938"/>
              <a:ext cx="8264511" cy="148839"/>
            </a:xfrm>
            <a:prstGeom prst="trapezoid">
              <a:avLst>
                <a:gd name="adj" fmla="val 218945"/>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n w="0"/>
                <a:solidFill>
                  <a:srgbClr val="002050"/>
                </a:solidFill>
                <a:effectLst>
                  <a:outerShdw blurRad="38100" dist="25400" dir="5400000" algn="ctr" rotWithShape="0">
                    <a:srgbClr val="6E747A">
                      <a:alpha val="43000"/>
                    </a:srgbClr>
                  </a:outerShdw>
                </a:effectLst>
              </a:endParaRPr>
            </a:p>
          </p:txBody>
        </p:sp>
      </p:grpSp>
      <p:pic>
        <p:nvPicPr>
          <p:cNvPr id="83" name="Picture 82" descr="3245602685-2.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16570" y="5253351"/>
            <a:ext cx="920534" cy="329345"/>
          </a:xfrm>
          <a:prstGeom prst="rect">
            <a:avLst/>
          </a:prstGeom>
        </p:spPr>
      </p:pic>
      <p:pic>
        <p:nvPicPr>
          <p:cNvPr id="84" name="Picture 83"/>
          <p:cNvPicPr>
            <a:picLocks noChangeAspect="1"/>
          </p:cNvPicPr>
          <p:nvPr/>
        </p:nvPicPr>
        <p:blipFill>
          <a:blip r:embed="rId6"/>
          <a:stretch>
            <a:fillRect/>
          </a:stretch>
        </p:blipFill>
        <p:spPr>
          <a:xfrm>
            <a:off x="1698782" y="5206540"/>
            <a:ext cx="1249079" cy="396937"/>
          </a:xfrm>
          <a:prstGeom prst="rect">
            <a:avLst/>
          </a:prstGeom>
        </p:spPr>
      </p:pic>
      <p:pic>
        <p:nvPicPr>
          <p:cNvPr id="85" name="Picture 4" descr="http://www.hopeworks.org/wp-content/uploads/2012/05/salesforce-news-story.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52441" y="4994093"/>
            <a:ext cx="1184451" cy="888338"/>
          </a:xfrm>
          <a:prstGeom prst="rect">
            <a:avLst/>
          </a:prstGeom>
          <a:noFill/>
          <a:extLst>
            <a:ext uri="{909E8E84-426E-40dd-AFC4-6F175D3DCCD1}">
              <a14:hiddenFill xmlns:a14="http://schemas.microsoft.com/office/drawing/2010/main" xmlns="">
                <a:solidFill>
                  <a:srgbClr val="FFFFFF"/>
                </a:solidFill>
              </a14:hiddenFill>
            </a:ext>
          </a:extLst>
        </p:spPr>
      </p:pic>
      <p:pic>
        <p:nvPicPr>
          <p:cNvPr id="86" name="Picture 6" descr="https://encrypted-tbn3.gstatic.com/images?q=tbn:ANd9GcQiU5kj_Rz1eeV6F2AoEy1I0dgONRFAOOhJ7oUdF_ygLJ4lMFvZ"/>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03581" y="5807330"/>
            <a:ext cx="1086786" cy="223944"/>
          </a:xfrm>
          <a:prstGeom prst="rect">
            <a:avLst/>
          </a:prstGeom>
          <a:noFill/>
          <a:extLst>
            <a:ext uri="{909E8E84-426E-40dd-AFC4-6F175D3DCCD1}">
              <a14:hiddenFill xmlns:a14="http://schemas.microsoft.com/office/drawing/2010/main" xmlns="">
                <a:solidFill>
                  <a:srgbClr val="FFFFFF"/>
                </a:solidFill>
              </a14:hiddenFill>
            </a:ext>
          </a:extLst>
        </p:spPr>
      </p:pic>
      <p:pic>
        <p:nvPicPr>
          <p:cNvPr id="87" name="Picture 8" descr="https://encrypted-tbn0.gstatic.com/images?q=tbn:ANd9GcTZAECUI_IhkoCMTBYh1IaN7MTm7AYWc3QzjODE_JPxw2QJXVkdZA"/>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56519" y="5063673"/>
            <a:ext cx="993033" cy="443318"/>
          </a:xfrm>
          <a:prstGeom prst="rect">
            <a:avLst/>
          </a:prstGeom>
          <a:noFill/>
          <a:extLst>
            <a:ext uri="{909E8E84-426E-40dd-AFC4-6F175D3DCCD1}">
              <a14:hiddenFill xmlns:a14="http://schemas.microsoft.com/office/drawing/2010/main" xmlns="">
                <a:solidFill>
                  <a:srgbClr val="FFFFFF"/>
                </a:solidFill>
              </a14:hiddenFill>
            </a:ext>
          </a:extLst>
        </p:spPr>
      </p:pic>
      <p:pic>
        <p:nvPicPr>
          <p:cNvPr id="88" name="Picture 10" descr="https://encrypted-tbn0.gstatic.com/images?q=tbn:ANd9GcTKYi6j0-7VLOwGWstmEJUGiwWEcYeC6WvjTuk-QfubW5iqfjsC9Q"/>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63051" y="5518870"/>
            <a:ext cx="739402" cy="739402"/>
          </a:xfrm>
          <a:prstGeom prst="rect">
            <a:avLst/>
          </a:prstGeom>
          <a:noFill/>
          <a:extLst>
            <a:ext uri="{909E8E84-426E-40dd-AFC4-6F175D3DCCD1}">
              <a14:hiddenFill xmlns:a14="http://schemas.microsoft.com/office/drawing/2010/main" xmlns="">
                <a:solidFill>
                  <a:srgbClr val="FFFFFF"/>
                </a:solidFill>
              </a14:hiddenFill>
            </a:ext>
          </a:extLst>
        </p:spPr>
      </p:pic>
      <p:pic>
        <p:nvPicPr>
          <p:cNvPr id="89" name="Picture 12" descr="https://encrypted-tbn0.gstatic.com/images?q=tbn:ANd9GcRSz6Zo1TMxwUUM8ymyWhSq_rkmJ2ng7EFF6aMLBGx3lIV56mWV"/>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62962" y="5137135"/>
            <a:ext cx="885882" cy="459978"/>
          </a:xfrm>
          <a:prstGeom prst="rect">
            <a:avLst/>
          </a:prstGeom>
          <a:noFill/>
          <a:extLst>
            <a:ext uri="{909E8E84-426E-40dd-AFC4-6F175D3DCCD1}">
              <a14:hiddenFill xmlns:a14="http://schemas.microsoft.com/office/drawing/2010/main" xmlns="">
                <a:solidFill>
                  <a:srgbClr val="FFFFFF"/>
                </a:solidFill>
              </a14:hiddenFill>
            </a:ext>
          </a:extLst>
        </p:spPr>
      </p:pic>
      <p:pic>
        <p:nvPicPr>
          <p:cNvPr id="90" name="Picture 14" descr="http://www.userlike.com/static/web/images/partner/zendesk_logo.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417582" y="5017553"/>
            <a:ext cx="1121890" cy="841418"/>
          </a:xfrm>
          <a:prstGeom prst="rect">
            <a:avLst/>
          </a:prstGeom>
          <a:noFill/>
          <a:extLst>
            <a:ext uri="{909E8E84-426E-40dd-AFC4-6F175D3DCCD1}">
              <a14:hiddenFill xmlns:a14="http://schemas.microsoft.com/office/drawing/2010/main" xmlns="">
                <a:solidFill>
                  <a:srgbClr val="FFFFFF"/>
                </a:solidFill>
              </a14:hiddenFill>
            </a:ext>
          </a:extLst>
        </p:spPr>
      </p:pic>
      <p:pic>
        <p:nvPicPr>
          <p:cNvPr id="91" name="Picture 16" descr="https://encrypted-tbn0.gstatic.com/images?q=tbn:ANd9GcTmDajF0XJUoto-2kaO0iSqz_cuUBOUOD3fstocIY4ZTrNb3c6E3Q"/>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204237" y="4946630"/>
            <a:ext cx="704524" cy="860700"/>
          </a:xfrm>
          <a:prstGeom prst="rect">
            <a:avLst/>
          </a:prstGeom>
          <a:noFill/>
          <a:extLst>
            <a:ext uri="{909E8E84-426E-40dd-AFC4-6F175D3DCCD1}">
              <a14:hiddenFill xmlns:a14="http://schemas.microsoft.com/office/drawing/2010/main" xmlns="">
                <a:solidFill>
                  <a:srgbClr val="FFFFFF"/>
                </a:solidFill>
              </a14:hiddenFill>
            </a:ext>
          </a:extLst>
        </p:spPr>
      </p:pic>
      <p:sp>
        <p:nvSpPr>
          <p:cNvPr id="33" name="TextBox 32"/>
          <p:cNvSpPr txBox="1"/>
          <p:nvPr/>
        </p:nvSpPr>
        <p:spPr>
          <a:xfrm>
            <a:off x="9866044" y="1123642"/>
            <a:ext cx="1054940" cy="307777"/>
          </a:xfrm>
          <a:prstGeom prst="rect">
            <a:avLst/>
          </a:prstGeom>
          <a:noFill/>
        </p:spPr>
        <p:txBody>
          <a:bodyPr wrap="square" rtlCol="0">
            <a:spAutoFit/>
          </a:bodyPr>
          <a:lstStyle/>
          <a:p>
            <a:r>
              <a:rPr lang="en-US" sz="1400" dirty="0">
                <a:solidFill>
                  <a:srgbClr val="63666A"/>
                </a:solidFill>
                <a:latin typeface="Segoe UI Light" panose="020B0502040204020203" pitchFamily="34" charset="0"/>
                <a:cs typeface="Segoe UI Light" panose="020B0502040204020203" pitchFamily="34" charset="0"/>
              </a:rPr>
              <a:t>Stories</a:t>
            </a:r>
          </a:p>
        </p:txBody>
      </p:sp>
      <p:sp>
        <p:nvSpPr>
          <p:cNvPr id="3" name="Title 2"/>
          <p:cNvSpPr>
            <a:spLocks noGrp="1"/>
          </p:cNvSpPr>
          <p:nvPr>
            <p:ph type="title"/>
          </p:nvPr>
        </p:nvSpPr>
        <p:spPr/>
        <p:txBody>
          <a:bodyPr/>
          <a:lstStyle/>
          <a:p>
            <a:r>
              <a:rPr lang="en-US" dirty="0" smtClean="0"/>
              <a:t>Integration Vision</a:t>
            </a:r>
            <a:endParaRPr lang="en-US" dirty="0"/>
          </a:p>
        </p:txBody>
      </p:sp>
    </p:spTree>
    <p:extLst>
      <p:ext uri="{BB962C8B-B14F-4D97-AF65-F5344CB8AC3E}">
        <p14:creationId xmlns:p14="http://schemas.microsoft.com/office/powerpoint/2010/main" val="2564927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60" y="2059047"/>
            <a:ext cx="4202827" cy="2493202"/>
          </a:xfrm>
          <a:prstGeom prst="rect">
            <a:avLst/>
          </a:prstGeom>
        </p:spPr>
      </p:pic>
      <p:sp>
        <p:nvSpPr>
          <p:cNvPr id="30" name="Rectangle 29"/>
          <p:cNvSpPr/>
          <p:nvPr/>
        </p:nvSpPr>
        <p:spPr>
          <a:xfrm>
            <a:off x="6410867" y="2059047"/>
            <a:ext cx="3771632" cy="2308324"/>
          </a:xfrm>
          <a:prstGeom prst="rect">
            <a:avLst/>
          </a:prstGeom>
        </p:spPr>
        <p:txBody>
          <a:bodyPr wrap="square">
            <a:spAutoFit/>
          </a:bodyPr>
          <a:lstStyle/>
          <a:p>
            <a:r>
              <a:rPr lang="en-US" b="1" dirty="0">
                <a:solidFill>
                  <a:srgbClr val="63666A"/>
                </a:solidFill>
                <a:latin typeface="Segoe UI Light" panose="020B0502040204020203" pitchFamily="34" charset="0"/>
                <a:cs typeface="Segoe UI Light" panose="020B0502040204020203" pitchFamily="34" charset="0"/>
              </a:rPr>
              <a:t>Data In</a:t>
            </a:r>
          </a:p>
          <a:p>
            <a:r>
              <a:rPr lang="en-US" dirty="0">
                <a:solidFill>
                  <a:srgbClr val="63666A"/>
                </a:solidFill>
                <a:latin typeface="Segoe UI Light" panose="020B0502040204020203" pitchFamily="34" charset="0"/>
                <a:cs typeface="Segoe UI Light" panose="020B0502040204020203" pitchFamily="34" charset="0"/>
              </a:rPr>
              <a:t>Send activities from external applications to Yammer using Open Graph.</a:t>
            </a:r>
          </a:p>
          <a:p>
            <a:endParaRPr lang="en-US" dirty="0">
              <a:solidFill>
                <a:srgbClr val="63666A"/>
              </a:solidFill>
              <a:latin typeface="Segoe UI Light" panose="020B0502040204020203" pitchFamily="34" charset="0"/>
              <a:cs typeface="Segoe UI Light" panose="020B0502040204020203" pitchFamily="34" charset="0"/>
            </a:endParaRPr>
          </a:p>
          <a:p>
            <a:r>
              <a:rPr lang="en-US" b="1" dirty="0">
                <a:solidFill>
                  <a:srgbClr val="63666A"/>
                </a:solidFill>
                <a:latin typeface="Segoe UI Light" panose="020B0502040204020203" pitchFamily="34" charset="0"/>
                <a:cs typeface="Segoe UI Light" panose="020B0502040204020203" pitchFamily="34" charset="0"/>
              </a:rPr>
              <a:t>Data Out</a:t>
            </a:r>
          </a:p>
          <a:p>
            <a:r>
              <a:rPr lang="en-US" dirty="0">
                <a:solidFill>
                  <a:srgbClr val="63666A"/>
                </a:solidFill>
                <a:latin typeface="Segoe UI Light" panose="020B0502040204020203" pitchFamily="34" charset="0"/>
                <a:cs typeface="Segoe UI Light" panose="020B0502040204020203" pitchFamily="34" charset="0"/>
              </a:rPr>
              <a:t>Place Yammer in external applications with Yammer Embed.</a:t>
            </a:r>
          </a:p>
        </p:txBody>
      </p:sp>
      <p:sp>
        <p:nvSpPr>
          <p:cNvPr id="3" name="Title 2"/>
          <p:cNvSpPr>
            <a:spLocks noGrp="1"/>
          </p:cNvSpPr>
          <p:nvPr>
            <p:ph type="title"/>
          </p:nvPr>
        </p:nvSpPr>
        <p:spPr/>
        <p:txBody>
          <a:bodyPr/>
          <a:lstStyle/>
          <a:p>
            <a:r>
              <a:rPr lang="en-US" dirty="0" smtClean="0"/>
              <a:t>Data In/Data Out</a:t>
            </a:r>
            <a:endParaRPr lang="en-US" dirty="0"/>
          </a:p>
        </p:txBody>
      </p:sp>
    </p:spTree>
    <p:extLst>
      <p:ext uri="{BB962C8B-B14F-4D97-AF65-F5344CB8AC3E}">
        <p14:creationId xmlns:p14="http://schemas.microsoft.com/office/powerpoint/2010/main" val="2008283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915207" y="3834686"/>
            <a:ext cx="8357223" cy="1682547"/>
            <a:chOff x="534226" y="4027721"/>
            <a:chExt cx="11366404" cy="2288381"/>
          </a:xfrm>
        </p:grpSpPr>
        <p:sp>
          <p:nvSpPr>
            <p:cNvPr id="10" name="Freeform 9"/>
            <p:cNvSpPr/>
            <p:nvPr/>
          </p:nvSpPr>
          <p:spPr>
            <a:xfrm>
              <a:off x="534226" y="4027721"/>
              <a:ext cx="2130135" cy="2288381"/>
            </a:xfrm>
            <a:custGeom>
              <a:avLst/>
              <a:gdLst>
                <a:gd name="connsiteX0" fmla="*/ 0 w 2130135"/>
                <a:gd name="connsiteY0" fmla="*/ 213014 h 2288381"/>
                <a:gd name="connsiteX1" fmla="*/ 213014 w 2130135"/>
                <a:gd name="connsiteY1" fmla="*/ 0 h 2288381"/>
                <a:gd name="connsiteX2" fmla="*/ 1917122 w 2130135"/>
                <a:gd name="connsiteY2" fmla="*/ 0 h 2288381"/>
                <a:gd name="connsiteX3" fmla="*/ 2130136 w 2130135"/>
                <a:gd name="connsiteY3" fmla="*/ 213014 h 2288381"/>
                <a:gd name="connsiteX4" fmla="*/ 2130135 w 2130135"/>
                <a:gd name="connsiteY4" fmla="*/ 2075368 h 2288381"/>
                <a:gd name="connsiteX5" fmla="*/ 1917121 w 2130135"/>
                <a:gd name="connsiteY5" fmla="*/ 2288382 h 2288381"/>
                <a:gd name="connsiteX6" fmla="*/ 213014 w 2130135"/>
                <a:gd name="connsiteY6" fmla="*/ 2288381 h 2288381"/>
                <a:gd name="connsiteX7" fmla="*/ 0 w 2130135"/>
                <a:gd name="connsiteY7" fmla="*/ 2075367 h 2288381"/>
                <a:gd name="connsiteX8" fmla="*/ 0 w 2130135"/>
                <a:gd name="connsiteY8" fmla="*/ 213014 h 228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0135" h="2288381">
                  <a:moveTo>
                    <a:pt x="0" y="213014"/>
                  </a:moveTo>
                  <a:cubicBezTo>
                    <a:pt x="0" y="95370"/>
                    <a:pt x="95370" y="0"/>
                    <a:pt x="213014" y="0"/>
                  </a:cubicBezTo>
                  <a:lnTo>
                    <a:pt x="1917122" y="0"/>
                  </a:lnTo>
                  <a:cubicBezTo>
                    <a:pt x="2034766" y="0"/>
                    <a:pt x="2130136" y="95370"/>
                    <a:pt x="2130136" y="213014"/>
                  </a:cubicBezTo>
                  <a:cubicBezTo>
                    <a:pt x="2130136" y="833799"/>
                    <a:pt x="2130135" y="1454583"/>
                    <a:pt x="2130135" y="2075368"/>
                  </a:cubicBezTo>
                  <a:cubicBezTo>
                    <a:pt x="2130135" y="2193012"/>
                    <a:pt x="2034765" y="2288382"/>
                    <a:pt x="1917121" y="2288382"/>
                  </a:cubicBezTo>
                  <a:lnTo>
                    <a:pt x="213014" y="2288381"/>
                  </a:lnTo>
                  <a:cubicBezTo>
                    <a:pt x="95370" y="2288381"/>
                    <a:pt x="0" y="2193011"/>
                    <a:pt x="0" y="2075367"/>
                  </a:cubicBezTo>
                  <a:lnTo>
                    <a:pt x="0" y="21301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03" tIns="110303" rIns="110303" bIns="110303" numCol="1" spcCol="1270" anchor="ctr" anchorCtr="0">
              <a:noAutofit/>
            </a:bodyPr>
            <a:lstStyle/>
            <a:p>
              <a:pPr algn="ctr" defTabSz="751734">
                <a:lnSpc>
                  <a:spcPct val="90000"/>
                </a:lnSpc>
                <a:spcBef>
                  <a:spcPct val="0"/>
                </a:spcBef>
                <a:spcAft>
                  <a:spcPct val="35000"/>
                </a:spcAft>
              </a:pPr>
              <a:r>
                <a:rPr lang="en-US" sz="1471" dirty="0">
                  <a:solidFill>
                    <a:srgbClr val="FFFFFF"/>
                  </a:solidFill>
                </a:rPr>
                <a:t>Autocomplete</a:t>
              </a:r>
            </a:p>
          </p:txBody>
        </p:sp>
        <p:sp>
          <p:nvSpPr>
            <p:cNvPr id="11" name="Freeform 10"/>
            <p:cNvSpPr/>
            <p:nvPr/>
          </p:nvSpPr>
          <p:spPr>
            <a:xfrm>
              <a:off x="2843293" y="4027721"/>
              <a:ext cx="2130135" cy="2288381"/>
            </a:xfrm>
            <a:custGeom>
              <a:avLst/>
              <a:gdLst>
                <a:gd name="connsiteX0" fmla="*/ 0 w 2130135"/>
                <a:gd name="connsiteY0" fmla="*/ 213014 h 2288381"/>
                <a:gd name="connsiteX1" fmla="*/ 213014 w 2130135"/>
                <a:gd name="connsiteY1" fmla="*/ 0 h 2288381"/>
                <a:gd name="connsiteX2" fmla="*/ 1917122 w 2130135"/>
                <a:gd name="connsiteY2" fmla="*/ 0 h 2288381"/>
                <a:gd name="connsiteX3" fmla="*/ 2130136 w 2130135"/>
                <a:gd name="connsiteY3" fmla="*/ 213014 h 2288381"/>
                <a:gd name="connsiteX4" fmla="*/ 2130135 w 2130135"/>
                <a:gd name="connsiteY4" fmla="*/ 2075368 h 2288381"/>
                <a:gd name="connsiteX5" fmla="*/ 1917121 w 2130135"/>
                <a:gd name="connsiteY5" fmla="*/ 2288382 h 2288381"/>
                <a:gd name="connsiteX6" fmla="*/ 213014 w 2130135"/>
                <a:gd name="connsiteY6" fmla="*/ 2288381 h 2288381"/>
                <a:gd name="connsiteX7" fmla="*/ 0 w 2130135"/>
                <a:gd name="connsiteY7" fmla="*/ 2075367 h 2288381"/>
                <a:gd name="connsiteX8" fmla="*/ 0 w 2130135"/>
                <a:gd name="connsiteY8" fmla="*/ 213014 h 228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0135" h="2288381">
                  <a:moveTo>
                    <a:pt x="0" y="213014"/>
                  </a:moveTo>
                  <a:cubicBezTo>
                    <a:pt x="0" y="95370"/>
                    <a:pt x="95370" y="0"/>
                    <a:pt x="213014" y="0"/>
                  </a:cubicBezTo>
                  <a:lnTo>
                    <a:pt x="1917122" y="0"/>
                  </a:lnTo>
                  <a:cubicBezTo>
                    <a:pt x="2034766" y="0"/>
                    <a:pt x="2130136" y="95370"/>
                    <a:pt x="2130136" y="213014"/>
                  </a:cubicBezTo>
                  <a:cubicBezTo>
                    <a:pt x="2130136" y="833799"/>
                    <a:pt x="2130135" y="1454583"/>
                    <a:pt x="2130135" y="2075368"/>
                  </a:cubicBezTo>
                  <a:cubicBezTo>
                    <a:pt x="2130135" y="2193012"/>
                    <a:pt x="2034765" y="2288382"/>
                    <a:pt x="1917121" y="2288382"/>
                  </a:cubicBezTo>
                  <a:lnTo>
                    <a:pt x="213014" y="2288381"/>
                  </a:lnTo>
                  <a:cubicBezTo>
                    <a:pt x="95370" y="2288381"/>
                    <a:pt x="0" y="2193011"/>
                    <a:pt x="0" y="2075367"/>
                  </a:cubicBezTo>
                  <a:lnTo>
                    <a:pt x="0" y="21301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03" tIns="110303" rIns="110303" bIns="110303" numCol="1" spcCol="1270" anchor="ctr" anchorCtr="0">
              <a:noAutofit/>
            </a:bodyPr>
            <a:lstStyle/>
            <a:p>
              <a:pPr algn="ctr" defTabSz="751734">
                <a:lnSpc>
                  <a:spcPct val="90000"/>
                </a:lnSpc>
                <a:spcBef>
                  <a:spcPct val="0"/>
                </a:spcBef>
                <a:spcAft>
                  <a:spcPct val="35000"/>
                </a:spcAft>
              </a:pPr>
              <a:r>
                <a:rPr lang="en-US" sz="1471" dirty="0">
                  <a:solidFill>
                    <a:srgbClr val="FFFFFF"/>
                  </a:solidFill>
                </a:rPr>
                <a:t>Invitations</a:t>
              </a:r>
            </a:p>
          </p:txBody>
        </p:sp>
        <p:sp>
          <p:nvSpPr>
            <p:cNvPr id="12" name="Freeform 11"/>
            <p:cNvSpPr/>
            <p:nvPr/>
          </p:nvSpPr>
          <p:spPr>
            <a:xfrm>
              <a:off x="5152361" y="4027721"/>
              <a:ext cx="2130135" cy="2288381"/>
            </a:xfrm>
            <a:custGeom>
              <a:avLst/>
              <a:gdLst>
                <a:gd name="connsiteX0" fmla="*/ 0 w 2130135"/>
                <a:gd name="connsiteY0" fmla="*/ 213014 h 2288381"/>
                <a:gd name="connsiteX1" fmla="*/ 213014 w 2130135"/>
                <a:gd name="connsiteY1" fmla="*/ 0 h 2288381"/>
                <a:gd name="connsiteX2" fmla="*/ 1917122 w 2130135"/>
                <a:gd name="connsiteY2" fmla="*/ 0 h 2288381"/>
                <a:gd name="connsiteX3" fmla="*/ 2130136 w 2130135"/>
                <a:gd name="connsiteY3" fmla="*/ 213014 h 2288381"/>
                <a:gd name="connsiteX4" fmla="*/ 2130135 w 2130135"/>
                <a:gd name="connsiteY4" fmla="*/ 2075368 h 2288381"/>
                <a:gd name="connsiteX5" fmla="*/ 1917121 w 2130135"/>
                <a:gd name="connsiteY5" fmla="*/ 2288382 h 2288381"/>
                <a:gd name="connsiteX6" fmla="*/ 213014 w 2130135"/>
                <a:gd name="connsiteY6" fmla="*/ 2288381 h 2288381"/>
                <a:gd name="connsiteX7" fmla="*/ 0 w 2130135"/>
                <a:gd name="connsiteY7" fmla="*/ 2075367 h 2288381"/>
                <a:gd name="connsiteX8" fmla="*/ 0 w 2130135"/>
                <a:gd name="connsiteY8" fmla="*/ 213014 h 228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0135" h="2288381">
                  <a:moveTo>
                    <a:pt x="0" y="213014"/>
                  </a:moveTo>
                  <a:cubicBezTo>
                    <a:pt x="0" y="95370"/>
                    <a:pt x="95370" y="0"/>
                    <a:pt x="213014" y="0"/>
                  </a:cubicBezTo>
                  <a:lnTo>
                    <a:pt x="1917122" y="0"/>
                  </a:lnTo>
                  <a:cubicBezTo>
                    <a:pt x="2034766" y="0"/>
                    <a:pt x="2130136" y="95370"/>
                    <a:pt x="2130136" y="213014"/>
                  </a:cubicBezTo>
                  <a:cubicBezTo>
                    <a:pt x="2130136" y="833799"/>
                    <a:pt x="2130135" y="1454583"/>
                    <a:pt x="2130135" y="2075368"/>
                  </a:cubicBezTo>
                  <a:cubicBezTo>
                    <a:pt x="2130135" y="2193012"/>
                    <a:pt x="2034765" y="2288382"/>
                    <a:pt x="1917121" y="2288382"/>
                  </a:cubicBezTo>
                  <a:lnTo>
                    <a:pt x="213014" y="2288381"/>
                  </a:lnTo>
                  <a:cubicBezTo>
                    <a:pt x="95370" y="2288381"/>
                    <a:pt x="0" y="2193011"/>
                    <a:pt x="0" y="2075367"/>
                  </a:cubicBezTo>
                  <a:lnTo>
                    <a:pt x="0" y="21301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03" tIns="110303" rIns="110303" bIns="110303" numCol="1" spcCol="1270" anchor="ctr" anchorCtr="0">
              <a:noAutofit/>
            </a:bodyPr>
            <a:lstStyle/>
            <a:p>
              <a:pPr algn="ctr" defTabSz="751734">
                <a:lnSpc>
                  <a:spcPct val="90000"/>
                </a:lnSpc>
                <a:spcBef>
                  <a:spcPct val="0"/>
                </a:spcBef>
                <a:spcAft>
                  <a:spcPct val="35000"/>
                </a:spcAft>
              </a:pPr>
              <a:r>
                <a:rPr lang="en-US" sz="1471" dirty="0">
                  <a:solidFill>
                    <a:srgbClr val="FFFFFF"/>
                  </a:solidFill>
                </a:rPr>
                <a:t>Suggestions</a:t>
              </a:r>
            </a:p>
          </p:txBody>
        </p:sp>
        <p:sp>
          <p:nvSpPr>
            <p:cNvPr id="13" name="Freeform 12"/>
            <p:cNvSpPr/>
            <p:nvPr/>
          </p:nvSpPr>
          <p:spPr>
            <a:xfrm>
              <a:off x="7461428" y="4027721"/>
              <a:ext cx="2130135" cy="2288381"/>
            </a:xfrm>
            <a:custGeom>
              <a:avLst/>
              <a:gdLst>
                <a:gd name="connsiteX0" fmla="*/ 0 w 2130135"/>
                <a:gd name="connsiteY0" fmla="*/ 213014 h 2288381"/>
                <a:gd name="connsiteX1" fmla="*/ 213014 w 2130135"/>
                <a:gd name="connsiteY1" fmla="*/ 0 h 2288381"/>
                <a:gd name="connsiteX2" fmla="*/ 1917122 w 2130135"/>
                <a:gd name="connsiteY2" fmla="*/ 0 h 2288381"/>
                <a:gd name="connsiteX3" fmla="*/ 2130136 w 2130135"/>
                <a:gd name="connsiteY3" fmla="*/ 213014 h 2288381"/>
                <a:gd name="connsiteX4" fmla="*/ 2130135 w 2130135"/>
                <a:gd name="connsiteY4" fmla="*/ 2075368 h 2288381"/>
                <a:gd name="connsiteX5" fmla="*/ 1917121 w 2130135"/>
                <a:gd name="connsiteY5" fmla="*/ 2288382 h 2288381"/>
                <a:gd name="connsiteX6" fmla="*/ 213014 w 2130135"/>
                <a:gd name="connsiteY6" fmla="*/ 2288381 h 2288381"/>
                <a:gd name="connsiteX7" fmla="*/ 0 w 2130135"/>
                <a:gd name="connsiteY7" fmla="*/ 2075367 h 2288381"/>
                <a:gd name="connsiteX8" fmla="*/ 0 w 2130135"/>
                <a:gd name="connsiteY8" fmla="*/ 213014 h 228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0135" h="2288381">
                  <a:moveTo>
                    <a:pt x="0" y="213014"/>
                  </a:moveTo>
                  <a:cubicBezTo>
                    <a:pt x="0" y="95370"/>
                    <a:pt x="95370" y="0"/>
                    <a:pt x="213014" y="0"/>
                  </a:cubicBezTo>
                  <a:lnTo>
                    <a:pt x="1917122" y="0"/>
                  </a:lnTo>
                  <a:cubicBezTo>
                    <a:pt x="2034766" y="0"/>
                    <a:pt x="2130136" y="95370"/>
                    <a:pt x="2130136" y="213014"/>
                  </a:cubicBezTo>
                  <a:cubicBezTo>
                    <a:pt x="2130136" y="833799"/>
                    <a:pt x="2130135" y="1454583"/>
                    <a:pt x="2130135" y="2075368"/>
                  </a:cubicBezTo>
                  <a:cubicBezTo>
                    <a:pt x="2130135" y="2193012"/>
                    <a:pt x="2034765" y="2288382"/>
                    <a:pt x="1917121" y="2288382"/>
                  </a:cubicBezTo>
                  <a:lnTo>
                    <a:pt x="213014" y="2288381"/>
                  </a:lnTo>
                  <a:cubicBezTo>
                    <a:pt x="95370" y="2288381"/>
                    <a:pt x="0" y="2193011"/>
                    <a:pt x="0" y="2075367"/>
                  </a:cubicBezTo>
                  <a:lnTo>
                    <a:pt x="0" y="21301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03" tIns="110303" rIns="110303" bIns="110303" numCol="1" spcCol="1270" anchor="ctr" anchorCtr="0">
              <a:noAutofit/>
            </a:bodyPr>
            <a:lstStyle/>
            <a:p>
              <a:pPr algn="ctr" defTabSz="751734">
                <a:lnSpc>
                  <a:spcPct val="90000"/>
                </a:lnSpc>
                <a:spcBef>
                  <a:spcPct val="0"/>
                </a:spcBef>
                <a:spcAft>
                  <a:spcPct val="35000"/>
                </a:spcAft>
              </a:pPr>
              <a:r>
                <a:rPr lang="en-US" sz="1471" dirty="0">
                  <a:solidFill>
                    <a:srgbClr val="FFFFFF"/>
                  </a:solidFill>
                </a:rPr>
                <a:t>Networks</a:t>
              </a:r>
            </a:p>
          </p:txBody>
        </p:sp>
        <p:sp>
          <p:nvSpPr>
            <p:cNvPr id="14" name="Freeform 13"/>
            <p:cNvSpPr/>
            <p:nvPr/>
          </p:nvSpPr>
          <p:spPr>
            <a:xfrm>
              <a:off x="9770495" y="4027721"/>
              <a:ext cx="2130135" cy="2288381"/>
            </a:xfrm>
            <a:custGeom>
              <a:avLst/>
              <a:gdLst>
                <a:gd name="connsiteX0" fmla="*/ 0 w 2130135"/>
                <a:gd name="connsiteY0" fmla="*/ 213014 h 2288381"/>
                <a:gd name="connsiteX1" fmla="*/ 213014 w 2130135"/>
                <a:gd name="connsiteY1" fmla="*/ 0 h 2288381"/>
                <a:gd name="connsiteX2" fmla="*/ 1917122 w 2130135"/>
                <a:gd name="connsiteY2" fmla="*/ 0 h 2288381"/>
                <a:gd name="connsiteX3" fmla="*/ 2130136 w 2130135"/>
                <a:gd name="connsiteY3" fmla="*/ 213014 h 2288381"/>
                <a:gd name="connsiteX4" fmla="*/ 2130135 w 2130135"/>
                <a:gd name="connsiteY4" fmla="*/ 2075368 h 2288381"/>
                <a:gd name="connsiteX5" fmla="*/ 1917121 w 2130135"/>
                <a:gd name="connsiteY5" fmla="*/ 2288382 h 2288381"/>
                <a:gd name="connsiteX6" fmla="*/ 213014 w 2130135"/>
                <a:gd name="connsiteY6" fmla="*/ 2288381 h 2288381"/>
                <a:gd name="connsiteX7" fmla="*/ 0 w 2130135"/>
                <a:gd name="connsiteY7" fmla="*/ 2075367 h 2288381"/>
                <a:gd name="connsiteX8" fmla="*/ 0 w 2130135"/>
                <a:gd name="connsiteY8" fmla="*/ 213014 h 228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0135" h="2288381">
                  <a:moveTo>
                    <a:pt x="0" y="213014"/>
                  </a:moveTo>
                  <a:cubicBezTo>
                    <a:pt x="0" y="95370"/>
                    <a:pt x="95370" y="0"/>
                    <a:pt x="213014" y="0"/>
                  </a:cubicBezTo>
                  <a:lnTo>
                    <a:pt x="1917122" y="0"/>
                  </a:lnTo>
                  <a:cubicBezTo>
                    <a:pt x="2034766" y="0"/>
                    <a:pt x="2130136" y="95370"/>
                    <a:pt x="2130136" y="213014"/>
                  </a:cubicBezTo>
                  <a:cubicBezTo>
                    <a:pt x="2130136" y="833799"/>
                    <a:pt x="2130135" y="1454583"/>
                    <a:pt x="2130135" y="2075368"/>
                  </a:cubicBezTo>
                  <a:cubicBezTo>
                    <a:pt x="2130135" y="2193012"/>
                    <a:pt x="2034765" y="2288382"/>
                    <a:pt x="1917121" y="2288382"/>
                  </a:cubicBezTo>
                  <a:lnTo>
                    <a:pt x="213014" y="2288381"/>
                  </a:lnTo>
                  <a:cubicBezTo>
                    <a:pt x="95370" y="2288381"/>
                    <a:pt x="0" y="2193011"/>
                    <a:pt x="0" y="2075367"/>
                  </a:cubicBezTo>
                  <a:lnTo>
                    <a:pt x="0" y="213014"/>
                  </a:ln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03" tIns="110303" rIns="110303" bIns="110303" numCol="1" spcCol="1270" anchor="ctr" anchorCtr="0">
              <a:noAutofit/>
            </a:bodyPr>
            <a:lstStyle/>
            <a:p>
              <a:pPr algn="ctr" defTabSz="751734">
                <a:lnSpc>
                  <a:spcPct val="90000"/>
                </a:lnSpc>
                <a:spcBef>
                  <a:spcPct val="0"/>
                </a:spcBef>
                <a:spcAft>
                  <a:spcPct val="35000"/>
                </a:spcAft>
              </a:pPr>
              <a:r>
                <a:rPr lang="en-US" sz="1471" dirty="0">
                  <a:solidFill>
                    <a:srgbClr val="FFFFFF"/>
                  </a:solidFill>
                </a:rPr>
                <a:t>Data Export</a:t>
              </a:r>
            </a:p>
          </p:txBody>
        </p:sp>
      </p:grpSp>
      <p:grpSp>
        <p:nvGrpSpPr>
          <p:cNvPr id="17" name="Group 16"/>
          <p:cNvGrpSpPr/>
          <p:nvPr/>
        </p:nvGrpSpPr>
        <p:grpSpPr>
          <a:xfrm>
            <a:off x="1911850" y="2041836"/>
            <a:ext cx="8357223" cy="1682547"/>
            <a:chOff x="534226" y="4027721"/>
            <a:chExt cx="11366404" cy="2288381"/>
          </a:xfrm>
        </p:grpSpPr>
        <p:sp>
          <p:nvSpPr>
            <p:cNvPr id="18" name="Freeform 17"/>
            <p:cNvSpPr/>
            <p:nvPr/>
          </p:nvSpPr>
          <p:spPr>
            <a:xfrm>
              <a:off x="534226" y="4027721"/>
              <a:ext cx="2130135" cy="2288381"/>
            </a:xfrm>
            <a:custGeom>
              <a:avLst/>
              <a:gdLst>
                <a:gd name="connsiteX0" fmla="*/ 0 w 2130135"/>
                <a:gd name="connsiteY0" fmla="*/ 213014 h 2288381"/>
                <a:gd name="connsiteX1" fmla="*/ 213014 w 2130135"/>
                <a:gd name="connsiteY1" fmla="*/ 0 h 2288381"/>
                <a:gd name="connsiteX2" fmla="*/ 1917122 w 2130135"/>
                <a:gd name="connsiteY2" fmla="*/ 0 h 2288381"/>
                <a:gd name="connsiteX3" fmla="*/ 2130136 w 2130135"/>
                <a:gd name="connsiteY3" fmla="*/ 213014 h 2288381"/>
                <a:gd name="connsiteX4" fmla="*/ 2130135 w 2130135"/>
                <a:gd name="connsiteY4" fmla="*/ 2075368 h 2288381"/>
                <a:gd name="connsiteX5" fmla="*/ 1917121 w 2130135"/>
                <a:gd name="connsiteY5" fmla="*/ 2288382 h 2288381"/>
                <a:gd name="connsiteX6" fmla="*/ 213014 w 2130135"/>
                <a:gd name="connsiteY6" fmla="*/ 2288381 h 2288381"/>
                <a:gd name="connsiteX7" fmla="*/ 0 w 2130135"/>
                <a:gd name="connsiteY7" fmla="*/ 2075367 h 2288381"/>
                <a:gd name="connsiteX8" fmla="*/ 0 w 2130135"/>
                <a:gd name="connsiteY8" fmla="*/ 213014 h 228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0135" h="2288381">
                  <a:moveTo>
                    <a:pt x="0" y="213014"/>
                  </a:moveTo>
                  <a:cubicBezTo>
                    <a:pt x="0" y="95370"/>
                    <a:pt x="95370" y="0"/>
                    <a:pt x="213014" y="0"/>
                  </a:cubicBezTo>
                  <a:lnTo>
                    <a:pt x="1917122" y="0"/>
                  </a:lnTo>
                  <a:cubicBezTo>
                    <a:pt x="2034766" y="0"/>
                    <a:pt x="2130136" y="95370"/>
                    <a:pt x="2130136" y="213014"/>
                  </a:cubicBezTo>
                  <a:cubicBezTo>
                    <a:pt x="2130136" y="833799"/>
                    <a:pt x="2130135" y="1454583"/>
                    <a:pt x="2130135" y="2075368"/>
                  </a:cubicBezTo>
                  <a:cubicBezTo>
                    <a:pt x="2130135" y="2193012"/>
                    <a:pt x="2034765" y="2288382"/>
                    <a:pt x="1917121" y="2288382"/>
                  </a:cubicBezTo>
                  <a:lnTo>
                    <a:pt x="213014" y="2288381"/>
                  </a:lnTo>
                  <a:cubicBezTo>
                    <a:pt x="95370" y="2288381"/>
                    <a:pt x="0" y="2193011"/>
                    <a:pt x="0" y="2075367"/>
                  </a:cubicBezTo>
                  <a:lnTo>
                    <a:pt x="0" y="21301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03" tIns="110303" rIns="110303" bIns="110303" numCol="1" spcCol="1270" anchor="ctr" anchorCtr="0">
              <a:noAutofit/>
            </a:bodyPr>
            <a:lstStyle/>
            <a:p>
              <a:pPr algn="ctr" defTabSz="751734">
                <a:lnSpc>
                  <a:spcPct val="90000"/>
                </a:lnSpc>
                <a:spcBef>
                  <a:spcPct val="0"/>
                </a:spcBef>
                <a:spcAft>
                  <a:spcPct val="35000"/>
                </a:spcAft>
              </a:pPr>
              <a:r>
                <a:rPr lang="en-US" sz="1471">
                  <a:solidFill>
                    <a:srgbClr val="FFFFFF"/>
                  </a:solidFill>
                </a:rPr>
                <a:t>Messages</a:t>
              </a:r>
              <a:endParaRPr lang="en-US" sz="1471" dirty="0">
                <a:solidFill>
                  <a:srgbClr val="FFFFFF"/>
                </a:solidFill>
              </a:endParaRPr>
            </a:p>
          </p:txBody>
        </p:sp>
        <p:sp>
          <p:nvSpPr>
            <p:cNvPr id="19" name="Freeform 18"/>
            <p:cNvSpPr/>
            <p:nvPr/>
          </p:nvSpPr>
          <p:spPr>
            <a:xfrm>
              <a:off x="2843293" y="4027721"/>
              <a:ext cx="2130135" cy="2288381"/>
            </a:xfrm>
            <a:custGeom>
              <a:avLst/>
              <a:gdLst>
                <a:gd name="connsiteX0" fmla="*/ 0 w 2130135"/>
                <a:gd name="connsiteY0" fmla="*/ 213014 h 2288381"/>
                <a:gd name="connsiteX1" fmla="*/ 213014 w 2130135"/>
                <a:gd name="connsiteY1" fmla="*/ 0 h 2288381"/>
                <a:gd name="connsiteX2" fmla="*/ 1917122 w 2130135"/>
                <a:gd name="connsiteY2" fmla="*/ 0 h 2288381"/>
                <a:gd name="connsiteX3" fmla="*/ 2130136 w 2130135"/>
                <a:gd name="connsiteY3" fmla="*/ 213014 h 2288381"/>
                <a:gd name="connsiteX4" fmla="*/ 2130135 w 2130135"/>
                <a:gd name="connsiteY4" fmla="*/ 2075368 h 2288381"/>
                <a:gd name="connsiteX5" fmla="*/ 1917121 w 2130135"/>
                <a:gd name="connsiteY5" fmla="*/ 2288382 h 2288381"/>
                <a:gd name="connsiteX6" fmla="*/ 213014 w 2130135"/>
                <a:gd name="connsiteY6" fmla="*/ 2288381 h 2288381"/>
                <a:gd name="connsiteX7" fmla="*/ 0 w 2130135"/>
                <a:gd name="connsiteY7" fmla="*/ 2075367 h 2288381"/>
                <a:gd name="connsiteX8" fmla="*/ 0 w 2130135"/>
                <a:gd name="connsiteY8" fmla="*/ 213014 h 228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0135" h="2288381">
                  <a:moveTo>
                    <a:pt x="0" y="213014"/>
                  </a:moveTo>
                  <a:cubicBezTo>
                    <a:pt x="0" y="95370"/>
                    <a:pt x="95370" y="0"/>
                    <a:pt x="213014" y="0"/>
                  </a:cubicBezTo>
                  <a:lnTo>
                    <a:pt x="1917122" y="0"/>
                  </a:lnTo>
                  <a:cubicBezTo>
                    <a:pt x="2034766" y="0"/>
                    <a:pt x="2130136" y="95370"/>
                    <a:pt x="2130136" y="213014"/>
                  </a:cubicBezTo>
                  <a:cubicBezTo>
                    <a:pt x="2130136" y="833799"/>
                    <a:pt x="2130135" y="1454583"/>
                    <a:pt x="2130135" y="2075368"/>
                  </a:cubicBezTo>
                  <a:cubicBezTo>
                    <a:pt x="2130135" y="2193012"/>
                    <a:pt x="2034765" y="2288382"/>
                    <a:pt x="1917121" y="2288382"/>
                  </a:cubicBezTo>
                  <a:lnTo>
                    <a:pt x="213014" y="2288381"/>
                  </a:lnTo>
                  <a:cubicBezTo>
                    <a:pt x="95370" y="2288381"/>
                    <a:pt x="0" y="2193011"/>
                    <a:pt x="0" y="2075367"/>
                  </a:cubicBezTo>
                  <a:lnTo>
                    <a:pt x="0" y="21301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03" tIns="110303" rIns="110303" bIns="110303" numCol="1" spcCol="1270" anchor="ctr" anchorCtr="0">
              <a:noAutofit/>
            </a:bodyPr>
            <a:lstStyle/>
            <a:p>
              <a:pPr algn="ctr" defTabSz="751734">
                <a:lnSpc>
                  <a:spcPct val="90000"/>
                </a:lnSpc>
                <a:spcBef>
                  <a:spcPct val="0"/>
                </a:spcBef>
                <a:spcAft>
                  <a:spcPct val="35000"/>
                </a:spcAft>
              </a:pPr>
              <a:r>
                <a:rPr lang="en-US" sz="1471" dirty="0">
                  <a:solidFill>
                    <a:srgbClr val="FFFFFF"/>
                  </a:solidFill>
                </a:rPr>
                <a:t>Users</a:t>
              </a:r>
            </a:p>
          </p:txBody>
        </p:sp>
        <p:sp>
          <p:nvSpPr>
            <p:cNvPr id="20" name="Freeform 19"/>
            <p:cNvSpPr/>
            <p:nvPr/>
          </p:nvSpPr>
          <p:spPr>
            <a:xfrm>
              <a:off x="5152361" y="4027721"/>
              <a:ext cx="2130135" cy="2288381"/>
            </a:xfrm>
            <a:custGeom>
              <a:avLst/>
              <a:gdLst>
                <a:gd name="connsiteX0" fmla="*/ 0 w 2130135"/>
                <a:gd name="connsiteY0" fmla="*/ 213014 h 2288381"/>
                <a:gd name="connsiteX1" fmla="*/ 213014 w 2130135"/>
                <a:gd name="connsiteY1" fmla="*/ 0 h 2288381"/>
                <a:gd name="connsiteX2" fmla="*/ 1917122 w 2130135"/>
                <a:gd name="connsiteY2" fmla="*/ 0 h 2288381"/>
                <a:gd name="connsiteX3" fmla="*/ 2130136 w 2130135"/>
                <a:gd name="connsiteY3" fmla="*/ 213014 h 2288381"/>
                <a:gd name="connsiteX4" fmla="*/ 2130135 w 2130135"/>
                <a:gd name="connsiteY4" fmla="*/ 2075368 h 2288381"/>
                <a:gd name="connsiteX5" fmla="*/ 1917121 w 2130135"/>
                <a:gd name="connsiteY5" fmla="*/ 2288382 h 2288381"/>
                <a:gd name="connsiteX6" fmla="*/ 213014 w 2130135"/>
                <a:gd name="connsiteY6" fmla="*/ 2288381 h 2288381"/>
                <a:gd name="connsiteX7" fmla="*/ 0 w 2130135"/>
                <a:gd name="connsiteY7" fmla="*/ 2075367 h 2288381"/>
                <a:gd name="connsiteX8" fmla="*/ 0 w 2130135"/>
                <a:gd name="connsiteY8" fmla="*/ 213014 h 228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0135" h="2288381">
                  <a:moveTo>
                    <a:pt x="0" y="213014"/>
                  </a:moveTo>
                  <a:cubicBezTo>
                    <a:pt x="0" y="95370"/>
                    <a:pt x="95370" y="0"/>
                    <a:pt x="213014" y="0"/>
                  </a:cubicBezTo>
                  <a:lnTo>
                    <a:pt x="1917122" y="0"/>
                  </a:lnTo>
                  <a:cubicBezTo>
                    <a:pt x="2034766" y="0"/>
                    <a:pt x="2130136" y="95370"/>
                    <a:pt x="2130136" y="213014"/>
                  </a:cubicBezTo>
                  <a:cubicBezTo>
                    <a:pt x="2130136" y="833799"/>
                    <a:pt x="2130135" y="1454583"/>
                    <a:pt x="2130135" y="2075368"/>
                  </a:cubicBezTo>
                  <a:cubicBezTo>
                    <a:pt x="2130135" y="2193012"/>
                    <a:pt x="2034765" y="2288382"/>
                    <a:pt x="1917121" y="2288382"/>
                  </a:cubicBezTo>
                  <a:lnTo>
                    <a:pt x="213014" y="2288381"/>
                  </a:lnTo>
                  <a:cubicBezTo>
                    <a:pt x="95370" y="2288381"/>
                    <a:pt x="0" y="2193011"/>
                    <a:pt x="0" y="2075367"/>
                  </a:cubicBezTo>
                  <a:lnTo>
                    <a:pt x="0" y="21301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03" tIns="110303" rIns="110303" bIns="110303" numCol="1" spcCol="1270" anchor="ctr" anchorCtr="0">
              <a:noAutofit/>
            </a:bodyPr>
            <a:lstStyle/>
            <a:p>
              <a:pPr algn="ctr" defTabSz="751734">
                <a:lnSpc>
                  <a:spcPct val="90000"/>
                </a:lnSpc>
                <a:spcBef>
                  <a:spcPct val="0"/>
                </a:spcBef>
                <a:spcAft>
                  <a:spcPct val="35000"/>
                </a:spcAft>
              </a:pPr>
              <a:r>
                <a:rPr lang="en-US" sz="1471" dirty="0">
                  <a:solidFill>
                    <a:srgbClr val="FFFFFF"/>
                  </a:solidFill>
                </a:rPr>
                <a:t>Groups</a:t>
              </a:r>
            </a:p>
          </p:txBody>
        </p:sp>
        <p:sp>
          <p:nvSpPr>
            <p:cNvPr id="21" name="Freeform 20"/>
            <p:cNvSpPr/>
            <p:nvPr/>
          </p:nvSpPr>
          <p:spPr>
            <a:xfrm>
              <a:off x="7461428" y="4027721"/>
              <a:ext cx="2130135" cy="2288381"/>
            </a:xfrm>
            <a:custGeom>
              <a:avLst/>
              <a:gdLst>
                <a:gd name="connsiteX0" fmla="*/ 0 w 2130135"/>
                <a:gd name="connsiteY0" fmla="*/ 213014 h 2288381"/>
                <a:gd name="connsiteX1" fmla="*/ 213014 w 2130135"/>
                <a:gd name="connsiteY1" fmla="*/ 0 h 2288381"/>
                <a:gd name="connsiteX2" fmla="*/ 1917122 w 2130135"/>
                <a:gd name="connsiteY2" fmla="*/ 0 h 2288381"/>
                <a:gd name="connsiteX3" fmla="*/ 2130136 w 2130135"/>
                <a:gd name="connsiteY3" fmla="*/ 213014 h 2288381"/>
                <a:gd name="connsiteX4" fmla="*/ 2130135 w 2130135"/>
                <a:gd name="connsiteY4" fmla="*/ 2075368 h 2288381"/>
                <a:gd name="connsiteX5" fmla="*/ 1917121 w 2130135"/>
                <a:gd name="connsiteY5" fmla="*/ 2288382 h 2288381"/>
                <a:gd name="connsiteX6" fmla="*/ 213014 w 2130135"/>
                <a:gd name="connsiteY6" fmla="*/ 2288381 h 2288381"/>
                <a:gd name="connsiteX7" fmla="*/ 0 w 2130135"/>
                <a:gd name="connsiteY7" fmla="*/ 2075367 h 2288381"/>
                <a:gd name="connsiteX8" fmla="*/ 0 w 2130135"/>
                <a:gd name="connsiteY8" fmla="*/ 213014 h 228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0135" h="2288381">
                  <a:moveTo>
                    <a:pt x="0" y="213014"/>
                  </a:moveTo>
                  <a:cubicBezTo>
                    <a:pt x="0" y="95370"/>
                    <a:pt x="95370" y="0"/>
                    <a:pt x="213014" y="0"/>
                  </a:cubicBezTo>
                  <a:lnTo>
                    <a:pt x="1917122" y="0"/>
                  </a:lnTo>
                  <a:cubicBezTo>
                    <a:pt x="2034766" y="0"/>
                    <a:pt x="2130136" y="95370"/>
                    <a:pt x="2130136" y="213014"/>
                  </a:cubicBezTo>
                  <a:cubicBezTo>
                    <a:pt x="2130136" y="833799"/>
                    <a:pt x="2130135" y="1454583"/>
                    <a:pt x="2130135" y="2075368"/>
                  </a:cubicBezTo>
                  <a:cubicBezTo>
                    <a:pt x="2130135" y="2193012"/>
                    <a:pt x="2034765" y="2288382"/>
                    <a:pt x="1917121" y="2288382"/>
                  </a:cubicBezTo>
                  <a:lnTo>
                    <a:pt x="213014" y="2288381"/>
                  </a:lnTo>
                  <a:cubicBezTo>
                    <a:pt x="95370" y="2288381"/>
                    <a:pt x="0" y="2193011"/>
                    <a:pt x="0" y="2075367"/>
                  </a:cubicBezTo>
                  <a:lnTo>
                    <a:pt x="0" y="21301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03" tIns="110303" rIns="110303" bIns="110303" numCol="1" spcCol="1270" anchor="ctr" anchorCtr="0">
              <a:noAutofit/>
            </a:bodyPr>
            <a:lstStyle/>
            <a:p>
              <a:pPr algn="ctr" defTabSz="751734">
                <a:lnSpc>
                  <a:spcPct val="90000"/>
                </a:lnSpc>
                <a:spcBef>
                  <a:spcPct val="0"/>
                </a:spcBef>
                <a:spcAft>
                  <a:spcPct val="35000"/>
                </a:spcAft>
              </a:pPr>
              <a:r>
                <a:rPr lang="en-US" sz="1471" dirty="0">
                  <a:solidFill>
                    <a:srgbClr val="FFFFFF"/>
                  </a:solidFill>
                </a:rPr>
                <a:t>Search</a:t>
              </a:r>
            </a:p>
          </p:txBody>
        </p:sp>
        <p:sp>
          <p:nvSpPr>
            <p:cNvPr id="22" name="Freeform 21"/>
            <p:cNvSpPr/>
            <p:nvPr/>
          </p:nvSpPr>
          <p:spPr>
            <a:xfrm>
              <a:off x="9770495" y="4027721"/>
              <a:ext cx="2130135" cy="2288381"/>
            </a:xfrm>
            <a:custGeom>
              <a:avLst/>
              <a:gdLst>
                <a:gd name="connsiteX0" fmla="*/ 0 w 2130135"/>
                <a:gd name="connsiteY0" fmla="*/ 213014 h 2288381"/>
                <a:gd name="connsiteX1" fmla="*/ 213014 w 2130135"/>
                <a:gd name="connsiteY1" fmla="*/ 0 h 2288381"/>
                <a:gd name="connsiteX2" fmla="*/ 1917122 w 2130135"/>
                <a:gd name="connsiteY2" fmla="*/ 0 h 2288381"/>
                <a:gd name="connsiteX3" fmla="*/ 2130136 w 2130135"/>
                <a:gd name="connsiteY3" fmla="*/ 213014 h 2288381"/>
                <a:gd name="connsiteX4" fmla="*/ 2130135 w 2130135"/>
                <a:gd name="connsiteY4" fmla="*/ 2075368 h 2288381"/>
                <a:gd name="connsiteX5" fmla="*/ 1917121 w 2130135"/>
                <a:gd name="connsiteY5" fmla="*/ 2288382 h 2288381"/>
                <a:gd name="connsiteX6" fmla="*/ 213014 w 2130135"/>
                <a:gd name="connsiteY6" fmla="*/ 2288381 h 2288381"/>
                <a:gd name="connsiteX7" fmla="*/ 0 w 2130135"/>
                <a:gd name="connsiteY7" fmla="*/ 2075367 h 2288381"/>
                <a:gd name="connsiteX8" fmla="*/ 0 w 2130135"/>
                <a:gd name="connsiteY8" fmla="*/ 213014 h 228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0135" h="2288381">
                  <a:moveTo>
                    <a:pt x="0" y="213014"/>
                  </a:moveTo>
                  <a:cubicBezTo>
                    <a:pt x="0" y="95370"/>
                    <a:pt x="95370" y="0"/>
                    <a:pt x="213014" y="0"/>
                  </a:cubicBezTo>
                  <a:lnTo>
                    <a:pt x="1917122" y="0"/>
                  </a:lnTo>
                  <a:cubicBezTo>
                    <a:pt x="2034766" y="0"/>
                    <a:pt x="2130136" y="95370"/>
                    <a:pt x="2130136" y="213014"/>
                  </a:cubicBezTo>
                  <a:cubicBezTo>
                    <a:pt x="2130136" y="833799"/>
                    <a:pt x="2130135" y="1454583"/>
                    <a:pt x="2130135" y="2075368"/>
                  </a:cubicBezTo>
                  <a:cubicBezTo>
                    <a:pt x="2130135" y="2193012"/>
                    <a:pt x="2034765" y="2288382"/>
                    <a:pt x="1917121" y="2288382"/>
                  </a:cubicBezTo>
                  <a:lnTo>
                    <a:pt x="213014" y="2288381"/>
                  </a:lnTo>
                  <a:cubicBezTo>
                    <a:pt x="95370" y="2288381"/>
                    <a:pt x="0" y="2193011"/>
                    <a:pt x="0" y="2075367"/>
                  </a:cubicBezTo>
                  <a:lnTo>
                    <a:pt x="0" y="21301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03" tIns="110303" rIns="110303" bIns="110303" numCol="1" spcCol="1270" anchor="ctr" anchorCtr="0">
              <a:noAutofit/>
            </a:bodyPr>
            <a:lstStyle/>
            <a:p>
              <a:pPr algn="ctr" defTabSz="751734">
                <a:lnSpc>
                  <a:spcPct val="90000"/>
                </a:lnSpc>
                <a:spcBef>
                  <a:spcPct val="0"/>
                </a:spcBef>
                <a:spcAft>
                  <a:spcPct val="35000"/>
                </a:spcAft>
              </a:pPr>
              <a:r>
                <a:rPr lang="en-US" sz="1471" dirty="0">
                  <a:solidFill>
                    <a:srgbClr val="FFFFFF"/>
                  </a:solidFill>
                </a:rPr>
                <a:t>Activities</a:t>
              </a:r>
            </a:p>
          </p:txBody>
        </p:sp>
      </p:grpSp>
      <p:sp>
        <p:nvSpPr>
          <p:cNvPr id="31" name="Title 4"/>
          <p:cNvSpPr>
            <a:spLocks noGrp="1"/>
          </p:cNvSpPr>
          <p:nvPr>
            <p:ph type="title"/>
          </p:nvPr>
        </p:nvSpPr>
        <p:spPr>
          <a:xfrm>
            <a:off x="519112" y="228600"/>
            <a:ext cx="11149013" cy="747897"/>
          </a:xfrm>
        </p:spPr>
        <p:txBody>
          <a:bodyPr/>
          <a:lstStyle/>
          <a:p>
            <a:r>
              <a:rPr lang="en-US" dirty="0" smtClean="0"/>
              <a:t>REST API</a:t>
            </a:r>
            <a:endParaRPr lang="en-US" dirty="0"/>
          </a:p>
        </p:txBody>
      </p:sp>
    </p:spTree>
    <p:extLst>
      <p:ext uri="{BB962C8B-B14F-4D97-AF65-F5344CB8AC3E}">
        <p14:creationId xmlns:p14="http://schemas.microsoft.com/office/powerpoint/2010/main" val="257543060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3024</Words>
  <Application>Microsoft Office PowerPoint</Application>
  <PresentationFormat>Custom</PresentationFormat>
  <Paragraphs>353</Paragraphs>
  <Slides>34</Slides>
  <Notes>22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Consolas</vt:lpstr>
      <vt:lpstr>Courier New</vt:lpstr>
      <vt:lpstr>Interstate-Bold</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O3653-4 Deep Dive into Office 365 APIs for Yammer services</vt:lpstr>
      <vt:lpstr>Agenda </vt:lpstr>
      <vt:lpstr>Overview</vt:lpstr>
      <vt:lpstr>Yammer 101</vt:lpstr>
      <vt:lpstr>Integration Vision</vt:lpstr>
      <vt:lpstr>Data In/Data Out</vt:lpstr>
      <vt:lpstr>REST API</vt:lpstr>
      <vt:lpstr>SDKs</vt:lpstr>
      <vt:lpstr>Open Graph Protocol</vt:lpstr>
      <vt:lpstr>Embedding</vt:lpstr>
      <vt:lpstr>PowerPoint Presentation</vt:lpstr>
      <vt:lpstr>REST API</vt:lpstr>
      <vt:lpstr>App Registration</vt:lpstr>
      <vt:lpstr>App Authorization</vt:lpstr>
      <vt:lpstr>JavaScript SDK</vt:lpstr>
      <vt:lpstr>Server-Side Authorization</vt:lpstr>
      <vt:lpstr>Server-Side Integration</vt:lpstr>
      <vt:lpstr>PowerPoint Presentation</vt:lpstr>
      <vt:lpstr>OpenGraph Protocol</vt:lpstr>
      <vt:lpstr>The Enterprise Graph</vt:lpstr>
      <vt:lpstr>OpenGraph for Yammer Integration</vt:lpstr>
      <vt:lpstr>OpenGraph Format</vt:lpstr>
      <vt:lpstr>Activities</vt:lpstr>
      <vt:lpstr>Supported Objects &amp; Actions</vt:lpstr>
      <vt:lpstr>OpenGraph – Delivery</vt:lpstr>
      <vt:lpstr>PowerPoint Presentation</vt:lpstr>
      <vt:lpstr>Embedding</vt:lpstr>
      <vt:lpstr>Embedding</vt:lpstr>
      <vt:lpstr>Embed OpenGraph Feed</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2014-09-10T12:12:05Z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