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29"/>
  </p:notesMasterIdLst>
  <p:handoutMasterIdLst>
    <p:handoutMasterId r:id="rId30"/>
  </p:handoutMasterIdLst>
  <p:sldIdLst>
    <p:sldId id="657" r:id="rId6"/>
    <p:sldId id="658" r:id="rId7"/>
    <p:sldId id="659" r:id="rId8"/>
    <p:sldId id="660" r:id="rId9"/>
    <p:sldId id="663" r:id="rId10"/>
    <p:sldId id="662" r:id="rId11"/>
    <p:sldId id="664" r:id="rId12"/>
    <p:sldId id="665" r:id="rId13"/>
    <p:sldId id="668" r:id="rId14"/>
    <p:sldId id="666" r:id="rId15"/>
    <p:sldId id="661" r:id="rId16"/>
    <p:sldId id="669" r:id="rId17"/>
    <p:sldId id="670" r:id="rId18"/>
    <p:sldId id="675" r:id="rId19"/>
    <p:sldId id="677" r:id="rId20"/>
    <p:sldId id="678" r:id="rId21"/>
    <p:sldId id="676" r:id="rId22"/>
    <p:sldId id="671" r:id="rId23"/>
    <p:sldId id="673" r:id="rId24"/>
    <p:sldId id="679" r:id="rId25"/>
    <p:sldId id="672" r:id="rId26"/>
    <p:sldId id="674" r:id="rId27"/>
    <p:sldId id="654" r:id="rId2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9" autoAdjust="0"/>
    <p:restoredTop sz="86364" autoAdjust="0"/>
  </p:normalViewPr>
  <p:slideViewPr>
    <p:cSldViewPr snapToGrid="0">
      <p:cViewPr varScale="1">
        <p:scale>
          <a:sx n="71" d="100"/>
          <a:sy n="71" d="100"/>
        </p:scale>
        <p:origin x="48" y="2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7244"/>
    </p:cViewPr>
  </p:outlineViewPr>
  <p:notesTextViewPr>
    <p:cViewPr>
      <p:scale>
        <a:sx n="100" d="100"/>
        <a:sy n="100" d="100"/>
      </p:scale>
      <p:origin x="0" y="0"/>
    </p:cViewPr>
  </p:notesTextViewPr>
  <p:sorterViewPr>
    <p:cViewPr varScale="1">
      <p:scale>
        <a:sx n="1" d="1"/>
        <a:sy n="1" d="1"/>
      </p:scale>
      <p:origin x="0" y="-7044"/>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10/2/2014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10/2/2014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10/2/2014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part </a:t>
            </a:r>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53478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10/2/2014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92530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45CE394-BDF4-42B3-A02F-AC542AC28186}" type="datetime1">
              <a:rPr lang="en-US" smtClean="0">
                <a:solidFill>
                  <a:prstClr val="black"/>
                </a:solidFill>
              </a:rPr>
              <a:pPr/>
              <a:t>10/2/2014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1988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https://dev.windows.com/en-us/develop/Building-universal-Windows-apps</a:t>
            </a:r>
          </a:p>
          <a:p>
            <a:endParaRPr lang="en-US" dirty="0" smtClean="0"/>
          </a:p>
          <a:p>
            <a:r>
              <a:rPr lang="en-US" dirty="0" smtClean="0"/>
              <a:t>The Windows App Certification</a:t>
            </a:r>
            <a:r>
              <a:rPr lang="en-US" baseline="0" dirty="0" smtClean="0"/>
              <a:t> Kit has been extended to Phone apps. This allows a universal app to be in both Stores</a:t>
            </a:r>
            <a:endParaRPr lang="en-US" dirty="0"/>
          </a:p>
        </p:txBody>
      </p:sp>
      <p:sp>
        <p:nvSpPr>
          <p:cNvPr id="4" name="Date Placeholder 3"/>
          <p:cNvSpPr>
            <a:spLocks noGrp="1"/>
          </p:cNvSpPr>
          <p:nvPr>
            <p:ph type="dt" idx="10"/>
          </p:nvPr>
        </p:nvSpPr>
        <p:spPr/>
        <p:txBody>
          <a:bodyPr/>
          <a:lstStyle/>
          <a:p>
            <a:fld id="{831D7532-73E3-4C55-9F73-B019210AAFE6}" type="datetime1">
              <a:rPr lang="en-US" smtClean="0"/>
              <a:t>10/2/2014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49566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a new </a:t>
            </a:r>
            <a:r>
              <a:rPr lang="en-US" baseline="0" dirty="0" err="1" smtClean="0"/>
              <a:t>HubApp</a:t>
            </a:r>
            <a:r>
              <a:rPr lang="en-US" baseline="0" dirty="0" smtClean="0"/>
              <a:t> project. Show the sample data and </a:t>
            </a:r>
            <a:r>
              <a:rPr lang="en-US" baseline="0" dirty="0" err="1" smtClean="0"/>
              <a:t>datasource</a:t>
            </a:r>
            <a:endParaRPr lang="en-US" baseline="0" dirty="0" smtClean="0"/>
          </a:p>
          <a:p>
            <a:endParaRPr lang="en-US" baseline="0" dirty="0" smtClean="0"/>
          </a:p>
          <a:p>
            <a:r>
              <a:rPr lang="en-US" baseline="0" dirty="0" smtClean="0"/>
              <a:t>Right-click on windows app, set as startup project. Then open code-behind of </a:t>
            </a:r>
            <a:r>
              <a:rPr lang="en-US" baseline="0" dirty="0" err="1" smtClean="0"/>
              <a:t>HubPage</a:t>
            </a:r>
            <a:r>
              <a:rPr lang="en-US" baseline="0" dirty="0" smtClean="0"/>
              <a:t> and show the </a:t>
            </a:r>
            <a:r>
              <a:rPr lang="en-US" baseline="0" dirty="0" err="1" smtClean="0"/>
              <a:t>NavigationHelper_LoadState</a:t>
            </a:r>
            <a:r>
              <a:rPr lang="en-US" baseline="0" dirty="0" smtClean="0"/>
              <a:t> method. Point out the call to the sample data source. Run the project (F5)</a:t>
            </a:r>
          </a:p>
          <a:p>
            <a:endParaRPr lang="en-US" baseline="0" dirty="0" smtClean="0"/>
          </a:p>
          <a:p>
            <a:r>
              <a:rPr lang="en-US" baseline="0" dirty="0" smtClean="0"/>
              <a:t>Right-click on phone app, set as startup project. Again, show code behind of </a:t>
            </a:r>
            <a:r>
              <a:rPr lang="en-US" baseline="0" dirty="0" err="1" smtClean="0"/>
              <a:t>HubPage</a:t>
            </a:r>
            <a:r>
              <a:rPr lang="en-US" baseline="0" dirty="0" smtClean="0"/>
              <a:t>, pointing out the similarities. The same method loads the same sample data. Run the project (F5)</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solidFill>
                  <a:prstClr val="black"/>
                </a:solidFill>
              </a:rPr>
              <a:pPr/>
              <a:t>10/2/2014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72764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4FEFE75-68DA-4913-B3E8-A4425B5A08D2}" type="datetime1">
              <a:rPr lang="en-US" smtClean="0"/>
              <a:t>10/2/2014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98062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23</a:t>
            </a:fld>
            <a:endParaRPr lang="en-US" dirty="0"/>
          </a:p>
        </p:txBody>
      </p:sp>
    </p:spTree>
    <p:extLst>
      <p:ext uri="{BB962C8B-B14F-4D97-AF65-F5344CB8AC3E}">
        <p14:creationId xmlns:p14="http://schemas.microsoft.com/office/powerpoint/2010/main" val="369592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4413703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Deep Dive into native Universal App development with the Office 365 APIs</a:t>
            </a:r>
            <a:endParaRPr lang="en-US" dirty="0"/>
          </a:p>
        </p:txBody>
      </p:sp>
      <p:sp>
        <p:nvSpPr>
          <p:cNvPr id="5" name="Text Placeholder 4"/>
          <p:cNvSpPr>
            <a:spLocks noGrp="1"/>
          </p:cNvSpPr>
          <p:nvPr>
            <p:ph type="body" sz="quarter" idx="12"/>
          </p:nvPr>
        </p:nvSpPr>
        <p:spPr/>
        <p:txBody>
          <a:bodyPr/>
          <a:lstStyle/>
          <a:p>
            <a:r>
              <a:rPr lang="en-US" dirty="0"/>
              <a:t>Speaker </a:t>
            </a:r>
            <a:r>
              <a:rPr lang="en-US" dirty="0" smtClean="0"/>
              <a:t>name</a:t>
            </a:r>
            <a:endParaRPr lang="en-US" dirty="0"/>
          </a:p>
          <a:p>
            <a:r>
              <a:rPr lang="en-US" dirty="0"/>
              <a:t>Title</a:t>
            </a:r>
          </a:p>
          <a:p>
            <a:r>
              <a:rPr lang="en-US" dirty="0"/>
              <a:t>Microsoft </a:t>
            </a:r>
            <a:r>
              <a:rPr lang="en-US" dirty="0" smtClean="0"/>
              <a:t>Corporation</a:t>
            </a:r>
          </a:p>
        </p:txBody>
      </p:sp>
    </p:spTree>
    <p:extLst>
      <p:ext uri="{BB962C8B-B14F-4D97-AF65-F5344CB8AC3E}">
        <p14:creationId xmlns:p14="http://schemas.microsoft.com/office/powerpoint/2010/main" val="930537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Universal App project template</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
        <p:nvSpPr>
          <p:cNvPr id="5" name="Text Placeholder 4"/>
          <p:cNvSpPr>
            <a:spLocks noGrp="1"/>
          </p:cNvSpPr>
          <p:nvPr>
            <p:ph type="body" sz="quarter" idx="10"/>
          </p:nvPr>
        </p:nvSpPr>
        <p:spPr/>
        <p:txBody>
          <a:bodyPr/>
          <a:lstStyle/>
          <a:p>
            <a:r>
              <a:rPr lang="en-US" dirty="0" smtClean="0"/>
              <a:t>C</a:t>
            </a:r>
            <a:r>
              <a:rPr lang="en-US" baseline="0" dirty="0" smtClean="0"/>
              <a:t>ontains sample data in Shared project</a:t>
            </a:r>
          </a:p>
          <a:p>
            <a:pPr lvl="1"/>
            <a:r>
              <a:rPr lang="en-US" dirty="0" err="1" smtClean="0"/>
              <a:t>SampleData.json</a:t>
            </a:r>
            <a:endParaRPr lang="en-US" dirty="0" smtClean="0"/>
          </a:p>
          <a:p>
            <a:pPr lvl="0"/>
            <a:r>
              <a:rPr lang="en-US" dirty="0" smtClean="0"/>
              <a:t>Phone app</a:t>
            </a:r>
            <a:r>
              <a:rPr lang="en-US" baseline="0" dirty="0" smtClean="0"/>
              <a:t> is completely data-bound</a:t>
            </a:r>
          </a:p>
          <a:p>
            <a:pPr lvl="0"/>
            <a:r>
              <a:rPr lang="en-US" baseline="0" dirty="0" smtClean="0"/>
              <a:t>Windows app only binds “Section 3”</a:t>
            </a:r>
            <a:endParaRPr lang="en-US" dirty="0"/>
          </a:p>
        </p:txBody>
      </p:sp>
    </p:spTree>
    <p:extLst>
      <p:ext uri="{BB962C8B-B14F-4D97-AF65-F5344CB8AC3E}">
        <p14:creationId xmlns:p14="http://schemas.microsoft.com/office/powerpoint/2010/main" val="30563059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Universal</a:t>
            </a:r>
            <a:r>
              <a:rPr lang="en-US" baseline="0" dirty="0" smtClean="0"/>
              <a:t> App template</a:t>
            </a:r>
            <a:endParaRPr lang="en-US" dirty="0"/>
          </a:p>
        </p:txBody>
      </p:sp>
    </p:spTree>
    <p:extLst>
      <p:ext uri="{BB962C8B-B14F-4D97-AF65-F5344CB8AC3E}">
        <p14:creationId xmlns:p14="http://schemas.microsoft.com/office/powerpoint/2010/main" val="3222560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Office 365</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9677967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pPr lvl="0"/>
            <a:r>
              <a:rPr lang="en-US" dirty="0" smtClean="0"/>
              <a:t>Add Connected Service</a:t>
            </a:r>
          </a:p>
          <a:p>
            <a:pPr lvl="1"/>
            <a:r>
              <a:rPr lang="en-US" dirty="0" smtClean="0"/>
              <a:t>Need to add</a:t>
            </a:r>
            <a:r>
              <a:rPr lang="en-US" baseline="0" dirty="0" smtClean="0"/>
              <a:t> to both Windows and Phone projects</a:t>
            </a:r>
          </a:p>
          <a:p>
            <a:pPr lvl="2"/>
            <a:r>
              <a:rPr lang="en-US" dirty="0" smtClean="0"/>
              <a:t>As of September</a:t>
            </a:r>
            <a:r>
              <a:rPr lang="en-US" baseline="0" dirty="0" smtClean="0"/>
              <a:t> 2014, Office 365 libraries not compatible for Phone projects</a:t>
            </a:r>
          </a:p>
          <a:p>
            <a:pPr lvl="0"/>
            <a:r>
              <a:rPr lang="en-US" dirty="0" smtClean="0"/>
              <a:t>Create a data source</a:t>
            </a:r>
          </a:p>
          <a:p>
            <a:pPr lvl="1"/>
            <a:r>
              <a:rPr lang="en-US" dirty="0" smtClean="0"/>
              <a:t>XAML makes heavy use of data binding, embrace that paradigm</a:t>
            </a:r>
          </a:p>
          <a:p>
            <a:pPr lvl="0"/>
            <a:r>
              <a:rPr lang="en-US" dirty="0" err="1" smtClean="0"/>
              <a:t>Stateful</a:t>
            </a:r>
            <a:r>
              <a:rPr lang="en-US" dirty="0" smtClean="0"/>
              <a:t> client</a:t>
            </a:r>
          </a:p>
          <a:p>
            <a:pPr lvl="1"/>
            <a:r>
              <a:rPr lang="en-US" dirty="0" smtClean="0"/>
              <a:t>Initiate</a:t>
            </a:r>
            <a:r>
              <a:rPr lang="en-US" baseline="0" dirty="0" smtClean="0"/>
              <a:t> login/consent and store Discovery Context</a:t>
            </a:r>
            <a:endParaRPr lang="en-US" dirty="0"/>
          </a:p>
        </p:txBody>
      </p:sp>
      <p:sp>
        <p:nvSpPr>
          <p:cNvPr id="7" name="Title 6"/>
          <p:cNvSpPr>
            <a:spLocks noGrp="1"/>
          </p:cNvSpPr>
          <p:nvPr>
            <p:ph type="title"/>
          </p:nvPr>
        </p:nvSpPr>
        <p:spPr/>
        <p:txBody>
          <a:bodyPr/>
          <a:lstStyle/>
          <a:p>
            <a:r>
              <a:rPr lang="en-US" dirty="0" smtClean="0"/>
              <a:t>Add</a:t>
            </a:r>
            <a:r>
              <a:rPr lang="en-US" baseline="0" dirty="0" smtClean="0"/>
              <a:t> Office 365 to Universal App</a:t>
            </a:r>
            <a:endParaRPr lang="en-US" dirty="0"/>
          </a:p>
        </p:txBody>
      </p:sp>
    </p:spTree>
    <p:extLst>
      <p:ext uri="{BB962C8B-B14F-4D97-AF65-F5344CB8AC3E}">
        <p14:creationId xmlns:p14="http://schemas.microsoft.com/office/powerpoint/2010/main" val="1756967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96900" y="5095108"/>
            <a:ext cx="7954127" cy="905864"/>
          </a:xfrm>
        </p:spPr>
        <p:txBody>
          <a:bodyPr/>
          <a:lstStyle/>
          <a:p>
            <a:endParaRPr lang="en-US"/>
          </a:p>
        </p:txBody>
      </p:sp>
      <p:sp>
        <p:nvSpPr>
          <p:cNvPr id="3" name="Title 2"/>
          <p:cNvSpPr>
            <a:spLocks noGrp="1"/>
          </p:cNvSpPr>
          <p:nvPr>
            <p:ph type="title"/>
          </p:nvPr>
        </p:nvSpPr>
        <p:spPr/>
        <p:txBody>
          <a:bodyPr/>
          <a:lstStyle/>
          <a:p>
            <a:r>
              <a:rPr lang="en-US" dirty="0" smtClean="0"/>
              <a:t>Add Connected Service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1026" name="Picture 2" descr="C:\Users\Paul\AppData\Local\Temp\SNAGHTML2dc246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364" y="1333388"/>
            <a:ext cx="8800166" cy="4709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23269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Connected Services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15</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p:nvPicPr>
        <p:blipFill>
          <a:blip r:embed="rId2"/>
          <a:stretch>
            <a:fillRect/>
          </a:stretch>
        </p:blipFill>
        <p:spPr>
          <a:xfrm>
            <a:off x="1417832" y="5212208"/>
            <a:ext cx="7010400" cy="1485900"/>
          </a:xfrm>
          <a:prstGeom prst="rect">
            <a:avLst/>
          </a:prstGeom>
          <a:solidFill>
            <a:schemeClr val="bg1">
              <a:lumMod val="50000"/>
            </a:schemeClr>
          </a:solidFill>
          <a:ln>
            <a:solidFill>
              <a:schemeClr val="bg1">
                <a:lumMod val="50000"/>
              </a:schemeClr>
            </a:solidFill>
          </a:ln>
        </p:spPr>
      </p:pic>
      <p:sp>
        <p:nvSpPr>
          <p:cNvPr id="8" name="Oval 7"/>
          <p:cNvSpPr/>
          <p:nvPr/>
        </p:nvSpPr>
        <p:spPr bwMode="auto">
          <a:xfrm>
            <a:off x="1417832" y="1234504"/>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9" name="TextBox 8"/>
          <p:cNvSpPr txBox="1"/>
          <p:nvPr/>
        </p:nvSpPr>
        <p:spPr>
          <a:xfrm>
            <a:off x="1869896" y="1236092"/>
            <a:ext cx="3869072" cy="307777"/>
          </a:xfrm>
          <a:prstGeom prst="rect">
            <a:avLst/>
          </a:prstGeom>
          <a:noFill/>
        </p:spPr>
        <p:txBody>
          <a:bodyPr wrap="none" lIns="0" tIns="0" rIns="0" bIns="0" rtlCol="0">
            <a:spAutoFit/>
          </a:bodyPr>
          <a:lstStyle/>
          <a:p>
            <a:r>
              <a:rPr lang="en-US" sz="2000" spc="-70" dirty="0" smtClean="0">
                <a:gradFill>
                  <a:gsLst>
                    <a:gs pos="2917">
                      <a:srgbClr val="797A7D"/>
                    </a:gs>
                    <a:gs pos="95000">
                      <a:srgbClr val="797A7D"/>
                    </a:gs>
                  </a:gsLst>
                  <a:lin ang="5400000" scaled="0"/>
                </a:gradFill>
              </a:rPr>
              <a:t>Project &gt; Add &gt; Connected Service…</a:t>
            </a:r>
          </a:p>
        </p:txBody>
      </p:sp>
      <p:sp>
        <p:nvSpPr>
          <p:cNvPr id="10" name="Oval 9"/>
          <p:cNvSpPr/>
          <p:nvPr/>
        </p:nvSpPr>
        <p:spPr bwMode="auto">
          <a:xfrm>
            <a:off x="1405844" y="4695186"/>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11" name="TextBox 10"/>
          <p:cNvSpPr txBox="1"/>
          <p:nvPr/>
        </p:nvSpPr>
        <p:spPr>
          <a:xfrm>
            <a:off x="1857908" y="4696774"/>
            <a:ext cx="1840760" cy="307777"/>
          </a:xfrm>
          <a:prstGeom prst="rect">
            <a:avLst/>
          </a:prstGeom>
          <a:noFill/>
        </p:spPr>
        <p:txBody>
          <a:bodyPr wrap="none" lIns="0" tIns="0" rIns="0" bIns="0" rtlCol="0">
            <a:spAutoFit/>
          </a:bodyPr>
          <a:lstStyle/>
          <a:p>
            <a:r>
              <a:rPr lang="en-US" sz="2000" spc="-70" dirty="0" smtClean="0">
                <a:gradFill>
                  <a:gsLst>
                    <a:gs pos="2917">
                      <a:srgbClr val="797A7D"/>
                    </a:gs>
                    <a:gs pos="95000">
                      <a:srgbClr val="797A7D"/>
                    </a:gs>
                  </a:gsLst>
                  <a:lin ang="5400000" scaled="0"/>
                </a:gradFill>
              </a:rPr>
              <a:t>Register your app</a:t>
            </a:r>
          </a:p>
        </p:txBody>
      </p:sp>
      <p:pic>
        <p:nvPicPr>
          <p:cNvPr id="13" name="Picture 2" descr="C:\Users\Paul\AppData\Local\Temp\SNAGHTML2dc246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9427" y="1338560"/>
            <a:ext cx="5883986" cy="3148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0667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Services Permissions</a:t>
            </a:r>
            <a:endParaRPr lang="en-US" dirty="0"/>
          </a:p>
        </p:txBody>
      </p:sp>
      <p:sp>
        <p:nvSpPr>
          <p:cNvPr id="4" name="Slide Number Placeholder 3"/>
          <p:cNvSpPr>
            <a:spLocks noGrp="1"/>
          </p:cNvSpPr>
          <p:nvPr>
            <p:ph type="sldNum" sz="quarter" idx="12"/>
          </p:nvPr>
        </p:nvSpPr>
        <p:spPr>
          <a:xfrm>
            <a:off x="2051549" y="6638544"/>
            <a:ext cx="560686" cy="219456"/>
          </a:xfrm>
          <a:prstGeom prst="rect">
            <a:avLst/>
          </a:prstGeom>
        </p:spPr>
        <p:txBody>
          <a:bodyPr/>
          <a:lstStyle/>
          <a:p>
            <a:fld id="{727B4C2D-45E2-4621-8491-2995EB46A674}" type="slidenum">
              <a:rPr lang="en-US" smtClean="0">
                <a:gradFill>
                  <a:gsLst>
                    <a:gs pos="100000">
                      <a:srgbClr val="797A7D"/>
                    </a:gs>
                    <a:gs pos="0">
                      <a:srgbClr val="797A7D"/>
                    </a:gs>
                  </a:gsLst>
                  <a:lin ang="5400000" scaled="0"/>
                </a:gradFill>
              </a:rPr>
              <a:pPr/>
              <a:t>16</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36" y="1739819"/>
            <a:ext cx="5174955" cy="35603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635883"/>
            <a:ext cx="3810330" cy="18899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3954582"/>
            <a:ext cx="3810330" cy="2088061"/>
          </a:xfrm>
          <a:prstGeom prst="rect">
            <a:avLst/>
          </a:prstGeom>
        </p:spPr>
      </p:pic>
      <p:sp>
        <p:nvSpPr>
          <p:cNvPr id="8" name="Oval 7"/>
          <p:cNvSpPr/>
          <p:nvPr/>
        </p:nvSpPr>
        <p:spPr bwMode="auto">
          <a:xfrm>
            <a:off x="5455236" y="1326518"/>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3</a:t>
            </a:r>
          </a:p>
        </p:txBody>
      </p:sp>
      <p:sp>
        <p:nvSpPr>
          <p:cNvPr id="9" name="TextBox 8"/>
          <p:cNvSpPr txBox="1"/>
          <p:nvPr/>
        </p:nvSpPr>
        <p:spPr>
          <a:xfrm>
            <a:off x="5907300" y="1328106"/>
            <a:ext cx="3333990" cy="307777"/>
          </a:xfrm>
          <a:prstGeom prst="rect">
            <a:avLst/>
          </a:prstGeom>
          <a:noFill/>
        </p:spPr>
        <p:txBody>
          <a:bodyPr wrap="none" lIns="0" tIns="0" rIns="0" bIns="0" rtlCol="0">
            <a:spAutoFit/>
          </a:bodyPr>
          <a:lstStyle/>
          <a:p>
            <a:r>
              <a:rPr lang="en-US" sz="2000" spc="-70" dirty="0" smtClean="0">
                <a:gradFill>
                  <a:gsLst>
                    <a:gs pos="2917">
                      <a:srgbClr val="797A7D"/>
                    </a:gs>
                    <a:gs pos="95000">
                      <a:srgbClr val="797A7D"/>
                    </a:gs>
                  </a:gsLst>
                  <a:lin ang="5400000" scaled="0"/>
                </a:gradFill>
              </a:rPr>
              <a:t>Select required app permissions</a:t>
            </a:r>
          </a:p>
        </p:txBody>
      </p:sp>
      <p:cxnSp>
        <p:nvCxnSpPr>
          <p:cNvPr id="10" name="Straight Arrow Connector 9"/>
          <p:cNvCxnSpPr/>
          <p:nvPr/>
        </p:nvCxnSpPr>
        <p:spPr>
          <a:xfrm flipH="1" flipV="1">
            <a:off x="4438436" y="2486346"/>
            <a:ext cx="2106202" cy="246580"/>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592548" y="2876764"/>
            <a:ext cx="1952090" cy="1273996"/>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1852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Installs </a:t>
            </a:r>
            <a:r>
              <a:rPr lang="en-US" dirty="0" err="1" smtClean="0"/>
              <a:t>NuGet</a:t>
            </a:r>
            <a:r>
              <a:rPr lang="en-US" dirty="0" smtClean="0"/>
              <a:t> Packages for Office 365 and dependencies</a:t>
            </a:r>
            <a:endParaRPr lang="en-US" dirty="0"/>
          </a:p>
        </p:txBody>
      </p:sp>
      <p:sp>
        <p:nvSpPr>
          <p:cNvPr id="3" name="Title 2"/>
          <p:cNvSpPr>
            <a:spLocks noGrp="1"/>
          </p:cNvSpPr>
          <p:nvPr>
            <p:ph type="title"/>
          </p:nvPr>
        </p:nvSpPr>
        <p:spPr/>
        <p:txBody>
          <a:bodyPr/>
          <a:lstStyle/>
          <a:p>
            <a:r>
              <a:rPr lang="en-US" dirty="0" smtClean="0"/>
              <a:t>Add Connected Service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8" name="Picture 7"/>
          <p:cNvPicPr>
            <a:picLocks noChangeAspect="1"/>
          </p:cNvPicPr>
          <p:nvPr/>
        </p:nvPicPr>
        <p:blipFill>
          <a:blip r:embed="rId2"/>
          <a:stretch>
            <a:fillRect/>
          </a:stretch>
        </p:blipFill>
        <p:spPr>
          <a:xfrm>
            <a:off x="1675114" y="2960871"/>
            <a:ext cx="7582290" cy="3067208"/>
          </a:xfrm>
          <a:prstGeom prst="rect">
            <a:avLst/>
          </a:prstGeom>
        </p:spPr>
      </p:pic>
    </p:spTree>
    <p:extLst>
      <p:ext uri="{BB962C8B-B14F-4D97-AF65-F5344CB8AC3E}">
        <p14:creationId xmlns:p14="http://schemas.microsoft.com/office/powerpoint/2010/main" val="102667747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94413"/>
          </a:xfrm>
        </p:spPr>
        <p:txBody>
          <a:bodyPr/>
          <a:lstStyle/>
          <a:p>
            <a:r>
              <a:rPr lang="en-US" dirty="0" smtClean="0"/>
              <a:t>Web-based</a:t>
            </a:r>
            <a:r>
              <a:rPr lang="en-US" baseline="0" dirty="0" smtClean="0"/>
              <a:t> apps use passive authentication</a:t>
            </a:r>
          </a:p>
          <a:p>
            <a:pPr lvl="1"/>
            <a:r>
              <a:rPr lang="en-US" dirty="0" smtClean="0"/>
              <a:t>Accomplished via browser</a:t>
            </a:r>
            <a:r>
              <a:rPr lang="en-US" baseline="0" dirty="0" smtClean="0"/>
              <a:t> redirects</a:t>
            </a:r>
          </a:p>
          <a:p>
            <a:pPr lvl="0"/>
            <a:r>
              <a:rPr lang="en-US" dirty="0" smtClean="0"/>
              <a:t>Universal Apps use active authentication</a:t>
            </a:r>
          </a:p>
          <a:p>
            <a:pPr lvl="1"/>
            <a:r>
              <a:rPr lang="en-US" dirty="0" smtClean="0"/>
              <a:t>App code (or library code) initiates call to authentication</a:t>
            </a:r>
            <a:r>
              <a:rPr lang="en-US" baseline="0" dirty="0" smtClean="0"/>
              <a:t> source</a:t>
            </a:r>
            <a:endParaRPr lang="en-US" dirty="0" smtClean="0"/>
          </a:p>
          <a:p>
            <a:pPr lvl="0"/>
            <a:r>
              <a:rPr lang="en-US" dirty="0" smtClean="0"/>
              <a:t>The “Connected Service” wizard adds the appropriate library</a:t>
            </a:r>
          </a:p>
          <a:p>
            <a:pPr lvl="1"/>
            <a:r>
              <a:rPr lang="en-US" dirty="0" smtClean="0"/>
              <a:t>Microsoft.Office365.OAuth.Web.dll for web projects</a:t>
            </a:r>
          </a:p>
          <a:p>
            <a:pPr lvl="1"/>
            <a:r>
              <a:rPr lang="en-US" dirty="0" smtClean="0"/>
              <a:t>Microsoft.Office365.OAuth.WindowsStore.dll for native projects</a:t>
            </a:r>
          </a:p>
        </p:txBody>
      </p:sp>
      <p:sp>
        <p:nvSpPr>
          <p:cNvPr id="3" name="Title 2"/>
          <p:cNvSpPr>
            <a:spLocks noGrp="1"/>
          </p:cNvSpPr>
          <p:nvPr>
            <p:ph type="title"/>
          </p:nvPr>
        </p:nvSpPr>
        <p:spPr/>
        <p:txBody>
          <a:bodyPr/>
          <a:lstStyle/>
          <a:p>
            <a:r>
              <a:rPr lang="en-US" dirty="0" err="1" smtClean="0"/>
              <a:t>OAuth</a:t>
            </a:r>
            <a:r>
              <a:rPr lang="en-US" dirty="0" smtClean="0"/>
              <a:t> Implementation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282196085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it works</a:t>
            </a:r>
          </a:p>
          <a:p>
            <a:pPr lvl="1"/>
            <a:r>
              <a:rPr lang="en-US" dirty="0" smtClean="0"/>
              <a:t>Create a </a:t>
            </a:r>
            <a:r>
              <a:rPr lang="en-US" dirty="0" err="1" smtClean="0"/>
              <a:t>DiscoveryContext</a:t>
            </a:r>
            <a:endParaRPr lang="en-US" dirty="0" smtClean="0"/>
          </a:p>
          <a:p>
            <a:pPr lvl="2"/>
            <a:r>
              <a:rPr lang="en-US" dirty="0" err="1" smtClean="0"/>
              <a:t>DiscoveryContext</a:t>
            </a:r>
            <a:r>
              <a:rPr lang="en-US" dirty="0" smtClean="0"/>
              <a:t> will invoke </a:t>
            </a:r>
            <a:r>
              <a:rPr lang="en-US" dirty="0" err="1" smtClean="0"/>
              <a:t>WebAuthenticationBroker</a:t>
            </a:r>
            <a:r>
              <a:rPr lang="en-US" dirty="0" smtClean="0"/>
              <a:t> (WAB)</a:t>
            </a:r>
          </a:p>
          <a:p>
            <a:pPr lvl="2"/>
            <a:r>
              <a:rPr lang="en-US" dirty="0" smtClean="0"/>
              <a:t>WAB will display logon</a:t>
            </a:r>
            <a:r>
              <a:rPr lang="en-US" baseline="0" dirty="0" smtClean="0"/>
              <a:t> form and common consent form</a:t>
            </a:r>
            <a:br>
              <a:rPr lang="en-US" baseline="0" dirty="0" smtClean="0"/>
            </a:br>
            <a:endParaRPr lang="en-US" dirty="0" smtClean="0"/>
          </a:p>
        </p:txBody>
      </p:sp>
      <p:sp>
        <p:nvSpPr>
          <p:cNvPr id="3" name="Title 2"/>
          <p:cNvSpPr>
            <a:spLocks noGrp="1"/>
          </p:cNvSpPr>
          <p:nvPr>
            <p:ph type="title"/>
          </p:nvPr>
        </p:nvSpPr>
        <p:spPr/>
        <p:txBody>
          <a:bodyPr/>
          <a:lstStyle/>
          <a:p>
            <a:r>
              <a:rPr lang="en-US" dirty="0" smtClean="0"/>
              <a:t>Authentication in O365 API</a:t>
            </a:r>
            <a:r>
              <a:rPr lang="en-US" baseline="0" dirty="0" smtClean="0"/>
              <a:t> Libraries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5" name="Picture 4"/>
          <p:cNvPicPr>
            <a:picLocks noChangeAspect="1"/>
          </p:cNvPicPr>
          <p:nvPr/>
        </p:nvPicPr>
        <p:blipFill rotWithShape="1">
          <a:blip r:embed="rId3"/>
          <a:srcRect b="45304"/>
          <a:stretch/>
        </p:blipFill>
        <p:spPr>
          <a:xfrm>
            <a:off x="1081386" y="3734808"/>
            <a:ext cx="8641558" cy="1186815"/>
          </a:xfrm>
          <a:prstGeom prst="rect">
            <a:avLst/>
          </a:prstGeom>
          <a:noFill/>
          <a:ln>
            <a:solidFill>
              <a:schemeClr val="accent1"/>
            </a:solidFill>
          </a:ln>
        </p:spPr>
      </p:pic>
    </p:spTree>
    <p:extLst>
      <p:ext uri="{BB962C8B-B14F-4D97-AF65-F5344CB8AC3E}">
        <p14:creationId xmlns:p14="http://schemas.microsoft.com/office/powerpoint/2010/main" val="24630874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6" y="1814048"/>
            <a:ext cx="7346043" cy="2881519"/>
          </a:xfrm>
        </p:spPr>
        <p:txBody>
          <a:bodyPr/>
          <a:lstStyle/>
          <a:p>
            <a:r>
              <a:rPr lang="en-US" dirty="0" smtClean="0"/>
              <a:t>Introduction</a:t>
            </a:r>
          </a:p>
          <a:p>
            <a:r>
              <a:rPr lang="en-US" baseline="0" dirty="0" smtClean="0"/>
              <a:t>Universal App projects</a:t>
            </a:r>
          </a:p>
          <a:p>
            <a:r>
              <a:rPr lang="en-US" dirty="0" smtClean="0"/>
              <a:t>Integrating Office 365 APIs</a:t>
            </a:r>
            <a:r>
              <a:rPr lang="en-US" baseline="0" dirty="0" smtClean="0"/>
              <a:t> </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0199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smtClean="0"/>
              <a:t>Authentication UI</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23967" b="28268"/>
          <a:stretch/>
        </p:blipFill>
        <p:spPr>
          <a:xfrm>
            <a:off x="519112" y="1447799"/>
            <a:ext cx="7647735" cy="405653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23797" b="25380"/>
          <a:stretch/>
        </p:blipFill>
        <p:spPr>
          <a:xfrm>
            <a:off x="4428565" y="1921013"/>
            <a:ext cx="7664824" cy="4219810"/>
          </a:xfrm>
          <a:prstGeom prst="rect">
            <a:avLst/>
          </a:prstGeom>
        </p:spPr>
      </p:pic>
    </p:spTree>
    <p:extLst>
      <p:ext uri="{BB962C8B-B14F-4D97-AF65-F5344CB8AC3E}">
        <p14:creationId xmlns:p14="http://schemas.microsoft.com/office/powerpoint/2010/main" val="420303341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“Client” objects for each service</a:t>
            </a:r>
          </a:p>
          <a:p>
            <a:pPr lvl="1"/>
            <a:r>
              <a:rPr lang="en-US" dirty="0" err="1" smtClean="0"/>
              <a:t>ExchangeClient</a:t>
            </a:r>
            <a:endParaRPr lang="en-US" dirty="0" smtClean="0"/>
          </a:p>
          <a:p>
            <a:pPr lvl="1"/>
            <a:r>
              <a:rPr lang="en-US" dirty="0" err="1" smtClean="0"/>
              <a:t>SharePointClient</a:t>
            </a:r>
            <a:endParaRPr lang="en-US" dirty="0" smtClean="0"/>
          </a:p>
          <a:p>
            <a:pPr lvl="0"/>
            <a:r>
              <a:rPr lang="en-US" dirty="0" smtClean="0"/>
              <a:t>Constructor takes</a:t>
            </a:r>
            <a:r>
              <a:rPr lang="en-US" baseline="0" dirty="0" smtClean="0"/>
              <a:t> a “token getter” function</a:t>
            </a:r>
          </a:p>
          <a:p>
            <a:pPr lvl="1"/>
            <a:r>
              <a:rPr lang="en-US" dirty="0" err="1" smtClean="0"/>
              <a:t>DiscoveryContext</a:t>
            </a:r>
            <a:r>
              <a:rPr lang="en-US" dirty="0" smtClean="0"/>
              <a:t> wraps an </a:t>
            </a:r>
            <a:r>
              <a:rPr lang="en-US" dirty="0" err="1" smtClean="0"/>
              <a:t>AuthenticationContext</a:t>
            </a:r>
            <a:endParaRPr lang="en-US" dirty="0" smtClean="0"/>
          </a:p>
          <a:p>
            <a:pPr lvl="1"/>
            <a:r>
              <a:rPr lang="en-US" dirty="0" err="1" smtClean="0"/>
              <a:t>AuthenticationContext</a:t>
            </a:r>
            <a:r>
              <a:rPr lang="en-US" baseline="0" dirty="0" smtClean="0"/>
              <a:t> has methods for getting tokens</a:t>
            </a:r>
            <a:endParaRPr lang="en-US" dirty="0" smtClean="0"/>
          </a:p>
        </p:txBody>
      </p:sp>
      <p:sp>
        <p:nvSpPr>
          <p:cNvPr id="3" name="Title 2"/>
          <p:cNvSpPr>
            <a:spLocks noGrp="1"/>
          </p:cNvSpPr>
          <p:nvPr>
            <p:ph type="title"/>
          </p:nvPr>
        </p:nvSpPr>
        <p:spPr/>
        <p:txBody>
          <a:bodyPr/>
          <a:lstStyle/>
          <a:p>
            <a:r>
              <a:rPr lang="en-US" dirty="0" smtClean="0"/>
              <a:t>Office 365 Service Communication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5" name="Picture 4"/>
          <p:cNvPicPr>
            <a:picLocks noChangeAspect="1"/>
          </p:cNvPicPr>
          <p:nvPr/>
        </p:nvPicPr>
        <p:blipFill>
          <a:blip r:embed="rId2"/>
          <a:stretch>
            <a:fillRect/>
          </a:stretch>
        </p:blipFill>
        <p:spPr>
          <a:xfrm>
            <a:off x="1339874" y="4333267"/>
            <a:ext cx="9957312" cy="1866996"/>
          </a:xfrm>
          <a:prstGeom prst="rect">
            <a:avLst/>
          </a:prstGeom>
        </p:spPr>
      </p:pic>
    </p:spTree>
    <p:extLst>
      <p:ext uri="{BB962C8B-B14F-4D97-AF65-F5344CB8AC3E}">
        <p14:creationId xmlns:p14="http://schemas.microsoft.com/office/powerpoint/2010/main" val="11894714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4949359" cy="4699148"/>
          </a:xfrm>
        </p:spPr>
        <p:txBody>
          <a:bodyPr/>
          <a:lstStyle/>
          <a:p>
            <a:r>
              <a:rPr lang="en-US" dirty="0" smtClean="0"/>
              <a:t>Client Object exposes properties</a:t>
            </a:r>
          </a:p>
          <a:p>
            <a:pPr lvl="1"/>
            <a:r>
              <a:rPr lang="en-US" dirty="0" smtClean="0"/>
              <a:t>Most are </a:t>
            </a:r>
            <a:r>
              <a:rPr lang="en-US" dirty="0" err="1" smtClean="0"/>
              <a:t>IEnumerable</a:t>
            </a:r>
            <a:r>
              <a:rPr lang="en-US" dirty="0" smtClean="0"/>
              <a:t>&lt;T&gt; collections</a:t>
            </a:r>
          </a:p>
          <a:p>
            <a:pPr lvl="0"/>
            <a:r>
              <a:rPr lang="en-US" dirty="0" smtClean="0"/>
              <a:t>Designed much like Entity Framework</a:t>
            </a:r>
          </a:p>
          <a:p>
            <a:pPr lvl="1"/>
            <a:r>
              <a:rPr lang="en-US" dirty="0" smtClean="0"/>
              <a:t>Client == </a:t>
            </a:r>
            <a:r>
              <a:rPr lang="en-US" dirty="0" err="1" smtClean="0"/>
              <a:t>DataContext</a:t>
            </a:r>
            <a:endParaRPr lang="en-US" dirty="0" smtClean="0"/>
          </a:p>
          <a:p>
            <a:pPr lvl="1"/>
            <a:r>
              <a:rPr lang="en-US" dirty="0" err="1" smtClean="0"/>
              <a:t>IEnumerable</a:t>
            </a:r>
            <a:r>
              <a:rPr lang="en-US" dirty="0" smtClean="0"/>
              <a:t>&lt;T&gt; </a:t>
            </a:r>
            <a:r>
              <a:rPr lang="en-US" dirty="0" smtClean="0"/>
              <a:t>entities</a:t>
            </a:r>
          </a:p>
          <a:p>
            <a:pPr lvl="0"/>
            <a:r>
              <a:rPr lang="en-US" dirty="0" smtClean="0"/>
              <a:t>Includes</a:t>
            </a:r>
            <a:r>
              <a:rPr lang="en-US" baseline="0" dirty="0" smtClean="0"/>
              <a:t> common CRUD operations</a:t>
            </a:r>
            <a:endParaRPr lang="en-US" dirty="0"/>
          </a:p>
        </p:txBody>
      </p:sp>
      <p:sp>
        <p:nvSpPr>
          <p:cNvPr id="3" name="Title 2"/>
          <p:cNvSpPr>
            <a:spLocks noGrp="1"/>
          </p:cNvSpPr>
          <p:nvPr>
            <p:ph type="title"/>
          </p:nvPr>
        </p:nvSpPr>
        <p:spPr/>
        <p:txBody>
          <a:bodyPr/>
          <a:lstStyle/>
          <a:p>
            <a:r>
              <a: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rPr>
              <a:t>Office 365 Service Communication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grpSp>
        <p:nvGrpSpPr>
          <p:cNvPr id="9" name="Group 8"/>
          <p:cNvGrpSpPr/>
          <p:nvPr/>
        </p:nvGrpSpPr>
        <p:grpSpPr>
          <a:xfrm>
            <a:off x="5751275" y="1362742"/>
            <a:ext cx="2952750" cy="3488624"/>
            <a:chOff x="4618037" y="1497713"/>
            <a:chExt cx="2952750" cy="3488624"/>
          </a:xfrm>
        </p:grpSpPr>
        <p:pic>
          <p:nvPicPr>
            <p:cNvPr id="10" name="Picture 9"/>
            <p:cNvPicPr>
              <a:picLocks noChangeAspect="1"/>
            </p:cNvPicPr>
            <p:nvPr/>
          </p:nvPicPr>
          <p:blipFill>
            <a:blip r:embed="rId2"/>
            <a:stretch>
              <a:fillRect/>
            </a:stretch>
          </p:blipFill>
          <p:spPr>
            <a:xfrm>
              <a:off x="4618037" y="1871662"/>
              <a:ext cx="2952750" cy="3114675"/>
            </a:xfrm>
            <a:prstGeom prst="rect">
              <a:avLst/>
            </a:prstGeom>
            <a:ln>
              <a:solidFill>
                <a:schemeClr val="bg1">
                  <a:lumMod val="50000"/>
                </a:schemeClr>
              </a:solidFill>
            </a:ln>
          </p:spPr>
        </p:pic>
        <p:sp>
          <p:nvSpPr>
            <p:cNvPr id="11" name="Rectangle 10"/>
            <p:cNvSpPr/>
            <p:nvPr/>
          </p:nvSpPr>
          <p:spPr bwMode="auto">
            <a:xfrm>
              <a:off x="4618037" y="1497713"/>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grpSp>
        <p:nvGrpSpPr>
          <p:cNvPr id="6" name="Group 5"/>
          <p:cNvGrpSpPr/>
          <p:nvPr/>
        </p:nvGrpSpPr>
        <p:grpSpPr>
          <a:xfrm>
            <a:off x="7666148" y="2416873"/>
            <a:ext cx="2075754" cy="2761000"/>
            <a:chOff x="8106123" y="2853438"/>
            <a:chExt cx="2075754" cy="2761000"/>
          </a:xfrm>
        </p:grpSpPr>
        <p:pic>
          <p:nvPicPr>
            <p:cNvPr id="7" name="Picture 6"/>
            <p:cNvPicPr>
              <a:picLocks noChangeAspect="1"/>
            </p:cNvPicPr>
            <p:nvPr/>
          </p:nvPicPr>
          <p:blipFill>
            <a:blip r:embed="rId3"/>
            <a:stretch>
              <a:fillRect/>
            </a:stretch>
          </p:blipFill>
          <p:spPr>
            <a:xfrm>
              <a:off x="8117411" y="3223663"/>
              <a:ext cx="2057400" cy="2390775"/>
            </a:xfrm>
            <a:prstGeom prst="rect">
              <a:avLst/>
            </a:prstGeom>
            <a:ln>
              <a:solidFill>
                <a:schemeClr val="bg1">
                  <a:lumMod val="50000"/>
                </a:schemeClr>
              </a:solidFill>
            </a:ln>
          </p:spPr>
        </p:pic>
        <p:sp>
          <p:nvSpPr>
            <p:cNvPr id="8" name="Rectangle 7"/>
            <p:cNvSpPr/>
            <p:nvPr/>
          </p:nvSpPr>
          <p:spPr bwMode="auto">
            <a:xfrm>
              <a:off x="8106123" y="2853438"/>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grpSp>
    </p:spTree>
    <p:extLst>
      <p:ext uri="{BB962C8B-B14F-4D97-AF65-F5344CB8AC3E}">
        <p14:creationId xmlns:p14="http://schemas.microsoft.com/office/powerpoint/2010/main" val="96595139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274389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Announced at //build/</a:t>
            </a:r>
            <a:r>
              <a:rPr lang="en-US" baseline="0" dirty="0" smtClean="0"/>
              <a:t> 2014</a:t>
            </a:r>
            <a:endParaRPr lang="en-US" dirty="0" smtClean="0"/>
          </a:p>
          <a:p>
            <a:r>
              <a:rPr lang="en-US" dirty="0" smtClean="0"/>
              <a:t>Three major</a:t>
            </a:r>
            <a:r>
              <a:rPr lang="en-US" baseline="0" dirty="0" smtClean="0"/>
              <a:t> goals</a:t>
            </a:r>
            <a:endParaRPr lang="en-US" dirty="0" smtClean="0"/>
          </a:p>
          <a:p>
            <a:pPr lvl="1"/>
            <a:r>
              <a:rPr lang="en-US" dirty="0" smtClean="0"/>
              <a:t>Reach customers across phones,</a:t>
            </a:r>
            <a:r>
              <a:rPr lang="en-US" baseline="0" dirty="0" smtClean="0"/>
              <a:t> tablets and PCs</a:t>
            </a:r>
          </a:p>
          <a:p>
            <a:pPr lvl="1"/>
            <a:r>
              <a:rPr lang="en-US" baseline="0" dirty="0" smtClean="0"/>
              <a:t>Deliver innovation that supports developer investments</a:t>
            </a:r>
          </a:p>
          <a:p>
            <a:pPr lvl="1"/>
            <a:r>
              <a:rPr lang="en-US" baseline="0" dirty="0" smtClean="0"/>
              <a:t>Make cross-platform technology easier and more capable</a:t>
            </a:r>
          </a:p>
          <a:p>
            <a:pPr lvl="0"/>
            <a:r>
              <a:rPr lang="en-US" dirty="0" smtClean="0"/>
              <a:t>Delivered</a:t>
            </a:r>
            <a:r>
              <a:rPr lang="en-US" baseline="0" dirty="0" smtClean="0"/>
              <a:t> in Visual Studio 2013 Update 2</a:t>
            </a:r>
            <a:endParaRPr lang="en-US" dirty="0"/>
          </a:p>
        </p:txBody>
      </p:sp>
      <p:sp>
        <p:nvSpPr>
          <p:cNvPr id="4" name="Title 3"/>
          <p:cNvSpPr>
            <a:spLocks noGrp="1"/>
          </p:cNvSpPr>
          <p:nvPr>
            <p:ph type="title"/>
          </p:nvPr>
        </p:nvSpPr>
        <p:spPr/>
        <p:txBody>
          <a:bodyPr/>
          <a:lstStyle/>
          <a:p>
            <a:r>
              <a:rPr lang="en-US" dirty="0" smtClean="0"/>
              <a:t>Universal Windows Apps</a:t>
            </a:r>
            <a:endParaRPr lang="en-US" dirty="0"/>
          </a:p>
        </p:txBody>
      </p:sp>
    </p:spTree>
    <p:extLst>
      <p:ext uri="{BB962C8B-B14F-4D97-AF65-F5344CB8AC3E}">
        <p14:creationId xmlns:p14="http://schemas.microsoft.com/office/powerpoint/2010/main" val="79897389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Universal App</a:t>
            </a:r>
            <a:r>
              <a:rPr lang="en-US" baseline="0" dirty="0" smtClean="0"/>
              <a:t> Project</a:t>
            </a:r>
            <a:endParaRPr lang="en-US" dirty="0"/>
          </a:p>
        </p:txBody>
      </p:sp>
      <p:sp>
        <p:nvSpPr>
          <p:cNvPr id="5" name="Text Placeholder 4"/>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5</a:t>
            </a:fld>
            <a:endParaRPr lang="en-US" dirty="0"/>
          </a:p>
        </p:txBody>
      </p:sp>
    </p:spTree>
    <p:extLst>
      <p:ext uri="{BB962C8B-B14F-4D97-AF65-F5344CB8AC3E}">
        <p14:creationId xmlns:p14="http://schemas.microsoft.com/office/powerpoint/2010/main" val="23676735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support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978" y="3051034"/>
            <a:ext cx="8251718" cy="3567979"/>
          </a:xfrm>
          <a:prstGeom prst="rect">
            <a:avLst/>
          </a:prstGeom>
        </p:spPr>
      </p:pic>
      <p:sp>
        <p:nvSpPr>
          <p:cNvPr id="6" name="Text Placeholder 5"/>
          <p:cNvSpPr>
            <a:spLocks noGrp="1"/>
          </p:cNvSpPr>
          <p:nvPr>
            <p:ph type="body" sz="quarter" idx="10"/>
          </p:nvPr>
        </p:nvSpPr>
        <p:spPr/>
        <p:txBody>
          <a:bodyPr/>
          <a:lstStyle/>
          <a:p>
            <a:pPr marL="0" marR="0" indent="0" algn="l" defTabSz="914363" rtl="0" eaLnBrk="1" fontAlgn="auto" latinLnBrk="0" hangingPunct="1">
              <a:lnSpc>
                <a:spcPct val="90000"/>
              </a:lnSpc>
              <a:spcBef>
                <a:spcPts val="2400"/>
              </a:spcBef>
              <a:spcAft>
                <a:spcPts val="0"/>
              </a:spcAft>
              <a:buClrTx/>
              <a:buSzPct val="80000"/>
              <a:buFont typeface="Arial" pitchFamily="34" charset="0"/>
              <a:buNone/>
              <a:tabLst/>
              <a:defRPr/>
            </a:pPr>
            <a:r>
              <a:rPr lang="en-US" dirty="0" smtClean="0"/>
              <a:t>Windows App Certification Kit</a:t>
            </a:r>
          </a:p>
          <a:p>
            <a:r>
              <a:rPr lang="en-US" dirty="0" smtClean="0"/>
              <a:t>Project template</a:t>
            </a:r>
          </a:p>
        </p:txBody>
      </p:sp>
    </p:spTree>
    <p:extLst>
      <p:ext uri="{BB962C8B-B14F-4D97-AF65-F5344CB8AC3E}">
        <p14:creationId xmlns:p14="http://schemas.microsoft.com/office/powerpoint/2010/main" val="130750791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Universal</a:t>
            </a:r>
            <a:r>
              <a:rPr lang="en-US" baseline="0" dirty="0" smtClean="0"/>
              <a:t> App project template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1241"/>
          <a:stretch/>
        </p:blipFill>
        <p:spPr>
          <a:xfrm>
            <a:off x="1704108" y="1315327"/>
            <a:ext cx="8477295" cy="4612599"/>
          </a:xfrm>
          <a:prstGeom prst="rect">
            <a:avLst/>
          </a:prstGeom>
        </p:spPr>
      </p:pic>
    </p:spTree>
    <p:extLst>
      <p:ext uri="{BB962C8B-B14F-4D97-AF65-F5344CB8AC3E}">
        <p14:creationId xmlns:p14="http://schemas.microsoft.com/office/powerpoint/2010/main" val="21274792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Solution contains three projects</a:t>
            </a:r>
          </a:p>
          <a:p>
            <a:pPr lvl="1"/>
            <a:r>
              <a:rPr lang="en-US" dirty="0" smtClean="0"/>
              <a:t>Windows</a:t>
            </a:r>
          </a:p>
          <a:p>
            <a:pPr lvl="1"/>
            <a:r>
              <a:rPr lang="en-US" dirty="0" smtClean="0"/>
              <a:t>Phone</a:t>
            </a:r>
          </a:p>
          <a:p>
            <a:pPr lvl="1"/>
            <a:r>
              <a:rPr lang="en-US" dirty="0" smtClean="0"/>
              <a:t>Shared</a:t>
            </a:r>
          </a:p>
          <a:p>
            <a:pPr lvl="0"/>
            <a:r>
              <a:rPr lang="en-US" dirty="0" smtClean="0"/>
              <a:t>Shared is a special</a:t>
            </a:r>
            <a:r>
              <a:rPr lang="en-US" baseline="0" dirty="0" smtClean="0"/>
              <a:t> project type</a:t>
            </a:r>
          </a:p>
          <a:p>
            <a:pPr lvl="1"/>
            <a:r>
              <a:rPr lang="en-US" dirty="0" smtClean="0"/>
              <a:t>File type is “</a:t>
            </a:r>
            <a:r>
              <a:rPr lang="en-US" dirty="0" err="1" smtClean="0"/>
              <a:t>shproj</a:t>
            </a:r>
            <a:r>
              <a:rPr lang="en-US" dirty="0" smtClean="0"/>
              <a:t>”</a:t>
            </a:r>
          </a:p>
          <a:p>
            <a:pPr lvl="1"/>
            <a:r>
              <a:rPr lang="en-US" dirty="0" smtClean="0"/>
              <a:t>Does not contain references</a:t>
            </a:r>
          </a:p>
          <a:p>
            <a:pPr lvl="1"/>
            <a:r>
              <a:rPr lang="en-US" dirty="0" smtClean="0"/>
              <a:t>Does not build</a:t>
            </a:r>
          </a:p>
        </p:txBody>
      </p:sp>
      <p:sp>
        <p:nvSpPr>
          <p:cNvPr id="3" name="Title 2"/>
          <p:cNvSpPr>
            <a:spLocks noGrp="1"/>
          </p:cNvSpPr>
          <p:nvPr>
            <p:ph type="title"/>
          </p:nvPr>
        </p:nvSpPr>
        <p:spPr/>
        <p:txBody>
          <a:bodyPr/>
          <a:lstStyle/>
          <a:p>
            <a:r>
              <a:rPr lang="en-US" dirty="0" smtClean="0"/>
              <a:t>Universal App project</a:t>
            </a:r>
            <a:r>
              <a:rPr lang="en-US" baseline="0" dirty="0" smtClean="0"/>
              <a:t> template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7483260" y="1087337"/>
            <a:ext cx="4184865" cy="4940554"/>
          </a:xfrm>
          <a:prstGeom prst="rect">
            <a:avLst/>
          </a:prstGeom>
        </p:spPr>
      </p:pic>
    </p:spTree>
    <p:extLst>
      <p:ext uri="{BB962C8B-B14F-4D97-AF65-F5344CB8AC3E}">
        <p14:creationId xmlns:p14="http://schemas.microsoft.com/office/powerpoint/2010/main" val="39151310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4523943" cy="1975926"/>
          </a:xfrm>
        </p:spPr>
        <p:txBody>
          <a:bodyPr/>
          <a:lstStyle/>
          <a:p>
            <a:pPr lvl="0"/>
            <a:r>
              <a:rPr lang="en-US" dirty="0" smtClean="0"/>
              <a:t>Shared</a:t>
            </a:r>
            <a:r>
              <a:rPr lang="en-US" baseline="0" dirty="0" smtClean="0"/>
              <a:t> items imported into other projects</a:t>
            </a:r>
          </a:p>
          <a:p>
            <a:pPr lvl="0"/>
            <a:r>
              <a:rPr lang="en-US" baseline="0" dirty="0" smtClean="0"/>
              <a:t>Compile-time constants</a:t>
            </a:r>
          </a:p>
          <a:p>
            <a:pPr lvl="1"/>
            <a:r>
              <a:rPr lang="en-US" dirty="0" smtClean="0"/>
              <a:t>#if WINDOWS_APP</a:t>
            </a:r>
          </a:p>
          <a:p>
            <a:pPr lvl="1"/>
            <a:r>
              <a:rPr lang="en-US" dirty="0" smtClean="0"/>
              <a:t>#</a:t>
            </a:r>
            <a:r>
              <a:rPr lang="en-US" dirty="0" err="1" smtClean="0"/>
              <a:t>endif</a:t>
            </a:r>
            <a:endParaRPr lang="en-US" dirty="0" smtClean="0"/>
          </a:p>
          <a:p>
            <a:pPr lvl="1"/>
            <a:endParaRPr lang="en-US" dirty="0" smtClean="0"/>
          </a:p>
          <a:p>
            <a:pPr lvl="1"/>
            <a:r>
              <a:rPr lang="en-US" dirty="0" smtClean="0"/>
              <a:t>#if WINDOWS_PHONE_APP</a:t>
            </a:r>
          </a:p>
          <a:p>
            <a:pPr lvl="1"/>
            <a:r>
              <a:rPr lang="en-US" dirty="0" smtClean="0"/>
              <a:t>#</a:t>
            </a:r>
            <a:r>
              <a:rPr lang="en-US" dirty="0" err="1" smtClean="0"/>
              <a:t>endif</a:t>
            </a:r>
            <a:endParaRPr lang="en-US" dirty="0"/>
          </a:p>
        </p:txBody>
      </p:sp>
      <p:sp>
        <p:nvSpPr>
          <p:cNvPr id="3" name="Title 2"/>
          <p:cNvSpPr>
            <a:spLocks noGrp="1"/>
          </p:cNvSpPr>
          <p:nvPr>
            <p:ph type="title"/>
          </p:nvPr>
        </p:nvSpPr>
        <p:spPr/>
        <p:txBody>
          <a:bodyPr/>
          <a:lstStyle/>
          <a:p>
            <a:r>
              <a:rPr lang="en-US" dirty="0" smtClean="0"/>
              <a:t>Universal App project</a:t>
            </a:r>
            <a:r>
              <a:rPr lang="en-US" baseline="0" dirty="0" smtClean="0"/>
              <a:t> template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2"/>
          <a:stretch>
            <a:fillRect/>
          </a:stretch>
        </p:blipFill>
        <p:spPr>
          <a:xfrm>
            <a:off x="5158061" y="1157164"/>
            <a:ext cx="6510064" cy="4872276"/>
          </a:xfrm>
          <a:prstGeom prst="rect">
            <a:avLst/>
          </a:prstGeom>
        </p:spPr>
      </p:pic>
    </p:spTree>
    <p:extLst>
      <p:ext uri="{BB962C8B-B14F-4D97-AF65-F5344CB8AC3E}">
        <p14:creationId xmlns:p14="http://schemas.microsoft.com/office/powerpoint/2010/main" val="1735066375"/>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mpany xmlns="http://schemas.microsoft.com/sharepoint/v3">Critical Path</Company>
    <Project xmlns="c7dd7a47-5eb0-4219-9c75-8258c822be9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61B4CFCB5D8D4A8E65D32A29D8DB3E" ma:contentTypeVersion="3" ma:contentTypeDescription="Create a new document." ma:contentTypeScope="" ma:versionID="f0276697cd14aa124c054602ce8fe3c5">
  <xsd:schema xmlns:xsd="http://www.w3.org/2001/XMLSchema" xmlns:xs="http://www.w3.org/2001/XMLSchema" xmlns:p="http://schemas.microsoft.com/office/2006/metadata/properties" xmlns:ns1="http://schemas.microsoft.com/sharepoint/v3" xmlns:ns2="c7dd7a47-5eb0-4219-9c75-8258c822be9e" targetNamespace="http://schemas.microsoft.com/office/2006/metadata/properties" ma:root="true" ma:fieldsID="ce85d22485e5625b9ccd59583b658dde" ns1:_="" ns2:_="">
    <xsd:import namespace="http://schemas.microsoft.com/sharepoint/v3"/>
    <xsd:import namespace="c7dd7a47-5eb0-4219-9c75-8258c822be9e"/>
    <xsd:element name="properties">
      <xsd:complexType>
        <xsd:sequence>
          <xsd:element name="documentManagement">
            <xsd:complexType>
              <xsd:all>
                <xsd:element ref="ns1:Company" minOccurs="0"/>
                <xsd:element ref="ns2:Projec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8" nillable="true" ma:displayName="Company" ma:internalName="Compan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dd7a47-5eb0-4219-9c75-8258c822be9e" elementFormDefault="qualified">
    <xsd:import namespace="http://schemas.microsoft.com/office/2006/documentManagement/types"/>
    <xsd:import namespace="http://schemas.microsoft.com/office/infopath/2007/PartnerControls"/>
    <xsd:element name="Project" ma:index="9" nillable="true" ma:displayName="Project" ma:internalName="Projec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schemas.microsoft.com/sharepoint/v3"/>
    <ds:schemaRef ds:uri="http://purl.org/dc/terms/"/>
    <ds:schemaRef ds:uri="http://schemas.microsoft.com/office/2006/documentManagement/types"/>
    <ds:schemaRef ds:uri="http://purl.org/dc/dcmitype/"/>
    <ds:schemaRef ds:uri="http://schemas.microsoft.com/office/infopath/2007/PartnerControls"/>
    <ds:schemaRef ds:uri="c7dd7a47-5eb0-4219-9c75-8258c822be9e"/>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F3CB00D-FBE3-46CD-905F-2C1357C53E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dd7a47-5eb0-4219-9c75-8258c822b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1442</Words>
  <Application>Microsoft Office PowerPoint</Application>
  <PresentationFormat>Custom</PresentationFormat>
  <Paragraphs>153</Paragraphs>
  <Slides>23</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Consolas</vt:lpstr>
      <vt:lpstr>Segoe UI</vt:lpstr>
      <vt:lpstr>Segoe UI Light</vt:lpstr>
      <vt:lpstr>Wingdings</vt:lpstr>
      <vt:lpstr>5-30055_Office Template 2012 - 16x9 - White Background</vt:lpstr>
      <vt:lpstr>5-30055_Office Template 2012 - 16x9 - Colored Accent Slides</vt:lpstr>
      <vt:lpstr>Deep Dive into native Universal App development with the Office 365 APIs</vt:lpstr>
      <vt:lpstr>Agenda</vt:lpstr>
      <vt:lpstr>Introduction</vt:lpstr>
      <vt:lpstr>Universal Windows Apps</vt:lpstr>
      <vt:lpstr>Universal App Project</vt:lpstr>
      <vt:lpstr>Visual Studio support</vt:lpstr>
      <vt:lpstr>Universal App project template</vt:lpstr>
      <vt:lpstr>Universal App project template</vt:lpstr>
      <vt:lpstr>Universal App project template</vt:lpstr>
      <vt:lpstr>Universal App project template</vt:lpstr>
      <vt:lpstr>demo</vt:lpstr>
      <vt:lpstr>Integrating Office 365</vt:lpstr>
      <vt:lpstr>Add Office 365 to Universal App</vt:lpstr>
      <vt:lpstr>Add Connected Service</vt:lpstr>
      <vt:lpstr>Adding Connected Services</vt:lpstr>
      <vt:lpstr>Connected Services Permissions</vt:lpstr>
      <vt:lpstr>Add Connected Service</vt:lpstr>
      <vt:lpstr>OAuth Implementation</vt:lpstr>
      <vt:lpstr>Authentication in O365 API Libraries</vt:lpstr>
      <vt:lpstr>Authentication UI</vt:lpstr>
      <vt:lpstr>Office 365 Service Communication</vt:lpstr>
      <vt:lpstr>Office 365 Service Communication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2014-09-30T00:38:07Z</dcterms:created>
  <dcterms:modified xsi:type="dcterms:W3CDTF">2014-10-02T14:52:10Z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0x0101006D61B4CFCB5D8D4A8E65D32A29D8DB3E</vt:lpwstr>
  </property>
</Properties>
</file>