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18"/>
  </p:notesMasterIdLst>
  <p:handoutMasterIdLst>
    <p:handoutMasterId r:id="rId19"/>
  </p:handoutMasterIdLst>
  <p:sldIdLst>
    <p:sldId id="657" r:id="rId6"/>
    <p:sldId id="658" r:id="rId7"/>
    <p:sldId id="659" r:id="rId8"/>
    <p:sldId id="660" r:id="rId9"/>
    <p:sldId id="663" r:id="rId10"/>
    <p:sldId id="662" r:id="rId11"/>
    <p:sldId id="664" r:id="rId12"/>
    <p:sldId id="665" r:id="rId13"/>
    <p:sldId id="668" r:id="rId14"/>
    <p:sldId id="666" r:id="rId15"/>
    <p:sldId id="661" r:id="rId16"/>
    <p:sldId id="654" r:id="rId1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9" autoAdjust="0"/>
    <p:restoredTop sz="77481" autoAdjust="0"/>
  </p:normalViewPr>
  <p:slideViewPr>
    <p:cSldViewPr snapToGrid="0">
      <p:cViewPr varScale="1">
        <p:scale>
          <a:sx n="46" d="100"/>
          <a:sy n="46" d="100"/>
        </p:scale>
        <p:origin x="64" y="5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9/29/2014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9/29/2014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9/29/2014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part </a:t>
            </a:r>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53478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9/29/2014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9253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45CE394-BDF4-42B3-A02F-AC542AC28186}" type="datetime1">
              <a:rPr lang="en-US" smtClean="0">
                <a:solidFill>
                  <a:prstClr val="black"/>
                </a:solidFill>
              </a:rPr>
              <a:pPr/>
              <a:t>9/29/2014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1988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Windows App Certification</a:t>
            </a:r>
            <a:r>
              <a:rPr lang="en-US" baseline="0" dirty="0" smtClean="0"/>
              <a:t> Kit has been extended to Phone apps. This allow a universal app to be in both Stores</a:t>
            </a:r>
            <a:endParaRPr lang="en-US" dirty="0"/>
          </a:p>
        </p:txBody>
      </p:sp>
      <p:sp>
        <p:nvSpPr>
          <p:cNvPr id="4" name="Date Placeholder 3"/>
          <p:cNvSpPr>
            <a:spLocks noGrp="1"/>
          </p:cNvSpPr>
          <p:nvPr>
            <p:ph type="dt" idx="10"/>
          </p:nvPr>
        </p:nvSpPr>
        <p:spPr/>
        <p:txBody>
          <a:bodyPr/>
          <a:lstStyle/>
          <a:p>
            <a:fld id="{831D7532-73E3-4C55-9F73-B019210AAFE6}" type="datetime1">
              <a:rPr lang="en-US" smtClean="0"/>
              <a:t>9/29/2014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49566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OneNote Clipper: https://www.onenote.com/Clipper/OneNote</a:t>
            </a:r>
          </a:p>
          <a:p>
            <a:endParaRPr lang="en-US" dirty="0" smtClean="0"/>
          </a:p>
          <a:p>
            <a:r>
              <a:rPr lang="en-US" dirty="0" smtClean="0"/>
              <a:t>Demos\</a:t>
            </a:r>
            <a:r>
              <a:rPr lang="en-US" dirty="0" err="1" smtClean="0"/>
              <a:t>OneNoteSaveDialog</a:t>
            </a:r>
            <a:r>
              <a:rPr lang="en-US" baseline="0" dirty="0" smtClean="0"/>
              <a:t> folder: The html page contains two links for the Save Dialog. The first will capture a page from MSDN. The second uses jQuery to dynamically set the page to capture to be the current page. Running the page from http://localhost will cause the capture to omit the picture of the page. This is because the OneNote service cannot access localhost. This is an important distinction that will be discussed later in the module.</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solidFill>
                  <a:prstClr val="black"/>
                </a:solidFill>
              </a:rPr>
              <a:pPr/>
              <a:t>9/29/2014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72764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9/29/2014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12</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4413703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Deep Dive into </a:t>
            </a:r>
            <a:r>
              <a:rPr lang="en-US" dirty="0" smtClean="0"/>
              <a:t>native Universal App </a:t>
            </a:r>
            <a:r>
              <a:rPr lang="en-US" smtClean="0"/>
              <a:t>development with the </a:t>
            </a:r>
            <a:r>
              <a:rPr lang="en-US" dirty="0" smtClean="0"/>
              <a:t>Office </a:t>
            </a:r>
            <a:r>
              <a:rPr lang="en-US" smtClean="0"/>
              <a:t>365 </a:t>
            </a:r>
            <a:r>
              <a:rPr lang="en-US" smtClean="0"/>
              <a:t>APIs</a:t>
            </a:r>
            <a:endParaRPr lang="en-US" dirty="0"/>
          </a:p>
        </p:txBody>
      </p:sp>
      <p:sp>
        <p:nvSpPr>
          <p:cNvPr id="5" name="Text Placeholder 4"/>
          <p:cNvSpPr>
            <a:spLocks noGrp="1"/>
          </p:cNvSpPr>
          <p:nvPr>
            <p:ph type="body" sz="quarter" idx="12"/>
          </p:nvPr>
        </p:nvSpPr>
        <p:spPr/>
        <p:txBody>
          <a:bodyPr/>
          <a:lstStyle/>
          <a:p>
            <a:r>
              <a:rPr lang="en-US" dirty="0"/>
              <a:t>Speaker </a:t>
            </a:r>
            <a:r>
              <a:rPr lang="en-US" dirty="0" smtClean="0"/>
              <a:t>name</a:t>
            </a:r>
            <a:endParaRPr lang="en-US" dirty="0"/>
          </a:p>
          <a:p>
            <a:r>
              <a:rPr lang="en-US" dirty="0"/>
              <a:t>Title</a:t>
            </a:r>
          </a:p>
          <a:p>
            <a:r>
              <a:rPr lang="en-US" dirty="0"/>
              <a:t>Microsoft </a:t>
            </a:r>
            <a:r>
              <a:rPr lang="en-US" dirty="0" smtClean="0"/>
              <a:t>Corporation</a:t>
            </a:r>
          </a:p>
        </p:txBody>
      </p:sp>
    </p:spTree>
    <p:extLst>
      <p:ext uri="{BB962C8B-B14F-4D97-AF65-F5344CB8AC3E}">
        <p14:creationId xmlns:p14="http://schemas.microsoft.com/office/powerpoint/2010/main" val="9305378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Universal App project template</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0563059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One-Click Capture to OneNote</a:t>
            </a:r>
            <a:endParaRPr lang="en-US" dirty="0"/>
          </a:p>
        </p:txBody>
      </p:sp>
    </p:spTree>
    <p:extLst>
      <p:ext uri="{BB962C8B-B14F-4D97-AF65-F5344CB8AC3E}">
        <p14:creationId xmlns:p14="http://schemas.microsoft.com/office/powerpoint/2010/main" val="32225606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dirty="0" smtClean="0"/>
              <a:t>Overview of Universal Apps</a:t>
            </a:r>
            <a:endParaRPr lang="en-US" dirty="0" smtClean="0"/>
          </a:p>
          <a:p>
            <a:r>
              <a:rPr lang="en-US" dirty="0" smtClean="0"/>
              <a:t>Deep </a:t>
            </a:r>
            <a:r>
              <a:rPr lang="en-US" dirty="0" smtClean="0"/>
              <a:t>Dive into </a:t>
            </a:r>
            <a:r>
              <a:rPr lang="en-US" baseline="0" dirty="0" smtClean="0"/>
              <a:t>Universal App projects</a:t>
            </a:r>
          </a:p>
          <a:p>
            <a:r>
              <a:rPr lang="en-US" dirty="0" smtClean="0"/>
              <a:t>Integrating Office 365 APIs</a:t>
            </a:r>
            <a:r>
              <a:rPr lang="en-US" baseline="0" dirty="0" smtClean="0"/>
              <a:t> </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01996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2743897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Announced at //build/</a:t>
            </a:r>
            <a:r>
              <a:rPr lang="en-US" baseline="0" dirty="0" smtClean="0"/>
              <a:t> 2014</a:t>
            </a:r>
            <a:endParaRPr lang="en-US" dirty="0" smtClean="0"/>
          </a:p>
          <a:p>
            <a:r>
              <a:rPr lang="en-US" dirty="0" smtClean="0"/>
              <a:t>Three major</a:t>
            </a:r>
            <a:r>
              <a:rPr lang="en-US" baseline="0" dirty="0" smtClean="0"/>
              <a:t> goals</a:t>
            </a:r>
            <a:endParaRPr lang="en-US" dirty="0" smtClean="0"/>
          </a:p>
          <a:p>
            <a:pPr lvl="1"/>
            <a:r>
              <a:rPr lang="en-US" dirty="0" smtClean="0"/>
              <a:t>Reach customers across phones,</a:t>
            </a:r>
            <a:r>
              <a:rPr lang="en-US" baseline="0" dirty="0" smtClean="0"/>
              <a:t> tablets and PCs</a:t>
            </a:r>
          </a:p>
          <a:p>
            <a:pPr lvl="1"/>
            <a:r>
              <a:rPr lang="en-US" baseline="0" dirty="0" smtClean="0"/>
              <a:t>Deliver innovation that supports developer investments</a:t>
            </a:r>
          </a:p>
          <a:p>
            <a:pPr lvl="1"/>
            <a:r>
              <a:rPr lang="en-US" baseline="0" dirty="0" smtClean="0"/>
              <a:t>Make cross-platform technology easier and more capable</a:t>
            </a:r>
          </a:p>
          <a:p>
            <a:pPr lvl="0"/>
            <a:r>
              <a:rPr lang="en-US" dirty="0" smtClean="0"/>
              <a:t>Delivered</a:t>
            </a:r>
            <a:r>
              <a:rPr lang="en-US" baseline="0" dirty="0" smtClean="0"/>
              <a:t> in Visual Studio 2013 Update 2</a:t>
            </a:r>
            <a:endParaRPr lang="en-US" dirty="0"/>
          </a:p>
        </p:txBody>
      </p:sp>
      <p:sp>
        <p:nvSpPr>
          <p:cNvPr id="4" name="Title 3"/>
          <p:cNvSpPr>
            <a:spLocks noGrp="1"/>
          </p:cNvSpPr>
          <p:nvPr>
            <p:ph type="title"/>
          </p:nvPr>
        </p:nvSpPr>
        <p:spPr/>
        <p:txBody>
          <a:bodyPr/>
          <a:lstStyle/>
          <a:p>
            <a:r>
              <a:rPr lang="en-US" dirty="0" smtClean="0"/>
              <a:t>Universal Windows Apps</a:t>
            </a:r>
            <a:endParaRPr lang="en-US" dirty="0"/>
          </a:p>
        </p:txBody>
      </p:sp>
    </p:spTree>
    <p:extLst>
      <p:ext uri="{BB962C8B-B14F-4D97-AF65-F5344CB8AC3E}">
        <p14:creationId xmlns:p14="http://schemas.microsoft.com/office/powerpoint/2010/main" val="79897389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 of Universal Apps</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5</a:t>
            </a:fld>
            <a:endParaRPr lang="en-US" dirty="0"/>
          </a:p>
        </p:txBody>
      </p:sp>
    </p:spTree>
    <p:extLst>
      <p:ext uri="{BB962C8B-B14F-4D97-AF65-F5344CB8AC3E}">
        <p14:creationId xmlns:p14="http://schemas.microsoft.com/office/powerpoint/2010/main" val="23676735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support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78" y="3051034"/>
            <a:ext cx="8251718" cy="3567979"/>
          </a:xfrm>
          <a:prstGeom prst="rect">
            <a:avLst/>
          </a:prstGeom>
        </p:spPr>
      </p:pic>
      <p:sp>
        <p:nvSpPr>
          <p:cNvPr id="6" name="Text Placeholder 5"/>
          <p:cNvSpPr>
            <a:spLocks noGrp="1"/>
          </p:cNvSpPr>
          <p:nvPr>
            <p:ph type="body" sz="quarter" idx="10"/>
          </p:nvPr>
        </p:nvSpPr>
        <p:spPr/>
        <p:txBody>
          <a:bodyPr/>
          <a:lstStyle/>
          <a:p>
            <a:pPr marL="0" marR="0" indent="0" algn="l" defTabSz="914363" rtl="0" eaLnBrk="1" fontAlgn="auto" latinLnBrk="0" hangingPunct="1">
              <a:lnSpc>
                <a:spcPct val="90000"/>
              </a:lnSpc>
              <a:spcBef>
                <a:spcPts val="2400"/>
              </a:spcBef>
              <a:spcAft>
                <a:spcPts val="0"/>
              </a:spcAft>
              <a:buClrTx/>
              <a:buSzPct val="80000"/>
              <a:buFont typeface="Arial" pitchFamily="34" charset="0"/>
              <a:buNone/>
              <a:tabLst/>
              <a:defRPr/>
            </a:pPr>
            <a:r>
              <a:rPr lang="en-US" dirty="0" smtClean="0"/>
              <a:t>Windows App Certification Kit</a:t>
            </a:r>
          </a:p>
          <a:p>
            <a:r>
              <a:rPr lang="en-US" dirty="0" smtClean="0"/>
              <a:t>Project template</a:t>
            </a:r>
          </a:p>
        </p:txBody>
      </p:sp>
    </p:spTree>
    <p:extLst>
      <p:ext uri="{BB962C8B-B14F-4D97-AF65-F5344CB8AC3E}">
        <p14:creationId xmlns:p14="http://schemas.microsoft.com/office/powerpoint/2010/main" val="130750791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Universal</a:t>
            </a:r>
            <a:r>
              <a:rPr lang="en-US" baseline="0" dirty="0" smtClean="0"/>
              <a:t> App project template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1241"/>
          <a:stretch/>
        </p:blipFill>
        <p:spPr>
          <a:xfrm>
            <a:off x="1704108" y="1315327"/>
            <a:ext cx="8477295" cy="4612599"/>
          </a:xfrm>
          <a:prstGeom prst="rect">
            <a:avLst/>
          </a:prstGeom>
        </p:spPr>
      </p:pic>
    </p:spTree>
    <p:extLst>
      <p:ext uri="{BB962C8B-B14F-4D97-AF65-F5344CB8AC3E}">
        <p14:creationId xmlns:p14="http://schemas.microsoft.com/office/powerpoint/2010/main" val="21274792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Solution contains three projects</a:t>
            </a:r>
          </a:p>
          <a:p>
            <a:pPr lvl="1"/>
            <a:r>
              <a:rPr lang="en-US" dirty="0" smtClean="0"/>
              <a:t>Windows</a:t>
            </a:r>
          </a:p>
          <a:p>
            <a:pPr lvl="1"/>
            <a:r>
              <a:rPr lang="en-US" dirty="0" smtClean="0"/>
              <a:t>Phone</a:t>
            </a:r>
          </a:p>
          <a:p>
            <a:pPr lvl="1"/>
            <a:r>
              <a:rPr lang="en-US" dirty="0" smtClean="0"/>
              <a:t>Shared</a:t>
            </a:r>
          </a:p>
          <a:p>
            <a:pPr lvl="0"/>
            <a:r>
              <a:rPr lang="en-US" dirty="0" smtClean="0"/>
              <a:t>Shared is a special</a:t>
            </a:r>
            <a:r>
              <a:rPr lang="en-US" baseline="0" dirty="0" smtClean="0"/>
              <a:t> project type</a:t>
            </a:r>
          </a:p>
          <a:p>
            <a:pPr lvl="1"/>
            <a:r>
              <a:rPr lang="en-US" dirty="0" smtClean="0"/>
              <a:t>File type is “</a:t>
            </a:r>
            <a:r>
              <a:rPr lang="en-US" dirty="0" err="1" smtClean="0"/>
              <a:t>shproj</a:t>
            </a:r>
            <a:r>
              <a:rPr lang="en-US" dirty="0" smtClean="0"/>
              <a:t>”</a:t>
            </a:r>
          </a:p>
          <a:p>
            <a:pPr lvl="1"/>
            <a:r>
              <a:rPr lang="en-US" dirty="0" smtClean="0"/>
              <a:t>Does not contain references</a:t>
            </a:r>
          </a:p>
          <a:p>
            <a:pPr lvl="1"/>
            <a:r>
              <a:rPr lang="en-US" dirty="0" smtClean="0"/>
              <a:t>Does not build</a:t>
            </a:r>
          </a:p>
        </p:txBody>
      </p:sp>
      <p:sp>
        <p:nvSpPr>
          <p:cNvPr id="3" name="Title 2"/>
          <p:cNvSpPr>
            <a:spLocks noGrp="1"/>
          </p:cNvSpPr>
          <p:nvPr>
            <p:ph type="title"/>
          </p:nvPr>
        </p:nvSpPr>
        <p:spPr/>
        <p:txBody>
          <a:bodyPr/>
          <a:lstStyle/>
          <a:p>
            <a:r>
              <a:rPr lang="en-US" dirty="0" smtClean="0"/>
              <a:t>Universal App project</a:t>
            </a:r>
            <a:r>
              <a:rPr lang="en-US" baseline="0" dirty="0" smtClean="0"/>
              <a:t> template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7483260" y="1087337"/>
            <a:ext cx="4184865" cy="4940554"/>
          </a:xfrm>
          <a:prstGeom prst="rect">
            <a:avLst/>
          </a:prstGeom>
        </p:spPr>
      </p:pic>
    </p:spTree>
    <p:extLst>
      <p:ext uri="{BB962C8B-B14F-4D97-AF65-F5344CB8AC3E}">
        <p14:creationId xmlns:p14="http://schemas.microsoft.com/office/powerpoint/2010/main" val="39151310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4523943" cy="1975926"/>
          </a:xfrm>
        </p:spPr>
        <p:txBody>
          <a:bodyPr/>
          <a:lstStyle/>
          <a:p>
            <a:pPr lvl="0"/>
            <a:r>
              <a:rPr lang="en-US" dirty="0" smtClean="0"/>
              <a:t>Shared</a:t>
            </a:r>
            <a:r>
              <a:rPr lang="en-US" baseline="0" dirty="0" smtClean="0"/>
              <a:t> items imported into other projects</a:t>
            </a:r>
          </a:p>
          <a:p>
            <a:pPr lvl="0"/>
            <a:r>
              <a:rPr lang="en-US" baseline="0" dirty="0" smtClean="0"/>
              <a:t>Compile-time constants</a:t>
            </a:r>
          </a:p>
          <a:p>
            <a:pPr lvl="1"/>
            <a:r>
              <a:rPr lang="en-US" dirty="0" smtClean="0"/>
              <a:t>#if WINDOWS_APP</a:t>
            </a:r>
          </a:p>
          <a:p>
            <a:pPr lvl="1"/>
            <a:r>
              <a:rPr lang="en-US" dirty="0" smtClean="0"/>
              <a:t>#</a:t>
            </a:r>
            <a:r>
              <a:rPr lang="en-US" dirty="0" err="1" smtClean="0"/>
              <a:t>endif</a:t>
            </a:r>
            <a:endParaRPr lang="en-US" dirty="0" smtClean="0"/>
          </a:p>
          <a:p>
            <a:pPr lvl="1"/>
            <a:endParaRPr lang="en-US" dirty="0" smtClean="0"/>
          </a:p>
          <a:p>
            <a:pPr lvl="1"/>
            <a:r>
              <a:rPr lang="en-US" dirty="0" smtClean="0"/>
              <a:t>#if WINDOWS_PHONE_APP</a:t>
            </a:r>
          </a:p>
          <a:p>
            <a:pPr lvl="1"/>
            <a:r>
              <a:rPr lang="en-US" dirty="0" smtClean="0"/>
              <a:t>#</a:t>
            </a:r>
            <a:r>
              <a:rPr lang="en-US" dirty="0" err="1" smtClean="0"/>
              <a:t>endif</a:t>
            </a:r>
            <a:endParaRPr lang="en-US" dirty="0"/>
          </a:p>
        </p:txBody>
      </p:sp>
      <p:sp>
        <p:nvSpPr>
          <p:cNvPr id="3" name="Title 2"/>
          <p:cNvSpPr>
            <a:spLocks noGrp="1"/>
          </p:cNvSpPr>
          <p:nvPr>
            <p:ph type="title"/>
          </p:nvPr>
        </p:nvSpPr>
        <p:spPr/>
        <p:txBody>
          <a:bodyPr/>
          <a:lstStyle/>
          <a:p>
            <a:r>
              <a:rPr lang="en-US" dirty="0" smtClean="0"/>
              <a:t>Universal App project</a:t>
            </a:r>
            <a:r>
              <a:rPr lang="en-US" baseline="0" dirty="0" smtClean="0"/>
              <a:t> template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2"/>
          <a:stretch>
            <a:fillRect/>
          </a:stretch>
        </p:blipFill>
        <p:spPr>
          <a:xfrm>
            <a:off x="5158061" y="1157164"/>
            <a:ext cx="6510064" cy="4872276"/>
          </a:xfrm>
          <a:prstGeom prst="rect">
            <a:avLst/>
          </a:prstGeom>
        </p:spPr>
      </p:pic>
    </p:spTree>
    <p:extLst>
      <p:ext uri="{BB962C8B-B14F-4D97-AF65-F5344CB8AC3E}">
        <p14:creationId xmlns:p14="http://schemas.microsoft.com/office/powerpoint/2010/main" val="1735066375"/>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3CB00D-FBE3-46CD-905F-2C1357C53E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schemas.microsoft.com/office/2006/metadata/properties"/>
    <ds:schemaRef ds:uri="http://schemas.microsoft.com/office/infopath/2007/PartnerControls"/>
    <ds:schemaRef ds:uri="http://schemas.microsoft.com/sharepoint/v3"/>
    <ds:schemaRef ds:uri="c7dd7a47-5eb0-4219-9c75-8258c822be9e"/>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1070</Words>
  <Application>Microsoft Office PowerPoint</Application>
  <PresentationFormat>Custom</PresentationFormat>
  <Paragraphs>82</Paragraphs>
  <Slides>12</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Deep Dive into native Universal App development with the Office 365 APIs</vt:lpstr>
      <vt:lpstr>Agenda</vt:lpstr>
      <vt:lpstr>Introduction</vt:lpstr>
      <vt:lpstr>Universal Windows Apps</vt:lpstr>
      <vt:lpstr>Overview of Universal Apps</vt:lpstr>
      <vt:lpstr>Visual Studio support</vt:lpstr>
      <vt:lpstr>Universal App project template</vt:lpstr>
      <vt:lpstr>Universal App project template</vt:lpstr>
      <vt:lpstr>Universal App project template</vt:lpstr>
      <vt:lpstr>Universal App project template</vt:lpstr>
      <vt:lpstr>demo</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2014-09-30T00:38:07Z</dcterms:created>
  <dcterms:modified xsi:type="dcterms:W3CDTF">2014-09-30T03:16:06Z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