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082" r:id="rId4"/>
    <p:sldMasterId id="2147484046" r:id="rId5"/>
  </p:sldMasterIdLst>
  <p:notesMasterIdLst>
    <p:notesMasterId r:id="rId35"/>
  </p:notesMasterIdLst>
  <p:handoutMasterIdLst>
    <p:handoutMasterId r:id="rId36"/>
  </p:handoutMasterIdLst>
  <p:sldIdLst>
    <p:sldId id="799" r:id="rId6"/>
    <p:sldId id="807" r:id="rId7"/>
    <p:sldId id="800" r:id="rId8"/>
    <p:sldId id="801" r:id="rId9"/>
    <p:sldId id="780" r:id="rId10"/>
    <p:sldId id="778" r:id="rId11"/>
    <p:sldId id="783" r:id="rId12"/>
    <p:sldId id="784" r:id="rId13"/>
    <p:sldId id="782" r:id="rId14"/>
    <p:sldId id="785" r:id="rId15"/>
    <p:sldId id="779" r:id="rId16"/>
    <p:sldId id="786" r:id="rId17"/>
    <p:sldId id="787" r:id="rId18"/>
    <p:sldId id="788" r:id="rId19"/>
    <p:sldId id="789" r:id="rId20"/>
    <p:sldId id="790" r:id="rId21"/>
    <p:sldId id="792" r:id="rId22"/>
    <p:sldId id="793" r:id="rId23"/>
    <p:sldId id="791" r:id="rId24"/>
    <p:sldId id="794" r:id="rId25"/>
    <p:sldId id="795" r:id="rId26"/>
    <p:sldId id="796" r:id="rId27"/>
    <p:sldId id="797" r:id="rId28"/>
    <p:sldId id="798" r:id="rId29"/>
    <p:sldId id="802" r:id="rId30"/>
    <p:sldId id="803" r:id="rId31"/>
    <p:sldId id="804" r:id="rId32"/>
    <p:sldId id="805" r:id="rId33"/>
    <p:sldId id="806" r:id="rId34"/>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2">
          <p15:clr>
            <a:srgbClr val="A4A3A4"/>
          </p15:clr>
        </p15:guide>
        <p15:guide id="2" orient="horz" pos="4176">
          <p15:clr>
            <a:srgbClr val="A4A3A4"/>
          </p15:clr>
        </p15:guide>
        <p15:guide id="3" orient="horz" pos="912">
          <p15:clr>
            <a:srgbClr val="A4A3A4"/>
          </p15:clr>
        </p15:guide>
        <p15:guide id="4" orient="horz" pos="1197">
          <p15:clr>
            <a:srgbClr val="A4A3A4"/>
          </p15:clr>
        </p15:guide>
        <p15:guide id="5" orient="horz" pos="1957">
          <p15:clr>
            <a:srgbClr val="A4A3A4"/>
          </p15:clr>
        </p15:guide>
        <p15:guide id="6" orient="horz" pos="2723">
          <p15:clr>
            <a:srgbClr val="A4A3A4"/>
          </p15:clr>
        </p15:guide>
        <p15:guide id="7" orient="horz" pos="2159">
          <p15:clr>
            <a:srgbClr val="A4A3A4"/>
          </p15:clr>
        </p15:guide>
        <p15:guide id="8" orient="horz" pos="3869">
          <p15:clr>
            <a:srgbClr val="A4A3A4"/>
          </p15:clr>
        </p15:guide>
        <p15:guide id="9" orient="horz" pos="3572">
          <p15:clr>
            <a:srgbClr val="A4A3A4"/>
          </p15:clr>
        </p15:guide>
        <p15:guide id="10" pos="128">
          <p15:clr>
            <a:srgbClr val="A4A3A4"/>
          </p15:clr>
        </p15:guide>
        <p15:guide id="11" pos="1767">
          <p15:clr>
            <a:srgbClr val="A4A3A4"/>
          </p15:clr>
        </p15:guide>
        <p15:guide id="12" pos="7548">
          <p15:clr>
            <a:srgbClr val="A4A3A4"/>
          </p15:clr>
        </p15:guide>
        <p15:guide id="13" pos="328">
          <p15:clr>
            <a:srgbClr val="A4A3A4"/>
          </p15:clr>
        </p15:guide>
        <p15:guide id="14" pos="7353">
          <p15:clr>
            <a:srgbClr val="A4A3A4"/>
          </p15:clr>
        </p15:guide>
        <p15:guide id="15" pos="613">
          <p15:clr>
            <a:srgbClr val="A4A3A4"/>
          </p15:clr>
        </p15:guide>
        <p15:guide id="16" pos="7062">
          <p15:clr>
            <a:srgbClr val="A4A3A4"/>
          </p15:clr>
        </p15:guide>
        <p15:guide id="17" pos="3837">
          <p15:clr>
            <a:srgbClr val="A4A3A4"/>
          </p15:clr>
        </p15:guide>
        <p15:guide id="18" pos="2216">
          <p15:clr>
            <a:srgbClr val="A4A3A4"/>
          </p15:clr>
        </p15:guide>
        <p15:guide id="19" pos="377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2C6"/>
    <a:srgbClr val="2D82FF"/>
    <a:srgbClr val="0088EE"/>
    <a:srgbClr val="0042AC"/>
    <a:srgbClr val="D2D2D2"/>
    <a:srgbClr val="969696"/>
    <a:srgbClr val="505050"/>
    <a:srgbClr val="00188F"/>
    <a:srgbClr val="EB3C00"/>
    <a:srgbClr val="68217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13" autoAdjust="0"/>
    <p:restoredTop sz="86455" autoAdjust="0"/>
  </p:normalViewPr>
  <p:slideViewPr>
    <p:cSldViewPr snapToGrid="0">
      <p:cViewPr varScale="1">
        <p:scale>
          <a:sx n="72" d="100"/>
          <a:sy n="72" d="100"/>
        </p:scale>
        <p:origin x="1236" y="66"/>
      </p:cViewPr>
      <p:guideLst>
        <p:guide orient="horz" pos="142"/>
        <p:guide orient="horz" pos="4176"/>
        <p:guide orient="horz" pos="912"/>
        <p:guide orient="horz" pos="1197"/>
        <p:guide orient="horz" pos="1957"/>
        <p:guide orient="horz" pos="2723"/>
        <p:guide orient="horz" pos="2159"/>
        <p:guide orient="horz" pos="3869"/>
        <p:guide orient="horz" pos="3572"/>
        <p:guide pos="128"/>
        <p:guide pos="1767"/>
        <p:guide pos="7548"/>
        <p:guide pos="328"/>
        <p:guide pos="7353"/>
        <p:guide pos="613"/>
        <p:guide pos="7062"/>
        <p:guide pos="3837"/>
        <p:guide pos="2216"/>
        <p:guide pos="3771"/>
      </p:guideLst>
    </p:cSldViewPr>
  </p:slideViewPr>
  <p:outlineViewPr>
    <p:cViewPr>
      <p:scale>
        <a:sx n="33" d="100"/>
        <a:sy n="33" d="100"/>
      </p:scale>
      <p:origin x="0" y="-8669"/>
    </p:cViewPr>
  </p:outlineViewPr>
  <p:notesTextViewPr>
    <p:cViewPr>
      <p:scale>
        <a:sx n="100" d="100"/>
        <a:sy n="100" d="100"/>
      </p:scale>
      <p:origin x="0" y="0"/>
    </p:cViewPr>
  </p:notesTextViewPr>
  <p:sorterViewPr>
    <p:cViewPr varScale="1">
      <p:scale>
        <a:sx n="1" d="1"/>
        <a:sy n="1" d="1"/>
      </p:scale>
      <p:origin x="0" y="0"/>
    </p:cViewPr>
  </p:sorterViewPr>
  <p:notesViewPr>
    <p:cSldViewPr snapToGrid="0" showGuides="1">
      <p:cViewPr varScale="1">
        <p:scale>
          <a:sx n="82" d="100"/>
          <a:sy n="82" d="100"/>
        </p:scale>
        <p:origin x="-313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handoutMaster" Target="handoutMasters/handout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t>10/3/2014</a:t>
            </a:fld>
            <a:endParaRPr lang="en-US"/>
          </a:p>
        </p:txBody>
      </p:sp>
      <p:sp>
        <p:nvSpPr>
          <p:cNvPr id="8" name="Footer Placeholder 7"/>
          <p:cNvSpPr>
            <a:spLocks noGrp="1"/>
          </p:cNvSpPr>
          <p:nvPr>
            <p:ph type="ftr" sz="quarter" idx="2"/>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t>‹#›</a:t>
            </a:fld>
            <a:endParaRPr lang="en-US"/>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1B1278-D92B-4AF3-A9C1-71DD298190CE}" type="datetimeFigureOut">
              <a:rPr lang="en-US" smtClean="0"/>
              <a:t>10/3/2014</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vl1pPr>
          </a:lstStyle>
          <a:p>
            <a:fld id="{B4008EB6-D09E-4580-8CD6-DDB14511944F}" type="slidenum">
              <a:rPr lang="en-US" smtClean="0"/>
              <a:t>‹#›</a:t>
            </a:fld>
            <a:endParaRPr lang="en-US" dirty="0"/>
          </a:p>
        </p:txBody>
      </p:sp>
      <p:sp>
        <p:nvSpPr>
          <p:cNvPr id="14"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15" name="Footer Placeholder 7"/>
          <p:cNvSpPr>
            <a:spLocks noGrp="1"/>
          </p:cNvSpPr>
          <p:nvPr>
            <p:ph type="ftr" sz="quarter" idx="4"/>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3"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77827E0-75C2-4762-9602-52F8A16E59DD}"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12523581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DiscoveryWin8</a:t>
            </a:r>
            <a:r>
              <a:rPr lang="en-US" baseline="0" dirty="0" smtClean="0"/>
              <a:t> app demonstrates the results of the API steps. The App *does not* use the O365 libraries, rather uses raw calls to the endpoints. This demo is intended to show the underlying functionality rather than hide it behind the library.</a:t>
            </a:r>
          </a:p>
          <a:p>
            <a:endParaRPr lang="en-US" baseline="0" dirty="0" smtClean="0"/>
          </a:p>
          <a:p>
            <a:r>
              <a:rPr lang="en-US" baseline="0" dirty="0" smtClean="0"/>
              <a:t>Original demo is at http://code.msdn.microsoft.com/Office-365-APIs-How-to-use-609102ea </a:t>
            </a:r>
          </a:p>
          <a:p>
            <a:r>
              <a:rPr lang="en-US" baseline="0" dirty="0" smtClean="0"/>
              <a:t>Demo is also in the Completed Projects folder</a:t>
            </a:r>
          </a:p>
        </p:txBody>
      </p:sp>
      <p:sp>
        <p:nvSpPr>
          <p:cNvPr id="4" name="Date Placeholder 3"/>
          <p:cNvSpPr>
            <a:spLocks noGrp="1"/>
          </p:cNvSpPr>
          <p:nvPr>
            <p:ph type="dt" idx="10"/>
          </p:nvPr>
        </p:nvSpPr>
        <p:spPr/>
        <p:txBody>
          <a:bodyPr/>
          <a:lstStyle/>
          <a:p>
            <a:fld id="{6B8BF90D-BD61-43D7-93E0-6CBEC8B2313A}" type="datetime1">
              <a:rPr lang="en-US" smtClean="0"/>
              <a:t>10/3/2014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19</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675169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slide is a quick introduction to</a:t>
            </a:r>
            <a:r>
              <a:rPr lang="en-US" baseline="0" dirty="0" smtClean="0"/>
              <a:t> the libraries. Following modules explore these in depth.</a:t>
            </a:r>
            <a:endParaRPr lang="en-US" dirty="0"/>
          </a:p>
        </p:txBody>
      </p:sp>
      <p:sp>
        <p:nvSpPr>
          <p:cNvPr id="4" name="Date Placeholder 3"/>
          <p:cNvSpPr>
            <a:spLocks noGrp="1"/>
          </p:cNvSpPr>
          <p:nvPr>
            <p:ph type="dt" idx="10"/>
          </p:nvPr>
        </p:nvSpPr>
        <p:spPr/>
        <p:txBody>
          <a:bodyPr/>
          <a:lstStyle/>
          <a:p>
            <a:fld id="{14FEFE75-68DA-4913-B3E8-A4425B5A08D2}" type="datetime1">
              <a:rPr lang="en-US" smtClean="0"/>
              <a:t>10/3/2014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20</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7123208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US" dirty="0" smtClean="0"/>
              <a:t>This slide is a quick introduction to</a:t>
            </a:r>
            <a:r>
              <a:rPr lang="en-US" baseline="0" dirty="0" smtClean="0"/>
              <a:t> the libraries. Following modules explore these in depth.</a:t>
            </a:r>
            <a:endParaRPr lang="en-US" dirty="0" smtClean="0"/>
          </a:p>
        </p:txBody>
      </p:sp>
      <p:sp>
        <p:nvSpPr>
          <p:cNvPr id="4" name="Date Placeholder 3"/>
          <p:cNvSpPr>
            <a:spLocks noGrp="1"/>
          </p:cNvSpPr>
          <p:nvPr>
            <p:ph type="dt" idx="10"/>
          </p:nvPr>
        </p:nvSpPr>
        <p:spPr/>
        <p:txBody>
          <a:bodyPr/>
          <a:lstStyle/>
          <a:p>
            <a:fld id="{1389B73A-886E-4158-A147-4A30216E9FF4}" type="datetime1">
              <a:rPr lang="en-US" smtClean="0"/>
              <a:t>10/3/2014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21</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5873156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B724C4EE-F663-444A-A194-1DBD96517A32}" type="datetime1">
              <a:rPr lang="en-US" smtClean="0"/>
              <a:t>10/3/2014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23</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98805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6" name="Date Placeholder 5"/>
          <p:cNvSpPr>
            <a:spLocks noGrp="1"/>
          </p:cNvSpPr>
          <p:nvPr>
            <p:ph type="dt" idx="12"/>
          </p:nvPr>
        </p:nvSpPr>
        <p:spPr/>
        <p:txBody>
          <a:bodyPr/>
          <a:lstStyle/>
          <a:p>
            <a:fld id="{C4288E4C-8759-4E7B-86B2-188CDEA78791}" type="datetime1">
              <a:rPr lang="en-US" smtClean="0">
                <a:solidFill>
                  <a:prstClr val="black"/>
                </a:solidFill>
              </a:rPr>
              <a:pPr/>
              <a:t>10/3/2014</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26</a:t>
            </a:fld>
            <a:endParaRPr lang="en-US" dirty="0">
              <a:solidFill>
                <a:prstClr val="black"/>
              </a:solidFill>
            </a:endParaRPr>
          </a:p>
        </p:txBody>
      </p:sp>
      <p:sp>
        <p:nvSpPr>
          <p:cNvPr id="10" name="Footer Placeholder 9"/>
          <p:cNvSpPr>
            <a:spLocks noGrp="1"/>
          </p:cNvSpPr>
          <p:nvPr>
            <p:ph type="ftr" sz="quarter" idx="14"/>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927025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E74353ED-ACB2-44BF-A903-985B0AF962B7}" type="datetime1">
              <a:rPr lang="en-US" smtClean="0"/>
              <a:t>10/3/2014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28</a:t>
            </a:fld>
            <a:endParaRPr lang="en-US" dirty="0"/>
          </a:p>
        </p:txBody>
      </p:sp>
    </p:spTree>
    <p:extLst>
      <p:ext uri="{BB962C8B-B14F-4D97-AF65-F5344CB8AC3E}">
        <p14:creationId xmlns:p14="http://schemas.microsoft.com/office/powerpoint/2010/main" val="38728333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Footer Placeholder 4"/>
          <p:cNvSpPr>
            <a:spLocks noGrp="1"/>
          </p:cNvSpPr>
          <p:nvPr>
            <p:ph type="ftr" sz="quarter" idx="11"/>
          </p:nvPr>
        </p:nvSpPr>
        <p:spPr>
          <a:xfrm>
            <a:off x="0" y="8686800"/>
            <a:ext cx="5920740" cy="355964"/>
          </a:xfrm>
          <a:prstGeom prst="rect">
            <a:avLst/>
          </a:prstGeom>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0BB6559B-C68D-49B4-97AE-9BB74C417927}" type="datetime1">
              <a:rPr lang="en-US" smtClean="0"/>
              <a:t>10/3/2014</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29</a:t>
            </a:fld>
            <a:endParaRPr lang="en-US" dirty="0"/>
          </a:p>
        </p:txBody>
      </p:sp>
    </p:spTree>
    <p:extLst>
      <p:ext uri="{BB962C8B-B14F-4D97-AF65-F5344CB8AC3E}">
        <p14:creationId xmlns:p14="http://schemas.microsoft.com/office/powerpoint/2010/main" val="12771902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t>10/3/2014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5</a:t>
            </a:fld>
            <a:endParaRPr lang="en-US" dirty="0"/>
          </a:p>
        </p:txBody>
      </p:sp>
      <p:sp>
        <p:nvSpPr>
          <p:cNvPr id="7" name="Header Placeholder 6"/>
          <p:cNvSpPr>
            <a:spLocks noGrp="1"/>
          </p:cNvSpPr>
          <p:nvPr>
            <p:ph type="hdr" sz="quarter" idx="13"/>
          </p:nvPr>
        </p:nvSpPr>
        <p:spPr/>
        <p:txBody>
          <a:bodyPr/>
          <a:lstStyle/>
          <a:p>
            <a:r>
              <a:rPr lang="en-US" smtClean="0"/>
              <a:t>Build 2014</a:t>
            </a:r>
            <a:endParaRPr lang="en-US" dirty="0"/>
          </a:p>
        </p:txBody>
      </p:sp>
    </p:spTree>
    <p:extLst>
      <p:ext uri="{BB962C8B-B14F-4D97-AF65-F5344CB8AC3E}">
        <p14:creationId xmlns:p14="http://schemas.microsoft.com/office/powerpoint/2010/main" val="37145250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Prior to the release of the Office 365 APIs, device apps had to prompt users for credentials for</a:t>
            </a:r>
            <a:r>
              <a:rPr lang="en-US" baseline="0" dirty="0" smtClean="0"/>
              <a:t> the service, and in some cases the location of the resources. </a:t>
            </a:r>
          </a:p>
          <a:p>
            <a:r>
              <a:rPr lang="en-US" baseline="0" dirty="0" smtClean="0"/>
              <a:t>Storing credentials is very risky, and a worst practice.</a:t>
            </a:r>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10/3/2014</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7</a:t>
            </a:fld>
            <a:endParaRPr lang="en-US" dirty="0">
              <a:solidFill>
                <a:prstClr val="black"/>
              </a:solidFill>
            </a:endParaRPr>
          </a:p>
        </p:txBody>
      </p:sp>
    </p:spTree>
    <p:extLst>
      <p:ext uri="{BB962C8B-B14F-4D97-AF65-F5344CB8AC3E}">
        <p14:creationId xmlns:p14="http://schemas.microsoft.com/office/powerpoint/2010/main" val="31229285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 the</a:t>
            </a:r>
            <a:r>
              <a:rPr lang="en-US" baseline="0" dirty="0" smtClean="0"/>
              <a:t> Office 365 APIs, which leverage the Azure AD </a:t>
            </a:r>
            <a:r>
              <a:rPr lang="en-US" baseline="0" dirty="0" err="1" smtClean="0"/>
              <a:t>Oauth</a:t>
            </a:r>
            <a:r>
              <a:rPr lang="en-US" baseline="0" dirty="0" smtClean="0"/>
              <a:t> service, device apps no longer need to store user credentials.</a:t>
            </a:r>
          </a:p>
          <a:p>
            <a:r>
              <a:rPr lang="en-US" baseline="0" dirty="0" smtClean="0"/>
              <a:t>Azure AD has implemented a “Common Consent” dialog, providing a consistent interface for permission grants.</a:t>
            </a:r>
          </a:p>
          <a:p>
            <a:r>
              <a:rPr lang="en-US" baseline="0" dirty="0" smtClean="0"/>
              <a:t>Typically, </a:t>
            </a:r>
            <a:r>
              <a:rPr lang="en-US" baseline="0" dirty="0" err="1" smtClean="0"/>
              <a:t>OAuth</a:t>
            </a:r>
            <a:r>
              <a:rPr lang="en-US" baseline="0" dirty="0" smtClean="0"/>
              <a:t> is used to access a single resource. Common Consent is unique in that it can provide a token to Exchange Mail/Calendar/Contacts as well as SharePoint lists and files in OneDrive .</a:t>
            </a:r>
            <a:endParaRPr lang="en-US" dirty="0"/>
          </a:p>
        </p:txBody>
      </p:sp>
      <p:sp>
        <p:nvSpPr>
          <p:cNvPr id="4" name="Date Placeholder 3"/>
          <p:cNvSpPr>
            <a:spLocks noGrp="1"/>
          </p:cNvSpPr>
          <p:nvPr>
            <p:ph type="dt" idx="10"/>
          </p:nvPr>
        </p:nvSpPr>
        <p:spPr/>
        <p:txBody>
          <a:bodyPr/>
          <a:lstStyle/>
          <a:p>
            <a:fld id="{0056F32C-2241-48E6-8388-F77F68CEAFB8}" type="datetime1">
              <a:rPr lang="en-US" smtClean="0"/>
              <a:t>10/3/2014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8</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9347881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9D411708-D367-4C5A-9983-F6101344A5A8}" type="datetime1">
              <a:rPr lang="en-US" smtClean="0"/>
              <a:t>10/3/2014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9</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1051021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This slide has animations **</a:t>
            </a:r>
          </a:p>
          <a:p>
            <a:endParaRPr lang="en-US" dirty="0" smtClean="0"/>
          </a:p>
          <a:p>
            <a:r>
              <a:rPr lang="en-US" dirty="0" smtClean="0"/>
              <a:t>To facilitate the issuance of tokens</a:t>
            </a:r>
            <a:r>
              <a:rPr lang="en-US" baseline="0" dirty="0" smtClean="0"/>
              <a:t> for multiple resources, a different approach is required.</a:t>
            </a:r>
          </a:p>
          <a:p>
            <a:endParaRPr lang="en-US" baseline="0" dirty="0" smtClean="0"/>
          </a:p>
          <a:p>
            <a:r>
              <a:rPr lang="en-US" baseline="0" dirty="0" smtClean="0"/>
              <a:t>Instead of requesting an access token from the Authorization Endpoint, an authorization code is requested. The Resource Id for which a token is desired in included in the call to the Authorization Endpoint. The Authorization Endpoint will ensure the user is logged in, and will present the Common Consent dialog that lists the permissions requested by the application.</a:t>
            </a:r>
          </a:p>
          <a:p>
            <a:endParaRPr lang="en-US" baseline="0" dirty="0" smtClean="0"/>
          </a:p>
          <a:p>
            <a:r>
              <a:rPr lang="en-US" baseline="0" dirty="0" smtClean="0"/>
              <a:t>The authorization code is redeemed at the new Token Endpoint, which returns an access token and a refresh token. The token is issued for the resource identified in the authorization code request.</a:t>
            </a:r>
          </a:p>
          <a:p>
            <a:endParaRPr lang="en-US" baseline="0" dirty="0" smtClean="0"/>
          </a:p>
          <a:p>
            <a:r>
              <a:rPr lang="en-US" baseline="0" dirty="0" smtClean="0"/>
              <a:t>The access token is used to access the resource. The access token represents the user’s permissions to the resource. The application permission is granted during common consent.</a:t>
            </a:r>
            <a:endParaRPr lang="en-US" dirty="0"/>
          </a:p>
        </p:txBody>
      </p:sp>
      <p:sp>
        <p:nvSpPr>
          <p:cNvPr id="4" name="Date Placeholder 3"/>
          <p:cNvSpPr>
            <a:spLocks noGrp="1"/>
          </p:cNvSpPr>
          <p:nvPr>
            <p:ph type="dt" idx="10"/>
          </p:nvPr>
        </p:nvSpPr>
        <p:spPr/>
        <p:txBody>
          <a:bodyPr/>
          <a:lstStyle/>
          <a:p>
            <a:fld id="{CB5694A4-E5F5-4266-9443-10864A972286}" type="datetime1">
              <a:rPr lang="en-US" smtClean="0"/>
              <a:t>10/3/2014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10</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0730857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US" dirty="0" smtClean="0"/>
              <a:t>Using the browser and Fiddler, the authentication</a:t>
            </a:r>
            <a:r>
              <a:rPr lang="en-US" baseline="0" dirty="0" smtClean="0"/>
              <a:t> and token issuance flow can be demonstrated without writing code. Exercise 2 in the lab has detailed steps. (Exercise 1 is a pre-requisite.)</a:t>
            </a:r>
            <a:endParaRPr lang="en-US" dirty="0" smtClean="0"/>
          </a:p>
          <a:p>
            <a:endParaRPr lang="en-US" dirty="0"/>
          </a:p>
        </p:txBody>
      </p:sp>
      <p:sp>
        <p:nvSpPr>
          <p:cNvPr id="4" name="Date Placeholder 3"/>
          <p:cNvSpPr>
            <a:spLocks noGrp="1"/>
          </p:cNvSpPr>
          <p:nvPr>
            <p:ph type="dt" idx="10"/>
          </p:nvPr>
        </p:nvSpPr>
        <p:spPr/>
        <p:txBody>
          <a:bodyPr/>
          <a:lstStyle/>
          <a:p>
            <a:fld id="{6B8BF90D-BD61-43D7-93E0-6CBEC8B2313A}" type="datetime1">
              <a:rPr lang="en-US" smtClean="0"/>
              <a:t>10/3/2014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11</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9846418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Although an Azure AD is included with Office 365, accessing it via the Azure Management Portal requires a “sign-up.” However, there are no charges from Azure for using AD. (Charges will occur if other services are used.)</a:t>
            </a:r>
            <a:endParaRPr lang="en-US" dirty="0"/>
          </a:p>
        </p:txBody>
      </p:sp>
      <p:sp>
        <p:nvSpPr>
          <p:cNvPr id="4" name="Date Placeholder 3"/>
          <p:cNvSpPr>
            <a:spLocks noGrp="1"/>
          </p:cNvSpPr>
          <p:nvPr>
            <p:ph type="dt" idx="10"/>
          </p:nvPr>
        </p:nvSpPr>
        <p:spPr/>
        <p:txBody>
          <a:bodyPr/>
          <a:lstStyle/>
          <a:p>
            <a:fld id="{4883B839-3E2D-461F-9C7C-0ECB651581FB}" type="datetime1">
              <a:rPr lang="en-US" smtClean="0"/>
              <a:t>10/3/2014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13</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9182952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a:t>
            </a:r>
            <a:r>
              <a:rPr lang="en-US" baseline="0" dirty="0" smtClean="0"/>
              <a:t> snippet from Module 3653-4, notice the </a:t>
            </a:r>
            <a:r>
              <a:rPr lang="en-US" dirty="0" smtClean="0"/>
              <a:t>Client ID and Client Secret are used to create a credential object.</a:t>
            </a:r>
            <a:endParaRPr lang="en-US" dirty="0"/>
          </a:p>
        </p:txBody>
      </p:sp>
      <p:sp>
        <p:nvSpPr>
          <p:cNvPr id="4" name="Date Placeholder 3"/>
          <p:cNvSpPr>
            <a:spLocks noGrp="1"/>
          </p:cNvSpPr>
          <p:nvPr>
            <p:ph type="dt" idx="10"/>
          </p:nvPr>
        </p:nvSpPr>
        <p:spPr/>
        <p:txBody>
          <a:bodyPr/>
          <a:lstStyle/>
          <a:p>
            <a:fld id="{9B6FC0A4-BFAA-4D5E-985B-0D17E8A86BD3}" type="datetime1">
              <a:rPr lang="en-US" smtClean="0"/>
              <a:t>10/3/2014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16</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34482899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15004" y="4873973"/>
            <a:ext cx="4362138" cy="2046779"/>
          </a:xfrm>
          <a:prstGeom prst="rect">
            <a:avLst/>
          </a:prstGeom>
        </p:spPr>
      </p:pic>
    </p:spTree>
    <p:extLst>
      <p:ext uri="{BB962C8B-B14F-4D97-AF65-F5344CB8AC3E}">
        <p14:creationId xmlns:p14="http://schemas.microsoft.com/office/powerpoint/2010/main" val="771594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0"/>
            <a:ext cx="5433533"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96721169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85724618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32375595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23502799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69267222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3"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795969827"/>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5426154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8" y="1447800"/>
            <a:ext cx="11152188" cy="1988237"/>
          </a:xfrm>
        </p:spPr>
        <p:txBody>
          <a:bodyPr/>
          <a:lstStyle>
            <a:lvl1pPr marL="0" indent="0">
              <a:lnSpc>
                <a:spcPct val="95000"/>
              </a:lnSpc>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065750825"/>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530996961"/>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0126" y="2980724"/>
            <a:ext cx="7169534" cy="896552"/>
          </a:xfrm>
        </p:spPr>
        <p:txBody>
          <a:bodyPr vert="horz" wrap="square" lIns="182880" tIns="146304" rIns="182880" bIns="146304" rtlCol="0" anchor="ctr">
            <a:noAutofit/>
          </a:bodyPr>
          <a:lstStyle>
            <a:lvl1pPr marL="0" indent="0">
              <a:buFont typeface="Arial" panose="020B0604020202020204" pitchFamily="34" charset="0"/>
              <a:buNone/>
              <a:defRPr lang="en-US" sz="3528" kern="1200" dirty="0" smtClean="0">
                <a:gradFill>
                  <a:gsLst>
                    <a:gs pos="1299">
                      <a:schemeClr val="tx1"/>
                    </a:gs>
                    <a:gs pos="100000">
                      <a:schemeClr val="tx1"/>
                    </a:gs>
                  </a:gsLst>
                  <a:lin ang="5400000" scaled="0"/>
                </a:gradFill>
                <a:latin typeface="+mj-lt"/>
                <a:ea typeface="+mn-ea"/>
                <a:cs typeface="+mn-cs"/>
              </a:defRPr>
            </a:lvl1pPr>
          </a:lstStyle>
          <a:p>
            <a:pPr marL="0" lvl="0" indent="0" algn="l" defTabSz="895974" rtl="0" eaLnBrk="1" latinLnBrk="0" hangingPunct="1">
              <a:spcBef>
                <a:spcPct val="20000"/>
              </a:spcBef>
            </a:pPr>
            <a:r>
              <a:rPr lang="en-US" smtClean="0"/>
              <a:t>Click to edit Master text styles</a:t>
            </a:r>
          </a:p>
        </p:txBody>
      </p:sp>
      <p:sp>
        <p:nvSpPr>
          <p:cNvPr id="7" name="Picture Placeholder 12"/>
          <p:cNvSpPr>
            <a:spLocks noGrp="1"/>
          </p:cNvSpPr>
          <p:nvPr>
            <p:ph type="pic" sz="quarter" idx="16"/>
          </p:nvPr>
        </p:nvSpPr>
        <p:spPr>
          <a:xfrm>
            <a:off x="269169" y="1505896"/>
            <a:ext cx="3853623"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3624047886"/>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232756" y="157943"/>
            <a:ext cx="11722682" cy="1205345"/>
          </a:xfrm>
          <a:prstGeom prst="rect">
            <a:avLst/>
          </a:prstGeom>
        </p:spPr>
        <p:txBody>
          <a:bodyPr/>
          <a:lstStyle>
            <a:lvl1pPr>
              <a:defRPr sz="3999">
                <a:solidFill>
                  <a:srgbClr val="002050"/>
                </a:solidFill>
                <a:latin typeface="Segoe UI Light" pitchFamily="34" charset="0"/>
              </a:defRPr>
            </a:lvl1pPr>
          </a:lstStyle>
          <a:p>
            <a:r>
              <a:rPr lang="en-US" dirty="0" smtClean="0"/>
              <a:t>Click to edit Master title style</a:t>
            </a:r>
            <a:endParaRPr lang="en-US" dirty="0"/>
          </a:p>
        </p:txBody>
      </p:sp>
      <p:sp>
        <p:nvSpPr>
          <p:cNvPr id="4" name="Content Placeholder 3"/>
          <p:cNvSpPr>
            <a:spLocks noGrp="1"/>
          </p:cNvSpPr>
          <p:nvPr>
            <p:ph sz="quarter" idx="10"/>
          </p:nvPr>
        </p:nvSpPr>
        <p:spPr>
          <a:xfrm>
            <a:off x="436563" y="1487489"/>
            <a:ext cx="11533187" cy="5159375"/>
          </a:xfrm>
          <a:prstGeom prst="rect">
            <a:avLst/>
          </a:prstGeom>
        </p:spPr>
        <p:txBody>
          <a:bodyPr/>
          <a:lstStyle>
            <a:lvl1pPr marL="342764" indent="-342764">
              <a:lnSpc>
                <a:spcPct val="100000"/>
              </a:lnSpc>
              <a:spcBef>
                <a:spcPts val="1799"/>
              </a:spcBef>
              <a:buClr>
                <a:schemeClr val="accent1"/>
              </a:buClr>
              <a:buSzPct val="100000"/>
              <a:buFont typeface="Arial" pitchFamily="34" charset="0"/>
              <a:buChar char="•"/>
              <a:defRPr sz="3199">
                <a:solidFill>
                  <a:srgbClr val="002050">
                    <a:alpha val="99000"/>
                  </a:srgbClr>
                </a:solidFill>
                <a:latin typeface="Segoe UI Light" panose="020B0502040204020203" pitchFamily="34" charset="0"/>
                <a:cs typeface="Segoe UI Light" panose="020B0502040204020203" pitchFamily="34" charset="0"/>
              </a:defRPr>
            </a:lvl1pPr>
            <a:lvl2pPr marL="807718" indent="-344351">
              <a:lnSpc>
                <a:spcPct val="100000"/>
              </a:lnSpc>
              <a:spcBef>
                <a:spcPts val="400"/>
              </a:spcBef>
              <a:spcAft>
                <a:spcPts val="400"/>
              </a:spcAft>
              <a:buClr>
                <a:schemeClr val="tx1">
                  <a:lumMod val="75000"/>
                  <a:lumOff val="25000"/>
                </a:schemeClr>
              </a:buClr>
              <a:buSzPct val="85000"/>
              <a:buFont typeface="Segoe UI" pitchFamily="34" charset="0"/>
              <a:buChar char="–"/>
              <a:defRPr sz="2799">
                <a:solidFill>
                  <a:schemeClr val="tx1">
                    <a:alpha val="99000"/>
                  </a:schemeClr>
                </a:solidFill>
                <a:latin typeface="Segoe UI Light" panose="020B0502040204020203" pitchFamily="34" charset="0"/>
                <a:cs typeface="Segoe UI Light" panose="020B0502040204020203" pitchFamily="34" charset="0"/>
              </a:defRPr>
            </a:lvl2pPr>
            <a:lvl3pPr marL="1198088" indent="-342764">
              <a:lnSpc>
                <a:spcPct val="100000"/>
              </a:lnSpc>
              <a:spcBef>
                <a:spcPts val="200"/>
              </a:spcBef>
              <a:spcAft>
                <a:spcPts val="200"/>
              </a:spcAft>
              <a:buClr>
                <a:schemeClr val="tx1">
                  <a:lumMod val="75000"/>
                  <a:lumOff val="25000"/>
                </a:schemeClr>
              </a:buClr>
              <a:buSzPct val="85000"/>
              <a:buFont typeface="Courier New" pitchFamily="49" charset="0"/>
              <a:buChar char="o"/>
              <a:defRPr sz="1799">
                <a:solidFill>
                  <a:schemeClr val="tx1">
                    <a:alpha val="99000"/>
                  </a:schemeClr>
                </a:solidFill>
                <a:latin typeface="Segoe UI Light" panose="020B0502040204020203" pitchFamily="34" charset="0"/>
                <a:cs typeface="Segoe UI Light" panose="020B0502040204020203" pitchFamily="34" charset="0"/>
              </a:defRPr>
            </a:lvl3pPr>
            <a:lvl4pPr>
              <a:defRPr sz="1999"/>
            </a:lvl4pPr>
            <a:lvl5pPr>
              <a:defRPr sz="1999"/>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3928527309"/>
      </p:ext>
    </p:extLst>
  </p:cSld>
  <p:clrMapOvr>
    <a:masterClrMapping/>
  </p:clrMapOvr>
  <p:transition>
    <p:fade/>
  </p:transition>
  <p:timing>
    <p:tnLst>
      <p:par>
        <p:cTn id="1" dur="indefinite" restart="never" nodeType="tmRoot"/>
      </p:par>
    </p:tnLst>
  </p:timing>
  <p:hf hdr="0"/>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Course Tit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32265" y="2312127"/>
            <a:ext cx="11122924" cy="1933979"/>
          </a:xfrm>
          <a:prstGeom prst="rect">
            <a:avLst/>
          </a:prstGeom>
        </p:spPr>
        <p:txBody>
          <a:bodyPr anchor="ctr">
            <a:noAutofit/>
          </a:bodyPr>
          <a:lstStyle>
            <a:lvl1pPr algn="l">
              <a:lnSpc>
                <a:spcPct val="90000"/>
              </a:lnSpc>
              <a:defRPr sz="4799" spc="-150" baseline="0">
                <a:solidFill>
                  <a:schemeClr val="bg1">
                    <a:alpha val="99000"/>
                  </a:schemeClr>
                </a:solidFill>
                <a:latin typeface="Segoe UI Light" pitchFamily="34" charset="0"/>
              </a:defRPr>
            </a:lvl1pPr>
          </a:lstStyle>
          <a:p>
            <a:r>
              <a:rPr lang="en-US" dirty="0" smtClean="0"/>
              <a:t>Course Title</a:t>
            </a:r>
            <a:endParaRPr lang="en-US" dirty="0"/>
          </a:p>
        </p:txBody>
      </p:sp>
      <p:sp>
        <p:nvSpPr>
          <p:cNvPr id="6" name="Subtitle 2"/>
          <p:cNvSpPr>
            <a:spLocks noGrp="1"/>
          </p:cNvSpPr>
          <p:nvPr>
            <p:ph type="subTitle" idx="1" hasCustomPrompt="1"/>
          </p:nvPr>
        </p:nvSpPr>
        <p:spPr>
          <a:xfrm>
            <a:off x="532265" y="4735774"/>
            <a:ext cx="6147660" cy="1878780"/>
          </a:xfrm>
          <a:prstGeom prst="rect">
            <a:avLst/>
          </a:prstGeom>
        </p:spPr>
        <p:txBody>
          <a:bodyPr>
            <a:noAutofit/>
          </a:bodyPr>
          <a:lstStyle>
            <a:lvl1pPr marL="0" indent="0" algn="l">
              <a:lnSpc>
                <a:spcPct val="90000"/>
              </a:lnSpc>
              <a:spcBef>
                <a:spcPts val="0"/>
              </a:spcBef>
              <a:buNone/>
              <a:defRPr sz="2399" b="1" cap="none" baseline="0">
                <a:solidFill>
                  <a:schemeClr val="bg1">
                    <a:lumMod val="95000"/>
                    <a:alpha val="99000"/>
                  </a:schemeClr>
                </a:solidFill>
                <a:latin typeface="Segoe UI Light" pitchFamily="34" charset="0"/>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dirty="0" smtClean="0"/>
              <a:t>Subtitle</a:t>
            </a:r>
            <a:endParaRPr lang="en-US" dirty="0"/>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r="10607"/>
          <a:stretch/>
        </p:blipFill>
        <p:spPr>
          <a:xfrm>
            <a:off x="10027609" y="189731"/>
            <a:ext cx="2028214" cy="907550"/>
          </a:xfrm>
          <a:prstGeom prst="rect">
            <a:avLst/>
          </a:prstGeom>
        </p:spPr>
      </p:pic>
    </p:spTree>
    <p:extLst>
      <p:ext uri="{BB962C8B-B14F-4D97-AF65-F5344CB8AC3E}">
        <p14:creationId xmlns:p14="http://schemas.microsoft.com/office/powerpoint/2010/main" val="2381028942"/>
      </p:ext>
    </p:extLst>
  </p:cSld>
  <p:clrMapOvr>
    <a:masterClrMapping/>
  </p:clrMapOvr>
  <p:transition>
    <p:fade/>
  </p:transition>
  <p:timing>
    <p:tnLst>
      <p:par>
        <p:cTn id="1" dur="indefinite" restart="never" nodeType="tmRoot"/>
      </p:par>
    </p:tnLst>
  </p:timing>
  <p:hf hdr="0"/>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Blank Slide Orange">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91019150"/>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ivider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2742735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ivider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12596783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ivider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58707608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ivider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1677948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unchy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998230128"/>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bg2"/>
                    </a:gs>
                    <a:gs pos="99000">
                      <a:schemeClr val="bg2"/>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600" spc="-150"/>
            </a:lvl1pPr>
          </a:lstStyle>
          <a:p>
            <a:pPr lvl="0"/>
            <a:r>
              <a:rPr lang="en-US" smtClean="0"/>
              <a:t>Click to edit Master text styles</a:t>
            </a:r>
          </a:p>
        </p:txBody>
      </p:sp>
    </p:spTree>
    <p:extLst>
      <p:ext uri="{BB962C8B-B14F-4D97-AF65-F5344CB8AC3E}">
        <p14:creationId xmlns:p14="http://schemas.microsoft.com/office/powerpoint/2010/main" val="26015579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Punchy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74874795"/>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Punchy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1071124730"/>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Punchy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609594423"/>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lank Slide Orange">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6880358"/>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 Slide Green">
    <p:bg>
      <p:bgPr>
        <a:solidFill>
          <a:srgbClr val="00723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2985372"/>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Blank Slide Blue">
    <p:bg>
      <p:bgPr>
        <a:solidFill>
          <a:srgbClr val="00188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567518"/>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lank Slide Purple">
    <p:bg>
      <p:bgPr>
        <a:solidFill>
          <a:srgbClr val="68217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0010790"/>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69170" y="289511"/>
            <a:ext cx="11652805" cy="899665"/>
          </a:xfrm>
          <a:prstGeom prst="rect">
            <a:avLst/>
          </a:prstGeom>
        </p:spPr>
        <p:txBody>
          <a:bodyPr/>
          <a:lstStyle/>
          <a:p>
            <a:r>
              <a:rPr lang="en-US" smtClean="0"/>
              <a:t>Click to edit Master title style</a:t>
            </a:r>
            <a:endParaRPr lang="en-US"/>
          </a:p>
        </p:txBody>
      </p:sp>
      <p:sp>
        <p:nvSpPr>
          <p:cNvPr id="3" name="TextBox 7"/>
          <p:cNvSpPr txBox="1"/>
          <p:nvPr userDrawn="1"/>
        </p:nvSpPr>
        <p:spPr bwMode="white">
          <a:xfrm>
            <a:off x="4243041" y="6566924"/>
            <a:ext cx="3702745" cy="158377"/>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spc="147" dirty="0" smtClean="0">
                <a:gradFill>
                  <a:gsLst>
                    <a:gs pos="0">
                      <a:srgbClr val="FFFFFF">
                        <a:alpha val="50000"/>
                      </a:srgbClr>
                    </a:gs>
                    <a:gs pos="86000">
                      <a:srgbClr val="FFFFFF">
                        <a:alpha val="50000"/>
                      </a:srgbClr>
                    </a:gs>
                  </a:gsLst>
                  <a:lin ang="5400000" scaled="0"/>
                </a:gradFill>
                <a:latin typeface="Segoe Semibold" pitchFamily="34" charset="0"/>
              </a:rPr>
              <a:t>MICROSOFT CONFIDENTIAL – INTERNAL ONLY</a:t>
            </a:r>
          </a:p>
        </p:txBody>
      </p:sp>
    </p:spTree>
    <p:extLst>
      <p:ext uri="{BB962C8B-B14F-4D97-AF65-F5344CB8AC3E}">
        <p14:creationId xmlns:p14="http://schemas.microsoft.com/office/powerpoint/2010/main" val="3606568875"/>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775" indent="0">
              <a:buNone/>
              <a:defRPr sz="2000">
                <a:gradFill>
                  <a:gsLst>
                    <a:gs pos="100000">
                      <a:schemeClr val="bg2"/>
                    </a:gs>
                    <a:gs pos="6000">
                      <a:schemeClr val="bg2"/>
                    </a:gs>
                  </a:gsLst>
                  <a:lin ang="5400000" scaled="0"/>
                </a:gradFill>
              </a:defRPr>
            </a:lvl3pPr>
            <a:lvl4pPr marL="457200" indent="0">
              <a:buNone/>
              <a:defRPr sz="2000">
                <a:gradFill>
                  <a:gsLst>
                    <a:gs pos="100000">
                      <a:schemeClr val="bg2"/>
                    </a:gs>
                    <a:gs pos="6000">
                      <a:schemeClr val="bg2"/>
                    </a:gs>
                  </a:gsLst>
                  <a:lin ang="5400000" scaled="0"/>
                </a:gradFill>
              </a:defRPr>
            </a:lvl4pPr>
            <a:lvl5pPr marL="693738" indent="0">
              <a:buNone/>
              <a:defRPr sz="20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Tree>
    <p:extLst>
      <p:ext uri="{BB962C8B-B14F-4D97-AF65-F5344CB8AC3E}">
        <p14:creationId xmlns:p14="http://schemas.microsoft.com/office/powerpoint/2010/main" val="2174816850"/>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414694883"/>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43636"/>
          </a:xfrm>
          <a:prstGeom prst="rect">
            <a:avLst/>
          </a:prstGeom>
        </p:spPr>
        <p:txBody>
          <a:bodyPr/>
          <a:lstStyle>
            <a:lvl1pPr marL="284163" indent="-284163">
              <a:buFont typeface="Wingdings" pitchFamily="2" charset="2"/>
              <a:buChar char=""/>
              <a:defRPr sz="4000"/>
            </a:lvl1pPr>
            <a:lvl2pPr marL="517525" indent="-233363">
              <a:buFont typeface="Wingdings" pitchFamily="2" charset="2"/>
              <a:buChar char=""/>
              <a:defRPr>
                <a:latin typeface="+mn-lt"/>
              </a:defRPr>
            </a:lvl2pPr>
            <a:lvl3pPr marL="741363" indent="-223838">
              <a:buFont typeface="Wingdings" pitchFamily="2" charset="2"/>
              <a:buChar char=""/>
              <a:tabLst/>
              <a:defRPr>
                <a:latin typeface="+mn-lt"/>
              </a:defRPr>
            </a:lvl3pPr>
            <a:lvl4pPr marL="914400" indent="-173038">
              <a:buFont typeface="Wingdings" pitchFamily="2" charset="2"/>
              <a:buChar char=""/>
              <a:defRPr>
                <a:latin typeface="+mn-lt"/>
              </a:defRPr>
            </a:lvl4pPr>
            <a:lvl5pPr marL="1087438" indent="-173038">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567823360"/>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
                      <a:schemeClr val="bg2"/>
                    </a:gs>
                    <a:gs pos="98000">
                      <a:schemeClr val="bg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66684351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Click to edit Master text styles</a:t>
            </a:r>
          </a:p>
          <a:p>
            <a:pPr marL="292100" marR="0" lvl="1"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Second level</a:t>
            </a:r>
          </a:p>
          <a:p>
            <a:pPr marL="292100" marR="0" lvl="2"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Third level</a:t>
            </a:r>
          </a:p>
          <a:p>
            <a:pPr marL="292100" marR="0" lvl="3"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Fourth level</a:t>
            </a:r>
          </a:p>
          <a:p>
            <a:pPr marL="292100" marR="0" lvl="4"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429362577"/>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083" r:id="rId1"/>
    <p:sldLayoutId id="2147484084" r:id="rId2"/>
    <p:sldLayoutId id="2147484085" r:id="rId3"/>
    <p:sldLayoutId id="2147484087" r:id="rId4"/>
    <p:sldLayoutId id="2147484088" r:id="rId5"/>
    <p:sldLayoutId id="2147484086" r:id="rId6"/>
    <p:sldLayoutId id="2147484090" r:id="rId7"/>
    <p:sldLayoutId id="2147484091" r:id="rId8"/>
    <p:sldLayoutId id="2147484089" r:id="rId9"/>
    <p:sldLayoutId id="2147484119" r:id="rId10"/>
    <p:sldLayoutId id="2147484116" r:id="rId11"/>
    <p:sldLayoutId id="2147484117" r:id="rId12"/>
    <p:sldLayoutId id="2147484140" r:id="rId13"/>
    <p:sldLayoutId id="2147484141" r:id="rId14"/>
    <p:sldLayoutId id="2147484142" r:id="rId15"/>
    <p:sldLayoutId id="2147484143" r:id="rId16"/>
    <p:sldLayoutId id="2147484092" r:id="rId17"/>
    <p:sldLayoutId id="2147484093" r:id="rId18"/>
    <p:sldLayoutId id="2147484094" r:id="rId19"/>
    <p:sldLayoutId id="2147484096" r:id="rId20"/>
    <p:sldLayoutId id="2147484144" r:id="rId21"/>
    <p:sldLayoutId id="2147484147" r:id="rId22"/>
    <p:sldLayoutId id="2147484148" r:id="rId23"/>
    <p:sldLayoutId id="2147484149" r:id="rId24"/>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0702324"/>
      </p:ext>
    </p:extLst>
  </p:cSld>
  <p:clrMap bg1="dk1" tx1="lt1" bg2="dk2" tx2="lt2" accent1="accent1" accent2="accent2" accent3="accent3" accent4="accent4" accent5="accent5" accent6="accent6" hlink="hlink" folHlink="folHlink"/>
  <p:sldLayoutIdLst>
    <p:sldLayoutId id="2147484058" r:id="rId1"/>
    <p:sldLayoutId id="2147484099" r:id="rId2"/>
    <p:sldLayoutId id="2147484100" r:id="rId3"/>
    <p:sldLayoutId id="2147484101" r:id="rId4"/>
    <p:sldLayoutId id="2147484048" r:id="rId5"/>
    <p:sldLayoutId id="2147484061" r:id="rId6"/>
    <p:sldLayoutId id="2147484062" r:id="rId7"/>
    <p:sldLayoutId id="2147484097" r:id="rId8"/>
    <p:sldLayoutId id="2147484057" r:id="rId9"/>
    <p:sldLayoutId id="2147484065" r:id="rId10"/>
    <p:sldLayoutId id="2147484066" r:id="rId11"/>
    <p:sldLayoutId id="2147484098" r:id="rId12"/>
    <p:sldLayoutId id="2147484146" r:id="rId13"/>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tx1"/>
              </a:gs>
              <a:gs pos="100000">
                <a:schemeClr val="tx1"/>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tx1"/>
              </a:gs>
              <a:gs pos="100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Layout" Target="../slideLayouts/slideLayout33.xml"/><Relationship Id="rId5" Type="http://schemas.openxmlformats.org/officeDocument/2006/relationships/image" Target="../media/image7.png"/><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hyperlink" Target="http://jwt.io/" TargetMode="External"/><Relationship Id="rId2" Type="http://schemas.openxmlformats.org/officeDocument/2006/relationships/hyperlink" Target="http://blogs.msdn.com/b/kaevans/archive/2013/08/25/creating-a-fiddler-extension-for-sharepoint-2013-app-tokens.aspx" TargetMode="External"/><Relationship Id="rId1" Type="http://schemas.openxmlformats.org/officeDocument/2006/relationships/slideLayout" Target="../slideLayouts/slideLayout5.xml"/><Relationship Id="rId4" Type="http://schemas.openxmlformats.org/officeDocument/2006/relationships/image" Target="../media/image22.png"/></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3.xml"/></Relationships>
</file>

<file path=ppt/slides/_rels/slide2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4.xml"/><Relationship Id="rId1" Type="http://schemas.openxmlformats.org/officeDocument/2006/relationships/slideLayout" Target="../slideLayouts/slideLayout3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27.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png"/><Relationship Id="rId1" Type="http://schemas.openxmlformats.org/officeDocument/2006/relationships/slideLayout" Target="../slideLayouts/slideLayout3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3.xml"/></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6.xml"/><Relationship Id="rId1" Type="http://schemas.openxmlformats.org/officeDocument/2006/relationships/slideLayout" Target="../slideLayouts/slideLayout3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595" dirty="0"/>
              <a:t>Office 365 Development</a:t>
            </a:r>
          </a:p>
        </p:txBody>
      </p:sp>
      <p:sp>
        <p:nvSpPr>
          <p:cNvPr id="3" name="Text Placeholder 2"/>
          <p:cNvSpPr>
            <a:spLocks noGrp="1"/>
          </p:cNvSpPr>
          <p:nvPr>
            <p:ph type="body" sz="quarter" idx="12"/>
          </p:nvPr>
        </p:nvSpPr>
        <p:spPr/>
        <p:txBody>
          <a:bodyPr/>
          <a:lstStyle/>
          <a:p>
            <a:r>
              <a:rPr lang="en-US" dirty="0"/>
              <a:t>October 2014</a:t>
            </a:r>
            <a:endParaRPr lang="en-US" dirty="0"/>
          </a:p>
        </p:txBody>
      </p:sp>
    </p:spTree>
    <p:extLst>
      <p:ext uri="{BB962C8B-B14F-4D97-AF65-F5344CB8AC3E}">
        <p14:creationId xmlns:p14="http://schemas.microsoft.com/office/powerpoint/2010/main" val="121413805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4312" dirty="0"/>
              <a:t>Authentication to Office 365 APIs using Resource Id</a:t>
            </a:r>
          </a:p>
        </p:txBody>
      </p:sp>
      <p:sp>
        <p:nvSpPr>
          <p:cNvPr id="2" name="Rectangle 1"/>
          <p:cNvSpPr/>
          <p:nvPr/>
        </p:nvSpPr>
        <p:spPr bwMode="auto">
          <a:xfrm>
            <a:off x="1015994" y="1935348"/>
            <a:ext cx="448096" cy="4242816"/>
          </a:xfrm>
          <a:prstGeom prst="rect">
            <a:avLst/>
          </a:prstGeom>
          <a:solidFill>
            <a:schemeClr val="tx2"/>
          </a:solidFill>
          <a:ln>
            <a:headEnd type="none" w="med" len="med"/>
            <a:tailEnd type="none" w="med" len="med"/>
          </a:ln>
        </p:spPr>
        <p:style>
          <a:lnRef idx="3">
            <a:schemeClr val="lt1"/>
          </a:lnRef>
          <a:fillRef idx="1">
            <a:schemeClr val="accent3"/>
          </a:fillRef>
          <a:effectRef idx="1">
            <a:schemeClr val="accent3"/>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sp>
        <p:nvSpPr>
          <p:cNvPr id="7" name="Rectangle 6"/>
          <p:cNvSpPr/>
          <p:nvPr/>
        </p:nvSpPr>
        <p:spPr bwMode="auto">
          <a:xfrm>
            <a:off x="4202452" y="1935348"/>
            <a:ext cx="448096" cy="4242816"/>
          </a:xfrm>
          <a:prstGeom prst="rect">
            <a:avLst/>
          </a:prstGeom>
          <a:solidFill>
            <a:schemeClr val="accent2"/>
          </a:solidFill>
          <a:ln>
            <a:headEnd type="none" w="med" len="med"/>
            <a:tailEnd type="none" w="med" len="med"/>
          </a:ln>
        </p:spPr>
        <p:style>
          <a:lnRef idx="3">
            <a:schemeClr val="lt1"/>
          </a:lnRef>
          <a:fillRef idx="1">
            <a:schemeClr val="accent3"/>
          </a:fillRef>
          <a:effectRef idx="1">
            <a:schemeClr val="accent3"/>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sp>
        <p:nvSpPr>
          <p:cNvPr id="8" name="Rectangle 7"/>
          <p:cNvSpPr/>
          <p:nvPr/>
        </p:nvSpPr>
        <p:spPr bwMode="auto">
          <a:xfrm>
            <a:off x="7388910" y="1935348"/>
            <a:ext cx="448096" cy="4242816"/>
          </a:xfrm>
          <a:prstGeom prst="rect">
            <a:avLst/>
          </a:prstGeom>
          <a:solidFill>
            <a:schemeClr val="accent3"/>
          </a:solidFill>
          <a:ln>
            <a:headEnd type="none" w="med" len="med"/>
            <a:tailEnd type="none" w="med" len="med"/>
          </a:ln>
        </p:spPr>
        <p:style>
          <a:lnRef idx="3">
            <a:schemeClr val="lt1"/>
          </a:lnRef>
          <a:fillRef idx="1">
            <a:schemeClr val="accent3"/>
          </a:fillRef>
          <a:effectRef idx="1">
            <a:schemeClr val="accent3"/>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sp>
        <p:nvSpPr>
          <p:cNvPr id="9" name="Rectangle 8"/>
          <p:cNvSpPr/>
          <p:nvPr/>
        </p:nvSpPr>
        <p:spPr bwMode="auto">
          <a:xfrm>
            <a:off x="10575369" y="1935348"/>
            <a:ext cx="448096" cy="4238949"/>
          </a:xfrm>
          <a:prstGeom prst="rect">
            <a:avLst/>
          </a:prstGeom>
          <a:solidFill>
            <a:schemeClr val="accent4"/>
          </a:solidFill>
          <a:ln>
            <a:headEnd type="none" w="med" len="med"/>
            <a:tailEnd type="none" w="med" len="med"/>
          </a:ln>
        </p:spPr>
        <p:style>
          <a:lnRef idx="3">
            <a:schemeClr val="lt1"/>
          </a:lnRef>
          <a:fillRef idx="1">
            <a:schemeClr val="accent3"/>
          </a:fillRef>
          <a:effectRef idx="1">
            <a:schemeClr val="accent3"/>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sp>
        <p:nvSpPr>
          <p:cNvPr id="10" name="TextBox 9"/>
          <p:cNvSpPr txBox="1"/>
          <p:nvPr/>
        </p:nvSpPr>
        <p:spPr>
          <a:xfrm>
            <a:off x="418533" y="1467079"/>
            <a:ext cx="1906226" cy="479620"/>
          </a:xfrm>
          <a:prstGeom prst="rect">
            <a:avLst/>
          </a:prstGeom>
          <a:noFill/>
        </p:spPr>
        <p:txBody>
          <a:bodyPr wrap="none" lIns="179238" tIns="143391" rIns="179238" bIns="143391" rtlCol="0">
            <a:spAutoFit/>
          </a:bodyPr>
          <a:lstStyle/>
          <a:p>
            <a:pPr algn="ctr">
              <a:lnSpc>
                <a:spcPct val="90000"/>
              </a:lnSpc>
              <a:spcAft>
                <a:spcPts val="588"/>
              </a:spcAft>
            </a:pPr>
            <a:r>
              <a:rPr lang="en-US" sz="1372" b="1" dirty="0">
                <a:solidFill>
                  <a:schemeClr val="bg2"/>
                </a:solidFill>
              </a:rPr>
              <a:t>Native Application</a:t>
            </a:r>
          </a:p>
        </p:txBody>
      </p:sp>
      <p:sp>
        <p:nvSpPr>
          <p:cNvPr id="11" name="TextBox 10"/>
          <p:cNvSpPr txBox="1"/>
          <p:nvPr/>
        </p:nvSpPr>
        <p:spPr>
          <a:xfrm>
            <a:off x="3331155" y="1188521"/>
            <a:ext cx="2341541" cy="745070"/>
          </a:xfrm>
          <a:prstGeom prst="rect">
            <a:avLst/>
          </a:prstGeom>
          <a:noFill/>
        </p:spPr>
        <p:txBody>
          <a:bodyPr wrap="none" lIns="179238" tIns="143391" rIns="179238" bIns="143391" rtlCol="0">
            <a:spAutoFit/>
          </a:bodyPr>
          <a:lstStyle/>
          <a:p>
            <a:pPr algn="ctr">
              <a:lnSpc>
                <a:spcPct val="90000"/>
              </a:lnSpc>
              <a:spcAft>
                <a:spcPts val="588"/>
              </a:spcAft>
            </a:pPr>
            <a:r>
              <a:rPr lang="en-US" sz="1372" b="1" dirty="0">
                <a:solidFill>
                  <a:schemeClr val="bg2"/>
                </a:solidFill>
              </a:rPr>
              <a:t>Azure AD Authorization</a:t>
            </a:r>
          </a:p>
          <a:p>
            <a:pPr algn="ctr">
              <a:lnSpc>
                <a:spcPct val="90000"/>
              </a:lnSpc>
              <a:spcAft>
                <a:spcPts val="588"/>
              </a:spcAft>
            </a:pPr>
            <a:r>
              <a:rPr lang="en-US" sz="1372" b="1" dirty="0">
                <a:solidFill>
                  <a:schemeClr val="bg2"/>
                </a:solidFill>
              </a:rPr>
              <a:t>Endpoint	</a:t>
            </a:r>
          </a:p>
        </p:txBody>
      </p:sp>
      <p:sp>
        <p:nvSpPr>
          <p:cNvPr id="12" name="TextBox 11"/>
          <p:cNvSpPr txBox="1"/>
          <p:nvPr/>
        </p:nvSpPr>
        <p:spPr>
          <a:xfrm>
            <a:off x="6864704" y="1188521"/>
            <a:ext cx="1689353" cy="745070"/>
          </a:xfrm>
          <a:prstGeom prst="rect">
            <a:avLst/>
          </a:prstGeom>
          <a:noFill/>
        </p:spPr>
        <p:txBody>
          <a:bodyPr wrap="none" lIns="179238" tIns="143391" rIns="179238" bIns="143391" rtlCol="0">
            <a:spAutoFit/>
          </a:bodyPr>
          <a:lstStyle/>
          <a:p>
            <a:pPr algn="ctr">
              <a:lnSpc>
                <a:spcPct val="90000"/>
              </a:lnSpc>
              <a:spcAft>
                <a:spcPts val="588"/>
              </a:spcAft>
            </a:pPr>
            <a:r>
              <a:rPr lang="en-US" sz="1372" b="1" dirty="0">
                <a:solidFill>
                  <a:schemeClr val="bg2"/>
                </a:solidFill>
              </a:rPr>
              <a:t>Azure AD Token</a:t>
            </a:r>
          </a:p>
          <a:p>
            <a:pPr algn="ctr">
              <a:lnSpc>
                <a:spcPct val="90000"/>
              </a:lnSpc>
              <a:spcAft>
                <a:spcPts val="588"/>
              </a:spcAft>
            </a:pPr>
            <a:r>
              <a:rPr lang="en-US" sz="1372" b="1" dirty="0">
                <a:solidFill>
                  <a:schemeClr val="bg2"/>
                </a:solidFill>
              </a:rPr>
              <a:t>Endpoint	</a:t>
            </a:r>
          </a:p>
        </p:txBody>
      </p:sp>
      <p:sp>
        <p:nvSpPr>
          <p:cNvPr id="13" name="TextBox 12"/>
          <p:cNvSpPr txBox="1"/>
          <p:nvPr/>
        </p:nvSpPr>
        <p:spPr>
          <a:xfrm>
            <a:off x="9925107" y="1467079"/>
            <a:ext cx="1548145" cy="479620"/>
          </a:xfrm>
          <a:prstGeom prst="rect">
            <a:avLst/>
          </a:prstGeom>
          <a:noFill/>
        </p:spPr>
        <p:txBody>
          <a:bodyPr wrap="none" lIns="179238" tIns="143391" rIns="179238" bIns="143391" rtlCol="0">
            <a:spAutoFit/>
          </a:bodyPr>
          <a:lstStyle/>
          <a:p>
            <a:pPr algn="ctr">
              <a:lnSpc>
                <a:spcPct val="90000"/>
              </a:lnSpc>
              <a:spcAft>
                <a:spcPts val="588"/>
              </a:spcAft>
            </a:pPr>
            <a:r>
              <a:rPr lang="en-US" sz="1372" b="1" dirty="0">
                <a:solidFill>
                  <a:schemeClr val="bg2"/>
                </a:solidFill>
              </a:rPr>
              <a:t>Office 365 API</a:t>
            </a:r>
          </a:p>
        </p:txBody>
      </p:sp>
      <p:cxnSp>
        <p:nvCxnSpPr>
          <p:cNvPr id="14" name="Straight Arrow Connector 13"/>
          <p:cNvCxnSpPr/>
          <p:nvPr/>
        </p:nvCxnSpPr>
        <p:spPr>
          <a:xfrm>
            <a:off x="1464090" y="2383443"/>
            <a:ext cx="2738363" cy="0"/>
          </a:xfrm>
          <a:prstGeom prst="straightConnector1">
            <a:avLst/>
          </a:prstGeom>
          <a:ln w="285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1464090" y="2756856"/>
            <a:ext cx="2738363" cy="0"/>
          </a:xfrm>
          <a:prstGeom prst="straightConnector1">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1464090" y="3130270"/>
            <a:ext cx="2091113" cy="0"/>
          </a:xfrm>
          <a:prstGeom prst="straightConnector1">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3555203" y="2756857"/>
            <a:ext cx="0" cy="373413"/>
          </a:xfrm>
          <a:prstGeom prst="line">
            <a:avLst/>
          </a:prstGeom>
          <a:ln w="285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1373410" y="2010031"/>
            <a:ext cx="2305343" cy="452472"/>
          </a:xfrm>
          <a:prstGeom prst="rect">
            <a:avLst/>
          </a:prstGeom>
          <a:noFill/>
        </p:spPr>
        <p:txBody>
          <a:bodyPr wrap="none" lIns="179238" tIns="143391" rIns="179238" bIns="143391" rtlCol="0">
            <a:spAutoFit/>
          </a:bodyPr>
          <a:lstStyle/>
          <a:p>
            <a:pPr>
              <a:lnSpc>
                <a:spcPct val="90000"/>
              </a:lnSpc>
              <a:spcAft>
                <a:spcPts val="588"/>
              </a:spcAft>
            </a:pPr>
            <a:r>
              <a:rPr lang="en-US" sz="1176" b="1" dirty="0">
                <a:solidFill>
                  <a:schemeClr val="bg2"/>
                </a:solidFill>
              </a:rPr>
              <a:t>Request authorization code</a:t>
            </a:r>
          </a:p>
        </p:txBody>
      </p:sp>
      <p:sp>
        <p:nvSpPr>
          <p:cNvPr id="21" name="TextBox 20"/>
          <p:cNvSpPr txBox="1"/>
          <p:nvPr/>
        </p:nvSpPr>
        <p:spPr>
          <a:xfrm>
            <a:off x="2089409" y="2379068"/>
            <a:ext cx="2298555" cy="452472"/>
          </a:xfrm>
          <a:prstGeom prst="rect">
            <a:avLst/>
          </a:prstGeom>
          <a:noFill/>
        </p:spPr>
        <p:txBody>
          <a:bodyPr wrap="none" lIns="179238" tIns="143391" rIns="179238" bIns="143391" rtlCol="0">
            <a:spAutoFit/>
          </a:bodyPr>
          <a:lstStyle/>
          <a:p>
            <a:pPr>
              <a:lnSpc>
                <a:spcPct val="90000"/>
              </a:lnSpc>
              <a:spcAft>
                <a:spcPts val="588"/>
              </a:spcAft>
            </a:pPr>
            <a:r>
              <a:rPr lang="en-US" sz="1176" b="1" dirty="0">
                <a:solidFill>
                  <a:schemeClr val="bg2"/>
                </a:solidFill>
              </a:rPr>
              <a:t>Sign-in via browser pop-up</a:t>
            </a:r>
          </a:p>
        </p:txBody>
      </p:sp>
      <p:sp>
        <p:nvSpPr>
          <p:cNvPr id="22" name="TextBox 21"/>
          <p:cNvSpPr txBox="1"/>
          <p:nvPr/>
        </p:nvSpPr>
        <p:spPr>
          <a:xfrm>
            <a:off x="1451114" y="2760605"/>
            <a:ext cx="2216231" cy="452472"/>
          </a:xfrm>
          <a:prstGeom prst="rect">
            <a:avLst/>
          </a:prstGeom>
          <a:noFill/>
        </p:spPr>
        <p:txBody>
          <a:bodyPr wrap="none" lIns="179238" tIns="143391" rIns="179238" bIns="143391" rtlCol="0">
            <a:spAutoFit/>
          </a:bodyPr>
          <a:lstStyle/>
          <a:p>
            <a:pPr>
              <a:lnSpc>
                <a:spcPct val="90000"/>
              </a:lnSpc>
              <a:spcAft>
                <a:spcPts val="588"/>
              </a:spcAft>
            </a:pPr>
            <a:r>
              <a:rPr lang="en-US" sz="1176" b="1" dirty="0">
                <a:solidFill>
                  <a:schemeClr val="bg2"/>
                </a:solidFill>
              </a:rPr>
              <a:t>Return authorization code</a:t>
            </a:r>
          </a:p>
        </p:txBody>
      </p:sp>
      <p:cxnSp>
        <p:nvCxnSpPr>
          <p:cNvPr id="24" name="Straight Arrow Connector 23"/>
          <p:cNvCxnSpPr/>
          <p:nvPr/>
        </p:nvCxnSpPr>
        <p:spPr>
          <a:xfrm>
            <a:off x="1469561" y="3802413"/>
            <a:ext cx="5919350" cy="0"/>
          </a:xfrm>
          <a:prstGeom prst="straightConnector1">
            <a:avLst/>
          </a:prstGeom>
          <a:ln w="285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1451114" y="4250509"/>
            <a:ext cx="5919350" cy="0"/>
          </a:xfrm>
          <a:prstGeom prst="straightConnector1">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1371646" y="3443673"/>
            <a:ext cx="5769893" cy="452472"/>
          </a:xfrm>
          <a:prstGeom prst="rect">
            <a:avLst/>
          </a:prstGeom>
          <a:noFill/>
        </p:spPr>
        <p:txBody>
          <a:bodyPr wrap="none" lIns="179238" tIns="143391" rIns="179238" bIns="143391" rtlCol="0">
            <a:spAutoFit/>
          </a:bodyPr>
          <a:lstStyle/>
          <a:p>
            <a:pPr>
              <a:lnSpc>
                <a:spcPct val="90000"/>
              </a:lnSpc>
              <a:spcAft>
                <a:spcPts val="588"/>
              </a:spcAft>
            </a:pPr>
            <a:r>
              <a:rPr lang="en-US" sz="1176" b="1" dirty="0">
                <a:solidFill>
                  <a:schemeClr val="bg2"/>
                </a:solidFill>
              </a:rPr>
              <a:t>Redeem authorization code and acquire access token for Office 365 resource</a:t>
            </a:r>
          </a:p>
        </p:txBody>
      </p:sp>
      <p:sp>
        <p:nvSpPr>
          <p:cNvPr id="27" name="TextBox 26"/>
          <p:cNvSpPr txBox="1"/>
          <p:nvPr/>
        </p:nvSpPr>
        <p:spPr>
          <a:xfrm>
            <a:off x="1384465" y="4264426"/>
            <a:ext cx="3057515" cy="452472"/>
          </a:xfrm>
          <a:prstGeom prst="rect">
            <a:avLst/>
          </a:prstGeom>
          <a:noFill/>
        </p:spPr>
        <p:txBody>
          <a:bodyPr wrap="none" lIns="179238" tIns="143391" rIns="179238" bIns="143391" rtlCol="0">
            <a:spAutoFit/>
          </a:bodyPr>
          <a:lstStyle/>
          <a:p>
            <a:pPr>
              <a:lnSpc>
                <a:spcPct val="90000"/>
              </a:lnSpc>
              <a:spcAft>
                <a:spcPts val="588"/>
              </a:spcAft>
            </a:pPr>
            <a:r>
              <a:rPr lang="en-US" sz="1176" b="1" dirty="0">
                <a:solidFill>
                  <a:schemeClr val="bg2"/>
                </a:solidFill>
              </a:rPr>
              <a:t>Return access token and refresh token</a:t>
            </a:r>
          </a:p>
        </p:txBody>
      </p:sp>
      <p:cxnSp>
        <p:nvCxnSpPr>
          <p:cNvPr id="32" name="Straight Arrow Connector 31"/>
          <p:cNvCxnSpPr/>
          <p:nvPr/>
        </p:nvCxnSpPr>
        <p:spPr>
          <a:xfrm>
            <a:off x="1486969" y="5266578"/>
            <a:ext cx="9082930" cy="0"/>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1492430" y="5370748"/>
            <a:ext cx="1916532" cy="452472"/>
          </a:xfrm>
          <a:prstGeom prst="rect">
            <a:avLst/>
          </a:prstGeom>
          <a:noFill/>
        </p:spPr>
        <p:txBody>
          <a:bodyPr wrap="none" lIns="179238" tIns="143391" rIns="179238" bIns="143391" rtlCol="0">
            <a:spAutoFit/>
          </a:bodyPr>
          <a:lstStyle/>
          <a:p>
            <a:pPr>
              <a:lnSpc>
                <a:spcPct val="90000"/>
              </a:lnSpc>
              <a:spcAft>
                <a:spcPts val="588"/>
              </a:spcAft>
            </a:pPr>
            <a:r>
              <a:rPr lang="en-US" sz="1176" b="1" dirty="0">
                <a:solidFill>
                  <a:schemeClr val="bg2"/>
                </a:solidFill>
              </a:rPr>
              <a:t>Return Http Response</a:t>
            </a:r>
          </a:p>
        </p:txBody>
      </p:sp>
      <p:sp>
        <p:nvSpPr>
          <p:cNvPr id="34" name="TextBox 33"/>
          <p:cNvSpPr txBox="1"/>
          <p:nvPr/>
        </p:nvSpPr>
        <p:spPr>
          <a:xfrm>
            <a:off x="1400116" y="4882869"/>
            <a:ext cx="3301911" cy="452472"/>
          </a:xfrm>
          <a:prstGeom prst="rect">
            <a:avLst/>
          </a:prstGeom>
          <a:noFill/>
        </p:spPr>
        <p:txBody>
          <a:bodyPr wrap="none" lIns="179238" tIns="143391" rIns="179238" bIns="143391" rtlCol="0">
            <a:spAutoFit/>
          </a:bodyPr>
          <a:lstStyle/>
          <a:p>
            <a:pPr>
              <a:lnSpc>
                <a:spcPct val="90000"/>
              </a:lnSpc>
              <a:spcAft>
                <a:spcPts val="588"/>
              </a:spcAft>
            </a:pPr>
            <a:r>
              <a:rPr lang="en-US" sz="1176" b="1" dirty="0">
                <a:solidFill>
                  <a:schemeClr val="bg2"/>
                </a:solidFill>
              </a:rPr>
              <a:t>Call Office 365 API using the access token</a:t>
            </a:r>
          </a:p>
        </p:txBody>
      </p:sp>
      <p:cxnSp>
        <p:nvCxnSpPr>
          <p:cNvPr id="35" name="Straight Arrow Connector 34"/>
          <p:cNvCxnSpPr/>
          <p:nvPr/>
        </p:nvCxnSpPr>
        <p:spPr>
          <a:xfrm>
            <a:off x="1473769" y="5722547"/>
            <a:ext cx="9082930" cy="0"/>
          </a:xfrm>
          <a:prstGeom prst="straightConnector1">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4086918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3"/>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22" grpId="0"/>
      <p:bldP spid="26" grpId="0"/>
      <p:bldP spid="27" grpId="0"/>
      <p:bldP spid="33" grpId="0"/>
      <p:bldP spid="3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Text Placeholder 2"/>
          <p:cNvSpPr>
            <a:spLocks noGrp="1"/>
          </p:cNvSpPr>
          <p:nvPr>
            <p:ph type="body" sz="quarter" idx="12"/>
          </p:nvPr>
        </p:nvSpPr>
        <p:spPr/>
        <p:txBody>
          <a:bodyPr/>
          <a:lstStyle/>
          <a:p>
            <a:r>
              <a:rPr lang="en-US" dirty="0" smtClean="0"/>
              <a:t>OAUTH AUTHENTICATION FLOW</a:t>
            </a:r>
            <a:endParaRPr lang="en-US" dirty="0"/>
          </a:p>
        </p:txBody>
      </p:sp>
    </p:spTree>
    <p:extLst>
      <p:ext uri="{BB962C8B-B14F-4D97-AF65-F5344CB8AC3E}">
        <p14:creationId xmlns:p14="http://schemas.microsoft.com/office/powerpoint/2010/main" val="50200706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 Registration &amp; Authentication</a:t>
            </a:r>
            <a:endParaRPr lang="en-US" dirty="0"/>
          </a:p>
        </p:txBody>
      </p:sp>
      <p:sp>
        <p:nvSpPr>
          <p:cNvPr id="3" name="Text Placeholder 2"/>
          <p:cNvSpPr>
            <a:spLocks noGrp="1"/>
          </p:cNvSpPr>
          <p:nvPr>
            <p:ph type="body" sz="quarter" idx="12"/>
          </p:nvPr>
        </p:nvSpPr>
        <p:spPr/>
        <p:txBody>
          <a:bodyPr/>
          <a:lstStyle/>
          <a:p>
            <a:endParaRPr lang="en-US" dirty="0"/>
          </a:p>
        </p:txBody>
      </p:sp>
    </p:spTree>
    <p:extLst>
      <p:ext uri="{BB962C8B-B14F-4D97-AF65-F5344CB8AC3E}">
        <p14:creationId xmlns:p14="http://schemas.microsoft.com/office/powerpoint/2010/main" val="148933603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p:txBody>
          <a:bodyPr/>
          <a:lstStyle/>
          <a:p>
            <a:r>
              <a:rPr lang="en-US" dirty="0" smtClean="0"/>
              <a:t>Included in Office 365 Subscription</a:t>
            </a:r>
          </a:p>
          <a:p>
            <a:r>
              <a:rPr lang="en-US" dirty="0" smtClean="0"/>
              <a:t>Users &amp; Groups managed in Office</a:t>
            </a:r>
            <a:r>
              <a:rPr lang="en-US" baseline="0" dirty="0" smtClean="0"/>
              <a:t> 365 Portal</a:t>
            </a:r>
          </a:p>
          <a:p>
            <a:pPr lvl="1"/>
            <a:r>
              <a:rPr lang="en-US" dirty="0" smtClean="0"/>
              <a:t>Changes persisted</a:t>
            </a:r>
            <a:r>
              <a:rPr lang="en-US" baseline="0" dirty="0" smtClean="0"/>
              <a:t> in Azure AD</a:t>
            </a:r>
          </a:p>
          <a:p>
            <a:pPr lvl="0"/>
            <a:endParaRPr lang="en-US" dirty="0"/>
          </a:p>
        </p:txBody>
      </p:sp>
      <p:sp>
        <p:nvSpPr>
          <p:cNvPr id="6" name="Title 5"/>
          <p:cNvSpPr>
            <a:spLocks noGrp="1"/>
          </p:cNvSpPr>
          <p:nvPr>
            <p:ph type="title"/>
          </p:nvPr>
        </p:nvSpPr>
        <p:spPr/>
        <p:txBody>
          <a:bodyPr/>
          <a:lstStyle/>
          <a:p>
            <a:r>
              <a:rPr lang="en-US" dirty="0" smtClean="0"/>
              <a:t>Azure Active</a:t>
            </a:r>
            <a:r>
              <a:rPr lang="en-US" baseline="0" dirty="0" smtClean="0"/>
              <a:t> Directory (Azure AD)</a:t>
            </a:r>
            <a:endParaRPr lang="en-US" dirty="0"/>
          </a:p>
        </p:txBody>
      </p:sp>
      <p:pic>
        <p:nvPicPr>
          <p:cNvPr id="2" name="Picture 1"/>
          <p:cNvPicPr>
            <a:picLocks noChangeAspect="1"/>
          </p:cNvPicPr>
          <p:nvPr/>
        </p:nvPicPr>
        <p:blipFill rotWithShape="1">
          <a:blip r:embed="rId3"/>
          <a:srcRect b="8309"/>
          <a:stretch/>
        </p:blipFill>
        <p:spPr>
          <a:xfrm>
            <a:off x="519112" y="3423725"/>
            <a:ext cx="6325148" cy="3277113"/>
          </a:xfrm>
          <a:prstGeom prst="rect">
            <a:avLst/>
          </a:prstGeom>
        </p:spPr>
      </p:pic>
      <p:pic>
        <p:nvPicPr>
          <p:cNvPr id="3" name="Picture 2"/>
          <p:cNvPicPr>
            <a:picLocks noChangeAspect="1"/>
          </p:cNvPicPr>
          <p:nvPr/>
        </p:nvPicPr>
        <p:blipFill>
          <a:blip r:embed="rId4"/>
          <a:stretch>
            <a:fillRect/>
          </a:stretch>
        </p:blipFill>
        <p:spPr>
          <a:xfrm>
            <a:off x="4352291" y="3156474"/>
            <a:ext cx="7315834" cy="2545301"/>
          </a:xfrm>
          <a:prstGeom prst="rect">
            <a:avLst/>
          </a:prstGeom>
        </p:spPr>
      </p:pic>
    </p:spTree>
    <p:extLst>
      <p:ext uri="{BB962C8B-B14F-4D97-AF65-F5344CB8AC3E}">
        <p14:creationId xmlns:p14="http://schemas.microsoft.com/office/powerpoint/2010/main" val="1658166478"/>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en-US" dirty="0" smtClean="0"/>
              <a:t>Application Types</a:t>
            </a:r>
          </a:p>
          <a:p>
            <a:pPr lvl="1"/>
            <a:r>
              <a:rPr lang="en-US" dirty="0" smtClean="0"/>
              <a:t>Custom developed</a:t>
            </a:r>
          </a:p>
          <a:p>
            <a:pPr lvl="1"/>
            <a:r>
              <a:rPr lang="en-US" dirty="0" smtClean="0"/>
              <a:t>Third-party, published in the gallery</a:t>
            </a:r>
          </a:p>
          <a:p>
            <a:pPr lvl="2"/>
            <a:r>
              <a:rPr lang="en-US" dirty="0" smtClean="0"/>
              <a:t>Office</a:t>
            </a:r>
            <a:r>
              <a:rPr lang="en-US" baseline="0" dirty="0" smtClean="0"/>
              <a:t> 365 SharePoint, Exchange</a:t>
            </a:r>
          </a:p>
          <a:p>
            <a:pPr lvl="2"/>
            <a:r>
              <a:rPr lang="en-US" baseline="0" dirty="0" smtClean="0"/>
              <a:t>Dynamics CRM</a:t>
            </a:r>
          </a:p>
          <a:p>
            <a:pPr lvl="2"/>
            <a:r>
              <a:rPr lang="en-US" baseline="0" dirty="0" smtClean="0"/>
              <a:t>Thousands of others</a:t>
            </a:r>
            <a:endParaRPr lang="en-US" dirty="0" smtClean="0"/>
          </a:p>
          <a:p>
            <a:pPr lvl="1"/>
            <a:endParaRPr lang="en-US" dirty="0" smtClean="0"/>
          </a:p>
          <a:p>
            <a:pPr lvl="0"/>
            <a:r>
              <a:rPr lang="en-US" dirty="0" smtClean="0"/>
              <a:t>Custom Applications</a:t>
            </a:r>
          </a:p>
          <a:p>
            <a:pPr lvl="1"/>
            <a:r>
              <a:rPr lang="en-US" dirty="0" smtClean="0"/>
              <a:t>Web Application and/or </a:t>
            </a:r>
            <a:r>
              <a:rPr lang="en-US" dirty="0" err="1" smtClean="0"/>
              <a:t>WebAPI</a:t>
            </a:r>
            <a:r>
              <a:rPr lang="en-US" dirty="0" smtClean="0"/>
              <a:t> </a:t>
            </a:r>
          </a:p>
          <a:p>
            <a:pPr lvl="1"/>
            <a:r>
              <a:rPr lang="en-US" dirty="0" smtClean="0"/>
              <a:t>Native Client</a:t>
            </a:r>
          </a:p>
        </p:txBody>
      </p:sp>
      <p:sp>
        <p:nvSpPr>
          <p:cNvPr id="5" name="Title 4"/>
          <p:cNvSpPr>
            <a:spLocks noGrp="1"/>
          </p:cNvSpPr>
          <p:nvPr>
            <p:ph type="title"/>
          </p:nvPr>
        </p:nvSpPr>
        <p:spPr/>
        <p:txBody>
          <a:bodyPr/>
          <a:lstStyle/>
          <a:p>
            <a:r>
              <a:rPr lang="en-US" dirty="0" smtClean="0"/>
              <a:t>Application Registration</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14</a:t>
            </a:fld>
            <a:endParaRPr lang="en-US" dirty="0"/>
          </a:p>
        </p:txBody>
      </p:sp>
      <p:pic>
        <p:nvPicPr>
          <p:cNvPr id="7" name="Picture 6"/>
          <p:cNvPicPr>
            <a:picLocks noChangeAspect="1"/>
          </p:cNvPicPr>
          <p:nvPr/>
        </p:nvPicPr>
        <p:blipFill>
          <a:blip r:embed="rId2"/>
          <a:stretch>
            <a:fillRect/>
          </a:stretch>
        </p:blipFill>
        <p:spPr>
          <a:xfrm>
            <a:off x="5300663" y="1423146"/>
            <a:ext cx="6367462" cy="4439190"/>
          </a:xfrm>
          <a:prstGeom prst="rect">
            <a:avLst/>
          </a:prstGeom>
          <a:ln>
            <a:solidFill>
              <a:schemeClr val="accent1"/>
            </a:solidFill>
          </a:ln>
        </p:spPr>
      </p:pic>
      <p:pic>
        <p:nvPicPr>
          <p:cNvPr id="9" name="Picture 8"/>
          <p:cNvPicPr>
            <a:picLocks noChangeAspect="1"/>
          </p:cNvPicPr>
          <p:nvPr/>
        </p:nvPicPr>
        <p:blipFill>
          <a:blip r:embed="rId3"/>
          <a:stretch>
            <a:fillRect/>
          </a:stretch>
        </p:blipFill>
        <p:spPr>
          <a:xfrm>
            <a:off x="5441157" y="3196993"/>
            <a:ext cx="4801016" cy="3429297"/>
          </a:xfrm>
          <a:prstGeom prst="rect">
            <a:avLst/>
          </a:prstGeom>
          <a:ln>
            <a:solidFill>
              <a:schemeClr val="accent1"/>
            </a:solidFill>
          </a:ln>
        </p:spPr>
      </p:pic>
    </p:spTree>
    <p:extLst>
      <p:ext uri="{BB962C8B-B14F-4D97-AF65-F5344CB8AC3E}">
        <p14:creationId xmlns:p14="http://schemas.microsoft.com/office/powerpoint/2010/main" val="270044109"/>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Key information</a:t>
            </a:r>
          </a:p>
          <a:p>
            <a:pPr lvl="1"/>
            <a:r>
              <a:rPr lang="en-US" dirty="0" smtClean="0"/>
              <a:t>Client ID</a:t>
            </a:r>
          </a:p>
          <a:p>
            <a:pPr lvl="1"/>
            <a:r>
              <a:rPr lang="en-US" dirty="0" smtClean="0"/>
              <a:t>Keys (aka Client Secret)</a:t>
            </a:r>
          </a:p>
          <a:p>
            <a:pPr lvl="1"/>
            <a:r>
              <a:rPr lang="en-US" baseline="0" dirty="0" smtClean="0"/>
              <a:t>Redirect /Sign-On URI</a:t>
            </a:r>
          </a:p>
        </p:txBody>
      </p:sp>
      <p:sp>
        <p:nvSpPr>
          <p:cNvPr id="3" name="Title 2"/>
          <p:cNvSpPr>
            <a:spLocks noGrp="1"/>
          </p:cNvSpPr>
          <p:nvPr>
            <p:ph type="title"/>
          </p:nvPr>
        </p:nvSpPr>
        <p:spPr/>
        <p:txBody>
          <a:bodyPr/>
          <a:lstStyle/>
          <a:p>
            <a:r>
              <a:rPr lang="en-US" dirty="0" smtClean="0"/>
              <a:t>Custom Application</a:t>
            </a:r>
            <a:r>
              <a:rPr lang="en-US" baseline="0" dirty="0" smtClean="0"/>
              <a:t> Registration</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15</a:t>
            </a:fld>
            <a:endParaRPr lang="en-US" dirty="0"/>
          </a:p>
        </p:txBody>
      </p:sp>
      <p:pic>
        <p:nvPicPr>
          <p:cNvPr id="5" name="Picture 4"/>
          <p:cNvPicPr>
            <a:picLocks noChangeAspect="1"/>
          </p:cNvPicPr>
          <p:nvPr/>
        </p:nvPicPr>
        <p:blipFill>
          <a:blip r:embed="rId2"/>
          <a:stretch>
            <a:fillRect/>
          </a:stretch>
        </p:blipFill>
        <p:spPr>
          <a:xfrm>
            <a:off x="3911706" y="1447799"/>
            <a:ext cx="7756419" cy="4386686"/>
          </a:xfrm>
          <a:prstGeom prst="rect">
            <a:avLst/>
          </a:prstGeom>
        </p:spPr>
      </p:pic>
    </p:spTree>
    <p:extLst>
      <p:ext uri="{BB962C8B-B14F-4D97-AF65-F5344CB8AC3E}">
        <p14:creationId xmlns:p14="http://schemas.microsoft.com/office/powerpoint/2010/main" val="830916737"/>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z="4000" b="0" kern="1200" spc="-70" baseline="0" dirty="0" smtClean="0">
                <a:gradFill>
                  <a:gsLst>
                    <a:gs pos="100000">
                      <a:schemeClr val="bg2"/>
                    </a:gs>
                    <a:gs pos="0">
                      <a:schemeClr val="bg2"/>
                    </a:gs>
                  </a:gsLst>
                  <a:lin ang="5400000" scaled="0"/>
                </a:gradFill>
                <a:effectLst/>
                <a:latin typeface="+mj-lt"/>
                <a:ea typeface="+mn-ea"/>
                <a:cs typeface="+mn-cs"/>
              </a:rPr>
              <a:t>App Authentication uses Client ID/Secret</a:t>
            </a:r>
          </a:p>
          <a:p>
            <a:pPr lvl="1"/>
            <a:r>
              <a:rPr lang="en-US" baseline="0" dirty="0" smtClean="0"/>
              <a:t>Protect this information just as you would a user name / password</a:t>
            </a:r>
            <a:endParaRPr lang="en-US" dirty="0"/>
          </a:p>
        </p:txBody>
      </p:sp>
      <p:sp>
        <p:nvSpPr>
          <p:cNvPr id="3" name="Title 2"/>
          <p:cNvSpPr>
            <a:spLocks noGrp="1"/>
          </p:cNvSpPr>
          <p:nvPr>
            <p:ph type="title"/>
          </p:nvPr>
        </p:nvSpPr>
        <p:spPr/>
        <p:txBody>
          <a:bodyPr/>
          <a:lstStyle/>
          <a:p>
            <a:pPr lvl="0"/>
            <a:r>
              <a:rPr lang="en-US" baseline="0" dirty="0" smtClean="0"/>
              <a:t>Application Authentication</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16</a:t>
            </a:fld>
            <a:endParaRPr lang="en-US" dirty="0"/>
          </a:p>
        </p:txBody>
      </p:sp>
      <p:pic>
        <p:nvPicPr>
          <p:cNvPr id="5" name="Picture 4"/>
          <p:cNvPicPr>
            <a:picLocks noChangeAspect="1"/>
          </p:cNvPicPr>
          <p:nvPr/>
        </p:nvPicPr>
        <p:blipFill>
          <a:blip r:embed="rId3"/>
          <a:stretch>
            <a:fillRect/>
          </a:stretch>
        </p:blipFill>
        <p:spPr>
          <a:xfrm>
            <a:off x="1081386" y="2972709"/>
            <a:ext cx="8249257" cy="1570717"/>
          </a:xfrm>
          <a:prstGeom prst="rect">
            <a:avLst/>
          </a:prstGeom>
        </p:spPr>
      </p:pic>
    </p:spTree>
    <p:extLst>
      <p:ext uri="{BB962C8B-B14F-4D97-AF65-F5344CB8AC3E}">
        <p14:creationId xmlns:p14="http://schemas.microsoft.com/office/powerpoint/2010/main" val="2127879006"/>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8694" y="2109542"/>
            <a:ext cx="10565606" cy="997196"/>
          </a:xfrm>
        </p:spPr>
        <p:txBody>
          <a:bodyPr/>
          <a:lstStyle/>
          <a:p>
            <a:r>
              <a:rPr lang="en-US" dirty="0" smtClean="0"/>
              <a:t>Office 365 Discovery Service</a:t>
            </a:r>
            <a:endParaRPr lang="en-US" dirty="0"/>
          </a:p>
        </p:txBody>
      </p:sp>
      <p:sp>
        <p:nvSpPr>
          <p:cNvPr id="3" name="Text Placeholder 2"/>
          <p:cNvSpPr>
            <a:spLocks noGrp="1"/>
          </p:cNvSpPr>
          <p:nvPr>
            <p:ph type="body" sz="quarter" idx="12"/>
          </p:nvPr>
        </p:nvSpPr>
        <p:spPr/>
        <p:txBody>
          <a:bodyPr/>
          <a:lstStyle/>
          <a:p>
            <a:endParaRPr lang="en-US" dirty="0"/>
          </a:p>
        </p:txBody>
      </p:sp>
    </p:spTree>
    <p:extLst>
      <p:ext uri="{BB962C8B-B14F-4D97-AF65-F5344CB8AC3E}">
        <p14:creationId xmlns:p14="http://schemas.microsoft.com/office/powerpoint/2010/main" val="228669361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smtClean="0"/>
              <a:t>Returns</a:t>
            </a:r>
            <a:r>
              <a:rPr lang="en-US" baseline="0" dirty="0" smtClean="0"/>
              <a:t> a collection of endpoints specific to current user</a:t>
            </a:r>
          </a:p>
          <a:p>
            <a:r>
              <a:rPr lang="en-US" dirty="0" smtClean="0"/>
              <a:t>Intended as the starting point for application</a:t>
            </a:r>
          </a:p>
          <a:p>
            <a:pPr lvl="1"/>
            <a:r>
              <a:rPr lang="en-US" dirty="0" smtClean="0"/>
              <a:t>1. Sign-In</a:t>
            </a:r>
          </a:p>
          <a:p>
            <a:pPr lvl="1"/>
            <a:r>
              <a:rPr lang="en-US" dirty="0" smtClean="0"/>
              <a:t>2. Get authorized</a:t>
            </a:r>
          </a:p>
          <a:p>
            <a:pPr lvl="1"/>
            <a:r>
              <a:rPr lang="en-US" dirty="0" smtClean="0"/>
              <a:t>3. Discover endpoints for resource</a:t>
            </a:r>
          </a:p>
          <a:p>
            <a:pPr lvl="1"/>
            <a:r>
              <a:rPr lang="en-US" dirty="0" smtClean="0"/>
              <a:t>4. Get</a:t>
            </a:r>
            <a:r>
              <a:rPr lang="en-US" baseline="0" dirty="0" smtClean="0"/>
              <a:t> Token</a:t>
            </a:r>
          </a:p>
          <a:p>
            <a:pPr lvl="1"/>
            <a:r>
              <a:rPr lang="en-US" baseline="0" dirty="0" smtClean="0"/>
              <a:t>5. Access resource</a:t>
            </a:r>
          </a:p>
          <a:p>
            <a:pPr lvl="0"/>
            <a:r>
              <a:rPr lang="en-US" dirty="0" smtClean="0"/>
              <a:t>API</a:t>
            </a:r>
            <a:r>
              <a:rPr lang="en-US" baseline="0" dirty="0" smtClean="0"/>
              <a:t> Libraries simplify necessary code</a:t>
            </a:r>
          </a:p>
        </p:txBody>
      </p:sp>
      <p:sp>
        <p:nvSpPr>
          <p:cNvPr id="2" name="Title 1"/>
          <p:cNvSpPr>
            <a:spLocks noGrp="1"/>
          </p:cNvSpPr>
          <p:nvPr>
            <p:ph type="title"/>
          </p:nvPr>
        </p:nvSpPr>
        <p:spPr/>
        <p:txBody>
          <a:bodyPr/>
          <a:lstStyle/>
          <a:p>
            <a:r>
              <a:rPr lang="en-US" dirty="0" smtClean="0"/>
              <a:t>O365 Discovery Service</a:t>
            </a:r>
            <a:endParaRPr lang="en-US" dirty="0"/>
          </a:p>
        </p:txBody>
      </p:sp>
    </p:spTree>
    <p:extLst>
      <p:ext uri="{BB962C8B-B14F-4D97-AF65-F5344CB8AC3E}">
        <p14:creationId xmlns:p14="http://schemas.microsoft.com/office/powerpoint/2010/main" val="1047649008"/>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Text Placeholder 2"/>
          <p:cNvSpPr>
            <a:spLocks noGrp="1"/>
          </p:cNvSpPr>
          <p:nvPr>
            <p:ph type="body" sz="quarter" idx="12"/>
          </p:nvPr>
        </p:nvSpPr>
        <p:spPr/>
        <p:txBody>
          <a:bodyPr/>
          <a:lstStyle/>
          <a:p>
            <a:r>
              <a:rPr lang="en-US" dirty="0" smtClean="0"/>
              <a:t>OFFICE 365 DISCOVERY SERVICE</a:t>
            </a:r>
            <a:endParaRPr lang="en-US" dirty="0"/>
          </a:p>
        </p:txBody>
      </p:sp>
    </p:spTree>
    <p:extLst>
      <p:ext uri="{BB962C8B-B14F-4D97-AF65-F5344CB8AC3E}">
        <p14:creationId xmlns:p14="http://schemas.microsoft.com/office/powerpoint/2010/main" val="9298932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5"/>
          <p:cNvSpPr/>
          <p:nvPr/>
        </p:nvSpPr>
        <p:spPr bwMode="gray">
          <a:xfrm>
            <a:off x="1110331" y="1190089"/>
            <a:ext cx="2071832" cy="207266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89593" tIns="44797" rIns="89593" bIns="44797" rtlCol="0" anchor="ctr"/>
          <a:lstStyle/>
          <a:p>
            <a:pPr algn="ctr" defTabSz="912645"/>
            <a:endParaRPr lang="en-US" sz="1735" dirty="0">
              <a:solidFill>
                <a:srgbClr val="FFFFFF"/>
              </a:solidFill>
            </a:endParaRPr>
          </a:p>
        </p:txBody>
      </p:sp>
      <p:sp>
        <p:nvSpPr>
          <p:cNvPr id="7" name="Oval 6"/>
          <p:cNvSpPr/>
          <p:nvPr/>
        </p:nvSpPr>
        <p:spPr bwMode="gray">
          <a:xfrm>
            <a:off x="1468545" y="1548447"/>
            <a:ext cx="1355404" cy="1355950"/>
          </a:xfrm>
          <a:prstGeom prst="ellipse">
            <a:avLst/>
          </a:prstGeom>
          <a:solidFill>
            <a:srgbClr val="E25D2F"/>
          </a:solidFill>
          <a:ln>
            <a:noFill/>
          </a:ln>
        </p:spPr>
        <p:style>
          <a:lnRef idx="2">
            <a:schemeClr val="accent1">
              <a:shade val="50000"/>
            </a:schemeClr>
          </a:lnRef>
          <a:fillRef idx="1">
            <a:schemeClr val="accent1"/>
          </a:fillRef>
          <a:effectRef idx="0">
            <a:schemeClr val="accent1"/>
          </a:effectRef>
          <a:fontRef idx="minor">
            <a:schemeClr val="lt1"/>
          </a:fontRef>
        </p:style>
        <p:txBody>
          <a:bodyPr lIns="89593" tIns="44797" rIns="89593" bIns="44797" rtlCol="0" anchor="ctr"/>
          <a:lstStyle/>
          <a:p>
            <a:pPr algn="ctr" defTabSz="912645"/>
            <a:endParaRPr lang="en-US" sz="1735" dirty="0">
              <a:solidFill>
                <a:srgbClr val="FFFFFF"/>
              </a:solidFill>
            </a:endParaRPr>
          </a:p>
        </p:txBody>
      </p:sp>
      <p:pic>
        <p:nvPicPr>
          <p:cNvPr id="8" name="Picture 7"/>
          <p:cNvPicPr>
            <a:picLocks noChangeAspect="1"/>
          </p:cNvPicPr>
          <p:nvPr/>
        </p:nvPicPr>
        <p:blipFill>
          <a:blip r:embed="rId2">
            <a:duotone>
              <a:schemeClr val="accent2">
                <a:shade val="45000"/>
                <a:satMod val="135000"/>
              </a:schemeClr>
              <a:prstClr val="white"/>
            </a:duotone>
          </a:blip>
          <a:stretch>
            <a:fillRect/>
          </a:stretch>
        </p:blipFill>
        <p:spPr bwMode="gray">
          <a:xfrm>
            <a:off x="1609504" y="1851384"/>
            <a:ext cx="1062813" cy="662599"/>
          </a:xfrm>
          <a:prstGeom prst="rect">
            <a:avLst/>
          </a:prstGeom>
        </p:spPr>
      </p:pic>
      <p:pic>
        <p:nvPicPr>
          <p:cNvPr id="9" name="Picture 8"/>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gray">
          <a:xfrm>
            <a:off x="230562" y="3407899"/>
            <a:ext cx="4073104" cy="1482716"/>
          </a:xfrm>
          <a:prstGeom prst="rect">
            <a:avLst/>
          </a:prstGeom>
        </p:spPr>
      </p:pic>
      <p:pic>
        <p:nvPicPr>
          <p:cNvPr id="11" name="Picture 10"/>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bwMode="gray">
          <a:xfrm>
            <a:off x="290435" y="3051357"/>
            <a:ext cx="3560944" cy="988325"/>
          </a:xfrm>
          <a:prstGeom prst="rect">
            <a:avLst/>
          </a:prstGeom>
        </p:spPr>
      </p:pic>
      <p:pic>
        <p:nvPicPr>
          <p:cNvPr id="12" name="Picture 11"/>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bwMode="gray">
          <a:xfrm>
            <a:off x="290431" y="2232322"/>
            <a:ext cx="4033661" cy="1743710"/>
          </a:xfrm>
          <a:prstGeom prst="rect">
            <a:avLst/>
          </a:prstGeom>
        </p:spPr>
      </p:pic>
      <p:grpSp>
        <p:nvGrpSpPr>
          <p:cNvPr id="13" name="Group 12"/>
          <p:cNvGrpSpPr/>
          <p:nvPr/>
        </p:nvGrpSpPr>
        <p:grpSpPr>
          <a:xfrm>
            <a:off x="650053" y="4089195"/>
            <a:ext cx="3871059" cy="2124827"/>
            <a:chOff x="-2301875" y="-2038350"/>
            <a:chExt cx="1924050" cy="1055688"/>
          </a:xfrm>
        </p:grpSpPr>
        <p:sp>
          <p:nvSpPr>
            <p:cNvPr id="14" name="Freeform 5"/>
            <p:cNvSpPr>
              <a:spLocks/>
            </p:cNvSpPr>
            <p:nvPr/>
          </p:nvSpPr>
          <p:spPr bwMode="auto">
            <a:xfrm>
              <a:off x="-600075" y="-1092200"/>
              <a:ext cx="222250" cy="109538"/>
            </a:xfrm>
            <a:custGeom>
              <a:avLst/>
              <a:gdLst>
                <a:gd name="T0" fmla="*/ 51 w 100"/>
                <a:gd name="T1" fmla="*/ 1 h 49"/>
                <a:gd name="T2" fmla="*/ 0 w 100"/>
                <a:gd name="T3" fmla="*/ 49 h 49"/>
                <a:gd name="T4" fmla="*/ 99 w 100"/>
                <a:gd name="T5" fmla="*/ 49 h 49"/>
                <a:gd name="T6" fmla="*/ 51 w 100"/>
                <a:gd name="T7" fmla="*/ 1 h 49"/>
              </a:gdLst>
              <a:ahLst/>
              <a:cxnLst>
                <a:cxn ang="0">
                  <a:pos x="T0" y="T1"/>
                </a:cxn>
                <a:cxn ang="0">
                  <a:pos x="T2" y="T3"/>
                </a:cxn>
                <a:cxn ang="0">
                  <a:pos x="T4" y="T5"/>
                </a:cxn>
                <a:cxn ang="0">
                  <a:pos x="T6" y="T7"/>
                </a:cxn>
              </a:cxnLst>
              <a:rect l="0" t="0" r="r" b="b"/>
              <a:pathLst>
                <a:path w="100" h="49">
                  <a:moveTo>
                    <a:pt x="51" y="1"/>
                  </a:moveTo>
                  <a:cubicBezTo>
                    <a:pt x="24" y="0"/>
                    <a:pt x="1" y="21"/>
                    <a:pt x="0" y="49"/>
                  </a:cubicBezTo>
                  <a:cubicBezTo>
                    <a:pt x="99" y="49"/>
                    <a:pt x="99" y="49"/>
                    <a:pt x="99" y="49"/>
                  </a:cubicBezTo>
                  <a:cubicBezTo>
                    <a:pt x="100" y="21"/>
                    <a:pt x="79" y="2"/>
                    <a:pt x="51" y="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3" tIns="46611" rIns="93223" bIns="46611" numCol="1" anchor="t" anchorCtr="0" compatLnSpc="1">
              <a:prstTxWarp prst="textNoShape">
                <a:avLst/>
              </a:prstTxWarp>
            </a:bodyPr>
            <a:lstStyle/>
            <a:p>
              <a:pPr defTabSz="914001"/>
              <a:endParaRPr lang="en-US" sz="1836" dirty="0">
                <a:solidFill>
                  <a:srgbClr val="000000"/>
                </a:solidFill>
              </a:endParaRPr>
            </a:p>
          </p:txBody>
        </p:sp>
        <p:sp>
          <p:nvSpPr>
            <p:cNvPr id="15" name="Freeform 6"/>
            <p:cNvSpPr>
              <a:spLocks/>
            </p:cNvSpPr>
            <p:nvPr/>
          </p:nvSpPr>
          <p:spPr bwMode="auto">
            <a:xfrm>
              <a:off x="-1009650" y="-1089025"/>
              <a:ext cx="473075" cy="60325"/>
            </a:xfrm>
            <a:custGeom>
              <a:avLst/>
              <a:gdLst>
                <a:gd name="T0" fmla="*/ 210 w 213"/>
                <a:gd name="T1" fmla="*/ 27 h 27"/>
                <a:gd name="T2" fmla="*/ 188 w 213"/>
                <a:gd name="T3" fmla="*/ 17 h 27"/>
                <a:gd name="T4" fmla="*/ 142 w 213"/>
                <a:gd name="T5" fmla="*/ 8 h 27"/>
                <a:gd name="T6" fmla="*/ 0 w 213"/>
                <a:gd name="T7" fmla="*/ 8 h 27"/>
                <a:gd name="T8" fmla="*/ 0 w 213"/>
                <a:gd name="T9" fmla="*/ 0 h 27"/>
                <a:gd name="T10" fmla="*/ 142 w 213"/>
                <a:gd name="T11" fmla="*/ 0 h 27"/>
                <a:gd name="T12" fmla="*/ 191 w 213"/>
                <a:gd name="T13" fmla="*/ 10 h 27"/>
                <a:gd name="T14" fmla="*/ 213 w 213"/>
                <a:gd name="T15" fmla="*/ 20 h 27"/>
                <a:gd name="T16" fmla="*/ 210 w 213"/>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27">
                  <a:moveTo>
                    <a:pt x="210" y="27"/>
                  </a:moveTo>
                  <a:cubicBezTo>
                    <a:pt x="188" y="17"/>
                    <a:pt x="188" y="17"/>
                    <a:pt x="188" y="17"/>
                  </a:cubicBezTo>
                  <a:cubicBezTo>
                    <a:pt x="177" y="12"/>
                    <a:pt x="155" y="8"/>
                    <a:pt x="142" y="8"/>
                  </a:cubicBezTo>
                  <a:cubicBezTo>
                    <a:pt x="0" y="8"/>
                    <a:pt x="0" y="8"/>
                    <a:pt x="0" y="8"/>
                  </a:cubicBezTo>
                  <a:cubicBezTo>
                    <a:pt x="0" y="0"/>
                    <a:pt x="0" y="0"/>
                    <a:pt x="0" y="0"/>
                  </a:cubicBezTo>
                  <a:cubicBezTo>
                    <a:pt x="142" y="0"/>
                    <a:pt x="142" y="0"/>
                    <a:pt x="142" y="0"/>
                  </a:cubicBezTo>
                  <a:cubicBezTo>
                    <a:pt x="157" y="0"/>
                    <a:pt x="179" y="5"/>
                    <a:pt x="191" y="10"/>
                  </a:cubicBezTo>
                  <a:cubicBezTo>
                    <a:pt x="213" y="20"/>
                    <a:pt x="213" y="20"/>
                    <a:pt x="213" y="20"/>
                  </a:cubicBezTo>
                  <a:lnTo>
                    <a:pt x="210" y="27"/>
                  </a:lnTo>
                  <a:close/>
                </a:path>
              </a:pathLst>
            </a:custGeom>
            <a:solidFill>
              <a:srgbClr val="000000"/>
            </a:solidFill>
            <a:ln w="9525">
              <a:noFill/>
              <a:round/>
              <a:headEnd/>
              <a:tailEnd/>
            </a:ln>
            <a:extLst/>
          </p:spPr>
          <p:txBody>
            <a:bodyPr vert="horz" wrap="square" lIns="93223" tIns="46611" rIns="93223" bIns="46611" numCol="1" anchor="t" anchorCtr="0" compatLnSpc="1">
              <a:prstTxWarp prst="textNoShape">
                <a:avLst/>
              </a:prstTxWarp>
            </a:bodyPr>
            <a:lstStyle/>
            <a:p>
              <a:pPr defTabSz="914001"/>
              <a:endParaRPr lang="en-US" sz="1836" dirty="0">
                <a:solidFill>
                  <a:srgbClr val="000000"/>
                </a:solidFill>
              </a:endParaRPr>
            </a:p>
          </p:txBody>
        </p:sp>
        <p:sp>
          <p:nvSpPr>
            <p:cNvPr id="16" name="Oval 7"/>
            <p:cNvSpPr>
              <a:spLocks noChangeArrowheads="1"/>
            </p:cNvSpPr>
            <p:nvPr/>
          </p:nvSpPr>
          <p:spPr bwMode="auto">
            <a:xfrm>
              <a:off x="-1808163" y="-1262063"/>
              <a:ext cx="493713" cy="103188"/>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3" tIns="46611" rIns="93223" bIns="46611" numCol="1" anchor="t" anchorCtr="0" compatLnSpc="1">
              <a:prstTxWarp prst="textNoShape">
                <a:avLst/>
              </a:prstTxWarp>
            </a:bodyPr>
            <a:lstStyle/>
            <a:p>
              <a:pPr defTabSz="914001"/>
              <a:endParaRPr lang="en-US" sz="1836" dirty="0">
                <a:solidFill>
                  <a:srgbClr val="000000"/>
                </a:solidFill>
              </a:endParaRPr>
            </a:p>
          </p:txBody>
        </p:sp>
        <p:sp>
          <p:nvSpPr>
            <p:cNvPr id="17" name="Freeform 8"/>
            <p:cNvSpPr>
              <a:spLocks/>
            </p:cNvSpPr>
            <p:nvPr/>
          </p:nvSpPr>
          <p:spPr bwMode="auto">
            <a:xfrm>
              <a:off x="-2168525" y="-2038350"/>
              <a:ext cx="1193800" cy="828675"/>
            </a:xfrm>
            <a:custGeom>
              <a:avLst/>
              <a:gdLst>
                <a:gd name="T0" fmla="*/ 527 w 537"/>
                <a:gd name="T1" fmla="*/ 373 h 373"/>
                <a:gd name="T2" fmla="*/ 537 w 537"/>
                <a:gd name="T3" fmla="*/ 362 h 373"/>
                <a:gd name="T4" fmla="*/ 537 w 537"/>
                <a:gd name="T5" fmla="*/ 11 h 373"/>
                <a:gd name="T6" fmla="*/ 527 w 537"/>
                <a:gd name="T7" fmla="*/ 0 h 373"/>
                <a:gd name="T8" fmla="*/ 11 w 537"/>
                <a:gd name="T9" fmla="*/ 0 h 373"/>
                <a:gd name="T10" fmla="*/ 0 w 537"/>
                <a:gd name="T11" fmla="*/ 11 h 373"/>
                <a:gd name="T12" fmla="*/ 0 w 537"/>
                <a:gd name="T13" fmla="*/ 362 h 373"/>
                <a:gd name="T14" fmla="*/ 11 w 537"/>
                <a:gd name="T15" fmla="*/ 373 h 373"/>
                <a:gd name="T16" fmla="*/ 527 w 537"/>
                <a:gd name="T17" fmla="*/ 373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7" h="373">
                  <a:moveTo>
                    <a:pt x="527" y="373"/>
                  </a:moveTo>
                  <a:cubicBezTo>
                    <a:pt x="532" y="373"/>
                    <a:pt x="537" y="368"/>
                    <a:pt x="537" y="362"/>
                  </a:cubicBezTo>
                  <a:cubicBezTo>
                    <a:pt x="537" y="11"/>
                    <a:pt x="537" y="11"/>
                    <a:pt x="537" y="11"/>
                  </a:cubicBezTo>
                  <a:cubicBezTo>
                    <a:pt x="537" y="5"/>
                    <a:pt x="532" y="0"/>
                    <a:pt x="527" y="0"/>
                  </a:cubicBezTo>
                  <a:cubicBezTo>
                    <a:pt x="11" y="0"/>
                    <a:pt x="11" y="0"/>
                    <a:pt x="11" y="0"/>
                  </a:cubicBezTo>
                  <a:cubicBezTo>
                    <a:pt x="5" y="0"/>
                    <a:pt x="0" y="5"/>
                    <a:pt x="0" y="11"/>
                  </a:cubicBezTo>
                  <a:cubicBezTo>
                    <a:pt x="0" y="362"/>
                    <a:pt x="0" y="362"/>
                    <a:pt x="0" y="362"/>
                  </a:cubicBezTo>
                  <a:cubicBezTo>
                    <a:pt x="0" y="368"/>
                    <a:pt x="5" y="373"/>
                    <a:pt x="11" y="373"/>
                  </a:cubicBezTo>
                  <a:lnTo>
                    <a:pt x="527" y="37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3" tIns="46611" rIns="93223" bIns="46611" numCol="1" anchor="t" anchorCtr="0" compatLnSpc="1">
              <a:prstTxWarp prst="textNoShape">
                <a:avLst/>
              </a:prstTxWarp>
            </a:bodyPr>
            <a:lstStyle/>
            <a:p>
              <a:pPr defTabSz="914001"/>
              <a:endParaRPr lang="en-US" sz="1836" dirty="0">
                <a:solidFill>
                  <a:srgbClr val="000000"/>
                </a:solidFill>
              </a:endParaRPr>
            </a:p>
          </p:txBody>
        </p:sp>
        <p:sp>
          <p:nvSpPr>
            <p:cNvPr id="18" name="Rectangle 9"/>
            <p:cNvSpPr>
              <a:spLocks noChangeArrowheads="1"/>
            </p:cNvSpPr>
            <p:nvPr/>
          </p:nvSpPr>
          <p:spPr bwMode="auto">
            <a:xfrm>
              <a:off x="-2130425" y="-2000250"/>
              <a:ext cx="1117600" cy="633413"/>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23" tIns="46611" rIns="93223" bIns="46611" numCol="1" anchor="t" anchorCtr="0" compatLnSpc="1">
              <a:prstTxWarp prst="textNoShape">
                <a:avLst/>
              </a:prstTxWarp>
            </a:bodyPr>
            <a:lstStyle/>
            <a:p>
              <a:pPr defTabSz="914001"/>
              <a:endParaRPr lang="en-US" sz="1836" dirty="0">
                <a:solidFill>
                  <a:srgbClr val="000000"/>
                </a:solidFill>
              </a:endParaRPr>
            </a:p>
          </p:txBody>
        </p:sp>
        <p:sp>
          <p:nvSpPr>
            <p:cNvPr id="19" name="Rectangle 10"/>
            <p:cNvSpPr>
              <a:spLocks noChangeArrowheads="1"/>
            </p:cNvSpPr>
            <p:nvPr/>
          </p:nvSpPr>
          <p:spPr bwMode="auto">
            <a:xfrm>
              <a:off x="-2301875" y="-1039813"/>
              <a:ext cx="1477963" cy="555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23" tIns="46611" rIns="93223" bIns="46611" numCol="1" anchor="t" anchorCtr="0" compatLnSpc="1">
              <a:prstTxWarp prst="textNoShape">
                <a:avLst/>
              </a:prstTxWarp>
            </a:bodyPr>
            <a:lstStyle/>
            <a:p>
              <a:pPr defTabSz="914001"/>
              <a:endParaRPr lang="en-US" sz="1836" dirty="0">
                <a:solidFill>
                  <a:srgbClr val="000000"/>
                </a:solidFill>
              </a:endParaRPr>
            </a:p>
          </p:txBody>
        </p:sp>
        <p:sp>
          <p:nvSpPr>
            <p:cNvPr id="20" name="Freeform 11"/>
            <p:cNvSpPr>
              <a:spLocks/>
            </p:cNvSpPr>
            <p:nvPr/>
          </p:nvSpPr>
          <p:spPr bwMode="auto">
            <a:xfrm>
              <a:off x="-2301875" y="-1106488"/>
              <a:ext cx="1477963" cy="66675"/>
            </a:xfrm>
            <a:custGeom>
              <a:avLst/>
              <a:gdLst>
                <a:gd name="T0" fmla="*/ 931 w 931"/>
                <a:gd name="T1" fmla="*/ 42 h 42"/>
                <a:gd name="T2" fmla="*/ 0 w 931"/>
                <a:gd name="T3" fmla="*/ 42 h 42"/>
                <a:gd name="T4" fmla="*/ 59 w 931"/>
                <a:gd name="T5" fmla="*/ 0 h 42"/>
                <a:gd name="T6" fmla="*/ 874 w 931"/>
                <a:gd name="T7" fmla="*/ 0 h 42"/>
                <a:gd name="T8" fmla="*/ 931 w 931"/>
                <a:gd name="T9" fmla="*/ 42 h 42"/>
              </a:gdLst>
              <a:ahLst/>
              <a:cxnLst>
                <a:cxn ang="0">
                  <a:pos x="T0" y="T1"/>
                </a:cxn>
                <a:cxn ang="0">
                  <a:pos x="T2" y="T3"/>
                </a:cxn>
                <a:cxn ang="0">
                  <a:pos x="T4" y="T5"/>
                </a:cxn>
                <a:cxn ang="0">
                  <a:pos x="T6" y="T7"/>
                </a:cxn>
                <a:cxn ang="0">
                  <a:pos x="T8" y="T9"/>
                </a:cxn>
              </a:cxnLst>
              <a:rect l="0" t="0" r="r" b="b"/>
              <a:pathLst>
                <a:path w="931" h="42">
                  <a:moveTo>
                    <a:pt x="931" y="42"/>
                  </a:moveTo>
                  <a:lnTo>
                    <a:pt x="0" y="42"/>
                  </a:lnTo>
                  <a:lnTo>
                    <a:pt x="59" y="0"/>
                  </a:lnTo>
                  <a:lnTo>
                    <a:pt x="874" y="0"/>
                  </a:lnTo>
                  <a:lnTo>
                    <a:pt x="931" y="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3" tIns="46611" rIns="93223" bIns="46611" numCol="1" anchor="t" anchorCtr="0" compatLnSpc="1">
              <a:prstTxWarp prst="textNoShape">
                <a:avLst/>
              </a:prstTxWarp>
            </a:bodyPr>
            <a:lstStyle/>
            <a:p>
              <a:pPr defTabSz="914001"/>
              <a:endParaRPr lang="en-US" sz="1836" dirty="0">
                <a:solidFill>
                  <a:srgbClr val="000000"/>
                </a:solidFill>
              </a:endParaRPr>
            </a:p>
          </p:txBody>
        </p:sp>
      </p:grpSp>
      <p:sp>
        <p:nvSpPr>
          <p:cNvPr id="5" name="Title 4"/>
          <p:cNvSpPr>
            <a:spLocks noGrp="1"/>
          </p:cNvSpPr>
          <p:nvPr>
            <p:ph type="title" idx="4294967295"/>
          </p:nvPr>
        </p:nvSpPr>
        <p:spPr>
          <a:xfrm>
            <a:off x="987425" y="157163"/>
            <a:ext cx="11201400" cy="1206500"/>
          </a:xfrm>
          <a:prstGeom prst="rect">
            <a:avLst/>
          </a:prstGeom>
        </p:spPr>
        <p:txBody>
          <a:bodyPr/>
          <a:lstStyle/>
          <a:p>
            <a:r>
              <a:rPr lang="en-US" dirty="0" smtClean="0"/>
              <a:t>Recap</a:t>
            </a:r>
            <a:endParaRPr lang="en-US" dirty="0"/>
          </a:p>
        </p:txBody>
      </p:sp>
      <p:graphicFrame>
        <p:nvGraphicFramePr>
          <p:cNvPr id="10" name="Content Placeholder 9"/>
          <p:cNvGraphicFramePr>
            <a:graphicFrameLocks noGrp="1"/>
          </p:cNvGraphicFramePr>
          <p:nvPr>
            <p:ph sz="quarter" idx="4294967295"/>
            <p:extLst>
              <p:ext uri="{D42A27DB-BD31-4B8C-83A1-F6EECF244321}">
                <p14:modId xmlns:p14="http://schemas.microsoft.com/office/powerpoint/2010/main" val="416522938"/>
              </p:ext>
            </p:extLst>
          </p:nvPr>
        </p:nvGraphicFramePr>
        <p:xfrm>
          <a:off x="5689600" y="1357313"/>
          <a:ext cx="5760278" cy="3846147"/>
        </p:xfrm>
        <a:graphic>
          <a:graphicData uri="http://schemas.openxmlformats.org/drawingml/2006/table">
            <a:tbl>
              <a:tblPr firstRow="1" bandRow="1">
                <a:tableStyleId>{5C22544A-7EE6-4342-B048-85BDC9FD1C3A}</a:tableStyleId>
              </a:tblPr>
              <a:tblGrid>
                <a:gridCol w="5760278">
                  <a:extLst>
                    <a:ext uri="{9D8B030D-6E8A-4147-A177-3AD203B41FA5}">
                      <a16:colId xmlns:a16="http://schemas.microsoft.com/office/drawing/2014/main" val="1253488153"/>
                    </a:ext>
                  </a:extLst>
                </a:gridCol>
              </a:tblGrid>
              <a:tr h="730152">
                <a:tc>
                  <a:txBody>
                    <a:bodyPr/>
                    <a:lstStyle/>
                    <a:p>
                      <a:r>
                        <a:rPr lang="en-US" sz="2100" b="1" dirty="0" smtClean="0"/>
                        <a:t>Introduction</a:t>
                      </a:r>
                      <a:r>
                        <a:rPr lang="en-US" sz="2100" b="1" baseline="0" dirty="0" smtClean="0"/>
                        <a:t> to Office 365 development</a:t>
                      </a:r>
                      <a:endParaRPr lang="en-US" sz="2100" b="1" dirty="0"/>
                    </a:p>
                  </a:txBody>
                  <a:tcPr marL="67371" marR="67371" marT="33685" marB="33685" anchor="ctr"/>
                </a:tc>
                <a:extLst>
                  <a:ext uri="{0D108BD9-81ED-4DB2-BD59-A6C34878D82A}">
                    <a16:rowId xmlns:a16="http://schemas.microsoft.com/office/drawing/2014/main" val="829859176"/>
                  </a:ext>
                </a:extLst>
              </a:tr>
              <a:tr h="458282">
                <a:tc>
                  <a:txBody>
                    <a:bodyPr/>
                    <a:lstStyle/>
                    <a:p>
                      <a:r>
                        <a:rPr lang="en-US" sz="1800" b="0" dirty="0" smtClean="0"/>
                        <a:t>Module 1: </a:t>
                      </a:r>
                      <a:r>
                        <a:rPr lang="en-US" sz="1800" b="0" dirty="0" smtClean="0"/>
                        <a:t>Introduction</a:t>
                      </a:r>
                      <a:r>
                        <a:rPr lang="en-US" sz="1800" b="0" baseline="0" dirty="0" smtClean="0"/>
                        <a:t> to Office 365 development</a:t>
                      </a:r>
                      <a:endParaRPr lang="en-US" sz="1800" b="0" dirty="0" smtClean="0"/>
                    </a:p>
                  </a:txBody>
                  <a:tcPr marL="67371" marR="67371" marT="33685" marB="33685" anchor="ctr"/>
                </a:tc>
                <a:extLst>
                  <a:ext uri="{0D108BD9-81ED-4DB2-BD59-A6C34878D82A}">
                    <a16:rowId xmlns:a16="http://schemas.microsoft.com/office/drawing/2014/main" val="1946132611"/>
                  </a:ext>
                </a:extLst>
              </a:tr>
              <a:tr h="458282">
                <a:tc>
                  <a:txBody>
                    <a:bodyPr/>
                    <a:lstStyle/>
                    <a:p>
                      <a:pPr marL="0" marR="0" indent="0" algn="l" defTabSz="932559" rtl="0" eaLnBrk="1" fontAlgn="auto" latinLnBrk="0" hangingPunct="1">
                        <a:lnSpc>
                          <a:spcPct val="100000"/>
                        </a:lnSpc>
                        <a:spcBef>
                          <a:spcPts val="0"/>
                        </a:spcBef>
                        <a:spcAft>
                          <a:spcPts val="0"/>
                        </a:spcAft>
                        <a:buClrTx/>
                        <a:buSzTx/>
                        <a:buFontTx/>
                        <a:buNone/>
                        <a:tabLst/>
                        <a:defRPr/>
                      </a:pPr>
                      <a:r>
                        <a:rPr lang="en-US" sz="1800" b="0" dirty="0" smtClean="0"/>
                        <a:t>Module 2: Getting started with Apps for</a:t>
                      </a:r>
                      <a:r>
                        <a:rPr lang="en-US" sz="1800" b="0" baseline="0" dirty="0" smtClean="0"/>
                        <a:t> </a:t>
                      </a:r>
                      <a:r>
                        <a:rPr lang="en-US" sz="1800" b="0" baseline="0" dirty="0" smtClean="0"/>
                        <a:t>Office</a:t>
                      </a:r>
                      <a:endParaRPr lang="en-US" sz="1800" b="0" dirty="0" smtClean="0"/>
                    </a:p>
                  </a:txBody>
                  <a:tcPr marL="67371" marR="67371" marT="33685" marB="33685" anchor="ctr"/>
                </a:tc>
                <a:extLst>
                  <a:ext uri="{0D108BD9-81ED-4DB2-BD59-A6C34878D82A}">
                    <a16:rowId xmlns:a16="http://schemas.microsoft.com/office/drawing/2014/main" val="3204002662"/>
                  </a:ext>
                </a:extLst>
              </a:tr>
              <a:tr h="458282">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3: Getting started with Apps for SharePoint</a:t>
                      </a:r>
                      <a:endParaRPr lang="en-US" sz="1800" b="0" dirty="0" smtClean="0"/>
                    </a:p>
                  </a:txBody>
                  <a:tcPr marL="67371" marR="67371" marT="33685" marB="33685" anchor="ctr"/>
                </a:tc>
                <a:extLst>
                  <a:ext uri="{0D108BD9-81ED-4DB2-BD59-A6C34878D82A}">
                    <a16:rowId xmlns:a16="http://schemas.microsoft.com/office/drawing/2014/main" val="3774542436"/>
                  </a:ext>
                </a:extLst>
              </a:tr>
              <a:tr h="826207">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4: Moving Full Trust Code to the Cloud Using </a:t>
                      </a:r>
                      <a:br>
                        <a:rPr lang="en-US" sz="1800" b="0" dirty="0" smtClean="0"/>
                      </a:br>
                      <a:r>
                        <a:rPr lang="en-US" sz="1800" b="0" dirty="0" smtClean="0"/>
                        <a:t>                 Repeatable Patterns and</a:t>
                      </a:r>
                      <a:r>
                        <a:rPr lang="en-US" sz="1800" b="0" baseline="0" dirty="0" smtClean="0"/>
                        <a:t> </a:t>
                      </a:r>
                      <a:r>
                        <a:rPr lang="en-US" sz="1800" b="0" dirty="0" smtClean="0"/>
                        <a:t>Best Practices</a:t>
                      </a:r>
                    </a:p>
                  </a:txBody>
                  <a:tcPr marL="67371" marR="67371" marT="33685" marB="33685" anchor="ctr"/>
                </a:tc>
                <a:extLst>
                  <a:ext uri="{0D108BD9-81ED-4DB2-BD59-A6C34878D82A}">
                    <a16:rowId xmlns:a16="http://schemas.microsoft.com/office/drawing/2014/main" val="4266278162"/>
                  </a:ext>
                </a:extLst>
              </a:tr>
              <a:tr h="914942">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dirty="0" smtClean="0"/>
                        <a:t>Module 5: Getting started with the Office 365 APIs</a:t>
                      </a:r>
                    </a:p>
                  </a:txBody>
                  <a:tcPr marL="67371" marR="67371" marT="33685" marB="33685" anchor="ctr"/>
                </a:tc>
                <a:extLst>
                  <a:ext uri="{0D108BD9-81ED-4DB2-BD59-A6C34878D82A}">
                    <a16:rowId xmlns:a16="http://schemas.microsoft.com/office/drawing/2014/main" val="1208832343"/>
                  </a:ext>
                </a:extLst>
              </a:tr>
            </a:tbl>
          </a:graphicData>
        </a:graphic>
      </p:graphicFrame>
      <p:sp>
        <p:nvSpPr>
          <p:cNvPr id="2" name="TextBox 1"/>
          <p:cNvSpPr txBox="1"/>
          <p:nvPr/>
        </p:nvSpPr>
        <p:spPr>
          <a:xfrm>
            <a:off x="2403537" y="5532266"/>
            <a:ext cx="12188825" cy="553998"/>
          </a:xfrm>
          <a:prstGeom prst="rect">
            <a:avLst/>
          </a:prstGeom>
          <a:noFill/>
        </p:spPr>
        <p:txBody>
          <a:bodyPr wrap="square" lIns="0" tIns="0" rIns="0" bIns="0" rtlCol="0">
            <a:spAutoFit/>
          </a:bodyPr>
          <a:lstStyle/>
          <a:p>
            <a:pPr algn="ctr"/>
            <a:r>
              <a:rPr lang="en-US" sz="3600" spc="-70" dirty="0" smtClean="0"/>
              <a:t>dev.office.com/training</a:t>
            </a:r>
            <a:endParaRPr lang="en-US" sz="3600" spc="-70" dirty="0" smtClean="0"/>
          </a:p>
        </p:txBody>
      </p:sp>
    </p:spTree>
    <p:extLst>
      <p:ext uri="{BB962C8B-B14F-4D97-AF65-F5344CB8AC3E}">
        <p14:creationId xmlns:p14="http://schemas.microsoft.com/office/powerpoint/2010/main" val="24766378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75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000"/>
                                        <p:tgtEl>
                                          <p:spTgt spid="9"/>
                                        </p:tgtEl>
                                      </p:cBhvr>
                                    </p:animEffect>
                                  </p:childTnLst>
                                </p:cTn>
                              </p:par>
                              <p:par>
                                <p:cTn id="8" presetID="10" presetClass="entr" presetSubtype="0" fill="hold" nodeType="withEffect">
                                  <p:stCondLst>
                                    <p:cond delay="40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2000"/>
                                        <p:tgtEl>
                                          <p:spTgt spid="12"/>
                                        </p:tgtEl>
                                      </p:cBhvr>
                                    </p:animEffect>
                                  </p:childTnLst>
                                </p:cTn>
                              </p:par>
                              <p:par>
                                <p:cTn id="11" presetID="10" presetClass="entr" presetSubtype="0" fill="hold" nodeType="withEffect">
                                  <p:stCondLst>
                                    <p:cond delay="80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2000"/>
                                        <p:tgtEl>
                                          <p:spTgt spid="11"/>
                                        </p:tgtEl>
                                      </p:cBhvr>
                                    </p:animEffect>
                                  </p:childTnLst>
                                </p:cTn>
                              </p:par>
                              <p:par>
                                <p:cTn id="14" presetID="53" presetClass="entr" presetSubtype="16" fill="hold" grpId="0" nodeType="withEffect">
                                  <p:stCondLst>
                                    <p:cond delay="800"/>
                                  </p:stCondLst>
                                  <p:childTnLst>
                                    <p:set>
                                      <p:cBhvr>
                                        <p:cTn id="15" dur="1" fill="hold">
                                          <p:stCondLst>
                                            <p:cond delay="0"/>
                                          </p:stCondLst>
                                        </p:cTn>
                                        <p:tgtEl>
                                          <p:spTgt spid="6"/>
                                        </p:tgtEl>
                                        <p:attrNameLst>
                                          <p:attrName>style.visibility</p:attrName>
                                        </p:attrNameLst>
                                      </p:cBhvr>
                                      <p:to>
                                        <p:strVal val="visible"/>
                                      </p:to>
                                    </p:set>
                                    <p:anim calcmode="lin" valueType="num">
                                      <p:cBhvr>
                                        <p:cTn id="16" dur="500" fill="hold"/>
                                        <p:tgtEl>
                                          <p:spTgt spid="6"/>
                                        </p:tgtEl>
                                        <p:attrNameLst>
                                          <p:attrName>ppt_w</p:attrName>
                                        </p:attrNameLst>
                                      </p:cBhvr>
                                      <p:tavLst>
                                        <p:tav tm="0">
                                          <p:val>
                                            <p:fltVal val="0"/>
                                          </p:val>
                                        </p:tav>
                                        <p:tav tm="100000">
                                          <p:val>
                                            <p:strVal val="#ppt_w"/>
                                          </p:val>
                                        </p:tav>
                                      </p:tavLst>
                                    </p:anim>
                                    <p:anim calcmode="lin" valueType="num">
                                      <p:cBhvr>
                                        <p:cTn id="17" dur="500" fill="hold"/>
                                        <p:tgtEl>
                                          <p:spTgt spid="6"/>
                                        </p:tgtEl>
                                        <p:attrNameLst>
                                          <p:attrName>ppt_h</p:attrName>
                                        </p:attrNameLst>
                                      </p:cBhvr>
                                      <p:tavLst>
                                        <p:tav tm="0">
                                          <p:val>
                                            <p:fltVal val="0"/>
                                          </p:val>
                                        </p:tav>
                                        <p:tav tm="100000">
                                          <p:val>
                                            <p:strVal val="#ppt_h"/>
                                          </p:val>
                                        </p:tav>
                                      </p:tavLst>
                                    </p:anim>
                                    <p:animEffect transition="in" filter="fade">
                                      <p:cBhvr>
                                        <p:cTn id="18" dur="500"/>
                                        <p:tgtEl>
                                          <p:spTgt spid="6"/>
                                        </p:tgtEl>
                                      </p:cBhvr>
                                    </p:animEffect>
                                  </p:childTnLst>
                                </p:cTn>
                              </p:par>
                              <p:par>
                                <p:cTn id="19" presetID="53" presetClass="entr" presetSubtype="16" fill="hold" grpId="0" nodeType="withEffect">
                                  <p:stCondLst>
                                    <p:cond delay="1000"/>
                                  </p:stCondLst>
                                  <p:childTnLst>
                                    <p:set>
                                      <p:cBhvr>
                                        <p:cTn id="20" dur="1" fill="hold">
                                          <p:stCondLst>
                                            <p:cond delay="0"/>
                                          </p:stCondLst>
                                        </p:cTn>
                                        <p:tgtEl>
                                          <p:spTgt spid="7"/>
                                        </p:tgtEl>
                                        <p:attrNameLst>
                                          <p:attrName>style.visibility</p:attrName>
                                        </p:attrNameLst>
                                      </p:cBhvr>
                                      <p:to>
                                        <p:strVal val="visible"/>
                                      </p:to>
                                    </p:set>
                                    <p:anim calcmode="lin" valueType="num">
                                      <p:cBhvr>
                                        <p:cTn id="21" dur="500" fill="hold"/>
                                        <p:tgtEl>
                                          <p:spTgt spid="7"/>
                                        </p:tgtEl>
                                        <p:attrNameLst>
                                          <p:attrName>ppt_w</p:attrName>
                                        </p:attrNameLst>
                                      </p:cBhvr>
                                      <p:tavLst>
                                        <p:tav tm="0">
                                          <p:val>
                                            <p:fltVal val="0"/>
                                          </p:val>
                                        </p:tav>
                                        <p:tav tm="100000">
                                          <p:val>
                                            <p:strVal val="#ppt_w"/>
                                          </p:val>
                                        </p:tav>
                                      </p:tavLst>
                                    </p:anim>
                                    <p:anim calcmode="lin" valueType="num">
                                      <p:cBhvr>
                                        <p:cTn id="22" dur="500" fill="hold"/>
                                        <p:tgtEl>
                                          <p:spTgt spid="7"/>
                                        </p:tgtEl>
                                        <p:attrNameLst>
                                          <p:attrName>ppt_h</p:attrName>
                                        </p:attrNameLst>
                                      </p:cBhvr>
                                      <p:tavLst>
                                        <p:tav tm="0">
                                          <p:val>
                                            <p:fltVal val="0"/>
                                          </p:val>
                                        </p:tav>
                                        <p:tav tm="100000">
                                          <p:val>
                                            <p:strVal val="#ppt_h"/>
                                          </p:val>
                                        </p:tav>
                                      </p:tavLst>
                                    </p:anim>
                                    <p:animEffect transition="in" filter="fade">
                                      <p:cBhvr>
                                        <p:cTn id="23" dur="500"/>
                                        <p:tgtEl>
                                          <p:spTgt spid="7"/>
                                        </p:tgtEl>
                                      </p:cBhvr>
                                    </p:animEffect>
                                  </p:childTnLst>
                                </p:cTn>
                              </p:par>
                              <p:par>
                                <p:cTn id="24" presetID="53" presetClass="entr" presetSubtype="16" fill="hold" nodeType="withEffect">
                                  <p:stCondLst>
                                    <p:cond delay="1200"/>
                                  </p:stCondLst>
                                  <p:childTnLst>
                                    <p:set>
                                      <p:cBhvr>
                                        <p:cTn id="25" dur="1" fill="hold">
                                          <p:stCondLst>
                                            <p:cond delay="0"/>
                                          </p:stCondLst>
                                        </p:cTn>
                                        <p:tgtEl>
                                          <p:spTgt spid="8"/>
                                        </p:tgtEl>
                                        <p:attrNameLst>
                                          <p:attrName>style.visibility</p:attrName>
                                        </p:attrNameLst>
                                      </p:cBhvr>
                                      <p:to>
                                        <p:strVal val="visible"/>
                                      </p:to>
                                    </p:set>
                                    <p:anim calcmode="lin" valueType="num">
                                      <p:cBhvr>
                                        <p:cTn id="26" dur="500" fill="hold"/>
                                        <p:tgtEl>
                                          <p:spTgt spid="8"/>
                                        </p:tgtEl>
                                        <p:attrNameLst>
                                          <p:attrName>ppt_w</p:attrName>
                                        </p:attrNameLst>
                                      </p:cBhvr>
                                      <p:tavLst>
                                        <p:tav tm="0">
                                          <p:val>
                                            <p:fltVal val="0"/>
                                          </p:val>
                                        </p:tav>
                                        <p:tav tm="100000">
                                          <p:val>
                                            <p:strVal val="#ppt_w"/>
                                          </p:val>
                                        </p:tav>
                                      </p:tavLst>
                                    </p:anim>
                                    <p:anim calcmode="lin" valueType="num">
                                      <p:cBhvr>
                                        <p:cTn id="27" dur="500" fill="hold"/>
                                        <p:tgtEl>
                                          <p:spTgt spid="8"/>
                                        </p:tgtEl>
                                        <p:attrNameLst>
                                          <p:attrName>ppt_h</p:attrName>
                                        </p:attrNameLst>
                                      </p:cBhvr>
                                      <p:tavLst>
                                        <p:tav tm="0">
                                          <p:val>
                                            <p:fltVal val="0"/>
                                          </p:val>
                                        </p:tav>
                                        <p:tav tm="100000">
                                          <p:val>
                                            <p:strVal val="#ppt_h"/>
                                          </p:val>
                                        </p:tav>
                                      </p:tavLst>
                                    </p:anim>
                                    <p:animEffect transition="in" filter="fade">
                                      <p:cBhvr>
                                        <p:cTn id="28" dur="500"/>
                                        <p:tgtEl>
                                          <p:spTgt spid="8"/>
                                        </p:tgtEl>
                                      </p:cBhvr>
                                    </p:animEffect>
                                  </p:childTnLst>
                                </p:cTn>
                              </p:par>
                              <p:par>
                                <p:cTn id="29" presetID="10" presetClass="entr" presetSubtype="0" fill="hold" nodeType="withEffect">
                                  <p:stCondLst>
                                    <p:cond delay="75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1000"/>
                                        <p:tgtEl>
                                          <p:spTgt spid="13"/>
                                        </p:tgtEl>
                                      </p:cBhvr>
                                    </p:animEffect>
                                  </p:childTnLst>
                                </p:cTn>
                              </p:par>
                              <p:par>
                                <p:cTn id="32" presetID="63" presetClass="path" presetSubtype="0" decel="100000" fill="hold" nodeType="withEffect">
                                  <p:stCondLst>
                                    <p:cond delay="750"/>
                                  </p:stCondLst>
                                  <p:childTnLst>
                                    <p:animMotion origin="layout" path="M -0.0241 2.59259E-6 L 4.92837E-6 2.59259E-6 " pathEditMode="relative" rAng="0" ptsTypes="AA">
                                      <p:cBhvr>
                                        <p:cTn id="33" dur="1000" fill="hold"/>
                                        <p:tgtEl>
                                          <p:spTgt spid="13"/>
                                        </p:tgtEl>
                                        <p:attrNameLst>
                                          <p:attrName>ppt_x</p:attrName>
                                          <p:attrName>ppt_y</p:attrName>
                                        </p:attrNameLst>
                                      </p:cBhvr>
                                      <p:rCtr x="1198"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How it works</a:t>
            </a:r>
          </a:p>
          <a:p>
            <a:pPr lvl="1"/>
            <a:r>
              <a:rPr lang="en-US" dirty="0" smtClean="0"/>
              <a:t>Mail /</a:t>
            </a:r>
            <a:r>
              <a:rPr lang="en-US" baseline="0" dirty="0" smtClean="0"/>
              <a:t> Calendar / Contacts</a:t>
            </a:r>
            <a:endParaRPr lang="en-US" dirty="0" smtClean="0"/>
          </a:p>
          <a:p>
            <a:pPr lvl="2"/>
            <a:r>
              <a:rPr lang="en-US" dirty="0" smtClean="0"/>
              <a:t>Create a Discovery Context</a:t>
            </a:r>
          </a:p>
          <a:p>
            <a:pPr lvl="2"/>
            <a:r>
              <a:rPr lang="en-US" dirty="0" smtClean="0"/>
              <a:t>Call</a:t>
            </a:r>
            <a:r>
              <a:rPr lang="en-US" baseline="0" dirty="0" smtClean="0"/>
              <a:t> </a:t>
            </a:r>
            <a:r>
              <a:rPr lang="en-US" baseline="0" dirty="0" err="1" smtClean="0"/>
              <a:t>DiscoverResourceAsync</a:t>
            </a:r>
            <a:r>
              <a:rPr lang="en-US" baseline="0" dirty="0" smtClean="0"/>
              <a:t>() method, passing a string that identifies the resource required</a:t>
            </a:r>
          </a:p>
          <a:p>
            <a:pPr lvl="2"/>
            <a:r>
              <a:rPr lang="en-US" baseline="0" dirty="0" smtClean="0"/>
              <a:t>Returns the </a:t>
            </a:r>
            <a:r>
              <a:rPr lang="en-US" baseline="0" dirty="0" err="1" smtClean="0"/>
              <a:t>UserId</a:t>
            </a:r>
            <a:r>
              <a:rPr lang="en-US" baseline="0" dirty="0" smtClean="0"/>
              <a:t> and </a:t>
            </a:r>
            <a:r>
              <a:rPr lang="en-US" baseline="0" dirty="0" err="1" smtClean="0"/>
              <a:t>TenantId</a:t>
            </a:r>
            <a:endParaRPr lang="en-US" baseline="0" dirty="0" smtClean="0"/>
          </a:p>
          <a:p>
            <a:pPr lvl="2"/>
            <a:r>
              <a:rPr lang="en-US" baseline="0" dirty="0" smtClean="0"/>
              <a:t>* Does not return an endpoint, since this a static endpoint (https://outlook.office365.com) *</a:t>
            </a:r>
          </a:p>
          <a:p>
            <a:pPr lvl="1"/>
            <a:endParaRPr lang="en-US" dirty="0"/>
          </a:p>
        </p:txBody>
      </p:sp>
      <p:sp>
        <p:nvSpPr>
          <p:cNvPr id="3" name="Title 2"/>
          <p:cNvSpPr>
            <a:spLocks noGrp="1"/>
          </p:cNvSpPr>
          <p:nvPr>
            <p:ph type="title"/>
          </p:nvPr>
        </p:nvSpPr>
        <p:spPr/>
        <p:txBody>
          <a:bodyPr/>
          <a:lstStyle/>
          <a:p>
            <a:r>
              <a:rPr lang="en-US" dirty="0" smtClean="0"/>
              <a:t>Office 365 API</a:t>
            </a:r>
            <a:r>
              <a:rPr lang="en-US" baseline="0" dirty="0" smtClean="0"/>
              <a:t> Libraries</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20</a:t>
            </a:fld>
            <a:endParaRPr lang="en-US" dirty="0"/>
          </a:p>
        </p:txBody>
      </p:sp>
      <p:pic>
        <p:nvPicPr>
          <p:cNvPr id="5" name="Picture 4"/>
          <p:cNvPicPr>
            <a:picLocks noChangeAspect="1"/>
          </p:cNvPicPr>
          <p:nvPr/>
        </p:nvPicPr>
        <p:blipFill>
          <a:blip r:embed="rId3"/>
          <a:stretch>
            <a:fillRect/>
          </a:stretch>
        </p:blipFill>
        <p:spPr>
          <a:xfrm>
            <a:off x="1081386" y="4102361"/>
            <a:ext cx="8641558" cy="2169852"/>
          </a:xfrm>
          <a:prstGeom prst="rect">
            <a:avLst/>
          </a:prstGeom>
          <a:noFill/>
          <a:ln>
            <a:solidFill>
              <a:schemeClr val="accent1"/>
            </a:solidFill>
          </a:ln>
        </p:spPr>
      </p:pic>
    </p:spTree>
    <p:extLst>
      <p:ext uri="{BB962C8B-B14F-4D97-AF65-F5344CB8AC3E}">
        <p14:creationId xmlns:p14="http://schemas.microsoft.com/office/powerpoint/2010/main" val="3883709298"/>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How it works</a:t>
            </a:r>
          </a:p>
          <a:p>
            <a:pPr lvl="1"/>
            <a:r>
              <a:rPr lang="en-US" dirty="0" smtClean="0"/>
              <a:t>My Files /</a:t>
            </a:r>
            <a:r>
              <a:rPr lang="en-US" baseline="0" dirty="0" smtClean="0"/>
              <a:t> SharePoint Sites</a:t>
            </a:r>
            <a:endParaRPr lang="en-US" dirty="0" smtClean="0"/>
          </a:p>
          <a:p>
            <a:pPr lvl="2"/>
            <a:r>
              <a:rPr lang="en-US" dirty="0" smtClean="0"/>
              <a:t>Create a Discovery Context</a:t>
            </a:r>
          </a:p>
          <a:p>
            <a:pPr lvl="2"/>
            <a:r>
              <a:rPr lang="en-US" dirty="0" smtClean="0"/>
              <a:t>Call</a:t>
            </a:r>
            <a:r>
              <a:rPr lang="en-US" baseline="0" dirty="0" smtClean="0"/>
              <a:t> </a:t>
            </a:r>
            <a:r>
              <a:rPr lang="en-US" baseline="0" dirty="0" err="1" smtClean="0"/>
              <a:t>DiscoverCapabilityAsync</a:t>
            </a:r>
            <a:r>
              <a:rPr lang="en-US" baseline="0" dirty="0" smtClean="0"/>
              <a:t>() method, passing a string that identifies the resource required</a:t>
            </a:r>
          </a:p>
          <a:p>
            <a:pPr lvl="2"/>
            <a:r>
              <a:rPr lang="en-US" baseline="0" dirty="0" smtClean="0"/>
              <a:t>Returns the </a:t>
            </a:r>
            <a:r>
              <a:rPr lang="en-US" baseline="0" dirty="0" err="1" smtClean="0"/>
              <a:t>UserId</a:t>
            </a:r>
            <a:r>
              <a:rPr lang="en-US" baseline="0" dirty="0" smtClean="0"/>
              <a:t>, </a:t>
            </a:r>
            <a:r>
              <a:rPr lang="en-US" baseline="0" dirty="0" err="1" smtClean="0"/>
              <a:t>TenantId</a:t>
            </a:r>
            <a:r>
              <a:rPr lang="en-US" baseline="0" dirty="0" smtClean="0"/>
              <a:t> and Endpoint</a:t>
            </a:r>
          </a:p>
          <a:p>
            <a:pPr lvl="2"/>
            <a:endParaRPr lang="en-US" baseline="0" dirty="0" smtClean="0"/>
          </a:p>
          <a:p>
            <a:pPr lvl="1"/>
            <a:endParaRPr lang="en-US" dirty="0"/>
          </a:p>
        </p:txBody>
      </p:sp>
      <p:sp>
        <p:nvSpPr>
          <p:cNvPr id="3" name="Title 2"/>
          <p:cNvSpPr>
            <a:spLocks noGrp="1"/>
          </p:cNvSpPr>
          <p:nvPr>
            <p:ph type="title"/>
          </p:nvPr>
        </p:nvSpPr>
        <p:spPr/>
        <p:txBody>
          <a:bodyPr/>
          <a:lstStyle/>
          <a:p>
            <a:r>
              <a:rPr lang="en-US" dirty="0" smtClean="0"/>
              <a:t>Office 365 API</a:t>
            </a:r>
            <a:r>
              <a:rPr lang="en-US" baseline="0" dirty="0" smtClean="0"/>
              <a:t> Libraries</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21</a:t>
            </a:fld>
            <a:endParaRPr lang="en-US" dirty="0"/>
          </a:p>
        </p:txBody>
      </p:sp>
      <p:pic>
        <p:nvPicPr>
          <p:cNvPr id="6" name="Picture 5"/>
          <p:cNvPicPr>
            <a:picLocks noChangeAspect="1"/>
          </p:cNvPicPr>
          <p:nvPr/>
        </p:nvPicPr>
        <p:blipFill>
          <a:blip r:embed="rId3"/>
          <a:stretch>
            <a:fillRect/>
          </a:stretch>
        </p:blipFill>
        <p:spPr>
          <a:xfrm>
            <a:off x="1081386" y="3895027"/>
            <a:ext cx="8897665" cy="2234159"/>
          </a:xfrm>
          <a:prstGeom prst="rect">
            <a:avLst/>
          </a:prstGeom>
          <a:ln>
            <a:solidFill>
              <a:schemeClr val="accent1"/>
            </a:solidFill>
          </a:ln>
        </p:spPr>
      </p:pic>
    </p:spTree>
    <p:extLst>
      <p:ext uri="{BB962C8B-B14F-4D97-AF65-F5344CB8AC3E}">
        <p14:creationId xmlns:p14="http://schemas.microsoft.com/office/powerpoint/2010/main" val="2799734753"/>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Troubleshooting</a:t>
            </a:r>
            <a:endParaRPr lang="en-US" dirty="0"/>
          </a:p>
        </p:txBody>
      </p:sp>
    </p:spTree>
    <p:extLst>
      <p:ext uri="{BB962C8B-B14F-4D97-AF65-F5344CB8AC3E}">
        <p14:creationId xmlns:p14="http://schemas.microsoft.com/office/powerpoint/2010/main" val="1398501640"/>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Login</a:t>
            </a:r>
            <a:r>
              <a:rPr lang="en-US" baseline="0" dirty="0" smtClean="0"/>
              <a:t> Errors</a:t>
            </a:r>
          </a:p>
          <a:p>
            <a:pPr lvl="1"/>
            <a:r>
              <a:rPr lang="en-US" dirty="0" smtClean="0"/>
              <a:t>Shown on web page</a:t>
            </a:r>
          </a:p>
          <a:p>
            <a:r>
              <a:rPr lang="en-US" dirty="0" smtClean="0"/>
              <a:t>Fiddler</a:t>
            </a:r>
          </a:p>
          <a:p>
            <a:pPr lvl="1"/>
            <a:r>
              <a:rPr lang="en-US" dirty="0" smtClean="0"/>
              <a:t>Shows response</a:t>
            </a:r>
            <a:r>
              <a:rPr lang="en-US" baseline="0" dirty="0" smtClean="0"/>
              <a:t> / request from apps running on local computer</a:t>
            </a:r>
          </a:p>
          <a:p>
            <a:pPr lvl="0"/>
            <a:r>
              <a:rPr lang="en-US" dirty="0" smtClean="0"/>
              <a:t>Review Response as JSON</a:t>
            </a:r>
          </a:p>
          <a:p>
            <a:pPr lvl="1"/>
            <a:r>
              <a:rPr lang="en-US" dirty="0" smtClean="0"/>
              <a:t>Authentication</a:t>
            </a:r>
            <a:r>
              <a:rPr lang="en-US" baseline="0" dirty="0" smtClean="0"/>
              <a:t> errors (invalid values)</a:t>
            </a:r>
          </a:p>
        </p:txBody>
      </p:sp>
      <p:sp>
        <p:nvSpPr>
          <p:cNvPr id="3" name="Title 2"/>
          <p:cNvSpPr>
            <a:spLocks noGrp="1"/>
          </p:cNvSpPr>
          <p:nvPr>
            <p:ph type="title"/>
          </p:nvPr>
        </p:nvSpPr>
        <p:spPr/>
        <p:txBody>
          <a:bodyPr/>
          <a:lstStyle/>
          <a:p>
            <a:r>
              <a:rPr lang="en-US" dirty="0" smtClean="0"/>
              <a:t>Troubleshooting Errors in </a:t>
            </a:r>
            <a:r>
              <a:rPr lang="en-US" dirty="0" err="1" smtClean="0"/>
              <a:t>Auth</a:t>
            </a:r>
            <a:r>
              <a:rPr lang="en-US" dirty="0" smtClean="0"/>
              <a:t> flow</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23</a:t>
            </a:fld>
            <a:endParaRPr lang="en-US" dirty="0"/>
          </a:p>
        </p:txBody>
      </p:sp>
      <p:sp>
        <p:nvSpPr>
          <p:cNvPr id="5" name="Rectangle 4"/>
          <p:cNvSpPr/>
          <p:nvPr/>
        </p:nvSpPr>
        <p:spPr>
          <a:xfrm>
            <a:off x="1081386" y="5172075"/>
            <a:ext cx="9062739" cy="923330"/>
          </a:xfrm>
          <a:prstGeom prst="rect">
            <a:avLst/>
          </a:prstGeom>
        </p:spPr>
        <p:txBody>
          <a:bodyPr wrap="square">
            <a:spAutoFit/>
          </a:bodyPr>
          <a:lstStyle/>
          <a:p>
            <a:r>
              <a:rPr lang="en-US" dirty="0">
                <a:latin typeface="Lucida Console" panose="020B0609040504020204" pitchFamily="49" charset="0"/>
                <a:ea typeface="Calibri" panose="020F0502020204030204" pitchFamily="34" charset="0"/>
                <a:cs typeface="Times New Roman" panose="02020603050405020304" pitchFamily="18" charset="0"/>
              </a:rPr>
              <a:t>{"error":"invalid_grant","error_description":"AADSTS70002: Error validating credentials. AADSTS50011: The reply address 'http://localhost:40298/Home/Discovery' is not valid</a:t>
            </a:r>
            <a:r>
              <a:rPr lang="en-US" dirty="0" smtClean="0">
                <a:latin typeface="Lucida Console" panose="020B0609040504020204" pitchFamily="49" charset="0"/>
                <a:ea typeface="Calibri" panose="020F0502020204030204" pitchFamily="34" charset="0"/>
                <a:cs typeface="Times New Roman" panose="02020603050405020304" pitchFamily="18" charset="0"/>
              </a:rPr>
              <a: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p:cNvPicPr>
            <a:picLocks noChangeAspect="1"/>
          </p:cNvPicPr>
          <p:nvPr/>
        </p:nvPicPr>
        <p:blipFill>
          <a:blip r:embed="rId3"/>
          <a:stretch>
            <a:fillRect/>
          </a:stretch>
        </p:blipFill>
        <p:spPr>
          <a:xfrm>
            <a:off x="5267521" y="1447799"/>
            <a:ext cx="5124730" cy="1438276"/>
          </a:xfrm>
          <a:prstGeom prst="rect">
            <a:avLst/>
          </a:prstGeom>
          <a:ln>
            <a:solidFill>
              <a:schemeClr val="accent1"/>
            </a:solidFill>
          </a:ln>
        </p:spPr>
      </p:pic>
    </p:spTree>
    <p:extLst>
      <p:ext uri="{BB962C8B-B14F-4D97-AF65-F5344CB8AC3E}">
        <p14:creationId xmlns:p14="http://schemas.microsoft.com/office/powerpoint/2010/main" val="3653947737"/>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Fiddler</a:t>
            </a:r>
          </a:p>
          <a:p>
            <a:pPr lvl="1" rtl="0" eaLnBrk="1" fontAlgn="auto" latinLnBrk="0" hangingPunct="1"/>
            <a:r>
              <a:rPr lang="en-US" dirty="0"/>
              <a:t>Extension to view SharePoint 2013 App Tokens</a:t>
            </a:r>
          </a:p>
          <a:p>
            <a:pPr lvl="2" rtl="0" eaLnBrk="1" fontAlgn="auto" latinLnBrk="0" hangingPunct="1"/>
            <a:r>
              <a:rPr lang="en-US" sz="2000" kern="1200" spc="-70" baseline="0" dirty="0" smtClean="0">
                <a:gradFill>
                  <a:gsLst>
                    <a:gs pos="100000">
                      <a:schemeClr val="bg2"/>
                    </a:gs>
                    <a:gs pos="0">
                      <a:schemeClr val="bg2"/>
                    </a:gs>
                  </a:gsLst>
                  <a:lin ang="5400000" scaled="0"/>
                </a:gradFill>
                <a:effectLst/>
                <a:latin typeface="+mj-lt"/>
                <a:ea typeface="+mn-ea"/>
                <a:cs typeface="+mn-cs"/>
                <a:hlinkClick r:id="rId2"/>
              </a:rPr>
              <a:t>http://blogs.msdn.com/b/kaevans/archive/2013/08/25/creating-a-fiddler-extension-for-sharepoint-2013-app-tokens.aspx</a:t>
            </a:r>
            <a:r>
              <a:rPr lang="en-US" sz="2000" kern="1200" spc="-70" baseline="0" dirty="0" smtClean="0">
                <a:gradFill>
                  <a:gsLst>
                    <a:gs pos="100000">
                      <a:schemeClr val="bg2"/>
                    </a:gs>
                    <a:gs pos="0">
                      <a:schemeClr val="bg2"/>
                    </a:gs>
                  </a:gsLst>
                  <a:lin ang="5400000" scaled="0"/>
                </a:gradFill>
                <a:effectLst/>
                <a:latin typeface="+mj-lt"/>
                <a:ea typeface="+mn-ea"/>
                <a:cs typeface="+mn-cs"/>
              </a:rPr>
              <a:t> </a:t>
            </a:r>
            <a:endParaRPr lang="en-US" dirty="0" smtClean="0">
              <a:effectLst/>
            </a:endParaRPr>
          </a:p>
          <a:p>
            <a:pPr lvl="0"/>
            <a:r>
              <a:rPr lang="en-US" dirty="0" smtClean="0"/>
              <a:t>Online</a:t>
            </a:r>
          </a:p>
          <a:p>
            <a:pPr lvl="1"/>
            <a:r>
              <a:rPr lang="en-US" dirty="0" smtClean="0"/>
              <a:t>Paste</a:t>
            </a:r>
            <a:r>
              <a:rPr lang="en-US" baseline="0" dirty="0" smtClean="0"/>
              <a:t> token in web page</a:t>
            </a:r>
          </a:p>
          <a:p>
            <a:pPr marL="231775" marR="0" lvl="2" indent="0" algn="l" defTabSz="914363" rtl="0" eaLnBrk="1" fontAlgn="auto" latinLnBrk="0" hangingPunct="1">
              <a:lnSpc>
                <a:spcPct val="90000"/>
              </a:lnSpc>
              <a:spcBef>
                <a:spcPct val="20000"/>
              </a:spcBef>
              <a:spcAft>
                <a:spcPts val="0"/>
              </a:spcAft>
              <a:buClrTx/>
              <a:buSzPct val="90000"/>
              <a:buFont typeface="Wingdings" pitchFamily="2" charset="2"/>
              <a:buNone/>
              <a:tabLst/>
              <a:defRPr/>
            </a:pPr>
            <a:r>
              <a:rPr lang="en-US" sz="2000" kern="1200" spc="0" baseline="0" dirty="0" smtClean="0">
                <a:gradFill>
                  <a:gsLst>
                    <a:gs pos="100000">
                      <a:schemeClr val="bg2"/>
                    </a:gs>
                    <a:gs pos="0">
                      <a:schemeClr val="bg2"/>
                    </a:gs>
                  </a:gsLst>
                  <a:lin ang="5400000" scaled="0"/>
                </a:gradFill>
                <a:effectLst/>
                <a:latin typeface="+mn-lt"/>
                <a:ea typeface="+mn-ea"/>
                <a:cs typeface="+mn-cs"/>
                <a:hlinkClick r:id="rId3"/>
              </a:rPr>
              <a:t>http://jwt.io/</a:t>
            </a:r>
            <a:r>
              <a:rPr lang="en-US" sz="2000" kern="1200" spc="0" baseline="0" dirty="0" smtClean="0">
                <a:gradFill>
                  <a:gsLst>
                    <a:gs pos="100000">
                      <a:schemeClr val="bg2"/>
                    </a:gs>
                    <a:gs pos="0">
                      <a:schemeClr val="bg2"/>
                    </a:gs>
                  </a:gsLst>
                  <a:lin ang="5400000" scaled="0"/>
                </a:gradFill>
                <a:effectLst/>
                <a:latin typeface="+mn-lt"/>
                <a:ea typeface="+mn-ea"/>
                <a:cs typeface="+mn-cs"/>
              </a:rPr>
              <a:t> </a:t>
            </a:r>
            <a:endParaRPr lang="en-US" dirty="0" smtClean="0">
              <a:effectLst/>
            </a:endParaRPr>
          </a:p>
          <a:p>
            <a:pPr lvl="1"/>
            <a:endParaRPr lang="en-US" dirty="0"/>
          </a:p>
        </p:txBody>
      </p:sp>
      <p:sp>
        <p:nvSpPr>
          <p:cNvPr id="3" name="Title 2"/>
          <p:cNvSpPr>
            <a:spLocks noGrp="1"/>
          </p:cNvSpPr>
          <p:nvPr>
            <p:ph type="title"/>
          </p:nvPr>
        </p:nvSpPr>
        <p:spPr/>
        <p:txBody>
          <a:bodyPr/>
          <a:lstStyle/>
          <a:p>
            <a:r>
              <a:rPr lang="en-US" dirty="0" smtClean="0"/>
              <a:t>Troubleshooting Tokens</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24</a:t>
            </a:fld>
            <a:endParaRPr lang="en-US" dirty="0"/>
          </a:p>
        </p:txBody>
      </p:sp>
      <p:pic>
        <p:nvPicPr>
          <p:cNvPr id="5" name="Picture 4"/>
          <p:cNvPicPr>
            <a:picLocks noChangeAspect="1"/>
          </p:cNvPicPr>
          <p:nvPr/>
        </p:nvPicPr>
        <p:blipFill>
          <a:blip r:embed="rId4"/>
          <a:stretch>
            <a:fillRect/>
          </a:stretch>
        </p:blipFill>
        <p:spPr>
          <a:xfrm>
            <a:off x="4786313" y="3257526"/>
            <a:ext cx="6881812" cy="2843773"/>
          </a:xfrm>
          <a:prstGeom prst="rect">
            <a:avLst/>
          </a:prstGeom>
        </p:spPr>
      </p:pic>
    </p:spTree>
    <p:extLst>
      <p:ext uri="{BB962C8B-B14F-4D97-AF65-F5344CB8AC3E}">
        <p14:creationId xmlns:p14="http://schemas.microsoft.com/office/powerpoint/2010/main" val="2271130007"/>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quare"/>
          <p:cNvSpPr/>
          <p:nvPr/>
        </p:nvSpPr>
        <p:spPr bwMode="auto">
          <a:xfrm>
            <a:off x="4952501" y="992921"/>
            <a:ext cx="2283837" cy="4872189"/>
          </a:xfrm>
          <a:prstGeom prst="rect">
            <a:avLst/>
          </a:prstGeom>
          <a:solidFill>
            <a:schemeClr val="accent2"/>
          </a:solidFill>
          <a:ln w="9525" cap="flat" cmpd="sng" algn="ctr">
            <a:noFill/>
            <a:prstDash val="solid"/>
            <a:round/>
            <a:headEnd type="none" w="med" len="med"/>
            <a:tailEnd type="none" w="med" len="med"/>
          </a:ln>
          <a:effectLst/>
        </p:spPr>
        <p:txBody>
          <a:bodyPr rot="0" spcFirstLastPara="0" vertOverflow="overflow" horzOverflow="overflow" vert="horz" wrap="square" lIns="0" tIns="38026" rIns="0" bIns="38026" numCol="1" spcCol="0" rtlCol="0" fromWordArt="0" anchor="ctr" anchorCtr="0" forceAA="0" compatLnSpc="1">
            <a:prstTxWarp prst="textNoShape">
              <a:avLst/>
            </a:prstTxWarp>
            <a:noAutofit/>
          </a:bodyPr>
          <a:lstStyle/>
          <a:p>
            <a:pPr algn="ctr" defTabSz="684516" fontAlgn="base">
              <a:lnSpc>
                <a:spcPts val="2198"/>
              </a:lnSpc>
              <a:spcBef>
                <a:spcPct val="0"/>
              </a:spcBef>
              <a:spcAft>
                <a:spcPct val="0"/>
              </a:spcAft>
            </a:pPr>
            <a:endParaRPr lang="en-US" sz="1762" dirty="0">
              <a:ln w="3175">
                <a:noFill/>
              </a:ln>
              <a:gradFill>
                <a:gsLst>
                  <a:gs pos="0">
                    <a:srgbClr val="FFFFFF"/>
                  </a:gs>
                  <a:gs pos="100000">
                    <a:srgbClr val="FFFFFF"/>
                  </a:gs>
                </a:gsLst>
                <a:lin ang="0" scaled="1"/>
              </a:gradFill>
              <a:latin typeface="Segoe Pro Light" panose="020B0302040504020203" pitchFamily="34" charset="0"/>
              <a:cs typeface="Arial" charset="0"/>
            </a:endParaRPr>
          </a:p>
        </p:txBody>
      </p:sp>
      <p:sp useBgFill="1">
        <p:nvSpPr>
          <p:cNvPr id="4" name="TopMask"/>
          <p:cNvSpPr/>
          <p:nvPr/>
        </p:nvSpPr>
        <p:spPr bwMode="auto">
          <a:xfrm>
            <a:off x="4800241" y="3252"/>
            <a:ext cx="2588349" cy="2283838"/>
          </a:xfrm>
          <a:prstGeom prst="rect">
            <a:avLst/>
          </a:prstGeom>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265" tIns="45632" rIns="91265" bIns="45632" numCol="1" rtlCol="0" anchor="ctr" anchorCtr="0" compatLnSpc="1">
            <a:prstTxWarp prst="textNoShape">
              <a:avLst/>
            </a:prstTxWarp>
          </a:bodyPr>
          <a:lstStyle/>
          <a:p>
            <a:pPr algn="ctr" defTabSz="912341" fontAlgn="base">
              <a:spcBef>
                <a:spcPct val="0"/>
              </a:spcBef>
              <a:spcAft>
                <a:spcPct val="0"/>
              </a:spcAft>
            </a:pPr>
            <a:endParaRPr lang="en-US" sz="2154" dirty="0">
              <a:gradFill>
                <a:gsLst>
                  <a:gs pos="0">
                    <a:srgbClr val="FFFFFF"/>
                  </a:gs>
                  <a:gs pos="100000">
                    <a:srgbClr val="FFFFFF"/>
                  </a:gs>
                </a:gsLst>
                <a:lin ang="5400000" scaled="0"/>
              </a:gradFill>
              <a:latin typeface="Segoe Pro" pitchFamily="34" charset="0"/>
            </a:endParaRPr>
          </a:p>
        </p:txBody>
      </p:sp>
      <p:sp useBgFill="1">
        <p:nvSpPr>
          <p:cNvPr id="5" name="Bottom Mask"/>
          <p:cNvSpPr/>
          <p:nvPr/>
        </p:nvSpPr>
        <p:spPr bwMode="auto">
          <a:xfrm>
            <a:off x="4800241" y="4570921"/>
            <a:ext cx="2588349" cy="1920066"/>
          </a:xfrm>
          <a:prstGeom prst="rect">
            <a:avLst/>
          </a:prstGeom>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265" tIns="45632" rIns="91265" bIns="45632" numCol="1" rtlCol="0" anchor="ctr" anchorCtr="0" compatLnSpc="1">
            <a:prstTxWarp prst="textNoShape">
              <a:avLst/>
            </a:prstTxWarp>
          </a:bodyPr>
          <a:lstStyle/>
          <a:p>
            <a:pPr algn="ctr" defTabSz="912341" fontAlgn="base">
              <a:spcBef>
                <a:spcPct val="0"/>
              </a:spcBef>
              <a:spcAft>
                <a:spcPct val="0"/>
              </a:spcAft>
            </a:pPr>
            <a:endParaRPr lang="en-US" sz="2154" dirty="0">
              <a:gradFill>
                <a:gsLst>
                  <a:gs pos="0">
                    <a:srgbClr val="FFFFFF"/>
                  </a:gs>
                  <a:gs pos="100000">
                    <a:srgbClr val="FFFFFF"/>
                  </a:gs>
                </a:gsLst>
                <a:lin ang="5400000" scaled="0"/>
              </a:gradFill>
              <a:latin typeface="Segoe Pro" pitchFamily="34" charset="0"/>
            </a:endParaRPr>
          </a:p>
        </p:txBody>
      </p:sp>
      <p:sp>
        <p:nvSpPr>
          <p:cNvPr id="50" name="Rectangle 49"/>
          <p:cNvSpPr/>
          <p:nvPr/>
        </p:nvSpPr>
        <p:spPr bwMode="auto">
          <a:xfrm>
            <a:off x="2467716" y="2285160"/>
            <a:ext cx="2283837" cy="2283837"/>
          </a:xfrm>
          <a:prstGeom prst="rect">
            <a:avLst/>
          </a:prstGeom>
          <a:solidFill>
            <a:schemeClr val="tx1"/>
          </a:solidFill>
          <a:ln w="9525" cap="flat" cmpd="sng" algn="ctr">
            <a:noFill/>
            <a:prstDash val="solid"/>
            <a:round/>
            <a:headEnd type="none" w="med" len="med"/>
            <a:tailEnd type="none" w="med" len="med"/>
          </a:ln>
          <a:effectLst/>
        </p:spPr>
        <p:txBody>
          <a:bodyPr rot="0" spcFirstLastPara="0" vertOverflow="overflow" horzOverflow="overflow" vert="horz" wrap="square" lIns="0" tIns="38026" rIns="0" bIns="38026" numCol="1" spcCol="0" rtlCol="0" fromWordArt="0" anchor="ctr" anchorCtr="0" forceAA="0" compatLnSpc="1">
            <a:prstTxWarp prst="textNoShape">
              <a:avLst/>
            </a:prstTxWarp>
            <a:noAutofit/>
          </a:bodyPr>
          <a:lstStyle/>
          <a:p>
            <a:pPr algn="ctr" defTabSz="684516" fontAlgn="base">
              <a:lnSpc>
                <a:spcPts val="2198"/>
              </a:lnSpc>
              <a:spcBef>
                <a:spcPct val="0"/>
              </a:spcBef>
              <a:spcAft>
                <a:spcPct val="0"/>
              </a:spcAft>
            </a:pPr>
            <a:endParaRPr lang="en-US" sz="1762" dirty="0">
              <a:ln w="3175">
                <a:noFill/>
              </a:ln>
              <a:gradFill>
                <a:gsLst>
                  <a:gs pos="0">
                    <a:srgbClr val="FFFFFF"/>
                  </a:gs>
                  <a:gs pos="100000">
                    <a:srgbClr val="FFFFFF"/>
                  </a:gs>
                </a:gsLst>
                <a:lin ang="0" scaled="1"/>
              </a:gradFill>
              <a:latin typeface="Segoe Pro Light" panose="020B0302040504020203" pitchFamily="34" charset="0"/>
              <a:cs typeface="Arial" charset="0"/>
            </a:endParaRPr>
          </a:p>
        </p:txBody>
      </p:sp>
      <p:sp>
        <p:nvSpPr>
          <p:cNvPr id="51" name="Rectangle 50"/>
          <p:cNvSpPr/>
          <p:nvPr/>
        </p:nvSpPr>
        <p:spPr bwMode="auto">
          <a:xfrm>
            <a:off x="7439873" y="2285160"/>
            <a:ext cx="2283837" cy="2283837"/>
          </a:xfrm>
          <a:prstGeom prst="rect">
            <a:avLst/>
          </a:prstGeom>
          <a:solidFill>
            <a:schemeClr val="tx1"/>
          </a:solidFill>
          <a:ln w="9525" cap="flat" cmpd="sng" algn="ctr">
            <a:noFill/>
            <a:prstDash val="solid"/>
            <a:round/>
            <a:headEnd type="none" w="med" len="med"/>
            <a:tailEnd type="none" w="med" len="med"/>
          </a:ln>
          <a:effectLst/>
        </p:spPr>
        <p:txBody>
          <a:bodyPr rot="0" spcFirstLastPara="0" vertOverflow="overflow" horzOverflow="overflow" vert="horz" wrap="square" lIns="0" tIns="38026" rIns="0" bIns="38026" numCol="1" spcCol="0" rtlCol="0" fromWordArt="0" anchor="ctr" anchorCtr="0" forceAA="0" compatLnSpc="1">
            <a:prstTxWarp prst="textNoShape">
              <a:avLst/>
            </a:prstTxWarp>
            <a:noAutofit/>
          </a:bodyPr>
          <a:lstStyle/>
          <a:p>
            <a:pPr algn="ctr" defTabSz="684516" fontAlgn="base">
              <a:lnSpc>
                <a:spcPts val="2198"/>
              </a:lnSpc>
              <a:spcBef>
                <a:spcPct val="0"/>
              </a:spcBef>
              <a:spcAft>
                <a:spcPct val="0"/>
              </a:spcAft>
            </a:pPr>
            <a:endParaRPr lang="en-US" sz="1762" dirty="0">
              <a:ln w="3175">
                <a:noFill/>
              </a:ln>
              <a:gradFill>
                <a:gsLst>
                  <a:gs pos="0">
                    <a:srgbClr val="FFFFFF"/>
                  </a:gs>
                  <a:gs pos="100000">
                    <a:srgbClr val="FFFFFF"/>
                  </a:gs>
                </a:gsLst>
                <a:lin ang="0" scaled="1"/>
              </a:gradFill>
              <a:latin typeface="Segoe Pro Light" panose="020B0302040504020203" pitchFamily="34" charset="0"/>
              <a:cs typeface="Arial" charset="0"/>
            </a:endParaRPr>
          </a:p>
        </p:txBody>
      </p:sp>
      <p:sp>
        <p:nvSpPr>
          <p:cNvPr id="49" name="Rectangle 48"/>
          <p:cNvSpPr/>
          <p:nvPr/>
        </p:nvSpPr>
        <p:spPr bwMode="auto">
          <a:xfrm>
            <a:off x="4952501" y="2287086"/>
            <a:ext cx="2283837" cy="2283837"/>
          </a:xfrm>
          <a:prstGeom prst="rect">
            <a:avLst/>
          </a:prstGeom>
          <a:solidFill>
            <a:schemeClr val="tx1"/>
          </a:solidFill>
          <a:ln w="9525" cap="flat" cmpd="sng" algn="ctr">
            <a:noFill/>
            <a:prstDash val="solid"/>
            <a:round/>
            <a:headEnd type="none" w="med" len="med"/>
            <a:tailEnd type="none" w="med" len="med"/>
          </a:ln>
          <a:effectLst/>
        </p:spPr>
        <p:txBody>
          <a:bodyPr rot="0" spcFirstLastPara="0" vertOverflow="overflow" horzOverflow="overflow" vert="horz" wrap="square" lIns="0" tIns="38026" rIns="0" bIns="38026" numCol="1" spcCol="0" rtlCol="0" fromWordArt="0" anchor="ctr" anchorCtr="0" forceAA="0" compatLnSpc="1">
            <a:prstTxWarp prst="textNoShape">
              <a:avLst/>
            </a:prstTxWarp>
            <a:noAutofit/>
          </a:bodyPr>
          <a:lstStyle/>
          <a:p>
            <a:pPr algn="ctr" defTabSz="684516" fontAlgn="base">
              <a:lnSpc>
                <a:spcPts val="2198"/>
              </a:lnSpc>
              <a:spcBef>
                <a:spcPct val="0"/>
              </a:spcBef>
              <a:spcAft>
                <a:spcPct val="0"/>
              </a:spcAft>
            </a:pPr>
            <a:endParaRPr lang="en-US" sz="1762" dirty="0">
              <a:ln w="3175">
                <a:noFill/>
              </a:ln>
              <a:gradFill>
                <a:gsLst>
                  <a:gs pos="0">
                    <a:srgbClr val="FFFFFF"/>
                  </a:gs>
                  <a:gs pos="100000">
                    <a:srgbClr val="FFFFFF"/>
                  </a:gs>
                </a:gsLst>
                <a:lin ang="0" scaled="1"/>
              </a:gradFill>
              <a:latin typeface="Segoe Pro Light" panose="020B0302040504020203" pitchFamily="34" charset="0"/>
              <a:cs typeface="Arial" charset="0"/>
            </a:endParaRPr>
          </a:p>
        </p:txBody>
      </p:sp>
      <p:sp>
        <p:nvSpPr>
          <p:cNvPr id="61" name="Freeform 73"/>
          <p:cNvSpPr>
            <a:spLocks noEditPoints="1"/>
          </p:cNvSpPr>
          <p:nvPr/>
        </p:nvSpPr>
        <p:spPr bwMode="auto">
          <a:xfrm>
            <a:off x="8178607" y="3012211"/>
            <a:ext cx="808675" cy="920436"/>
          </a:xfrm>
          <a:custGeom>
            <a:avLst/>
            <a:gdLst>
              <a:gd name="T0" fmla="*/ 64 w 64"/>
              <a:gd name="T1" fmla="*/ 32 h 73"/>
              <a:gd name="T2" fmla="*/ 32 w 64"/>
              <a:gd name="T3" fmla="*/ 0 h 73"/>
              <a:gd name="T4" fmla="*/ 0 w 64"/>
              <a:gd name="T5" fmla="*/ 32 h 73"/>
              <a:gd name="T6" fmla="*/ 32 w 64"/>
              <a:gd name="T7" fmla="*/ 64 h 73"/>
              <a:gd name="T8" fmla="*/ 38 w 64"/>
              <a:gd name="T9" fmla="*/ 63 h 73"/>
              <a:gd name="T10" fmla="*/ 57 w 64"/>
              <a:gd name="T11" fmla="*/ 73 h 73"/>
              <a:gd name="T12" fmla="*/ 52 w 64"/>
              <a:gd name="T13" fmla="*/ 57 h 73"/>
              <a:gd name="T14" fmla="*/ 64 w 64"/>
              <a:gd name="T15" fmla="*/ 32 h 73"/>
              <a:gd name="T16" fmla="*/ 32 w 64"/>
              <a:gd name="T17" fmla="*/ 47 h 73"/>
              <a:gd name="T18" fmla="*/ 17 w 64"/>
              <a:gd name="T19" fmla="*/ 47 h 73"/>
              <a:gd name="T20" fmla="*/ 17 w 64"/>
              <a:gd name="T21" fmla="*/ 41 h 73"/>
              <a:gd name="T22" fmla="*/ 32 w 64"/>
              <a:gd name="T23" fmla="*/ 41 h 73"/>
              <a:gd name="T24" fmla="*/ 32 w 64"/>
              <a:gd name="T25" fmla="*/ 47 h 73"/>
              <a:gd name="T26" fmla="*/ 48 w 64"/>
              <a:gd name="T27" fmla="*/ 36 h 73"/>
              <a:gd name="T28" fmla="*/ 17 w 64"/>
              <a:gd name="T29" fmla="*/ 36 h 73"/>
              <a:gd name="T30" fmla="*/ 17 w 64"/>
              <a:gd name="T31" fmla="*/ 30 h 73"/>
              <a:gd name="T32" fmla="*/ 48 w 64"/>
              <a:gd name="T33" fmla="*/ 30 h 73"/>
              <a:gd name="T34" fmla="*/ 48 w 64"/>
              <a:gd name="T35" fmla="*/ 36 h 73"/>
              <a:gd name="T36" fmla="*/ 48 w 64"/>
              <a:gd name="T37" fmla="*/ 25 h 73"/>
              <a:gd name="T38" fmla="*/ 17 w 64"/>
              <a:gd name="T39" fmla="*/ 25 h 73"/>
              <a:gd name="T40" fmla="*/ 17 w 64"/>
              <a:gd name="T41" fmla="*/ 19 h 73"/>
              <a:gd name="T42" fmla="*/ 48 w 64"/>
              <a:gd name="T43" fmla="*/ 19 h 73"/>
              <a:gd name="T44" fmla="*/ 48 w 64"/>
              <a:gd name="T45" fmla="*/ 2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4" h="73">
                <a:moveTo>
                  <a:pt x="64" y="32"/>
                </a:moveTo>
                <a:cubicBezTo>
                  <a:pt x="64" y="14"/>
                  <a:pt x="50" y="0"/>
                  <a:pt x="32" y="0"/>
                </a:cubicBezTo>
                <a:cubicBezTo>
                  <a:pt x="15" y="0"/>
                  <a:pt x="0" y="14"/>
                  <a:pt x="0" y="32"/>
                </a:cubicBezTo>
                <a:cubicBezTo>
                  <a:pt x="0" y="50"/>
                  <a:pt x="15" y="64"/>
                  <a:pt x="32" y="64"/>
                </a:cubicBezTo>
                <a:cubicBezTo>
                  <a:pt x="34" y="64"/>
                  <a:pt x="36" y="64"/>
                  <a:pt x="38" y="63"/>
                </a:cubicBezTo>
                <a:cubicBezTo>
                  <a:pt x="57" y="73"/>
                  <a:pt x="57" y="73"/>
                  <a:pt x="57" y="73"/>
                </a:cubicBezTo>
                <a:cubicBezTo>
                  <a:pt x="52" y="57"/>
                  <a:pt x="52" y="57"/>
                  <a:pt x="52" y="57"/>
                </a:cubicBezTo>
                <a:cubicBezTo>
                  <a:pt x="60" y="51"/>
                  <a:pt x="64" y="42"/>
                  <a:pt x="64" y="32"/>
                </a:cubicBezTo>
                <a:close/>
                <a:moveTo>
                  <a:pt x="32" y="47"/>
                </a:moveTo>
                <a:cubicBezTo>
                  <a:pt x="17" y="47"/>
                  <a:pt x="17" y="47"/>
                  <a:pt x="17" y="47"/>
                </a:cubicBezTo>
                <a:cubicBezTo>
                  <a:pt x="17" y="41"/>
                  <a:pt x="17" y="41"/>
                  <a:pt x="17" y="41"/>
                </a:cubicBezTo>
                <a:cubicBezTo>
                  <a:pt x="32" y="41"/>
                  <a:pt x="32" y="41"/>
                  <a:pt x="32" y="41"/>
                </a:cubicBezTo>
                <a:lnTo>
                  <a:pt x="32" y="47"/>
                </a:lnTo>
                <a:close/>
                <a:moveTo>
                  <a:pt x="48" y="36"/>
                </a:moveTo>
                <a:cubicBezTo>
                  <a:pt x="17" y="36"/>
                  <a:pt x="17" y="36"/>
                  <a:pt x="17" y="36"/>
                </a:cubicBezTo>
                <a:cubicBezTo>
                  <a:pt x="17" y="30"/>
                  <a:pt x="17" y="30"/>
                  <a:pt x="17" y="30"/>
                </a:cubicBezTo>
                <a:cubicBezTo>
                  <a:pt x="48" y="30"/>
                  <a:pt x="48" y="30"/>
                  <a:pt x="48" y="30"/>
                </a:cubicBezTo>
                <a:lnTo>
                  <a:pt x="48" y="36"/>
                </a:lnTo>
                <a:close/>
                <a:moveTo>
                  <a:pt x="48" y="25"/>
                </a:moveTo>
                <a:cubicBezTo>
                  <a:pt x="17" y="25"/>
                  <a:pt x="17" y="25"/>
                  <a:pt x="17" y="25"/>
                </a:cubicBezTo>
                <a:cubicBezTo>
                  <a:pt x="17" y="19"/>
                  <a:pt x="17" y="19"/>
                  <a:pt x="17" y="19"/>
                </a:cubicBezTo>
                <a:cubicBezTo>
                  <a:pt x="48" y="19"/>
                  <a:pt x="48" y="19"/>
                  <a:pt x="48" y="19"/>
                </a:cubicBezTo>
                <a:lnTo>
                  <a:pt x="48" y="25"/>
                </a:lnTo>
                <a:close/>
              </a:path>
            </a:pathLst>
          </a:custGeom>
          <a:solidFill>
            <a:schemeClr val="accent2"/>
          </a:solidFill>
          <a:ln>
            <a:noFill/>
          </a:ln>
        </p:spPr>
        <p:txBody>
          <a:bodyPr vert="horz" wrap="square" lIns="91267" tIns="45632" rIns="91267" bIns="45632" numCol="1" anchor="t" anchorCtr="0" compatLnSpc="1">
            <a:prstTxWarp prst="textNoShape">
              <a:avLst/>
            </a:prstTxWarp>
          </a:bodyPr>
          <a:lstStyle/>
          <a:p>
            <a:pPr defTabSz="913407"/>
            <a:endParaRPr lang="en-US" sz="1762" dirty="0">
              <a:solidFill>
                <a:srgbClr val="292929"/>
              </a:solidFill>
              <a:latin typeface="Segoe Pro" pitchFamily="34" charset="0"/>
            </a:endParaRPr>
          </a:p>
        </p:txBody>
      </p:sp>
      <p:sp>
        <p:nvSpPr>
          <p:cNvPr id="35" name="Office Logo"/>
          <p:cNvSpPr>
            <a:spLocks/>
          </p:cNvSpPr>
          <p:nvPr/>
        </p:nvSpPr>
        <p:spPr bwMode="auto">
          <a:xfrm>
            <a:off x="5490286" y="2732621"/>
            <a:ext cx="1189055" cy="1421573"/>
          </a:xfrm>
          <a:custGeom>
            <a:avLst/>
            <a:gdLst>
              <a:gd name="T0" fmla="*/ 0 w 446"/>
              <a:gd name="T1" fmla="*/ 107 h 533"/>
              <a:gd name="T2" fmla="*/ 285 w 446"/>
              <a:gd name="T3" fmla="*/ 0 h 533"/>
              <a:gd name="T4" fmla="*/ 446 w 446"/>
              <a:gd name="T5" fmla="*/ 45 h 533"/>
              <a:gd name="T6" fmla="*/ 446 w 446"/>
              <a:gd name="T7" fmla="*/ 485 h 533"/>
              <a:gd name="T8" fmla="*/ 288 w 446"/>
              <a:gd name="T9" fmla="*/ 533 h 533"/>
              <a:gd name="T10" fmla="*/ 0 w 446"/>
              <a:gd name="T11" fmla="*/ 428 h 533"/>
              <a:gd name="T12" fmla="*/ 285 w 446"/>
              <a:gd name="T13" fmla="*/ 466 h 533"/>
              <a:gd name="T14" fmla="*/ 285 w 446"/>
              <a:gd name="T15" fmla="*/ 81 h 533"/>
              <a:gd name="T16" fmla="*/ 96 w 446"/>
              <a:gd name="T17" fmla="*/ 129 h 533"/>
              <a:gd name="T18" fmla="*/ 96 w 446"/>
              <a:gd name="T19" fmla="*/ 387 h 533"/>
              <a:gd name="T20" fmla="*/ 0 w 446"/>
              <a:gd name="T21" fmla="*/ 421 h 533"/>
              <a:gd name="T22" fmla="*/ 0 w 446"/>
              <a:gd name="T23" fmla="*/ 107 h 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46" h="533">
                <a:moveTo>
                  <a:pt x="0" y="107"/>
                </a:moveTo>
                <a:lnTo>
                  <a:pt x="285" y="0"/>
                </a:lnTo>
                <a:lnTo>
                  <a:pt x="446" y="45"/>
                </a:lnTo>
                <a:lnTo>
                  <a:pt x="446" y="485"/>
                </a:lnTo>
                <a:lnTo>
                  <a:pt x="288" y="533"/>
                </a:lnTo>
                <a:lnTo>
                  <a:pt x="0" y="428"/>
                </a:lnTo>
                <a:lnTo>
                  <a:pt x="285" y="466"/>
                </a:lnTo>
                <a:lnTo>
                  <a:pt x="285" y="81"/>
                </a:lnTo>
                <a:lnTo>
                  <a:pt x="96" y="129"/>
                </a:lnTo>
                <a:lnTo>
                  <a:pt x="96" y="387"/>
                </a:lnTo>
                <a:lnTo>
                  <a:pt x="0" y="421"/>
                </a:lnTo>
                <a:lnTo>
                  <a:pt x="0" y="107"/>
                </a:lnTo>
                <a:close/>
              </a:path>
            </a:pathLst>
          </a:custGeom>
          <a:solidFill>
            <a:schemeClr val="accent2"/>
          </a:solidFill>
          <a:ln>
            <a:noFill/>
          </a:ln>
          <a:extLst/>
        </p:spPr>
        <p:txBody>
          <a:bodyPr vert="horz" wrap="square" lIns="89557" tIns="44779" rIns="89557" bIns="44779" numCol="1" anchor="t" anchorCtr="0" compatLnSpc="1">
            <a:prstTxWarp prst="textNoShape">
              <a:avLst/>
            </a:prstTxWarp>
          </a:bodyPr>
          <a:lstStyle/>
          <a:p>
            <a:pPr defTabSz="913549"/>
            <a:endParaRPr lang="en-US" sz="1762" dirty="0">
              <a:solidFill>
                <a:srgbClr val="FFFFFF"/>
              </a:solidFill>
            </a:endParaRPr>
          </a:p>
        </p:txBody>
      </p:sp>
      <p:sp>
        <p:nvSpPr>
          <p:cNvPr id="6" name="Rectangle 5"/>
          <p:cNvSpPr/>
          <p:nvPr/>
        </p:nvSpPr>
        <p:spPr bwMode="auto">
          <a:xfrm>
            <a:off x="5770" y="3250"/>
            <a:ext cx="12177294" cy="68515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32" tIns="45632" rIns="45632" bIns="45632" numCol="1" spcCol="0" rtlCol="0" fromWordArt="0" anchor="ctr" anchorCtr="0" forceAA="0" compatLnSpc="1">
            <a:prstTxWarp prst="textNoShape">
              <a:avLst/>
            </a:prstTxWarp>
            <a:noAutofit/>
          </a:bodyPr>
          <a:lstStyle/>
          <a:p>
            <a:pPr algn="ctr" defTabSz="912341" fontAlgn="base">
              <a:spcBef>
                <a:spcPct val="0"/>
              </a:spcBef>
              <a:spcAft>
                <a:spcPct val="0"/>
              </a:spcAft>
            </a:pPr>
            <a:endParaRPr lang="en-US" sz="1762" dirty="0">
              <a:gradFill>
                <a:gsLst>
                  <a:gs pos="0">
                    <a:srgbClr val="FFFFFF"/>
                  </a:gs>
                  <a:gs pos="100000">
                    <a:srgbClr val="FFFFFF"/>
                  </a:gs>
                </a:gsLst>
                <a:lin ang="5400000" scaled="0"/>
              </a:gradFill>
              <a:latin typeface="Segoe Pro" pitchFamily="34" charset="0"/>
              <a:ea typeface="Segoe UI" pitchFamily="34" charset="0"/>
              <a:cs typeface="Segoe UI" pitchFamily="34" charset="0"/>
            </a:endParaRPr>
          </a:p>
        </p:txBody>
      </p:sp>
      <p:sp>
        <p:nvSpPr>
          <p:cNvPr id="89" name="innovation"/>
          <p:cNvSpPr>
            <a:spLocks noGrp="1"/>
          </p:cNvSpPr>
          <p:nvPr/>
        </p:nvSpPr>
        <p:spPr>
          <a:xfrm>
            <a:off x="3495550" y="1183923"/>
            <a:ext cx="1891206" cy="895373"/>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4400" b="1" kern="1200" cap="none" spc="-15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a:lstStyle>
          <a:p>
            <a:pPr defTabSz="912642">
              <a:tabLst>
                <a:tab pos="3018378" algn="l"/>
                <a:tab pos="3828030" algn="l"/>
              </a:tabLst>
            </a:pPr>
            <a:r>
              <a:rPr sz="6465" b="0" dirty="0">
                <a:gradFill>
                  <a:gsLst>
                    <a:gs pos="2917">
                      <a:srgbClr val="FFFFFF"/>
                    </a:gs>
                    <a:gs pos="30000">
                      <a:srgbClr val="FFFFFF"/>
                    </a:gs>
                  </a:gsLst>
                  <a:lin ang="5400000" scaled="0"/>
                </a:gradFill>
              </a:rPr>
              <a:t>Dev.</a:t>
            </a:r>
            <a:endParaRPr sz="5974" b="0" spc="-160" dirty="0">
              <a:noFill/>
              <a:latin typeface="Segoe Pro Light" pitchFamily="34" charset="0"/>
            </a:endParaRPr>
          </a:p>
        </p:txBody>
      </p:sp>
      <p:sp>
        <p:nvSpPr>
          <p:cNvPr id="90" name="differentiation"/>
          <p:cNvSpPr>
            <a:spLocks noGrp="1"/>
          </p:cNvSpPr>
          <p:nvPr/>
        </p:nvSpPr>
        <p:spPr>
          <a:xfrm>
            <a:off x="6566624" y="1183923"/>
            <a:ext cx="2408885" cy="895373"/>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4400" b="1" kern="1200" cap="none" spc="-15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a:lstStyle>
          <a:p>
            <a:pPr algn="ctr" defTabSz="913375">
              <a:spcAft>
                <a:spcPts val="588"/>
              </a:spcAft>
            </a:pPr>
            <a:r>
              <a:rPr sz="6465" b="0" dirty="0">
                <a:gradFill>
                  <a:gsLst>
                    <a:gs pos="2917">
                      <a:srgbClr val="FFFFFF"/>
                    </a:gs>
                    <a:gs pos="30000">
                      <a:srgbClr val="FFFFFF"/>
                    </a:gs>
                  </a:gsLst>
                  <a:lin ang="5400000" scaled="0"/>
                </a:gradFill>
              </a:rPr>
              <a:t>.com</a:t>
            </a:r>
          </a:p>
        </p:txBody>
      </p:sp>
      <p:sp>
        <p:nvSpPr>
          <p:cNvPr id="44" name="and"/>
          <p:cNvSpPr>
            <a:spLocks noGrp="1"/>
          </p:cNvSpPr>
          <p:nvPr/>
        </p:nvSpPr>
        <p:spPr>
          <a:xfrm>
            <a:off x="4962268" y="1183923"/>
            <a:ext cx="2409489" cy="895373"/>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4400" b="1" kern="1200" cap="none" spc="-15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a:lstStyle>
          <a:p>
            <a:pPr defTabSz="912642">
              <a:tabLst>
                <a:tab pos="3018378" algn="l"/>
                <a:tab pos="3828030" algn="l"/>
              </a:tabLst>
            </a:pPr>
            <a:r>
              <a:rPr sz="6465" b="0" dirty="0">
                <a:gradFill>
                  <a:gsLst>
                    <a:gs pos="2917">
                      <a:srgbClr val="FFFFFF"/>
                    </a:gs>
                    <a:gs pos="30000">
                      <a:srgbClr val="FFFFFF"/>
                    </a:gs>
                  </a:gsLst>
                  <a:lin ang="5400000" scaled="0"/>
                </a:gradFill>
              </a:rPr>
              <a:t>Office</a:t>
            </a:r>
            <a:endParaRPr sz="5974" b="0" spc="-160" dirty="0">
              <a:noFill/>
              <a:latin typeface="Segoe Pro Light" pitchFamily="34" charset="0"/>
            </a:endParaRPr>
          </a:p>
        </p:txBody>
      </p:sp>
      <p:sp>
        <p:nvSpPr>
          <p:cNvPr id="36" name="Globe"/>
          <p:cNvSpPr>
            <a:spLocks noEditPoints="1"/>
          </p:cNvSpPr>
          <p:nvPr/>
        </p:nvSpPr>
        <p:spPr bwMode="auto">
          <a:xfrm>
            <a:off x="3156266" y="3029994"/>
            <a:ext cx="898358" cy="898720"/>
          </a:xfrm>
          <a:custGeom>
            <a:avLst/>
            <a:gdLst>
              <a:gd name="T0" fmla="*/ 207 w 207"/>
              <a:gd name="T1" fmla="*/ 104 h 207"/>
              <a:gd name="T2" fmla="*/ 176 w 207"/>
              <a:gd name="T3" fmla="*/ 53 h 207"/>
              <a:gd name="T4" fmla="*/ 178 w 207"/>
              <a:gd name="T5" fmla="*/ 82 h 207"/>
              <a:gd name="T6" fmla="*/ 163 w 207"/>
              <a:gd name="T7" fmla="*/ 97 h 207"/>
              <a:gd name="T8" fmla="*/ 162 w 207"/>
              <a:gd name="T9" fmla="*/ 118 h 207"/>
              <a:gd name="T10" fmla="*/ 147 w 207"/>
              <a:gd name="T11" fmla="*/ 149 h 207"/>
              <a:gd name="T12" fmla="*/ 168 w 207"/>
              <a:gd name="T13" fmla="*/ 178 h 207"/>
              <a:gd name="T14" fmla="*/ 115 w 207"/>
              <a:gd name="T15" fmla="*/ 187 h 207"/>
              <a:gd name="T16" fmla="*/ 90 w 207"/>
              <a:gd name="T17" fmla="*/ 153 h 207"/>
              <a:gd name="T18" fmla="*/ 59 w 207"/>
              <a:gd name="T19" fmla="*/ 145 h 207"/>
              <a:gd name="T20" fmla="*/ 50 w 207"/>
              <a:gd name="T21" fmla="*/ 141 h 207"/>
              <a:gd name="T22" fmla="*/ 65 w 207"/>
              <a:gd name="T23" fmla="*/ 126 h 207"/>
              <a:gd name="T24" fmla="*/ 79 w 207"/>
              <a:gd name="T25" fmla="*/ 106 h 207"/>
              <a:gd name="T26" fmla="*/ 96 w 207"/>
              <a:gd name="T27" fmla="*/ 100 h 207"/>
              <a:gd name="T28" fmla="*/ 99 w 207"/>
              <a:gd name="T29" fmla="*/ 110 h 207"/>
              <a:gd name="T30" fmla="*/ 99 w 207"/>
              <a:gd name="T31" fmla="*/ 115 h 207"/>
              <a:gd name="T32" fmla="*/ 116 w 207"/>
              <a:gd name="T33" fmla="*/ 118 h 207"/>
              <a:gd name="T34" fmla="*/ 113 w 207"/>
              <a:gd name="T35" fmla="*/ 102 h 207"/>
              <a:gd name="T36" fmla="*/ 96 w 207"/>
              <a:gd name="T37" fmla="*/ 81 h 207"/>
              <a:gd name="T38" fmla="*/ 70 w 207"/>
              <a:gd name="T39" fmla="*/ 63 h 207"/>
              <a:gd name="T40" fmla="*/ 64 w 207"/>
              <a:gd name="T41" fmla="*/ 82 h 207"/>
              <a:gd name="T42" fmla="*/ 67 w 207"/>
              <a:gd name="T43" fmla="*/ 61 h 207"/>
              <a:gd name="T44" fmla="*/ 60 w 207"/>
              <a:gd name="T45" fmla="*/ 50 h 207"/>
              <a:gd name="T46" fmla="*/ 55 w 207"/>
              <a:gd name="T47" fmla="*/ 39 h 207"/>
              <a:gd name="T48" fmla="*/ 46 w 207"/>
              <a:gd name="T49" fmla="*/ 52 h 207"/>
              <a:gd name="T50" fmla="*/ 46 w 207"/>
              <a:gd name="T51" fmla="*/ 36 h 207"/>
              <a:gd name="T52" fmla="*/ 31 w 207"/>
              <a:gd name="T53" fmla="*/ 45 h 207"/>
              <a:gd name="T54" fmla="*/ 39 w 207"/>
              <a:gd name="T55" fmla="*/ 54 h 207"/>
              <a:gd name="T56" fmla="*/ 17 w 207"/>
              <a:gd name="T57" fmla="*/ 56 h 207"/>
              <a:gd name="T58" fmla="*/ 74 w 207"/>
              <a:gd name="T59" fmla="*/ 23 h 207"/>
              <a:gd name="T60" fmla="*/ 93 w 207"/>
              <a:gd name="T61" fmla="*/ 7 h 207"/>
              <a:gd name="T62" fmla="*/ 81 w 207"/>
              <a:gd name="T63" fmla="*/ 17 h 207"/>
              <a:gd name="T64" fmla="*/ 98 w 207"/>
              <a:gd name="T65" fmla="*/ 36 h 207"/>
              <a:gd name="T66" fmla="*/ 101 w 207"/>
              <a:gd name="T67" fmla="*/ 43 h 207"/>
              <a:gd name="T68" fmla="*/ 105 w 207"/>
              <a:gd name="T69" fmla="*/ 57 h 207"/>
              <a:gd name="T70" fmla="*/ 128 w 207"/>
              <a:gd name="T71" fmla="*/ 48 h 207"/>
              <a:gd name="T72" fmla="*/ 140 w 207"/>
              <a:gd name="T73" fmla="*/ 28 h 207"/>
              <a:gd name="T74" fmla="*/ 141 w 207"/>
              <a:gd name="T75" fmla="*/ 22 h 207"/>
              <a:gd name="T76" fmla="*/ 170 w 207"/>
              <a:gd name="T77" fmla="*/ 32 h 207"/>
              <a:gd name="T78" fmla="*/ 7 w 207"/>
              <a:gd name="T79" fmla="*/ 85 h 207"/>
              <a:gd name="T80" fmla="*/ 18 w 207"/>
              <a:gd name="T81" fmla="*/ 94 h 207"/>
              <a:gd name="T82" fmla="*/ 30 w 207"/>
              <a:gd name="T83" fmla="*/ 125 h 207"/>
              <a:gd name="T84" fmla="*/ 68 w 207"/>
              <a:gd name="T85" fmla="*/ 169 h 207"/>
              <a:gd name="T86" fmla="*/ 7 w 207"/>
              <a:gd name="T87" fmla="*/ 85 h 207"/>
              <a:gd name="T88" fmla="*/ 100 w 207"/>
              <a:gd name="T89" fmla="*/ 99 h 207"/>
              <a:gd name="T90" fmla="*/ 100 w 207"/>
              <a:gd name="T91" fmla="*/ 99 h 207"/>
              <a:gd name="T92" fmla="*/ 86 w 207"/>
              <a:gd name="T93" fmla="*/ 93 h 207"/>
              <a:gd name="T94" fmla="*/ 87 w 207"/>
              <a:gd name="T95" fmla="*/ 95 h 207"/>
              <a:gd name="T96" fmla="*/ 132 w 207"/>
              <a:gd name="T97" fmla="*/ 10 h 207"/>
              <a:gd name="T98" fmla="*/ 127 w 207"/>
              <a:gd name="T99" fmla="*/ 8 h 207"/>
              <a:gd name="T100" fmla="*/ 67 w 207"/>
              <a:gd name="T101" fmla="*/ 12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07" h="207">
                <a:moveTo>
                  <a:pt x="103" y="0"/>
                </a:moveTo>
                <a:cubicBezTo>
                  <a:pt x="46" y="0"/>
                  <a:pt x="0" y="47"/>
                  <a:pt x="0" y="104"/>
                </a:cubicBezTo>
                <a:cubicBezTo>
                  <a:pt x="0" y="161"/>
                  <a:pt x="46" y="207"/>
                  <a:pt x="103" y="207"/>
                </a:cubicBezTo>
                <a:cubicBezTo>
                  <a:pt x="161" y="207"/>
                  <a:pt x="207" y="161"/>
                  <a:pt x="207" y="104"/>
                </a:cubicBezTo>
                <a:cubicBezTo>
                  <a:pt x="207" y="47"/>
                  <a:pt x="161" y="0"/>
                  <a:pt x="103" y="0"/>
                </a:cubicBezTo>
                <a:close/>
                <a:moveTo>
                  <a:pt x="182" y="50"/>
                </a:moveTo>
                <a:cubicBezTo>
                  <a:pt x="181" y="50"/>
                  <a:pt x="181" y="51"/>
                  <a:pt x="180" y="52"/>
                </a:cubicBezTo>
                <a:cubicBezTo>
                  <a:pt x="179" y="49"/>
                  <a:pt x="177" y="51"/>
                  <a:pt x="176" y="53"/>
                </a:cubicBezTo>
                <a:cubicBezTo>
                  <a:pt x="178" y="59"/>
                  <a:pt x="175" y="65"/>
                  <a:pt x="171" y="68"/>
                </a:cubicBezTo>
                <a:cubicBezTo>
                  <a:pt x="171" y="72"/>
                  <a:pt x="172" y="74"/>
                  <a:pt x="173" y="77"/>
                </a:cubicBezTo>
                <a:cubicBezTo>
                  <a:pt x="175" y="77"/>
                  <a:pt x="176" y="76"/>
                  <a:pt x="177" y="77"/>
                </a:cubicBezTo>
                <a:cubicBezTo>
                  <a:pt x="178" y="78"/>
                  <a:pt x="180" y="80"/>
                  <a:pt x="178" y="82"/>
                </a:cubicBezTo>
                <a:cubicBezTo>
                  <a:pt x="178" y="81"/>
                  <a:pt x="178" y="79"/>
                  <a:pt x="177" y="78"/>
                </a:cubicBezTo>
                <a:cubicBezTo>
                  <a:pt x="174" y="79"/>
                  <a:pt x="175" y="84"/>
                  <a:pt x="176" y="86"/>
                </a:cubicBezTo>
                <a:cubicBezTo>
                  <a:pt x="172" y="87"/>
                  <a:pt x="171" y="91"/>
                  <a:pt x="169" y="93"/>
                </a:cubicBezTo>
                <a:cubicBezTo>
                  <a:pt x="167" y="94"/>
                  <a:pt x="164" y="94"/>
                  <a:pt x="163" y="97"/>
                </a:cubicBezTo>
                <a:cubicBezTo>
                  <a:pt x="165" y="98"/>
                  <a:pt x="167" y="100"/>
                  <a:pt x="167" y="104"/>
                </a:cubicBezTo>
                <a:cubicBezTo>
                  <a:pt x="166" y="106"/>
                  <a:pt x="162" y="104"/>
                  <a:pt x="160" y="104"/>
                </a:cubicBezTo>
                <a:cubicBezTo>
                  <a:pt x="157" y="105"/>
                  <a:pt x="159" y="113"/>
                  <a:pt x="158" y="115"/>
                </a:cubicBezTo>
                <a:cubicBezTo>
                  <a:pt x="159" y="116"/>
                  <a:pt x="161" y="116"/>
                  <a:pt x="162" y="118"/>
                </a:cubicBezTo>
                <a:cubicBezTo>
                  <a:pt x="160" y="121"/>
                  <a:pt x="156" y="122"/>
                  <a:pt x="157" y="127"/>
                </a:cubicBezTo>
                <a:cubicBezTo>
                  <a:pt x="154" y="129"/>
                  <a:pt x="149" y="132"/>
                  <a:pt x="148" y="137"/>
                </a:cubicBezTo>
                <a:cubicBezTo>
                  <a:pt x="148" y="139"/>
                  <a:pt x="149" y="141"/>
                  <a:pt x="149" y="143"/>
                </a:cubicBezTo>
                <a:cubicBezTo>
                  <a:pt x="149" y="146"/>
                  <a:pt x="147" y="147"/>
                  <a:pt x="147" y="149"/>
                </a:cubicBezTo>
                <a:cubicBezTo>
                  <a:pt x="148" y="152"/>
                  <a:pt x="154" y="157"/>
                  <a:pt x="157" y="158"/>
                </a:cubicBezTo>
                <a:cubicBezTo>
                  <a:pt x="162" y="156"/>
                  <a:pt x="167" y="153"/>
                  <a:pt x="172" y="155"/>
                </a:cubicBezTo>
                <a:cubicBezTo>
                  <a:pt x="173" y="157"/>
                  <a:pt x="171" y="157"/>
                  <a:pt x="171" y="159"/>
                </a:cubicBezTo>
                <a:cubicBezTo>
                  <a:pt x="175" y="167"/>
                  <a:pt x="167" y="170"/>
                  <a:pt x="168" y="178"/>
                </a:cubicBezTo>
                <a:cubicBezTo>
                  <a:pt x="151" y="193"/>
                  <a:pt x="128" y="202"/>
                  <a:pt x="103" y="202"/>
                </a:cubicBezTo>
                <a:cubicBezTo>
                  <a:pt x="99" y="202"/>
                  <a:pt x="94" y="202"/>
                  <a:pt x="90" y="201"/>
                </a:cubicBezTo>
                <a:cubicBezTo>
                  <a:pt x="96" y="197"/>
                  <a:pt x="105" y="197"/>
                  <a:pt x="108" y="189"/>
                </a:cubicBezTo>
                <a:cubicBezTo>
                  <a:pt x="110" y="189"/>
                  <a:pt x="112" y="187"/>
                  <a:pt x="115" y="187"/>
                </a:cubicBezTo>
                <a:cubicBezTo>
                  <a:pt x="117" y="186"/>
                  <a:pt x="119" y="183"/>
                  <a:pt x="119" y="179"/>
                </a:cubicBezTo>
                <a:cubicBezTo>
                  <a:pt x="121" y="176"/>
                  <a:pt x="125" y="176"/>
                  <a:pt x="125" y="171"/>
                </a:cubicBezTo>
                <a:cubicBezTo>
                  <a:pt x="120" y="168"/>
                  <a:pt x="112" y="167"/>
                  <a:pt x="106" y="165"/>
                </a:cubicBezTo>
                <a:cubicBezTo>
                  <a:pt x="105" y="156"/>
                  <a:pt x="93" y="159"/>
                  <a:pt x="90" y="153"/>
                </a:cubicBezTo>
                <a:cubicBezTo>
                  <a:pt x="85" y="154"/>
                  <a:pt x="82" y="151"/>
                  <a:pt x="78" y="150"/>
                </a:cubicBezTo>
                <a:cubicBezTo>
                  <a:pt x="76" y="151"/>
                  <a:pt x="74" y="153"/>
                  <a:pt x="71" y="154"/>
                </a:cubicBezTo>
                <a:cubicBezTo>
                  <a:pt x="70" y="152"/>
                  <a:pt x="65" y="154"/>
                  <a:pt x="64" y="152"/>
                </a:cubicBezTo>
                <a:cubicBezTo>
                  <a:pt x="66" y="146"/>
                  <a:pt x="63" y="145"/>
                  <a:pt x="59" y="145"/>
                </a:cubicBezTo>
                <a:cubicBezTo>
                  <a:pt x="58" y="142"/>
                  <a:pt x="59" y="141"/>
                  <a:pt x="59" y="139"/>
                </a:cubicBezTo>
                <a:cubicBezTo>
                  <a:pt x="59" y="138"/>
                  <a:pt x="57" y="138"/>
                  <a:pt x="56" y="138"/>
                </a:cubicBezTo>
                <a:cubicBezTo>
                  <a:pt x="54" y="139"/>
                  <a:pt x="54" y="141"/>
                  <a:pt x="53" y="141"/>
                </a:cubicBezTo>
                <a:cubicBezTo>
                  <a:pt x="52" y="141"/>
                  <a:pt x="51" y="141"/>
                  <a:pt x="50" y="141"/>
                </a:cubicBezTo>
                <a:cubicBezTo>
                  <a:pt x="47" y="140"/>
                  <a:pt x="45" y="129"/>
                  <a:pt x="50" y="127"/>
                </a:cubicBezTo>
                <a:cubicBezTo>
                  <a:pt x="55" y="129"/>
                  <a:pt x="56" y="126"/>
                  <a:pt x="62" y="127"/>
                </a:cubicBezTo>
                <a:cubicBezTo>
                  <a:pt x="64" y="129"/>
                  <a:pt x="63" y="134"/>
                  <a:pt x="67" y="134"/>
                </a:cubicBezTo>
                <a:cubicBezTo>
                  <a:pt x="69" y="131"/>
                  <a:pt x="65" y="128"/>
                  <a:pt x="65" y="126"/>
                </a:cubicBezTo>
                <a:cubicBezTo>
                  <a:pt x="66" y="123"/>
                  <a:pt x="70" y="123"/>
                  <a:pt x="71" y="120"/>
                </a:cubicBezTo>
                <a:cubicBezTo>
                  <a:pt x="74" y="117"/>
                  <a:pt x="73" y="114"/>
                  <a:pt x="74" y="111"/>
                </a:cubicBezTo>
                <a:cubicBezTo>
                  <a:pt x="76" y="110"/>
                  <a:pt x="77" y="109"/>
                  <a:pt x="79" y="109"/>
                </a:cubicBezTo>
                <a:cubicBezTo>
                  <a:pt x="79" y="108"/>
                  <a:pt x="79" y="107"/>
                  <a:pt x="79" y="106"/>
                </a:cubicBezTo>
                <a:cubicBezTo>
                  <a:pt x="80" y="104"/>
                  <a:pt x="83" y="103"/>
                  <a:pt x="84" y="102"/>
                </a:cubicBezTo>
                <a:cubicBezTo>
                  <a:pt x="87" y="103"/>
                  <a:pt x="83" y="104"/>
                  <a:pt x="84" y="105"/>
                </a:cubicBezTo>
                <a:cubicBezTo>
                  <a:pt x="88" y="104"/>
                  <a:pt x="92" y="103"/>
                  <a:pt x="93" y="100"/>
                </a:cubicBezTo>
                <a:cubicBezTo>
                  <a:pt x="94" y="100"/>
                  <a:pt x="95" y="100"/>
                  <a:pt x="96" y="100"/>
                </a:cubicBezTo>
                <a:cubicBezTo>
                  <a:pt x="97" y="101"/>
                  <a:pt x="97" y="101"/>
                  <a:pt x="97" y="102"/>
                </a:cubicBezTo>
                <a:cubicBezTo>
                  <a:pt x="97" y="102"/>
                  <a:pt x="97" y="102"/>
                  <a:pt x="97" y="102"/>
                </a:cubicBezTo>
                <a:cubicBezTo>
                  <a:pt x="96" y="102"/>
                  <a:pt x="95" y="102"/>
                  <a:pt x="96" y="103"/>
                </a:cubicBezTo>
                <a:cubicBezTo>
                  <a:pt x="97" y="105"/>
                  <a:pt x="98" y="108"/>
                  <a:pt x="99" y="110"/>
                </a:cubicBezTo>
                <a:cubicBezTo>
                  <a:pt x="100" y="110"/>
                  <a:pt x="101" y="109"/>
                  <a:pt x="101" y="109"/>
                </a:cubicBezTo>
                <a:cubicBezTo>
                  <a:pt x="101" y="110"/>
                  <a:pt x="101" y="111"/>
                  <a:pt x="101" y="112"/>
                </a:cubicBezTo>
                <a:cubicBezTo>
                  <a:pt x="100" y="112"/>
                  <a:pt x="100" y="112"/>
                  <a:pt x="99" y="112"/>
                </a:cubicBezTo>
                <a:cubicBezTo>
                  <a:pt x="99" y="113"/>
                  <a:pt x="99" y="114"/>
                  <a:pt x="99" y="115"/>
                </a:cubicBezTo>
                <a:cubicBezTo>
                  <a:pt x="101" y="116"/>
                  <a:pt x="103" y="115"/>
                  <a:pt x="104" y="114"/>
                </a:cubicBezTo>
                <a:cubicBezTo>
                  <a:pt x="106" y="117"/>
                  <a:pt x="110" y="121"/>
                  <a:pt x="114" y="121"/>
                </a:cubicBezTo>
                <a:cubicBezTo>
                  <a:pt x="115" y="119"/>
                  <a:pt x="111" y="118"/>
                  <a:pt x="112" y="117"/>
                </a:cubicBezTo>
                <a:cubicBezTo>
                  <a:pt x="114" y="117"/>
                  <a:pt x="114" y="118"/>
                  <a:pt x="116" y="118"/>
                </a:cubicBezTo>
                <a:cubicBezTo>
                  <a:pt x="119" y="113"/>
                  <a:pt x="111" y="113"/>
                  <a:pt x="113" y="109"/>
                </a:cubicBezTo>
                <a:cubicBezTo>
                  <a:pt x="115" y="109"/>
                  <a:pt x="115" y="113"/>
                  <a:pt x="117" y="112"/>
                </a:cubicBezTo>
                <a:cubicBezTo>
                  <a:pt x="119" y="111"/>
                  <a:pt x="120" y="109"/>
                  <a:pt x="120" y="107"/>
                </a:cubicBezTo>
                <a:cubicBezTo>
                  <a:pt x="117" y="106"/>
                  <a:pt x="116" y="103"/>
                  <a:pt x="113" y="102"/>
                </a:cubicBezTo>
                <a:cubicBezTo>
                  <a:pt x="115" y="102"/>
                  <a:pt x="114" y="100"/>
                  <a:pt x="114" y="98"/>
                </a:cubicBezTo>
                <a:cubicBezTo>
                  <a:pt x="111" y="94"/>
                  <a:pt x="104" y="94"/>
                  <a:pt x="103" y="87"/>
                </a:cubicBezTo>
                <a:cubicBezTo>
                  <a:pt x="102" y="87"/>
                  <a:pt x="100" y="87"/>
                  <a:pt x="99" y="87"/>
                </a:cubicBezTo>
                <a:cubicBezTo>
                  <a:pt x="98" y="85"/>
                  <a:pt x="97" y="83"/>
                  <a:pt x="96" y="81"/>
                </a:cubicBezTo>
                <a:cubicBezTo>
                  <a:pt x="88" y="81"/>
                  <a:pt x="92" y="71"/>
                  <a:pt x="86" y="68"/>
                </a:cubicBezTo>
                <a:cubicBezTo>
                  <a:pt x="85" y="70"/>
                  <a:pt x="85" y="72"/>
                  <a:pt x="84" y="73"/>
                </a:cubicBezTo>
                <a:cubicBezTo>
                  <a:pt x="82" y="73"/>
                  <a:pt x="82" y="72"/>
                  <a:pt x="80" y="72"/>
                </a:cubicBezTo>
                <a:cubicBezTo>
                  <a:pt x="83" y="67"/>
                  <a:pt x="77" y="62"/>
                  <a:pt x="70" y="63"/>
                </a:cubicBezTo>
                <a:cubicBezTo>
                  <a:pt x="70" y="67"/>
                  <a:pt x="71" y="71"/>
                  <a:pt x="69" y="72"/>
                </a:cubicBezTo>
                <a:cubicBezTo>
                  <a:pt x="71" y="76"/>
                  <a:pt x="71" y="81"/>
                  <a:pt x="67" y="83"/>
                </a:cubicBezTo>
                <a:cubicBezTo>
                  <a:pt x="67" y="85"/>
                  <a:pt x="69" y="87"/>
                  <a:pt x="68" y="89"/>
                </a:cubicBezTo>
                <a:cubicBezTo>
                  <a:pt x="65" y="90"/>
                  <a:pt x="64" y="86"/>
                  <a:pt x="64" y="82"/>
                </a:cubicBezTo>
                <a:cubicBezTo>
                  <a:pt x="60" y="80"/>
                  <a:pt x="53" y="78"/>
                  <a:pt x="50" y="73"/>
                </a:cubicBezTo>
                <a:cubicBezTo>
                  <a:pt x="50" y="65"/>
                  <a:pt x="57" y="63"/>
                  <a:pt x="60" y="58"/>
                </a:cubicBezTo>
                <a:cubicBezTo>
                  <a:pt x="61" y="57"/>
                  <a:pt x="60" y="60"/>
                  <a:pt x="59" y="61"/>
                </a:cubicBezTo>
                <a:cubicBezTo>
                  <a:pt x="61" y="64"/>
                  <a:pt x="65" y="60"/>
                  <a:pt x="67" y="61"/>
                </a:cubicBezTo>
                <a:cubicBezTo>
                  <a:pt x="65" y="57"/>
                  <a:pt x="63" y="53"/>
                  <a:pt x="68" y="51"/>
                </a:cubicBezTo>
                <a:cubicBezTo>
                  <a:pt x="67" y="50"/>
                  <a:pt x="67" y="46"/>
                  <a:pt x="68" y="45"/>
                </a:cubicBezTo>
                <a:cubicBezTo>
                  <a:pt x="67" y="44"/>
                  <a:pt x="65" y="44"/>
                  <a:pt x="64" y="44"/>
                </a:cubicBezTo>
                <a:cubicBezTo>
                  <a:pt x="62" y="46"/>
                  <a:pt x="62" y="49"/>
                  <a:pt x="60" y="50"/>
                </a:cubicBezTo>
                <a:cubicBezTo>
                  <a:pt x="60" y="48"/>
                  <a:pt x="61" y="47"/>
                  <a:pt x="60" y="46"/>
                </a:cubicBezTo>
                <a:cubicBezTo>
                  <a:pt x="59" y="47"/>
                  <a:pt x="59" y="47"/>
                  <a:pt x="59" y="46"/>
                </a:cubicBezTo>
                <a:cubicBezTo>
                  <a:pt x="58" y="46"/>
                  <a:pt x="58" y="47"/>
                  <a:pt x="58" y="48"/>
                </a:cubicBezTo>
                <a:cubicBezTo>
                  <a:pt x="55" y="45"/>
                  <a:pt x="57" y="42"/>
                  <a:pt x="55" y="39"/>
                </a:cubicBezTo>
                <a:cubicBezTo>
                  <a:pt x="55" y="40"/>
                  <a:pt x="54" y="40"/>
                  <a:pt x="54" y="39"/>
                </a:cubicBezTo>
                <a:cubicBezTo>
                  <a:pt x="52" y="39"/>
                  <a:pt x="50" y="45"/>
                  <a:pt x="53" y="46"/>
                </a:cubicBezTo>
                <a:cubicBezTo>
                  <a:pt x="52" y="47"/>
                  <a:pt x="50" y="46"/>
                  <a:pt x="50" y="46"/>
                </a:cubicBezTo>
                <a:cubicBezTo>
                  <a:pt x="48" y="47"/>
                  <a:pt x="48" y="50"/>
                  <a:pt x="46" y="52"/>
                </a:cubicBezTo>
                <a:cubicBezTo>
                  <a:pt x="45" y="52"/>
                  <a:pt x="43" y="51"/>
                  <a:pt x="43" y="51"/>
                </a:cubicBezTo>
                <a:cubicBezTo>
                  <a:pt x="45" y="50"/>
                  <a:pt x="46" y="48"/>
                  <a:pt x="47" y="45"/>
                </a:cubicBezTo>
                <a:cubicBezTo>
                  <a:pt x="47" y="44"/>
                  <a:pt x="45" y="44"/>
                  <a:pt x="44" y="43"/>
                </a:cubicBezTo>
                <a:cubicBezTo>
                  <a:pt x="44" y="39"/>
                  <a:pt x="46" y="39"/>
                  <a:pt x="46" y="36"/>
                </a:cubicBezTo>
                <a:cubicBezTo>
                  <a:pt x="43" y="35"/>
                  <a:pt x="42" y="38"/>
                  <a:pt x="42" y="41"/>
                </a:cubicBezTo>
                <a:cubicBezTo>
                  <a:pt x="39" y="42"/>
                  <a:pt x="38" y="38"/>
                  <a:pt x="36" y="38"/>
                </a:cubicBezTo>
                <a:cubicBezTo>
                  <a:pt x="31" y="37"/>
                  <a:pt x="29" y="42"/>
                  <a:pt x="28" y="47"/>
                </a:cubicBezTo>
                <a:cubicBezTo>
                  <a:pt x="30" y="47"/>
                  <a:pt x="31" y="46"/>
                  <a:pt x="31" y="45"/>
                </a:cubicBezTo>
                <a:cubicBezTo>
                  <a:pt x="33" y="47"/>
                  <a:pt x="33" y="48"/>
                  <a:pt x="36" y="47"/>
                </a:cubicBezTo>
                <a:cubicBezTo>
                  <a:pt x="36" y="48"/>
                  <a:pt x="32" y="47"/>
                  <a:pt x="32" y="49"/>
                </a:cubicBezTo>
                <a:cubicBezTo>
                  <a:pt x="34" y="51"/>
                  <a:pt x="36" y="53"/>
                  <a:pt x="38" y="52"/>
                </a:cubicBezTo>
                <a:cubicBezTo>
                  <a:pt x="38" y="52"/>
                  <a:pt x="39" y="53"/>
                  <a:pt x="39" y="54"/>
                </a:cubicBezTo>
                <a:cubicBezTo>
                  <a:pt x="37" y="53"/>
                  <a:pt x="35" y="53"/>
                  <a:pt x="33" y="54"/>
                </a:cubicBezTo>
                <a:cubicBezTo>
                  <a:pt x="33" y="53"/>
                  <a:pt x="34" y="53"/>
                  <a:pt x="34" y="52"/>
                </a:cubicBezTo>
                <a:cubicBezTo>
                  <a:pt x="29" y="50"/>
                  <a:pt x="21" y="51"/>
                  <a:pt x="20" y="56"/>
                </a:cubicBezTo>
                <a:cubicBezTo>
                  <a:pt x="19" y="56"/>
                  <a:pt x="18" y="56"/>
                  <a:pt x="17" y="56"/>
                </a:cubicBezTo>
                <a:cubicBezTo>
                  <a:pt x="27" y="38"/>
                  <a:pt x="43" y="23"/>
                  <a:pt x="62" y="15"/>
                </a:cubicBezTo>
                <a:cubicBezTo>
                  <a:pt x="60" y="17"/>
                  <a:pt x="60" y="20"/>
                  <a:pt x="64" y="20"/>
                </a:cubicBezTo>
                <a:cubicBezTo>
                  <a:pt x="65" y="22"/>
                  <a:pt x="63" y="22"/>
                  <a:pt x="63" y="23"/>
                </a:cubicBezTo>
                <a:cubicBezTo>
                  <a:pt x="66" y="26"/>
                  <a:pt x="71" y="23"/>
                  <a:pt x="74" y="23"/>
                </a:cubicBezTo>
                <a:cubicBezTo>
                  <a:pt x="75" y="22"/>
                  <a:pt x="74" y="21"/>
                  <a:pt x="75" y="19"/>
                </a:cubicBezTo>
                <a:cubicBezTo>
                  <a:pt x="78" y="18"/>
                  <a:pt x="79" y="15"/>
                  <a:pt x="81" y="13"/>
                </a:cubicBezTo>
                <a:cubicBezTo>
                  <a:pt x="83" y="11"/>
                  <a:pt x="87" y="11"/>
                  <a:pt x="88" y="7"/>
                </a:cubicBezTo>
                <a:cubicBezTo>
                  <a:pt x="90" y="7"/>
                  <a:pt x="91" y="6"/>
                  <a:pt x="93" y="7"/>
                </a:cubicBezTo>
                <a:cubicBezTo>
                  <a:pt x="92" y="8"/>
                  <a:pt x="89" y="8"/>
                  <a:pt x="88" y="10"/>
                </a:cubicBezTo>
                <a:cubicBezTo>
                  <a:pt x="87" y="11"/>
                  <a:pt x="89" y="10"/>
                  <a:pt x="89" y="11"/>
                </a:cubicBezTo>
                <a:cubicBezTo>
                  <a:pt x="88" y="13"/>
                  <a:pt x="83" y="13"/>
                  <a:pt x="81" y="15"/>
                </a:cubicBezTo>
                <a:cubicBezTo>
                  <a:pt x="81" y="16"/>
                  <a:pt x="81" y="16"/>
                  <a:pt x="81" y="17"/>
                </a:cubicBezTo>
                <a:cubicBezTo>
                  <a:pt x="82" y="19"/>
                  <a:pt x="87" y="16"/>
                  <a:pt x="88" y="18"/>
                </a:cubicBezTo>
                <a:cubicBezTo>
                  <a:pt x="85" y="19"/>
                  <a:pt x="83" y="17"/>
                  <a:pt x="82" y="19"/>
                </a:cubicBezTo>
                <a:cubicBezTo>
                  <a:pt x="82" y="21"/>
                  <a:pt x="84" y="20"/>
                  <a:pt x="84" y="23"/>
                </a:cubicBezTo>
                <a:cubicBezTo>
                  <a:pt x="95" y="19"/>
                  <a:pt x="101" y="29"/>
                  <a:pt x="98" y="36"/>
                </a:cubicBezTo>
                <a:cubicBezTo>
                  <a:pt x="100" y="38"/>
                  <a:pt x="101" y="36"/>
                  <a:pt x="103" y="36"/>
                </a:cubicBezTo>
                <a:cubicBezTo>
                  <a:pt x="103" y="37"/>
                  <a:pt x="103" y="38"/>
                  <a:pt x="104" y="38"/>
                </a:cubicBezTo>
                <a:cubicBezTo>
                  <a:pt x="104" y="39"/>
                  <a:pt x="101" y="37"/>
                  <a:pt x="100" y="39"/>
                </a:cubicBezTo>
                <a:cubicBezTo>
                  <a:pt x="100" y="41"/>
                  <a:pt x="100" y="42"/>
                  <a:pt x="101" y="43"/>
                </a:cubicBezTo>
                <a:cubicBezTo>
                  <a:pt x="104" y="44"/>
                  <a:pt x="104" y="42"/>
                  <a:pt x="105" y="42"/>
                </a:cubicBezTo>
                <a:cubicBezTo>
                  <a:pt x="105" y="45"/>
                  <a:pt x="102" y="44"/>
                  <a:pt x="101" y="46"/>
                </a:cubicBezTo>
                <a:cubicBezTo>
                  <a:pt x="100" y="51"/>
                  <a:pt x="103" y="53"/>
                  <a:pt x="103" y="57"/>
                </a:cubicBezTo>
                <a:cubicBezTo>
                  <a:pt x="104" y="58"/>
                  <a:pt x="104" y="57"/>
                  <a:pt x="105" y="57"/>
                </a:cubicBezTo>
                <a:cubicBezTo>
                  <a:pt x="103" y="63"/>
                  <a:pt x="110" y="68"/>
                  <a:pt x="114" y="69"/>
                </a:cubicBezTo>
                <a:cubicBezTo>
                  <a:pt x="118" y="68"/>
                  <a:pt x="116" y="62"/>
                  <a:pt x="118" y="60"/>
                </a:cubicBezTo>
                <a:cubicBezTo>
                  <a:pt x="118" y="57"/>
                  <a:pt x="119" y="56"/>
                  <a:pt x="120" y="54"/>
                </a:cubicBezTo>
                <a:cubicBezTo>
                  <a:pt x="124" y="54"/>
                  <a:pt x="127" y="52"/>
                  <a:pt x="128" y="48"/>
                </a:cubicBezTo>
                <a:cubicBezTo>
                  <a:pt x="133" y="47"/>
                  <a:pt x="140" y="46"/>
                  <a:pt x="141" y="42"/>
                </a:cubicBezTo>
                <a:cubicBezTo>
                  <a:pt x="141" y="39"/>
                  <a:pt x="138" y="37"/>
                  <a:pt x="139" y="33"/>
                </a:cubicBezTo>
                <a:cubicBezTo>
                  <a:pt x="140" y="33"/>
                  <a:pt x="140" y="31"/>
                  <a:pt x="141" y="30"/>
                </a:cubicBezTo>
                <a:cubicBezTo>
                  <a:pt x="141" y="29"/>
                  <a:pt x="141" y="29"/>
                  <a:pt x="140" y="28"/>
                </a:cubicBezTo>
                <a:cubicBezTo>
                  <a:pt x="141" y="27"/>
                  <a:pt x="141" y="30"/>
                  <a:pt x="142" y="29"/>
                </a:cubicBezTo>
                <a:cubicBezTo>
                  <a:pt x="142" y="29"/>
                  <a:pt x="143" y="28"/>
                  <a:pt x="143" y="28"/>
                </a:cubicBezTo>
                <a:cubicBezTo>
                  <a:pt x="142" y="26"/>
                  <a:pt x="139" y="25"/>
                  <a:pt x="138" y="23"/>
                </a:cubicBezTo>
                <a:cubicBezTo>
                  <a:pt x="138" y="22"/>
                  <a:pt x="140" y="23"/>
                  <a:pt x="141" y="22"/>
                </a:cubicBezTo>
                <a:cubicBezTo>
                  <a:pt x="140" y="20"/>
                  <a:pt x="138" y="20"/>
                  <a:pt x="137" y="18"/>
                </a:cubicBezTo>
                <a:cubicBezTo>
                  <a:pt x="136" y="15"/>
                  <a:pt x="139" y="14"/>
                  <a:pt x="139" y="12"/>
                </a:cubicBezTo>
                <a:cubicBezTo>
                  <a:pt x="148" y="15"/>
                  <a:pt x="156" y="20"/>
                  <a:pt x="163" y="25"/>
                </a:cubicBezTo>
                <a:cubicBezTo>
                  <a:pt x="165" y="28"/>
                  <a:pt x="168" y="30"/>
                  <a:pt x="170" y="32"/>
                </a:cubicBezTo>
                <a:cubicBezTo>
                  <a:pt x="170" y="32"/>
                  <a:pt x="170" y="31"/>
                  <a:pt x="170" y="31"/>
                </a:cubicBezTo>
                <a:cubicBezTo>
                  <a:pt x="179" y="39"/>
                  <a:pt x="186" y="49"/>
                  <a:pt x="192" y="60"/>
                </a:cubicBezTo>
                <a:cubicBezTo>
                  <a:pt x="189" y="56"/>
                  <a:pt x="187" y="52"/>
                  <a:pt x="182" y="50"/>
                </a:cubicBezTo>
                <a:close/>
                <a:moveTo>
                  <a:pt x="7" y="85"/>
                </a:moveTo>
                <a:cubicBezTo>
                  <a:pt x="8" y="82"/>
                  <a:pt x="8" y="78"/>
                  <a:pt x="12" y="77"/>
                </a:cubicBezTo>
                <a:cubicBezTo>
                  <a:pt x="14" y="80"/>
                  <a:pt x="13" y="85"/>
                  <a:pt x="16" y="86"/>
                </a:cubicBezTo>
                <a:cubicBezTo>
                  <a:pt x="16" y="88"/>
                  <a:pt x="17" y="89"/>
                  <a:pt x="18" y="91"/>
                </a:cubicBezTo>
                <a:cubicBezTo>
                  <a:pt x="18" y="92"/>
                  <a:pt x="18" y="93"/>
                  <a:pt x="18" y="94"/>
                </a:cubicBezTo>
                <a:cubicBezTo>
                  <a:pt x="19" y="96"/>
                  <a:pt x="20" y="99"/>
                  <a:pt x="21" y="100"/>
                </a:cubicBezTo>
                <a:cubicBezTo>
                  <a:pt x="17" y="110"/>
                  <a:pt x="23" y="115"/>
                  <a:pt x="26" y="121"/>
                </a:cubicBezTo>
                <a:cubicBezTo>
                  <a:pt x="29" y="126"/>
                  <a:pt x="30" y="134"/>
                  <a:pt x="35" y="135"/>
                </a:cubicBezTo>
                <a:cubicBezTo>
                  <a:pt x="35" y="131"/>
                  <a:pt x="31" y="128"/>
                  <a:pt x="30" y="125"/>
                </a:cubicBezTo>
                <a:cubicBezTo>
                  <a:pt x="37" y="130"/>
                  <a:pt x="38" y="145"/>
                  <a:pt x="51" y="145"/>
                </a:cubicBezTo>
                <a:cubicBezTo>
                  <a:pt x="53" y="147"/>
                  <a:pt x="57" y="148"/>
                  <a:pt x="59" y="150"/>
                </a:cubicBezTo>
                <a:cubicBezTo>
                  <a:pt x="61" y="154"/>
                  <a:pt x="65" y="156"/>
                  <a:pt x="70" y="156"/>
                </a:cubicBezTo>
                <a:cubicBezTo>
                  <a:pt x="73" y="161"/>
                  <a:pt x="67" y="163"/>
                  <a:pt x="68" y="169"/>
                </a:cubicBezTo>
                <a:cubicBezTo>
                  <a:pt x="69" y="174"/>
                  <a:pt x="78" y="181"/>
                  <a:pt x="82" y="183"/>
                </a:cubicBezTo>
                <a:cubicBezTo>
                  <a:pt x="83" y="191"/>
                  <a:pt x="81" y="196"/>
                  <a:pt x="82" y="200"/>
                </a:cubicBezTo>
                <a:cubicBezTo>
                  <a:pt x="38" y="190"/>
                  <a:pt x="5" y="151"/>
                  <a:pt x="5" y="104"/>
                </a:cubicBezTo>
                <a:cubicBezTo>
                  <a:pt x="5" y="97"/>
                  <a:pt x="5" y="91"/>
                  <a:pt x="7" y="85"/>
                </a:cubicBezTo>
                <a:close/>
                <a:moveTo>
                  <a:pt x="80" y="96"/>
                </a:moveTo>
                <a:cubicBezTo>
                  <a:pt x="81" y="96"/>
                  <a:pt x="79" y="98"/>
                  <a:pt x="79" y="98"/>
                </a:cubicBezTo>
                <a:cubicBezTo>
                  <a:pt x="78" y="98"/>
                  <a:pt x="80" y="97"/>
                  <a:pt x="80" y="96"/>
                </a:cubicBezTo>
                <a:close/>
                <a:moveTo>
                  <a:pt x="100" y="99"/>
                </a:moveTo>
                <a:cubicBezTo>
                  <a:pt x="100" y="99"/>
                  <a:pt x="100" y="99"/>
                  <a:pt x="100" y="100"/>
                </a:cubicBezTo>
                <a:cubicBezTo>
                  <a:pt x="100" y="100"/>
                  <a:pt x="100" y="100"/>
                  <a:pt x="99" y="100"/>
                </a:cubicBezTo>
                <a:cubicBezTo>
                  <a:pt x="99" y="100"/>
                  <a:pt x="99" y="99"/>
                  <a:pt x="99" y="99"/>
                </a:cubicBezTo>
                <a:cubicBezTo>
                  <a:pt x="99" y="99"/>
                  <a:pt x="99" y="99"/>
                  <a:pt x="100" y="99"/>
                </a:cubicBezTo>
                <a:close/>
                <a:moveTo>
                  <a:pt x="89" y="97"/>
                </a:moveTo>
                <a:cubicBezTo>
                  <a:pt x="89" y="97"/>
                  <a:pt x="88" y="97"/>
                  <a:pt x="88" y="98"/>
                </a:cubicBezTo>
                <a:cubicBezTo>
                  <a:pt x="88" y="98"/>
                  <a:pt x="87" y="98"/>
                  <a:pt x="87" y="98"/>
                </a:cubicBezTo>
                <a:cubicBezTo>
                  <a:pt x="86" y="96"/>
                  <a:pt x="88" y="94"/>
                  <a:pt x="86" y="93"/>
                </a:cubicBezTo>
                <a:cubicBezTo>
                  <a:pt x="83" y="93"/>
                  <a:pt x="83" y="95"/>
                  <a:pt x="80" y="96"/>
                </a:cubicBezTo>
                <a:cubicBezTo>
                  <a:pt x="81" y="93"/>
                  <a:pt x="84" y="93"/>
                  <a:pt x="86" y="92"/>
                </a:cubicBezTo>
                <a:cubicBezTo>
                  <a:pt x="86" y="93"/>
                  <a:pt x="87" y="93"/>
                  <a:pt x="87" y="94"/>
                </a:cubicBezTo>
                <a:cubicBezTo>
                  <a:pt x="87" y="94"/>
                  <a:pt x="87" y="95"/>
                  <a:pt x="87" y="95"/>
                </a:cubicBezTo>
                <a:cubicBezTo>
                  <a:pt x="87" y="96"/>
                  <a:pt x="89" y="95"/>
                  <a:pt x="89" y="97"/>
                </a:cubicBezTo>
                <a:close/>
                <a:moveTo>
                  <a:pt x="131" y="9"/>
                </a:moveTo>
                <a:cubicBezTo>
                  <a:pt x="132" y="9"/>
                  <a:pt x="132" y="9"/>
                  <a:pt x="132" y="9"/>
                </a:cubicBezTo>
                <a:cubicBezTo>
                  <a:pt x="132" y="10"/>
                  <a:pt x="132" y="10"/>
                  <a:pt x="132" y="10"/>
                </a:cubicBezTo>
                <a:cubicBezTo>
                  <a:pt x="131" y="10"/>
                  <a:pt x="131" y="9"/>
                  <a:pt x="131" y="9"/>
                </a:cubicBezTo>
                <a:close/>
                <a:moveTo>
                  <a:pt x="128" y="8"/>
                </a:moveTo>
                <a:cubicBezTo>
                  <a:pt x="128" y="8"/>
                  <a:pt x="128" y="8"/>
                  <a:pt x="128" y="8"/>
                </a:cubicBezTo>
                <a:cubicBezTo>
                  <a:pt x="128" y="8"/>
                  <a:pt x="128" y="8"/>
                  <a:pt x="127" y="8"/>
                </a:cubicBezTo>
                <a:cubicBezTo>
                  <a:pt x="128" y="8"/>
                  <a:pt x="128" y="8"/>
                  <a:pt x="128" y="8"/>
                </a:cubicBezTo>
                <a:close/>
                <a:moveTo>
                  <a:pt x="68" y="12"/>
                </a:moveTo>
                <a:cubicBezTo>
                  <a:pt x="68" y="12"/>
                  <a:pt x="68" y="12"/>
                  <a:pt x="68" y="12"/>
                </a:cubicBezTo>
                <a:cubicBezTo>
                  <a:pt x="68" y="12"/>
                  <a:pt x="67" y="12"/>
                  <a:pt x="67" y="12"/>
                </a:cubicBezTo>
                <a:cubicBezTo>
                  <a:pt x="67" y="12"/>
                  <a:pt x="67" y="12"/>
                  <a:pt x="68" y="12"/>
                </a:cubicBezTo>
                <a:close/>
              </a:path>
            </a:pathLst>
          </a:custGeom>
          <a:solidFill>
            <a:schemeClr val="accent2"/>
          </a:solidFill>
          <a:ln>
            <a:noFill/>
          </a:ln>
          <a:extLst/>
        </p:spPr>
        <p:txBody>
          <a:bodyPr vert="horz" wrap="square" lIns="89557" tIns="44779" rIns="89557" bIns="44779" numCol="1" anchor="t" anchorCtr="0" compatLnSpc="1">
            <a:prstTxWarp prst="textNoShape">
              <a:avLst/>
            </a:prstTxWarp>
          </a:bodyPr>
          <a:lstStyle/>
          <a:p>
            <a:pPr defTabSz="895373"/>
            <a:endParaRPr lang="en-US" sz="1664" dirty="0">
              <a:solidFill>
                <a:srgbClr val="000000"/>
              </a:solidFill>
            </a:endParaRPr>
          </a:p>
        </p:txBody>
      </p:sp>
      <p:sp>
        <p:nvSpPr>
          <p:cNvPr id="37" name="TextBox 36"/>
          <p:cNvSpPr txBox="1"/>
          <p:nvPr/>
        </p:nvSpPr>
        <p:spPr>
          <a:xfrm>
            <a:off x="3246703" y="4774699"/>
            <a:ext cx="6056480" cy="614912"/>
          </a:xfrm>
          <a:prstGeom prst="rect">
            <a:avLst/>
          </a:prstGeom>
          <a:noFill/>
        </p:spPr>
        <p:txBody>
          <a:bodyPr wrap="square" lIns="179114" tIns="143293" rIns="179114" bIns="143293" rtlCol="0">
            <a:spAutoFit/>
          </a:bodyPr>
          <a:lstStyle/>
          <a:p>
            <a:pPr defTabSz="913549">
              <a:lnSpc>
                <a:spcPct val="90000"/>
              </a:lnSpc>
              <a:spcAft>
                <a:spcPts val="588"/>
              </a:spcAft>
            </a:pPr>
            <a:r>
              <a:rPr lang="en-US" sz="2350" b="1" dirty="0">
                <a:gradFill>
                  <a:gsLst>
                    <a:gs pos="2917">
                      <a:srgbClr val="FFFFFF"/>
                    </a:gs>
                    <a:gs pos="30000">
                      <a:srgbClr val="FFFFFF"/>
                    </a:gs>
                  </a:gsLst>
                  <a:lin ang="5400000" scaled="0"/>
                </a:gradFill>
                <a:latin typeface="Segoe UI Light"/>
              </a:rPr>
              <a:t>One stop shop for Office Developer Platform</a:t>
            </a:r>
          </a:p>
        </p:txBody>
      </p:sp>
      <p:grpSp>
        <p:nvGrpSpPr>
          <p:cNvPr id="38" name="Group 37"/>
          <p:cNvGrpSpPr/>
          <p:nvPr/>
        </p:nvGrpSpPr>
        <p:grpSpPr>
          <a:xfrm>
            <a:off x="4904" y="-89063"/>
            <a:ext cx="12179022" cy="7252193"/>
            <a:chOff x="0" y="-93725"/>
            <a:chExt cx="12436475" cy="7402520"/>
          </a:xfrm>
        </p:grpSpPr>
        <p:sp>
          <p:nvSpPr>
            <p:cNvPr id="39" name="Rectangle 38"/>
            <p:cNvSpPr/>
            <p:nvPr/>
          </p:nvSpPr>
          <p:spPr bwMode="auto">
            <a:xfrm>
              <a:off x="0" y="-1"/>
              <a:ext cx="12436475" cy="6994525"/>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732" tIns="146187" rIns="182732" bIns="146187" numCol="1" spcCol="0" rtlCol="0" fromWordArt="0" anchor="t" anchorCtr="0" forceAA="0" compatLnSpc="1">
              <a:prstTxWarp prst="textNoShape">
                <a:avLst/>
              </a:prstTxWarp>
              <a:noAutofit/>
            </a:bodyPr>
            <a:lstStyle/>
            <a:p>
              <a:pPr algn="ctr" defTabSz="913286" fontAlgn="base">
                <a:lnSpc>
                  <a:spcPct val="90000"/>
                </a:lnSpc>
                <a:spcBef>
                  <a:spcPct val="0"/>
                </a:spcBef>
                <a:spcAft>
                  <a:spcPct val="0"/>
                </a:spcAft>
              </a:pPr>
              <a:endParaRPr lang="en-US" sz="2350" dirty="0">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p:cNvSpPr/>
            <p:nvPr/>
          </p:nvSpPr>
          <p:spPr bwMode="auto">
            <a:xfrm>
              <a:off x="0" y="0"/>
              <a:ext cx="12436475" cy="1100138"/>
            </a:xfrm>
            <a:prstGeom prst="rect">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732" tIns="146187" rIns="182732" bIns="146187" numCol="1" spcCol="0" rtlCol="0" fromWordArt="0" anchor="t" anchorCtr="0" forceAA="0" compatLnSpc="1">
              <a:prstTxWarp prst="textNoShape">
                <a:avLst/>
              </a:prstTxWarp>
              <a:noAutofit/>
            </a:bodyPr>
            <a:lstStyle/>
            <a:p>
              <a:pPr algn="ctr" defTabSz="913286" fontAlgn="base">
                <a:lnSpc>
                  <a:spcPct val="90000"/>
                </a:lnSpc>
                <a:spcBef>
                  <a:spcPct val="0"/>
                </a:spcBef>
                <a:spcAft>
                  <a:spcPct val="0"/>
                </a:spcAft>
              </a:pPr>
              <a:endParaRPr lang="en-US" sz="2350" dirty="0">
                <a:gradFill>
                  <a:gsLst>
                    <a:gs pos="0">
                      <a:srgbClr val="FFFFFF"/>
                    </a:gs>
                    <a:gs pos="100000">
                      <a:srgbClr val="FFFFFF"/>
                    </a:gs>
                  </a:gsLst>
                  <a:lin ang="5400000" scaled="0"/>
                </a:gradFill>
                <a:ea typeface="Segoe UI" pitchFamily="34" charset="0"/>
                <a:cs typeface="Segoe UI" pitchFamily="34" charset="0"/>
              </a:endParaRPr>
            </a:p>
          </p:txBody>
        </p:sp>
        <p:pic>
          <p:nvPicPr>
            <p:cNvPr id="46" name="Picture 4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1158" y="-93725"/>
              <a:ext cx="11115965" cy="7402520"/>
            </a:xfrm>
            <a:prstGeom prst="rect">
              <a:avLst/>
            </a:prstGeom>
          </p:spPr>
        </p:pic>
      </p:grpSp>
    </p:spTree>
    <p:extLst>
      <p:ext uri="{BB962C8B-B14F-4D97-AF65-F5344CB8AC3E}">
        <p14:creationId xmlns:p14="http://schemas.microsoft.com/office/powerpoint/2010/main" val="324319101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xit" presetSubtype="0" fill="hold" grpId="1" nodeType="withEffect">
                                  <p:stCondLst>
                                    <p:cond delay="0"/>
                                  </p:stCondLst>
                                  <p:childTnLst>
                                    <p:set>
                                      <p:cBhvr>
                                        <p:cTn id="8" dur="1" fill="hold">
                                          <p:stCondLst>
                                            <p:cond delay="0"/>
                                          </p:stCondLst>
                                        </p:cTn>
                                        <p:tgtEl>
                                          <p:spTgt spid="6"/>
                                        </p:tgtEl>
                                        <p:attrNameLst>
                                          <p:attrName>style.visibility</p:attrName>
                                        </p:attrNameLst>
                                      </p:cBhvr>
                                      <p:to>
                                        <p:strVal val="hidden"/>
                                      </p:to>
                                    </p:set>
                                  </p:childTnLst>
                                </p:cTn>
                              </p:par>
                              <p:par>
                                <p:cTn id="9" presetID="10" presetClass="entr" presetSubtype="0" fill="hold" grpId="0" nodeType="withEffect">
                                  <p:stCondLst>
                                    <p:cond delay="250"/>
                                  </p:stCondLst>
                                  <p:childTnLst>
                                    <p:set>
                                      <p:cBhvr>
                                        <p:cTn id="10" dur="1" fill="hold">
                                          <p:stCondLst>
                                            <p:cond delay="0"/>
                                          </p:stCondLst>
                                        </p:cTn>
                                        <p:tgtEl>
                                          <p:spTgt spid="89"/>
                                        </p:tgtEl>
                                        <p:attrNameLst>
                                          <p:attrName>style.visibility</p:attrName>
                                        </p:attrNameLst>
                                      </p:cBhvr>
                                      <p:to>
                                        <p:strVal val="visible"/>
                                      </p:to>
                                    </p:set>
                                    <p:animEffect transition="in" filter="fade">
                                      <p:cBhvr>
                                        <p:cTn id="11" dur="950"/>
                                        <p:tgtEl>
                                          <p:spTgt spid="89"/>
                                        </p:tgtEl>
                                      </p:cBhvr>
                                    </p:animEffect>
                                  </p:childTnLst>
                                </p:cTn>
                              </p:par>
                              <p:par>
                                <p:cTn id="12" presetID="63" presetClass="path" presetSubtype="0" decel="100000" fill="hold" grpId="1" nodeType="withEffect">
                                  <p:stCondLst>
                                    <p:cond delay="250"/>
                                  </p:stCondLst>
                                  <p:childTnLst>
                                    <p:animMotion origin="layout" path="M -0.02412 -5.03858E-7 L -1.77176E-6 -5.03858E-7 " pathEditMode="relative" rAng="0" ptsTypes="AA">
                                      <p:cBhvr>
                                        <p:cTn id="13" dur="950" fill="hold"/>
                                        <p:tgtEl>
                                          <p:spTgt spid="89"/>
                                        </p:tgtEl>
                                        <p:attrNameLst>
                                          <p:attrName>ppt_x</p:attrName>
                                          <p:attrName>ppt_y</p:attrName>
                                        </p:attrNameLst>
                                      </p:cBhvr>
                                      <p:rCtr x="1200" y="0"/>
                                    </p:animMotion>
                                  </p:childTnLst>
                                </p:cTn>
                              </p:par>
                              <p:par>
                                <p:cTn id="14" presetID="10" presetClass="entr" presetSubtype="0" fill="hold" grpId="0" nodeType="withEffect">
                                  <p:stCondLst>
                                    <p:cond delay="350"/>
                                  </p:stCondLst>
                                  <p:childTnLst>
                                    <p:set>
                                      <p:cBhvr>
                                        <p:cTn id="15" dur="1" fill="hold">
                                          <p:stCondLst>
                                            <p:cond delay="0"/>
                                          </p:stCondLst>
                                        </p:cTn>
                                        <p:tgtEl>
                                          <p:spTgt spid="44"/>
                                        </p:tgtEl>
                                        <p:attrNameLst>
                                          <p:attrName>style.visibility</p:attrName>
                                        </p:attrNameLst>
                                      </p:cBhvr>
                                      <p:to>
                                        <p:strVal val="visible"/>
                                      </p:to>
                                    </p:set>
                                    <p:animEffect transition="in" filter="fade">
                                      <p:cBhvr>
                                        <p:cTn id="16" dur="950"/>
                                        <p:tgtEl>
                                          <p:spTgt spid="44"/>
                                        </p:tgtEl>
                                      </p:cBhvr>
                                    </p:animEffect>
                                  </p:childTnLst>
                                </p:cTn>
                              </p:par>
                              <p:par>
                                <p:cTn id="17" presetID="63" presetClass="path" presetSubtype="0" decel="100000" fill="hold" grpId="1" nodeType="withEffect">
                                  <p:stCondLst>
                                    <p:cond delay="350"/>
                                  </p:stCondLst>
                                  <p:childTnLst>
                                    <p:animMotion origin="layout" path="M -0.02413 -5.03858E-7 L 5.10595E-7 -5.03858E-7 " pathEditMode="relative" rAng="0" ptsTypes="AA">
                                      <p:cBhvr>
                                        <p:cTn id="18" dur="950" fill="hold"/>
                                        <p:tgtEl>
                                          <p:spTgt spid="44"/>
                                        </p:tgtEl>
                                        <p:attrNameLst>
                                          <p:attrName>ppt_x</p:attrName>
                                          <p:attrName>ppt_y</p:attrName>
                                        </p:attrNameLst>
                                      </p:cBhvr>
                                      <p:rCtr x="1200" y="0"/>
                                    </p:animMotion>
                                  </p:childTnLst>
                                </p:cTn>
                              </p:par>
                              <p:par>
                                <p:cTn id="19" presetID="10" presetClass="entr" presetSubtype="0" fill="hold" grpId="0" nodeType="withEffect">
                                  <p:stCondLst>
                                    <p:cond delay="450"/>
                                  </p:stCondLst>
                                  <p:childTnLst>
                                    <p:set>
                                      <p:cBhvr>
                                        <p:cTn id="20" dur="1" fill="hold">
                                          <p:stCondLst>
                                            <p:cond delay="0"/>
                                          </p:stCondLst>
                                        </p:cTn>
                                        <p:tgtEl>
                                          <p:spTgt spid="90"/>
                                        </p:tgtEl>
                                        <p:attrNameLst>
                                          <p:attrName>style.visibility</p:attrName>
                                        </p:attrNameLst>
                                      </p:cBhvr>
                                      <p:to>
                                        <p:strVal val="visible"/>
                                      </p:to>
                                    </p:set>
                                    <p:animEffect transition="in" filter="fade">
                                      <p:cBhvr>
                                        <p:cTn id="21" dur="950"/>
                                        <p:tgtEl>
                                          <p:spTgt spid="90"/>
                                        </p:tgtEl>
                                      </p:cBhvr>
                                    </p:animEffect>
                                  </p:childTnLst>
                                </p:cTn>
                              </p:par>
                              <p:par>
                                <p:cTn id="22" presetID="63" presetClass="path" presetSubtype="0" decel="100000" fill="hold" grpId="1" nodeType="withEffect">
                                  <p:stCondLst>
                                    <p:cond delay="450"/>
                                  </p:stCondLst>
                                  <p:childTnLst>
                                    <p:animMotion origin="layout" path="M -0.02413 -5.03858E-7 L 4.68981E-6 -5.03858E-7 " pathEditMode="relative" rAng="0" ptsTypes="AA">
                                      <p:cBhvr>
                                        <p:cTn id="23" dur="950" fill="hold"/>
                                        <p:tgtEl>
                                          <p:spTgt spid="90"/>
                                        </p:tgtEl>
                                        <p:attrNameLst>
                                          <p:attrName>ppt_x</p:attrName>
                                          <p:attrName>ppt_y</p:attrName>
                                        </p:attrNameLst>
                                      </p:cBhvr>
                                      <p:rCtr x="1200" y="0"/>
                                    </p:animMotion>
                                  </p:childTnLst>
                                </p:cTn>
                              </p:par>
                              <p:par>
                                <p:cTn id="24" presetID="10" presetClass="entr" presetSubtype="0" fill="hold" grpId="0" nodeType="withEffect">
                                  <p:stCondLst>
                                    <p:cond delay="450"/>
                                  </p:stCondLst>
                                  <p:childTnLst>
                                    <p:set>
                                      <p:cBhvr>
                                        <p:cTn id="25" dur="1" fill="hold">
                                          <p:stCondLst>
                                            <p:cond delay="0"/>
                                          </p:stCondLst>
                                        </p:cTn>
                                        <p:tgtEl>
                                          <p:spTgt spid="37"/>
                                        </p:tgtEl>
                                        <p:attrNameLst>
                                          <p:attrName>style.visibility</p:attrName>
                                        </p:attrNameLst>
                                      </p:cBhvr>
                                      <p:to>
                                        <p:strVal val="visible"/>
                                      </p:to>
                                    </p:set>
                                    <p:animEffect transition="in" filter="fade">
                                      <p:cBhvr>
                                        <p:cTn id="26" dur="1000"/>
                                        <p:tgtEl>
                                          <p:spTgt spid="37"/>
                                        </p:tgtEl>
                                      </p:cBhvr>
                                    </p:animEffect>
                                  </p:childTnLst>
                                </p:cTn>
                              </p:par>
                              <p:par>
                                <p:cTn id="27" presetID="63" presetClass="path" presetSubtype="0" decel="100000" fill="hold" grpId="1" nodeType="withEffect">
                                  <p:stCondLst>
                                    <p:cond delay="450"/>
                                  </p:stCondLst>
                                  <p:childTnLst>
                                    <p:animMotion origin="layout" path="M -0.02412 -2.35588E-6 L -2.84146E-6 -2.35588E-6 " pathEditMode="relative" rAng="0" ptsTypes="AA">
                                      <p:cBhvr>
                                        <p:cTn id="28" dur="1000" fill="hold"/>
                                        <p:tgtEl>
                                          <p:spTgt spid="37"/>
                                        </p:tgtEl>
                                        <p:attrNameLst>
                                          <p:attrName>ppt_x</p:attrName>
                                          <p:attrName>ppt_y</p:attrName>
                                        </p:attrNameLst>
                                      </p:cBhvr>
                                      <p:rCtr x="1200" y="0"/>
                                    </p:animMotion>
                                  </p:childTnLst>
                                </p:cTn>
                              </p:par>
                              <p:par>
                                <p:cTn id="29" presetID="6" presetClass="emph" presetSubtype="0" accel="100000" autoRev="1" fill="hold" grpId="2" nodeType="withEffect">
                                  <p:stCondLst>
                                    <p:cond delay="50"/>
                                  </p:stCondLst>
                                  <p:childTnLst>
                                    <p:animScale>
                                      <p:cBhvr>
                                        <p:cTn id="30" dur="500" fill="hold"/>
                                        <p:tgtEl>
                                          <p:spTgt spid="37"/>
                                        </p:tgtEl>
                                      </p:cBhvr>
                                      <p:by x="92000" y="92000"/>
                                    </p:animScale>
                                  </p:childTnLst>
                                </p:cTn>
                              </p:par>
                              <p:par>
                                <p:cTn id="31" presetID="10" presetClass="entr" presetSubtype="0" fill="hold" grpId="4" nodeType="withEffect">
                                  <p:stCondLst>
                                    <p:cond delay="1000"/>
                                  </p:stCondLst>
                                  <p:childTnLst>
                                    <p:set>
                                      <p:cBhvr>
                                        <p:cTn id="32" dur="1" fill="hold">
                                          <p:stCondLst>
                                            <p:cond delay="0"/>
                                          </p:stCondLst>
                                        </p:cTn>
                                        <p:tgtEl>
                                          <p:spTgt spid="50"/>
                                        </p:tgtEl>
                                        <p:attrNameLst>
                                          <p:attrName>style.visibility</p:attrName>
                                        </p:attrNameLst>
                                      </p:cBhvr>
                                      <p:to>
                                        <p:strVal val="visible"/>
                                      </p:to>
                                    </p:set>
                                    <p:animEffect transition="in" filter="fade">
                                      <p:cBhvr>
                                        <p:cTn id="33" dur="300"/>
                                        <p:tgtEl>
                                          <p:spTgt spid="50"/>
                                        </p:tgtEl>
                                      </p:cBhvr>
                                    </p:animEffect>
                                  </p:childTnLst>
                                </p:cTn>
                              </p:par>
                              <p:par>
                                <p:cTn id="34" presetID="10" presetClass="entr" presetSubtype="0" fill="hold" grpId="0" nodeType="withEffect">
                                  <p:stCondLst>
                                    <p:cond delay="1000"/>
                                  </p:stCondLst>
                                  <p:childTnLst>
                                    <p:set>
                                      <p:cBhvr>
                                        <p:cTn id="35" dur="1" fill="hold">
                                          <p:stCondLst>
                                            <p:cond delay="0"/>
                                          </p:stCondLst>
                                        </p:cTn>
                                        <p:tgtEl>
                                          <p:spTgt spid="36"/>
                                        </p:tgtEl>
                                        <p:attrNameLst>
                                          <p:attrName>style.visibility</p:attrName>
                                        </p:attrNameLst>
                                      </p:cBhvr>
                                      <p:to>
                                        <p:strVal val="visible"/>
                                      </p:to>
                                    </p:set>
                                    <p:animEffect transition="in" filter="fade">
                                      <p:cBhvr>
                                        <p:cTn id="36" dur="300"/>
                                        <p:tgtEl>
                                          <p:spTgt spid="36"/>
                                        </p:tgtEl>
                                      </p:cBhvr>
                                    </p:animEffect>
                                  </p:childTnLst>
                                </p:cTn>
                              </p:par>
                              <p:par>
                                <p:cTn id="37" presetID="6" presetClass="emph" presetSubtype="0" accel="100000" autoRev="1" fill="hold" grpId="1" nodeType="withEffect">
                                  <p:stCondLst>
                                    <p:cond delay="0"/>
                                  </p:stCondLst>
                                  <p:childTnLst>
                                    <p:animScale>
                                      <p:cBhvr>
                                        <p:cTn id="38" dur="750" fill="hold"/>
                                        <p:tgtEl>
                                          <p:spTgt spid="36"/>
                                        </p:tgtEl>
                                      </p:cBhvr>
                                      <p:by x="0" y="0"/>
                                    </p:animScale>
                                  </p:childTnLst>
                                </p:cTn>
                              </p:par>
                              <p:par>
                                <p:cTn id="39" presetID="6" presetClass="emph" presetSubtype="0" accel="100000" autoRev="1" fill="hold" grpId="3" nodeType="withEffect">
                                  <p:stCondLst>
                                    <p:cond delay="0"/>
                                  </p:stCondLst>
                                  <p:childTnLst>
                                    <p:animScale>
                                      <p:cBhvr>
                                        <p:cTn id="40" dur="750" fill="hold"/>
                                        <p:tgtEl>
                                          <p:spTgt spid="50"/>
                                        </p:tgtEl>
                                      </p:cBhvr>
                                      <p:by x="0" y="0"/>
                                    </p:animScale>
                                  </p:childTnLst>
                                </p:cTn>
                              </p:par>
                              <p:par>
                                <p:cTn id="41" presetID="10" presetClass="entr" presetSubtype="0" fill="hold" grpId="1" nodeType="withEffect">
                                  <p:stCondLst>
                                    <p:cond delay="1050"/>
                                  </p:stCondLst>
                                  <p:childTnLst>
                                    <p:set>
                                      <p:cBhvr>
                                        <p:cTn id="42" dur="1" fill="hold">
                                          <p:stCondLst>
                                            <p:cond delay="0"/>
                                          </p:stCondLst>
                                        </p:cTn>
                                        <p:tgtEl>
                                          <p:spTgt spid="49"/>
                                        </p:tgtEl>
                                        <p:attrNameLst>
                                          <p:attrName>style.visibility</p:attrName>
                                        </p:attrNameLst>
                                      </p:cBhvr>
                                      <p:to>
                                        <p:strVal val="visible"/>
                                      </p:to>
                                    </p:set>
                                    <p:animEffect transition="in" filter="fade">
                                      <p:cBhvr>
                                        <p:cTn id="43" dur="300"/>
                                        <p:tgtEl>
                                          <p:spTgt spid="49"/>
                                        </p:tgtEl>
                                      </p:cBhvr>
                                    </p:animEffect>
                                  </p:childTnLst>
                                </p:cTn>
                              </p:par>
                              <p:par>
                                <p:cTn id="44" presetID="10" presetClass="entr" presetSubtype="0" fill="hold" grpId="0" nodeType="withEffect">
                                  <p:stCondLst>
                                    <p:cond delay="1050"/>
                                  </p:stCondLst>
                                  <p:childTnLst>
                                    <p:set>
                                      <p:cBhvr>
                                        <p:cTn id="45" dur="1" fill="hold">
                                          <p:stCondLst>
                                            <p:cond delay="0"/>
                                          </p:stCondLst>
                                        </p:cTn>
                                        <p:tgtEl>
                                          <p:spTgt spid="35"/>
                                        </p:tgtEl>
                                        <p:attrNameLst>
                                          <p:attrName>style.visibility</p:attrName>
                                        </p:attrNameLst>
                                      </p:cBhvr>
                                      <p:to>
                                        <p:strVal val="visible"/>
                                      </p:to>
                                    </p:set>
                                    <p:animEffect transition="in" filter="fade">
                                      <p:cBhvr>
                                        <p:cTn id="46" dur="300"/>
                                        <p:tgtEl>
                                          <p:spTgt spid="35"/>
                                        </p:tgtEl>
                                      </p:cBhvr>
                                    </p:animEffect>
                                  </p:childTnLst>
                                </p:cTn>
                              </p:par>
                              <p:par>
                                <p:cTn id="47" presetID="6" presetClass="emph" presetSubtype="0" accel="100000" autoRev="1" fill="hold" grpId="0" nodeType="withEffect">
                                  <p:stCondLst>
                                    <p:cond delay="50"/>
                                  </p:stCondLst>
                                  <p:childTnLst>
                                    <p:animScale>
                                      <p:cBhvr>
                                        <p:cTn id="48" dur="750" fill="hold"/>
                                        <p:tgtEl>
                                          <p:spTgt spid="49"/>
                                        </p:tgtEl>
                                      </p:cBhvr>
                                      <p:by x="0" y="0"/>
                                    </p:animScale>
                                  </p:childTnLst>
                                </p:cTn>
                              </p:par>
                              <p:par>
                                <p:cTn id="49" presetID="6" presetClass="emph" presetSubtype="0" accel="100000" autoRev="1" fill="hold" grpId="1" nodeType="withEffect">
                                  <p:stCondLst>
                                    <p:cond delay="50"/>
                                  </p:stCondLst>
                                  <p:childTnLst>
                                    <p:animScale>
                                      <p:cBhvr>
                                        <p:cTn id="50" dur="750" fill="hold"/>
                                        <p:tgtEl>
                                          <p:spTgt spid="35"/>
                                        </p:tgtEl>
                                      </p:cBhvr>
                                      <p:by x="0" y="0"/>
                                    </p:animScale>
                                  </p:childTnLst>
                                </p:cTn>
                              </p:par>
                              <p:par>
                                <p:cTn id="51" presetID="10" presetClass="entr" presetSubtype="0" fill="hold" grpId="5" nodeType="withEffect">
                                  <p:stCondLst>
                                    <p:cond delay="1100"/>
                                  </p:stCondLst>
                                  <p:childTnLst>
                                    <p:set>
                                      <p:cBhvr>
                                        <p:cTn id="52" dur="1" fill="hold">
                                          <p:stCondLst>
                                            <p:cond delay="0"/>
                                          </p:stCondLst>
                                        </p:cTn>
                                        <p:tgtEl>
                                          <p:spTgt spid="51"/>
                                        </p:tgtEl>
                                        <p:attrNameLst>
                                          <p:attrName>style.visibility</p:attrName>
                                        </p:attrNameLst>
                                      </p:cBhvr>
                                      <p:to>
                                        <p:strVal val="visible"/>
                                      </p:to>
                                    </p:set>
                                    <p:animEffect transition="in" filter="fade">
                                      <p:cBhvr>
                                        <p:cTn id="53" dur="300"/>
                                        <p:tgtEl>
                                          <p:spTgt spid="51"/>
                                        </p:tgtEl>
                                      </p:cBhvr>
                                    </p:animEffect>
                                  </p:childTnLst>
                                </p:cTn>
                              </p:par>
                              <p:par>
                                <p:cTn id="54" presetID="10" presetClass="entr" presetSubtype="0" fill="hold" grpId="4" nodeType="withEffect">
                                  <p:stCondLst>
                                    <p:cond delay="1100"/>
                                  </p:stCondLst>
                                  <p:childTnLst>
                                    <p:set>
                                      <p:cBhvr>
                                        <p:cTn id="55" dur="1" fill="hold">
                                          <p:stCondLst>
                                            <p:cond delay="0"/>
                                          </p:stCondLst>
                                        </p:cTn>
                                        <p:tgtEl>
                                          <p:spTgt spid="61"/>
                                        </p:tgtEl>
                                        <p:attrNameLst>
                                          <p:attrName>style.visibility</p:attrName>
                                        </p:attrNameLst>
                                      </p:cBhvr>
                                      <p:to>
                                        <p:strVal val="visible"/>
                                      </p:to>
                                    </p:set>
                                    <p:animEffect transition="in" filter="fade">
                                      <p:cBhvr>
                                        <p:cTn id="56" dur="300"/>
                                        <p:tgtEl>
                                          <p:spTgt spid="61"/>
                                        </p:tgtEl>
                                      </p:cBhvr>
                                    </p:animEffect>
                                  </p:childTnLst>
                                </p:cTn>
                              </p:par>
                              <p:par>
                                <p:cTn id="57" presetID="6" presetClass="emph" presetSubtype="0" accel="100000" autoRev="1" fill="hold" grpId="4" nodeType="withEffect">
                                  <p:stCondLst>
                                    <p:cond delay="100"/>
                                  </p:stCondLst>
                                  <p:childTnLst>
                                    <p:animScale>
                                      <p:cBhvr>
                                        <p:cTn id="58" dur="750" fill="hold"/>
                                        <p:tgtEl>
                                          <p:spTgt spid="51"/>
                                        </p:tgtEl>
                                      </p:cBhvr>
                                      <p:by x="0" y="0"/>
                                    </p:animScale>
                                  </p:childTnLst>
                                </p:cTn>
                              </p:par>
                              <p:par>
                                <p:cTn id="59" presetID="6" presetClass="emph" presetSubtype="0" accel="100000" autoRev="1" fill="hold" grpId="5" nodeType="withEffect">
                                  <p:stCondLst>
                                    <p:cond delay="100"/>
                                  </p:stCondLst>
                                  <p:childTnLst>
                                    <p:animScale>
                                      <p:cBhvr>
                                        <p:cTn id="60" dur="750" fill="hold"/>
                                        <p:tgtEl>
                                          <p:spTgt spid="61"/>
                                        </p:tgtEl>
                                      </p:cBhvr>
                                      <p:by x="0" y="0"/>
                                    </p:animScale>
                                  </p:childTnLst>
                                </p:cTn>
                              </p:par>
                              <p:par>
                                <p:cTn id="61" presetID="1" presetClass="entr" presetSubtype="0" fill="hold" grpId="2" nodeType="withEffect">
                                  <p:stCondLst>
                                    <p:cond delay="0"/>
                                  </p:stCondLst>
                                  <p:childTnLst>
                                    <p:set>
                                      <p:cBhvr>
                                        <p:cTn id="62" dur="1" fill="hold">
                                          <p:stCondLst>
                                            <p:cond delay="0"/>
                                          </p:stCondLst>
                                        </p:cTn>
                                        <p:tgtEl>
                                          <p:spTgt spid="35"/>
                                        </p:tgtEl>
                                        <p:attrNameLst>
                                          <p:attrName>style.visibility</p:attrName>
                                        </p:attrNameLst>
                                      </p:cBhvr>
                                      <p:to>
                                        <p:strVal val="visible"/>
                                      </p:to>
                                    </p:set>
                                  </p:childTnLst>
                                </p:cTn>
                              </p:par>
                              <p:par>
                                <p:cTn id="63" presetID="1" presetClass="exit" presetSubtype="0" fill="hold" grpId="3" nodeType="withEffect">
                                  <p:stCondLst>
                                    <p:cond delay="0"/>
                                  </p:stCondLst>
                                  <p:childTnLst>
                                    <p:set>
                                      <p:cBhvr>
                                        <p:cTn id="64" dur="1" fill="hold">
                                          <p:stCondLst>
                                            <p:cond delay="0"/>
                                          </p:stCondLst>
                                        </p:cTn>
                                        <p:tgtEl>
                                          <p:spTgt spid="35"/>
                                        </p:tgtEl>
                                        <p:attrNameLst>
                                          <p:attrName>style.visibility</p:attrName>
                                        </p:attrNameLst>
                                      </p:cBhvr>
                                      <p:to>
                                        <p:strVal val="hidden"/>
                                      </p:to>
                                    </p:set>
                                  </p:childTnLst>
                                </p:cTn>
                              </p:par>
                              <p:par>
                                <p:cTn id="65" presetID="6" presetClass="emph" presetSubtype="0" fill="hold" grpId="4" nodeType="withEffect">
                                  <p:stCondLst>
                                    <p:cond delay="0"/>
                                  </p:stCondLst>
                                  <p:childTnLst>
                                    <p:animScale>
                                      <p:cBhvr>
                                        <p:cTn id="66" dur="10" fill="hold"/>
                                        <p:tgtEl>
                                          <p:spTgt spid="35"/>
                                        </p:tgtEl>
                                      </p:cBhvr>
                                      <p:by x="80000" y="80000"/>
                                    </p:animScale>
                                  </p:childTnLst>
                                </p:cTn>
                              </p:par>
                              <p:par>
                                <p:cTn id="67" presetID="2" presetClass="entr" presetSubtype="4" decel="100000" fill="hold" grpId="2" nodeType="withEffect">
                                  <p:stCondLst>
                                    <p:cond delay="0"/>
                                  </p:stCondLst>
                                  <p:childTnLst>
                                    <p:set>
                                      <p:cBhvr>
                                        <p:cTn id="68" dur="1" fill="hold">
                                          <p:stCondLst>
                                            <p:cond delay="0"/>
                                          </p:stCondLst>
                                        </p:cTn>
                                        <p:tgtEl>
                                          <p:spTgt spid="36"/>
                                        </p:tgtEl>
                                        <p:attrNameLst>
                                          <p:attrName>style.visibility</p:attrName>
                                        </p:attrNameLst>
                                      </p:cBhvr>
                                      <p:to>
                                        <p:strVal val="visible"/>
                                      </p:to>
                                    </p:set>
                                    <p:anim calcmode="lin" valueType="num">
                                      <p:cBhvr additive="base">
                                        <p:cTn id="69" dur="500" fill="hold"/>
                                        <p:tgtEl>
                                          <p:spTgt spid="36"/>
                                        </p:tgtEl>
                                        <p:attrNameLst>
                                          <p:attrName>ppt_x</p:attrName>
                                        </p:attrNameLst>
                                      </p:cBhvr>
                                      <p:tavLst>
                                        <p:tav tm="0">
                                          <p:val>
                                            <p:strVal val="#ppt_x"/>
                                          </p:val>
                                        </p:tav>
                                        <p:tav tm="100000">
                                          <p:val>
                                            <p:strVal val="#ppt_x"/>
                                          </p:val>
                                        </p:tav>
                                      </p:tavLst>
                                    </p:anim>
                                    <p:anim calcmode="lin" valueType="num">
                                      <p:cBhvr additive="base">
                                        <p:cTn id="70" dur="500" fill="hold"/>
                                        <p:tgtEl>
                                          <p:spTgt spid="36"/>
                                        </p:tgtEl>
                                        <p:attrNameLst>
                                          <p:attrName>ppt_y</p:attrName>
                                        </p:attrNameLst>
                                      </p:cBhvr>
                                      <p:tavLst>
                                        <p:tav tm="0">
                                          <p:val>
                                            <p:strVal val="1+#ppt_h/2"/>
                                          </p:val>
                                        </p:tav>
                                        <p:tav tm="100000">
                                          <p:val>
                                            <p:strVal val="#ppt_y"/>
                                          </p:val>
                                        </p:tav>
                                      </p:tavLst>
                                    </p:anim>
                                  </p:childTnLst>
                                </p:cTn>
                              </p:par>
                              <p:par>
                                <p:cTn id="71" presetID="2" presetClass="entr" presetSubtype="4" decel="100000" fill="hold" grpId="5" nodeType="withEffect">
                                  <p:stCondLst>
                                    <p:cond delay="100"/>
                                  </p:stCondLst>
                                  <p:childTnLst>
                                    <p:set>
                                      <p:cBhvr>
                                        <p:cTn id="72" dur="1" fill="hold">
                                          <p:stCondLst>
                                            <p:cond delay="0"/>
                                          </p:stCondLst>
                                        </p:cTn>
                                        <p:tgtEl>
                                          <p:spTgt spid="35"/>
                                        </p:tgtEl>
                                        <p:attrNameLst>
                                          <p:attrName>style.visibility</p:attrName>
                                        </p:attrNameLst>
                                      </p:cBhvr>
                                      <p:to>
                                        <p:strVal val="visible"/>
                                      </p:to>
                                    </p:set>
                                    <p:anim calcmode="lin" valueType="num">
                                      <p:cBhvr additive="base">
                                        <p:cTn id="73" dur="500" fill="hold"/>
                                        <p:tgtEl>
                                          <p:spTgt spid="35"/>
                                        </p:tgtEl>
                                        <p:attrNameLst>
                                          <p:attrName>ppt_x</p:attrName>
                                        </p:attrNameLst>
                                      </p:cBhvr>
                                      <p:tavLst>
                                        <p:tav tm="0">
                                          <p:val>
                                            <p:strVal val="#ppt_x"/>
                                          </p:val>
                                        </p:tav>
                                        <p:tav tm="100000">
                                          <p:val>
                                            <p:strVal val="#ppt_x"/>
                                          </p:val>
                                        </p:tav>
                                      </p:tavLst>
                                    </p:anim>
                                    <p:anim calcmode="lin" valueType="num">
                                      <p:cBhvr additive="base">
                                        <p:cTn id="74" dur="500" fill="hold"/>
                                        <p:tgtEl>
                                          <p:spTgt spid="35"/>
                                        </p:tgtEl>
                                        <p:attrNameLst>
                                          <p:attrName>ppt_y</p:attrName>
                                        </p:attrNameLst>
                                      </p:cBhvr>
                                      <p:tavLst>
                                        <p:tav tm="0">
                                          <p:val>
                                            <p:strVal val="1+#ppt_h/2"/>
                                          </p:val>
                                        </p:tav>
                                        <p:tav tm="100000">
                                          <p:val>
                                            <p:strVal val="#ppt_y"/>
                                          </p:val>
                                        </p:tav>
                                      </p:tavLst>
                                    </p:anim>
                                  </p:childTnLst>
                                </p:cTn>
                              </p:par>
                              <p:par>
                                <p:cTn id="75" presetID="2" presetClass="entr" presetSubtype="4" decel="100000" fill="hold" grpId="3" nodeType="withEffect">
                                  <p:stCondLst>
                                    <p:cond delay="200"/>
                                  </p:stCondLst>
                                  <p:childTnLst>
                                    <p:set>
                                      <p:cBhvr>
                                        <p:cTn id="76" dur="1" fill="hold">
                                          <p:stCondLst>
                                            <p:cond delay="0"/>
                                          </p:stCondLst>
                                        </p:cTn>
                                        <p:tgtEl>
                                          <p:spTgt spid="61"/>
                                        </p:tgtEl>
                                        <p:attrNameLst>
                                          <p:attrName>style.visibility</p:attrName>
                                        </p:attrNameLst>
                                      </p:cBhvr>
                                      <p:to>
                                        <p:strVal val="visible"/>
                                      </p:to>
                                    </p:set>
                                    <p:anim calcmode="lin" valueType="num">
                                      <p:cBhvr additive="base">
                                        <p:cTn id="77" dur="500" fill="hold"/>
                                        <p:tgtEl>
                                          <p:spTgt spid="61"/>
                                        </p:tgtEl>
                                        <p:attrNameLst>
                                          <p:attrName>ppt_x</p:attrName>
                                        </p:attrNameLst>
                                      </p:cBhvr>
                                      <p:tavLst>
                                        <p:tav tm="0">
                                          <p:val>
                                            <p:strVal val="#ppt_x"/>
                                          </p:val>
                                        </p:tav>
                                        <p:tav tm="100000">
                                          <p:val>
                                            <p:strVal val="#ppt_x"/>
                                          </p:val>
                                        </p:tav>
                                      </p:tavLst>
                                    </p:anim>
                                    <p:anim calcmode="lin" valueType="num">
                                      <p:cBhvr additive="base">
                                        <p:cTn id="78" dur="500" fill="hold"/>
                                        <p:tgtEl>
                                          <p:spTgt spid="61"/>
                                        </p:tgtEl>
                                        <p:attrNameLst>
                                          <p:attrName>ppt_y</p:attrName>
                                        </p:attrNameLst>
                                      </p:cBhvr>
                                      <p:tavLst>
                                        <p:tav tm="0">
                                          <p:val>
                                            <p:strVal val="1+#ppt_h/2"/>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10" presetClass="exit" presetSubtype="0" fill="hold" grpId="3" nodeType="clickEffect">
                                  <p:stCondLst>
                                    <p:cond delay="0"/>
                                  </p:stCondLst>
                                  <p:childTnLst>
                                    <p:animEffect transition="out" filter="fade">
                                      <p:cBhvr>
                                        <p:cTn id="82" dur="250"/>
                                        <p:tgtEl>
                                          <p:spTgt spid="36"/>
                                        </p:tgtEl>
                                      </p:cBhvr>
                                    </p:animEffect>
                                    <p:set>
                                      <p:cBhvr>
                                        <p:cTn id="83" dur="1" fill="hold">
                                          <p:stCondLst>
                                            <p:cond delay="249"/>
                                          </p:stCondLst>
                                        </p:cTn>
                                        <p:tgtEl>
                                          <p:spTgt spid="36"/>
                                        </p:tgtEl>
                                        <p:attrNameLst>
                                          <p:attrName>style.visibility</p:attrName>
                                        </p:attrNameLst>
                                      </p:cBhvr>
                                      <p:to>
                                        <p:strVal val="hidden"/>
                                      </p:to>
                                    </p:set>
                                  </p:childTnLst>
                                </p:cTn>
                              </p:par>
                              <p:par>
                                <p:cTn id="84" presetID="10" presetClass="exit" presetSubtype="0" fill="hold" grpId="3" nodeType="withEffect">
                                  <p:stCondLst>
                                    <p:cond delay="0"/>
                                  </p:stCondLst>
                                  <p:childTnLst>
                                    <p:animEffect transition="out" filter="fade">
                                      <p:cBhvr>
                                        <p:cTn id="85" dur="250"/>
                                        <p:tgtEl>
                                          <p:spTgt spid="37"/>
                                        </p:tgtEl>
                                      </p:cBhvr>
                                    </p:animEffect>
                                    <p:set>
                                      <p:cBhvr>
                                        <p:cTn id="86" dur="1" fill="hold">
                                          <p:stCondLst>
                                            <p:cond delay="249"/>
                                          </p:stCondLst>
                                        </p:cTn>
                                        <p:tgtEl>
                                          <p:spTgt spid="37"/>
                                        </p:tgtEl>
                                        <p:attrNameLst>
                                          <p:attrName>style.visibility</p:attrName>
                                        </p:attrNameLst>
                                      </p:cBhvr>
                                      <p:to>
                                        <p:strVal val="hidden"/>
                                      </p:to>
                                    </p:set>
                                  </p:childTnLst>
                                </p:cTn>
                              </p:par>
                              <p:par>
                                <p:cTn id="87" presetID="6" presetClass="emph" presetSubtype="0" decel="100000" fill="hold" grpId="4" nodeType="withEffect">
                                  <p:stCondLst>
                                    <p:cond delay="0"/>
                                  </p:stCondLst>
                                  <p:childTnLst>
                                    <p:animScale>
                                      <p:cBhvr>
                                        <p:cTn id="88" dur="500" fill="hold"/>
                                        <p:tgtEl>
                                          <p:spTgt spid="36"/>
                                        </p:tgtEl>
                                      </p:cBhvr>
                                      <p:by x="80000" y="80000"/>
                                    </p:animScale>
                                  </p:childTnLst>
                                </p:cTn>
                              </p:par>
                              <p:par>
                                <p:cTn id="89" presetID="42" presetClass="path" presetSubtype="0" decel="100000" fill="hold" grpId="5" nodeType="withEffect">
                                  <p:stCondLst>
                                    <p:cond delay="0"/>
                                  </p:stCondLst>
                                  <p:childTnLst>
                                    <p:animMotion origin="layout" path="M -4.41409E-6 -2.82342E-6 L 0.03013 -2.82342E-6 " pathEditMode="relative" rAng="0" ptsTypes="AA">
                                      <p:cBhvr>
                                        <p:cTn id="90" dur="500" fill="hold"/>
                                        <p:tgtEl>
                                          <p:spTgt spid="36"/>
                                        </p:tgtEl>
                                        <p:attrNameLst>
                                          <p:attrName>ppt_x</p:attrName>
                                          <p:attrName>ppt_y</p:attrName>
                                        </p:attrNameLst>
                                      </p:cBhvr>
                                      <p:rCtr x="1506" y="0"/>
                                    </p:animMotion>
                                  </p:childTnLst>
                                </p:cTn>
                              </p:par>
                              <p:par>
                                <p:cTn id="91" presetID="10" presetClass="exit" presetSubtype="0" fill="hold" grpId="0" nodeType="withEffect">
                                  <p:stCondLst>
                                    <p:cond delay="0"/>
                                  </p:stCondLst>
                                  <p:childTnLst>
                                    <p:animEffect transition="out" filter="fade">
                                      <p:cBhvr>
                                        <p:cTn id="92" dur="250"/>
                                        <p:tgtEl>
                                          <p:spTgt spid="61"/>
                                        </p:tgtEl>
                                      </p:cBhvr>
                                    </p:animEffect>
                                    <p:set>
                                      <p:cBhvr>
                                        <p:cTn id="93" dur="1" fill="hold">
                                          <p:stCondLst>
                                            <p:cond delay="249"/>
                                          </p:stCondLst>
                                        </p:cTn>
                                        <p:tgtEl>
                                          <p:spTgt spid="61"/>
                                        </p:tgtEl>
                                        <p:attrNameLst>
                                          <p:attrName>style.visibility</p:attrName>
                                        </p:attrNameLst>
                                      </p:cBhvr>
                                      <p:to>
                                        <p:strVal val="hidden"/>
                                      </p:to>
                                    </p:set>
                                  </p:childTnLst>
                                </p:cTn>
                              </p:par>
                              <p:par>
                                <p:cTn id="94" presetID="6" presetClass="emph" presetSubtype="0" decel="100000" fill="hold" grpId="1" nodeType="withEffect">
                                  <p:stCondLst>
                                    <p:cond delay="0"/>
                                  </p:stCondLst>
                                  <p:childTnLst>
                                    <p:animScale>
                                      <p:cBhvr>
                                        <p:cTn id="95" dur="500" fill="hold"/>
                                        <p:tgtEl>
                                          <p:spTgt spid="61"/>
                                        </p:tgtEl>
                                      </p:cBhvr>
                                      <p:by x="80000" y="80000"/>
                                    </p:animScale>
                                  </p:childTnLst>
                                </p:cTn>
                              </p:par>
                              <p:par>
                                <p:cTn id="96" presetID="42" presetClass="path" presetSubtype="0" decel="100000" fill="hold" grpId="2" nodeType="withEffect">
                                  <p:stCondLst>
                                    <p:cond delay="0"/>
                                  </p:stCondLst>
                                  <p:childTnLst>
                                    <p:animMotion origin="layout" path="M 4.41409E-6 -4.97049E-6 L -0.02885 -4.97049E-6 " pathEditMode="relative" rAng="0" ptsTypes="AA">
                                      <p:cBhvr>
                                        <p:cTn id="97" dur="500" fill="hold"/>
                                        <p:tgtEl>
                                          <p:spTgt spid="61"/>
                                        </p:tgtEl>
                                        <p:attrNameLst>
                                          <p:attrName>ppt_x</p:attrName>
                                          <p:attrName>ppt_y</p:attrName>
                                        </p:attrNameLst>
                                      </p:cBhvr>
                                      <p:rCtr x="-1442" y="0"/>
                                    </p:animMotion>
                                  </p:childTnLst>
                                </p:cTn>
                              </p:par>
                              <p:par>
                                <p:cTn id="98" presetID="10" presetClass="exit" presetSubtype="0" fill="hold" grpId="3" nodeType="withEffect">
                                  <p:stCondLst>
                                    <p:cond delay="0"/>
                                  </p:stCondLst>
                                  <p:childTnLst>
                                    <p:animEffect transition="out" filter="fade">
                                      <p:cBhvr>
                                        <p:cTn id="99" dur="250"/>
                                        <p:tgtEl>
                                          <p:spTgt spid="44"/>
                                        </p:tgtEl>
                                      </p:cBhvr>
                                    </p:animEffect>
                                    <p:set>
                                      <p:cBhvr>
                                        <p:cTn id="100" dur="1" fill="hold">
                                          <p:stCondLst>
                                            <p:cond delay="249"/>
                                          </p:stCondLst>
                                        </p:cTn>
                                        <p:tgtEl>
                                          <p:spTgt spid="44"/>
                                        </p:tgtEl>
                                        <p:attrNameLst>
                                          <p:attrName>style.visibility</p:attrName>
                                        </p:attrNameLst>
                                      </p:cBhvr>
                                      <p:to>
                                        <p:strVal val="hidden"/>
                                      </p:to>
                                    </p:set>
                                  </p:childTnLst>
                                </p:cTn>
                              </p:par>
                              <p:par>
                                <p:cTn id="101" presetID="6" presetClass="emph" presetSubtype="0" decel="100000" fill="hold" grpId="2" nodeType="withEffect">
                                  <p:stCondLst>
                                    <p:cond delay="0"/>
                                  </p:stCondLst>
                                  <p:childTnLst>
                                    <p:animScale>
                                      <p:cBhvr>
                                        <p:cTn id="102" dur="1000" fill="hold"/>
                                        <p:tgtEl>
                                          <p:spTgt spid="44"/>
                                        </p:tgtEl>
                                      </p:cBhvr>
                                      <p:by x="0" y="0"/>
                                    </p:animScale>
                                  </p:childTnLst>
                                </p:cTn>
                              </p:par>
                              <p:par>
                                <p:cTn id="103" presetID="42" presetClass="path" presetSubtype="0" decel="100000" fill="hold" grpId="4" nodeType="withEffect">
                                  <p:stCondLst>
                                    <p:cond delay="0"/>
                                  </p:stCondLst>
                                  <p:childTnLst>
                                    <p:animMotion origin="layout" path="M 5.10595E-7 -5.03858E-7 L 5.10595E-7 0.27871 " pathEditMode="relative" rAng="0" ptsTypes="AA">
                                      <p:cBhvr>
                                        <p:cTn id="104" dur="1000" fill="hold"/>
                                        <p:tgtEl>
                                          <p:spTgt spid="44"/>
                                        </p:tgtEl>
                                        <p:attrNameLst>
                                          <p:attrName>ppt_x</p:attrName>
                                          <p:attrName>ppt_y</p:attrName>
                                        </p:attrNameLst>
                                      </p:cBhvr>
                                      <p:rCtr x="0" y="13936"/>
                                    </p:animMotion>
                                  </p:childTnLst>
                                </p:cTn>
                              </p:par>
                              <p:par>
                                <p:cTn id="105" presetID="10" presetClass="exit" presetSubtype="0" fill="hold" grpId="3" nodeType="withEffect">
                                  <p:stCondLst>
                                    <p:cond delay="0"/>
                                  </p:stCondLst>
                                  <p:childTnLst>
                                    <p:animEffect transition="out" filter="fade">
                                      <p:cBhvr>
                                        <p:cTn id="106" dur="250"/>
                                        <p:tgtEl>
                                          <p:spTgt spid="89"/>
                                        </p:tgtEl>
                                      </p:cBhvr>
                                    </p:animEffect>
                                    <p:set>
                                      <p:cBhvr>
                                        <p:cTn id="107" dur="1" fill="hold">
                                          <p:stCondLst>
                                            <p:cond delay="249"/>
                                          </p:stCondLst>
                                        </p:cTn>
                                        <p:tgtEl>
                                          <p:spTgt spid="89"/>
                                        </p:tgtEl>
                                        <p:attrNameLst>
                                          <p:attrName>style.visibility</p:attrName>
                                        </p:attrNameLst>
                                      </p:cBhvr>
                                      <p:to>
                                        <p:strVal val="hidden"/>
                                      </p:to>
                                    </p:set>
                                  </p:childTnLst>
                                </p:cTn>
                              </p:par>
                              <p:par>
                                <p:cTn id="108" presetID="6" presetClass="emph" presetSubtype="0" decel="100000" fill="hold" grpId="2" nodeType="withEffect">
                                  <p:stCondLst>
                                    <p:cond delay="0"/>
                                  </p:stCondLst>
                                  <p:childTnLst>
                                    <p:animScale>
                                      <p:cBhvr>
                                        <p:cTn id="109" dur="1000" fill="hold"/>
                                        <p:tgtEl>
                                          <p:spTgt spid="89"/>
                                        </p:tgtEl>
                                      </p:cBhvr>
                                      <p:by x="0" y="0"/>
                                    </p:animScale>
                                  </p:childTnLst>
                                </p:cTn>
                              </p:par>
                              <p:par>
                                <p:cTn id="110" presetID="42" presetClass="path" presetSubtype="0" decel="100000" fill="hold" grpId="4" nodeType="withEffect">
                                  <p:stCondLst>
                                    <p:cond delay="0"/>
                                  </p:stCondLst>
                                  <p:childTnLst>
                                    <p:animMotion origin="layout" path="M -1.77176E-6 -5.03858E-7 L -1.77176E-6 0.27871 " pathEditMode="relative" rAng="0" ptsTypes="AA">
                                      <p:cBhvr>
                                        <p:cTn id="111" dur="1000" fill="hold"/>
                                        <p:tgtEl>
                                          <p:spTgt spid="89"/>
                                        </p:tgtEl>
                                        <p:attrNameLst>
                                          <p:attrName>ppt_x</p:attrName>
                                          <p:attrName>ppt_y</p:attrName>
                                        </p:attrNameLst>
                                      </p:cBhvr>
                                      <p:rCtr x="0" y="13936"/>
                                    </p:animMotion>
                                  </p:childTnLst>
                                </p:cTn>
                              </p:par>
                              <p:par>
                                <p:cTn id="112" presetID="10" presetClass="exit" presetSubtype="0" fill="hold" grpId="3" nodeType="withEffect">
                                  <p:stCondLst>
                                    <p:cond delay="0"/>
                                  </p:stCondLst>
                                  <p:childTnLst>
                                    <p:animEffect transition="out" filter="fade">
                                      <p:cBhvr>
                                        <p:cTn id="113" dur="250"/>
                                        <p:tgtEl>
                                          <p:spTgt spid="90"/>
                                        </p:tgtEl>
                                      </p:cBhvr>
                                    </p:animEffect>
                                    <p:set>
                                      <p:cBhvr>
                                        <p:cTn id="114" dur="1" fill="hold">
                                          <p:stCondLst>
                                            <p:cond delay="249"/>
                                          </p:stCondLst>
                                        </p:cTn>
                                        <p:tgtEl>
                                          <p:spTgt spid="90"/>
                                        </p:tgtEl>
                                        <p:attrNameLst>
                                          <p:attrName>style.visibility</p:attrName>
                                        </p:attrNameLst>
                                      </p:cBhvr>
                                      <p:to>
                                        <p:strVal val="hidden"/>
                                      </p:to>
                                    </p:set>
                                  </p:childTnLst>
                                </p:cTn>
                              </p:par>
                              <p:par>
                                <p:cTn id="115" presetID="6" presetClass="emph" presetSubtype="0" decel="100000" fill="hold" grpId="2" nodeType="withEffect">
                                  <p:stCondLst>
                                    <p:cond delay="0"/>
                                  </p:stCondLst>
                                  <p:childTnLst>
                                    <p:animScale>
                                      <p:cBhvr>
                                        <p:cTn id="116" dur="1000" fill="hold"/>
                                        <p:tgtEl>
                                          <p:spTgt spid="90"/>
                                        </p:tgtEl>
                                      </p:cBhvr>
                                      <p:by x="0" y="0"/>
                                    </p:animScale>
                                  </p:childTnLst>
                                </p:cTn>
                              </p:par>
                              <p:par>
                                <p:cTn id="117" presetID="42" presetClass="path" presetSubtype="0" decel="100000" fill="hold" grpId="4" nodeType="withEffect">
                                  <p:stCondLst>
                                    <p:cond delay="0"/>
                                  </p:stCondLst>
                                  <p:childTnLst>
                                    <p:animMotion origin="layout" path="M 4.68981E-6 -5.03858E-7 L 4.68981E-6 0.27871 " pathEditMode="relative" rAng="0" ptsTypes="AA">
                                      <p:cBhvr>
                                        <p:cTn id="118" dur="1000" fill="hold"/>
                                        <p:tgtEl>
                                          <p:spTgt spid="90"/>
                                        </p:tgtEl>
                                        <p:attrNameLst>
                                          <p:attrName>ppt_x</p:attrName>
                                          <p:attrName>ppt_y</p:attrName>
                                        </p:attrNameLst>
                                      </p:cBhvr>
                                      <p:rCtr x="0" y="13936"/>
                                    </p:animMotion>
                                  </p:childTnLst>
                                </p:cTn>
                              </p:par>
                              <p:par>
                                <p:cTn id="119" presetID="1" presetClass="entr" presetSubtype="0" fill="hold" grpId="4" nodeType="withEffect">
                                  <p:stCondLst>
                                    <p:cond delay="0"/>
                                  </p:stCondLst>
                                  <p:childTnLst>
                                    <p:set>
                                      <p:cBhvr>
                                        <p:cTn id="120" dur="1" fill="hold">
                                          <p:stCondLst>
                                            <p:cond delay="0"/>
                                          </p:stCondLst>
                                        </p:cTn>
                                        <p:tgtEl>
                                          <p:spTgt spid="3"/>
                                        </p:tgtEl>
                                        <p:attrNameLst>
                                          <p:attrName>style.visibility</p:attrName>
                                        </p:attrNameLst>
                                      </p:cBhvr>
                                      <p:to>
                                        <p:strVal val="visible"/>
                                      </p:to>
                                    </p:set>
                                  </p:childTnLst>
                                </p:cTn>
                              </p:par>
                              <p:par>
                                <p:cTn id="121" presetID="6" presetClass="emph" presetSubtype="0" accel="36000" decel="64000" autoRev="1" fill="hold" grpId="3" nodeType="withEffect">
                                  <p:stCondLst>
                                    <p:cond delay="0"/>
                                  </p:stCondLst>
                                  <p:childTnLst>
                                    <p:animScale>
                                      <p:cBhvr>
                                        <p:cTn id="122" dur="250" fill="hold"/>
                                        <p:tgtEl>
                                          <p:spTgt spid="3"/>
                                        </p:tgtEl>
                                      </p:cBhvr>
                                      <p:by x="0" y="100000"/>
                                    </p:animScale>
                                  </p:childTnLst>
                                </p:cTn>
                              </p:par>
                              <p:par>
                                <p:cTn id="123" presetID="6" presetClass="emph" presetSubtype="0" accel="24000" decel="76000" fill="hold" grpId="0" nodeType="withEffect">
                                  <p:stCondLst>
                                    <p:cond delay="0"/>
                                  </p:stCondLst>
                                  <p:childTnLst>
                                    <p:animScale>
                                      <p:cBhvr>
                                        <p:cTn id="124" dur="600" fill="hold"/>
                                        <p:tgtEl>
                                          <p:spTgt spid="3"/>
                                        </p:tgtEl>
                                      </p:cBhvr>
                                      <p:by x="100000" y="300000"/>
                                    </p:animScale>
                                  </p:childTnLst>
                                </p:cTn>
                              </p:par>
                              <p:par>
                                <p:cTn id="125" presetID="6" presetClass="emph" presetSubtype="0" accel="24000" decel="76000" fill="hold" grpId="1" nodeType="withEffect">
                                  <p:stCondLst>
                                    <p:cond delay="0"/>
                                  </p:stCondLst>
                                  <p:childTnLst>
                                    <p:animScale>
                                      <p:cBhvr>
                                        <p:cTn id="126" dur="600" fill="hold"/>
                                        <p:tgtEl>
                                          <p:spTgt spid="3"/>
                                        </p:tgtEl>
                                      </p:cBhvr>
                                      <p:by x="533200" y="100000"/>
                                    </p:animScale>
                                  </p:childTnLst>
                                </p:cTn>
                              </p:par>
                              <p:par>
                                <p:cTn id="127" presetID="42" presetClass="path" presetSubtype="0" accel="50667" decel="49333" fill="hold" grpId="4" nodeType="withEffect">
                                  <p:stCondLst>
                                    <p:cond delay="0"/>
                                  </p:stCondLst>
                                  <p:childTnLst>
                                    <p:animMotion origin="layout" path="M 0 -1.01226E-6 L 0 -0.33295 " pathEditMode="relative" rAng="0" ptsTypes="AA">
                                      <p:cBhvr>
                                        <p:cTn id="128" dur="600" fill="hold"/>
                                        <p:tgtEl>
                                          <p:spTgt spid="4"/>
                                        </p:tgtEl>
                                        <p:attrNameLst>
                                          <p:attrName>ppt_x</p:attrName>
                                          <p:attrName>ppt_y</p:attrName>
                                        </p:attrNameLst>
                                      </p:cBhvr>
                                      <p:rCtr x="0" y="-16659"/>
                                    </p:animMotion>
                                  </p:childTnLst>
                                </p:cTn>
                              </p:par>
                              <p:par>
                                <p:cTn id="129" presetID="42" presetClass="path" presetSubtype="0" accel="50667" decel="49333" fill="hold" grpId="4" nodeType="withEffect">
                                  <p:stCondLst>
                                    <p:cond delay="0"/>
                                  </p:stCondLst>
                                  <p:childTnLst>
                                    <p:animMotion origin="layout" path="M 0 2.67363E-6 L 0 0.33295 " pathEditMode="relative" rAng="0" ptsTypes="AA">
                                      <p:cBhvr>
                                        <p:cTn id="130" dur="600" fill="hold"/>
                                        <p:tgtEl>
                                          <p:spTgt spid="5"/>
                                        </p:tgtEl>
                                        <p:attrNameLst>
                                          <p:attrName>ppt_x</p:attrName>
                                          <p:attrName>ppt_y</p:attrName>
                                        </p:attrNameLst>
                                      </p:cBhvr>
                                      <p:rCtr x="0" y="16636"/>
                                    </p:animMotion>
                                  </p:childTnLst>
                                </p:cTn>
                              </p:par>
                              <p:par>
                                <p:cTn id="131" presetID="6" presetClass="emph" presetSubtype="0" accel="100000" fill="hold" grpId="0" nodeType="withEffect">
                                  <p:stCondLst>
                                    <p:cond delay="0"/>
                                  </p:stCondLst>
                                  <p:childTnLst>
                                    <p:animScale>
                                      <p:cBhvr>
                                        <p:cTn id="132" dur="250" fill="hold"/>
                                        <p:tgtEl>
                                          <p:spTgt spid="4"/>
                                        </p:tgtEl>
                                      </p:cBhvr>
                                      <p:by x="533200" y="100000"/>
                                    </p:animScale>
                                  </p:childTnLst>
                                </p:cTn>
                              </p:par>
                              <p:par>
                                <p:cTn id="133" presetID="8" presetClass="emph" presetSubtype="0" accel="100000" fill="hold" grpId="1" nodeType="withEffect">
                                  <p:stCondLst>
                                    <p:cond delay="0"/>
                                  </p:stCondLst>
                                  <p:childTnLst>
                                    <p:animRot by="2400000">
                                      <p:cBhvr>
                                        <p:cTn id="134" dur="250" fill="hold"/>
                                        <p:tgtEl>
                                          <p:spTgt spid="4"/>
                                        </p:tgtEl>
                                        <p:attrNameLst>
                                          <p:attrName>r</p:attrName>
                                        </p:attrNameLst>
                                      </p:cBhvr>
                                    </p:animRot>
                                  </p:childTnLst>
                                </p:cTn>
                              </p:par>
                              <p:par>
                                <p:cTn id="135" presetID="8" presetClass="emph" presetSubtype="0" fill="hold" grpId="2" nodeType="withEffect">
                                  <p:stCondLst>
                                    <p:cond delay="250"/>
                                  </p:stCondLst>
                                  <p:childTnLst>
                                    <p:animRot by="-3600000">
                                      <p:cBhvr>
                                        <p:cTn id="136" dur="10" fill="hold"/>
                                        <p:tgtEl>
                                          <p:spTgt spid="4"/>
                                        </p:tgtEl>
                                        <p:attrNameLst>
                                          <p:attrName>r</p:attrName>
                                        </p:attrNameLst>
                                      </p:cBhvr>
                                    </p:animRot>
                                  </p:childTnLst>
                                </p:cTn>
                              </p:par>
                              <p:par>
                                <p:cTn id="137" presetID="19" presetClass="emph" presetSubtype="0" fill="hold" grpId="2" nodeType="withEffect">
                                  <p:stCondLst>
                                    <p:cond delay="250"/>
                                  </p:stCondLst>
                                  <p:childTnLst>
                                    <p:animClr clrSpc="rgb" dir="cw">
                                      <p:cBhvr override="childStyle">
                                        <p:cTn id="138" dur="10" fill="hold"/>
                                        <p:tgtEl>
                                          <p:spTgt spid="3"/>
                                        </p:tgtEl>
                                        <p:attrNameLst>
                                          <p:attrName>style.color</p:attrName>
                                        </p:attrNameLst>
                                      </p:cBhvr>
                                      <p:to>
                                        <a:srgbClr val="FFFFFF"/>
                                      </p:to>
                                    </p:animClr>
                                    <p:animClr clrSpc="rgb" dir="cw">
                                      <p:cBhvr>
                                        <p:cTn id="139" dur="10" fill="hold"/>
                                        <p:tgtEl>
                                          <p:spTgt spid="3"/>
                                        </p:tgtEl>
                                        <p:attrNameLst>
                                          <p:attrName>fillcolor</p:attrName>
                                        </p:attrNameLst>
                                      </p:cBhvr>
                                      <p:to>
                                        <a:srgbClr val="FFFFFF"/>
                                      </p:to>
                                    </p:animClr>
                                    <p:set>
                                      <p:cBhvr>
                                        <p:cTn id="140" dur="10" fill="hold"/>
                                        <p:tgtEl>
                                          <p:spTgt spid="3"/>
                                        </p:tgtEl>
                                        <p:attrNameLst>
                                          <p:attrName>fill.type</p:attrName>
                                        </p:attrNameLst>
                                      </p:cBhvr>
                                      <p:to>
                                        <p:strVal val="solid"/>
                                      </p:to>
                                    </p:set>
                                    <p:set>
                                      <p:cBhvr>
                                        <p:cTn id="141" dur="10" fill="hold"/>
                                        <p:tgtEl>
                                          <p:spTgt spid="3"/>
                                        </p:tgtEl>
                                        <p:attrNameLst>
                                          <p:attrName>fill.on</p:attrName>
                                        </p:attrNameLst>
                                      </p:cBhvr>
                                      <p:to>
                                        <p:strVal val="true"/>
                                      </p:to>
                                    </p:set>
                                  </p:childTnLst>
                                </p:cTn>
                              </p:par>
                              <p:par>
                                <p:cTn id="142" presetID="8" presetClass="emph" presetSubtype="0" decel="100000" fill="hold" grpId="3" nodeType="withEffect">
                                  <p:stCondLst>
                                    <p:cond delay="260"/>
                                  </p:stCondLst>
                                  <p:childTnLst>
                                    <p:animRot by="1200000">
                                      <p:cBhvr>
                                        <p:cTn id="143" dur="400" fill="hold"/>
                                        <p:tgtEl>
                                          <p:spTgt spid="4"/>
                                        </p:tgtEl>
                                        <p:attrNameLst>
                                          <p:attrName>r</p:attrName>
                                        </p:attrNameLst>
                                      </p:cBhvr>
                                    </p:animRot>
                                  </p:childTnLst>
                                </p:cTn>
                              </p:par>
                              <p:par>
                                <p:cTn id="144" presetID="6" presetClass="emph" presetSubtype="0" accel="100000" fill="hold" grpId="0" nodeType="withEffect">
                                  <p:stCondLst>
                                    <p:cond delay="0"/>
                                  </p:stCondLst>
                                  <p:childTnLst>
                                    <p:animScale>
                                      <p:cBhvr>
                                        <p:cTn id="145" dur="250" fill="hold"/>
                                        <p:tgtEl>
                                          <p:spTgt spid="5"/>
                                        </p:tgtEl>
                                      </p:cBhvr>
                                      <p:by x="533200" y="100000"/>
                                    </p:animScale>
                                  </p:childTnLst>
                                </p:cTn>
                              </p:par>
                              <p:par>
                                <p:cTn id="146" presetID="8" presetClass="emph" presetSubtype="0" accel="100000" fill="hold" grpId="1" nodeType="withEffect">
                                  <p:stCondLst>
                                    <p:cond delay="0"/>
                                  </p:stCondLst>
                                  <p:childTnLst>
                                    <p:animRot by="-2400000">
                                      <p:cBhvr>
                                        <p:cTn id="147" dur="250" fill="hold"/>
                                        <p:tgtEl>
                                          <p:spTgt spid="5"/>
                                        </p:tgtEl>
                                        <p:attrNameLst>
                                          <p:attrName>r</p:attrName>
                                        </p:attrNameLst>
                                      </p:cBhvr>
                                    </p:animRot>
                                  </p:childTnLst>
                                </p:cTn>
                              </p:par>
                              <p:par>
                                <p:cTn id="148" presetID="8" presetClass="emph" presetSubtype="0" fill="hold" grpId="2" nodeType="withEffect">
                                  <p:stCondLst>
                                    <p:cond delay="250"/>
                                  </p:stCondLst>
                                  <p:childTnLst>
                                    <p:animRot by="3600000">
                                      <p:cBhvr>
                                        <p:cTn id="149" dur="10" fill="hold"/>
                                        <p:tgtEl>
                                          <p:spTgt spid="5"/>
                                        </p:tgtEl>
                                        <p:attrNameLst>
                                          <p:attrName>r</p:attrName>
                                        </p:attrNameLst>
                                      </p:cBhvr>
                                    </p:animRot>
                                  </p:childTnLst>
                                </p:cTn>
                              </p:par>
                              <p:par>
                                <p:cTn id="150" presetID="8" presetClass="emph" presetSubtype="0" decel="100000" fill="hold" grpId="3" nodeType="withEffect">
                                  <p:stCondLst>
                                    <p:cond delay="260"/>
                                  </p:stCondLst>
                                  <p:childTnLst>
                                    <p:animRot by="-1200000">
                                      <p:cBhvr>
                                        <p:cTn id="151" dur="400" fill="hold"/>
                                        <p:tgtEl>
                                          <p:spTgt spid="5"/>
                                        </p:tgtEl>
                                        <p:attrNameLst>
                                          <p:attrName>r</p:attrName>
                                        </p:attrNameLst>
                                      </p:cBhvr>
                                    </p:animRot>
                                  </p:childTnLst>
                                </p:cTn>
                              </p:par>
                              <p:par>
                                <p:cTn id="152" presetID="10" presetClass="exit" presetSubtype="0" fill="hold" grpId="0" nodeType="withEffect">
                                  <p:stCondLst>
                                    <p:cond delay="0"/>
                                  </p:stCondLst>
                                  <p:childTnLst>
                                    <p:animEffect transition="out" filter="fade">
                                      <p:cBhvr>
                                        <p:cTn id="153" dur="250"/>
                                        <p:tgtEl>
                                          <p:spTgt spid="50"/>
                                        </p:tgtEl>
                                      </p:cBhvr>
                                    </p:animEffect>
                                    <p:set>
                                      <p:cBhvr>
                                        <p:cTn id="154" dur="1" fill="hold">
                                          <p:stCondLst>
                                            <p:cond delay="249"/>
                                          </p:stCondLst>
                                        </p:cTn>
                                        <p:tgtEl>
                                          <p:spTgt spid="50"/>
                                        </p:tgtEl>
                                        <p:attrNameLst>
                                          <p:attrName>style.visibility</p:attrName>
                                        </p:attrNameLst>
                                      </p:cBhvr>
                                      <p:to>
                                        <p:strVal val="hidden"/>
                                      </p:to>
                                    </p:set>
                                  </p:childTnLst>
                                </p:cTn>
                              </p:par>
                              <p:par>
                                <p:cTn id="155" presetID="6" presetClass="emph" presetSubtype="0" decel="100000" fill="hold" grpId="1" nodeType="withEffect">
                                  <p:stCondLst>
                                    <p:cond delay="0"/>
                                  </p:stCondLst>
                                  <p:childTnLst>
                                    <p:animScale>
                                      <p:cBhvr>
                                        <p:cTn id="156" dur="500" fill="hold"/>
                                        <p:tgtEl>
                                          <p:spTgt spid="50"/>
                                        </p:tgtEl>
                                      </p:cBhvr>
                                      <p:by x="80000" y="80000"/>
                                    </p:animScale>
                                  </p:childTnLst>
                                </p:cTn>
                              </p:par>
                              <p:par>
                                <p:cTn id="157" presetID="42" presetClass="path" presetSubtype="0" decel="100000" fill="hold" grpId="2" nodeType="withEffect">
                                  <p:stCondLst>
                                    <p:cond delay="0"/>
                                  </p:stCondLst>
                                  <p:childTnLst>
                                    <p:animMotion origin="layout" path="M 3.87261E-6 1.48148E-6 L 0.03009 1.48148E-6 " pathEditMode="relative" rAng="0" ptsTypes="AA">
                                      <p:cBhvr>
                                        <p:cTn id="158" dur="500" fill="hold"/>
                                        <p:tgtEl>
                                          <p:spTgt spid="50"/>
                                        </p:tgtEl>
                                        <p:attrNameLst>
                                          <p:attrName>ppt_x</p:attrName>
                                          <p:attrName>ppt_y</p:attrName>
                                        </p:attrNameLst>
                                      </p:cBhvr>
                                      <p:rCtr x="1498" y="0"/>
                                    </p:animMotion>
                                  </p:childTnLst>
                                </p:cTn>
                              </p:par>
                              <p:par>
                                <p:cTn id="159" presetID="2" presetClass="entr" presetSubtype="4" decel="100000" fill="hold" grpId="0" nodeType="withEffect">
                                  <p:stCondLst>
                                    <p:cond delay="0"/>
                                  </p:stCondLst>
                                  <p:childTnLst>
                                    <p:set>
                                      <p:cBhvr>
                                        <p:cTn id="160" dur="1" fill="hold">
                                          <p:stCondLst>
                                            <p:cond delay="0"/>
                                          </p:stCondLst>
                                        </p:cTn>
                                        <p:tgtEl>
                                          <p:spTgt spid="51"/>
                                        </p:tgtEl>
                                        <p:attrNameLst>
                                          <p:attrName>style.visibility</p:attrName>
                                        </p:attrNameLst>
                                      </p:cBhvr>
                                      <p:to>
                                        <p:strVal val="visible"/>
                                      </p:to>
                                    </p:set>
                                    <p:anim calcmode="lin" valueType="num">
                                      <p:cBhvr additive="base">
                                        <p:cTn id="161" dur="500" fill="hold"/>
                                        <p:tgtEl>
                                          <p:spTgt spid="51"/>
                                        </p:tgtEl>
                                        <p:attrNameLst>
                                          <p:attrName>ppt_x</p:attrName>
                                        </p:attrNameLst>
                                      </p:cBhvr>
                                      <p:tavLst>
                                        <p:tav tm="0">
                                          <p:val>
                                            <p:strVal val="#ppt_x"/>
                                          </p:val>
                                        </p:tav>
                                        <p:tav tm="100000">
                                          <p:val>
                                            <p:strVal val="#ppt_x"/>
                                          </p:val>
                                        </p:tav>
                                      </p:tavLst>
                                    </p:anim>
                                    <p:anim calcmode="lin" valueType="num">
                                      <p:cBhvr additive="base">
                                        <p:cTn id="162" dur="500" fill="hold"/>
                                        <p:tgtEl>
                                          <p:spTgt spid="51"/>
                                        </p:tgtEl>
                                        <p:attrNameLst>
                                          <p:attrName>ppt_y</p:attrName>
                                        </p:attrNameLst>
                                      </p:cBhvr>
                                      <p:tavLst>
                                        <p:tav tm="0">
                                          <p:val>
                                            <p:strVal val="1+#ppt_h/2"/>
                                          </p:val>
                                        </p:tav>
                                        <p:tav tm="100000">
                                          <p:val>
                                            <p:strVal val="#ppt_y"/>
                                          </p:val>
                                        </p:tav>
                                      </p:tavLst>
                                    </p:anim>
                                  </p:childTnLst>
                                </p:cTn>
                              </p:par>
                              <p:par>
                                <p:cTn id="163" presetID="10" presetClass="exit" presetSubtype="0" fill="hold" grpId="1" nodeType="withEffect">
                                  <p:stCondLst>
                                    <p:cond delay="0"/>
                                  </p:stCondLst>
                                  <p:childTnLst>
                                    <p:animEffect transition="out" filter="fade">
                                      <p:cBhvr>
                                        <p:cTn id="164" dur="250"/>
                                        <p:tgtEl>
                                          <p:spTgt spid="51"/>
                                        </p:tgtEl>
                                      </p:cBhvr>
                                    </p:animEffect>
                                    <p:set>
                                      <p:cBhvr>
                                        <p:cTn id="165" dur="1" fill="hold">
                                          <p:stCondLst>
                                            <p:cond delay="249"/>
                                          </p:stCondLst>
                                        </p:cTn>
                                        <p:tgtEl>
                                          <p:spTgt spid="51"/>
                                        </p:tgtEl>
                                        <p:attrNameLst>
                                          <p:attrName>style.visibility</p:attrName>
                                        </p:attrNameLst>
                                      </p:cBhvr>
                                      <p:to>
                                        <p:strVal val="hidden"/>
                                      </p:to>
                                    </p:set>
                                  </p:childTnLst>
                                </p:cTn>
                              </p:par>
                              <p:par>
                                <p:cTn id="166" presetID="6" presetClass="emph" presetSubtype="0" decel="100000" fill="hold" grpId="2" nodeType="withEffect">
                                  <p:stCondLst>
                                    <p:cond delay="0"/>
                                  </p:stCondLst>
                                  <p:childTnLst>
                                    <p:animScale>
                                      <p:cBhvr>
                                        <p:cTn id="167" dur="500" fill="hold"/>
                                        <p:tgtEl>
                                          <p:spTgt spid="51"/>
                                        </p:tgtEl>
                                      </p:cBhvr>
                                      <p:by x="80000" y="80000"/>
                                    </p:animScale>
                                  </p:childTnLst>
                                </p:cTn>
                              </p:par>
                              <p:par>
                                <p:cTn id="168" presetID="42" presetClass="path" presetSubtype="0" decel="100000" fill="hold" grpId="3" nodeType="withEffect">
                                  <p:stCondLst>
                                    <p:cond delay="0"/>
                                  </p:stCondLst>
                                  <p:childTnLst>
                                    <p:animMotion origin="layout" path="M -0.02878 -4.44444E-6 L 2.03282E-6 -4.44444E-6 " pathEditMode="relative" rAng="0" ptsTypes="AA">
                                      <p:cBhvr>
                                        <p:cTn id="169" dur="500" spd="-100000" fill="hold"/>
                                        <p:tgtEl>
                                          <p:spTgt spid="51"/>
                                        </p:tgtEl>
                                        <p:attrNameLst>
                                          <p:attrName>ppt_x</p:attrName>
                                          <p:attrName>ppt_y</p:attrName>
                                        </p:attrNameLst>
                                      </p:cBhvr>
                                      <p:rCtr x="1432" y="0"/>
                                    </p:animMotion>
                                  </p:childTnLst>
                                </p:cTn>
                              </p:par>
                              <p:par>
                                <p:cTn id="170" presetID="1" presetClass="exit" presetSubtype="0" fill="hold" grpId="2" nodeType="withEffect">
                                  <p:stCondLst>
                                    <p:cond delay="0"/>
                                  </p:stCondLst>
                                  <p:childTnLst>
                                    <p:set>
                                      <p:cBhvr>
                                        <p:cTn id="171" dur="1" fill="hold">
                                          <p:stCondLst>
                                            <p:cond delay="0"/>
                                          </p:stCondLst>
                                        </p:cTn>
                                        <p:tgtEl>
                                          <p:spTgt spid="49"/>
                                        </p:tgtEl>
                                        <p:attrNameLst>
                                          <p:attrName>style.visibility</p:attrName>
                                        </p:attrNameLst>
                                      </p:cBhvr>
                                      <p:to>
                                        <p:strVal val="hidden"/>
                                      </p:to>
                                    </p:set>
                                  </p:childTnLst>
                                </p:cTn>
                              </p:par>
                              <p:par>
                                <p:cTn id="172" presetID="6" presetClass="emph" presetSubtype="0" accel="50000" decel="50000" fill="hold" grpId="6" nodeType="withEffect">
                                  <p:stCondLst>
                                    <p:cond delay="0"/>
                                  </p:stCondLst>
                                  <p:childTnLst>
                                    <p:animScale>
                                      <p:cBhvr>
                                        <p:cTn id="173" dur="200" fill="hold"/>
                                        <p:tgtEl>
                                          <p:spTgt spid="35"/>
                                        </p:tgtEl>
                                      </p:cBhvr>
                                      <p:by x="0" y="100000"/>
                                    </p:animScale>
                                  </p:childTnLst>
                                </p:cTn>
                              </p:par>
                              <p:par>
                                <p:cTn id="174" presetID="6" presetClass="emph" presetSubtype="0" accel="50000" decel="50000" fill="hold" grpId="7" nodeType="withEffect">
                                  <p:stCondLst>
                                    <p:cond delay="0"/>
                                  </p:stCondLst>
                                  <p:childTnLst>
                                    <p:animScale>
                                      <p:cBhvr>
                                        <p:cTn id="175" dur="200" fill="hold"/>
                                        <p:tgtEl>
                                          <p:spTgt spid="35"/>
                                        </p:tgtEl>
                                      </p:cBhvr>
                                      <p:by x="126000" y="126000"/>
                                    </p:animScale>
                                  </p:childTnLst>
                                </p:cTn>
                              </p:par>
                              <p:par>
                                <p:cTn id="176" presetID="10" presetClass="entr" presetSubtype="0" fill="hold" nodeType="withEffect">
                                  <p:stCondLst>
                                    <p:cond delay="400"/>
                                  </p:stCondLst>
                                  <p:childTnLst>
                                    <p:set>
                                      <p:cBhvr>
                                        <p:cTn id="177" dur="1" fill="hold">
                                          <p:stCondLst>
                                            <p:cond delay="0"/>
                                          </p:stCondLst>
                                        </p:cTn>
                                        <p:tgtEl>
                                          <p:spTgt spid="38"/>
                                        </p:tgtEl>
                                        <p:attrNameLst>
                                          <p:attrName>style.visibility</p:attrName>
                                        </p:attrNameLst>
                                      </p:cBhvr>
                                      <p:to>
                                        <p:strVal val="visible"/>
                                      </p:to>
                                    </p:set>
                                    <p:animEffect transition="in" filter="fade">
                                      <p:cBhvr>
                                        <p:cTn id="178" dur="1000"/>
                                        <p:tgtEl>
                                          <p:spTgt spid="38"/>
                                        </p:tgtEl>
                                      </p:cBhvr>
                                    </p:animEffect>
                                  </p:childTnLst>
                                </p:cTn>
                              </p:par>
                              <p:par>
                                <p:cTn id="179" presetID="63" presetClass="path" presetSubtype="0" decel="100000" fill="hold" nodeType="withEffect">
                                  <p:stCondLst>
                                    <p:cond delay="400"/>
                                  </p:stCondLst>
                                  <p:childTnLst>
                                    <p:animMotion origin="layout" path="M -0.02409 0 L 0 0 " pathEditMode="relative" rAng="0" ptsTypes="AA">
                                      <p:cBhvr>
                                        <p:cTn id="180" dur="1000" fill="hold"/>
                                        <p:tgtEl>
                                          <p:spTgt spid="38"/>
                                        </p:tgtEl>
                                        <p:attrNameLst>
                                          <p:attrName>ppt_x</p:attrName>
                                          <p:attrName>ppt_y</p:attrName>
                                        </p:attrNameLst>
                                      </p:cBhvr>
                                      <p:rCtr x="1198" y="0"/>
                                    </p:animMotion>
                                  </p:childTnLst>
                                </p:cTn>
                              </p:par>
                              <p:par>
                                <p:cTn id="181" presetID="6" presetClass="emph" presetSubtype="0" accel="100000" autoRev="1" fill="hold" nodeType="withEffect">
                                  <p:stCondLst>
                                    <p:cond delay="0"/>
                                  </p:stCondLst>
                                  <p:childTnLst>
                                    <p:animScale>
                                      <p:cBhvr>
                                        <p:cTn id="182" dur="500" fill="hold"/>
                                        <p:tgtEl>
                                          <p:spTgt spid="38"/>
                                        </p:tgtEl>
                                      </p:cBhvr>
                                      <p:by x="92000" y="92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3" grpId="2" animBg="1"/>
      <p:bldP spid="3" grpId="3" animBg="1"/>
      <p:bldP spid="3" grpId="4" animBg="1"/>
      <p:bldP spid="4" grpId="0" animBg="1"/>
      <p:bldP spid="4" grpId="1" animBg="1"/>
      <p:bldP spid="4" grpId="2" animBg="1"/>
      <p:bldP spid="4" grpId="3" animBg="1"/>
      <p:bldP spid="4" grpId="4" animBg="1"/>
      <p:bldP spid="5" grpId="0" animBg="1"/>
      <p:bldP spid="5" grpId="1" animBg="1"/>
      <p:bldP spid="5" grpId="2" animBg="1"/>
      <p:bldP spid="5" grpId="3" animBg="1"/>
      <p:bldP spid="5" grpId="4" animBg="1"/>
      <p:bldP spid="50" grpId="0" animBg="1"/>
      <p:bldP spid="50" grpId="1" animBg="1"/>
      <p:bldP spid="50" grpId="2" animBg="1"/>
      <p:bldP spid="50" grpId="3" animBg="1"/>
      <p:bldP spid="50" grpId="4" animBg="1"/>
      <p:bldP spid="51" grpId="0" animBg="1"/>
      <p:bldP spid="51" grpId="1" animBg="1"/>
      <p:bldP spid="51" grpId="2" animBg="1"/>
      <p:bldP spid="51" grpId="3" animBg="1"/>
      <p:bldP spid="51" grpId="4" animBg="1"/>
      <p:bldP spid="51" grpId="5" animBg="1"/>
      <p:bldP spid="49" grpId="0" animBg="1"/>
      <p:bldP spid="49" grpId="1" animBg="1"/>
      <p:bldP spid="49" grpId="2" animBg="1"/>
      <p:bldP spid="61" grpId="0" animBg="1"/>
      <p:bldP spid="61" grpId="1" animBg="1"/>
      <p:bldP spid="61" grpId="2" animBg="1"/>
      <p:bldP spid="61" grpId="3" animBg="1"/>
      <p:bldP spid="61" grpId="4" animBg="1"/>
      <p:bldP spid="61" grpId="5" animBg="1"/>
      <p:bldP spid="35" grpId="0" animBg="1"/>
      <p:bldP spid="35" grpId="1" animBg="1"/>
      <p:bldP spid="35" grpId="2" animBg="1"/>
      <p:bldP spid="35" grpId="3" animBg="1"/>
      <p:bldP spid="35" grpId="4" animBg="1"/>
      <p:bldP spid="35" grpId="5" animBg="1"/>
      <p:bldP spid="35" grpId="6" animBg="1"/>
      <p:bldP spid="35" grpId="7" animBg="1"/>
      <p:bldP spid="6" grpId="0" animBg="1"/>
      <p:bldP spid="6" grpId="1" animBg="1"/>
      <p:bldP spid="89" grpId="0"/>
      <p:bldP spid="89" grpId="1"/>
      <p:bldP spid="89" grpId="2"/>
      <p:bldP spid="89" grpId="3"/>
      <p:bldP spid="89" grpId="4"/>
      <p:bldP spid="90" grpId="0"/>
      <p:bldP spid="90" grpId="1"/>
      <p:bldP spid="90" grpId="2"/>
      <p:bldP spid="90" grpId="3"/>
      <p:bldP spid="90" grpId="4"/>
      <p:bldP spid="44" grpId="0"/>
      <p:bldP spid="44" grpId="1"/>
      <p:bldP spid="44" grpId="2"/>
      <p:bldP spid="44" grpId="3"/>
      <p:bldP spid="44" grpId="4"/>
      <p:bldP spid="36" grpId="0" animBg="1"/>
      <p:bldP spid="36" grpId="1" animBg="1"/>
      <p:bldP spid="36" grpId="2" animBg="1"/>
      <p:bldP spid="36" grpId="3" animBg="1"/>
      <p:bldP spid="36" grpId="4" animBg="1"/>
      <p:bldP spid="36" grpId="5" animBg="1"/>
      <p:bldP spid="37" grpId="0"/>
      <p:bldP spid="37" grpId="1"/>
      <p:bldP spid="37" grpId="2"/>
      <p:bldP spid="37" grpId="3"/>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Oval 16"/>
          <p:cNvSpPr/>
          <p:nvPr/>
        </p:nvSpPr>
        <p:spPr bwMode="gray">
          <a:xfrm>
            <a:off x="1110331" y="1190089"/>
            <a:ext cx="2071832" cy="207266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89593" tIns="44797" rIns="89593" bIns="44797" rtlCol="0" anchor="ctr"/>
          <a:lstStyle/>
          <a:p>
            <a:pPr algn="ctr" defTabSz="912645"/>
            <a:endParaRPr lang="en-US" sz="1735" dirty="0">
              <a:solidFill>
                <a:srgbClr val="FFFFFF"/>
              </a:solidFill>
            </a:endParaRPr>
          </a:p>
        </p:txBody>
      </p:sp>
      <p:sp>
        <p:nvSpPr>
          <p:cNvPr id="18" name="Oval 17"/>
          <p:cNvSpPr/>
          <p:nvPr/>
        </p:nvSpPr>
        <p:spPr bwMode="gray">
          <a:xfrm>
            <a:off x="1468545" y="1548447"/>
            <a:ext cx="1355404" cy="1355950"/>
          </a:xfrm>
          <a:prstGeom prst="ellipse">
            <a:avLst/>
          </a:prstGeom>
          <a:solidFill>
            <a:srgbClr val="E25D2F"/>
          </a:solidFill>
          <a:ln>
            <a:noFill/>
          </a:ln>
        </p:spPr>
        <p:style>
          <a:lnRef idx="2">
            <a:schemeClr val="accent1">
              <a:shade val="50000"/>
            </a:schemeClr>
          </a:lnRef>
          <a:fillRef idx="1">
            <a:schemeClr val="accent1"/>
          </a:fillRef>
          <a:effectRef idx="0">
            <a:schemeClr val="accent1"/>
          </a:effectRef>
          <a:fontRef idx="minor">
            <a:schemeClr val="lt1"/>
          </a:fontRef>
        </p:style>
        <p:txBody>
          <a:bodyPr lIns="89593" tIns="44797" rIns="89593" bIns="44797" rtlCol="0" anchor="ctr"/>
          <a:lstStyle/>
          <a:p>
            <a:pPr algn="ctr" defTabSz="912645"/>
            <a:endParaRPr lang="en-US" sz="1735" dirty="0">
              <a:solidFill>
                <a:srgbClr val="FFFFFF"/>
              </a:solidFill>
            </a:endParaRPr>
          </a:p>
        </p:txBody>
      </p:sp>
      <p:pic>
        <p:nvPicPr>
          <p:cNvPr id="16" name="Picture 15"/>
          <p:cNvPicPr>
            <a:picLocks noChangeAspect="1"/>
          </p:cNvPicPr>
          <p:nvPr/>
        </p:nvPicPr>
        <p:blipFill>
          <a:blip r:embed="rId3">
            <a:duotone>
              <a:schemeClr val="accent2">
                <a:shade val="45000"/>
                <a:satMod val="135000"/>
              </a:schemeClr>
              <a:prstClr val="white"/>
            </a:duotone>
          </a:blip>
          <a:stretch>
            <a:fillRect/>
          </a:stretch>
        </p:blipFill>
        <p:spPr bwMode="gray">
          <a:xfrm>
            <a:off x="1609504" y="1851384"/>
            <a:ext cx="1062813" cy="662599"/>
          </a:xfrm>
          <a:prstGeom prst="rect">
            <a:avLst/>
          </a:prstGeom>
        </p:spPr>
      </p:pic>
      <p:pic>
        <p:nvPicPr>
          <p:cNvPr id="4" name="Picture 3"/>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bwMode="gray">
          <a:xfrm>
            <a:off x="230562" y="3407899"/>
            <a:ext cx="4073104" cy="1482716"/>
          </a:xfrm>
          <a:prstGeom prst="rect">
            <a:avLst/>
          </a:prstGeom>
        </p:spPr>
      </p:pic>
      <p:pic>
        <p:nvPicPr>
          <p:cNvPr id="5" name="Picture 4"/>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bwMode="gray">
          <a:xfrm>
            <a:off x="290435" y="3051357"/>
            <a:ext cx="3560944" cy="988325"/>
          </a:xfrm>
          <a:prstGeom prst="rect">
            <a:avLst/>
          </a:prstGeom>
        </p:spPr>
      </p:pic>
      <p:pic>
        <p:nvPicPr>
          <p:cNvPr id="6" name="Picture 5"/>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bwMode="gray">
          <a:xfrm>
            <a:off x="290431" y="2232322"/>
            <a:ext cx="4033661" cy="1743710"/>
          </a:xfrm>
          <a:prstGeom prst="rect">
            <a:avLst/>
          </a:prstGeom>
        </p:spPr>
      </p:pic>
      <p:sp>
        <p:nvSpPr>
          <p:cNvPr id="23" name="TextBox 22"/>
          <p:cNvSpPr txBox="1"/>
          <p:nvPr/>
        </p:nvSpPr>
        <p:spPr>
          <a:xfrm>
            <a:off x="5049116" y="985164"/>
            <a:ext cx="6936015" cy="1126566"/>
          </a:xfrm>
          <a:prstGeom prst="rect">
            <a:avLst/>
          </a:prstGeom>
          <a:noFill/>
        </p:spPr>
        <p:txBody>
          <a:bodyPr wrap="square" lIns="179090" tIns="143271" rIns="179090" bIns="179090" rtlCol="0" anchor="t">
            <a:noAutofit/>
          </a:bodyPr>
          <a:lstStyle/>
          <a:p>
            <a:pPr defTabSz="565990"/>
            <a:r>
              <a:rPr lang="en-US" sz="3528"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Explore our </a:t>
            </a:r>
            <a:r>
              <a:rPr lang="en-US" sz="3528"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developer center</a:t>
            </a:r>
            <a:endParaRPr lang="en-US" sz="3528"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endParaRPr>
          </a:p>
          <a:p>
            <a:pPr marL="51309" lvl="1" defTabSz="565990"/>
            <a:r>
              <a:rPr lang="en-US" sz="1764" dirty="0">
                <a:gradFill>
                  <a:gsLst>
                    <a:gs pos="0">
                      <a:srgbClr val="FFFFFF"/>
                    </a:gs>
                    <a:gs pos="100000">
                      <a:srgbClr val="FFFFFF"/>
                    </a:gs>
                  </a:gsLst>
                  <a:lin ang="5400000" scaled="1"/>
                </a:gradFill>
                <a:cs typeface="Segoe UI" panose="020B0502040204020203" pitchFamily="34" charset="0"/>
              </a:rPr>
              <a:t>http://dev.office.com</a:t>
            </a:r>
            <a:endParaRPr lang="en-US" sz="3528"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endParaRPr>
          </a:p>
        </p:txBody>
      </p:sp>
      <p:sp>
        <p:nvSpPr>
          <p:cNvPr id="3" name="TextBox 2"/>
          <p:cNvSpPr txBox="1"/>
          <p:nvPr/>
        </p:nvSpPr>
        <p:spPr>
          <a:xfrm>
            <a:off x="5049116" y="151022"/>
            <a:ext cx="4114451" cy="981514"/>
          </a:xfrm>
          <a:prstGeom prst="rect">
            <a:avLst/>
          </a:prstGeom>
          <a:noFill/>
        </p:spPr>
        <p:txBody>
          <a:bodyPr wrap="none" lIns="179090" tIns="143271" rIns="179090" bIns="143271" rtlCol="0">
            <a:spAutoFit/>
          </a:bodyPr>
          <a:lstStyle/>
          <a:p>
            <a:pPr defTabSz="913375">
              <a:lnSpc>
                <a:spcPct val="90000"/>
              </a:lnSpc>
              <a:spcAft>
                <a:spcPts val="588"/>
              </a:spcAft>
            </a:pPr>
            <a:r>
              <a:rPr lang="en-US" sz="4899" dirty="0">
                <a:gradFill>
                  <a:gsLst>
                    <a:gs pos="2917">
                      <a:srgbClr val="FFFFFF"/>
                    </a:gs>
                    <a:gs pos="30000">
                      <a:srgbClr val="FFFFFF"/>
                    </a:gs>
                  </a:gsLst>
                  <a:lin ang="5400000" scaled="0"/>
                </a:gradFill>
                <a:latin typeface="Segoe UI Light"/>
              </a:rPr>
              <a:t>Calls to action</a:t>
            </a:r>
          </a:p>
        </p:txBody>
      </p:sp>
      <p:sp>
        <p:nvSpPr>
          <p:cNvPr id="14" name="TextBox 13"/>
          <p:cNvSpPr txBox="1"/>
          <p:nvPr/>
        </p:nvSpPr>
        <p:spPr>
          <a:xfrm>
            <a:off x="5049115" y="4886036"/>
            <a:ext cx="6936015" cy="1235323"/>
          </a:xfrm>
          <a:prstGeom prst="rect">
            <a:avLst/>
          </a:prstGeom>
          <a:noFill/>
        </p:spPr>
        <p:txBody>
          <a:bodyPr wrap="square" lIns="179090" tIns="143271" rIns="179090" bIns="146204" rtlCol="0" anchor="t">
            <a:noAutofit/>
          </a:bodyPr>
          <a:lstStyle/>
          <a:p>
            <a:pPr defTabSz="565990">
              <a:spcBef>
                <a:spcPts val="1958"/>
              </a:spcBef>
            </a:pPr>
            <a:r>
              <a:rPr lang="en-US" sz="3528"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Give feedback </a:t>
            </a:r>
            <a:br>
              <a:rPr lang="en-US" sz="3528"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br>
            <a:r>
              <a:rPr lang="en-US" sz="1764" dirty="0">
                <a:gradFill>
                  <a:gsLst>
                    <a:gs pos="0">
                      <a:srgbClr val="FFFFFF"/>
                    </a:gs>
                    <a:gs pos="100000">
                      <a:srgbClr val="FFFFFF"/>
                    </a:gs>
                  </a:gsLst>
                  <a:lin ang="5400000" scaled="1"/>
                </a:gradFill>
                <a:cs typeface="Segoe UI" panose="020B0502040204020203" pitchFamily="34" charset="0"/>
              </a:rPr>
              <a:t>Drive our roadmap http://aka.ms/OfficeDevFeedback</a:t>
            </a:r>
            <a:endParaRPr lang="en-US" sz="1960" dirty="0">
              <a:gradFill>
                <a:gsLst>
                  <a:gs pos="0">
                    <a:srgbClr val="FFFFFF"/>
                  </a:gs>
                  <a:gs pos="100000">
                    <a:srgbClr val="FFFFFF"/>
                  </a:gs>
                </a:gsLst>
                <a:lin ang="5400000" scaled="1"/>
              </a:gradFill>
              <a:ea typeface="PMingLiU-ExtB" panose="02020500000000000000" pitchFamily="18" charset="-120"/>
              <a:cs typeface="Segoe UI Light" panose="020B0502040204020203" pitchFamily="34" charset="0"/>
            </a:endParaRPr>
          </a:p>
        </p:txBody>
      </p:sp>
      <p:sp>
        <p:nvSpPr>
          <p:cNvPr id="15" name="TextBox 14"/>
          <p:cNvSpPr txBox="1"/>
          <p:nvPr/>
        </p:nvSpPr>
        <p:spPr>
          <a:xfrm>
            <a:off x="5049115" y="3749836"/>
            <a:ext cx="6936015" cy="1235323"/>
          </a:xfrm>
          <a:prstGeom prst="rect">
            <a:avLst/>
          </a:prstGeom>
          <a:noFill/>
        </p:spPr>
        <p:txBody>
          <a:bodyPr wrap="square" lIns="179090" tIns="143271" rIns="179090" bIns="146204" rtlCol="0" anchor="t">
            <a:noAutofit/>
          </a:bodyPr>
          <a:lstStyle/>
          <a:p>
            <a:pPr marL="0" lvl="1" defTabSz="565990"/>
            <a:r>
              <a:rPr lang="en-US" sz="3528"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Get answers</a:t>
            </a:r>
          </a:p>
          <a:p>
            <a:pPr marL="0" lvl="1" defTabSz="565990"/>
            <a:r>
              <a:rPr lang="en-US" sz="1764" dirty="0">
                <a:gradFill>
                  <a:gsLst>
                    <a:gs pos="0">
                      <a:srgbClr val="FFFFFF"/>
                    </a:gs>
                    <a:gs pos="100000">
                      <a:srgbClr val="FFFFFF"/>
                    </a:gs>
                  </a:gsLst>
                  <a:lin ang="5400000" scaled="1"/>
                </a:gradFill>
                <a:cs typeface="Segoe UI" panose="020B0502040204020203" pitchFamily="34" charset="0"/>
              </a:rPr>
              <a:t>http://aka.ms/AskSharePoint</a:t>
            </a:r>
          </a:p>
          <a:p>
            <a:pPr marL="0" lvl="1" defTabSz="565990"/>
            <a:r>
              <a:rPr lang="en-US" sz="1764" dirty="0">
                <a:gradFill>
                  <a:gsLst>
                    <a:gs pos="0">
                      <a:srgbClr val="FFFFFF"/>
                    </a:gs>
                    <a:gs pos="100000">
                      <a:srgbClr val="FFFFFF"/>
                    </a:gs>
                  </a:gsLst>
                  <a:lin ang="5400000" scaled="1"/>
                </a:gradFill>
                <a:cs typeface="Segoe UI" panose="020B0502040204020203" pitchFamily="34" charset="0"/>
              </a:rPr>
              <a:t>http://aka.ms/AskOffice</a:t>
            </a:r>
            <a:endParaRPr lang="en-US" sz="3528"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endParaRPr>
          </a:p>
        </p:txBody>
      </p:sp>
      <p:sp>
        <p:nvSpPr>
          <p:cNvPr id="19" name="TextBox 18"/>
          <p:cNvSpPr txBox="1"/>
          <p:nvPr/>
        </p:nvSpPr>
        <p:spPr>
          <a:xfrm>
            <a:off x="5049115" y="2861039"/>
            <a:ext cx="6936015" cy="1093719"/>
          </a:xfrm>
          <a:prstGeom prst="rect">
            <a:avLst/>
          </a:prstGeom>
          <a:noFill/>
        </p:spPr>
        <p:txBody>
          <a:bodyPr wrap="square" lIns="179090" tIns="143271" rIns="179090" bIns="179090" rtlCol="0" anchor="t">
            <a:noAutofit/>
          </a:bodyPr>
          <a:lstStyle/>
          <a:p>
            <a:pPr defTabSz="565990"/>
            <a:r>
              <a:rPr lang="en-US" sz="3528"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Play with our code samples</a:t>
            </a:r>
            <a:br>
              <a:rPr lang="en-US" sz="3528"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br>
            <a:r>
              <a:rPr lang="en-US" sz="1764" dirty="0">
                <a:gradFill>
                  <a:gsLst>
                    <a:gs pos="0">
                      <a:srgbClr val="FFFFFF"/>
                    </a:gs>
                    <a:gs pos="100000">
                      <a:srgbClr val="FFFFFF"/>
                    </a:gs>
                  </a:gsLst>
                  <a:lin ang="5400000" scaled="1"/>
                </a:gradFill>
                <a:cs typeface="Segoe UI" panose="020B0502040204020203" pitchFamily="34" charset="0"/>
              </a:rPr>
              <a:t>http</a:t>
            </a:r>
            <a:r>
              <a:rPr lang="en-US" sz="1764" dirty="0">
                <a:gradFill>
                  <a:gsLst>
                    <a:gs pos="0">
                      <a:srgbClr val="FFFFFF"/>
                    </a:gs>
                    <a:gs pos="100000">
                      <a:srgbClr val="FFFFFF"/>
                    </a:gs>
                  </a:gsLst>
                  <a:lin ang="5400000" scaled="1"/>
                </a:gradFill>
                <a:cs typeface="Segoe UI" panose="020B0502040204020203" pitchFamily="34" charset="0"/>
              </a:rPr>
              <a:t>://dev.office.com/code-samples</a:t>
            </a:r>
            <a:endParaRPr lang="en-US" sz="1764" dirty="0">
              <a:gradFill>
                <a:gsLst>
                  <a:gs pos="0">
                    <a:srgbClr val="FFFFFF"/>
                  </a:gs>
                  <a:gs pos="100000">
                    <a:srgbClr val="FFFFFF"/>
                  </a:gs>
                </a:gsLst>
                <a:lin ang="5400000" scaled="1"/>
              </a:gradFill>
              <a:cs typeface="Segoe UI" panose="020B0502040204020203" pitchFamily="34" charset="0"/>
            </a:endParaRPr>
          </a:p>
        </p:txBody>
      </p:sp>
      <p:grpSp>
        <p:nvGrpSpPr>
          <p:cNvPr id="28" name="Group 27"/>
          <p:cNvGrpSpPr/>
          <p:nvPr/>
        </p:nvGrpSpPr>
        <p:grpSpPr>
          <a:xfrm>
            <a:off x="650053" y="4089195"/>
            <a:ext cx="3871059" cy="2124827"/>
            <a:chOff x="-2301875" y="-2038350"/>
            <a:chExt cx="1924050" cy="1055688"/>
          </a:xfrm>
        </p:grpSpPr>
        <p:sp>
          <p:nvSpPr>
            <p:cNvPr id="10" name="Freeform 5"/>
            <p:cNvSpPr>
              <a:spLocks/>
            </p:cNvSpPr>
            <p:nvPr/>
          </p:nvSpPr>
          <p:spPr bwMode="auto">
            <a:xfrm>
              <a:off x="-600075" y="-1092200"/>
              <a:ext cx="222250" cy="109538"/>
            </a:xfrm>
            <a:custGeom>
              <a:avLst/>
              <a:gdLst>
                <a:gd name="T0" fmla="*/ 51 w 100"/>
                <a:gd name="T1" fmla="*/ 1 h 49"/>
                <a:gd name="T2" fmla="*/ 0 w 100"/>
                <a:gd name="T3" fmla="*/ 49 h 49"/>
                <a:gd name="T4" fmla="*/ 99 w 100"/>
                <a:gd name="T5" fmla="*/ 49 h 49"/>
                <a:gd name="T6" fmla="*/ 51 w 100"/>
                <a:gd name="T7" fmla="*/ 1 h 49"/>
              </a:gdLst>
              <a:ahLst/>
              <a:cxnLst>
                <a:cxn ang="0">
                  <a:pos x="T0" y="T1"/>
                </a:cxn>
                <a:cxn ang="0">
                  <a:pos x="T2" y="T3"/>
                </a:cxn>
                <a:cxn ang="0">
                  <a:pos x="T4" y="T5"/>
                </a:cxn>
                <a:cxn ang="0">
                  <a:pos x="T6" y="T7"/>
                </a:cxn>
              </a:cxnLst>
              <a:rect l="0" t="0" r="r" b="b"/>
              <a:pathLst>
                <a:path w="100" h="49">
                  <a:moveTo>
                    <a:pt x="51" y="1"/>
                  </a:moveTo>
                  <a:cubicBezTo>
                    <a:pt x="24" y="0"/>
                    <a:pt x="1" y="21"/>
                    <a:pt x="0" y="49"/>
                  </a:cubicBezTo>
                  <a:cubicBezTo>
                    <a:pt x="99" y="49"/>
                    <a:pt x="99" y="49"/>
                    <a:pt x="99" y="49"/>
                  </a:cubicBezTo>
                  <a:cubicBezTo>
                    <a:pt x="100" y="21"/>
                    <a:pt x="79" y="2"/>
                    <a:pt x="51" y="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3" tIns="46611" rIns="93223" bIns="46611" numCol="1" anchor="t" anchorCtr="0" compatLnSpc="1">
              <a:prstTxWarp prst="textNoShape">
                <a:avLst/>
              </a:prstTxWarp>
            </a:bodyPr>
            <a:lstStyle/>
            <a:p>
              <a:pPr defTabSz="914001"/>
              <a:endParaRPr lang="en-US" sz="1836" dirty="0">
                <a:solidFill>
                  <a:srgbClr val="000000"/>
                </a:solidFill>
              </a:endParaRPr>
            </a:p>
          </p:txBody>
        </p:sp>
        <p:sp>
          <p:nvSpPr>
            <p:cNvPr id="11" name="Freeform 6"/>
            <p:cNvSpPr>
              <a:spLocks/>
            </p:cNvSpPr>
            <p:nvPr/>
          </p:nvSpPr>
          <p:spPr bwMode="auto">
            <a:xfrm>
              <a:off x="-1009650" y="-1089025"/>
              <a:ext cx="473075" cy="60325"/>
            </a:xfrm>
            <a:custGeom>
              <a:avLst/>
              <a:gdLst>
                <a:gd name="T0" fmla="*/ 210 w 213"/>
                <a:gd name="T1" fmla="*/ 27 h 27"/>
                <a:gd name="T2" fmla="*/ 188 w 213"/>
                <a:gd name="T3" fmla="*/ 17 h 27"/>
                <a:gd name="T4" fmla="*/ 142 w 213"/>
                <a:gd name="T5" fmla="*/ 8 h 27"/>
                <a:gd name="T6" fmla="*/ 0 w 213"/>
                <a:gd name="T7" fmla="*/ 8 h 27"/>
                <a:gd name="T8" fmla="*/ 0 w 213"/>
                <a:gd name="T9" fmla="*/ 0 h 27"/>
                <a:gd name="T10" fmla="*/ 142 w 213"/>
                <a:gd name="T11" fmla="*/ 0 h 27"/>
                <a:gd name="T12" fmla="*/ 191 w 213"/>
                <a:gd name="T13" fmla="*/ 10 h 27"/>
                <a:gd name="T14" fmla="*/ 213 w 213"/>
                <a:gd name="T15" fmla="*/ 20 h 27"/>
                <a:gd name="T16" fmla="*/ 210 w 213"/>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27">
                  <a:moveTo>
                    <a:pt x="210" y="27"/>
                  </a:moveTo>
                  <a:cubicBezTo>
                    <a:pt x="188" y="17"/>
                    <a:pt x="188" y="17"/>
                    <a:pt x="188" y="17"/>
                  </a:cubicBezTo>
                  <a:cubicBezTo>
                    <a:pt x="177" y="12"/>
                    <a:pt x="155" y="8"/>
                    <a:pt x="142" y="8"/>
                  </a:cubicBezTo>
                  <a:cubicBezTo>
                    <a:pt x="0" y="8"/>
                    <a:pt x="0" y="8"/>
                    <a:pt x="0" y="8"/>
                  </a:cubicBezTo>
                  <a:cubicBezTo>
                    <a:pt x="0" y="0"/>
                    <a:pt x="0" y="0"/>
                    <a:pt x="0" y="0"/>
                  </a:cubicBezTo>
                  <a:cubicBezTo>
                    <a:pt x="142" y="0"/>
                    <a:pt x="142" y="0"/>
                    <a:pt x="142" y="0"/>
                  </a:cubicBezTo>
                  <a:cubicBezTo>
                    <a:pt x="157" y="0"/>
                    <a:pt x="179" y="5"/>
                    <a:pt x="191" y="10"/>
                  </a:cubicBezTo>
                  <a:cubicBezTo>
                    <a:pt x="213" y="20"/>
                    <a:pt x="213" y="20"/>
                    <a:pt x="213" y="20"/>
                  </a:cubicBezTo>
                  <a:lnTo>
                    <a:pt x="210" y="27"/>
                  </a:lnTo>
                  <a:close/>
                </a:path>
              </a:pathLst>
            </a:custGeom>
            <a:solidFill>
              <a:srgbClr val="000000"/>
            </a:solidFill>
            <a:ln w="9525">
              <a:noFill/>
              <a:round/>
              <a:headEnd/>
              <a:tailEnd/>
            </a:ln>
            <a:extLst/>
          </p:spPr>
          <p:txBody>
            <a:bodyPr vert="horz" wrap="square" lIns="93223" tIns="46611" rIns="93223" bIns="46611" numCol="1" anchor="t" anchorCtr="0" compatLnSpc="1">
              <a:prstTxWarp prst="textNoShape">
                <a:avLst/>
              </a:prstTxWarp>
            </a:bodyPr>
            <a:lstStyle/>
            <a:p>
              <a:pPr defTabSz="914001"/>
              <a:endParaRPr lang="en-US" sz="1836" dirty="0">
                <a:solidFill>
                  <a:srgbClr val="000000"/>
                </a:solidFill>
              </a:endParaRPr>
            </a:p>
          </p:txBody>
        </p:sp>
        <p:sp>
          <p:nvSpPr>
            <p:cNvPr id="12" name="Oval 7"/>
            <p:cNvSpPr>
              <a:spLocks noChangeArrowheads="1"/>
            </p:cNvSpPr>
            <p:nvPr/>
          </p:nvSpPr>
          <p:spPr bwMode="auto">
            <a:xfrm>
              <a:off x="-1808163" y="-1262063"/>
              <a:ext cx="493713" cy="103188"/>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3" tIns="46611" rIns="93223" bIns="46611" numCol="1" anchor="t" anchorCtr="0" compatLnSpc="1">
              <a:prstTxWarp prst="textNoShape">
                <a:avLst/>
              </a:prstTxWarp>
            </a:bodyPr>
            <a:lstStyle/>
            <a:p>
              <a:pPr defTabSz="914001"/>
              <a:endParaRPr lang="en-US" sz="1836" dirty="0">
                <a:solidFill>
                  <a:srgbClr val="000000"/>
                </a:solidFill>
              </a:endParaRPr>
            </a:p>
          </p:txBody>
        </p:sp>
        <p:sp>
          <p:nvSpPr>
            <p:cNvPr id="13" name="Freeform 8"/>
            <p:cNvSpPr>
              <a:spLocks/>
            </p:cNvSpPr>
            <p:nvPr/>
          </p:nvSpPr>
          <p:spPr bwMode="auto">
            <a:xfrm>
              <a:off x="-2168525" y="-2038350"/>
              <a:ext cx="1193800" cy="828675"/>
            </a:xfrm>
            <a:custGeom>
              <a:avLst/>
              <a:gdLst>
                <a:gd name="T0" fmla="*/ 527 w 537"/>
                <a:gd name="T1" fmla="*/ 373 h 373"/>
                <a:gd name="T2" fmla="*/ 537 w 537"/>
                <a:gd name="T3" fmla="*/ 362 h 373"/>
                <a:gd name="T4" fmla="*/ 537 w 537"/>
                <a:gd name="T5" fmla="*/ 11 h 373"/>
                <a:gd name="T6" fmla="*/ 527 w 537"/>
                <a:gd name="T7" fmla="*/ 0 h 373"/>
                <a:gd name="T8" fmla="*/ 11 w 537"/>
                <a:gd name="T9" fmla="*/ 0 h 373"/>
                <a:gd name="T10" fmla="*/ 0 w 537"/>
                <a:gd name="T11" fmla="*/ 11 h 373"/>
                <a:gd name="T12" fmla="*/ 0 w 537"/>
                <a:gd name="T13" fmla="*/ 362 h 373"/>
                <a:gd name="T14" fmla="*/ 11 w 537"/>
                <a:gd name="T15" fmla="*/ 373 h 373"/>
                <a:gd name="T16" fmla="*/ 527 w 537"/>
                <a:gd name="T17" fmla="*/ 373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7" h="373">
                  <a:moveTo>
                    <a:pt x="527" y="373"/>
                  </a:moveTo>
                  <a:cubicBezTo>
                    <a:pt x="532" y="373"/>
                    <a:pt x="537" y="368"/>
                    <a:pt x="537" y="362"/>
                  </a:cubicBezTo>
                  <a:cubicBezTo>
                    <a:pt x="537" y="11"/>
                    <a:pt x="537" y="11"/>
                    <a:pt x="537" y="11"/>
                  </a:cubicBezTo>
                  <a:cubicBezTo>
                    <a:pt x="537" y="5"/>
                    <a:pt x="532" y="0"/>
                    <a:pt x="527" y="0"/>
                  </a:cubicBezTo>
                  <a:cubicBezTo>
                    <a:pt x="11" y="0"/>
                    <a:pt x="11" y="0"/>
                    <a:pt x="11" y="0"/>
                  </a:cubicBezTo>
                  <a:cubicBezTo>
                    <a:pt x="5" y="0"/>
                    <a:pt x="0" y="5"/>
                    <a:pt x="0" y="11"/>
                  </a:cubicBezTo>
                  <a:cubicBezTo>
                    <a:pt x="0" y="362"/>
                    <a:pt x="0" y="362"/>
                    <a:pt x="0" y="362"/>
                  </a:cubicBezTo>
                  <a:cubicBezTo>
                    <a:pt x="0" y="368"/>
                    <a:pt x="5" y="373"/>
                    <a:pt x="11" y="373"/>
                  </a:cubicBezTo>
                  <a:lnTo>
                    <a:pt x="527" y="37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3" tIns="46611" rIns="93223" bIns="46611" numCol="1" anchor="t" anchorCtr="0" compatLnSpc="1">
              <a:prstTxWarp prst="textNoShape">
                <a:avLst/>
              </a:prstTxWarp>
            </a:bodyPr>
            <a:lstStyle/>
            <a:p>
              <a:pPr defTabSz="914001"/>
              <a:endParaRPr lang="en-US" sz="1836" dirty="0">
                <a:solidFill>
                  <a:srgbClr val="000000"/>
                </a:solidFill>
              </a:endParaRPr>
            </a:p>
          </p:txBody>
        </p:sp>
        <p:sp>
          <p:nvSpPr>
            <p:cNvPr id="22" name="Rectangle 9"/>
            <p:cNvSpPr>
              <a:spLocks noChangeArrowheads="1"/>
            </p:cNvSpPr>
            <p:nvPr/>
          </p:nvSpPr>
          <p:spPr bwMode="auto">
            <a:xfrm>
              <a:off x="-2130425" y="-2000250"/>
              <a:ext cx="1117600" cy="633413"/>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23" tIns="46611" rIns="93223" bIns="46611" numCol="1" anchor="t" anchorCtr="0" compatLnSpc="1">
              <a:prstTxWarp prst="textNoShape">
                <a:avLst/>
              </a:prstTxWarp>
            </a:bodyPr>
            <a:lstStyle/>
            <a:p>
              <a:pPr defTabSz="914001"/>
              <a:endParaRPr lang="en-US" sz="1836" dirty="0">
                <a:solidFill>
                  <a:srgbClr val="000000"/>
                </a:solidFill>
              </a:endParaRPr>
            </a:p>
          </p:txBody>
        </p:sp>
        <p:sp>
          <p:nvSpPr>
            <p:cNvPr id="24" name="Rectangle 10"/>
            <p:cNvSpPr>
              <a:spLocks noChangeArrowheads="1"/>
            </p:cNvSpPr>
            <p:nvPr/>
          </p:nvSpPr>
          <p:spPr bwMode="auto">
            <a:xfrm>
              <a:off x="-2301875" y="-1039813"/>
              <a:ext cx="1477963" cy="555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23" tIns="46611" rIns="93223" bIns="46611" numCol="1" anchor="t" anchorCtr="0" compatLnSpc="1">
              <a:prstTxWarp prst="textNoShape">
                <a:avLst/>
              </a:prstTxWarp>
            </a:bodyPr>
            <a:lstStyle/>
            <a:p>
              <a:pPr defTabSz="914001"/>
              <a:endParaRPr lang="en-US" sz="1836" dirty="0">
                <a:solidFill>
                  <a:srgbClr val="000000"/>
                </a:solidFill>
              </a:endParaRPr>
            </a:p>
          </p:txBody>
        </p:sp>
        <p:sp>
          <p:nvSpPr>
            <p:cNvPr id="25" name="Freeform 11"/>
            <p:cNvSpPr>
              <a:spLocks/>
            </p:cNvSpPr>
            <p:nvPr/>
          </p:nvSpPr>
          <p:spPr bwMode="auto">
            <a:xfrm>
              <a:off x="-2301875" y="-1106488"/>
              <a:ext cx="1477963" cy="66675"/>
            </a:xfrm>
            <a:custGeom>
              <a:avLst/>
              <a:gdLst>
                <a:gd name="T0" fmla="*/ 931 w 931"/>
                <a:gd name="T1" fmla="*/ 42 h 42"/>
                <a:gd name="T2" fmla="*/ 0 w 931"/>
                <a:gd name="T3" fmla="*/ 42 h 42"/>
                <a:gd name="T4" fmla="*/ 59 w 931"/>
                <a:gd name="T5" fmla="*/ 0 h 42"/>
                <a:gd name="T6" fmla="*/ 874 w 931"/>
                <a:gd name="T7" fmla="*/ 0 h 42"/>
                <a:gd name="T8" fmla="*/ 931 w 931"/>
                <a:gd name="T9" fmla="*/ 42 h 42"/>
              </a:gdLst>
              <a:ahLst/>
              <a:cxnLst>
                <a:cxn ang="0">
                  <a:pos x="T0" y="T1"/>
                </a:cxn>
                <a:cxn ang="0">
                  <a:pos x="T2" y="T3"/>
                </a:cxn>
                <a:cxn ang="0">
                  <a:pos x="T4" y="T5"/>
                </a:cxn>
                <a:cxn ang="0">
                  <a:pos x="T6" y="T7"/>
                </a:cxn>
                <a:cxn ang="0">
                  <a:pos x="T8" y="T9"/>
                </a:cxn>
              </a:cxnLst>
              <a:rect l="0" t="0" r="r" b="b"/>
              <a:pathLst>
                <a:path w="931" h="42">
                  <a:moveTo>
                    <a:pt x="931" y="42"/>
                  </a:moveTo>
                  <a:lnTo>
                    <a:pt x="0" y="42"/>
                  </a:lnTo>
                  <a:lnTo>
                    <a:pt x="59" y="0"/>
                  </a:lnTo>
                  <a:lnTo>
                    <a:pt x="874" y="0"/>
                  </a:lnTo>
                  <a:lnTo>
                    <a:pt x="931" y="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3" tIns="46611" rIns="93223" bIns="46611" numCol="1" anchor="t" anchorCtr="0" compatLnSpc="1">
              <a:prstTxWarp prst="textNoShape">
                <a:avLst/>
              </a:prstTxWarp>
            </a:bodyPr>
            <a:lstStyle/>
            <a:p>
              <a:pPr defTabSz="914001"/>
              <a:endParaRPr lang="en-US" sz="1836" dirty="0">
                <a:solidFill>
                  <a:srgbClr val="000000"/>
                </a:solidFill>
              </a:endParaRPr>
            </a:p>
          </p:txBody>
        </p:sp>
      </p:grpSp>
      <p:sp>
        <p:nvSpPr>
          <p:cNvPr id="26" name="TextBox 25"/>
          <p:cNvSpPr txBox="1"/>
          <p:nvPr/>
        </p:nvSpPr>
        <p:spPr>
          <a:xfrm>
            <a:off x="5049115" y="1906808"/>
            <a:ext cx="6936015" cy="1093719"/>
          </a:xfrm>
          <a:prstGeom prst="rect">
            <a:avLst/>
          </a:prstGeom>
          <a:noFill/>
        </p:spPr>
        <p:txBody>
          <a:bodyPr wrap="square" lIns="179090" tIns="143271" rIns="179090" bIns="179090" rtlCol="0" anchor="t">
            <a:noAutofit/>
          </a:bodyPr>
          <a:lstStyle/>
          <a:p>
            <a:pPr defTabSz="565990"/>
            <a:r>
              <a:rPr lang="en-US" sz="3528"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Jumpstart into our training</a:t>
            </a:r>
            <a:r>
              <a:rPr lang="en-US" sz="3528"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
            </a:r>
            <a:br>
              <a:rPr lang="en-US" sz="3528"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br>
            <a:r>
              <a:rPr lang="en-US" sz="1764" dirty="0">
                <a:gradFill>
                  <a:gsLst>
                    <a:gs pos="0">
                      <a:srgbClr val="FFFFFF"/>
                    </a:gs>
                    <a:gs pos="100000">
                      <a:srgbClr val="FFFFFF"/>
                    </a:gs>
                  </a:gsLst>
                  <a:lin ang="5400000" scaled="1"/>
                </a:gradFill>
                <a:cs typeface="Segoe UI" panose="020B0502040204020203" pitchFamily="34" charset="0"/>
              </a:rPr>
              <a:t>http</a:t>
            </a:r>
            <a:r>
              <a:rPr lang="en-US" sz="1764" dirty="0">
                <a:gradFill>
                  <a:gsLst>
                    <a:gs pos="0">
                      <a:srgbClr val="FFFFFF"/>
                    </a:gs>
                    <a:gs pos="100000">
                      <a:srgbClr val="FFFFFF"/>
                    </a:gs>
                  </a:gsLst>
                  <a:lin ang="5400000" scaled="1"/>
                </a:gradFill>
                <a:cs typeface="Segoe UI" panose="020B0502040204020203" pitchFamily="34" charset="0"/>
              </a:rPr>
              <a:t>://dev.office.com/training</a:t>
            </a:r>
            <a:endParaRPr lang="en-US" sz="1764" dirty="0">
              <a:gradFill>
                <a:gsLst>
                  <a:gs pos="0">
                    <a:srgbClr val="FFFFFF"/>
                  </a:gs>
                  <a:gs pos="100000">
                    <a:srgbClr val="FFFFFF"/>
                  </a:gs>
                </a:gsLst>
                <a:lin ang="5400000" scaled="1"/>
              </a:gradFill>
              <a:cs typeface="Segoe UI" panose="020B0502040204020203" pitchFamily="34" charset="0"/>
            </a:endParaRPr>
          </a:p>
        </p:txBody>
      </p:sp>
    </p:spTree>
    <p:extLst>
      <p:ext uri="{BB962C8B-B14F-4D97-AF65-F5344CB8AC3E}">
        <p14:creationId xmlns:p14="http://schemas.microsoft.com/office/powerpoint/2010/main" val="190787642"/>
      </p:ext>
    </p:extLst>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1000"/>
                                        <p:tgtEl>
                                          <p:spTgt spid="23"/>
                                        </p:tgtEl>
                                      </p:cBhvr>
                                    </p:animEffect>
                                  </p:childTnLst>
                                </p:cTn>
                              </p:par>
                              <p:par>
                                <p:cTn id="8" presetID="63" presetClass="path" presetSubtype="0" decel="100000" fill="hold" grpId="1" nodeType="withEffect">
                                  <p:stCondLst>
                                    <p:cond delay="0"/>
                                  </p:stCondLst>
                                  <p:childTnLst>
                                    <p:animMotion origin="layout" path="M -0.02412 -9.98638E-8 L -8.88435E-7 -9.98638E-8 " pathEditMode="relative" rAng="0" ptsTypes="AA">
                                      <p:cBhvr>
                                        <p:cTn id="9" dur="1000" fill="hold"/>
                                        <p:tgtEl>
                                          <p:spTgt spid="23"/>
                                        </p:tgtEl>
                                        <p:attrNameLst>
                                          <p:attrName>ppt_x</p:attrName>
                                          <p:attrName>ppt_y</p:attrName>
                                        </p:attrNameLst>
                                      </p:cBhvr>
                                      <p:rCtr x="1200" y="0"/>
                                    </p:animMotion>
                                  </p:childTnLst>
                                </p:cTn>
                              </p:par>
                              <p:par>
                                <p:cTn id="10" presetID="10" presetClass="entr" presetSubtype="0" fill="hold" grpId="0" nodeType="withEffect">
                                  <p:stCondLst>
                                    <p:cond delay="25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1000"/>
                                        <p:tgtEl>
                                          <p:spTgt spid="14"/>
                                        </p:tgtEl>
                                      </p:cBhvr>
                                    </p:animEffect>
                                  </p:childTnLst>
                                </p:cTn>
                              </p:par>
                              <p:par>
                                <p:cTn id="13" presetID="63" presetClass="path" presetSubtype="0" decel="100000" fill="hold" grpId="1" nodeType="withEffect">
                                  <p:stCondLst>
                                    <p:cond delay="250"/>
                                  </p:stCondLst>
                                  <p:childTnLst>
                                    <p:animMotion origin="layout" path="M -0.02412 3.9537E-6 L -8.88435E-7 3.9537E-6 " pathEditMode="relative" rAng="0" ptsTypes="AA">
                                      <p:cBhvr>
                                        <p:cTn id="14" dur="1000" fill="hold"/>
                                        <p:tgtEl>
                                          <p:spTgt spid="14"/>
                                        </p:tgtEl>
                                        <p:attrNameLst>
                                          <p:attrName>ppt_x</p:attrName>
                                          <p:attrName>ppt_y</p:attrName>
                                        </p:attrNameLst>
                                      </p:cBhvr>
                                      <p:rCtr x="1200" y="0"/>
                                    </p:animMotion>
                                  </p:childTnLst>
                                </p:cTn>
                              </p:par>
                              <p:par>
                                <p:cTn id="15" presetID="10" presetClass="entr" presetSubtype="0" fill="hold" nodeType="withEffect">
                                  <p:stCondLst>
                                    <p:cond delay="75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2000"/>
                                        <p:tgtEl>
                                          <p:spTgt spid="4"/>
                                        </p:tgtEl>
                                      </p:cBhvr>
                                    </p:animEffect>
                                  </p:childTnLst>
                                </p:cTn>
                              </p:par>
                              <p:par>
                                <p:cTn id="18" presetID="10" presetClass="entr" presetSubtype="0" fill="hold" nodeType="withEffect">
                                  <p:stCondLst>
                                    <p:cond delay="40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2000"/>
                                        <p:tgtEl>
                                          <p:spTgt spid="6"/>
                                        </p:tgtEl>
                                      </p:cBhvr>
                                    </p:animEffect>
                                  </p:childTnLst>
                                </p:cTn>
                              </p:par>
                              <p:par>
                                <p:cTn id="21" presetID="10" presetClass="entr" presetSubtype="0" fill="hold" nodeType="withEffect">
                                  <p:stCondLst>
                                    <p:cond delay="80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2000"/>
                                        <p:tgtEl>
                                          <p:spTgt spid="5"/>
                                        </p:tgtEl>
                                      </p:cBhvr>
                                    </p:animEffect>
                                  </p:childTnLst>
                                </p:cTn>
                              </p:par>
                              <p:par>
                                <p:cTn id="24" presetID="53" presetClass="entr" presetSubtype="16" fill="hold" grpId="0" nodeType="withEffect">
                                  <p:stCondLst>
                                    <p:cond delay="800"/>
                                  </p:stCondLst>
                                  <p:childTnLst>
                                    <p:set>
                                      <p:cBhvr>
                                        <p:cTn id="25" dur="1" fill="hold">
                                          <p:stCondLst>
                                            <p:cond delay="0"/>
                                          </p:stCondLst>
                                        </p:cTn>
                                        <p:tgtEl>
                                          <p:spTgt spid="17"/>
                                        </p:tgtEl>
                                        <p:attrNameLst>
                                          <p:attrName>style.visibility</p:attrName>
                                        </p:attrNameLst>
                                      </p:cBhvr>
                                      <p:to>
                                        <p:strVal val="visible"/>
                                      </p:to>
                                    </p:set>
                                    <p:anim calcmode="lin" valueType="num">
                                      <p:cBhvr>
                                        <p:cTn id="26" dur="500" fill="hold"/>
                                        <p:tgtEl>
                                          <p:spTgt spid="17"/>
                                        </p:tgtEl>
                                        <p:attrNameLst>
                                          <p:attrName>ppt_w</p:attrName>
                                        </p:attrNameLst>
                                      </p:cBhvr>
                                      <p:tavLst>
                                        <p:tav tm="0">
                                          <p:val>
                                            <p:fltVal val="0"/>
                                          </p:val>
                                        </p:tav>
                                        <p:tav tm="100000">
                                          <p:val>
                                            <p:strVal val="#ppt_w"/>
                                          </p:val>
                                        </p:tav>
                                      </p:tavLst>
                                    </p:anim>
                                    <p:anim calcmode="lin" valueType="num">
                                      <p:cBhvr>
                                        <p:cTn id="27" dur="500" fill="hold"/>
                                        <p:tgtEl>
                                          <p:spTgt spid="17"/>
                                        </p:tgtEl>
                                        <p:attrNameLst>
                                          <p:attrName>ppt_h</p:attrName>
                                        </p:attrNameLst>
                                      </p:cBhvr>
                                      <p:tavLst>
                                        <p:tav tm="0">
                                          <p:val>
                                            <p:fltVal val="0"/>
                                          </p:val>
                                        </p:tav>
                                        <p:tav tm="100000">
                                          <p:val>
                                            <p:strVal val="#ppt_h"/>
                                          </p:val>
                                        </p:tav>
                                      </p:tavLst>
                                    </p:anim>
                                    <p:animEffect transition="in" filter="fade">
                                      <p:cBhvr>
                                        <p:cTn id="28" dur="500"/>
                                        <p:tgtEl>
                                          <p:spTgt spid="17"/>
                                        </p:tgtEl>
                                      </p:cBhvr>
                                    </p:animEffect>
                                  </p:childTnLst>
                                </p:cTn>
                              </p:par>
                              <p:par>
                                <p:cTn id="29" presetID="53" presetClass="entr" presetSubtype="16" fill="hold" grpId="0" nodeType="withEffect">
                                  <p:stCondLst>
                                    <p:cond delay="1000"/>
                                  </p:stCondLst>
                                  <p:childTnLst>
                                    <p:set>
                                      <p:cBhvr>
                                        <p:cTn id="30" dur="1" fill="hold">
                                          <p:stCondLst>
                                            <p:cond delay="0"/>
                                          </p:stCondLst>
                                        </p:cTn>
                                        <p:tgtEl>
                                          <p:spTgt spid="18"/>
                                        </p:tgtEl>
                                        <p:attrNameLst>
                                          <p:attrName>style.visibility</p:attrName>
                                        </p:attrNameLst>
                                      </p:cBhvr>
                                      <p:to>
                                        <p:strVal val="visible"/>
                                      </p:to>
                                    </p:set>
                                    <p:anim calcmode="lin" valueType="num">
                                      <p:cBhvr>
                                        <p:cTn id="31" dur="500" fill="hold"/>
                                        <p:tgtEl>
                                          <p:spTgt spid="18"/>
                                        </p:tgtEl>
                                        <p:attrNameLst>
                                          <p:attrName>ppt_w</p:attrName>
                                        </p:attrNameLst>
                                      </p:cBhvr>
                                      <p:tavLst>
                                        <p:tav tm="0">
                                          <p:val>
                                            <p:fltVal val="0"/>
                                          </p:val>
                                        </p:tav>
                                        <p:tav tm="100000">
                                          <p:val>
                                            <p:strVal val="#ppt_w"/>
                                          </p:val>
                                        </p:tav>
                                      </p:tavLst>
                                    </p:anim>
                                    <p:anim calcmode="lin" valueType="num">
                                      <p:cBhvr>
                                        <p:cTn id="32" dur="500" fill="hold"/>
                                        <p:tgtEl>
                                          <p:spTgt spid="18"/>
                                        </p:tgtEl>
                                        <p:attrNameLst>
                                          <p:attrName>ppt_h</p:attrName>
                                        </p:attrNameLst>
                                      </p:cBhvr>
                                      <p:tavLst>
                                        <p:tav tm="0">
                                          <p:val>
                                            <p:fltVal val="0"/>
                                          </p:val>
                                        </p:tav>
                                        <p:tav tm="100000">
                                          <p:val>
                                            <p:strVal val="#ppt_h"/>
                                          </p:val>
                                        </p:tav>
                                      </p:tavLst>
                                    </p:anim>
                                    <p:animEffect transition="in" filter="fade">
                                      <p:cBhvr>
                                        <p:cTn id="33" dur="500"/>
                                        <p:tgtEl>
                                          <p:spTgt spid="18"/>
                                        </p:tgtEl>
                                      </p:cBhvr>
                                    </p:animEffect>
                                  </p:childTnLst>
                                </p:cTn>
                              </p:par>
                              <p:par>
                                <p:cTn id="34" presetID="53" presetClass="entr" presetSubtype="16" fill="hold" nodeType="withEffect">
                                  <p:stCondLst>
                                    <p:cond delay="1200"/>
                                  </p:stCondLst>
                                  <p:childTnLst>
                                    <p:set>
                                      <p:cBhvr>
                                        <p:cTn id="35" dur="1" fill="hold">
                                          <p:stCondLst>
                                            <p:cond delay="0"/>
                                          </p:stCondLst>
                                        </p:cTn>
                                        <p:tgtEl>
                                          <p:spTgt spid="16"/>
                                        </p:tgtEl>
                                        <p:attrNameLst>
                                          <p:attrName>style.visibility</p:attrName>
                                        </p:attrNameLst>
                                      </p:cBhvr>
                                      <p:to>
                                        <p:strVal val="visible"/>
                                      </p:to>
                                    </p:set>
                                    <p:anim calcmode="lin" valueType="num">
                                      <p:cBhvr>
                                        <p:cTn id="36" dur="500" fill="hold"/>
                                        <p:tgtEl>
                                          <p:spTgt spid="16"/>
                                        </p:tgtEl>
                                        <p:attrNameLst>
                                          <p:attrName>ppt_w</p:attrName>
                                        </p:attrNameLst>
                                      </p:cBhvr>
                                      <p:tavLst>
                                        <p:tav tm="0">
                                          <p:val>
                                            <p:fltVal val="0"/>
                                          </p:val>
                                        </p:tav>
                                        <p:tav tm="100000">
                                          <p:val>
                                            <p:strVal val="#ppt_w"/>
                                          </p:val>
                                        </p:tav>
                                      </p:tavLst>
                                    </p:anim>
                                    <p:anim calcmode="lin" valueType="num">
                                      <p:cBhvr>
                                        <p:cTn id="37" dur="500" fill="hold"/>
                                        <p:tgtEl>
                                          <p:spTgt spid="16"/>
                                        </p:tgtEl>
                                        <p:attrNameLst>
                                          <p:attrName>ppt_h</p:attrName>
                                        </p:attrNameLst>
                                      </p:cBhvr>
                                      <p:tavLst>
                                        <p:tav tm="0">
                                          <p:val>
                                            <p:fltVal val="0"/>
                                          </p:val>
                                        </p:tav>
                                        <p:tav tm="100000">
                                          <p:val>
                                            <p:strVal val="#ppt_h"/>
                                          </p:val>
                                        </p:tav>
                                      </p:tavLst>
                                    </p:anim>
                                    <p:animEffect transition="in" filter="fade">
                                      <p:cBhvr>
                                        <p:cTn id="38" dur="500"/>
                                        <p:tgtEl>
                                          <p:spTgt spid="16"/>
                                        </p:tgtEl>
                                      </p:cBhvr>
                                    </p:animEffect>
                                  </p:childTnLst>
                                </p:cTn>
                              </p:par>
                              <p:par>
                                <p:cTn id="39" presetID="10" presetClass="entr" presetSubtype="0" fill="hold" grpId="0" nodeType="withEffect">
                                  <p:stCondLst>
                                    <p:cond delay="250"/>
                                  </p:stCondLst>
                                  <p:childTnLst>
                                    <p:set>
                                      <p:cBhvr>
                                        <p:cTn id="40" dur="1" fill="hold">
                                          <p:stCondLst>
                                            <p:cond delay="0"/>
                                          </p:stCondLst>
                                        </p:cTn>
                                        <p:tgtEl>
                                          <p:spTgt spid="15"/>
                                        </p:tgtEl>
                                        <p:attrNameLst>
                                          <p:attrName>style.visibility</p:attrName>
                                        </p:attrNameLst>
                                      </p:cBhvr>
                                      <p:to>
                                        <p:strVal val="visible"/>
                                      </p:to>
                                    </p:set>
                                    <p:animEffect transition="in" filter="fade">
                                      <p:cBhvr>
                                        <p:cTn id="41" dur="1000"/>
                                        <p:tgtEl>
                                          <p:spTgt spid="15"/>
                                        </p:tgtEl>
                                      </p:cBhvr>
                                    </p:animEffect>
                                  </p:childTnLst>
                                </p:cTn>
                              </p:par>
                              <p:par>
                                <p:cTn id="42" presetID="63" presetClass="path" presetSubtype="0" decel="100000" fill="hold" grpId="1" nodeType="withEffect">
                                  <p:stCondLst>
                                    <p:cond delay="250"/>
                                  </p:stCondLst>
                                  <p:childTnLst>
                                    <p:animMotion origin="layout" path="M -0.02412 -3.68134E-6 L -8.88435E-7 -3.68134E-6 " pathEditMode="relative" rAng="0" ptsTypes="AA">
                                      <p:cBhvr>
                                        <p:cTn id="43" dur="1000" fill="hold"/>
                                        <p:tgtEl>
                                          <p:spTgt spid="15"/>
                                        </p:tgtEl>
                                        <p:attrNameLst>
                                          <p:attrName>ppt_x</p:attrName>
                                          <p:attrName>ppt_y</p:attrName>
                                        </p:attrNameLst>
                                      </p:cBhvr>
                                      <p:rCtr x="1200" y="0"/>
                                    </p:animMotion>
                                  </p:childTnLst>
                                </p:cTn>
                              </p:par>
                              <p:par>
                                <p:cTn id="44" presetID="10" presetClass="entr" presetSubtype="0" fill="hold" grpId="0" nodeType="withEffect">
                                  <p:stCondLst>
                                    <p:cond delay="0"/>
                                  </p:stCondLst>
                                  <p:childTnLst>
                                    <p:set>
                                      <p:cBhvr>
                                        <p:cTn id="45" dur="1" fill="hold">
                                          <p:stCondLst>
                                            <p:cond delay="0"/>
                                          </p:stCondLst>
                                        </p:cTn>
                                        <p:tgtEl>
                                          <p:spTgt spid="19"/>
                                        </p:tgtEl>
                                        <p:attrNameLst>
                                          <p:attrName>style.visibility</p:attrName>
                                        </p:attrNameLst>
                                      </p:cBhvr>
                                      <p:to>
                                        <p:strVal val="visible"/>
                                      </p:to>
                                    </p:set>
                                    <p:animEffect transition="in" filter="fade">
                                      <p:cBhvr>
                                        <p:cTn id="46" dur="1000"/>
                                        <p:tgtEl>
                                          <p:spTgt spid="19"/>
                                        </p:tgtEl>
                                      </p:cBhvr>
                                    </p:animEffect>
                                  </p:childTnLst>
                                </p:cTn>
                              </p:par>
                              <p:par>
                                <p:cTn id="47" presetID="63" presetClass="path" presetSubtype="0" decel="100000" fill="hold" grpId="1" nodeType="withEffect">
                                  <p:stCondLst>
                                    <p:cond delay="0"/>
                                  </p:stCondLst>
                                  <p:childTnLst>
                                    <p:animMotion origin="layout" path="M -0.02412 2.38765E-6 L -8.88435E-7 2.38765E-6 " pathEditMode="relative" rAng="0" ptsTypes="AA">
                                      <p:cBhvr>
                                        <p:cTn id="48" dur="1000" fill="hold"/>
                                        <p:tgtEl>
                                          <p:spTgt spid="19"/>
                                        </p:tgtEl>
                                        <p:attrNameLst>
                                          <p:attrName>ppt_x</p:attrName>
                                          <p:attrName>ppt_y</p:attrName>
                                        </p:attrNameLst>
                                      </p:cBhvr>
                                      <p:rCtr x="1200" y="0"/>
                                    </p:animMotion>
                                  </p:childTnLst>
                                </p:cTn>
                              </p:par>
                              <p:par>
                                <p:cTn id="49" presetID="10" presetClass="entr" presetSubtype="0" fill="hold" nodeType="withEffect">
                                  <p:stCondLst>
                                    <p:cond delay="750"/>
                                  </p:stCondLst>
                                  <p:childTnLst>
                                    <p:set>
                                      <p:cBhvr>
                                        <p:cTn id="50" dur="1" fill="hold">
                                          <p:stCondLst>
                                            <p:cond delay="0"/>
                                          </p:stCondLst>
                                        </p:cTn>
                                        <p:tgtEl>
                                          <p:spTgt spid="28"/>
                                        </p:tgtEl>
                                        <p:attrNameLst>
                                          <p:attrName>style.visibility</p:attrName>
                                        </p:attrNameLst>
                                      </p:cBhvr>
                                      <p:to>
                                        <p:strVal val="visible"/>
                                      </p:to>
                                    </p:set>
                                    <p:animEffect transition="in" filter="fade">
                                      <p:cBhvr>
                                        <p:cTn id="51" dur="1000"/>
                                        <p:tgtEl>
                                          <p:spTgt spid="28"/>
                                        </p:tgtEl>
                                      </p:cBhvr>
                                    </p:animEffect>
                                  </p:childTnLst>
                                </p:cTn>
                              </p:par>
                              <p:par>
                                <p:cTn id="52" presetID="63" presetClass="path" presetSubtype="0" decel="100000" fill="hold" nodeType="withEffect">
                                  <p:stCondLst>
                                    <p:cond delay="750"/>
                                  </p:stCondLst>
                                  <p:childTnLst>
                                    <p:animMotion origin="layout" path="M -0.0241 2.59259E-6 L 4.92837E-6 2.59259E-6 " pathEditMode="relative" rAng="0" ptsTypes="AA">
                                      <p:cBhvr>
                                        <p:cTn id="53" dur="1000" fill="hold"/>
                                        <p:tgtEl>
                                          <p:spTgt spid="28"/>
                                        </p:tgtEl>
                                        <p:attrNameLst>
                                          <p:attrName>ppt_x</p:attrName>
                                          <p:attrName>ppt_y</p:attrName>
                                        </p:attrNameLst>
                                      </p:cBhvr>
                                      <p:rCtr x="1198" y="0"/>
                                    </p:animMotion>
                                  </p:childTnLst>
                                </p:cTn>
                              </p:par>
                              <p:par>
                                <p:cTn id="54" presetID="10" presetClass="entr" presetSubtype="0" fill="hold" grpId="0" nodeType="withEffect">
                                  <p:stCondLst>
                                    <p:cond delay="0"/>
                                  </p:stCondLst>
                                  <p:childTnLst>
                                    <p:set>
                                      <p:cBhvr>
                                        <p:cTn id="55" dur="1" fill="hold">
                                          <p:stCondLst>
                                            <p:cond delay="0"/>
                                          </p:stCondLst>
                                        </p:cTn>
                                        <p:tgtEl>
                                          <p:spTgt spid="26"/>
                                        </p:tgtEl>
                                        <p:attrNameLst>
                                          <p:attrName>style.visibility</p:attrName>
                                        </p:attrNameLst>
                                      </p:cBhvr>
                                      <p:to>
                                        <p:strVal val="visible"/>
                                      </p:to>
                                    </p:set>
                                    <p:animEffect transition="in" filter="fade">
                                      <p:cBhvr>
                                        <p:cTn id="56" dur="1000"/>
                                        <p:tgtEl>
                                          <p:spTgt spid="26"/>
                                        </p:tgtEl>
                                      </p:cBhvr>
                                    </p:animEffect>
                                  </p:childTnLst>
                                </p:cTn>
                              </p:par>
                              <p:par>
                                <p:cTn id="57" presetID="63" presetClass="path" presetSubtype="0" decel="100000" fill="hold" grpId="1" nodeType="withEffect">
                                  <p:stCondLst>
                                    <p:cond delay="0"/>
                                  </p:stCondLst>
                                  <p:childTnLst>
                                    <p:animMotion origin="layout" path="M -0.02412 2.38765E-6 L -8.88435E-7 2.38765E-6 " pathEditMode="relative" rAng="0" ptsTypes="AA">
                                      <p:cBhvr>
                                        <p:cTn id="58" dur="1000" fill="hold"/>
                                        <p:tgtEl>
                                          <p:spTgt spid="26"/>
                                        </p:tgtEl>
                                        <p:attrNameLst>
                                          <p:attrName>ppt_x</p:attrName>
                                          <p:attrName>ppt_y</p:attrName>
                                        </p:attrNameLst>
                                      </p:cBhvr>
                                      <p:rCtr x="120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23" grpId="0"/>
      <p:bldP spid="23" grpId="1"/>
      <p:bldP spid="14" grpId="0"/>
      <p:bldP spid="14" grpId="1"/>
      <p:bldP spid="15" grpId="0"/>
      <p:bldP spid="15" grpId="1"/>
      <p:bldP spid="19" grpId="0"/>
      <p:bldP spid="19" grpId="1"/>
      <p:bldP spid="26" grpId="0"/>
      <p:bldP spid="26" grpId="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393143" y="325619"/>
            <a:ext cx="6193672" cy="5269840"/>
          </a:xfrm>
          <a:prstGeom prst="rect">
            <a:avLst/>
          </a:prstGeom>
          <a:noFill/>
        </p:spPr>
        <p:txBody>
          <a:bodyPr wrap="square" lIns="179114" tIns="143293" rIns="179114" bIns="143293" rtlCol="0">
            <a:spAutoFit/>
          </a:bodyPr>
          <a:lstStyle/>
          <a:p>
            <a:pPr marL="0" lvl="1" defTabSz="565990">
              <a:lnSpc>
                <a:spcPct val="90000"/>
              </a:lnSpc>
              <a:spcBef>
                <a:spcPts val="588"/>
              </a:spcBef>
              <a:spcAft>
                <a:spcPts val="980"/>
              </a:spcAft>
            </a:pPr>
            <a:r>
              <a:rPr lang="en-US" sz="3916"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Transform your code</a:t>
            </a:r>
            <a:r>
              <a:rPr lang="en-US" sz="1958" dirty="0">
                <a:gradFill>
                  <a:gsLst>
                    <a:gs pos="0">
                      <a:srgbClr val="FFFFFF"/>
                    </a:gs>
                    <a:gs pos="100000">
                      <a:srgbClr val="FFFFFF"/>
                    </a:gs>
                  </a:gsLst>
                  <a:lin ang="5400000" scaled="1"/>
                </a:gradFill>
                <a:cs typeface="Segoe UI" panose="020B0502040204020203" pitchFamily="34" charset="0"/>
              </a:rPr>
              <a:t/>
            </a:r>
            <a:br>
              <a:rPr lang="en-US" sz="1958" dirty="0">
                <a:gradFill>
                  <a:gsLst>
                    <a:gs pos="0">
                      <a:srgbClr val="FFFFFF"/>
                    </a:gs>
                    <a:gs pos="100000">
                      <a:srgbClr val="FFFFFF"/>
                    </a:gs>
                  </a:gsLst>
                  <a:lin ang="5400000" scaled="1"/>
                </a:gradFill>
                <a:cs typeface="Segoe UI" panose="020B0502040204020203" pitchFamily="34" charset="0"/>
              </a:rPr>
            </a:br>
            <a:r>
              <a:rPr lang="en-US" sz="1958" dirty="0">
                <a:gradFill>
                  <a:gsLst>
                    <a:gs pos="0">
                      <a:srgbClr val="FFFFFF"/>
                    </a:gs>
                    <a:gs pos="100000">
                      <a:srgbClr val="FFFFFF"/>
                    </a:gs>
                  </a:gsLst>
                  <a:lin ang="5400000" scaled="1"/>
                </a:gradFill>
                <a:cs typeface="Segoe UI" panose="020B0502040204020203" pitchFamily="34" charset="0"/>
              </a:rPr>
              <a:t>Providing </a:t>
            </a:r>
            <a:r>
              <a:rPr lang="en-US" sz="1958" dirty="0">
                <a:gradFill>
                  <a:gsLst>
                    <a:gs pos="0">
                      <a:srgbClr val="FFFFFF"/>
                    </a:gs>
                    <a:gs pos="100000">
                      <a:srgbClr val="FFFFFF"/>
                    </a:gs>
                  </a:gsLst>
                  <a:lin ang="5400000" scaled="1"/>
                </a:gradFill>
                <a:cs typeface="Segoe UI" panose="020B0502040204020203" pitchFamily="34" charset="0"/>
              </a:rPr>
              <a:t>App Model Patterns for common </a:t>
            </a:r>
            <a:br>
              <a:rPr lang="en-US" sz="1958" dirty="0">
                <a:gradFill>
                  <a:gsLst>
                    <a:gs pos="0">
                      <a:srgbClr val="FFFFFF"/>
                    </a:gs>
                    <a:gs pos="100000">
                      <a:srgbClr val="FFFFFF"/>
                    </a:gs>
                  </a:gsLst>
                  <a:lin ang="5400000" scaled="1"/>
                </a:gradFill>
                <a:cs typeface="Segoe UI" panose="020B0502040204020203" pitchFamily="34" charset="0"/>
              </a:rPr>
            </a:br>
            <a:r>
              <a:rPr lang="en-US" sz="1958" dirty="0">
                <a:gradFill>
                  <a:gsLst>
                    <a:gs pos="0">
                      <a:srgbClr val="FFFFFF"/>
                    </a:gs>
                    <a:gs pos="100000">
                      <a:srgbClr val="FFFFFF"/>
                    </a:gs>
                  </a:gsLst>
                  <a:lin ang="5400000" scaled="1"/>
                </a:gradFill>
                <a:cs typeface="Segoe UI" panose="020B0502040204020203" pitchFamily="34" charset="0"/>
              </a:rPr>
              <a:t>Full Trust Code scenarios</a:t>
            </a:r>
            <a:endParaRPr lang="en-US" sz="2350" b="1" dirty="0">
              <a:gradFill>
                <a:gsLst>
                  <a:gs pos="0">
                    <a:srgbClr val="FFFFFF"/>
                  </a:gs>
                  <a:gs pos="100000">
                    <a:srgbClr val="FFFFFF"/>
                  </a:gs>
                </a:gsLst>
                <a:lin ang="5400000" scaled="1"/>
              </a:gradFill>
            </a:endParaRPr>
          </a:p>
          <a:p>
            <a:pPr defTabSz="913549">
              <a:lnSpc>
                <a:spcPct val="90000"/>
              </a:lnSpc>
            </a:pPr>
            <a:r>
              <a:rPr lang="en-US" sz="3916"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60</a:t>
            </a:r>
            <a:r>
              <a:rPr lang="en-US" sz="3916"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 Visual Studio projects</a:t>
            </a:r>
            <a:br>
              <a:rPr lang="en-US" sz="3916"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br>
            <a:r>
              <a:rPr lang="en-US" sz="3133"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Common scenarios</a:t>
            </a:r>
          </a:p>
          <a:p>
            <a:pPr marL="230115" lvl="1" indent="-230115" defTabSz="565990">
              <a:lnSpc>
                <a:spcPct val="90000"/>
              </a:lnSpc>
              <a:spcBef>
                <a:spcPts val="294"/>
              </a:spcBef>
              <a:buFont typeface="Arial" panose="020B0604020202020204" pitchFamily="34" charset="0"/>
              <a:buChar char="•"/>
            </a:pPr>
            <a:r>
              <a:rPr lang="en-US" sz="1958" dirty="0">
                <a:gradFill>
                  <a:gsLst>
                    <a:gs pos="0">
                      <a:srgbClr val="FFFFFF"/>
                    </a:gs>
                    <a:gs pos="100000">
                      <a:srgbClr val="FFFFFF"/>
                    </a:gs>
                  </a:gsLst>
                  <a:lin ang="5400000" scaled="1"/>
                </a:gradFill>
                <a:cs typeface="Segoe UI" panose="020B0502040204020203" pitchFamily="34" charset="0"/>
              </a:rPr>
              <a:t>Branding</a:t>
            </a:r>
          </a:p>
          <a:p>
            <a:pPr marL="230115" lvl="1" indent="-230115" defTabSz="565990">
              <a:lnSpc>
                <a:spcPct val="90000"/>
              </a:lnSpc>
              <a:spcBef>
                <a:spcPts val="294"/>
              </a:spcBef>
              <a:buFont typeface="Arial" panose="020B0604020202020204" pitchFamily="34" charset="0"/>
              <a:buChar char="•"/>
            </a:pPr>
            <a:r>
              <a:rPr lang="en-US" sz="1958" dirty="0">
                <a:gradFill>
                  <a:gsLst>
                    <a:gs pos="0">
                      <a:srgbClr val="FFFFFF"/>
                    </a:gs>
                    <a:gs pos="100000">
                      <a:srgbClr val="FFFFFF"/>
                    </a:gs>
                  </a:gsLst>
                  <a:lin ang="5400000" scaled="1"/>
                </a:gradFill>
                <a:cs typeface="Segoe UI" panose="020B0502040204020203" pitchFamily="34" charset="0"/>
              </a:rPr>
              <a:t>Site provisioning</a:t>
            </a:r>
          </a:p>
          <a:p>
            <a:pPr marL="230115" lvl="1" indent="-230115" defTabSz="565990">
              <a:lnSpc>
                <a:spcPct val="90000"/>
              </a:lnSpc>
              <a:spcBef>
                <a:spcPts val="294"/>
              </a:spcBef>
              <a:buFont typeface="Arial" panose="020B0604020202020204" pitchFamily="34" charset="0"/>
              <a:buChar char="•"/>
            </a:pPr>
            <a:r>
              <a:rPr lang="en-US" sz="1958" dirty="0">
                <a:gradFill>
                  <a:gsLst>
                    <a:gs pos="0">
                      <a:srgbClr val="FFFFFF"/>
                    </a:gs>
                    <a:gs pos="100000">
                      <a:srgbClr val="FFFFFF"/>
                    </a:gs>
                  </a:gsLst>
                  <a:lin ang="5400000" scaled="1"/>
                </a:gradFill>
                <a:cs typeface="Segoe UI" panose="020B0502040204020203" pitchFamily="34" charset="0"/>
              </a:rPr>
              <a:t>Remote event receivers </a:t>
            </a:r>
          </a:p>
          <a:p>
            <a:pPr marL="230115" lvl="1" indent="-230115" defTabSz="565990">
              <a:lnSpc>
                <a:spcPct val="90000"/>
              </a:lnSpc>
              <a:spcBef>
                <a:spcPts val="294"/>
              </a:spcBef>
              <a:buFont typeface="Arial" panose="020B0604020202020204" pitchFamily="34" charset="0"/>
              <a:buChar char="•"/>
            </a:pPr>
            <a:r>
              <a:rPr lang="en-US" sz="1958" dirty="0">
                <a:gradFill>
                  <a:gsLst>
                    <a:gs pos="0">
                      <a:srgbClr val="FFFFFF"/>
                    </a:gs>
                    <a:gs pos="100000">
                      <a:srgbClr val="FFFFFF"/>
                    </a:gs>
                  </a:gsLst>
                  <a:lin ang="5400000" scaled="1"/>
                </a:gradFill>
                <a:cs typeface="Segoe UI" panose="020B0502040204020203" pitchFamily="34" charset="0"/>
              </a:rPr>
              <a:t>Large file support</a:t>
            </a:r>
          </a:p>
          <a:p>
            <a:pPr marL="230115" lvl="1" indent="-230115" defTabSz="565990">
              <a:lnSpc>
                <a:spcPct val="90000"/>
              </a:lnSpc>
              <a:spcBef>
                <a:spcPts val="294"/>
              </a:spcBef>
              <a:buFont typeface="Arial" panose="020B0604020202020204" pitchFamily="34" charset="0"/>
              <a:buChar char="•"/>
            </a:pPr>
            <a:r>
              <a:rPr lang="en-US" sz="1958" dirty="0">
                <a:gradFill>
                  <a:gsLst>
                    <a:gs pos="0">
                      <a:srgbClr val="FFFFFF"/>
                    </a:gs>
                    <a:gs pos="100000">
                      <a:srgbClr val="FFFFFF"/>
                    </a:gs>
                  </a:gsLst>
                  <a:lin ang="5400000" scaled="1"/>
                </a:gradFill>
                <a:cs typeface="Segoe UI" panose="020B0502040204020203" pitchFamily="34" charset="0"/>
              </a:rPr>
              <a:t>Taxonomy driven navigation</a:t>
            </a:r>
          </a:p>
          <a:p>
            <a:pPr marL="230115" lvl="1" indent="-230115" defTabSz="565990">
              <a:lnSpc>
                <a:spcPct val="90000"/>
              </a:lnSpc>
              <a:spcBef>
                <a:spcPts val="294"/>
              </a:spcBef>
              <a:spcAft>
                <a:spcPts val="980"/>
              </a:spcAft>
              <a:buFont typeface="Arial" panose="020B0604020202020204" pitchFamily="34" charset="0"/>
              <a:buChar char="•"/>
            </a:pPr>
            <a:r>
              <a:rPr lang="en-US" sz="1958" dirty="0">
                <a:gradFill>
                  <a:gsLst>
                    <a:gs pos="0">
                      <a:srgbClr val="FFFFFF"/>
                    </a:gs>
                    <a:gs pos="100000">
                      <a:srgbClr val="FFFFFF"/>
                    </a:gs>
                  </a:gsLst>
                  <a:lin ang="5400000" scaled="1"/>
                </a:gradFill>
                <a:cs typeface="Segoe UI" panose="020B0502040204020203" pitchFamily="34" charset="0"/>
              </a:rPr>
              <a:t>And much more…</a:t>
            </a:r>
            <a:endParaRPr lang="en-US" sz="2350" dirty="0">
              <a:gradFill>
                <a:gsLst>
                  <a:gs pos="0">
                    <a:srgbClr val="FFFFFF"/>
                  </a:gs>
                  <a:gs pos="100000">
                    <a:srgbClr val="FFFFFF"/>
                  </a:gs>
                </a:gsLst>
                <a:lin ang="5400000" scaled="1"/>
              </a:gradFill>
            </a:endParaRPr>
          </a:p>
          <a:p>
            <a:pPr defTabSz="913549">
              <a:lnSpc>
                <a:spcPct val="90000"/>
              </a:lnSpc>
            </a:pPr>
            <a:r>
              <a:rPr lang="en-US" sz="3916"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Contribute</a:t>
            </a:r>
          </a:p>
          <a:p>
            <a:pPr marL="0" lvl="1" defTabSz="565990">
              <a:lnSpc>
                <a:spcPct val="90000"/>
              </a:lnSpc>
            </a:pPr>
            <a:r>
              <a:rPr lang="en-US" sz="1958" dirty="0">
                <a:gradFill>
                  <a:gsLst>
                    <a:gs pos="0">
                      <a:srgbClr val="FFFFFF"/>
                    </a:gs>
                    <a:gs pos="100000">
                      <a:srgbClr val="FFFFFF"/>
                    </a:gs>
                  </a:gsLst>
                  <a:lin ang="5400000" scaled="1"/>
                </a:gradFill>
                <a:cs typeface="Segoe UI" panose="020B0502040204020203" pitchFamily="34" charset="0"/>
              </a:rPr>
              <a:t>Open source coming soon!</a:t>
            </a:r>
          </a:p>
        </p:txBody>
      </p:sp>
      <p:sp>
        <p:nvSpPr>
          <p:cNvPr id="10" name="Rectangle 9" hidden="1"/>
          <p:cNvSpPr/>
          <p:nvPr/>
        </p:nvSpPr>
        <p:spPr bwMode="auto">
          <a:xfrm>
            <a:off x="4902" y="1336106"/>
            <a:ext cx="6171906" cy="551914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14" tIns="143293" rIns="179114" bIns="143293" numCol="1" spcCol="0" rtlCol="0" fromWordArt="0" anchor="t" anchorCtr="0" forceAA="0" compatLnSpc="1">
            <a:prstTxWarp prst="textNoShape">
              <a:avLst/>
            </a:prstTxWarp>
            <a:noAutofit/>
          </a:bodyPr>
          <a:lstStyle/>
          <a:p>
            <a:pPr algn="ctr" defTabSz="913286" fontAlgn="base">
              <a:lnSpc>
                <a:spcPct val="90000"/>
              </a:lnSpc>
              <a:spcBef>
                <a:spcPct val="0"/>
              </a:spcBef>
              <a:spcAft>
                <a:spcPct val="0"/>
              </a:spcAft>
            </a:pPr>
            <a:endParaRPr lang="en-US" sz="2350"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Box 4"/>
          <p:cNvSpPr txBox="1"/>
          <p:nvPr/>
        </p:nvSpPr>
        <p:spPr>
          <a:xfrm>
            <a:off x="6207386" y="5595458"/>
            <a:ext cx="5981439" cy="967797"/>
          </a:xfrm>
          <a:prstGeom prst="rect">
            <a:avLst/>
          </a:prstGeom>
          <a:noFill/>
        </p:spPr>
        <p:txBody>
          <a:bodyPr wrap="none" lIns="179090" tIns="143271" rIns="179090" bIns="143271" rtlCol="0">
            <a:spAutoFit/>
          </a:bodyPr>
          <a:lstStyle/>
          <a:p>
            <a:pPr defTabSz="913375">
              <a:lnSpc>
                <a:spcPct val="90000"/>
              </a:lnSpc>
              <a:spcAft>
                <a:spcPts val="588"/>
              </a:spcAft>
            </a:pPr>
            <a:r>
              <a:rPr lang="en-US" sz="4899" u="sng" dirty="0">
                <a:gradFill>
                  <a:gsLst>
                    <a:gs pos="2917">
                      <a:srgbClr val="FFFFFF"/>
                    </a:gs>
                    <a:gs pos="30000">
                      <a:srgbClr val="FFFFFF"/>
                    </a:gs>
                  </a:gsLst>
                  <a:lin ang="5400000" scaled="0"/>
                </a:gradFill>
                <a:latin typeface="Segoe UI Light"/>
              </a:rPr>
              <a:t>aka.ms/</a:t>
            </a:r>
            <a:r>
              <a:rPr lang="en-US" sz="4899" u="sng" dirty="0" err="1">
                <a:gradFill>
                  <a:gsLst>
                    <a:gs pos="2917">
                      <a:srgbClr val="FFFFFF"/>
                    </a:gs>
                    <a:gs pos="30000">
                      <a:srgbClr val="FFFFFF"/>
                    </a:gs>
                  </a:gsLst>
                  <a:lin ang="5400000" scaled="0"/>
                </a:gradFill>
                <a:latin typeface="Segoe UI Light"/>
              </a:rPr>
              <a:t>OfficeDevPnP</a:t>
            </a:r>
            <a:endParaRPr lang="en-US" sz="4899" u="sng" dirty="0">
              <a:gradFill>
                <a:gsLst>
                  <a:gs pos="2917">
                    <a:srgbClr val="FFFFFF"/>
                  </a:gs>
                  <a:gs pos="30000">
                    <a:srgbClr val="FFFFFF"/>
                  </a:gs>
                </a:gsLst>
                <a:lin ang="5400000" scaled="0"/>
              </a:gradFill>
              <a:latin typeface="Segoe UI Light"/>
            </a:endParaRPr>
          </a:p>
        </p:txBody>
      </p:sp>
      <p:grpSp>
        <p:nvGrpSpPr>
          <p:cNvPr id="13" name="Group 12"/>
          <p:cNvGrpSpPr/>
          <p:nvPr/>
        </p:nvGrpSpPr>
        <p:grpSpPr>
          <a:xfrm>
            <a:off x="343851" y="-220605"/>
            <a:ext cx="5643508" cy="2295452"/>
            <a:chOff x="477350" y="330556"/>
            <a:chExt cx="5758172" cy="2342091"/>
          </a:xfrm>
        </p:grpSpPr>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7350" y="330556"/>
              <a:ext cx="5758172" cy="1993396"/>
            </a:xfrm>
            <a:prstGeom prst="rect">
              <a:avLst/>
            </a:prstGeom>
          </p:spPr>
        </p:pic>
        <p:sp>
          <p:nvSpPr>
            <p:cNvPr id="15" name="TextBox 14"/>
            <p:cNvSpPr txBox="1"/>
            <p:nvPr/>
          </p:nvSpPr>
          <p:spPr>
            <a:xfrm>
              <a:off x="2159093" y="1810873"/>
              <a:ext cx="2958246" cy="861774"/>
            </a:xfrm>
            <a:prstGeom prst="rect">
              <a:avLst/>
            </a:prstGeom>
            <a:noFill/>
          </p:spPr>
          <p:txBody>
            <a:bodyPr wrap="none" lIns="0" tIns="0" rIns="0" bIns="0" rtlCol="0">
              <a:spAutoFit/>
            </a:bodyPr>
            <a:lstStyle/>
            <a:p>
              <a:r>
                <a:rPr lang="en-US" sz="2744" dirty="0">
                  <a:latin typeface="+mj-lt"/>
                </a:rPr>
                <a:t>Developer</a:t>
              </a:r>
            </a:p>
            <a:p>
              <a:r>
                <a:rPr lang="en-US" sz="2744" dirty="0">
                  <a:latin typeface="+mj-lt"/>
                </a:rPr>
                <a:t>Patterns &amp; Practices</a:t>
              </a:r>
            </a:p>
          </p:txBody>
        </p:sp>
      </p:grpSp>
      <p:pic>
        <p:nvPicPr>
          <p:cNvPr id="1026" name="Picture 2" descr="http://officedevcenter-msprod.azurewebsites.net/Media/Default/Slider/image3.jpg"/>
          <p:cNvPicPr>
            <a:picLocks noChangeAspect="1" noChangeArrowheads="1"/>
          </p:cNvPicPr>
          <p:nvPr/>
        </p:nvPicPr>
        <p:blipFill rotWithShape="1">
          <a:blip r:embed="rId3">
            <a:extLst>
              <a:ext uri="{28A0092B-C50C-407E-A947-70E740481C1C}">
                <a14:useLocalDpi xmlns:a14="http://schemas.microsoft.com/office/drawing/2010/main" val="0"/>
              </a:ext>
            </a:extLst>
          </a:blip>
          <a:srcRect r="10518"/>
          <a:stretch/>
        </p:blipFill>
        <p:spPr bwMode="auto">
          <a:xfrm>
            <a:off x="-4876219" y="2248732"/>
            <a:ext cx="11053027" cy="4117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83618814"/>
      </p:ext>
    </p:extLst>
  </p:cSld>
  <p:clrMapOvr>
    <a:masterClrMapping/>
  </p:clrMapOvr>
  <mc:AlternateContent xmlns:mc="http://schemas.openxmlformats.org/markup-compatibility/2006">
    <mc:Choice xmlns:p14="http://schemas.microsoft.com/office/powerpoint/2010/main" Requires="p14">
      <p:transition spd="slow" p14:dur="1250">
        <p14:flip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randombar(horizontal)">
                                      <p:cBhvr>
                                        <p:cTn id="7" dur="500"/>
                                        <p:tgtEl>
                                          <p:spTgt spid="13"/>
                                        </p:tgtEl>
                                      </p:cBhvr>
                                    </p:animEffect>
                                  </p:childTnLst>
                                </p:cTn>
                              </p:par>
                            </p:childTnLst>
                          </p:cTn>
                        </p:par>
                        <p:par>
                          <p:cTn id="8" fill="hold">
                            <p:stCondLst>
                              <p:cond delay="500"/>
                            </p:stCondLst>
                            <p:childTnLst>
                              <p:par>
                                <p:cTn id="9" presetID="14" presetClass="entr" presetSubtype="10" fill="hold" nodeType="afterEffect">
                                  <p:stCondLst>
                                    <p:cond delay="0"/>
                                  </p:stCondLst>
                                  <p:childTnLst>
                                    <p:set>
                                      <p:cBhvr>
                                        <p:cTn id="10" dur="1" fill="hold">
                                          <p:stCondLst>
                                            <p:cond delay="0"/>
                                          </p:stCondLst>
                                        </p:cTn>
                                        <p:tgtEl>
                                          <p:spTgt spid="1026"/>
                                        </p:tgtEl>
                                        <p:attrNameLst>
                                          <p:attrName>style.visibility</p:attrName>
                                        </p:attrNameLst>
                                      </p:cBhvr>
                                      <p:to>
                                        <p:strVal val="visible"/>
                                      </p:to>
                                    </p:set>
                                    <p:animEffect transition="in" filter="randombar(horizontal)">
                                      <p:cBhvr>
                                        <p:cTn id="11" dur="500"/>
                                        <p:tgtEl>
                                          <p:spTgt spid="1026"/>
                                        </p:tgtEl>
                                      </p:cBhvr>
                                    </p:animEffect>
                                  </p:childTnLst>
                                </p:cTn>
                              </p:par>
                            </p:childTnLst>
                          </p:cTn>
                        </p:par>
                        <p:par>
                          <p:cTn id="12" fill="hold">
                            <p:stCondLst>
                              <p:cond delay="1000"/>
                            </p:stCondLst>
                            <p:childTnLst>
                              <p:par>
                                <p:cTn id="13" presetID="14" presetClass="entr" presetSubtype="10"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randombar(horizontal)">
                                      <p:cBhvr>
                                        <p:cTn id="15" dur="500"/>
                                        <p:tgtEl>
                                          <p:spTgt spid="4"/>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randombar(horizontal)">
                                      <p:cBhvr>
                                        <p:cTn id="1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0" y="228974"/>
            <a:ext cx="12188825" cy="747713"/>
          </a:xfrm>
          <a:prstGeom prst="rect">
            <a:avLst/>
          </a:prstGeom>
        </p:spPr>
        <p:txBody>
          <a:bodyPr/>
          <a:lstStyle/>
          <a:p>
            <a:pPr algn="ctr"/>
            <a:r>
              <a:rPr lang="en-US" dirty="0" smtClean="0"/>
              <a:t>Microsoft Virtual Academy courses</a:t>
            </a:r>
            <a:endParaRPr lang="en-US" dirty="0"/>
          </a:p>
        </p:txBody>
      </p:sp>
      <p:grpSp>
        <p:nvGrpSpPr>
          <p:cNvPr id="64" name="Group 63"/>
          <p:cNvGrpSpPr/>
          <p:nvPr/>
        </p:nvGrpSpPr>
        <p:grpSpPr>
          <a:xfrm>
            <a:off x="-104244" y="1296085"/>
            <a:ext cx="12293069" cy="4965055"/>
            <a:chOff x="-106363" y="1321011"/>
            <a:chExt cx="12542837" cy="5065934"/>
          </a:xfrm>
        </p:grpSpPr>
        <p:sp>
          <p:nvSpPr>
            <p:cNvPr id="4" name="Rectangle 3"/>
            <p:cNvSpPr/>
            <p:nvPr/>
          </p:nvSpPr>
          <p:spPr>
            <a:xfrm>
              <a:off x="-106363" y="1972881"/>
              <a:ext cx="8507566" cy="4414038"/>
            </a:xfrm>
            <a:prstGeom prst="rect">
              <a:avLst/>
            </a:prstGeom>
            <a:solidFill>
              <a:schemeClr val="bg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01"/>
              <a:endParaRPr lang="en-US" sz="1798" dirty="0">
                <a:solidFill>
                  <a:srgbClr val="FFFFFF"/>
                </a:solidFill>
              </a:endParaRPr>
            </a:p>
          </p:txBody>
        </p:sp>
        <p:sp>
          <p:nvSpPr>
            <p:cNvPr id="14" name="Rectangle 13"/>
            <p:cNvSpPr/>
            <p:nvPr/>
          </p:nvSpPr>
          <p:spPr>
            <a:xfrm>
              <a:off x="8450669" y="1972880"/>
              <a:ext cx="3985805" cy="4414065"/>
            </a:xfrm>
            <a:prstGeom prst="rect">
              <a:avLst/>
            </a:prstGeom>
            <a:solidFill>
              <a:srgbClr val="CA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01"/>
              <a:endParaRPr lang="en-US" sz="1798" dirty="0">
                <a:solidFill>
                  <a:srgbClr val="FFFFFF"/>
                </a:solidFill>
              </a:endParaRPr>
            </a:p>
          </p:txBody>
        </p:sp>
        <p:sp>
          <p:nvSpPr>
            <p:cNvPr id="23" name="Rectangle 22"/>
            <p:cNvSpPr/>
            <p:nvPr/>
          </p:nvSpPr>
          <p:spPr>
            <a:xfrm>
              <a:off x="274639" y="5349471"/>
              <a:ext cx="11599101" cy="457200"/>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156"/>
              <a:endParaRPr lang="en-US" sz="1100" dirty="0">
                <a:solidFill>
                  <a:srgbClr val="FF8A00">
                    <a:lumMod val="50000"/>
                  </a:srgbClr>
                </a:solidFill>
                <a:latin typeface="Segoe UI Light"/>
              </a:endParaRPr>
            </a:p>
          </p:txBody>
        </p:sp>
        <p:sp>
          <p:nvSpPr>
            <p:cNvPr id="5" name="TextBox 4"/>
            <p:cNvSpPr txBox="1"/>
            <p:nvPr/>
          </p:nvSpPr>
          <p:spPr>
            <a:xfrm>
              <a:off x="7031123" y="1325713"/>
              <a:ext cx="1301915" cy="815235"/>
            </a:xfrm>
            <a:prstGeom prst="rect">
              <a:avLst/>
            </a:prstGeom>
            <a:noFill/>
          </p:spPr>
          <p:txBody>
            <a:bodyPr wrap="none" lIns="0" tIns="0" rIns="0" bIns="0" rtlCol="0">
              <a:spAutoFit/>
            </a:bodyPr>
            <a:lstStyle/>
            <a:p>
              <a:pPr defTabSz="913156"/>
              <a:r>
                <a:rPr lang="en-US" sz="5192" dirty="0">
                  <a:latin typeface="Segoe UI Light"/>
                </a:rPr>
                <a:t>2014</a:t>
              </a:r>
            </a:p>
          </p:txBody>
        </p:sp>
        <p:sp>
          <p:nvSpPr>
            <p:cNvPr id="6" name="Rectangle 5"/>
            <p:cNvSpPr/>
            <p:nvPr/>
          </p:nvSpPr>
          <p:spPr>
            <a:xfrm>
              <a:off x="554036" y="5383693"/>
              <a:ext cx="1508760" cy="391387"/>
            </a:xfrm>
            <a:prstGeom prst="rect">
              <a:avLst/>
            </a:prstGeom>
            <a:solidFill>
              <a:schemeClr val="accent3"/>
            </a:solidFill>
            <a:ln w="12700">
              <a:noFill/>
            </a:ln>
          </p:spPr>
          <p:style>
            <a:lnRef idx="2">
              <a:schemeClr val="accent2"/>
            </a:lnRef>
            <a:fillRef idx="1">
              <a:schemeClr val="lt1"/>
            </a:fillRef>
            <a:effectRef idx="0">
              <a:schemeClr val="accent2"/>
            </a:effectRef>
            <a:fontRef idx="minor">
              <a:schemeClr val="dk1"/>
            </a:fontRef>
          </p:style>
          <p:txBody>
            <a:bodyPr lIns="0" tIns="9134" rIns="0" bIns="0" rtlCol="0" anchor="ctr"/>
            <a:lstStyle/>
            <a:p>
              <a:pPr algn="ctr" defTabSz="913156"/>
              <a:r>
                <a:rPr lang="en-US" sz="1960" dirty="0">
                  <a:gradFill>
                    <a:gsLst>
                      <a:gs pos="0">
                        <a:schemeClr val="tx1"/>
                      </a:gs>
                      <a:gs pos="100000">
                        <a:schemeClr val="tx1"/>
                      </a:gs>
                    </a:gsLst>
                    <a:lin ang="5400000" scaled="0"/>
                  </a:gradFill>
                  <a:latin typeface="Segoe UI" panose="020B0502040204020203" pitchFamily="34" charset="0"/>
                  <a:cs typeface="Segoe UI" panose="020B0502040204020203" pitchFamily="34" charset="0"/>
                </a:rPr>
                <a:t>Aug</a:t>
              </a:r>
              <a:endParaRPr lang="en-US" sz="1960" dirty="0">
                <a:gradFill>
                  <a:gsLst>
                    <a:gs pos="0">
                      <a:schemeClr val="tx1"/>
                    </a:gs>
                    <a:gs pos="100000">
                      <a:schemeClr val="tx1"/>
                    </a:gs>
                  </a:gsLst>
                  <a:lin ang="5400000" scaled="0"/>
                </a:gradFill>
                <a:latin typeface="Segoe UI" panose="020B0502040204020203" pitchFamily="34" charset="0"/>
                <a:cs typeface="Segoe UI" panose="020B0502040204020203" pitchFamily="34" charset="0"/>
              </a:endParaRPr>
            </a:p>
          </p:txBody>
        </p:sp>
        <p:sp>
          <p:nvSpPr>
            <p:cNvPr id="7" name="Rectangle 6"/>
            <p:cNvSpPr/>
            <p:nvPr/>
          </p:nvSpPr>
          <p:spPr>
            <a:xfrm>
              <a:off x="2137532" y="5381851"/>
              <a:ext cx="1508760" cy="391387"/>
            </a:xfrm>
            <a:prstGeom prst="rect">
              <a:avLst/>
            </a:prstGeom>
            <a:solidFill>
              <a:schemeClr val="accent3"/>
            </a:solidFill>
            <a:ln w="12700">
              <a:noFill/>
            </a:ln>
          </p:spPr>
          <p:style>
            <a:lnRef idx="2">
              <a:schemeClr val="accent2"/>
            </a:lnRef>
            <a:fillRef idx="1">
              <a:schemeClr val="lt1"/>
            </a:fillRef>
            <a:effectRef idx="0">
              <a:schemeClr val="accent2"/>
            </a:effectRef>
            <a:fontRef idx="minor">
              <a:schemeClr val="dk1"/>
            </a:fontRef>
          </p:style>
          <p:txBody>
            <a:bodyPr lIns="0" tIns="9134" rIns="0" bIns="0" rtlCol="0" anchor="ctr"/>
            <a:lstStyle/>
            <a:p>
              <a:pPr algn="ctr" defTabSz="913156"/>
              <a:r>
                <a:rPr lang="en-US" sz="1960" dirty="0">
                  <a:gradFill>
                    <a:gsLst>
                      <a:gs pos="0">
                        <a:schemeClr val="tx1"/>
                      </a:gs>
                      <a:gs pos="100000">
                        <a:schemeClr val="tx1"/>
                      </a:gs>
                    </a:gsLst>
                    <a:lin ang="5400000" scaled="0"/>
                  </a:gradFill>
                  <a:latin typeface="Segoe UI" panose="020B0502040204020203" pitchFamily="34" charset="0"/>
                  <a:cs typeface="Segoe UI" panose="020B0502040204020203" pitchFamily="34" charset="0"/>
                </a:rPr>
                <a:t>Sept</a:t>
              </a:r>
              <a:endParaRPr lang="en-US" sz="1960" dirty="0">
                <a:gradFill>
                  <a:gsLst>
                    <a:gs pos="0">
                      <a:schemeClr val="tx1"/>
                    </a:gs>
                    <a:gs pos="100000">
                      <a:schemeClr val="tx1"/>
                    </a:gs>
                  </a:gsLst>
                  <a:lin ang="5400000" scaled="0"/>
                </a:gradFill>
                <a:latin typeface="Segoe UI" panose="020B0502040204020203" pitchFamily="34" charset="0"/>
                <a:cs typeface="Segoe UI" panose="020B0502040204020203" pitchFamily="34" charset="0"/>
              </a:endParaRPr>
            </a:p>
          </p:txBody>
        </p:sp>
        <p:sp>
          <p:nvSpPr>
            <p:cNvPr id="8" name="Rectangle 7"/>
            <p:cNvSpPr/>
            <p:nvPr/>
          </p:nvSpPr>
          <p:spPr>
            <a:xfrm>
              <a:off x="3721028" y="5381851"/>
              <a:ext cx="1508760" cy="391387"/>
            </a:xfrm>
            <a:prstGeom prst="rect">
              <a:avLst/>
            </a:prstGeom>
            <a:solidFill>
              <a:schemeClr val="accent3"/>
            </a:solidFill>
            <a:ln w="12700">
              <a:noFill/>
            </a:ln>
          </p:spPr>
          <p:style>
            <a:lnRef idx="2">
              <a:schemeClr val="accent2"/>
            </a:lnRef>
            <a:fillRef idx="1">
              <a:schemeClr val="lt1"/>
            </a:fillRef>
            <a:effectRef idx="0">
              <a:schemeClr val="accent2"/>
            </a:effectRef>
            <a:fontRef idx="minor">
              <a:schemeClr val="dk1"/>
            </a:fontRef>
          </p:style>
          <p:txBody>
            <a:bodyPr lIns="0" tIns="9134" rIns="0" bIns="0" rtlCol="0" anchor="ctr"/>
            <a:lstStyle/>
            <a:p>
              <a:pPr algn="ctr" defTabSz="913156"/>
              <a:r>
                <a:rPr lang="en-US" sz="1960" dirty="0">
                  <a:gradFill>
                    <a:gsLst>
                      <a:gs pos="0">
                        <a:schemeClr val="tx1"/>
                      </a:gs>
                      <a:gs pos="100000">
                        <a:schemeClr val="tx1"/>
                      </a:gs>
                    </a:gsLst>
                    <a:lin ang="5400000" scaled="0"/>
                  </a:gradFill>
                  <a:latin typeface="Segoe UI" panose="020B0502040204020203" pitchFamily="34" charset="0"/>
                  <a:cs typeface="Segoe UI" panose="020B0502040204020203" pitchFamily="34" charset="0"/>
                </a:rPr>
                <a:t>Oct</a:t>
              </a:r>
              <a:endParaRPr lang="en-US" sz="1960" dirty="0">
                <a:gradFill>
                  <a:gsLst>
                    <a:gs pos="0">
                      <a:schemeClr val="tx1"/>
                    </a:gs>
                    <a:gs pos="100000">
                      <a:schemeClr val="tx1"/>
                    </a:gs>
                  </a:gsLst>
                  <a:lin ang="5400000" scaled="0"/>
                </a:gradFill>
                <a:latin typeface="Segoe UI" panose="020B0502040204020203" pitchFamily="34" charset="0"/>
                <a:cs typeface="Segoe UI" panose="020B0502040204020203" pitchFamily="34" charset="0"/>
              </a:endParaRPr>
            </a:p>
          </p:txBody>
        </p:sp>
        <p:grpSp>
          <p:nvGrpSpPr>
            <p:cNvPr id="24" name="Group 23"/>
            <p:cNvGrpSpPr/>
            <p:nvPr/>
          </p:nvGrpSpPr>
          <p:grpSpPr>
            <a:xfrm>
              <a:off x="641578" y="4140806"/>
              <a:ext cx="1630188" cy="1286514"/>
              <a:chOff x="641578" y="3447662"/>
              <a:chExt cx="1630188" cy="1286514"/>
            </a:xfrm>
          </p:grpSpPr>
          <p:sp>
            <p:nvSpPr>
              <p:cNvPr id="9" name="Rectangular Callout 8"/>
              <p:cNvSpPr/>
              <p:nvPr/>
            </p:nvSpPr>
            <p:spPr bwMode="auto">
              <a:xfrm>
                <a:off x="769794" y="3605411"/>
                <a:ext cx="1501972" cy="342321"/>
              </a:xfrm>
              <a:prstGeom prst="wedgeRectCallout">
                <a:avLst>
                  <a:gd name="adj1" fmla="val -22388"/>
                  <a:gd name="adj2" fmla="val 80240"/>
                </a:avLst>
              </a:prstGeom>
              <a:no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43391" tIns="45708" rIns="0" bIns="45708" numCol="1" rtlCol="0" anchor="ctr" anchorCtr="0" compatLnSpc="1">
                <a:prstTxWarp prst="textNoShape">
                  <a:avLst/>
                </a:prstTxWarp>
              </a:bodyPr>
              <a:lstStyle/>
              <a:p>
                <a:pPr defTabSz="912893" fontAlgn="base">
                  <a:lnSpc>
                    <a:spcPct val="90000"/>
                  </a:lnSpc>
                  <a:spcBef>
                    <a:spcPct val="0"/>
                  </a:spcBef>
                  <a:spcAft>
                    <a:spcPct val="0"/>
                  </a:spcAft>
                </a:pPr>
                <a:r>
                  <a:rPr lang="en-US" sz="1372" dirty="0">
                    <a:solidFill>
                      <a:schemeClr val="accent6"/>
                    </a:solidFill>
                    <a:latin typeface="Segoe UI Semibold" panose="020B0702040204020203" pitchFamily="34" charset="0"/>
                    <a:ea typeface="Segoe UI" panose="020B0502040204020203" pitchFamily="34" charset="0"/>
                    <a:cs typeface="Segoe UI Semibold" panose="020B0702040204020203" pitchFamily="34" charset="0"/>
                  </a:rPr>
                  <a:t>Introduction to Office 365 Development </a:t>
                </a:r>
              </a:p>
            </p:txBody>
          </p:sp>
          <p:grpSp>
            <p:nvGrpSpPr>
              <p:cNvPr id="10" name="Group 9"/>
              <p:cNvGrpSpPr/>
              <p:nvPr/>
            </p:nvGrpSpPr>
            <p:grpSpPr>
              <a:xfrm>
                <a:off x="641578" y="3447662"/>
                <a:ext cx="205663" cy="1286514"/>
                <a:chOff x="2115261" y="2675984"/>
                <a:chExt cx="205663" cy="1286514"/>
              </a:xfrm>
              <a:solidFill>
                <a:schemeClr val="accent6"/>
              </a:solidFill>
            </p:grpSpPr>
            <p:cxnSp>
              <p:nvCxnSpPr>
                <p:cNvPr id="11" name="Straight Connector 10"/>
                <p:cNvCxnSpPr>
                  <a:stCxn id="13" idx="0"/>
                </p:cNvCxnSpPr>
                <p:nvPr/>
              </p:nvCxnSpPr>
              <p:spPr>
                <a:xfrm flipH="1">
                  <a:off x="2218092" y="2675984"/>
                  <a:ext cx="1" cy="1214594"/>
                </a:xfrm>
                <a:prstGeom prst="line">
                  <a:avLst/>
                </a:prstGeom>
                <a:grpFill/>
                <a:ln w="31750">
                  <a:solidFill>
                    <a:schemeClr val="accent6"/>
                  </a:solidFill>
                  <a:prstDash val="solid"/>
                </a:ln>
              </p:spPr>
              <p:style>
                <a:lnRef idx="1">
                  <a:schemeClr val="accent1"/>
                </a:lnRef>
                <a:fillRef idx="0">
                  <a:schemeClr val="accent1"/>
                </a:fillRef>
                <a:effectRef idx="0">
                  <a:schemeClr val="accent1"/>
                </a:effectRef>
                <a:fontRef idx="minor">
                  <a:schemeClr val="tx1"/>
                </a:fontRef>
              </p:style>
            </p:cxnSp>
            <p:sp>
              <p:nvSpPr>
                <p:cNvPr id="12" name="Oval 11"/>
                <p:cNvSpPr/>
                <p:nvPr/>
              </p:nvSpPr>
              <p:spPr bwMode="auto">
                <a:xfrm>
                  <a:off x="2115261" y="3756835"/>
                  <a:ext cx="205663" cy="205663"/>
                </a:xfrm>
                <a:prstGeom prst="ellipse">
                  <a:avLst/>
                </a:prstGeom>
                <a:grpFill/>
                <a:ln w="317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sp>
              <p:nvSpPr>
                <p:cNvPr id="13" name="Oval 12"/>
                <p:cNvSpPr/>
                <p:nvPr/>
              </p:nvSpPr>
              <p:spPr bwMode="auto">
                <a:xfrm>
                  <a:off x="2115261" y="2675984"/>
                  <a:ext cx="205663" cy="205663"/>
                </a:xfrm>
                <a:prstGeom prst="ellipse">
                  <a:avLst/>
                </a:prstGeom>
                <a:grpFill/>
                <a:ln w="317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grpSp>
        </p:grpSp>
        <p:sp>
          <p:nvSpPr>
            <p:cNvPr id="15" name="TextBox 14"/>
            <p:cNvSpPr txBox="1"/>
            <p:nvPr/>
          </p:nvSpPr>
          <p:spPr>
            <a:xfrm>
              <a:off x="10649630" y="1321011"/>
              <a:ext cx="1292102" cy="815235"/>
            </a:xfrm>
            <a:prstGeom prst="rect">
              <a:avLst/>
            </a:prstGeom>
            <a:noFill/>
          </p:spPr>
          <p:txBody>
            <a:bodyPr wrap="none" lIns="0" tIns="0" rIns="0" bIns="0" rtlCol="0">
              <a:spAutoFit/>
            </a:bodyPr>
            <a:lstStyle/>
            <a:p>
              <a:pPr defTabSz="913156"/>
              <a:r>
                <a:rPr lang="en-US" sz="5192" dirty="0">
                  <a:latin typeface="Segoe UI Light"/>
                </a:rPr>
                <a:t>2015</a:t>
              </a:r>
            </a:p>
          </p:txBody>
        </p:sp>
        <p:sp>
          <p:nvSpPr>
            <p:cNvPr id="16" name="Rectangle 15"/>
            <p:cNvSpPr/>
            <p:nvPr/>
          </p:nvSpPr>
          <p:spPr>
            <a:xfrm>
              <a:off x="8450670" y="5381851"/>
              <a:ext cx="1535276" cy="391387"/>
            </a:xfrm>
            <a:prstGeom prst="rect">
              <a:avLst/>
            </a:prstGeom>
            <a:solidFill>
              <a:schemeClr val="accent1"/>
            </a:solidFill>
            <a:ln w="12700">
              <a:noFill/>
            </a:ln>
          </p:spPr>
          <p:style>
            <a:lnRef idx="2">
              <a:schemeClr val="accent2"/>
            </a:lnRef>
            <a:fillRef idx="1">
              <a:schemeClr val="lt1"/>
            </a:fillRef>
            <a:effectRef idx="0">
              <a:schemeClr val="accent2"/>
            </a:effectRef>
            <a:fontRef idx="minor">
              <a:schemeClr val="dk1"/>
            </a:fontRef>
          </p:style>
          <p:txBody>
            <a:bodyPr lIns="0" tIns="9134" rIns="0" bIns="0" rtlCol="0" anchor="ctr"/>
            <a:lstStyle/>
            <a:p>
              <a:pPr algn="ctr" defTabSz="913156"/>
              <a:r>
                <a:rPr lang="en-US" sz="1960" dirty="0">
                  <a:gradFill>
                    <a:gsLst>
                      <a:gs pos="0">
                        <a:schemeClr val="tx1"/>
                      </a:gs>
                      <a:gs pos="100000">
                        <a:schemeClr val="tx1"/>
                      </a:gs>
                    </a:gsLst>
                    <a:lin ang="5400000" scaled="0"/>
                  </a:gradFill>
                  <a:latin typeface="Segoe UI" panose="020B0502040204020203" pitchFamily="34" charset="0"/>
                  <a:cs typeface="Segoe UI" panose="020B0502040204020203" pitchFamily="34" charset="0"/>
                </a:rPr>
                <a:t>Jan</a:t>
              </a:r>
              <a:endParaRPr lang="en-US" sz="1960" dirty="0">
                <a:gradFill>
                  <a:gsLst>
                    <a:gs pos="0">
                      <a:schemeClr val="tx1"/>
                    </a:gs>
                    <a:gs pos="100000">
                      <a:schemeClr val="tx1"/>
                    </a:gs>
                  </a:gsLst>
                  <a:lin ang="5400000" scaled="0"/>
                </a:gradFill>
                <a:latin typeface="Segoe UI" panose="020B0502040204020203" pitchFamily="34" charset="0"/>
                <a:cs typeface="Segoe UI" panose="020B0502040204020203" pitchFamily="34" charset="0"/>
              </a:endParaRPr>
            </a:p>
          </p:txBody>
        </p:sp>
        <p:sp>
          <p:nvSpPr>
            <p:cNvPr id="20" name="Rectangle 19"/>
            <p:cNvSpPr/>
            <p:nvPr/>
          </p:nvSpPr>
          <p:spPr>
            <a:xfrm>
              <a:off x="5304524" y="5383693"/>
              <a:ext cx="1508760" cy="391387"/>
            </a:xfrm>
            <a:prstGeom prst="rect">
              <a:avLst/>
            </a:prstGeom>
            <a:solidFill>
              <a:schemeClr val="accent3"/>
            </a:solidFill>
            <a:ln w="12700">
              <a:noFill/>
            </a:ln>
          </p:spPr>
          <p:style>
            <a:lnRef idx="2">
              <a:schemeClr val="accent2"/>
            </a:lnRef>
            <a:fillRef idx="1">
              <a:schemeClr val="lt1"/>
            </a:fillRef>
            <a:effectRef idx="0">
              <a:schemeClr val="accent2"/>
            </a:effectRef>
            <a:fontRef idx="minor">
              <a:schemeClr val="dk1"/>
            </a:fontRef>
          </p:style>
          <p:txBody>
            <a:bodyPr lIns="0" tIns="9134" rIns="0" bIns="0" rtlCol="0" anchor="ctr"/>
            <a:lstStyle/>
            <a:p>
              <a:pPr algn="ctr" defTabSz="913156"/>
              <a:r>
                <a:rPr lang="en-US" sz="1960" dirty="0">
                  <a:gradFill>
                    <a:gsLst>
                      <a:gs pos="0">
                        <a:schemeClr val="tx1"/>
                      </a:gs>
                      <a:gs pos="100000">
                        <a:schemeClr val="tx1"/>
                      </a:gs>
                    </a:gsLst>
                    <a:lin ang="5400000" scaled="0"/>
                  </a:gradFill>
                  <a:latin typeface="Segoe UI" panose="020B0502040204020203" pitchFamily="34" charset="0"/>
                  <a:cs typeface="Segoe UI" panose="020B0502040204020203" pitchFamily="34" charset="0"/>
                </a:rPr>
                <a:t>Nov</a:t>
              </a:r>
              <a:endParaRPr lang="en-US" sz="1960" dirty="0">
                <a:gradFill>
                  <a:gsLst>
                    <a:gs pos="0">
                      <a:schemeClr val="tx1"/>
                    </a:gs>
                    <a:gs pos="100000">
                      <a:schemeClr val="tx1"/>
                    </a:gs>
                  </a:gsLst>
                  <a:lin ang="5400000" scaled="0"/>
                </a:gradFill>
                <a:latin typeface="Segoe UI" panose="020B0502040204020203" pitchFamily="34" charset="0"/>
                <a:cs typeface="Segoe UI" panose="020B0502040204020203" pitchFamily="34" charset="0"/>
              </a:endParaRPr>
            </a:p>
          </p:txBody>
        </p:sp>
        <p:sp>
          <p:nvSpPr>
            <p:cNvPr id="21" name="Rectangle 20"/>
            <p:cNvSpPr/>
            <p:nvPr/>
          </p:nvSpPr>
          <p:spPr>
            <a:xfrm>
              <a:off x="6888020" y="5381851"/>
              <a:ext cx="1508760" cy="391387"/>
            </a:xfrm>
            <a:prstGeom prst="rect">
              <a:avLst/>
            </a:prstGeom>
            <a:solidFill>
              <a:schemeClr val="accent3"/>
            </a:solidFill>
            <a:ln w="12700">
              <a:noFill/>
            </a:ln>
          </p:spPr>
          <p:style>
            <a:lnRef idx="2">
              <a:schemeClr val="accent2"/>
            </a:lnRef>
            <a:fillRef idx="1">
              <a:schemeClr val="lt1"/>
            </a:fillRef>
            <a:effectRef idx="0">
              <a:schemeClr val="accent2"/>
            </a:effectRef>
            <a:fontRef idx="minor">
              <a:schemeClr val="dk1"/>
            </a:fontRef>
          </p:style>
          <p:txBody>
            <a:bodyPr lIns="0" tIns="9134" rIns="0" bIns="0" rtlCol="0" anchor="ctr"/>
            <a:lstStyle/>
            <a:p>
              <a:pPr algn="ctr" defTabSz="913156"/>
              <a:r>
                <a:rPr lang="en-US" sz="1960" dirty="0">
                  <a:gradFill>
                    <a:gsLst>
                      <a:gs pos="0">
                        <a:schemeClr val="tx1"/>
                      </a:gs>
                      <a:gs pos="100000">
                        <a:schemeClr val="tx1"/>
                      </a:gs>
                    </a:gsLst>
                    <a:lin ang="5400000" scaled="0"/>
                  </a:gradFill>
                  <a:latin typeface="Segoe UI" panose="020B0502040204020203" pitchFamily="34" charset="0"/>
                  <a:cs typeface="Segoe UI" panose="020B0502040204020203" pitchFamily="34" charset="0"/>
                </a:rPr>
                <a:t>Dec</a:t>
              </a:r>
              <a:endParaRPr lang="en-US" sz="1960" dirty="0">
                <a:gradFill>
                  <a:gsLst>
                    <a:gs pos="0">
                      <a:schemeClr val="tx1"/>
                    </a:gs>
                    <a:gs pos="100000">
                      <a:schemeClr val="tx1"/>
                    </a:gs>
                  </a:gsLst>
                  <a:lin ang="5400000" scaled="0"/>
                </a:gradFill>
                <a:latin typeface="Segoe UI" panose="020B0502040204020203" pitchFamily="34" charset="0"/>
                <a:cs typeface="Segoe UI" panose="020B0502040204020203" pitchFamily="34" charset="0"/>
              </a:endParaRPr>
            </a:p>
          </p:txBody>
        </p:sp>
        <p:grpSp>
          <p:nvGrpSpPr>
            <p:cNvPr id="19" name="Group 18"/>
            <p:cNvGrpSpPr/>
            <p:nvPr/>
          </p:nvGrpSpPr>
          <p:grpSpPr>
            <a:xfrm>
              <a:off x="2926302" y="4140806"/>
              <a:ext cx="1623066" cy="1286514"/>
              <a:chOff x="2106450" y="3660197"/>
              <a:chExt cx="1623066" cy="1286514"/>
            </a:xfrm>
          </p:grpSpPr>
          <p:sp>
            <p:nvSpPr>
              <p:cNvPr id="26" name="Rectangular Callout 25"/>
              <p:cNvSpPr/>
              <p:nvPr/>
            </p:nvSpPr>
            <p:spPr bwMode="auto">
              <a:xfrm>
                <a:off x="2106450" y="3778348"/>
                <a:ext cx="1501972" cy="342321"/>
              </a:xfrm>
              <a:prstGeom prst="wedgeRectCallout">
                <a:avLst>
                  <a:gd name="adj1" fmla="val -22388"/>
                  <a:gd name="adj2" fmla="val 80240"/>
                </a:avLst>
              </a:prstGeom>
              <a:no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43391" tIns="45708" rIns="0" bIns="45708" numCol="1" rtlCol="0" anchor="ctr" anchorCtr="0" compatLnSpc="1">
                <a:prstTxWarp prst="textNoShape">
                  <a:avLst/>
                </a:prstTxWarp>
              </a:bodyPr>
              <a:lstStyle/>
              <a:p>
                <a:pPr defTabSz="912893" fontAlgn="base">
                  <a:lnSpc>
                    <a:spcPct val="90000"/>
                  </a:lnSpc>
                  <a:spcBef>
                    <a:spcPct val="0"/>
                  </a:spcBef>
                  <a:spcAft>
                    <a:spcPct val="0"/>
                  </a:spcAft>
                </a:pPr>
                <a:r>
                  <a:rPr lang="en-US" sz="1372" dirty="0">
                    <a:solidFill>
                      <a:schemeClr val="accent6"/>
                    </a:solidFill>
                    <a:latin typeface="Segoe UI Semibold" panose="020B0702040204020203" pitchFamily="34" charset="0"/>
                    <a:ea typeface="Segoe UI" panose="020B0502040204020203" pitchFamily="34" charset="0"/>
                    <a:cs typeface="Segoe UI Semibold" panose="020B0702040204020203" pitchFamily="34" charset="0"/>
                  </a:rPr>
                  <a:t>Deep Dive into the Office 365 App Model </a:t>
                </a:r>
              </a:p>
            </p:txBody>
          </p:sp>
          <p:grpSp>
            <p:nvGrpSpPr>
              <p:cNvPr id="27" name="Group 26"/>
              <p:cNvGrpSpPr/>
              <p:nvPr/>
            </p:nvGrpSpPr>
            <p:grpSpPr>
              <a:xfrm>
                <a:off x="3523853" y="3660197"/>
                <a:ext cx="205663" cy="1286514"/>
                <a:chOff x="2115261" y="2675984"/>
                <a:chExt cx="205663" cy="1286514"/>
              </a:xfrm>
              <a:solidFill>
                <a:schemeClr val="accent6"/>
              </a:solidFill>
            </p:grpSpPr>
            <p:cxnSp>
              <p:nvCxnSpPr>
                <p:cNvPr id="28" name="Straight Connector 27"/>
                <p:cNvCxnSpPr>
                  <a:stCxn id="30" idx="0"/>
                </p:cNvCxnSpPr>
                <p:nvPr/>
              </p:nvCxnSpPr>
              <p:spPr>
                <a:xfrm flipH="1">
                  <a:off x="2218092" y="2675984"/>
                  <a:ext cx="1" cy="1214594"/>
                </a:xfrm>
                <a:prstGeom prst="line">
                  <a:avLst/>
                </a:prstGeom>
                <a:grpFill/>
                <a:ln w="31750">
                  <a:solidFill>
                    <a:schemeClr val="accent6"/>
                  </a:solidFill>
                  <a:prstDash val="solid"/>
                </a:ln>
              </p:spPr>
              <p:style>
                <a:lnRef idx="1">
                  <a:schemeClr val="accent1"/>
                </a:lnRef>
                <a:fillRef idx="0">
                  <a:schemeClr val="accent1"/>
                </a:fillRef>
                <a:effectRef idx="0">
                  <a:schemeClr val="accent1"/>
                </a:effectRef>
                <a:fontRef idx="minor">
                  <a:schemeClr val="tx1"/>
                </a:fontRef>
              </p:style>
            </p:cxnSp>
            <p:sp>
              <p:nvSpPr>
                <p:cNvPr id="29" name="Oval 28"/>
                <p:cNvSpPr/>
                <p:nvPr/>
              </p:nvSpPr>
              <p:spPr bwMode="auto">
                <a:xfrm>
                  <a:off x="2115261" y="3756835"/>
                  <a:ext cx="205663" cy="205663"/>
                </a:xfrm>
                <a:prstGeom prst="ellipse">
                  <a:avLst/>
                </a:prstGeom>
                <a:grpFill/>
                <a:ln w="317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sp>
              <p:nvSpPr>
                <p:cNvPr id="30" name="Oval 29"/>
                <p:cNvSpPr/>
                <p:nvPr/>
              </p:nvSpPr>
              <p:spPr bwMode="auto">
                <a:xfrm>
                  <a:off x="2115261" y="2675984"/>
                  <a:ext cx="205663" cy="205663"/>
                </a:xfrm>
                <a:prstGeom prst="ellipse">
                  <a:avLst/>
                </a:prstGeom>
                <a:grpFill/>
                <a:ln w="317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grpSp>
        </p:grpSp>
        <p:cxnSp>
          <p:nvCxnSpPr>
            <p:cNvPr id="32" name="Straight Connector 31"/>
            <p:cNvCxnSpPr>
              <a:stCxn id="34" idx="0"/>
              <a:endCxn id="33" idx="0"/>
            </p:cNvCxnSpPr>
            <p:nvPr/>
          </p:nvCxnSpPr>
          <p:spPr>
            <a:xfrm>
              <a:off x="4953200" y="3105548"/>
              <a:ext cx="0" cy="2114539"/>
            </a:xfrm>
            <a:prstGeom prst="line">
              <a:avLst/>
            </a:prstGeom>
            <a:solidFill>
              <a:schemeClr val="accent6"/>
            </a:solidFill>
            <a:ln w="31750">
              <a:solidFill>
                <a:schemeClr val="accent6"/>
              </a:solidFill>
              <a:prstDash val="solid"/>
            </a:ln>
          </p:spPr>
          <p:style>
            <a:lnRef idx="1">
              <a:schemeClr val="accent1"/>
            </a:lnRef>
            <a:fillRef idx="0">
              <a:schemeClr val="accent1"/>
            </a:fillRef>
            <a:effectRef idx="0">
              <a:schemeClr val="accent1"/>
            </a:effectRef>
            <a:fontRef idx="minor">
              <a:schemeClr val="tx1"/>
            </a:fontRef>
          </p:style>
        </p:cxnSp>
        <p:sp>
          <p:nvSpPr>
            <p:cNvPr id="33" name="Oval 32"/>
            <p:cNvSpPr/>
            <p:nvPr/>
          </p:nvSpPr>
          <p:spPr bwMode="auto">
            <a:xfrm>
              <a:off x="4850368" y="5220087"/>
              <a:ext cx="205663" cy="205663"/>
            </a:xfrm>
            <a:prstGeom prst="ellipse">
              <a:avLst/>
            </a:prstGeom>
            <a:solidFill>
              <a:schemeClr val="accent6"/>
            </a:solidFill>
            <a:ln w="317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sp>
          <p:nvSpPr>
            <p:cNvPr id="35" name="Rectangular Callout 34"/>
            <p:cNvSpPr/>
            <p:nvPr/>
          </p:nvSpPr>
          <p:spPr bwMode="auto">
            <a:xfrm>
              <a:off x="2454965" y="3151568"/>
              <a:ext cx="2417342" cy="471553"/>
            </a:xfrm>
            <a:prstGeom prst="wedgeRectCallout">
              <a:avLst>
                <a:gd name="adj1" fmla="val -22388"/>
                <a:gd name="adj2" fmla="val 80240"/>
              </a:avLst>
            </a:prstGeom>
            <a:no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43391" tIns="45708" rIns="0" bIns="45708" numCol="1" rtlCol="0" anchor="ctr" anchorCtr="0" compatLnSpc="1">
              <a:prstTxWarp prst="textNoShape">
                <a:avLst/>
              </a:prstTxWarp>
            </a:bodyPr>
            <a:lstStyle/>
            <a:p>
              <a:pPr defTabSz="912893" fontAlgn="base">
                <a:lnSpc>
                  <a:spcPct val="90000"/>
                </a:lnSpc>
                <a:spcBef>
                  <a:spcPct val="0"/>
                </a:spcBef>
                <a:spcAft>
                  <a:spcPct val="0"/>
                </a:spcAft>
              </a:pPr>
              <a:r>
                <a:rPr lang="en-US" sz="1372" dirty="0">
                  <a:solidFill>
                    <a:schemeClr val="accent6"/>
                  </a:solidFill>
                  <a:latin typeface="Segoe UI Semibold" panose="020B0702040204020203" pitchFamily="34" charset="0"/>
                  <a:ea typeface="Segoe UI" panose="020B0502040204020203" pitchFamily="34" charset="0"/>
                  <a:cs typeface="Segoe UI Semibold" panose="020B0702040204020203" pitchFamily="34" charset="0"/>
                </a:rPr>
                <a:t>Deep Dive into integrating Office 365 APIs with your standalone web application development </a:t>
              </a:r>
            </a:p>
          </p:txBody>
        </p:sp>
        <p:grpSp>
          <p:nvGrpSpPr>
            <p:cNvPr id="57" name="Group 56"/>
            <p:cNvGrpSpPr/>
            <p:nvPr/>
          </p:nvGrpSpPr>
          <p:grpSpPr>
            <a:xfrm>
              <a:off x="4850368" y="2205604"/>
              <a:ext cx="205663" cy="899944"/>
              <a:chOff x="4850368" y="2000742"/>
              <a:chExt cx="205663" cy="899944"/>
            </a:xfrm>
          </p:grpSpPr>
          <p:cxnSp>
            <p:nvCxnSpPr>
              <p:cNvPr id="36" name="Straight Connector 35"/>
              <p:cNvCxnSpPr>
                <a:stCxn id="37" idx="0"/>
                <a:endCxn id="34" idx="0"/>
              </p:cNvCxnSpPr>
              <p:nvPr/>
            </p:nvCxnSpPr>
            <p:spPr>
              <a:xfrm>
                <a:off x="4953200" y="2000742"/>
                <a:ext cx="0" cy="899944"/>
              </a:xfrm>
              <a:prstGeom prst="line">
                <a:avLst/>
              </a:prstGeom>
              <a:solidFill>
                <a:schemeClr val="accent6"/>
              </a:solidFill>
              <a:ln w="31750">
                <a:solidFill>
                  <a:schemeClr val="accent6"/>
                </a:solidFill>
                <a:prstDash val="solid"/>
              </a:ln>
            </p:spPr>
            <p:style>
              <a:lnRef idx="1">
                <a:schemeClr val="accent1"/>
              </a:lnRef>
              <a:fillRef idx="0">
                <a:schemeClr val="accent1"/>
              </a:fillRef>
              <a:effectRef idx="0">
                <a:schemeClr val="accent1"/>
              </a:effectRef>
              <a:fontRef idx="minor">
                <a:schemeClr val="tx1"/>
              </a:fontRef>
            </p:style>
          </p:cxnSp>
          <p:sp>
            <p:nvSpPr>
              <p:cNvPr id="37" name="Oval 36"/>
              <p:cNvSpPr/>
              <p:nvPr/>
            </p:nvSpPr>
            <p:spPr bwMode="auto">
              <a:xfrm>
                <a:off x="4850368" y="2000742"/>
                <a:ext cx="205663" cy="205663"/>
              </a:xfrm>
              <a:prstGeom prst="ellipse">
                <a:avLst/>
              </a:prstGeom>
              <a:solidFill>
                <a:schemeClr val="accent6"/>
              </a:solidFill>
              <a:ln w="317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grpSp>
        <p:sp>
          <p:nvSpPr>
            <p:cNvPr id="38" name="Rectangular Callout 37"/>
            <p:cNvSpPr/>
            <p:nvPr/>
          </p:nvSpPr>
          <p:spPr bwMode="auto">
            <a:xfrm>
              <a:off x="2454965" y="2286990"/>
              <a:ext cx="2396221" cy="586373"/>
            </a:xfrm>
            <a:prstGeom prst="wedgeRectCallout">
              <a:avLst>
                <a:gd name="adj1" fmla="val -22388"/>
                <a:gd name="adj2" fmla="val 80240"/>
              </a:avLst>
            </a:prstGeom>
            <a:no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43391" tIns="45708" rIns="0" bIns="45708" numCol="1" rtlCol="0" anchor="ctr" anchorCtr="0" compatLnSpc="1">
              <a:prstTxWarp prst="textNoShape">
                <a:avLst/>
              </a:prstTxWarp>
            </a:bodyPr>
            <a:lstStyle/>
            <a:p>
              <a:pPr defTabSz="912893" fontAlgn="base">
                <a:lnSpc>
                  <a:spcPct val="90000"/>
                </a:lnSpc>
                <a:spcBef>
                  <a:spcPct val="0"/>
                </a:spcBef>
                <a:spcAft>
                  <a:spcPct val="0"/>
                </a:spcAft>
              </a:pPr>
              <a:r>
                <a:rPr lang="en-US" sz="1372" dirty="0">
                  <a:solidFill>
                    <a:schemeClr val="accent6"/>
                  </a:solidFill>
                  <a:latin typeface="Segoe UI Semibold" panose="020B0702040204020203" pitchFamily="34" charset="0"/>
                  <a:ea typeface="Segoe UI" panose="020B0502040204020203" pitchFamily="34" charset="0"/>
                  <a:cs typeface="Segoe UI Semibold" panose="020B0702040204020203" pitchFamily="34" charset="0"/>
                </a:rPr>
                <a:t>Deep Dive into integrating Office 365 APIs with your mobile device development 	</a:t>
              </a:r>
            </a:p>
          </p:txBody>
        </p:sp>
        <p:sp>
          <p:nvSpPr>
            <p:cNvPr id="40" name="Rectangular Callout 39"/>
            <p:cNvSpPr/>
            <p:nvPr/>
          </p:nvSpPr>
          <p:spPr bwMode="auto">
            <a:xfrm>
              <a:off x="8368951" y="4662007"/>
              <a:ext cx="1768612" cy="248908"/>
            </a:xfrm>
            <a:prstGeom prst="wedgeRectCallout">
              <a:avLst>
                <a:gd name="adj1" fmla="val -22388"/>
                <a:gd name="adj2" fmla="val 80240"/>
              </a:avLst>
            </a:prstGeom>
            <a:no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43391" tIns="45708" rIns="0" bIns="45708" numCol="1" rtlCol="0" anchor="ctr" anchorCtr="0" compatLnSpc="1">
              <a:prstTxWarp prst="textNoShape">
                <a:avLst/>
              </a:prstTxWarp>
            </a:bodyPr>
            <a:lstStyle/>
            <a:p>
              <a:pPr defTabSz="912893" fontAlgn="base">
                <a:lnSpc>
                  <a:spcPct val="90000"/>
                </a:lnSpc>
                <a:spcBef>
                  <a:spcPct val="0"/>
                </a:spcBef>
                <a:spcAft>
                  <a:spcPct val="0"/>
                </a:spcAft>
              </a:pPr>
              <a:r>
                <a:rPr lang="en-US" sz="1372" dirty="0">
                  <a:solidFill>
                    <a:schemeClr val="accent6"/>
                  </a:solidFill>
                  <a:latin typeface="Segoe UI Semibold" panose="020B0702040204020203" pitchFamily="34" charset="0"/>
                  <a:ea typeface="Segoe UI" panose="020B0502040204020203" pitchFamily="34" charset="0"/>
                  <a:cs typeface="Segoe UI Semibold" panose="020B0702040204020203" pitchFamily="34" charset="0"/>
                </a:rPr>
                <a:t>Shipping </a:t>
              </a:r>
              <a:r>
                <a:rPr lang="en-US" sz="1372" dirty="0">
                  <a:solidFill>
                    <a:schemeClr val="accent6"/>
                  </a:solidFill>
                  <a:latin typeface="Segoe UI Semibold" panose="020B0702040204020203" pitchFamily="34" charset="0"/>
                  <a:ea typeface="Segoe UI" panose="020B0502040204020203" pitchFamily="34" charset="0"/>
                  <a:cs typeface="Segoe UI Semibold" panose="020B0702040204020203" pitchFamily="34" charset="0"/>
                </a:rPr>
                <a:t>your </a:t>
              </a:r>
              <a:r>
                <a:rPr lang="en-US" sz="1372" dirty="0">
                  <a:solidFill>
                    <a:schemeClr val="accent6"/>
                  </a:solidFill>
                  <a:latin typeface="Segoe UI Semibold" panose="020B0702040204020203" pitchFamily="34" charset="0"/>
                  <a:ea typeface="Segoe UI" panose="020B0502040204020203" pitchFamily="34" charset="0"/>
                  <a:cs typeface="Segoe UI Semibold" panose="020B0702040204020203" pitchFamily="34" charset="0"/>
                </a:rPr>
                <a:t>Office 365 </a:t>
              </a:r>
              <a:r>
                <a:rPr lang="en-US" sz="1372" dirty="0">
                  <a:solidFill>
                    <a:schemeClr val="accent6"/>
                  </a:solidFill>
                  <a:latin typeface="Segoe UI Semibold" panose="020B0702040204020203" pitchFamily="34" charset="0"/>
                  <a:ea typeface="Segoe UI" panose="020B0502040204020203" pitchFamily="34" charset="0"/>
                  <a:cs typeface="Segoe UI Semibold" panose="020B0702040204020203" pitchFamily="34" charset="0"/>
                </a:rPr>
                <a:t>App </a:t>
              </a:r>
              <a:br>
                <a:rPr lang="en-US" sz="1372" dirty="0">
                  <a:solidFill>
                    <a:schemeClr val="accent6"/>
                  </a:solidFill>
                  <a:latin typeface="Segoe UI Semibold" panose="020B0702040204020203" pitchFamily="34" charset="0"/>
                  <a:ea typeface="Segoe UI" panose="020B0502040204020203" pitchFamily="34" charset="0"/>
                  <a:cs typeface="Segoe UI Semibold" panose="020B0702040204020203" pitchFamily="34" charset="0"/>
                </a:rPr>
              </a:br>
              <a:r>
                <a:rPr lang="en-US" sz="1372" dirty="0">
                  <a:solidFill>
                    <a:schemeClr val="accent6"/>
                  </a:solidFill>
                  <a:latin typeface="Segoe UI Semibold" panose="020B0702040204020203" pitchFamily="34" charset="0"/>
                  <a:ea typeface="Segoe UI" panose="020B0502040204020203" pitchFamily="34" charset="0"/>
                  <a:cs typeface="Segoe UI Semibold" panose="020B0702040204020203" pitchFamily="34" charset="0"/>
                </a:rPr>
                <a:t>to the</a:t>
              </a:r>
              <a:br>
                <a:rPr lang="en-US" sz="1372" dirty="0">
                  <a:solidFill>
                    <a:schemeClr val="accent6"/>
                  </a:solidFill>
                  <a:latin typeface="Segoe UI Semibold" panose="020B0702040204020203" pitchFamily="34" charset="0"/>
                  <a:ea typeface="Segoe UI" panose="020B0502040204020203" pitchFamily="34" charset="0"/>
                  <a:cs typeface="Segoe UI Semibold" panose="020B0702040204020203" pitchFamily="34" charset="0"/>
                </a:rPr>
              </a:br>
              <a:r>
                <a:rPr lang="en-US" sz="1372" dirty="0">
                  <a:solidFill>
                    <a:schemeClr val="accent6"/>
                  </a:solidFill>
                  <a:latin typeface="Segoe UI Semibold" panose="020B0702040204020203" pitchFamily="34" charset="0"/>
                  <a:ea typeface="Segoe UI" panose="020B0502040204020203" pitchFamily="34" charset="0"/>
                  <a:cs typeface="Segoe UI Semibold" panose="020B0702040204020203" pitchFamily="34" charset="0"/>
                </a:rPr>
                <a:t>Office Store </a:t>
              </a:r>
              <a:endParaRPr lang="en-US" sz="1372" dirty="0">
                <a:solidFill>
                  <a:schemeClr val="accent6"/>
                </a:solidFill>
                <a:latin typeface="Segoe UI Semibold" panose="020B0702040204020203" pitchFamily="34" charset="0"/>
                <a:ea typeface="Segoe UI" panose="020B0502040204020203" pitchFamily="34" charset="0"/>
                <a:cs typeface="Segoe UI Semibold" panose="020B0702040204020203" pitchFamily="34" charset="0"/>
              </a:endParaRPr>
            </a:p>
          </p:txBody>
        </p:sp>
        <p:sp>
          <p:nvSpPr>
            <p:cNvPr id="45" name="Rectangular Callout 44"/>
            <p:cNvSpPr/>
            <p:nvPr/>
          </p:nvSpPr>
          <p:spPr bwMode="auto">
            <a:xfrm>
              <a:off x="9841662" y="2894411"/>
              <a:ext cx="2001943" cy="221851"/>
            </a:xfrm>
            <a:prstGeom prst="wedgeRectCallout">
              <a:avLst>
                <a:gd name="adj1" fmla="val -22388"/>
                <a:gd name="adj2" fmla="val 80240"/>
              </a:avLst>
            </a:prstGeom>
            <a:no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43391" tIns="45708" rIns="0" bIns="45708" numCol="1" rtlCol="0" anchor="ctr" anchorCtr="0" compatLnSpc="1">
              <a:prstTxWarp prst="textNoShape">
                <a:avLst/>
              </a:prstTxWarp>
            </a:bodyPr>
            <a:lstStyle/>
            <a:p>
              <a:pPr defTabSz="912893" fontAlgn="base">
                <a:lnSpc>
                  <a:spcPct val="90000"/>
                </a:lnSpc>
                <a:spcBef>
                  <a:spcPct val="0"/>
                </a:spcBef>
                <a:spcAft>
                  <a:spcPct val="0"/>
                </a:spcAft>
              </a:pPr>
              <a:r>
                <a:rPr lang="en-US" sz="1372" dirty="0">
                  <a:solidFill>
                    <a:schemeClr val="accent6"/>
                  </a:solidFill>
                  <a:latin typeface="Segoe UI Semibold" panose="020B0702040204020203" pitchFamily="34" charset="0"/>
                  <a:ea typeface="Segoe UI" panose="020B0502040204020203" pitchFamily="34" charset="0"/>
                  <a:cs typeface="Segoe UI Semibold" panose="020B0702040204020203" pitchFamily="34" charset="0"/>
                </a:rPr>
                <a:t>Deep dive into </a:t>
              </a:r>
              <a:r>
                <a:rPr lang="en-US" sz="1372" dirty="0">
                  <a:solidFill>
                    <a:schemeClr val="accent6"/>
                  </a:solidFill>
                  <a:latin typeface="Segoe UI Semibold" panose="020B0702040204020203" pitchFamily="34" charset="0"/>
                  <a:ea typeface="Segoe UI" panose="020B0502040204020203" pitchFamily="34" charset="0"/>
                  <a:cs typeface="Segoe UI Semibold" panose="020B0702040204020203" pitchFamily="34" charset="0"/>
                </a:rPr>
                <a:t/>
              </a:r>
              <a:br>
                <a:rPr lang="en-US" sz="1372" dirty="0">
                  <a:solidFill>
                    <a:schemeClr val="accent6"/>
                  </a:solidFill>
                  <a:latin typeface="Segoe UI Semibold" panose="020B0702040204020203" pitchFamily="34" charset="0"/>
                  <a:ea typeface="Segoe UI" panose="020B0502040204020203" pitchFamily="34" charset="0"/>
                  <a:cs typeface="Segoe UI Semibold" panose="020B0702040204020203" pitchFamily="34" charset="0"/>
                </a:rPr>
              </a:br>
              <a:r>
                <a:rPr lang="en-US" sz="1372" dirty="0">
                  <a:solidFill>
                    <a:schemeClr val="accent6"/>
                  </a:solidFill>
                  <a:latin typeface="Segoe UI Semibold" panose="020B0702040204020203" pitchFamily="34" charset="0"/>
                  <a:ea typeface="Segoe UI" panose="020B0502040204020203" pitchFamily="34" charset="0"/>
                  <a:cs typeface="Segoe UI Semibold" panose="020B0702040204020203" pitchFamily="34" charset="0"/>
                </a:rPr>
                <a:t>the </a:t>
              </a:r>
              <a:r>
                <a:rPr lang="en-US" sz="1372" dirty="0">
                  <a:solidFill>
                    <a:schemeClr val="accent6"/>
                  </a:solidFill>
                  <a:latin typeface="Segoe UI Semibold" panose="020B0702040204020203" pitchFamily="34" charset="0"/>
                  <a:ea typeface="Segoe UI" panose="020B0502040204020203" pitchFamily="34" charset="0"/>
                  <a:cs typeface="Segoe UI Semibold" panose="020B0702040204020203" pitchFamily="34" charset="0"/>
                </a:rPr>
                <a:t>building blocks and services of the SharePoint platform </a:t>
              </a:r>
            </a:p>
          </p:txBody>
        </p:sp>
        <p:grpSp>
          <p:nvGrpSpPr>
            <p:cNvPr id="41" name="Group 40"/>
            <p:cNvGrpSpPr/>
            <p:nvPr/>
          </p:nvGrpSpPr>
          <p:grpSpPr>
            <a:xfrm>
              <a:off x="9641181" y="4130456"/>
              <a:ext cx="205663" cy="1214594"/>
              <a:chOff x="5805212" y="2675984"/>
              <a:chExt cx="205663" cy="1214594"/>
            </a:xfrm>
            <a:solidFill>
              <a:schemeClr val="accent6"/>
            </a:solidFill>
          </p:grpSpPr>
          <p:cxnSp>
            <p:nvCxnSpPr>
              <p:cNvPr id="42" name="Straight Connector 41"/>
              <p:cNvCxnSpPr>
                <a:stCxn id="44" idx="0"/>
              </p:cNvCxnSpPr>
              <p:nvPr/>
            </p:nvCxnSpPr>
            <p:spPr>
              <a:xfrm flipH="1">
                <a:off x="5908043" y="2675984"/>
                <a:ext cx="1" cy="1214594"/>
              </a:xfrm>
              <a:prstGeom prst="line">
                <a:avLst/>
              </a:prstGeom>
              <a:grpFill/>
              <a:ln w="31750">
                <a:solidFill>
                  <a:schemeClr val="accent6"/>
                </a:solidFill>
                <a:prstDash val="solid"/>
              </a:ln>
            </p:spPr>
            <p:style>
              <a:lnRef idx="1">
                <a:schemeClr val="accent1"/>
              </a:lnRef>
              <a:fillRef idx="0">
                <a:schemeClr val="accent1"/>
              </a:fillRef>
              <a:effectRef idx="0">
                <a:schemeClr val="accent1"/>
              </a:effectRef>
              <a:fontRef idx="minor">
                <a:schemeClr val="tx1"/>
              </a:fontRef>
            </p:style>
          </p:cxnSp>
          <p:sp>
            <p:nvSpPr>
              <p:cNvPr id="44" name="Oval 43"/>
              <p:cNvSpPr/>
              <p:nvPr/>
            </p:nvSpPr>
            <p:spPr bwMode="auto">
              <a:xfrm>
                <a:off x="5805212" y="2675984"/>
                <a:ext cx="205663" cy="205663"/>
              </a:xfrm>
              <a:prstGeom prst="ellipse">
                <a:avLst/>
              </a:prstGeom>
              <a:grpFill/>
              <a:ln w="317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grpSp>
        <p:sp>
          <p:nvSpPr>
            <p:cNvPr id="49" name="Rectangle 48"/>
            <p:cNvSpPr/>
            <p:nvPr/>
          </p:nvSpPr>
          <p:spPr>
            <a:xfrm>
              <a:off x="10030562" y="5381851"/>
              <a:ext cx="1540149" cy="391387"/>
            </a:xfrm>
            <a:prstGeom prst="rect">
              <a:avLst/>
            </a:prstGeom>
            <a:solidFill>
              <a:schemeClr val="accent1"/>
            </a:solidFill>
            <a:ln w="12700">
              <a:noFill/>
            </a:ln>
          </p:spPr>
          <p:style>
            <a:lnRef idx="2">
              <a:schemeClr val="accent2"/>
            </a:lnRef>
            <a:fillRef idx="1">
              <a:schemeClr val="lt1"/>
            </a:fillRef>
            <a:effectRef idx="0">
              <a:schemeClr val="accent2"/>
            </a:effectRef>
            <a:fontRef idx="minor">
              <a:schemeClr val="dk1"/>
            </a:fontRef>
          </p:style>
          <p:txBody>
            <a:bodyPr lIns="0" tIns="9134" rIns="0" bIns="0" rtlCol="0" anchor="ctr"/>
            <a:lstStyle/>
            <a:p>
              <a:pPr algn="ctr" defTabSz="913156"/>
              <a:r>
                <a:rPr lang="en-US" sz="1960" dirty="0">
                  <a:gradFill>
                    <a:gsLst>
                      <a:gs pos="0">
                        <a:schemeClr val="tx1"/>
                      </a:gs>
                      <a:gs pos="100000">
                        <a:schemeClr val="tx1"/>
                      </a:gs>
                    </a:gsLst>
                    <a:lin ang="5400000" scaled="0"/>
                  </a:gradFill>
                  <a:latin typeface="Segoe UI" panose="020B0502040204020203" pitchFamily="34" charset="0"/>
                  <a:cs typeface="Segoe UI" panose="020B0502040204020203" pitchFamily="34" charset="0"/>
                </a:rPr>
                <a:t>Feb</a:t>
              </a:r>
              <a:endParaRPr lang="en-US" sz="1960" dirty="0">
                <a:gradFill>
                  <a:gsLst>
                    <a:gs pos="0">
                      <a:schemeClr val="tx1"/>
                    </a:gs>
                    <a:gs pos="100000">
                      <a:schemeClr val="tx1"/>
                    </a:gs>
                  </a:gsLst>
                  <a:lin ang="5400000" scaled="0"/>
                </a:gradFill>
                <a:latin typeface="Segoe UI" panose="020B0502040204020203" pitchFamily="34" charset="0"/>
                <a:cs typeface="Segoe UI" panose="020B0502040204020203" pitchFamily="34" charset="0"/>
              </a:endParaRPr>
            </a:p>
          </p:txBody>
        </p:sp>
        <p:grpSp>
          <p:nvGrpSpPr>
            <p:cNvPr id="50" name="Group 49"/>
            <p:cNvGrpSpPr/>
            <p:nvPr/>
          </p:nvGrpSpPr>
          <p:grpSpPr>
            <a:xfrm>
              <a:off x="10205179" y="4138936"/>
              <a:ext cx="2035464" cy="1286514"/>
              <a:chOff x="1733706" y="3447662"/>
              <a:chExt cx="2035464" cy="1286514"/>
            </a:xfrm>
          </p:grpSpPr>
          <p:sp>
            <p:nvSpPr>
              <p:cNvPr id="51" name="Rectangular Callout 50"/>
              <p:cNvSpPr/>
              <p:nvPr/>
            </p:nvSpPr>
            <p:spPr bwMode="auto">
              <a:xfrm>
                <a:off x="1861921" y="3605411"/>
                <a:ext cx="1907249" cy="437036"/>
              </a:xfrm>
              <a:prstGeom prst="wedgeRectCallout">
                <a:avLst>
                  <a:gd name="adj1" fmla="val -22388"/>
                  <a:gd name="adj2" fmla="val 80240"/>
                </a:avLst>
              </a:prstGeom>
              <a:no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43391" tIns="45708" rIns="0" bIns="45708" numCol="1" rtlCol="0" anchor="ctr" anchorCtr="0" compatLnSpc="1">
                <a:prstTxWarp prst="textNoShape">
                  <a:avLst/>
                </a:prstTxWarp>
              </a:bodyPr>
              <a:lstStyle/>
              <a:p>
                <a:pPr defTabSz="912893" fontAlgn="base">
                  <a:lnSpc>
                    <a:spcPct val="90000"/>
                  </a:lnSpc>
                  <a:spcBef>
                    <a:spcPct val="0"/>
                  </a:spcBef>
                  <a:spcAft>
                    <a:spcPct val="0"/>
                  </a:spcAft>
                </a:pPr>
                <a:r>
                  <a:rPr lang="en-US" sz="1372" dirty="0">
                    <a:solidFill>
                      <a:schemeClr val="accent6"/>
                    </a:solidFill>
                    <a:latin typeface="Segoe UI Semibold" panose="020B0702040204020203" pitchFamily="34" charset="0"/>
                    <a:ea typeface="Segoe UI" panose="020B0502040204020203" pitchFamily="34" charset="0"/>
                    <a:cs typeface="Segoe UI Semibold" panose="020B0702040204020203" pitchFamily="34" charset="0"/>
                  </a:rPr>
                  <a:t>Deep Dive into Office 365 Development on non-Microsoft Stack	</a:t>
                </a:r>
              </a:p>
            </p:txBody>
          </p:sp>
          <p:grpSp>
            <p:nvGrpSpPr>
              <p:cNvPr id="52" name="Group 51"/>
              <p:cNvGrpSpPr/>
              <p:nvPr/>
            </p:nvGrpSpPr>
            <p:grpSpPr>
              <a:xfrm>
                <a:off x="1733706" y="3447662"/>
                <a:ext cx="205663" cy="1286514"/>
                <a:chOff x="3207389" y="2675984"/>
                <a:chExt cx="205663" cy="1286514"/>
              </a:xfrm>
              <a:solidFill>
                <a:schemeClr val="accent6"/>
              </a:solidFill>
            </p:grpSpPr>
            <p:cxnSp>
              <p:nvCxnSpPr>
                <p:cNvPr id="53" name="Straight Connector 52"/>
                <p:cNvCxnSpPr>
                  <a:stCxn id="55" idx="0"/>
                </p:cNvCxnSpPr>
                <p:nvPr/>
              </p:nvCxnSpPr>
              <p:spPr>
                <a:xfrm flipH="1">
                  <a:off x="3310220" y="2675984"/>
                  <a:ext cx="1" cy="1214594"/>
                </a:xfrm>
                <a:prstGeom prst="line">
                  <a:avLst/>
                </a:prstGeom>
                <a:grpFill/>
                <a:ln w="31750">
                  <a:solidFill>
                    <a:schemeClr val="accent6"/>
                  </a:solidFill>
                  <a:prstDash val="solid"/>
                </a:ln>
              </p:spPr>
              <p:style>
                <a:lnRef idx="1">
                  <a:schemeClr val="accent1"/>
                </a:lnRef>
                <a:fillRef idx="0">
                  <a:schemeClr val="accent1"/>
                </a:fillRef>
                <a:effectRef idx="0">
                  <a:schemeClr val="accent1"/>
                </a:effectRef>
                <a:fontRef idx="minor">
                  <a:schemeClr val="tx1"/>
                </a:fontRef>
              </p:style>
            </p:cxnSp>
            <p:sp>
              <p:nvSpPr>
                <p:cNvPr id="54" name="Oval 53"/>
                <p:cNvSpPr/>
                <p:nvPr/>
              </p:nvSpPr>
              <p:spPr bwMode="auto">
                <a:xfrm>
                  <a:off x="3207389" y="3756835"/>
                  <a:ext cx="205663" cy="205663"/>
                </a:xfrm>
                <a:prstGeom prst="ellipse">
                  <a:avLst/>
                </a:prstGeom>
                <a:grpFill/>
                <a:ln w="317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sp>
              <p:nvSpPr>
                <p:cNvPr id="55" name="Oval 54"/>
                <p:cNvSpPr/>
                <p:nvPr/>
              </p:nvSpPr>
              <p:spPr bwMode="auto">
                <a:xfrm>
                  <a:off x="3207389" y="2675984"/>
                  <a:ext cx="205663" cy="205663"/>
                </a:xfrm>
                <a:prstGeom prst="ellipse">
                  <a:avLst/>
                </a:prstGeom>
                <a:grpFill/>
                <a:ln w="317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grpSp>
        </p:grpSp>
        <p:grpSp>
          <p:nvGrpSpPr>
            <p:cNvPr id="63" name="Group 62"/>
            <p:cNvGrpSpPr/>
            <p:nvPr/>
          </p:nvGrpSpPr>
          <p:grpSpPr>
            <a:xfrm>
              <a:off x="9635999" y="2868659"/>
              <a:ext cx="210845" cy="2562227"/>
              <a:chOff x="7525884" y="2868659"/>
              <a:chExt cx="210845" cy="2562227"/>
            </a:xfrm>
          </p:grpSpPr>
          <p:cxnSp>
            <p:nvCxnSpPr>
              <p:cNvPr id="46" name="Straight Connector 45"/>
              <p:cNvCxnSpPr>
                <a:endCxn id="61" idx="4"/>
              </p:cNvCxnSpPr>
              <p:nvPr/>
            </p:nvCxnSpPr>
            <p:spPr>
              <a:xfrm>
                <a:off x="7628718" y="2995447"/>
                <a:ext cx="5180" cy="2435439"/>
              </a:xfrm>
              <a:prstGeom prst="line">
                <a:avLst/>
              </a:prstGeom>
              <a:solidFill>
                <a:schemeClr val="accent6"/>
              </a:solidFill>
              <a:ln w="31750">
                <a:solidFill>
                  <a:schemeClr val="accent6"/>
                </a:solidFill>
                <a:prstDash val="solid"/>
              </a:ln>
            </p:spPr>
            <p:style>
              <a:lnRef idx="1">
                <a:schemeClr val="accent1"/>
              </a:lnRef>
              <a:fillRef idx="0">
                <a:schemeClr val="accent1"/>
              </a:fillRef>
              <a:effectRef idx="0">
                <a:schemeClr val="accent1"/>
              </a:effectRef>
              <a:fontRef idx="minor">
                <a:schemeClr val="tx1"/>
              </a:fontRef>
            </p:style>
          </p:cxnSp>
          <p:sp>
            <p:nvSpPr>
              <p:cNvPr id="47" name="Oval 46"/>
              <p:cNvSpPr/>
              <p:nvPr/>
            </p:nvSpPr>
            <p:spPr bwMode="auto">
              <a:xfrm>
                <a:off x="7525884" y="2868659"/>
                <a:ext cx="205663" cy="205663"/>
              </a:xfrm>
              <a:prstGeom prst="ellipse">
                <a:avLst/>
              </a:prstGeom>
              <a:solidFill>
                <a:schemeClr val="accent6"/>
              </a:solidFill>
              <a:ln w="317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sp>
            <p:nvSpPr>
              <p:cNvPr id="61" name="Oval 60"/>
              <p:cNvSpPr/>
              <p:nvPr/>
            </p:nvSpPr>
            <p:spPr bwMode="auto">
              <a:xfrm>
                <a:off x="7531066" y="5225223"/>
                <a:ext cx="205663" cy="205663"/>
              </a:xfrm>
              <a:prstGeom prst="ellipse">
                <a:avLst/>
              </a:prstGeom>
              <a:solidFill>
                <a:schemeClr val="accent6"/>
              </a:solidFill>
              <a:ln w="317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grpSp>
        <p:sp>
          <p:nvSpPr>
            <p:cNvPr id="34" name="Oval 33"/>
            <p:cNvSpPr/>
            <p:nvPr/>
          </p:nvSpPr>
          <p:spPr bwMode="auto">
            <a:xfrm>
              <a:off x="4850368" y="3105548"/>
              <a:ext cx="205663" cy="205663"/>
            </a:xfrm>
            <a:prstGeom prst="ellipse">
              <a:avLst/>
            </a:prstGeom>
            <a:solidFill>
              <a:schemeClr val="accent6"/>
            </a:solidFill>
            <a:ln w="317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grpSp>
    </p:spTree>
    <p:extLst>
      <p:ext uri="{BB962C8B-B14F-4D97-AF65-F5344CB8AC3E}">
        <p14:creationId xmlns:p14="http://schemas.microsoft.com/office/powerpoint/2010/main" val="803178751"/>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3"/>
          <p:cNvSpPr txBox="1">
            <a:spLocks noChangeArrowheads="1"/>
          </p:cNvSpPr>
          <p:nvPr/>
        </p:nvSpPr>
        <p:spPr bwMode="blackWhite">
          <a:xfrm>
            <a:off x="520700" y="6298298"/>
            <a:ext cx="11173090" cy="323165"/>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4099" eaLnBrk="0" hangingPunct="0"/>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2014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Microsoft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Corporation. All rights reserved. Microsoft, Windows,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and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other product names are or may be registered trademarks and/or trademarks in the U.S. and/or other countries.</a:t>
            </a:r>
          </a:p>
          <a:p>
            <a:pPr defTabSz="914099" eaLnBrk="0" hangingPunct="0"/>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a:r>
            <a:b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b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Microsoft</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 and Microsoft cannot guarantee the accuracy of any information provided after the date of this presentation.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MICROSOFT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MAKES NO WARRANTIES, EXPRESS, IMPLIED OR STATUTORY, AS TO THE INFORMATION IN THIS PRESENTATION.</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01" y="2452644"/>
            <a:ext cx="3657600" cy="1401115"/>
          </a:xfrm>
          <a:prstGeom prst="rect">
            <a:avLst/>
          </a:prstGeom>
        </p:spPr>
      </p:pic>
    </p:spTree>
    <p:extLst>
      <p:ext uri="{BB962C8B-B14F-4D97-AF65-F5344CB8AC3E}">
        <p14:creationId xmlns:p14="http://schemas.microsoft.com/office/powerpoint/2010/main" val="1877693429"/>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Course Agenda</a:t>
            </a:r>
            <a:endParaRPr lang="en-US" dirty="0"/>
          </a:p>
        </p:txBody>
      </p:sp>
      <p:graphicFrame>
        <p:nvGraphicFramePr>
          <p:cNvPr id="10" name="Content Placeholder 9"/>
          <p:cNvGraphicFramePr>
            <a:graphicFrameLocks noGrp="1"/>
          </p:cNvGraphicFramePr>
          <p:nvPr>
            <p:ph sz="quarter" idx="10"/>
            <p:extLst>
              <p:ext uri="{D42A27DB-BD31-4B8C-83A1-F6EECF244321}">
                <p14:modId xmlns:p14="http://schemas.microsoft.com/office/powerpoint/2010/main" val="345280618"/>
              </p:ext>
            </p:extLst>
          </p:nvPr>
        </p:nvGraphicFramePr>
        <p:xfrm>
          <a:off x="438838" y="1244303"/>
          <a:ext cx="11225057" cy="4093821"/>
        </p:xfrm>
        <a:graphic>
          <a:graphicData uri="http://schemas.openxmlformats.org/drawingml/2006/table">
            <a:tbl>
              <a:tblPr firstRow="1" bandRow="1">
                <a:tableStyleId>{5C22544A-7EE6-4342-B048-85BDC9FD1C3A}</a:tableStyleId>
              </a:tblPr>
              <a:tblGrid>
                <a:gridCol w="11225057">
                  <a:extLst>
                    <a:ext uri="{9D8B030D-6E8A-4147-A177-3AD203B41FA5}">
                      <a16:colId xmlns:a16="http://schemas.microsoft.com/office/drawing/2014/main" val="1253488153"/>
                    </a:ext>
                  </a:extLst>
                </a:gridCol>
              </a:tblGrid>
              <a:tr h="1106101">
                <a:tc>
                  <a:txBody>
                    <a:bodyPr/>
                    <a:lstStyle/>
                    <a:p>
                      <a:r>
                        <a:rPr lang="en-US" sz="2400" dirty="0" smtClean="0"/>
                        <a:t>Deep Dive into Integrating Office 365 APIs with Web Applications</a:t>
                      </a:r>
                      <a:endParaRPr lang="en-US" sz="2400" dirty="0"/>
                    </a:p>
                  </a:txBody>
                  <a:tcPr marL="91403" marR="91403" marT="45701" marB="45701" anchor="ctr"/>
                </a:tc>
                <a:extLst>
                  <a:ext uri="{0D108BD9-81ED-4DB2-BD59-A6C34878D82A}">
                    <a16:rowId xmlns:a16="http://schemas.microsoft.com/office/drawing/2014/main" val="829859176"/>
                  </a:ext>
                </a:extLst>
              </a:tr>
              <a:tr h="417220">
                <a:tc>
                  <a:txBody>
                    <a:bodyPr/>
                    <a:lstStyle/>
                    <a:p>
                      <a:r>
                        <a:rPr lang="en-US" sz="1800" b="1" dirty="0" smtClean="0"/>
                        <a:t>Module 1: Deep Dive into Azure AD with the Office 365 APIs</a:t>
                      </a:r>
                      <a:endParaRPr lang="en-US" sz="1800" b="1" baseline="0" dirty="0" smtClean="0"/>
                    </a:p>
                  </a:txBody>
                  <a:tcPr marL="91403" marR="91403" marT="45701" marB="45701" anchor="ctr"/>
                </a:tc>
                <a:extLst>
                  <a:ext uri="{0D108BD9-81ED-4DB2-BD59-A6C34878D82A}">
                    <a16:rowId xmlns:a16="http://schemas.microsoft.com/office/drawing/2014/main" val="1946132611"/>
                  </a:ext>
                </a:extLst>
              </a:tr>
              <a:tr h="417220">
                <a:tc>
                  <a:txBody>
                    <a:bodyPr/>
                    <a:lstStyle/>
                    <a:p>
                      <a:pPr marL="0" marR="0" indent="0" algn="l" defTabSz="932559" rtl="0" eaLnBrk="1" fontAlgn="auto" latinLnBrk="0" hangingPunct="1">
                        <a:lnSpc>
                          <a:spcPct val="100000"/>
                        </a:lnSpc>
                        <a:spcBef>
                          <a:spcPts val="0"/>
                        </a:spcBef>
                        <a:spcAft>
                          <a:spcPts val="0"/>
                        </a:spcAft>
                        <a:buClrTx/>
                        <a:buSzTx/>
                        <a:buFontTx/>
                        <a:buNone/>
                        <a:tabLst/>
                        <a:defRPr/>
                      </a:pPr>
                      <a:r>
                        <a:rPr lang="en-US" sz="1800" b="0" dirty="0" smtClean="0"/>
                        <a:t>Module 2: Deep Dive into Office 365 APIs for Calendar,</a:t>
                      </a:r>
                      <a:r>
                        <a:rPr lang="en-US" sz="1800" b="0" baseline="0" dirty="0" smtClean="0"/>
                        <a:t> Mail, and Contacts</a:t>
                      </a:r>
                      <a:endParaRPr lang="en-US" sz="1800" b="0" dirty="0" smtClean="0"/>
                    </a:p>
                  </a:txBody>
                  <a:tcPr marL="91403" marR="91403" marT="45701" marB="45701" anchor="ctr"/>
                </a:tc>
                <a:extLst>
                  <a:ext uri="{0D108BD9-81ED-4DB2-BD59-A6C34878D82A}">
                    <a16:rowId xmlns:a16="http://schemas.microsoft.com/office/drawing/2014/main" val="3204002662"/>
                  </a:ext>
                </a:extLst>
              </a:tr>
              <a:tr h="41722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3: Deep Dive into Office 365 APIs for OneDrive for Business</a:t>
                      </a:r>
                    </a:p>
                  </a:txBody>
                  <a:tcPr marL="91403" marR="91403" marT="45701" marB="45701" anchor="ctr"/>
                </a:tc>
                <a:extLst>
                  <a:ext uri="{0D108BD9-81ED-4DB2-BD59-A6C34878D82A}">
                    <a16:rowId xmlns:a16="http://schemas.microsoft.com/office/drawing/2014/main" val="4266278162"/>
                  </a:ext>
                </a:extLst>
              </a:tr>
              <a:tr h="48440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4: Deep Dive into Office 365 APIs for SharePoint Site services</a:t>
                      </a:r>
                      <a:endParaRPr lang="en-US" sz="1800" b="1" dirty="0" smtClean="0"/>
                    </a:p>
                  </a:txBody>
                  <a:tcPr marL="91403" marR="91403" marT="45701" marB="45701" anchor="ctr"/>
                </a:tc>
                <a:extLst>
                  <a:ext uri="{0D108BD9-81ED-4DB2-BD59-A6C34878D82A}">
                    <a16:rowId xmlns:a16="http://schemas.microsoft.com/office/drawing/2014/main" val="2405060554"/>
                  </a:ext>
                </a:extLst>
              </a:tr>
              <a:tr h="41722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5:</a:t>
                      </a:r>
                      <a:r>
                        <a:rPr lang="en-US" sz="1800" b="0" baseline="0" dirty="0" smtClean="0"/>
                        <a:t> </a:t>
                      </a:r>
                      <a:r>
                        <a:rPr lang="en-US" sz="1800" b="0" dirty="0" smtClean="0"/>
                        <a:t>Deep Dive into Office 365 APIs for Yammer services</a:t>
                      </a:r>
                    </a:p>
                  </a:txBody>
                  <a:tcPr marL="91403" marR="91403" marT="45701" marB="45701" anchor="ctr"/>
                </a:tc>
                <a:extLst>
                  <a:ext uri="{0D108BD9-81ED-4DB2-BD59-A6C34878D82A}">
                    <a16:rowId xmlns:a16="http://schemas.microsoft.com/office/drawing/2014/main" val="3069023435"/>
                  </a:ext>
                </a:extLst>
              </a:tr>
              <a:tr h="41722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6: Deep Dive into Office 365 APIs for Office Graph</a:t>
                      </a:r>
                    </a:p>
                  </a:txBody>
                  <a:tcPr marL="91403" marR="91403" marT="45701" marB="45701" anchor="ctr"/>
                </a:tc>
                <a:extLst>
                  <a:ext uri="{0D108BD9-81ED-4DB2-BD59-A6C34878D82A}">
                    <a16:rowId xmlns:a16="http://schemas.microsoft.com/office/drawing/2014/main" val="2293274207"/>
                  </a:ext>
                </a:extLst>
              </a:tr>
              <a:tr h="41722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7: Deep Dive into Office 365 APIs for OneNote services</a:t>
                      </a:r>
                    </a:p>
                  </a:txBody>
                  <a:tcPr marL="91403" marR="91403" marT="45701" marB="45701" anchor="ctr"/>
                </a:tc>
                <a:extLst>
                  <a:ext uri="{0D108BD9-81ED-4DB2-BD59-A6C34878D82A}">
                    <a16:rowId xmlns:a16="http://schemas.microsoft.com/office/drawing/2014/main" val="4198435309"/>
                  </a:ext>
                </a:extLst>
              </a:tr>
            </a:tbl>
          </a:graphicData>
        </a:graphic>
      </p:graphicFrame>
    </p:spTree>
    <p:extLst>
      <p:ext uri="{BB962C8B-B14F-4D97-AF65-F5344CB8AC3E}">
        <p14:creationId xmlns:p14="http://schemas.microsoft.com/office/powerpoint/2010/main" val="2981337716"/>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sz="4800" b="1" dirty="0"/>
              <a:t>Deep Dive into </a:t>
            </a:r>
            <a:r>
              <a:rPr lang="en-US" sz="4800" b="1" dirty="0"/>
              <a:t>Azure AD with the Office 365 APIs</a:t>
            </a:r>
            <a:endParaRPr lang="en-US" sz="4800" b="1" dirty="0"/>
          </a:p>
        </p:txBody>
      </p:sp>
      <p:sp>
        <p:nvSpPr>
          <p:cNvPr id="5" name="Subtitle 4"/>
          <p:cNvSpPr>
            <a:spLocks noGrp="1"/>
          </p:cNvSpPr>
          <p:nvPr>
            <p:ph type="subTitle" idx="1"/>
          </p:nvPr>
        </p:nvSpPr>
        <p:spPr>
          <a:xfrm>
            <a:off x="532265" y="4735249"/>
            <a:ext cx="7640611" cy="1878025"/>
          </a:xfrm>
        </p:spPr>
        <p:txBody>
          <a:bodyPr/>
          <a:lstStyle/>
          <a:p>
            <a:r>
              <a:rPr lang="en-US" dirty="0" smtClean="0"/>
              <a:t>Speaker</a:t>
            </a:r>
          </a:p>
          <a:p>
            <a:endParaRPr lang="en-US" dirty="0" smtClean="0"/>
          </a:p>
          <a:p>
            <a:r>
              <a:rPr lang="en-US" dirty="0" smtClean="0"/>
              <a:t>Speaker</a:t>
            </a:r>
            <a:endParaRPr lang="en-US" dirty="0"/>
          </a:p>
        </p:txBody>
      </p:sp>
    </p:spTree>
    <p:extLst>
      <p:ext uri="{BB962C8B-B14F-4D97-AF65-F5344CB8AC3E}">
        <p14:creationId xmlns:p14="http://schemas.microsoft.com/office/powerpoint/2010/main" val="363276271"/>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708936" y="1814048"/>
            <a:ext cx="7346043" cy="2881519"/>
          </a:xfrm>
        </p:spPr>
        <p:txBody>
          <a:bodyPr/>
          <a:lstStyle/>
          <a:p>
            <a:r>
              <a:rPr lang="en-US" dirty="0" smtClean="0"/>
              <a:t>Introduction</a:t>
            </a:r>
          </a:p>
          <a:p>
            <a:r>
              <a:rPr lang="en-US" dirty="0" err="1" smtClean="0"/>
              <a:t>OAuth</a:t>
            </a:r>
            <a:r>
              <a:rPr lang="en-US" dirty="0" smtClean="0"/>
              <a:t> Basics &amp; Authentication Flow</a:t>
            </a:r>
          </a:p>
          <a:p>
            <a:r>
              <a:rPr lang="en-US" dirty="0" smtClean="0"/>
              <a:t>App Registration and Authentication</a:t>
            </a:r>
          </a:p>
          <a:p>
            <a:r>
              <a:rPr lang="en-US" dirty="0" smtClean="0"/>
              <a:t>O365 Discovery Service</a:t>
            </a:r>
          </a:p>
        </p:txBody>
      </p:sp>
      <p:pic>
        <p:nvPicPr>
          <p:cNvPr id="4" name="Picture Placeholder 3"/>
          <p:cNvPicPr>
            <a:picLocks noGrp="1" noChangeAspect="1"/>
          </p:cNvPicPr>
          <p:nvPr>
            <p:ph type="pic" sz="quarter" idx="16"/>
          </p:nvPr>
        </p:nvPicPr>
        <p:blipFill>
          <a:blip r:embed="rId3">
            <a:extLst>
              <a:ext uri="{28A0092B-C50C-407E-A947-70E740481C1C}">
                <a14:useLocalDpi xmlns:a14="http://schemas.microsoft.com/office/drawing/2010/main" val="0"/>
              </a:ext>
            </a:extLst>
          </a:blip>
          <a:stretch>
            <a:fillRect/>
          </a:stretch>
        </p:blipFill>
        <p:spPr>
          <a:xfrm>
            <a:off x="269169" y="1905492"/>
            <a:ext cx="4301734" cy="2865616"/>
          </a:xfrm>
        </p:spPr>
      </p:pic>
      <p:sp>
        <p:nvSpPr>
          <p:cNvPr id="5" name="Title 4"/>
          <p:cNvSpPr>
            <a:spLocks noGrp="1"/>
          </p:cNvSpPr>
          <p:nvPr>
            <p:ph type="title"/>
          </p:nvPr>
        </p:nvSpPr>
        <p:spPr/>
        <p:txBody>
          <a:bodyPr/>
          <a:lstStyle/>
          <a:p>
            <a:r>
              <a:rPr lang="en-US" dirty="0" smtClean="0"/>
              <a:t>Agenda</a:t>
            </a:r>
            <a:br>
              <a:rPr lang="en-US" dirty="0" smtClean="0"/>
            </a:br>
            <a:endParaRPr lang="en-US" dirty="0"/>
          </a:p>
        </p:txBody>
      </p:sp>
    </p:spTree>
    <p:extLst>
      <p:ext uri="{BB962C8B-B14F-4D97-AF65-F5344CB8AC3E}">
        <p14:creationId xmlns:p14="http://schemas.microsoft.com/office/powerpoint/2010/main" val="4086357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Text Placeholder 2"/>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230400395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O365 Device Apps</a:t>
            </a:r>
            <a:endParaRPr lang="en-US" dirty="0"/>
          </a:p>
        </p:txBody>
      </p:sp>
      <p:pic>
        <p:nvPicPr>
          <p:cNvPr id="4" name="Picture 3"/>
          <p:cNvPicPr>
            <a:picLocks noChangeAspect="1"/>
          </p:cNvPicPr>
          <p:nvPr/>
        </p:nvPicPr>
        <p:blipFill rotWithShape="1">
          <a:blip r:embed="rId3"/>
          <a:srcRect l="13975" t="30366" r="63927" b="32367"/>
          <a:stretch/>
        </p:blipFill>
        <p:spPr>
          <a:xfrm>
            <a:off x="1828997" y="1636617"/>
            <a:ext cx="4251193" cy="2016432"/>
          </a:xfrm>
          <a:prstGeom prst="rect">
            <a:avLst/>
          </a:prstGeom>
        </p:spPr>
      </p:pic>
      <p:pic>
        <p:nvPicPr>
          <p:cNvPr id="5" name="Picture 4"/>
          <p:cNvPicPr>
            <a:picLocks noChangeAspect="1"/>
          </p:cNvPicPr>
          <p:nvPr/>
        </p:nvPicPr>
        <p:blipFill rotWithShape="1">
          <a:blip r:embed="rId4"/>
          <a:srcRect l="1653" t="18672" r="83780" b="44074"/>
          <a:stretch/>
        </p:blipFill>
        <p:spPr>
          <a:xfrm>
            <a:off x="6799123" y="482738"/>
            <a:ext cx="3958179" cy="2846997"/>
          </a:xfrm>
          <a:prstGeom prst="rect">
            <a:avLst/>
          </a:prstGeom>
        </p:spPr>
      </p:pic>
      <p:pic>
        <p:nvPicPr>
          <p:cNvPr id="6" name="Picture 5"/>
          <p:cNvPicPr>
            <a:picLocks noChangeAspect="1"/>
          </p:cNvPicPr>
          <p:nvPr/>
        </p:nvPicPr>
        <p:blipFill rotWithShape="1">
          <a:blip r:embed="rId5"/>
          <a:srcRect l="16562" t="30741" r="66771" b="40874"/>
          <a:stretch/>
        </p:blipFill>
        <p:spPr>
          <a:xfrm>
            <a:off x="6634581" y="3653049"/>
            <a:ext cx="4929053" cy="236094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8" name="Picture 7"/>
          <p:cNvPicPr>
            <a:picLocks noChangeAspect="1"/>
          </p:cNvPicPr>
          <p:nvPr/>
        </p:nvPicPr>
        <p:blipFill>
          <a:blip r:embed="rId6"/>
          <a:stretch>
            <a:fillRect/>
          </a:stretch>
        </p:blipFill>
        <p:spPr>
          <a:xfrm>
            <a:off x="1319841" y="4204729"/>
            <a:ext cx="4004855" cy="2137790"/>
          </a:xfrm>
          <a:prstGeom prst="rect">
            <a:avLst/>
          </a:prstGeom>
        </p:spPr>
      </p:pic>
    </p:spTree>
    <p:extLst>
      <p:ext uri="{BB962C8B-B14F-4D97-AF65-F5344CB8AC3E}">
        <p14:creationId xmlns:p14="http://schemas.microsoft.com/office/powerpoint/2010/main" val="355897320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smtClean="0"/>
              <a:t>Single </a:t>
            </a:r>
            <a:r>
              <a:rPr lang="en-US" dirty="0" err="1" smtClean="0"/>
              <a:t>auth</a:t>
            </a:r>
            <a:r>
              <a:rPr lang="en-US" dirty="0" smtClean="0"/>
              <a:t> flow for O365</a:t>
            </a:r>
          </a:p>
          <a:p>
            <a:pPr lvl="1"/>
            <a:r>
              <a:rPr lang="en-US" dirty="0" smtClean="0"/>
              <a:t>Azure AD Graph, Exchange, SharePoint</a:t>
            </a:r>
          </a:p>
          <a:p>
            <a:pPr lvl="1"/>
            <a:r>
              <a:rPr lang="en-US" dirty="0" smtClean="0"/>
              <a:t>Device apps and web sites</a:t>
            </a:r>
          </a:p>
          <a:p>
            <a:pPr lvl="1"/>
            <a:r>
              <a:rPr lang="en-US" dirty="0" smtClean="0"/>
              <a:t>Admin and end-user consent</a:t>
            </a:r>
          </a:p>
          <a:p>
            <a:r>
              <a:rPr lang="en-US" dirty="0" smtClean="0"/>
              <a:t>Secure protocol</a:t>
            </a:r>
          </a:p>
          <a:p>
            <a:pPr lvl="1"/>
            <a:r>
              <a:rPr lang="en-US" dirty="0" err="1" smtClean="0"/>
              <a:t>OAuth</a:t>
            </a:r>
            <a:r>
              <a:rPr lang="en-US" dirty="0" smtClean="0"/>
              <a:t> 2.0</a:t>
            </a:r>
          </a:p>
          <a:p>
            <a:pPr lvl="1"/>
            <a:r>
              <a:rPr lang="en-US" dirty="0" smtClean="0"/>
              <a:t>No capturing user credentials</a:t>
            </a:r>
          </a:p>
          <a:p>
            <a:pPr lvl="1"/>
            <a:r>
              <a:rPr lang="en-US" dirty="0" smtClean="0"/>
              <a:t>Fine-grained access scopes</a:t>
            </a:r>
          </a:p>
          <a:p>
            <a:pPr lvl="1"/>
            <a:r>
              <a:rPr lang="en-US" dirty="0" smtClean="0"/>
              <a:t>Supports MFA and federated user sign-in</a:t>
            </a:r>
          </a:p>
          <a:p>
            <a:pPr lvl="1"/>
            <a:r>
              <a:rPr lang="en-US" dirty="0" smtClean="0"/>
              <a:t>Long-term access through refresh tokens</a:t>
            </a:r>
          </a:p>
        </p:txBody>
      </p:sp>
      <p:sp>
        <p:nvSpPr>
          <p:cNvPr id="2" name="Title 1"/>
          <p:cNvSpPr>
            <a:spLocks noGrp="1"/>
          </p:cNvSpPr>
          <p:nvPr>
            <p:ph type="title"/>
          </p:nvPr>
        </p:nvSpPr>
        <p:spPr/>
        <p:txBody>
          <a:bodyPr/>
          <a:lstStyle/>
          <a:p>
            <a:r>
              <a:rPr lang="en-US" sz="4704" dirty="0"/>
              <a:t>Azure AD </a:t>
            </a:r>
            <a:r>
              <a:rPr lang="en-US" sz="4704" dirty="0" err="1"/>
              <a:t>OAuth</a:t>
            </a:r>
            <a:r>
              <a:rPr lang="en-US" sz="4704" dirty="0"/>
              <a:t> in O365 Preview</a:t>
            </a:r>
          </a:p>
        </p:txBody>
      </p:sp>
      <p:pic>
        <p:nvPicPr>
          <p:cNvPr id="4" name="Picture 11"/>
          <p:cNvPicPr>
            <a:picLocks noChangeAspect="1"/>
          </p:cNvPicPr>
          <p:nvPr/>
        </p:nvPicPr>
        <p:blipFill rotWithShape="1">
          <a:blip r:embed="rId3"/>
          <a:srcRect l="38956" r="1088" b="17214"/>
          <a:stretch/>
        </p:blipFill>
        <p:spPr>
          <a:xfrm>
            <a:off x="7961477" y="1245607"/>
            <a:ext cx="3924985" cy="4911481"/>
          </a:xfrm>
          <a:prstGeom prst="rect">
            <a:avLst/>
          </a:prstGeom>
          <a:ln w="3175">
            <a:solidFill>
              <a:schemeClr val="tx1"/>
            </a:solidFill>
          </a:ln>
        </p:spPr>
      </p:pic>
    </p:spTree>
    <p:extLst>
      <p:ext uri="{BB962C8B-B14F-4D97-AF65-F5344CB8AC3E}">
        <p14:creationId xmlns:p14="http://schemas.microsoft.com/office/powerpoint/2010/main" val="2012428975"/>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OAuth</a:t>
            </a:r>
            <a:r>
              <a:rPr lang="en-US" dirty="0" smtClean="0"/>
              <a:t> Basics and Authentication Flow</a:t>
            </a:r>
            <a:endParaRPr lang="en-US" dirty="0"/>
          </a:p>
        </p:txBody>
      </p:sp>
      <p:sp>
        <p:nvSpPr>
          <p:cNvPr id="3" name="Text Placeholder 2"/>
          <p:cNvSpPr>
            <a:spLocks noGrp="1"/>
          </p:cNvSpPr>
          <p:nvPr>
            <p:ph type="body" sz="quarter" idx="12"/>
          </p:nvPr>
        </p:nvSpPr>
        <p:spPr/>
        <p:txBody>
          <a:bodyPr/>
          <a:lstStyle/>
          <a:p>
            <a:endParaRPr lang="en-US" dirty="0"/>
          </a:p>
        </p:txBody>
      </p:sp>
    </p:spTree>
    <p:extLst>
      <p:ext uri="{BB962C8B-B14F-4D97-AF65-F5344CB8AC3E}">
        <p14:creationId xmlns:p14="http://schemas.microsoft.com/office/powerpoint/2010/main" val="192495464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5-30055_Office Template 2012 - 16x9 - White Background">
  <a:themeElements>
    <a:clrScheme name="Office light">
      <a:dk1>
        <a:srgbClr val="000000"/>
      </a:dk1>
      <a:lt1>
        <a:srgbClr val="FFFFFF"/>
      </a:lt1>
      <a:dk2>
        <a:srgbClr val="DC3C00"/>
      </a:dk2>
      <a:lt2>
        <a:srgbClr val="797A7D"/>
      </a:lt2>
      <a:accent1>
        <a:srgbClr val="DC3C00"/>
      </a:accent1>
      <a:accent2>
        <a:srgbClr val="FF8C00"/>
      </a:accent2>
      <a:accent3>
        <a:srgbClr val="FFB900"/>
      </a:accent3>
      <a:accent4>
        <a:srgbClr val="007233"/>
      </a:accent4>
      <a:accent5>
        <a:srgbClr val="00188F"/>
      </a:accent5>
      <a:accent6>
        <a:srgbClr val="68217A"/>
      </a:accent6>
      <a:hlink>
        <a:srgbClr val="FF8C00"/>
      </a:hlink>
      <a:folHlink>
        <a:srgbClr val="DC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0B6ECECE-D832-4A6D-9382-4D4E764C03DC}"/>
    </a:ext>
  </a:extLst>
</a:theme>
</file>

<file path=ppt/theme/theme2.xml><?xml version="1.0" encoding="utf-8"?>
<a:theme xmlns:a="http://schemas.openxmlformats.org/drawingml/2006/main" name="5-30055_Office Template 2012 - 16x9 - Colored Accent Slides">
  <a:themeElements>
    <a:clrScheme name="Office dark 2">
      <a:dk1>
        <a:srgbClr val="000000"/>
      </a:dk1>
      <a:lt1>
        <a:srgbClr val="FFFFFF"/>
      </a:lt1>
      <a:dk2>
        <a:srgbClr val="000000"/>
      </a:dk2>
      <a:lt2>
        <a:srgbClr val="FFFFFF"/>
      </a:lt2>
      <a:accent1>
        <a:srgbClr val="0072C6"/>
      </a:accent1>
      <a:accent2>
        <a:srgbClr val="DC3C00"/>
      </a:accent2>
      <a:accent3>
        <a:srgbClr val="007233"/>
      </a:accent3>
      <a:accent4>
        <a:srgbClr val="00188F"/>
      </a:accent4>
      <a:accent5>
        <a:srgbClr val="68217A"/>
      </a:accent5>
      <a:accent6>
        <a:srgbClr val="505050"/>
      </a:accent6>
      <a:hlink>
        <a:srgbClr val="82CAFF"/>
      </a:hlink>
      <a:folHlink>
        <a:srgbClr val="C0E4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A93E73D1-45C6-4FF9-A009-9C9E7F69F4D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Company xmlns="http://schemas.microsoft.com/sharepoint/v3">Critical Path</Company>
    <Project xmlns="c7dd7a47-5eb0-4219-9c75-8258c822be9e"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6D61B4CFCB5D8D4A8E65D32A29D8DB3E" ma:contentTypeVersion="3" ma:contentTypeDescription="Create a new document." ma:contentTypeScope="" ma:versionID="f0276697cd14aa124c054602ce8fe3c5">
  <xsd:schema xmlns:xsd="http://www.w3.org/2001/XMLSchema" xmlns:xs="http://www.w3.org/2001/XMLSchema" xmlns:p="http://schemas.microsoft.com/office/2006/metadata/properties" xmlns:ns1="http://schemas.microsoft.com/sharepoint/v3" xmlns:ns2="c7dd7a47-5eb0-4219-9c75-8258c822be9e" targetNamespace="http://schemas.microsoft.com/office/2006/metadata/properties" ma:root="true" ma:fieldsID="ce85d22485e5625b9ccd59583b658dde" ns1:_="" ns2:_="">
    <xsd:import namespace="http://schemas.microsoft.com/sharepoint/v3"/>
    <xsd:import namespace="c7dd7a47-5eb0-4219-9c75-8258c822be9e"/>
    <xsd:element name="properties">
      <xsd:complexType>
        <xsd:sequence>
          <xsd:element name="documentManagement">
            <xsd:complexType>
              <xsd:all>
                <xsd:element ref="ns1:Company" minOccurs="0"/>
                <xsd:element ref="ns2:Projec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Company" ma:index="8" nillable="true" ma:displayName="Company" ma:internalName="Company">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7dd7a47-5eb0-4219-9c75-8258c822be9e" elementFormDefault="qualified">
    <xsd:import namespace="http://schemas.microsoft.com/office/2006/documentManagement/types"/>
    <xsd:import namespace="http://schemas.microsoft.com/office/infopath/2007/PartnerControls"/>
    <xsd:element name="Project" ma:index="9" nillable="true" ma:displayName="Project" ma:internalName="Project">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1E0CE18-CA03-4891-9CD8-3448778E3D53}">
  <ds:schemaRefs>
    <ds:schemaRef ds:uri="http://schemas.microsoft.com/sharepoint/v3/contenttype/forms"/>
  </ds:schemaRefs>
</ds:datastoreItem>
</file>

<file path=customXml/itemProps2.xml><?xml version="1.0" encoding="utf-8"?>
<ds:datastoreItem xmlns:ds="http://schemas.openxmlformats.org/officeDocument/2006/customXml" ds:itemID="{DA593625-DB14-4FB0-B5A9-3269FA9C120B}">
  <ds:schemaRefs>
    <ds:schemaRef ds:uri="http://purl.org/dc/dcmitype/"/>
    <ds:schemaRef ds:uri="http://www.w3.org/XML/1998/namespace"/>
    <ds:schemaRef ds:uri="http://schemas.microsoft.com/office/2006/metadata/properties"/>
    <ds:schemaRef ds:uri="http://schemas.microsoft.com/office/2006/documentManagement/types"/>
    <ds:schemaRef ds:uri="http://schemas.microsoft.com/office/infopath/2007/PartnerControls"/>
    <ds:schemaRef ds:uri="http://purl.org/dc/terms/"/>
    <ds:schemaRef ds:uri="http://purl.org/dc/elements/1.1/"/>
    <ds:schemaRef ds:uri="http://schemas.openxmlformats.org/package/2006/metadata/core-properties"/>
    <ds:schemaRef ds:uri="c7dd7a47-5eb0-4219-9c75-8258c822be9e"/>
    <ds:schemaRef ds:uri="http://schemas.microsoft.com/sharepoint/v3"/>
  </ds:schemaRefs>
</ds:datastoreItem>
</file>

<file path=customXml/itemProps3.xml><?xml version="1.0" encoding="utf-8"?>
<ds:datastoreItem xmlns:ds="http://schemas.openxmlformats.org/officeDocument/2006/customXml" ds:itemID="{32078E1A-D2E2-4564-A309-CC02D4FE52E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c7dd7a47-5eb0-4219-9c75-8258c822be9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Office_Template_16x9_WHITE</Template>
  <TotalTime>0</TotalTime>
  <Words>3105</Words>
  <Application>Microsoft Office PowerPoint</Application>
  <PresentationFormat>Custom</PresentationFormat>
  <Paragraphs>266</Paragraphs>
  <Slides>29</Slides>
  <Notes>16</Notes>
  <HiddenSlides>0</HiddenSlides>
  <MMClips>0</MMClips>
  <ScaleCrop>false</ScaleCrop>
  <HeadingPairs>
    <vt:vector size="6" baseType="variant">
      <vt:variant>
        <vt:lpstr>Fonts Used</vt:lpstr>
      </vt:variant>
      <vt:variant>
        <vt:i4>14</vt:i4>
      </vt:variant>
      <vt:variant>
        <vt:lpstr>Theme</vt:lpstr>
      </vt:variant>
      <vt:variant>
        <vt:i4>2</vt:i4>
      </vt:variant>
      <vt:variant>
        <vt:lpstr>Slide Titles</vt:lpstr>
      </vt:variant>
      <vt:variant>
        <vt:i4>29</vt:i4>
      </vt:variant>
    </vt:vector>
  </HeadingPairs>
  <TitlesOfParts>
    <vt:vector size="45" baseType="lpstr">
      <vt:lpstr>PMingLiU-ExtB</vt:lpstr>
      <vt:lpstr>Arial</vt:lpstr>
      <vt:lpstr>Calibri</vt:lpstr>
      <vt:lpstr>Consolas</vt:lpstr>
      <vt:lpstr>Courier New</vt:lpstr>
      <vt:lpstr>Lucida Console</vt:lpstr>
      <vt:lpstr>Segoe Pro</vt:lpstr>
      <vt:lpstr>Segoe Pro Light</vt:lpstr>
      <vt:lpstr>Segoe Semibold</vt:lpstr>
      <vt:lpstr>Segoe UI</vt:lpstr>
      <vt:lpstr>Segoe UI Light</vt:lpstr>
      <vt:lpstr>Segoe UI Semibold</vt:lpstr>
      <vt:lpstr>Times New Roman</vt:lpstr>
      <vt:lpstr>Wingdings</vt:lpstr>
      <vt:lpstr>5-30055_Office Template 2012 - 16x9 - White Background</vt:lpstr>
      <vt:lpstr>5-30055_Office Template 2012 - 16x9 - Colored Accent Slides</vt:lpstr>
      <vt:lpstr>Office 365 Development</vt:lpstr>
      <vt:lpstr>Recap</vt:lpstr>
      <vt:lpstr>Course Agenda</vt:lpstr>
      <vt:lpstr>Deep Dive into Azure AD with the Office 365 APIs</vt:lpstr>
      <vt:lpstr>Agenda </vt:lpstr>
      <vt:lpstr>Introduction</vt:lpstr>
      <vt:lpstr>O365 Device Apps</vt:lpstr>
      <vt:lpstr>Azure AD OAuth in O365 Preview</vt:lpstr>
      <vt:lpstr>OAuth Basics and Authentication Flow</vt:lpstr>
      <vt:lpstr>Authentication to Office 365 APIs using Resource Id</vt:lpstr>
      <vt:lpstr>demo</vt:lpstr>
      <vt:lpstr>App Registration &amp; Authentication</vt:lpstr>
      <vt:lpstr>Azure Active Directory (Azure AD)</vt:lpstr>
      <vt:lpstr>Application Registration</vt:lpstr>
      <vt:lpstr>Custom Application Registration</vt:lpstr>
      <vt:lpstr>Application Authentication</vt:lpstr>
      <vt:lpstr>Office 365 Discovery Service</vt:lpstr>
      <vt:lpstr>O365 Discovery Service</vt:lpstr>
      <vt:lpstr>demo</vt:lpstr>
      <vt:lpstr>Office 365 API Libraries</vt:lpstr>
      <vt:lpstr>Office 365 API Libraries</vt:lpstr>
      <vt:lpstr>Troubleshooting</vt:lpstr>
      <vt:lpstr>Troubleshooting Errors in Auth flow</vt:lpstr>
      <vt:lpstr>Troubleshooting Tokens</vt:lpstr>
      <vt:lpstr>PowerPoint Presentation</vt:lpstr>
      <vt:lpstr>PowerPoint Presentation</vt:lpstr>
      <vt:lpstr>PowerPoint Presentation</vt:lpstr>
      <vt:lpstr>Microsoft Virtual Academy courses</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2014-09-03T01:10:32Z</dcterms:created>
  <dcterms:modified xsi:type="dcterms:W3CDTF">2014-10-03T22:24:43Z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MyDocuments">
    <vt:bool>true</vt:bool>
  </property>
  <property fmtid="{D5CDD505-2E9C-101B-9397-08002B2CF9AE}" pid="3" name="ContentTypeId">
    <vt:lpwstr>0x0101006D61B4CFCB5D8D4A8E65D32A29D8DB3E</vt:lpwstr>
  </property>
</Properties>
</file>