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4"/>
  </p:notesMasterIdLst>
  <p:handoutMasterIdLst>
    <p:handoutMasterId r:id="rId45"/>
  </p:handoutMasterIdLst>
  <p:sldIdLst>
    <p:sldId id="691" r:id="rId6"/>
    <p:sldId id="701" r:id="rId7"/>
    <p:sldId id="692" r:id="rId8"/>
    <p:sldId id="693" r:id="rId9"/>
    <p:sldId id="656" r:id="rId10"/>
    <p:sldId id="657" r:id="rId11"/>
    <p:sldId id="664" r:id="rId12"/>
    <p:sldId id="666" r:id="rId13"/>
    <p:sldId id="660" r:id="rId14"/>
    <p:sldId id="663" r:id="rId15"/>
    <p:sldId id="667" r:id="rId16"/>
    <p:sldId id="669" r:id="rId17"/>
    <p:sldId id="670" r:id="rId18"/>
    <p:sldId id="671" r:id="rId19"/>
    <p:sldId id="662" r:id="rId20"/>
    <p:sldId id="676" r:id="rId21"/>
    <p:sldId id="673" r:id="rId22"/>
    <p:sldId id="677" r:id="rId23"/>
    <p:sldId id="678" r:id="rId24"/>
    <p:sldId id="679" r:id="rId25"/>
    <p:sldId id="674" r:id="rId26"/>
    <p:sldId id="680" r:id="rId27"/>
    <p:sldId id="681" r:id="rId28"/>
    <p:sldId id="672" r:id="rId29"/>
    <p:sldId id="690" r:id="rId30"/>
    <p:sldId id="682" r:id="rId31"/>
    <p:sldId id="683" r:id="rId32"/>
    <p:sldId id="684" r:id="rId33"/>
    <p:sldId id="688" r:id="rId34"/>
    <p:sldId id="689" r:id="rId35"/>
    <p:sldId id="685" r:id="rId36"/>
    <p:sldId id="686" r:id="rId37"/>
    <p:sldId id="699" r:id="rId38"/>
    <p:sldId id="694" r:id="rId39"/>
    <p:sldId id="695" r:id="rId40"/>
    <p:sldId id="696" r:id="rId41"/>
    <p:sldId id="697" r:id="rId42"/>
    <p:sldId id="698"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3" autoAdjust="0"/>
    <p:restoredTop sz="86384" autoAdjust="0"/>
  </p:normalViewPr>
  <p:slideViewPr>
    <p:cSldViewPr snapToGrid="0">
      <p:cViewPr varScale="1">
        <p:scale>
          <a:sx n="72" d="100"/>
          <a:sy n="72" d="100"/>
        </p:scale>
        <p:origin x="1170"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25013"/>
    </p:cViewPr>
  </p:outlineViewPr>
  <p:notesTextViewPr>
    <p:cViewPr>
      <p:scale>
        <a:sx n="100" d="100"/>
        <a:sy n="100" d="100"/>
      </p:scale>
      <p:origin x="0" y="0"/>
    </p:cViewPr>
  </p:notesTextViewPr>
  <p:sorterViewPr>
    <p:cViewPr varScale="1">
      <p:scale>
        <a:sx n="1" d="1"/>
        <a:sy n="1" d="1"/>
      </p:scale>
      <p:origin x="0" y="-428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88833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snippet represents a simple text capture.</a:t>
            </a:r>
          </a:p>
          <a:p>
            <a:endParaRPr lang="en-US" baseline="0" dirty="0" smtClean="0"/>
          </a:p>
          <a:p>
            <a:r>
              <a:rPr lang="en-US" baseline="0" dirty="0" smtClean="0"/>
              <a:t>In addition, it provides the basic structure that the following snippets will build upon:</a:t>
            </a:r>
          </a:p>
          <a:p>
            <a:pPr marL="171450" indent="-171450">
              <a:buFontTx/>
              <a:buChar char="-"/>
            </a:pPr>
            <a:r>
              <a:rPr lang="en-US" baseline="0" dirty="0" smtClean="0"/>
              <a:t>Create an </a:t>
            </a:r>
            <a:r>
              <a:rPr lang="en-US" baseline="0" dirty="0" err="1" smtClean="0"/>
              <a:t>HttpClient</a:t>
            </a:r>
            <a:endParaRPr lang="en-US" baseline="0" dirty="0" smtClean="0"/>
          </a:p>
          <a:p>
            <a:pPr marL="171450" indent="-171450">
              <a:buFontTx/>
              <a:buChar char="-"/>
            </a:pPr>
            <a:r>
              <a:rPr lang="en-US" baseline="0" dirty="0" smtClean="0"/>
              <a:t>Set the Headers</a:t>
            </a:r>
          </a:p>
          <a:p>
            <a:pPr marL="171450" indent="-171450">
              <a:buFontTx/>
              <a:buChar char="-"/>
            </a:pPr>
            <a:r>
              <a:rPr lang="en-US" baseline="0" dirty="0" smtClean="0"/>
              <a:t>Build the content for the to-be-created page</a:t>
            </a:r>
          </a:p>
          <a:p>
            <a:pPr marL="171450" indent="-171450">
              <a:buFontTx/>
              <a:buChar char="-"/>
            </a:pPr>
            <a:r>
              <a:rPr lang="en-US" baseline="0" dirty="0" smtClean="0"/>
              <a:t>Post to the endpoint</a:t>
            </a:r>
            <a:endParaRPr lang="en-US" dirty="0"/>
          </a:p>
        </p:txBody>
      </p:sp>
      <p:sp>
        <p:nvSpPr>
          <p:cNvPr id="4" name="Date Placeholder 3"/>
          <p:cNvSpPr>
            <a:spLocks noGrp="1"/>
          </p:cNvSpPr>
          <p:nvPr>
            <p:ph type="dt" idx="10"/>
          </p:nvPr>
        </p:nvSpPr>
        <p:spPr/>
        <p:txBody>
          <a:bodyPr/>
          <a:lstStyle/>
          <a:p>
            <a:fld id="{4AED148B-7CB7-405A-AC08-8A9064AA46C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246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Capturing</a:t>
            </a:r>
            <a:r>
              <a:rPr lang="en-US" baseline="0" dirty="0" smtClean="0"/>
              <a:t> an image requires </a:t>
            </a:r>
            <a:r>
              <a:rPr lang="en-US" baseline="0" dirty="0" err="1" smtClean="0"/>
              <a:t>MultipartFormDataContent</a:t>
            </a:r>
            <a:r>
              <a:rPr lang="en-US" baseline="0" dirty="0" smtClean="0"/>
              <a:t>. The “src” attribute of the&lt;</a:t>
            </a:r>
            <a:r>
              <a:rPr lang="en-US" baseline="0" dirty="0" err="1" smtClean="0"/>
              <a:t>img</a:t>
            </a:r>
            <a:r>
              <a:rPr lang="en-US" baseline="0" dirty="0" smtClean="0"/>
              <a:t>&gt; tag has a specific protocol and value.</a:t>
            </a:r>
          </a:p>
          <a:p>
            <a:endParaRPr lang="en-US" baseline="0" dirty="0" smtClean="0"/>
          </a:p>
          <a:p>
            <a:r>
              <a:rPr lang="en-US" baseline="0" dirty="0" smtClean="0"/>
              <a:t>The protocol “name:” indicates the image is contained in another part of the Form Data with the given name (“image1” in this example).</a:t>
            </a:r>
          </a:p>
          <a:p>
            <a:endParaRPr lang="en-US" baseline="0" dirty="0" smtClean="0"/>
          </a:p>
          <a:p>
            <a:r>
              <a:rPr lang="en-US" baseline="0" dirty="0" smtClean="0"/>
              <a:t>Point out the names of the content in the </a:t>
            </a:r>
            <a:r>
              <a:rPr lang="en-US" baseline="0" dirty="0" err="1" smtClean="0"/>
              <a:t>MultipartFormDataContent</a:t>
            </a:r>
            <a:r>
              <a:rPr lang="en-US" baseline="0" dirty="0" smtClean="0"/>
              <a:t>. The string content (the html) is named “Presentation” and the image bytes are named the same as the value in the src attribute of the &lt;</a:t>
            </a:r>
            <a:r>
              <a:rPr lang="en-US" baseline="0" dirty="0" err="1" smtClean="0"/>
              <a:t>img</a:t>
            </a:r>
            <a:r>
              <a:rPr lang="en-US" baseline="0" dirty="0" smtClean="0"/>
              <a:t>&gt; tag.</a:t>
            </a:r>
          </a:p>
          <a:p>
            <a:endParaRPr lang="en-US" baseline="0" dirty="0" smtClean="0"/>
          </a:p>
          <a:p>
            <a:r>
              <a:rPr lang="en-US" baseline="0" dirty="0" smtClean="0"/>
              <a:t>The name “Presentation” is required – indicates the main part of the capture.</a:t>
            </a:r>
          </a:p>
          <a:p>
            <a:endParaRPr lang="en-US" dirty="0" smtClean="0"/>
          </a:p>
          <a:p>
            <a:endParaRPr lang="en-US" dirty="0"/>
          </a:p>
        </p:txBody>
      </p:sp>
      <p:sp>
        <p:nvSpPr>
          <p:cNvPr id="4" name="Date Placeholder 3"/>
          <p:cNvSpPr>
            <a:spLocks noGrp="1"/>
          </p:cNvSpPr>
          <p:nvPr>
            <p:ph type="dt" idx="10"/>
          </p:nvPr>
        </p:nvSpPr>
        <p:spPr/>
        <p:txBody>
          <a:bodyPr/>
          <a:lstStyle/>
          <a:p>
            <a:fld id="{BAA480A6-A57E-488B-9D67-747E5D1E1440}"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9741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is great for archiving things you see on web sites that change frequently.</a:t>
            </a:r>
          </a:p>
          <a:p>
            <a:endParaRPr lang="en-US" dirty="0" smtClean="0"/>
          </a:p>
          <a:p>
            <a:r>
              <a:rPr lang="en-US" dirty="0" smtClean="0"/>
              <a:t>The second method is useful when the web page is more-complex than the OneNote page can faithfully render, or when the page requires login credentials. It is important to know that the HTML in the non-presentation block cannot use the data-render-src attribute.</a:t>
            </a:r>
          </a:p>
          <a:p>
            <a:endParaRPr lang="en-US" dirty="0" smtClean="0"/>
          </a:p>
        </p:txBody>
      </p:sp>
      <p:sp>
        <p:nvSpPr>
          <p:cNvPr id="4" name="Date Placeholder 3"/>
          <p:cNvSpPr>
            <a:spLocks noGrp="1"/>
          </p:cNvSpPr>
          <p:nvPr>
            <p:ph type="dt" idx="10"/>
          </p:nvPr>
        </p:nvSpPr>
        <p:spPr/>
        <p:txBody>
          <a:bodyPr/>
          <a:lstStyle/>
          <a:p>
            <a:fld id="{83076554-B7F1-4ECF-B249-05F619EE0826}"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795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71665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9004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916762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38</a:t>
            </a:fld>
            <a:endParaRPr lang="en-US" dirty="0"/>
          </a:p>
        </p:txBody>
      </p:sp>
    </p:spTree>
    <p:extLst>
      <p:ext uri="{BB962C8B-B14F-4D97-AF65-F5344CB8AC3E}">
        <p14:creationId xmlns:p14="http://schemas.microsoft.com/office/powerpoint/2010/main" val="278769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0962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 the overall</a:t>
            </a:r>
            <a:r>
              <a:rPr lang="en-US" baseline="0" dirty="0" smtClean="0"/>
              <a:t> vision for the OneNote product/service</a:t>
            </a:r>
            <a:endParaRPr lang="en-U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0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Facts and figures about OneNote</a:t>
            </a:r>
            <a:endParaRPr lang="en-US" dirty="0"/>
          </a:p>
        </p:txBody>
      </p:sp>
      <p:sp>
        <p:nvSpPr>
          <p:cNvPr id="4" name="Date Placeholder 3"/>
          <p:cNvSpPr>
            <a:spLocks noGrp="1"/>
          </p:cNvSpPr>
          <p:nvPr>
            <p:ph type="dt" idx="10"/>
          </p:nvPr>
        </p:nvSpPr>
        <p:spPr/>
        <p:txBody>
          <a:bodyPr/>
          <a:lstStyle/>
          <a:p>
            <a:fld id="{74871D00-66CD-407D-8F22-D00C75CBC23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329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D411708-D367-4C5A-9983-F6101344A5A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029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39A9A41-7C1A-4478-B25E-FCF894C810B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548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6093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192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a:t>
            </a:r>
            <a:r>
              <a:rPr lang="en-US" dirty="0" err="1" smtClean="0"/>
              <a:t>OneNoteAPISampleWinStore</a:t>
            </a:r>
            <a:r>
              <a:rPr lang="en-US" baseline="0" dirty="0" smtClean="0"/>
              <a:t> folder:</a:t>
            </a:r>
          </a:p>
          <a:p>
            <a:endParaRPr lang="en-US" baseline="0" dirty="0" smtClean="0"/>
          </a:p>
          <a:p>
            <a:r>
              <a:rPr lang="en-US" baseline="0" dirty="0" smtClean="0"/>
              <a:t>Check authentication status in upper right. Click Authenticate if necessary. In the </a:t>
            </a:r>
            <a:r>
              <a:rPr lang="en-US" baseline="0" dirty="0" err="1" smtClean="0"/>
              <a:t>flyout</a:t>
            </a:r>
            <a:r>
              <a:rPr lang="en-US" baseline="0" dirty="0" smtClean="0"/>
              <a:t>, click Account</a:t>
            </a:r>
          </a:p>
          <a:p>
            <a:r>
              <a:rPr lang="en-US" baseline="0" dirty="0" smtClean="0"/>
              <a:t>In left navigation, select a scenario.</a:t>
            </a:r>
          </a:p>
          <a:p>
            <a:r>
              <a:rPr lang="en-US" baseline="0" dirty="0" smtClean="0"/>
              <a:t>In center, enter a section name. If it does not exist, it will be created.</a:t>
            </a:r>
          </a:p>
          <a:p>
            <a:r>
              <a:rPr lang="en-US" baseline="0" dirty="0" smtClean="0"/>
              <a:t>Click the Create Page button to create the page. Review Response and link boxes.</a:t>
            </a:r>
          </a:p>
          <a:p>
            <a:r>
              <a:rPr lang="en-US" baseline="0" dirty="0" smtClean="0"/>
              <a:t>** Do not click “Step through create page code” button at this time. **</a:t>
            </a:r>
          </a:p>
          <a:p>
            <a:r>
              <a:rPr lang="en-US" baseline="0" dirty="0" smtClean="0"/>
              <a:t>After running a few scenarios, return to the slides to explain the steps.</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8160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773895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26454530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4567616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772223168"/>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05529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8" r:id="rId22"/>
    <p:sldLayoutId id="2147484149" r:id="rId23"/>
    <p:sldLayoutId id="2147484150" r:id="rId24"/>
    <p:sldLayoutId id="2147484151"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4.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a:t>October 2014</a:t>
            </a:r>
            <a:endParaRPr lang="en-US" dirty="0"/>
          </a:p>
        </p:txBody>
      </p:sp>
    </p:spTree>
    <p:extLst>
      <p:ext uri="{BB962C8B-B14F-4D97-AF65-F5344CB8AC3E}">
        <p14:creationId xmlns:p14="http://schemas.microsoft.com/office/powerpoint/2010/main" val="15557154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Create Pages and Sections</a:t>
            </a:r>
          </a:p>
          <a:p>
            <a:pPr lvl="1"/>
            <a:r>
              <a:rPr lang="en-US" dirty="0" smtClean="0"/>
              <a:t>Simple Captures – lightweight</a:t>
            </a:r>
            <a:r>
              <a:rPr lang="en-US" baseline="0" dirty="0" smtClean="0"/>
              <a:t> HTML</a:t>
            </a:r>
          </a:p>
          <a:p>
            <a:pPr lvl="1"/>
            <a:r>
              <a:rPr lang="en-US" baseline="0" dirty="0" smtClean="0"/>
              <a:t>Structured HTML – paragraphs, tables, images</a:t>
            </a:r>
            <a:endParaRPr lang="en-US" dirty="0" smtClean="0"/>
          </a:p>
          <a:p>
            <a:pPr lvl="1"/>
            <a:r>
              <a:rPr lang="en-US" baseline="0" dirty="0" smtClean="0"/>
              <a:t>Capture to specific section</a:t>
            </a:r>
          </a:p>
          <a:p>
            <a:pPr lvl="0"/>
            <a:r>
              <a:rPr lang="en-US" baseline="0" dirty="0" smtClean="0"/>
              <a:t>Capture photos and images</a:t>
            </a:r>
          </a:p>
          <a:p>
            <a:pPr lvl="1"/>
            <a:r>
              <a:rPr lang="en-US" baseline="0" dirty="0" smtClean="0"/>
              <a:t>Reference to an &lt;</a:t>
            </a:r>
            <a:r>
              <a:rPr lang="en-US" baseline="0" dirty="0" err="1" smtClean="0"/>
              <a:t>img</a:t>
            </a:r>
            <a:r>
              <a:rPr lang="en-US" baseline="0" dirty="0" smtClean="0"/>
              <a:t>&gt; on the internet</a:t>
            </a:r>
          </a:p>
          <a:p>
            <a:pPr lvl="1"/>
            <a:r>
              <a:rPr lang="en-US" baseline="0" dirty="0" smtClean="0"/>
              <a:t>Include binary image data</a:t>
            </a:r>
          </a:p>
          <a:p>
            <a:pPr lvl="0"/>
            <a:r>
              <a:rPr lang="en-US" baseline="0" dirty="0" smtClean="0"/>
              <a:t>Capture web page snapshot  </a:t>
            </a:r>
          </a:p>
          <a:p>
            <a:pPr lvl="1"/>
            <a:r>
              <a:rPr lang="en-US" baseline="0" dirty="0" smtClean="0"/>
              <a:t>Provide URL of page – stored as image</a:t>
            </a:r>
          </a:p>
          <a:p>
            <a:pPr lvl="1"/>
            <a:r>
              <a:rPr lang="en-US" baseline="0" dirty="0" smtClean="0"/>
              <a:t>Provide HTML – stored as image</a:t>
            </a:r>
          </a:p>
        </p:txBody>
      </p:sp>
      <p:sp>
        <p:nvSpPr>
          <p:cNvPr id="3" name="Title 2"/>
          <p:cNvSpPr>
            <a:spLocks noGrp="1"/>
          </p:cNvSpPr>
          <p:nvPr>
            <p:ph type="title"/>
          </p:nvPr>
        </p:nvSpPr>
        <p:spPr/>
        <p:txBody>
          <a:bodyPr/>
          <a:lstStyle/>
          <a:p>
            <a:r>
              <a:rPr lang="en-US" dirty="0" smtClean="0"/>
              <a:t>OneNote API</a:t>
            </a:r>
            <a:r>
              <a:rPr lang="en-US" baseline="0" dirty="0" smtClean="0"/>
              <a:t>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55918407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Capture</a:t>
            </a:r>
            <a:r>
              <a:rPr lang="en-US" baseline="0" dirty="0" smtClean="0"/>
              <a:t> embedded files</a:t>
            </a:r>
          </a:p>
          <a:p>
            <a:pPr lvl="1"/>
            <a:r>
              <a:rPr lang="en-US" dirty="0" smtClean="0"/>
              <a:t>Specify</a:t>
            </a:r>
            <a:r>
              <a:rPr lang="en-US" baseline="0" dirty="0" smtClean="0"/>
              <a:t> filename and Mime type</a:t>
            </a:r>
          </a:p>
          <a:p>
            <a:pPr lvl="1"/>
            <a:r>
              <a:rPr lang="en-US" baseline="0" dirty="0" smtClean="0"/>
              <a:t>Include binary data</a:t>
            </a:r>
          </a:p>
          <a:p>
            <a:pPr lvl="1"/>
            <a:r>
              <a:rPr lang="en-US" baseline="0" dirty="0" smtClean="0"/>
              <a:t>Rendered as icon and opens in native application (based on Mime type)</a:t>
            </a:r>
            <a:endParaRPr lang="en-US" dirty="0" smtClean="0"/>
          </a:p>
          <a:p>
            <a:pPr lvl="0"/>
            <a:r>
              <a:rPr lang="en-US" dirty="0" smtClean="0"/>
              <a:t>Capture PDF</a:t>
            </a:r>
          </a:p>
          <a:p>
            <a:pPr lvl="1"/>
            <a:r>
              <a:rPr lang="en-US" dirty="0" smtClean="0"/>
              <a:t>Embed PDF file</a:t>
            </a:r>
          </a:p>
          <a:p>
            <a:pPr lvl="1"/>
            <a:r>
              <a:rPr lang="en-US" dirty="0" smtClean="0"/>
              <a:t>Also</a:t>
            </a:r>
            <a:r>
              <a:rPr lang="en-US" baseline="0" dirty="0" smtClean="0"/>
              <a:t> display each page as an image</a:t>
            </a:r>
            <a:endParaRPr lang="en-US" dirty="0"/>
          </a:p>
        </p:txBody>
      </p:sp>
      <p:sp>
        <p:nvSpPr>
          <p:cNvPr id="3" name="Title 2"/>
          <p:cNvSpPr>
            <a:spLocks noGrp="1"/>
          </p:cNvSpPr>
          <p:nvPr>
            <p:ph type="title"/>
          </p:nvPr>
        </p:nvSpPr>
        <p:spPr/>
        <p:txBody>
          <a:bodyPr/>
          <a:lstStyle/>
          <a:p>
            <a:r>
              <a:rPr lang="en-US" dirty="0" smtClean="0"/>
              <a:t>OneNote</a:t>
            </a:r>
            <a:r>
              <a:rPr lang="en-US" baseline="0" dirty="0" smtClean="0"/>
              <a:t> API Scenarios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47047129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 you require editable content or just an image?</a:t>
            </a:r>
          </a:p>
          <a:p>
            <a:r>
              <a:rPr lang="en-US" dirty="0" smtClean="0"/>
              <a:t>Content is “local” or at some URL?</a:t>
            </a:r>
          </a:p>
          <a:p>
            <a:r>
              <a:rPr lang="en-US" dirty="0" smtClean="0"/>
              <a:t>Content is accessible by OneNote service, or requires authentication?</a:t>
            </a:r>
          </a:p>
        </p:txBody>
      </p:sp>
      <p:sp>
        <p:nvSpPr>
          <p:cNvPr id="3" name="Title 2"/>
          <p:cNvSpPr>
            <a:spLocks noGrp="1"/>
          </p:cNvSpPr>
          <p:nvPr>
            <p:ph type="title"/>
          </p:nvPr>
        </p:nvSpPr>
        <p:spPr/>
        <p:txBody>
          <a:bodyPr/>
          <a:lstStyle/>
          <a:p>
            <a:r>
              <a:rPr lang="en-US" dirty="0" smtClean="0"/>
              <a:t>Which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108885597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 with the OneNote Service</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15219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“Clipper” – Favorite button for IE on Desktop</a:t>
            </a:r>
          </a:p>
          <a:p>
            <a:endParaRPr lang="en-US" dirty="0" smtClean="0"/>
          </a:p>
          <a:p>
            <a:r>
              <a:rPr lang="en-US" dirty="0" smtClean="0"/>
              <a:t>OneNote save dialog</a:t>
            </a:r>
            <a:endParaRPr lang="en-US" dirty="0"/>
          </a:p>
        </p:txBody>
      </p:sp>
      <p:sp>
        <p:nvSpPr>
          <p:cNvPr id="4" name="Title 3"/>
          <p:cNvSpPr>
            <a:spLocks noGrp="1"/>
          </p:cNvSpPr>
          <p:nvPr>
            <p:ph type="title"/>
          </p:nvPr>
        </p:nvSpPr>
        <p:spPr/>
        <p:txBody>
          <a:bodyPr/>
          <a:lstStyle/>
          <a:p>
            <a:r>
              <a:rPr lang="en-US" dirty="0" smtClean="0"/>
              <a:t>One-Click capture</a:t>
            </a:r>
            <a:endParaRPr lang="en-US" dirty="0"/>
          </a:p>
        </p:txBody>
      </p:sp>
    </p:spTree>
    <p:extLst>
      <p:ext uri="{BB962C8B-B14F-4D97-AF65-F5344CB8AC3E}">
        <p14:creationId xmlns:p14="http://schemas.microsoft.com/office/powerpoint/2010/main" val="256219450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One-Click Capture to OneNote</a:t>
            </a:r>
            <a:endParaRPr lang="en-US" dirty="0"/>
          </a:p>
        </p:txBody>
      </p:sp>
    </p:spTree>
    <p:extLst>
      <p:ext uri="{BB962C8B-B14F-4D97-AF65-F5344CB8AC3E}">
        <p14:creationId xmlns:p14="http://schemas.microsoft.com/office/powerpoint/2010/main" val="3574812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Register your app</a:t>
            </a:r>
          </a:p>
          <a:p>
            <a:pPr lvl="0"/>
            <a:r>
              <a:rPr lang="en-US" dirty="0" smtClean="0"/>
              <a:t>Authenticate the user</a:t>
            </a:r>
          </a:p>
          <a:p>
            <a:pPr lvl="0"/>
            <a:r>
              <a:rPr lang="en-US" dirty="0" smtClean="0"/>
              <a:t>Capture</a:t>
            </a:r>
            <a:r>
              <a:rPr lang="en-US" baseline="0" dirty="0" smtClean="0"/>
              <a:t> Content</a:t>
            </a:r>
          </a:p>
          <a:p>
            <a:pPr lvl="0"/>
            <a:r>
              <a:rPr lang="en-US" baseline="0" dirty="0" smtClean="0"/>
              <a:t>Add to OneNote Service</a:t>
            </a:r>
          </a:p>
        </p:txBody>
      </p:sp>
      <p:sp>
        <p:nvSpPr>
          <p:cNvPr id="3" name="Title 2"/>
          <p:cNvSpPr>
            <a:spLocks noGrp="1"/>
          </p:cNvSpPr>
          <p:nvPr>
            <p:ph type="title"/>
          </p:nvPr>
        </p:nvSpPr>
        <p:spPr/>
        <p:txBody>
          <a:bodyPr/>
          <a:lstStyle/>
          <a:p>
            <a:r>
              <a:rPr lang="en-US" dirty="0" smtClean="0"/>
              <a:t>Getting Started with custom application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2031387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OneNote uses OneDrive – requires Live Service</a:t>
            </a:r>
          </a:p>
          <a:p>
            <a:pPr lvl="1"/>
            <a:r>
              <a:rPr lang="en-US" dirty="0" smtClean="0"/>
              <a:t>Not Azure AD</a:t>
            </a:r>
          </a:p>
        </p:txBody>
      </p:sp>
      <p:sp>
        <p:nvSpPr>
          <p:cNvPr id="3" name="Title 2"/>
          <p:cNvSpPr>
            <a:spLocks noGrp="1"/>
          </p:cNvSpPr>
          <p:nvPr>
            <p:ph type="title"/>
          </p:nvPr>
        </p:nvSpPr>
        <p:spPr/>
        <p:txBody>
          <a:bodyPr/>
          <a:lstStyle/>
          <a:p>
            <a:r>
              <a:rPr lang="en-US" dirty="0" smtClean="0"/>
              <a:t>Register with Microsoft Live Service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38032009"/>
              </p:ext>
            </p:extLst>
          </p:nvPr>
        </p:nvGraphicFramePr>
        <p:xfrm>
          <a:off x="519110" y="3077810"/>
          <a:ext cx="11149014" cy="2021840"/>
        </p:xfrm>
        <a:graphic>
          <a:graphicData uri="http://schemas.openxmlformats.org/drawingml/2006/table">
            <a:tbl>
              <a:tblPr firstRow="1" bandRow="1">
                <a:tableStyleId>{5C22544A-7EE6-4342-B048-85BDC9FD1C3A}</a:tableStyleId>
              </a:tblPr>
              <a:tblGrid>
                <a:gridCol w="3716338">
                  <a:extLst>
                    <a:ext uri="{9D8B030D-6E8A-4147-A177-3AD203B41FA5}">
                      <a16:colId xmlns:a16="http://schemas.microsoft.com/office/drawing/2014/main" val="3084626068"/>
                    </a:ext>
                  </a:extLst>
                </a:gridCol>
                <a:gridCol w="3716338">
                  <a:extLst>
                    <a:ext uri="{9D8B030D-6E8A-4147-A177-3AD203B41FA5}">
                      <a16:colId xmlns:a16="http://schemas.microsoft.com/office/drawing/2014/main" val="1277101794"/>
                    </a:ext>
                  </a:extLst>
                </a:gridCol>
                <a:gridCol w="3716338">
                  <a:extLst>
                    <a:ext uri="{9D8B030D-6E8A-4147-A177-3AD203B41FA5}">
                      <a16:colId xmlns:a16="http://schemas.microsoft.com/office/drawing/2014/main" val="1558323849"/>
                    </a:ext>
                  </a:extLst>
                </a:gridCol>
              </a:tblGrid>
              <a:tr h="370840">
                <a:tc>
                  <a:txBody>
                    <a:bodyPr/>
                    <a:lstStyle/>
                    <a:p>
                      <a:r>
                        <a:rPr lang="en-US" dirty="0" smtClean="0"/>
                        <a:t>If you’re developing…</a:t>
                      </a:r>
                      <a:endParaRPr lang="en-US" dirty="0"/>
                    </a:p>
                  </a:txBody>
                  <a:tcPr/>
                </a:tc>
                <a:tc>
                  <a:txBody>
                    <a:bodyPr/>
                    <a:lstStyle/>
                    <a:p>
                      <a:r>
                        <a:rPr lang="en-US" dirty="0" smtClean="0"/>
                        <a:t>You’ll need to have a …</a:t>
                      </a:r>
                      <a:endParaRPr lang="en-US" dirty="0"/>
                    </a:p>
                  </a:txBody>
                  <a:tcPr/>
                </a:tc>
                <a:tc>
                  <a:txBody>
                    <a:bodyPr/>
                    <a:lstStyle/>
                    <a:p>
                      <a:r>
                        <a:rPr lang="en-US" dirty="0" smtClean="0"/>
                        <a:t>So you can get your…</a:t>
                      </a:r>
                      <a:endParaRPr lang="en-US" dirty="0"/>
                    </a:p>
                  </a:txBody>
                  <a:tcPr/>
                </a:tc>
                <a:extLst>
                  <a:ext uri="{0D108BD9-81ED-4DB2-BD59-A6C34878D82A}">
                    <a16:rowId xmlns:a16="http://schemas.microsoft.com/office/drawing/2014/main" val="2667917315"/>
                  </a:ext>
                </a:extLst>
              </a:tr>
              <a:tr h="370840">
                <a:tc>
                  <a:txBody>
                    <a:bodyPr/>
                    <a:lstStyle/>
                    <a:p>
                      <a:r>
                        <a:rPr lang="en-US" dirty="0" smtClean="0"/>
                        <a:t>Android, iOS</a:t>
                      </a:r>
                      <a:r>
                        <a:rPr lang="en-US" baseline="0" dirty="0" smtClean="0"/>
                        <a:t> or Windows Phone</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endParaRPr lang="en-US" dirty="0"/>
                    </a:p>
                  </a:txBody>
                  <a:tcPr/>
                </a:tc>
                <a:extLst>
                  <a:ext uri="{0D108BD9-81ED-4DB2-BD59-A6C34878D82A}">
                    <a16:rowId xmlns:a16="http://schemas.microsoft.com/office/drawing/2014/main" val="3884097629"/>
                  </a:ext>
                </a:extLst>
              </a:tr>
              <a:tr h="370840">
                <a:tc>
                  <a:txBody>
                    <a:bodyPr/>
                    <a:lstStyle/>
                    <a:p>
                      <a:r>
                        <a:rPr lang="en-US" dirty="0" smtClean="0"/>
                        <a:t>Windows Store apps</a:t>
                      </a:r>
                      <a:endParaRPr lang="en-US" dirty="0"/>
                    </a:p>
                  </a:txBody>
                  <a:tcPr/>
                </a:tc>
                <a:tc>
                  <a:txBody>
                    <a:bodyPr/>
                    <a:lstStyle/>
                    <a:p>
                      <a:r>
                        <a:rPr lang="en-US" dirty="0" smtClean="0"/>
                        <a:t>Microsoft Account</a:t>
                      </a:r>
                      <a:r>
                        <a:rPr lang="en-US" baseline="0" dirty="0" smtClean="0"/>
                        <a:t> registered as a Windows Store developer account</a:t>
                      </a:r>
                      <a:endParaRPr lang="en-US" dirty="0"/>
                    </a:p>
                  </a:txBody>
                  <a:tcPr/>
                </a:tc>
                <a:tc>
                  <a:txBody>
                    <a:bodyPr/>
                    <a:lstStyle/>
                    <a:p>
                      <a:r>
                        <a:rPr lang="en-US" dirty="0" smtClean="0"/>
                        <a:t>Package Identity</a:t>
                      </a:r>
                      <a:endParaRPr lang="en-US" dirty="0"/>
                    </a:p>
                  </a:txBody>
                  <a:tcPr/>
                </a:tc>
                <a:extLst>
                  <a:ext uri="{0D108BD9-81ED-4DB2-BD59-A6C34878D82A}">
                    <a16:rowId xmlns:a16="http://schemas.microsoft.com/office/drawing/2014/main" val="194341569"/>
                  </a:ext>
                </a:extLst>
              </a:tr>
              <a:tr h="370840">
                <a:tc>
                  <a:txBody>
                    <a:bodyPr/>
                    <a:lstStyle/>
                    <a:p>
                      <a:r>
                        <a:rPr lang="en-US" dirty="0" smtClean="0"/>
                        <a:t>Other types (Win7/Web/Desktop)</a:t>
                      </a:r>
                      <a:endParaRPr lang="en-US" dirty="0"/>
                    </a:p>
                  </a:txBody>
                  <a:tcPr/>
                </a:tc>
                <a:tc>
                  <a:txBody>
                    <a:bodyPr/>
                    <a:lstStyle/>
                    <a:p>
                      <a:r>
                        <a:rPr lang="en-US" dirty="0" smtClean="0"/>
                        <a:t>Microsoft Account</a:t>
                      </a:r>
                      <a:endParaRPr lang="en-US" dirty="0"/>
                    </a:p>
                  </a:txBody>
                  <a:tcPr/>
                </a:tc>
                <a:tc>
                  <a:txBody>
                    <a:bodyPr/>
                    <a:lstStyle/>
                    <a:p>
                      <a:r>
                        <a:rPr lang="en-US" dirty="0" smtClean="0"/>
                        <a:t>Client ID,</a:t>
                      </a:r>
                      <a:r>
                        <a:rPr lang="en-US" baseline="0" dirty="0" smtClean="0"/>
                        <a:t> client secret, redirect domain</a:t>
                      </a:r>
                      <a:endParaRPr lang="en-US" dirty="0"/>
                    </a:p>
                  </a:txBody>
                  <a:tcPr/>
                </a:tc>
                <a:extLst>
                  <a:ext uri="{0D108BD9-81ED-4DB2-BD59-A6C34878D82A}">
                    <a16:rowId xmlns:a16="http://schemas.microsoft.com/office/drawing/2014/main" val="17874363"/>
                  </a:ext>
                </a:extLst>
              </a:tr>
            </a:tbl>
          </a:graphicData>
        </a:graphic>
      </p:graphicFrame>
    </p:spTree>
    <p:extLst>
      <p:ext uri="{BB962C8B-B14F-4D97-AF65-F5344CB8AC3E}">
        <p14:creationId xmlns:p14="http://schemas.microsoft.com/office/powerpoint/2010/main" val="985858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24364"/>
          </a:xfrm>
        </p:spPr>
        <p:txBody>
          <a:bodyPr/>
          <a:lstStyle/>
          <a:p>
            <a:r>
              <a:rPr lang="en-US" dirty="0" smtClean="0"/>
              <a:t>Live SDK</a:t>
            </a:r>
            <a:r>
              <a:rPr lang="en-US" baseline="0" dirty="0" smtClean="0"/>
              <a:t> </a:t>
            </a:r>
          </a:p>
          <a:p>
            <a:pPr lvl="1"/>
            <a:r>
              <a:rPr lang="en-US" dirty="0" smtClean="0"/>
              <a:t>Available via </a:t>
            </a:r>
            <a:r>
              <a:rPr lang="en-US" dirty="0" err="1" smtClean="0"/>
              <a:t>NuGet</a:t>
            </a:r>
            <a:endParaRPr lang="en-US" dirty="0" smtClean="0"/>
          </a:p>
          <a:p>
            <a:pPr lvl="0"/>
            <a:r>
              <a:rPr lang="en-US" dirty="0" err="1" smtClean="0"/>
              <a:t>Microsoft.Live.LiveAuthClient</a:t>
            </a:r>
            <a:r>
              <a:rPr lang="en-US" dirty="0" smtClean="0"/>
              <a:t> class</a:t>
            </a:r>
          </a:p>
          <a:p>
            <a:pPr lvl="1"/>
            <a:r>
              <a:rPr lang="en-US" dirty="0" smtClean="0"/>
              <a:t>Manages Access / Refresh tokens</a:t>
            </a:r>
          </a:p>
          <a:p>
            <a:pPr lvl="0"/>
            <a:r>
              <a:rPr lang="en-US" dirty="0" smtClean="0"/>
              <a:t>Scope</a:t>
            </a:r>
          </a:p>
          <a:p>
            <a:pPr lvl="1"/>
            <a:r>
              <a:rPr lang="en-US" dirty="0" err="1" smtClean="0"/>
              <a:t>Office.OneNote_Create</a:t>
            </a:r>
            <a:endParaRPr lang="en-US" dirty="0" smtClean="0"/>
          </a:p>
          <a:p>
            <a:pPr lvl="1"/>
            <a:r>
              <a:rPr lang="en-US" dirty="0" smtClean="0"/>
              <a:t>(</a:t>
            </a:r>
            <a:r>
              <a:rPr lang="en-US" dirty="0" err="1" smtClean="0"/>
              <a:t>WL.SignIn</a:t>
            </a:r>
            <a:r>
              <a:rPr lang="en-US" dirty="0" smtClean="0"/>
              <a:t> &amp; </a:t>
            </a:r>
            <a:r>
              <a:rPr lang="en-US" dirty="0" err="1" smtClean="0"/>
              <a:t>WL.Offline_Access</a:t>
            </a:r>
            <a:r>
              <a:rPr lang="en-US" dirty="0" smtClean="0"/>
              <a:t> required for using Refresh Token)</a:t>
            </a:r>
          </a:p>
        </p:txBody>
      </p:sp>
      <p:sp>
        <p:nvSpPr>
          <p:cNvPr id="3" name="Title 2"/>
          <p:cNvSpPr>
            <a:spLocks noGrp="1"/>
          </p:cNvSpPr>
          <p:nvPr>
            <p:ph type="title"/>
          </p:nvPr>
        </p:nvSpPr>
        <p:spPr/>
        <p:txBody>
          <a:bodyPr/>
          <a:lstStyle/>
          <a:p>
            <a:r>
              <a:rPr lang="en-US" dirty="0" smtClean="0"/>
              <a:t>Authenticate the User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9353141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smtClean="0"/>
              <a:t>Text</a:t>
            </a:r>
          </a:p>
          <a:p>
            <a:pPr lvl="1"/>
            <a:r>
              <a:rPr lang="en-US" dirty="0" smtClean="0"/>
              <a:t>Expressed as HTML</a:t>
            </a:r>
          </a:p>
          <a:p>
            <a:pPr lvl="1"/>
            <a:r>
              <a:rPr lang="en-US" dirty="0" smtClean="0"/>
              <a:t>Only basic formatting: Bold, Italic, Paragraph,</a:t>
            </a:r>
            <a:r>
              <a:rPr lang="en-US" baseline="0" dirty="0" smtClean="0"/>
              <a:t> Table</a:t>
            </a:r>
          </a:p>
          <a:p>
            <a:pPr lvl="0"/>
            <a:r>
              <a:rPr lang="en-US" dirty="0" smtClean="0"/>
              <a:t>Image</a:t>
            </a:r>
          </a:p>
          <a:p>
            <a:pPr lvl="0"/>
            <a:r>
              <a:rPr lang="en-US" sz="4000" kern="1200" spc="-70" baseline="0" dirty="0" smtClean="0">
                <a:gradFill>
                  <a:gsLst>
                    <a:gs pos="100000">
                      <a:schemeClr val="tx2"/>
                    </a:gs>
                    <a:gs pos="0">
                      <a:schemeClr val="tx2"/>
                    </a:gs>
                  </a:gsLst>
                  <a:lin ang="5400000" scaled="0"/>
                </a:gradFill>
                <a:effectLst/>
                <a:latin typeface="+mj-lt"/>
                <a:ea typeface="+mn-ea"/>
                <a:cs typeface="+mn-cs"/>
              </a:rPr>
              <a:t>Embedded File</a:t>
            </a:r>
          </a:p>
        </p:txBody>
      </p:sp>
      <p:sp>
        <p:nvSpPr>
          <p:cNvPr id="3" name="Title 2"/>
          <p:cNvSpPr>
            <a:spLocks noGrp="1"/>
          </p:cNvSpPr>
          <p:nvPr>
            <p:ph type="title"/>
          </p:nvPr>
        </p:nvSpPr>
        <p:spPr/>
        <p:txBody>
          <a:bodyPr/>
          <a:lstStyle/>
          <a:p>
            <a:r>
              <a:rPr lang="en-US" dirty="0" smtClean="0"/>
              <a:t>Capture Content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8" name="Picture 7"/>
          <p:cNvPicPr>
            <a:picLocks noChangeAspect="1"/>
          </p:cNvPicPr>
          <p:nvPr/>
        </p:nvPicPr>
        <p:blipFill>
          <a:blip r:embed="rId2"/>
          <a:stretch>
            <a:fillRect/>
          </a:stretch>
        </p:blipFill>
        <p:spPr>
          <a:xfrm>
            <a:off x="7839246" y="228600"/>
            <a:ext cx="3276429" cy="5900537"/>
          </a:xfrm>
          <a:prstGeom prst="rect">
            <a:avLst/>
          </a:prstGeom>
          <a:ln>
            <a:solidFill>
              <a:schemeClr val="accent1"/>
            </a:solidFill>
          </a:ln>
        </p:spPr>
      </p:pic>
    </p:spTree>
    <p:extLst>
      <p:ext uri="{BB962C8B-B14F-4D97-AF65-F5344CB8AC3E}">
        <p14:creationId xmlns:p14="http://schemas.microsoft.com/office/powerpoint/2010/main" val="29440163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val="829859176"/>
                  </a:ext>
                </a:extLst>
              </a:tr>
              <a:tr h="458282">
                <a:tc>
                  <a:txBody>
                    <a:bodyPr/>
                    <a:lstStyle/>
                    <a:p>
                      <a:r>
                        <a:rPr lang="en-US" sz="1800" b="0" dirty="0" smtClean="0"/>
                        <a:t>Module 1: </a:t>
                      </a:r>
                      <a:r>
                        <a:rPr lang="en-US" sz="1800" b="0" dirty="0" smtClean="0"/>
                        <a:t>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a:t>
                      </a:r>
                      <a:r>
                        <a:rPr lang="en-US" sz="1800" b="0" baseline="0" dirty="0" smtClean="0"/>
                        <a:t>Office</a:t>
                      </a:r>
                      <a:endParaRPr lang="en-US" sz="1800" b="0" dirty="0" smtClean="0"/>
                    </a:p>
                  </a:txBody>
                  <a:tcPr marL="67371" marR="67371" marT="33685" marB="33685" anchor="ctr"/>
                </a:tc>
                <a:extLst>
                  <a:ext uri="{0D108BD9-81ED-4DB2-BD59-A6C34878D82A}">
                    <a16:rowId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endParaRPr lang="en-US" sz="1800" b="0" dirty="0" smtClean="0"/>
                    </a:p>
                  </a:txBody>
                  <a:tcPr marL="67371" marR="67371" marT="33685" marB="33685" anchor="ctr"/>
                </a:tc>
                <a:extLst>
                  <a:ext uri="{0D108BD9-81ED-4DB2-BD59-A6C34878D82A}">
                    <a16:rowId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394399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err="1" smtClean="0"/>
              <a:t>RESTful</a:t>
            </a:r>
            <a:r>
              <a:rPr lang="en-US" baseline="0" dirty="0" smtClean="0"/>
              <a:t> API</a:t>
            </a:r>
          </a:p>
          <a:p>
            <a:r>
              <a:rPr lang="en-US" dirty="0" err="1" smtClean="0"/>
              <a:t>OAuth</a:t>
            </a:r>
            <a:r>
              <a:rPr lang="en-US" dirty="0" smtClean="0"/>
              <a:t> token in header</a:t>
            </a:r>
          </a:p>
          <a:p>
            <a:r>
              <a:rPr lang="en-US" dirty="0" smtClean="0"/>
              <a:t>Content in POST body</a:t>
            </a:r>
          </a:p>
          <a:p>
            <a:pPr lvl="1"/>
            <a:r>
              <a:rPr lang="en-US" dirty="0" smtClean="0"/>
              <a:t>UTF-8 encoding</a:t>
            </a:r>
          </a:p>
          <a:p>
            <a:pPr lvl="1"/>
            <a:r>
              <a:rPr lang="en-US" dirty="0" smtClean="0"/>
              <a:t>HTML must be well-formed </a:t>
            </a:r>
          </a:p>
          <a:p>
            <a:r>
              <a:rPr lang="en-US" dirty="0" smtClean="0"/>
              <a:t>Try it out</a:t>
            </a:r>
          </a:p>
          <a:p>
            <a:pPr lvl="1"/>
            <a:r>
              <a:rPr lang="en-US" dirty="0" smtClean="0"/>
              <a:t>https://apigee.com/onenote/embed/console/onenote/</a:t>
            </a:r>
            <a:endParaRPr lang="en-US" dirty="0"/>
          </a:p>
        </p:txBody>
      </p:sp>
      <p:sp>
        <p:nvSpPr>
          <p:cNvPr id="3" name="Title 2"/>
          <p:cNvSpPr>
            <a:spLocks noGrp="1"/>
          </p:cNvSpPr>
          <p:nvPr>
            <p:ph type="title"/>
          </p:nvPr>
        </p:nvSpPr>
        <p:spPr/>
        <p:txBody>
          <a:bodyPr/>
          <a:lstStyle/>
          <a:p>
            <a:r>
              <a:rPr lang="en-US" dirty="0" smtClean="0"/>
              <a:t>Add to OneNote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7" name="Picture 6"/>
          <p:cNvPicPr>
            <a:picLocks noChangeAspect="1"/>
          </p:cNvPicPr>
          <p:nvPr/>
        </p:nvPicPr>
        <p:blipFill>
          <a:blip r:embed="rId2"/>
          <a:stretch>
            <a:fillRect/>
          </a:stretch>
        </p:blipFill>
        <p:spPr>
          <a:xfrm>
            <a:off x="6018405" y="1218904"/>
            <a:ext cx="5864034" cy="2853034"/>
          </a:xfrm>
          <a:prstGeom prst="rect">
            <a:avLst/>
          </a:prstGeom>
        </p:spPr>
      </p:pic>
    </p:spTree>
    <p:extLst>
      <p:ext uri="{BB962C8B-B14F-4D97-AF65-F5344CB8AC3E}">
        <p14:creationId xmlns:p14="http://schemas.microsoft.com/office/powerpoint/2010/main" val="35945278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OneNote REST Interface</a:t>
            </a:r>
            <a:endParaRPr lang="en-US" dirty="0"/>
          </a:p>
        </p:txBody>
      </p:sp>
      <p:sp>
        <p:nvSpPr>
          <p:cNvPr id="2" name="Text Placeholder 1"/>
          <p:cNvSpPr>
            <a:spLocks noGrp="1"/>
          </p:cNvSpPr>
          <p:nvPr>
            <p:ph type="body" sz="quarter" idx="11"/>
          </p:nvPr>
        </p:nvSpPr>
        <p:spPr>
          <a:xfrm>
            <a:off x="520699" y="1447800"/>
            <a:ext cx="6437313" cy="4681538"/>
          </a:xfrm>
        </p:spPr>
        <p:txBody>
          <a:bodyPr>
            <a:noAutofit/>
          </a:bodyPr>
          <a:lstStyle/>
          <a:p>
            <a:r>
              <a:rPr lang="en-US" dirty="0" smtClean="0"/>
              <a:t>GET</a:t>
            </a:r>
          </a:p>
          <a:p>
            <a:pPr lvl="1"/>
            <a:r>
              <a:rPr lang="en-US" dirty="0" smtClean="0"/>
              <a:t>Pages</a:t>
            </a:r>
          </a:p>
          <a:p>
            <a:pPr lvl="1"/>
            <a:r>
              <a:rPr lang="en-US" dirty="0" smtClean="0"/>
              <a:t>Sections</a:t>
            </a:r>
          </a:p>
          <a:p>
            <a:pPr lvl="1"/>
            <a:r>
              <a:rPr lang="en-US" dirty="0" err="1" smtClean="0"/>
              <a:t>SectionGroups</a:t>
            </a:r>
            <a:endParaRPr lang="en-US" dirty="0" smtClean="0"/>
          </a:p>
          <a:p>
            <a:pPr lvl="1"/>
            <a:r>
              <a:rPr lang="en-US" dirty="0" smtClean="0"/>
              <a:t>Notebooks</a:t>
            </a:r>
          </a:p>
          <a:p>
            <a:pPr lvl="0"/>
            <a:r>
              <a:rPr lang="en-US" dirty="0" smtClean="0"/>
              <a:t>POST</a:t>
            </a:r>
          </a:p>
          <a:p>
            <a:pPr lvl="1"/>
            <a:r>
              <a:rPr lang="en-US" dirty="0" smtClean="0"/>
              <a:t>Pages</a:t>
            </a:r>
          </a:p>
          <a:p>
            <a:pPr lvl="1"/>
            <a:r>
              <a:rPr lang="en-US" dirty="0" smtClean="0"/>
              <a:t>Sections</a:t>
            </a:r>
          </a:p>
          <a:p>
            <a:pPr lvl="1"/>
            <a:r>
              <a:rPr lang="en-US" dirty="0" smtClean="0"/>
              <a:t>Notebooks</a:t>
            </a:r>
          </a:p>
          <a:p>
            <a:pPr lvl="0"/>
            <a:r>
              <a:rPr lang="en-US" dirty="0" smtClean="0"/>
              <a:t>No updates to existing pages</a:t>
            </a:r>
            <a:endParaRPr lang="en-US" dirty="0"/>
          </a:p>
        </p:txBody>
      </p:sp>
      <p:sp>
        <p:nvSpPr>
          <p:cNvPr id="6" name="Text Placeholder 5"/>
          <p:cNvSpPr>
            <a:spLocks noGrp="1"/>
          </p:cNvSpPr>
          <p:nvPr>
            <p:ph type="body" sz="quarter" idx="12"/>
          </p:nvPr>
        </p:nvSpPr>
        <p:spPr/>
        <p:txBody>
          <a:bodyPr/>
          <a:lstStyle/>
          <a:p>
            <a:r>
              <a:rPr lang="en-US" dirty="0" smtClean="0"/>
              <a:t>Root URI</a:t>
            </a:r>
          </a:p>
          <a:p>
            <a:pPr marL="3175" marR="0" lvl="1" indent="0" algn="l" defTabSz="914363" rtl="0" eaLnBrk="1" fontAlgn="auto" latinLnBrk="0" hangingPunct="1">
              <a:lnSpc>
                <a:spcPct val="90000"/>
              </a:lnSpc>
              <a:spcBef>
                <a:spcPts val="1200"/>
              </a:spcBef>
              <a:spcAft>
                <a:spcPts val="0"/>
              </a:spcAft>
              <a:buClrTx/>
              <a:buSzPct val="80000"/>
              <a:buFont typeface="Arial" pitchFamily="34" charset="0"/>
              <a:buNone/>
              <a:tabLst/>
              <a:defRPr/>
            </a:pPr>
            <a:r>
              <a:rPr lang="en-US" sz="2400" kern="1200" spc="-70" baseline="0" dirty="0" smtClean="0">
                <a:solidFill>
                  <a:schemeClr val="tx1"/>
                </a:solidFill>
                <a:effectLst/>
                <a:latin typeface="Consolas" panose="020B0609020204030204" pitchFamily="49" charset="0"/>
                <a:cs typeface="Consolas" panose="020B0609020204030204" pitchFamily="49" charset="0"/>
              </a:rPr>
              <a:t>https://www.onenote.com/api/v1.0/</a:t>
            </a:r>
            <a:endParaRPr lang="en-US" sz="2400" dirty="0" smtClean="0">
              <a:solidFill>
                <a:schemeClr val="tx1"/>
              </a:solidFill>
              <a:effectLst/>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3"/>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8420526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951759"/>
          </a:xfrm>
        </p:spPr>
        <p:txBody>
          <a:bodyPr/>
          <a:lstStyle/>
          <a:p>
            <a:r>
              <a:rPr lang="en-US" sz="2000" dirty="0" err="1" smtClean="0">
                <a:solidFill>
                  <a:schemeClr val="tx1"/>
                </a:solidFill>
                <a:latin typeface="Consolas" panose="020B0609020204030204" pitchFamily="49" charset="0"/>
                <a:cs typeface="Consolas" panose="020B0609020204030204" pitchFamily="49" charset="0"/>
              </a:rPr>
              <a:t>Content-Type:multipart</a:t>
            </a:r>
            <a:r>
              <a:rPr lang="en-US" sz="2000" dirty="0" smtClean="0">
                <a:solidFill>
                  <a:schemeClr val="tx1"/>
                </a:solidFill>
                <a:latin typeface="Consolas" panose="020B0609020204030204" pitchFamily="49" charset="0"/>
                <a:cs typeface="Consolas" panose="020B0609020204030204" pitchFamily="49" charset="0"/>
              </a:rPr>
              <a:t>/form-data</a:t>
            </a:r>
            <a:r>
              <a:rPr lang="en-US" sz="2000" dirty="0">
                <a:solidFill>
                  <a:schemeClr val="tx1"/>
                </a:solidFill>
                <a:latin typeface="Consolas" panose="020B0609020204030204" pitchFamily="49" charset="0"/>
                <a:cs typeface="Consolas" panose="020B0609020204030204" pitchFamily="49" charset="0"/>
              </a:rPr>
              <a:t>; </a:t>
            </a:r>
            <a:r>
              <a:rPr lang="en-US" sz="2000" dirty="0" smtClean="0">
                <a:solidFill>
                  <a:schemeClr val="tx1"/>
                </a:solidFill>
                <a:latin typeface="Consolas" panose="020B0609020204030204" pitchFamily="49" charset="0"/>
                <a:cs typeface="Consolas" panose="020B0609020204030204" pitchFamily="49" charset="0"/>
              </a:rPr>
              <a:t>boundary=</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Content-Disposition:form-data</a:t>
            </a:r>
            <a:r>
              <a:rPr lang="en-US" sz="2000" dirty="0">
                <a:solidFill>
                  <a:schemeClr val="tx1"/>
                </a:solidFill>
                <a:latin typeface="Consolas" panose="020B0609020204030204" pitchFamily="49" charset="0"/>
                <a:cs typeface="Consolas" panose="020B0609020204030204" pitchFamily="49" charset="0"/>
              </a:rPr>
              <a:t>; name="</a:t>
            </a:r>
            <a:r>
              <a:rPr lang="en-US" sz="2000" dirty="0" smtClean="0">
                <a:solidFill>
                  <a:schemeClr val="tx1"/>
                </a:solidFill>
                <a:latin typeface="Consolas" panose="020B0609020204030204" pitchFamily="49" charset="0"/>
                <a:cs typeface="Consolas" panose="020B0609020204030204" pitchFamily="49" charset="0"/>
              </a:rPr>
              <a:t>Presentation“</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Content-type:text</a:t>
            </a:r>
            <a:r>
              <a:rPr lang="en-US" sz="2000" dirty="0" smtClean="0">
                <a:solidFill>
                  <a:schemeClr val="tx1"/>
                </a:solidFill>
                <a:latin typeface="Consolas" panose="020B0609020204030204" pitchFamily="49" charset="0"/>
                <a:cs typeface="Consolas" panose="020B0609020204030204" pitchFamily="49" charset="0"/>
              </a:rPr>
              <a:t>/html</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presentation part html data </a:t>
            </a:r>
            <a:r>
              <a:rPr lang="en-US" sz="2000" dirty="0" smtClean="0">
                <a:solidFill>
                  <a:schemeClr val="tx1"/>
                </a:solidFill>
                <a:latin typeface="Consolas" panose="020B0609020204030204" pitchFamily="49" charset="0"/>
                <a:cs typeface="Consolas" panose="020B0609020204030204" pitchFamily="49" charset="0"/>
              </a:rPr>
              <a:t>...</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Content-Disposition:form-data</a:t>
            </a:r>
            <a:r>
              <a:rPr lang="en-US" sz="2000" dirty="0">
                <a:solidFill>
                  <a:schemeClr val="tx1"/>
                </a:solidFill>
                <a:latin typeface="Consolas" panose="020B0609020204030204" pitchFamily="49" charset="0"/>
                <a:cs typeface="Consolas" panose="020B0609020204030204" pitchFamily="49" charset="0"/>
              </a:rPr>
              <a:t>; name="</a:t>
            </a:r>
            <a:r>
              <a:rPr lang="en-US" sz="2000" dirty="0" smtClean="0">
                <a:solidFill>
                  <a:schemeClr val="tx1"/>
                </a:solidFill>
                <a:latin typeface="Consolas" panose="020B0609020204030204" pitchFamily="49" charset="0"/>
                <a:cs typeface="Consolas" panose="020B0609020204030204" pitchFamily="49" charset="0"/>
              </a:rPr>
              <a:t>imageBlock-1“</a:t>
            </a:r>
            <a:br>
              <a:rPr lang="en-US" sz="2000" dirty="0" smtClean="0">
                <a:solidFill>
                  <a:schemeClr val="tx1"/>
                </a:solidFill>
                <a:latin typeface="Consolas" panose="020B0609020204030204" pitchFamily="49" charset="0"/>
                <a:cs typeface="Consolas" panose="020B0609020204030204" pitchFamily="49" charset="0"/>
              </a:rPr>
            </a:br>
            <a:r>
              <a:rPr lang="en-US" sz="2000" dirty="0" err="1" smtClean="0">
                <a:solidFill>
                  <a:schemeClr val="tx1"/>
                </a:solidFill>
                <a:latin typeface="Consolas" panose="020B0609020204030204" pitchFamily="49" charset="0"/>
                <a:cs typeface="Consolas" panose="020B0609020204030204" pitchFamily="49" charset="0"/>
              </a:rPr>
              <a:t>Content-type:image</a:t>
            </a:r>
            <a:r>
              <a:rPr lang="en-US" sz="2000" dirty="0" smtClean="0">
                <a:solidFill>
                  <a:schemeClr val="tx1"/>
                </a:solidFill>
                <a:latin typeface="Consolas" panose="020B0609020204030204" pitchFamily="49" charset="0"/>
                <a:cs typeface="Consolas" panose="020B0609020204030204" pitchFamily="49" charset="0"/>
              </a:rPr>
              <a:t>/jpeg</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image binary data </a:t>
            </a:r>
            <a:r>
              <a:rPr lang="en-US" sz="2000" dirty="0" smtClean="0">
                <a:solidFill>
                  <a:schemeClr val="tx1"/>
                </a:solidFill>
                <a:latin typeface="Consolas" panose="020B0609020204030204" pitchFamily="49" charset="0"/>
                <a:cs typeface="Consolas" panose="020B0609020204030204" pitchFamily="49" charset="0"/>
              </a:rPr>
              <a:t>...</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
            </a:r>
            <a:br>
              <a:rPr lang="en-US" sz="2000" dirty="0" smtClean="0">
                <a:solidFill>
                  <a:schemeClr val="tx1"/>
                </a:solidFill>
                <a:latin typeface="Consolas" panose="020B0609020204030204" pitchFamily="49" charset="0"/>
                <a:cs typeface="Consolas" panose="020B0609020204030204" pitchFamily="49" charset="0"/>
              </a:rPr>
            </a:b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MyAppPartBoundary</a:t>
            </a:r>
            <a:endParaRPr lang="en-US" sz="2000" dirty="0">
              <a:solidFill>
                <a:schemeClr val="tx1"/>
              </a:solidFill>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Post Body – Multipart/form-data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7993434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Creating Content from Windows Store App</a:t>
            </a:r>
            <a:endParaRPr lang="en-US" dirty="0"/>
          </a:p>
        </p:txBody>
      </p:sp>
    </p:spTree>
    <p:extLst>
      <p:ext uri="{BB962C8B-B14F-4D97-AF65-F5344CB8AC3E}">
        <p14:creationId xmlns:p14="http://schemas.microsoft.com/office/powerpoint/2010/main" val="2090958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 Capture in Depth</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2918691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96686" y="718457"/>
            <a:ext cx="10940143" cy="2954655"/>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The in-depth slides contain code snippets that are copied from the demo “</a:t>
            </a:r>
            <a:r>
              <a:rPr lang="en-US" sz="2400" spc="-70" dirty="0" err="1" smtClean="0">
                <a:gradFill>
                  <a:gsLst>
                    <a:gs pos="2917">
                      <a:schemeClr val="bg2"/>
                    </a:gs>
                    <a:gs pos="95000">
                      <a:schemeClr val="bg2"/>
                    </a:gs>
                  </a:gsLst>
                  <a:lin ang="5400000" scaled="0"/>
                </a:gradFill>
              </a:rPr>
              <a:t>OneNoteServiceCreatePagesSample</a:t>
            </a:r>
            <a:r>
              <a:rPr lang="en-US" sz="2400" spc="-70" dirty="0" smtClean="0">
                <a:gradFill>
                  <a:gsLst>
                    <a:gs pos="2917">
                      <a:schemeClr val="bg2"/>
                    </a:gs>
                    <a:gs pos="95000">
                      <a:schemeClr val="bg2"/>
                    </a:gs>
                  </a:gsLst>
                  <a:lin ang="5400000" scaled="0"/>
                </a:gradFill>
              </a:rPr>
              <a:t>”</a:t>
            </a:r>
          </a:p>
          <a:p>
            <a:endParaRPr lang="en-US" sz="2400" spc="-70" dirty="0">
              <a:gradFill>
                <a:gsLst>
                  <a:gs pos="2917">
                    <a:schemeClr val="bg2"/>
                  </a:gs>
                  <a:gs pos="95000">
                    <a:schemeClr val="bg2"/>
                  </a:gs>
                </a:gsLst>
                <a:lin ang="5400000" scaled="0"/>
              </a:gradFill>
            </a:endParaRPr>
          </a:p>
          <a:p>
            <a:r>
              <a:rPr lang="en-US" sz="2400" spc="-70" dirty="0" smtClean="0">
                <a:gradFill>
                  <a:gsLst>
                    <a:gs pos="2917">
                      <a:schemeClr val="bg2"/>
                    </a:gs>
                    <a:gs pos="95000">
                      <a:schemeClr val="bg2"/>
                    </a:gs>
                  </a:gsLst>
                  <a:lin ang="5400000" scaled="0"/>
                </a:gradFill>
              </a:rPr>
              <a:t>Running the sample by clicking the “Step through create page code” button will launch the debugger where the same code can be shown.</a:t>
            </a:r>
          </a:p>
          <a:p>
            <a:endParaRPr lang="en-US" sz="2400" spc="-70" dirty="0">
              <a:gradFill>
                <a:gsLst>
                  <a:gs pos="2917">
                    <a:schemeClr val="bg2"/>
                  </a:gs>
                  <a:gs pos="95000">
                    <a:schemeClr val="bg2"/>
                  </a:gs>
                </a:gsLst>
                <a:lin ang="5400000" scaled="0"/>
              </a:gradFill>
            </a:endParaRPr>
          </a:p>
          <a:p>
            <a:r>
              <a:rPr lang="en-US" sz="2400" spc="-70" dirty="0" smtClean="0">
                <a:gradFill>
                  <a:gsLst>
                    <a:gs pos="2917">
                      <a:schemeClr val="bg2"/>
                    </a:gs>
                    <a:gs pos="95000">
                      <a:schemeClr val="bg2"/>
                    </a:gs>
                  </a:gsLst>
                  <a:lin ang="5400000" scaled="0"/>
                </a:gradFill>
              </a:rPr>
              <a:t>The debugger approach is preferred, but the slides can be used if necessary (network outage, other issues).</a:t>
            </a:r>
          </a:p>
        </p:txBody>
      </p:sp>
    </p:spTree>
    <p:extLst>
      <p:ext uri="{BB962C8B-B14F-4D97-AF65-F5344CB8AC3E}">
        <p14:creationId xmlns:p14="http://schemas.microsoft.com/office/powerpoint/2010/main" val="35342501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413244" cy="4727223"/>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client.DefaultRequestHeaders.Accept.Add</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MediaTypeWithQualityHeaderValue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"application/</a:t>
            </a:r>
            <a:r>
              <a:rPr lang="en-US" sz="1800" dirty="0" err="1">
                <a:solidFill>
                  <a:srgbClr val="A31515"/>
                </a:solidFill>
                <a:highlight>
                  <a:srgbClr val="FFFFFF"/>
                </a:highlight>
                <a:latin typeface="Consolas" panose="020B0609020204030204" pitchFamily="49" charset="0"/>
              </a:rPr>
              <a:t>json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00"/>
                </a:solidFill>
                <a:highlight>
                  <a:srgbClr val="FFFFFF"/>
                </a:highlight>
                <a:latin typeface="Consolas" panose="020B0609020204030204" pitchFamily="49" charset="0"/>
              </a:rPr>
              <a:t>client.DefaultRequestHeaders.Authorization</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AuthenticationHeaderValue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Bearer"</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authClient.Session.AccessToken</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head</a:t>
            </a:r>
            <a:r>
              <a:rPr lang="en-US" sz="1800" dirty="0" smtClean="0">
                <a:solidFill>
                  <a:srgbClr val="A31515"/>
                </a:solidFill>
                <a:highlight>
                  <a:srgbClr val="FFFFFF"/>
                </a:highlight>
                <a:latin typeface="Consolas" panose="020B0609020204030204" pitchFamily="49" charset="0"/>
              </a:rPr>
              <a:t>&gt;"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a:solidFill>
                  <a:srgbClr val="A31515"/>
                </a:solidFill>
                <a:highlight>
                  <a:srgbClr val="FFFFFF"/>
                </a:highlight>
                <a:latin typeface="Consolas" panose="020B0609020204030204" pitchFamily="49" charset="0"/>
              </a:rPr>
              <a:t>title&gt;A simple page created from basic HTML-formatted text on Windows 8&lt;/title&gt;"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"&lt;meta name=\"created\" content=\""</a:t>
            </a:r>
            <a:r>
              <a:rPr lang="en-US" sz="1800" dirty="0" smtClean="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DateTime</a:t>
            </a:r>
            <a:r>
              <a:rPr lang="en-US" sz="1800" dirty="0" err="1">
                <a:solidFill>
                  <a:srgbClr val="000000"/>
                </a:solidFill>
                <a:highlight>
                  <a:srgbClr val="FFFFFF"/>
                </a:highlight>
                <a:latin typeface="Consolas" panose="020B0609020204030204" pitchFamily="49" charset="0"/>
              </a:rPr>
              <a:t>.Now.ToString</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"o</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A31515"/>
                </a:solidFill>
                <a:highlight>
                  <a:srgbClr val="FFFFFF"/>
                </a:highlight>
                <a:latin typeface="Consolas" panose="020B0609020204030204" pitchFamily="49" charset="0"/>
              </a:rPr>
              <a:t>"\" /&gt;&lt;/</a:t>
            </a:r>
            <a:r>
              <a:rPr lang="en-US" sz="1800" dirty="0">
                <a:solidFill>
                  <a:srgbClr val="A31515"/>
                </a:solidFill>
                <a:highlight>
                  <a:srgbClr val="FFFFFF"/>
                </a:highlight>
                <a:latin typeface="Consolas" panose="020B0609020204030204" pitchFamily="49" charset="0"/>
              </a:rPr>
              <a:t>head&gt;"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p&gt;This is a page that </a:t>
            </a:r>
            <a:r>
              <a:rPr lang="en-US" sz="1800" dirty="0" smtClean="0">
                <a:solidFill>
                  <a:srgbClr val="A31515"/>
                </a:solidFill>
                <a:highlight>
                  <a:srgbClr val="FFFFFF"/>
                </a:highlight>
                <a:latin typeface="Consolas" panose="020B0609020204030204" pitchFamily="49" charset="0"/>
              </a:rPr>
              <a:t>contains </a:t>
            </a:r>
            <a:r>
              <a:rPr lang="en-US" sz="1800" dirty="0">
                <a:solidFill>
                  <a:srgbClr val="A31515"/>
                </a:solidFill>
                <a:highlight>
                  <a:srgbClr val="FFFFFF"/>
                </a:highlight>
                <a:latin typeface="Consolas" panose="020B0609020204030204" pitchFamily="49" charset="0"/>
              </a:rPr>
              <a:t>some simple &lt;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&gt;formatted&lt;/</a:t>
            </a:r>
            <a:r>
              <a:rPr lang="en-US" sz="1800" dirty="0" err="1">
                <a:solidFill>
                  <a:srgbClr val="A31515"/>
                </a:solidFill>
                <a:highlight>
                  <a:srgbClr val="FFFFFF"/>
                </a:highlight>
                <a:latin typeface="Consolas" panose="020B0609020204030204" pitchFamily="49" charset="0"/>
              </a:rPr>
              <a:t>i</a:t>
            </a:r>
            <a:r>
              <a:rPr lang="en-US" sz="1800" dirty="0">
                <a:solidFill>
                  <a:srgbClr val="A31515"/>
                </a:solidFill>
                <a:highlight>
                  <a:srgbClr val="FFFFFF"/>
                </a:highlight>
                <a:latin typeface="Consolas" panose="020B0609020204030204" pitchFamily="49" charset="0"/>
              </a:rPr>
              <a:t>&gt; &lt;b&gt;text&lt;/b&gt;&lt;/p&gt;"</a:t>
            </a:r>
            <a:r>
              <a:rPr lang="en-US" sz="1800" dirty="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"&lt;p&gt;Here is a &lt;a </a:t>
            </a:r>
            <a:r>
              <a:rPr lang="en-US" sz="1800" dirty="0" err="1" smtClean="0">
                <a:solidFill>
                  <a:srgbClr val="A31515"/>
                </a:solidFill>
                <a:highlight>
                  <a:srgbClr val="FFFFFF"/>
                </a:highlight>
                <a:latin typeface="Consolas" panose="020B0609020204030204" pitchFamily="49" charset="0"/>
              </a:rPr>
              <a:t>href</a:t>
            </a:r>
            <a:r>
              <a:rPr lang="en-US" sz="1800" dirty="0" smtClean="0">
                <a:solidFill>
                  <a:srgbClr val="A31515"/>
                </a:solidFill>
                <a:highlight>
                  <a:srgbClr val="FFFFFF"/>
                </a:highlight>
                <a:latin typeface="Consolas" panose="020B0609020204030204" pitchFamily="49" charset="0"/>
              </a:rPr>
              <a:t>=\"http://www.microsoft.com\"&gt;link&lt;/a&gt;&lt;/p&gt;&lt;/</a:t>
            </a:r>
            <a:r>
              <a:rPr lang="en-US" sz="1800" dirty="0">
                <a:solidFill>
                  <a:srgbClr val="A31515"/>
                </a:solidFill>
                <a:highlight>
                  <a:srgbClr val="FFFFFF"/>
                </a:highlight>
                <a:latin typeface="Consolas" panose="020B0609020204030204" pitchFamily="49" charset="0"/>
              </a:rPr>
              <a:t>body</a:t>
            </a:r>
            <a:r>
              <a:rPr lang="en-US" sz="1800" dirty="0" smtClean="0">
                <a:solidFill>
                  <a:srgbClr val="A31515"/>
                </a:solidFill>
                <a:highlight>
                  <a:srgbClr val="FFFFFF"/>
                </a:highlight>
                <a:latin typeface="Consolas" panose="020B0609020204030204" pitchFamily="49" charset="0"/>
              </a:rPr>
              <a:t>&gt;&lt;/</a:t>
            </a:r>
            <a:r>
              <a:rPr lang="en-US" sz="1800" dirty="0">
                <a:solidFill>
                  <a:srgbClr val="A31515"/>
                </a:solidFill>
                <a:highlight>
                  <a:srgbClr val="FFFFFF"/>
                </a:highlight>
                <a:latin typeface="Consolas" panose="020B0609020204030204" pitchFamily="49" charset="0"/>
              </a:rPr>
              <a:t>html</a:t>
            </a:r>
            <a:r>
              <a:rPr lang="en-US" sz="1800" dirty="0" smtClean="0">
                <a:solidFill>
                  <a:srgbClr val="A31515"/>
                </a:solidFill>
                <a:highlight>
                  <a:srgbClr val="FFFFFF"/>
                </a:highlight>
                <a:latin typeface="Consolas" panose="020B0609020204030204" pitchFamily="49" charset="0"/>
              </a:rPr>
              <a:t>&gt;"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Content </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p>
        </p:txBody>
      </p:sp>
      <p:sp>
        <p:nvSpPr>
          <p:cNvPr id="4" name="Title 3"/>
          <p:cNvSpPr>
            <a:spLocks noGrp="1"/>
          </p:cNvSpPr>
          <p:nvPr>
            <p:ph type="title"/>
          </p:nvPr>
        </p:nvSpPr>
        <p:spPr/>
        <p:txBody>
          <a:bodyPr/>
          <a:lstStyle/>
          <a:p>
            <a:r>
              <a:rPr lang="en-US" dirty="0" smtClean="0"/>
              <a:t>Capture Text</a:t>
            </a:r>
            <a:endParaRPr lang="en-US" dirty="0"/>
          </a:p>
        </p:txBody>
      </p:sp>
    </p:spTree>
    <p:extLst>
      <p:ext uri="{BB962C8B-B14F-4D97-AF65-F5344CB8AC3E}">
        <p14:creationId xmlns:p14="http://schemas.microsoft.com/office/powerpoint/2010/main" val="412227420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31710"/>
            <a:ext cx="11334221" cy="5020734"/>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smtClean="0">
                <a:solidFill>
                  <a:srgbClr val="008000"/>
                </a:solidFill>
                <a:highlight>
                  <a:srgbClr val="FFFFFF"/>
                </a:highlight>
                <a:latin typeface="Consolas" panose="020B0609020204030204" pitchFamily="49" charset="0"/>
              </a:rPr>
              <a:t>[set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smtClean="0">
                <a:solidFill>
                  <a:srgbClr val="A31515"/>
                </a:solidFill>
                <a:highlight>
                  <a:srgbClr val="FFFFFF"/>
                </a:highlight>
                <a:latin typeface="Consolas" panose="020B0609020204030204" pitchFamily="49" charset="0"/>
              </a:rPr>
              <a:t>name:image1\" width</a:t>
            </a:r>
            <a:r>
              <a:rPr lang="en-US" sz="1800" dirty="0">
                <a:solidFill>
                  <a:srgbClr val="A31515"/>
                </a:solidFill>
                <a:highlight>
                  <a:srgbClr val="FFFFFF"/>
                </a:highlight>
                <a:latin typeface="Consolas" panose="020B0609020204030204" pitchFamily="49" charset="0"/>
              </a:rPr>
              <a:t>=\"426\" height=\"68\" </a:t>
            </a:r>
            <a:r>
              <a:rPr lang="en-US" sz="1800" dirty="0" smtClean="0">
                <a:solidFill>
                  <a:srgbClr val="A31515"/>
                </a:solidFill>
                <a:highlight>
                  <a:srgbClr val="FFFFFF"/>
                </a:highlight>
                <a:latin typeface="Consolas" panose="020B0609020204030204" pitchFamily="49" charset="0"/>
              </a:rPr>
              <a:t>/&gt;"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"assets\\Logo.jpg"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imageContent.Headers.ContentType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"image/jpeg"</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imageContent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"image1"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
        <p:nvSpPr>
          <p:cNvPr id="3" name="Title 2"/>
          <p:cNvSpPr>
            <a:spLocks noGrp="1"/>
          </p:cNvSpPr>
          <p:nvPr>
            <p:ph type="title"/>
          </p:nvPr>
        </p:nvSpPr>
        <p:spPr/>
        <p:txBody>
          <a:bodyPr/>
          <a:lstStyle/>
          <a:p>
            <a:r>
              <a:rPr lang="en-US" dirty="0" smtClean="0"/>
              <a:t>Capture Image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44148300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09129"/>
            <a:ext cx="11356799" cy="4951758"/>
          </a:xfrm>
        </p:spPr>
        <p:txBody>
          <a:bodyPr/>
          <a:lstStyle/>
          <a:p>
            <a:pPr lvl="0"/>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client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HttpClient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[set Accept and Authorization headers as previous example]</a:t>
            </a:r>
            <a:br>
              <a:rPr lang="en-US" sz="1800" dirty="0">
                <a:solidFill>
                  <a:srgbClr val="008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 </a:t>
            </a:r>
            <a:r>
              <a:rPr lang="en-US" sz="1800" dirty="0">
                <a:solidFill>
                  <a:srgbClr val="008000"/>
                </a:solidFill>
                <a:highlight>
                  <a:srgbClr val="FFFFFF"/>
                </a:highlight>
                <a:latin typeface="Consolas" panose="020B0609020204030204" pitchFamily="49" charset="0"/>
              </a:rPr>
              <a:t>// [similar to previous example]</a:t>
            </a:r>
            <a:br>
              <a:rPr lang="en-US" sz="1800" dirty="0">
                <a:solidFill>
                  <a:srgbClr val="008000"/>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data-render-src=\"http://www.onenote.com\" /&gt;"</a:t>
            </a:r>
            <a:r>
              <a:rPr lang="en-US" sz="1800" dirty="0">
                <a:solidFill>
                  <a:srgbClr val="A31515"/>
                </a:solidFill>
                <a:highlight>
                  <a:srgbClr val="FFFFFF"/>
                </a:highlight>
                <a:latin typeface="Consolas" panose="020B0609020204030204" pitchFamily="49" charset="0"/>
              </a:rPr>
              <a:t/>
            </a:r>
            <a:br>
              <a:rPr lang="en-US" sz="1800" dirty="0">
                <a:solidFill>
                  <a:srgbClr val="A31515"/>
                </a:solidFill>
                <a:highlight>
                  <a:srgbClr val="FFFFFF"/>
                </a:highlight>
                <a:latin typeface="Consolas" panose="020B0609020204030204" pitchFamily="49" charset="0"/>
              </a:rPr>
            </a:br>
            <a:r>
              <a:rPr lang="en-US" sz="1800" dirty="0">
                <a:solidFill>
                  <a:srgbClr val="008000"/>
                </a:solidFill>
                <a:highlight>
                  <a:srgbClr val="FFFFFF"/>
                </a:highlight>
                <a:latin typeface="Consolas" panose="020B0609020204030204" pitchFamily="49" charset="0"/>
              </a:rPr>
              <a:t/>
            </a:r>
            <a:br>
              <a:rPr lang="en-US" sz="1800" dirty="0">
                <a:solidFill>
                  <a:srgbClr val="008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Uri(</a:t>
            </a:r>
            <a:r>
              <a:rPr lang="en-US" sz="1800" dirty="0">
                <a:solidFill>
                  <a:srgbClr val="A31515"/>
                </a:solidFill>
                <a:highlight>
                  <a:srgbClr val="FFFFFF"/>
                </a:highlight>
                <a:latin typeface="Consolas" panose="020B0609020204030204" pitchFamily="49" charset="0"/>
              </a:rPr>
              <a:t>"https://www.onenote.com/api/v1.0/pages"</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HttpRequestMessage</a:t>
            </a:r>
            <a:r>
              <a:rPr lang="en-US" sz="1800" dirty="0">
                <a:solidFill>
                  <a:srgbClr val="000000"/>
                </a:solidFill>
                <a:highlight>
                  <a:srgbClr val="FFFFFF"/>
                </a:highlight>
                <a:latin typeface="Consolas" panose="020B0609020204030204" pitchFamily="49" charset="0"/>
              </a:rPr>
              <a:t>(</a:t>
            </a:r>
            <a:r>
              <a:rPr lang="en-US" sz="1800" dirty="0" err="1">
                <a:solidFill>
                  <a:srgbClr val="2B91AF"/>
                </a:solidFill>
                <a:highlight>
                  <a:srgbClr val="FFFFFF"/>
                </a:highlight>
                <a:latin typeface="Consolas" panose="020B0609020204030204" pitchFamily="49" charset="0"/>
              </a:rPr>
              <a:t>HttpMethod</a:t>
            </a:r>
            <a:r>
              <a:rPr lang="en-US" sz="1800" dirty="0" err="1">
                <a:solidFill>
                  <a:srgbClr val="000000"/>
                </a:solidFill>
                <a:highlight>
                  <a:srgbClr val="FFFFFF"/>
                </a:highlight>
                <a:latin typeface="Consolas" panose="020B0609020204030204" pitchFamily="49" charset="0"/>
              </a:rPr>
              <a:t>.Post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endPoint</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Content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t>
            </a:r>
            <a:br>
              <a:rPr lang="en-US" sz="1800" dirty="0">
                <a:solidFill>
                  <a:srgbClr val="000000"/>
                </a:solidFill>
                <a:highlight>
                  <a:srgbClr val="FFFFFF"/>
                </a:highlight>
                <a:latin typeface="Consolas" panose="020B0609020204030204" pitchFamily="49" charset="0"/>
              </a:rPr>
            </a:b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a:solidFill>
                  <a:srgbClr val="2B91AF"/>
                </a:solidFill>
                <a:highlight>
                  <a:srgbClr val="FFFFFF"/>
                </a:highlight>
                <a:latin typeface="Consolas" panose="020B0609020204030204" pitchFamily="49" charset="0"/>
              </a:rPr>
              <a:t>HttpResponseMessage</a:t>
            </a:r>
            <a:r>
              <a:rPr lang="en-US" sz="1800" dirty="0">
                <a:solidFill>
                  <a:srgbClr val="000000"/>
                </a:solidFill>
                <a:highlight>
                  <a:srgbClr val="FFFFFF"/>
                </a:highlight>
                <a:latin typeface="Consolas" panose="020B0609020204030204" pitchFamily="49" charset="0"/>
              </a:rPr>
              <a:t> response =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client.SendAsync</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createMessage</a:t>
            </a:r>
            <a:r>
              <a:rPr lang="en-US" sz="1800" dirty="0">
                <a:solidFill>
                  <a:srgbClr val="000000"/>
                </a:solidFill>
                <a:highlight>
                  <a:srgbClr val="FFFFFF"/>
                </a:highlight>
                <a:latin typeface="Consolas" panose="020B0609020204030204" pitchFamily="49" charset="0"/>
              </a:rPr>
              <a:t>);</a:t>
            </a:r>
            <a:endParaRPr lang="en-US" sz="1800" dirty="0">
              <a:gradFill>
                <a:gsLst>
                  <a:gs pos="100000">
                    <a:srgbClr val="DC3C00"/>
                  </a:gs>
                  <a:gs pos="0">
                    <a:srgbClr val="DC3C00"/>
                  </a:gs>
                </a:gsLst>
                <a:lin ang="5400000" scaled="0"/>
              </a:gradFill>
            </a:endParaRPr>
          </a:p>
          <a:p>
            <a:endParaRPr lang="en-US" dirty="0"/>
          </a:p>
        </p:txBody>
      </p:sp>
      <p:sp>
        <p:nvSpPr>
          <p:cNvPr id="3" name="Title 2"/>
          <p:cNvSpPr>
            <a:spLocks noGrp="1"/>
          </p:cNvSpPr>
          <p:nvPr>
            <p:ph type="title"/>
          </p:nvPr>
        </p:nvSpPr>
        <p:spPr/>
        <p:txBody>
          <a:bodyPr/>
          <a:lstStyle/>
          <a:p>
            <a:r>
              <a:rPr lang="en-US" dirty="0" smtClean="0"/>
              <a:t>Capture Web Page</a:t>
            </a:r>
            <a:r>
              <a:rPr lang="en-US" baseline="0" dirty="0" smtClean="0"/>
              <a:t>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92853193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265952"/>
            <a:ext cx="11531374" cy="4648201"/>
          </a:xfrm>
        </p:spPr>
        <p:txBody>
          <a:bodyPr/>
          <a:lstStyle/>
          <a:p>
            <a:r>
              <a:rPr lang="en-US" dirty="0" smtClean="0"/>
              <a:t>&lt;</a:t>
            </a:r>
            <a:r>
              <a:rPr lang="en-US" dirty="0" err="1" smtClean="0"/>
              <a:t>img</a:t>
            </a:r>
            <a:r>
              <a:rPr lang="en-US" dirty="0" smtClean="0"/>
              <a:t> data-render-src="http://.onenote.com" ... /&gt;</a:t>
            </a:r>
          </a:p>
          <a:p>
            <a:pPr lvl="1"/>
            <a:r>
              <a:rPr lang="en-US" dirty="0" smtClean="0"/>
              <a:t>The URL can be either a web page or an image</a:t>
            </a:r>
          </a:p>
          <a:p>
            <a:pPr lvl="1"/>
            <a:r>
              <a:rPr lang="en-US" dirty="0" smtClean="0"/>
              <a:t>Must be publicly available without a password.</a:t>
            </a:r>
          </a:p>
          <a:p>
            <a:pPr lvl="0"/>
            <a:r>
              <a:rPr lang="en-US" dirty="0" smtClean="0"/>
              <a:t>&lt;</a:t>
            </a:r>
            <a:r>
              <a:rPr lang="en-US" dirty="0" err="1" smtClean="0"/>
              <a:t>img</a:t>
            </a:r>
            <a:r>
              <a:rPr lang="en-US" dirty="0" smtClean="0"/>
              <a:t> data-render-src="</a:t>
            </a:r>
            <a:r>
              <a:rPr lang="en-US" dirty="0" err="1" smtClean="0"/>
              <a:t>name:MultiPartBlockName</a:t>
            </a:r>
            <a:r>
              <a:rPr lang="en-US" dirty="0" smtClean="0"/>
              <a:t>" ... /&gt;</a:t>
            </a:r>
          </a:p>
          <a:p>
            <a:pPr lvl="1"/>
            <a:r>
              <a:rPr lang="en-US" dirty="0" smtClean="0"/>
              <a:t>The content-type of that named block controls the API handling of content.</a:t>
            </a:r>
          </a:p>
          <a:p>
            <a:pPr lvl="2"/>
            <a:r>
              <a:rPr lang="en-US" dirty="0" smtClean="0"/>
              <a:t>A block of HTML to render in a browser (content-type=text/html)</a:t>
            </a:r>
          </a:p>
          <a:p>
            <a:pPr lvl="2"/>
            <a:r>
              <a:rPr lang="en-US" dirty="0" smtClean="0"/>
              <a:t>An image (content-type=image/jpeg or similar). </a:t>
            </a:r>
          </a:p>
          <a:p>
            <a:pPr lvl="1"/>
            <a:r>
              <a:rPr lang="en-US" dirty="0" smtClean="0"/>
              <a:t/>
            </a:r>
            <a:br>
              <a:rPr lang="en-US" dirty="0" smtClean="0"/>
            </a:br>
            <a:r>
              <a:rPr lang="en-US" dirty="0" smtClean="0"/>
              <a:t>The HTML rendering engine used to create the image has no ability to log in a user, and does not include plug-ins (Adobe Flash, Apple QuickTime, etc.). </a:t>
            </a:r>
            <a:br>
              <a:rPr lang="en-US" dirty="0" smtClean="0"/>
            </a:br>
            <a:endParaRPr lang="en-US" dirty="0" smtClean="0"/>
          </a:p>
          <a:p>
            <a:pPr lvl="1"/>
            <a:r>
              <a:rPr lang="en-US" dirty="0" smtClean="0"/>
              <a:t>Dynamically-loaded content, (AJAX), won't appear credentials or cookies are required.</a:t>
            </a:r>
          </a:p>
        </p:txBody>
      </p:sp>
      <p:sp>
        <p:nvSpPr>
          <p:cNvPr id="3" name="Title 2"/>
          <p:cNvSpPr>
            <a:spLocks noGrp="1"/>
          </p:cNvSpPr>
          <p:nvPr>
            <p:ph type="title"/>
          </p:nvPr>
        </p:nvSpPr>
        <p:spPr/>
        <p:txBody>
          <a:bodyPr/>
          <a:lstStyle/>
          <a:p>
            <a:r>
              <a:rPr lang="en-US" dirty="0" smtClean="0"/>
              <a:t>Capture</a:t>
            </a:r>
            <a:r>
              <a:rPr lang="en-US" baseline="0" dirty="0" smtClean="0"/>
              <a:t> Web Page Snapshot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29105822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388732877"/>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val="2405060554"/>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3069023435"/>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229327420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Office 365 APIs for OneNote services</a:t>
                      </a:r>
                    </a:p>
                  </a:txBody>
                  <a:tcPr marL="91403" marR="91403" marT="45701" marB="45701" anchor="ctr"/>
                </a:tc>
                <a:extLst>
                  <a:ext uri="{0D108BD9-81ED-4DB2-BD59-A6C34878D82A}">
                    <a16:rowId xmlns:a16="http://schemas.microsoft.com/office/drawing/2014/main" val="4198435309"/>
                  </a:ext>
                </a:extLst>
              </a:tr>
            </a:tbl>
          </a:graphicData>
        </a:graphic>
      </p:graphicFrame>
    </p:spTree>
    <p:extLst>
      <p:ext uri="{BB962C8B-B14F-4D97-AF65-F5344CB8AC3E}">
        <p14:creationId xmlns:p14="http://schemas.microsoft.com/office/powerpoint/2010/main" val="42215903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aseline="0" dirty="0" smtClean="0"/>
              <a:t>Complex HTML </a:t>
            </a:r>
          </a:p>
          <a:p>
            <a:pPr lvl="1"/>
            <a:r>
              <a:rPr lang="en-US" baseline="0" dirty="0" smtClean="0"/>
              <a:t>Use data-render-src instead of attempting to modify the HTML to omit unsupported tags </a:t>
            </a:r>
          </a:p>
          <a:p>
            <a:r>
              <a:rPr lang="en-US" baseline="0" dirty="0" smtClean="0"/>
              <a:t>Directly-editable text </a:t>
            </a:r>
          </a:p>
          <a:p>
            <a:pPr lvl="1"/>
            <a:r>
              <a:rPr lang="en-US" baseline="0" dirty="0" smtClean="0"/>
              <a:t>Rendered images are </a:t>
            </a:r>
            <a:r>
              <a:rPr lang="en-US" sz="2000" kern="1200" spc="0" baseline="0" dirty="0" smtClean="0">
                <a:gradFill>
                  <a:gsLst>
                    <a:gs pos="100000">
                      <a:schemeClr val="bg2"/>
                    </a:gs>
                    <a:gs pos="6000">
                      <a:schemeClr val="bg2"/>
                    </a:gs>
                  </a:gsLst>
                  <a:lin ang="5400000" scaled="0"/>
                </a:gradFill>
                <a:effectLst/>
                <a:latin typeface="+mn-lt"/>
                <a:ea typeface="+mn-ea"/>
                <a:cs typeface="+mn-cs"/>
              </a:rPr>
              <a:t>scanned by an optical character recognition (OCR).</a:t>
            </a:r>
          </a:p>
          <a:p>
            <a:pPr lvl="1"/>
            <a:r>
              <a:rPr lang="en-US" sz="2000" kern="1200" spc="0" baseline="0" dirty="0" smtClean="0">
                <a:gradFill>
                  <a:gsLst>
                    <a:gs pos="100000">
                      <a:schemeClr val="bg2"/>
                    </a:gs>
                    <a:gs pos="6000">
                      <a:schemeClr val="bg2"/>
                    </a:gs>
                  </a:gsLst>
                  <a:lin ang="5400000" scaled="0"/>
                </a:gradFill>
                <a:effectLst/>
                <a:latin typeface="+mn-lt"/>
                <a:ea typeface="+mn-ea"/>
                <a:cs typeface="+mn-cs"/>
              </a:rPr>
              <a:t>Best results by </a:t>
            </a:r>
            <a:r>
              <a:rPr lang="en-US" baseline="0" dirty="0" smtClean="0"/>
              <a:t>inserting the HTML directly onto the page. </a:t>
            </a:r>
          </a:p>
          <a:p>
            <a:r>
              <a:rPr lang="en-US" baseline="0" dirty="0" smtClean="0"/>
              <a:t>Marking-up a web page design </a:t>
            </a:r>
          </a:p>
          <a:p>
            <a:pPr lvl="1"/>
            <a:r>
              <a:rPr lang="en-US" baseline="0" dirty="0" smtClean="0"/>
              <a:t>Capture image via data-render-src </a:t>
            </a:r>
          </a:p>
          <a:p>
            <a:pPr lvl="1"/>
            <a:r>
              <a:rPr lang="en-US" baseline="0" dirty="0" smtClean="0"/>
              <a:t>Use OneNote's inking capabilities to mark-up image.</a:t>
            </a:r>
          </a:p>
        </p:txBody>
      </p:sp>
      <p:sp>
        <p:nvSpPr>
          <p:cNvPr id="3" name="Title 2"/>
          <p:cNvSpPr>
            <a:spLocks noGrp="1"/>
          </p:cNvSpPr>
          <p:nvPr>
            <p:ph type="title"/>
          </p:nvPr>
        </p:nvSpPr>
        <p:spPr/>
        <p:txBody>
          <a:bodyPr/>
          <a:lstStyle/>
          <a:p>
            <a:r>
              <a:rPr lang="en-US" dirty="0" smtClean="0"/>
              <a:t>Capture Web Page Snapshot </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37014072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Embedded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
        <p:nvSpPr>
          <p:cNvPr id="5" name="Text Placeholder 1"/>
          <p:cNvSpPr>
            <a:spLocks noGrp="1"/>
          </p:cNvSpPr>
          <p:nvPr>
            <p:ph type="body" sz="quarter" idx="10"/>
          </p:nvPr>
        </p:nvSpPr>
        <p:spPr>
          <a:xfrm>
            <a:off x="519111" y="1132112"/>
            <a:ext cx="11466059" cy="5257801"/>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[similar to previous example]</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data=\"name:file1\" data-attachment=\"file1.docx\" </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type=\"application/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"assets\\file1.docx"</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"application/</a:t>
            </a:r>
            <a:r>
              <a:rPr lang="en-US" sz="1800" dirty="0" err="1" smtClean="0">
                <a:solidFill>
                  <a:srgbClr val="A31515"/>
                </a:solidFill>
                <a:highlight>
                  <a:srgbClr val="FFFFFF"/>
                </a:highlight>
                <a:latin typeface="Consolas" panose="020B0609020204030204" pitchFamily="49" charset="0"/>
              </a:rPr>
              <a:t>vnd.openxmlformats-officedocument.wordprocessingml.document</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"file1"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32608384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PDF</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
        <p:nvSpPr>
          <p:cNvPr id="5" name="Text Placeholder 1"/>
          <p:cNvSpPr>
            <a:spLocks noGrp="1"/>
          </p:cNvSpPr>
          <p:nvPr>
            <p:ph type="body" sz="quarter" idx="10"/>
          </p:nvPr>
        </p:nvSpPr>
        <p:spPr>
          <a:xfrm>
            <a:off x="519112" y="1338939"/>
            <a:ext cx="11400745" cy="5290458"/>
          </a:xfrm>
        </p:spPr>
        <p:txBody>
          <a:bodyPr/>
          <a:lstStyle/>
          <a:p>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client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HttpClient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8000"/>
                </a:solidFill>
                <a:highlight>
                  <a:srgbClr val="FFFFFF"/>
                </a:highlight>
                <a:latin typeface="Consolas" panose="020B0609020204030204" pitchFamily="49" charset="0"/>
              </a:rPr>
              <a:t>// [set Accept and Authorization headers as previous </a:t>
            </a:r>
            <a:r>
              <a:rPr lang="en-US" sz="1800" dirty="0">
                <a:solidFill>
                  <a:srgbClr val="008000"/>
                </a:solidFill>
                <a:highlight>
                  <a:srgbClr val="FFFFFF"/>
                </a:highlight>
                <a:latin typeface="Consolas" panose="020B0609020204030204" pitchFamily="49" charset="0"/>
              </a:rPr>
              <a:t>example]</a:t>
            </a:r>
            <a:br>
              <a:rPr lang="en-US" sz="1800" dirty="0">
                <a:solidFill>
                  <a:srgbClr val="008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simpleHtml</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8000"/>
                </a:solidFill>
                <a:highlight>
                  <a:srgbClr val="FFFFFF"/>
                </a:highlight>
                <a:latin typeface="Consolas" panose="020B0609020204030204" pitchFamily="49" charset="0"/>
              </a:rPr>
              <a:t>// [include both &lt;object&gt; and &lt;</a:t>
            </a:r>
            <a:r>
              <a:rPr lang="en-US" sz="1800" dirty="0" err="1" smtClean="0">
                <a:solidFill>
                  <a:srgbClr val="008000"/>
                </a:solidFill>
                <a:highlight>
                  <a:srgbClr val="FFFFFF"/>
                </a:highlight>
                <a:latin typeface="Consolas" panose="020B0609020204030204" pitchFamily="49" charset="0"/>
              </a:rPr>
              <a:t>img</a:t>
            </a:r>
            <a:r>
              <a:rPr lang="en-US" sz="1800" dirty="0">
                <a:solidFill>
                  <a:srgbClr val="008000"/>
                </a:solidFill>
                <a:highlight>
                  <a:srgbClr val="FFFFFF"/>
                </a:highlight>
                <a:latin typeface="Consolas" panose="020B0609020204030204" pitchFamily="49" charset="0"/>
              </a:rPr>
              <a:t>&gt;</a:t>
            </a:r>
            <a:r>
              <a:rPr lang="en-US" sz="1800" dirty="0" smtClean="0">
                <a:solidFill>
                  <a:srgbClr val="008000"/>
                </a:solidFill>
                <a:highlight>
                  <a:srgbClr val="FFFFFF"/>
                </a:highlight>
                <a:latin typeface="Consolas" panose="020B0609020204030204" pitchFamily="49" charset="0"/>
              </a:rPr>
              <a:t>]</a:t>
            </a:r>
            <a:br>
              <a:rPr lang="en-US" sz="1800" dirty="0" smtClean="0">
                <a:solidFill>
                  <a:srgbClr val="008000"/>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"&lt;object data=\"</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data-attachment=\"file1.pdf\" type=\"application/pdf\"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A31515"/>
                </a:solidFill>
                <a:highlight>
                  <a:srgbClr val="FFFFFF"/>
                </a:highlight>
                <a:latin typeface="Consolas" panose="020B0609020204030204" pitchFamily="49" charset="0"/>
              </a:rPr>
              <a:t>  "&lt;</a:t>
            </a:r>
            <a:r>
              <a:rPr lang="en-US" sz="1800" dirty="0" err="1">
                <a:solidFill>
                  <a:srgbClr val="A31515"/>
                </a:solidFill>
                <a:highlight>
                  <a:srgbClr val="FFFFFF"/>
                </a:highlight>
                <a:latin typeface="Consolas" panose="020B0609020204030204" pitchFamily="49" charset="0"/>
              </a:rPr>
              <a:t>img</a:t>
            </a:r>
            <a:r>
              <a:rPr lang="en-US" sz="1800" dirty="0">
                <a:solidFill>
                  <a:srgbClr val="A31515"/>
                </a:solidFill>
                <a:highlight>
                  <a:srgbClr val="FFFFFF"/>
                </a:highlight>
                <a:latin typeface="Consolas" panose="020B0609020204030204" pitchFamily="49" charset="0"/>
              </a:rPr>
              <a:t> src=\"</a:t>
            </a:r>
            <a:r>
              <a:rPr lang="en-US" sz="1800" dirty="0" err="1" smtClean="0">
                <a:solidFill>
                  <a:srgbClr val="A31515"/>
                </a:solidFill>
                <a:highlight>
                  <a:srgbClr val="FFFFFF"/>
                </a:highlight>
                <a:latin typeface="Consolas" panose="020B0609020204030204" pitchFamily="49" charset="0"/>
              </a:rPr>
              <a:t>name:pdf</a:t>
            </a:r>
            <a:r>
              <a:rPr lang="en-US" sz="1800" dirty="0" smtClean="0">
                <a:solidFill>
                  <a:srgbClr val="A31515"/>
                </a:solidFill>
                <a:highlight>
                  <a:srgbClr val="FFFFFF"/>
                </a:highlight>
                <a:latin typeface="Consolas" panose="020B0609020204030204" pitchFamily="49" charset="0"/>
              </a:rPr>
              <a:t>\" /&gt;"</a:t>
            </a:r>
            <a:br>
              <a:rPr lang="en-US" sz="1800" dirty="0" smtClean="0">
                <a:solidFill>
                  <a:srgbClr val="A31515"/>
                </a:solidFill>
                <a:highlight>
                  <a:srgbClr val="FFFFFF"/>
                </a:highlight>
                <a:latin typeface="Consolas" panose="020B0609020204030204" pitchFamily="49" charset="0"/>
              </a:rPr>
            </a:br>
            <a:r>
              <a:rPr lang="en-US" sz="1800" dirty="0" smtClean="0">
                <a:solidFill>
                  <a:srgbClr val="008000"/>
                </a:solidFill>
                <a:highlight>
                  <a:srgbClr val="FFFFFF"/>
                </a:highlight>
                <a:latin typeface="Consolas" panose="020B0609020204030204" pitchFamily="49" charset="0"/>
              </a:rPr>
              <a:t/>
            </a:r>
            <a:br>
              <a:rPr lang="en-US" sz="1800" dirty="0" smtClean="0">
                <a:solidFill>
                  <a:srgbClr val="008000"/>
                </a:solidFill>
                <a:highlight>
                  <a:srgbClr val="FFFFFF"/>
                </a:highlight>
                <a:latin typeface="Consolas" panose="020B0609020204030204" pitchFamily="49" charset="0"/>
              </a:rPr>
            </a:br>
            <a:r>
              <a:rPr lang="en-US" sz="1800" dirty="0" smtClean="0">
                <a:solidFill>
                  <a:srgbClr val="0000FF"/>
                </a:solidFill>
                <a:highlight>
                  <a:srgbClr val="FFFFFF"/>
                </a:highlight>
                <a:latin typeface="Consolas" panose="020B0609020204030204" pitchFamily="49" charset="0"/>
              </a:rPr>
              <a:t>using</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StreamContent</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GetBinaryStream</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"assets\\file1.pdf"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fileContent.Headers.ContentType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MediaTypeHeaderValue</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A31515"/>
                </a:solidFill>
                <a:highlight>
                  <a:srgbClr val="FFFFFF"/>
                </a:highlight>
                <a:latin typeface="Consolas" panose="020B0609020204030204" pitchFamily="49" charset="0"/>
              </a:rPr>
              <a:t>"application/pdf"</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Uri(</a:t>
            </a:r>
            <a:r>
              <a:rPr lang="en-US" sz="1800" dirty="0" smtClean="0">
                <a:solidFill>
                  <a:srgbClr val="A31515"/>
                </a:solidFill>
                <a:highlight>
                  <a:srgbClr val="FFFFFF"/>
                </a:highlight>
                <a:latin typeface="Consolas" panose="020B0609020204030204" pitchFamily="49" charset="0"/>
              </a:rPr>
              <a:t>"https://www.onenote.com/api/v1.0/pages"</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HttpRequestMessage</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2B91AF"/>
                </a:solidFill>
                <a:highlight>
                  <a:srgbClr val="FFFFFF"/>
                </a:highlight>
                <a:latin typeface="Consolas" panose="020B0609020204030204" pitchFamily="49" charset="0"/>
              </a:rPr>
              <a:t>HttpMethod</a:t>
            </a:r>
            <a:r>
              <a:rPr lang="en-US" sz="1800" dirty="0" err="1" smtClean="0">
                <a:solidFill>
                  <a:srgbClr val="000000"/>
                </a:solidFill>
                <a:highlight>
                  <a:srgbClr val="FFFFFF"/>
                </a:highlight>
                <a:latin typeface="Consolas" panose="020B0609020204030204" pitchFamily="49" charset="0"/>
              </a:rPr>
              <a:t>.Post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endPoint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createMessage.Content</a:t>
            </a:r>
            <a:r>
              <a:rPr lang="en-US" sz="1800" dirty="0" smtClean="0">
                <a:solidFill>
                  <a:srgbClr val="000000"/>
                </a:solidFill>
                <a:highlight>
                  <a:srgbClr val="FFFFFF"/>
                </a:highlight>
                <a:latin typeface="Consolas" panose="020B0609020204030204" pitchFamily="49" charset="0"/>
              </a:rPr>
              <a:t> = </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MultipartFormDataContent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smtClean="0">
                <a:solidFill>
                  <a:srgbClr val="2B91AF"/>
                </a:solidFill>
                <a:highlight>
                  <a:srgbClr val="FFFFFF"/>
                </a:highlight>
                <a:latin typeface="Consolas" panose="020B0609020204030204" pitchFamily="49" charset="0"/>
              </a:rPr>
              <a:t/>
            </a:r>
            <a:br>
              <a:rPr lang="en-US" sz="1800" dirty="0" smtClean="0">
                <a:solidFill>
                  <a:srgbClr val="2B91AF"/>
                </a:solidFill>
                <a:highlight>
                  <a:srgbClr val="FFFFFF"/>
                </a:highlight>
                <a:latin typeface="Consolas" panose="020B0609020204030204" pitchFamily="49" charset="0"/>
              </a:rPr>
            </a:br>
            <a:r>
              <a:rPr lang="en-US" sz="1800" dirty="0" smtClean="0">
                <a:solidFill>
                  <a:srgbClr val="2B91AF"/>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StringContent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simpleHtml</a:t>
            </a:r>
            <a:r>
              <a:rPr lang="en-US" sz="1800" dirty="0">
                <a:solidFill>
                  <a:srgbClr val="000000"/>
                </a:solidFill>
                <a:highlight>
                  <a:srgbClr val="FFFFFF"/>
                </a:highlight>
                <a:latin typeface="Consolas" panose="020B0609020204030204" pitchFamily="49" charset="0"/>
              </a:rPr>
              <a:t>, System.Text.</a:t>
            </a:r>
            <a:r>
              <a:rPr lang="en-US" sz="1800" dirty="0">
                <a:solidFill>
                  <a:srgbClr val="2B91AF"/>
                </a:solidFill>
                <a:highlight>
                  <a:srgbClr val="FFFFFF"/>
                </a:highlight>
                <a:latin typeface="Consolas" panose="020B0609020204030204" pitchFamily="49" charset="0"/>
              </a:rPr>
              <a:t>Encoding</a:t>
            </a:r>
            <a:r>
              <a:rPr lang="en-US" sz="1800" dirty="0">
                <a:solidFill>
                  <a:srgbClr val="000000"/>
                </a:solidFill>
                <a:highlight>
                  <a:srgbClr val="FFFFFF"/>
                </a:highlight>
                <a:latin typeface="Consolas" panose="020B0609020204030204" pitchFamily="49" charset="0"/>
              </a:rPr>
              <a:t>.UTF8, </a:t>
            </a:r>
            <a:r>
              <a:rPr lang="en-US" sz="1800" dirty="0">
                <a:solidFill>
                  <a:srgbClr val="A31515"/>
                </a:solidFill>
                <a:highlight>
                  <a:srgbClr val="FFFFFF"/>
                </a:highlight>
                <a:latin typeface="Consolas" panose="020B0609020204030204" pitchFamily="49" charset="0"/>
              </a:rPr>
              <a:t>"text/html"</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"Presentation</a:t>
            </a:r>
            <a:r>
              <a:rPr lang="en-US" sz="1800" dirty="0" smtClean="0">
                <a:solidFill>
                  <a:srgbClr val="A31515"/>
                </a:solidFill>
                <a:highlight>
                  <a:srgbClr val="FFFFFF"/>
                </a:highlight>
                <a:latin typeface="Consolas" panose="020B0609020204030204" pitchFamily="49" charset="0"/>
              </a:rPr>
              <a:t>"</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pdfContent</a:t>
            </a:r>
            <a:r>
              <a:rPr lang="en-US" sz="1800" dirty="0">
                <a:solidFill>
                  <a:srgbClr val="000000"/>
                </a:solidFill>
                <a:highlight>
                  <a:srgbClr val="FFFFFF"/>
                </a:highlight>
                <a:latin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rPr>
              <a:t>"pdf" </a:t>
            </a:r>
            <a:r>
              <a:rPr lang="en-US" sz="1800" dirty="0" smtClean="0">
                <a:solidFill>
                  <a:srgbClr val="000000"/>
                </a:solidFill>
                <a:highlight>
                  <a:srgbClr val="FFFFFF"/>
                </a:highlight>
                <a:latin typeface="Consolas" panose="020B0609020204030204" pitchFamily="49" charset="0"/>
              </a:rPr>
              <a:t>}</a:t>
            </a:r>
            <a:br>
              <a:rPr lang="en-US" sz="1800" dirty="0" smtClean="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smtClean="0">
                <a:solidFill>
                  <a:srgbClr val="000000"/>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r>
            <a:br>
              <a:rPr lang="en-US" sz="1800" dirty="0">
                <a:solidFill>
                  <a:srgbClr val="000000"/>
                </a:solidFill>
                <a:highlight>
                  <a:srgbClr val="FFFFFF"/>
                </a:highlight>
                <a:latin typeface="Consolas" panose="020B0609020204030204" pitchFamily="49" charset="0"/>
              </a:rPr>
            </a:br>
            <a:r>
              <a:rPr lang="en-US" sz="1800" dirty="0" err="1" smtClean="0">
                <a:solidFill>
                  <a:srgbClr val="2B91AF"/>
                </a:solidFill>
                <a:highlight>
                  <a:srgbClr val="FFFFFF"/>
                </a:highlight>
                <a:latin typeface="Consolas" panose="020B0609020204030204" pitchFamily="49" charset="0"/>
              </a:rPr>
              <a:t>HttpResponseMessage</a:t>
            </a:r>
            <a:r>
              <a:rPr lang="en-US" sz="1800" dirty="0" smtClean="0">
                <a:solidFill>
                  <a:srgbClr val="000000"/>
                </a:solidFill>
                <a:highlight>
                  <a:srgbClr val="FFFFFF"/>
                </a:highlight>
                <a:latin typeface="Consolas" panose="020B0609020204030204" pitchFamily="49" charset="0"/>
              </a:rPr>
              <a:t> response = </a:t>
            </a:r>
            <a:r>
              <a:rPr lang="en-US" sz="1800" dirty="0" smtClean="0">
                <a:solidFill>
                  <a:srgbClr val="0000FF"/>
                </a:solidFill>
                <a:highlight>
                  <a:srgbClr val="FFFFFF"/>
                </a:highlight>
                <a:latin typeface="Consolas" panose="020B0609020204030204" pitchFamily="49" charset="0"/>
              </a:rPr>
              <a:t>await</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000000"/>
                </a:solidFill>
                <a:highlight>
                  <a:srgbClr val="FFFFFF"/>
                </a:highlight>
                <a:latin typeface="Consolas" panose="020B0609020204030204" pitchFamily="49" charset="0"/>
              </a:rPr>
              <a:t>client.SendAsync</a:t>
            </a:r>
            <a:r>
              <a:rPr lang="en-US" sz="1800" dirty="0" smtClean="0">
                <a:solidFill>
                  <a:srgbClr val="000000"/>
                </a:solidFill>
                <a:highlight>
                  <a:srgbClr val="FFFFFF"/>
                </a:highlight>
                <a:latin typeface="Consolas" panose="020B0609020204030204" pitchFamily="49" charset="0"/>
              </a:rPr>
              <a:t>(</a:t>
            </a:r>
            <a:r>
              <a:rPr lang="en-US" sz="1800" dirty="0" err="1" smtClean="0">
                <a:solidFill>
                  <a:srgbClr val="000000"/>
                </a:solidFill>
                <a:highlight>
                  <a:srgbClr val="FFFFFF"/>
                </a:highlight>
                <a:latin typeface="Consolas" panose="020B0609020204030204" pitchFamily="49" charset="0"/>
              </a:rPr>
              <a:t>createMessage</a:t>
            </a:r>
            <a:r>
              <a:rPr lang="en-US" sz="1800" dirty="0" smtClean="0">
                <a:solidFill>
                  <a:srgbClr val="000000"/>
                </a:solidFill>
                <a:highlight>
                  <a:srgbClr val="FFFFFF"/>
                </a:highlight>
                <a:latin typeface="Consolas" panose="020B0609020204030204" pitchFamily="49" charset="0"/>
              </a:rPr>
              <a:t>);</a:t>
            </a:r>
            <a:endParaRPr lang="en-US" sz="1800" dirty="0" smtClean="0">
              <a:gradFill>
                <a:gsLst>
                  <a:gs pos="100000">
                    <a:srgbClr val="DC3C00"/>
                  </a:gs>
                  <a:gs pos="0">
                    <a:srgbClr val="DC3C00"/>
                  </a:gs>
                </a:gsLst>
                <a:lin ang="5400000" scaled="0"/>
              </a:gradFill>
            </a:endParaRPr>
          </a:p>
        </p:txBody>
      </p:sp>
    </p:spTree>
    <p:extLst>
      <p:ext uri="{BB962C8B-B14F-4D97-AF65-F5344CB8AC3E}">
        <p14:creationId xmlns:p14="http://schemas.microsoft.com/office/powerpoint/2010/main" val="261984414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a:t>
            </a:r>
          </a:p>
          <a:p>
            <a:r>
              <a:rPr lang="en-US" dirty="0"/>
              <a:t>OneNote API Scenarios</a:t>
            </a:r>
          </a:p>
          <a:p>
            <a:r>
              <a:rPr lang="en-US" dirty="0"/>
              <a:t>Get Started with the OneNote service</a:t>
            </a:r>
          </a:p>
          <a:p>
            <a:r>
              <a:rPr lang="en-US" dirty="0"/>
              <a:t>Deep Dive into the OneNote service </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164843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3031364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://dev.office.com/code-samples</a:t>
            </a:r>
            <a:endParaRPr lang="en-US" sz="1764" dirty="0">
              <a:gradFill>
                <a:gsLst>
                  <a:gs pos="0">
                    <a:srgbClr val="FFFFFF"/>
                  </a:gs>
                  <a:gs pos="100000">
                    <a:srgbClr val="FFFFFF"/>
                  </a:gs>
                </a:gsLst>
                <a:lin ang="5400000" scaled="1"/>
              </a:gradFill>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://dev.office.com/training</a:t>
            </a:r>
            <a:endParaRPr lang="en-US" sz="1764" dirty="0">
              <a:gradFill>
                <a:gsLst>
                  <a:gs pos="0">
                    <a:srgbClr val="FFFFFF"/>
                  </a:gs>
                  <a:gs pos="100000">
                    <a:srgbClr val="FFFFFF"/>
                  </a:gs>
                </a:gsLst>
                <a:lin ang="5400000" scaled="1"/>
              </a:gradFill>
              <a:cs typeface="Segoe UI" panose="020B0502040204020203" pitchFamily="34" charset="0"/>
            </a:endParaRPr>
          </a:p>
        </p:txBody>
      </p:sp>
    </p:spTree>
    <p:extLst>
      <p:ext uri="{BB962C8B-B14F-4D97-AF65-F5344CB8AC3E}">
        <p14:creationId xmlns:p14="http://schemas.microsoft.com/office/powerpoint/2010/main" val="187447561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882323"/>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8705892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30976985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the Office 365 APIs for OneNote 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41966096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One</a:t>
            </a:r>
            <a:r>
              <a:rPr lang="en-US" baseline="0" dirty="0" smtClean="0"/>
              <a:t>Note API Scenarios</a:t>
            </a:r>
            <a:endParaRPr lang="en-US" dirty="0" smtClean="0"/>
          </a:p>
          <a:p>
            <a:r>
              <a:rPr lang="en-US" dirty="0" smtClean="0"/>
              <a:t>Get</a:t>
            </a:r>
            <a:r>
              <a:rPr lang="en-US" baseline="0" dirty="0" smtClean="0"/>
              <a:t> Started with the OneNote service</a:t>
            </a:r>
            <a:endParaRPr lang="en-US" dirty="0" smtClean="0"/>
          </a:p>
          <a:p>
            <a:r>
              <a:rPr lang="en-US" dirty="0" smtClean="0"/>
              <a:t>Deep Dive into the </a:t>
            </a:r>
            <a:r>
              <a:rPr lang="en-US" baseline="0" dirty="0" smtClean="0"/>
              <a:t>OneNote service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401123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65365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Fast, simple, available anywhere</a:t>
            </a:r>
          </a:p>
          <a:p>
            <a:pPr lvl="1"/>
            <a:r>
              <a:rPr lang="en-US" dirty="0" err="1" smtClean="0"/>
              <a:t>RESTful</a:t>
            </a:r>
            <a:r>
              <a:rPr lang="en-US" dirty="0"/>
              <a:t>. Built on OData, JSON and </a:t>
            </a:r>
            <a:r>
              <a:rPr lang="en-US" dirty="0" smtClean="0"/>
              <a:t>HTML</a:t>
            </a:r>
            <a:endParaRPr lang="en-US" dirty="0"/>
          </a:p>
          <a:p>
            <a:pPr lvl="1"/>
            <a:r>
              <a:rPr lang="en-US" dirty="0" smtClean="0"/>
              <a:t>CRUD API for Notes </a:t>
            </a:r>
          </a:p>
          <a:p>
            <a:pPr lvl="1"/>
            <a:r>
              <a:rPr lang="en-US" dirty="0" smtClean="0"/>
              <a:t>CRUD API for Common entity types (Recipes, Movies, Books, Restaurants, Tasks, …)</a:t>
            </a:r>
          </a:p>
          <a:p>
            <a:r>
              <a:rPr lang="en-US" dirty="0" smtClean="0"/>
              <a:t>Find anything quickly</a:t>
            </a:r>
          </a:p>
          <a:p>
            <a:pPr marL="0" lvl="1"/>
            <a:r>
              <a:rPr lang="en-US" dirty="0"/>
              <a:t>Entity </a:t>
            </a:r>
            <a:r>
              <a:rPr lang="en-US" dirty="0" smtClean="0"/>
              <a:t>recognition, image processing, schematized content, and tags</a:t>
            </a:r>
          </a:p>
          <a:p>
            <a:pPr marL="0" lvl="1"/>
            <a:r>
              <a:rPr lang="en-US" dirty="0" smtClean="0"/>
              <a:t>Full text search and structured queries</a:t>
            </a:r>
          </a:p>
          <a:p>
            <a:r>
              <a:rPr lang="en-US" dirty="0" smtClean="0"/>
              <a:t>Your digital memory store in the cloud</a:t>
            </a:r>
            <a:endParaRPr lang="en-US" dirty="0"/>
          </a:p>
          <a:p>
            <a:pPr lvl="1"/>
            <a:r>
              <a:rPr lang="en-US" dirty="0" smtClean="0"/>
              <a:t>One place </a:t>
            </a:r>
            <a:r>
              <a:rPr lang="en-US" dirty="0"/>
              <a:t>for all your memories. Never forget anything again.</a:t>
            </a:r>
          </a:p>
          <a:p>
            <a:pPr lvl="1"/>
            <a:r>
              <a:rPr lang="en-US" dirty="0"/>
              <a:t>Evoke your ideas whenever you need </a:t>
            </a:r>
            <a:r>
              <a:rPr lang="en-US" dirty="0" smtClean="0"/>
              <a:t>them with natural language search</a:t>
            </a:r>
          </a:p>
          <a:p>
            <a:pPr lvl="1"/>
            <a:r>
              <a:rPr lang="en-US" dirty="0" smtClean="0"/>
              <a:t>Enable more personalized devices, apps, and smarter digital assistants</a:t>
            </a:r>
          </a:p>
        </p:txBody>
      </p:sp>
      <p:sp>
        <p:nvSpPr>
          <p:cNvPr id="17" name="Title 16"/>
          <p:cNvSpPr>
            <a:spLocks noGrp="1"/>
          </p:cNvSpPr>
          <p:nvPr>
            <p:ph type="title"/>
          </p:nvPr>
        </p:nvSpPr>
        <p:spPr/>
        <p:txBody>
          <a:bodyPr/>
          <a:lstStyle/>
          <a:p>
            <a:r>
              <a:rPr lang="en-US" dirty="0" smtClean="0"/>
              <a:t>OneNote API Vision</a:t>
            </a:r>
            <a:endParaRPr lang="en-US" dirty="0"/>
          </a:p>
        </p:txBody>
      </p:sp>
    </p:spTree>
    <p:extLst>
      <p:ext uri="{BB962C8B-B14F-4D97-AF65-F5344CB8AC3E}">
        <p14:creationId xmlns:p14="http://schemas.microsoft.com/office/powerpoint/2010/main" val="158850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7387" y="228600"/>
            <a:ext cx="9710738" cy="747897"/>
          </a:xfrm>
        </p:spPr>
        <p:txBody>
          <a:bodyPr/>
          <a:lstStyle/>
          <a:p>
            <a:r>
              <a:rPr lang="en-US" dirty="0" smtClean="0"/>
              <a:t>Pre-installed on every new Windows Device</a:t>
            </a:r>
            <a:endParaRPr lang="en-US" dirty="0"/>
          </a:p>
        </p:txBody>
      </p:sp>
      <p:sp>
        <p:nvSpPr>
          <p:cNvPr id="2" name="Text Placeholder 1"/>
          <p:cNvSpPr>
            <a:spLocks noGrp="1"/>
          </p:cNvSpPr>
          <p:nvPr>
            <p:ph type="body" sz="quarter" idx="11"/>
          </p:nvPr>
        </p:nvSpPr>
        <p:spPr>
          <a:xfrm>
            <a:off x="1957387" y="2148494"/>
            <a:ext cx="4582701" cy="2462213"/>
          </a:xfrm>
        </p:spPr>
        <p:txBody>
          <a:bodyPr/>
          <a:lstStyle/>
          <a:p>
            <a:r>
              <a:rPr lang="en-US" dirty="0" smtClean="0"/>
              <a:t>Free on all platforms</a:t>
            </a:r>
          </a:p>
          <a:p>
            <a:pPr lvl="1"/>
            <a:r>
              <a:rPr lang="en-US" dirty="0" smtClean="0"/>
              <a:t>Windows 8.1</a:t>
            </a:r>
          </a:p>
          <a:p>
            <a:pPr lvl="1"/>
            <a:r>
              <a:rPr lang="en-US" dirty="0"/>
              <a:t>Windows Phone</a:t>
            </a:r>
          </a:p>
          <a:p>
            <a:pPr lvl="1"/>
            <a:r>
              <a:rPr lang="en-US" dirty="0"/>
              <a:t>Mac</a:t>
            </a:r>
          </a:p>
          <a:p>
            <a:pPr lvl="1"/>
            <a:r>
              <a:rPr lang="en-US" dirty="0"/>
              <a:t>iOS</a:t>
            </a:r>
          </a:p>
          <a:p>
            <a:pPr lvl="1"/>
            <a:r>
              <a:rPr lang="en-US" dirty="0"/>
              <a:t>Android</a:t>
            </a:r>
          </a:p>
          <a:p>
            <a:pPr lvl="1"/>
            <a:r>
              <a:rPr lang="en-US" dirty="0"/>
              <a:t>And on the web with OneNote </a:t>
            </a:r>
            <a:r>
              <a:rPr lang="en-US" dirty="0" smtClean="0"/>
              <a:t>Online</a:t>
            </a:r>
            <a:endParaRPr lang="en-US" dirty="0"/>
          </a:p>
        </p:txBody>
      </p:sp>
      <p:sp>
        <p:nvSpPr>
          <p:cNvPr id="5" name="Text Placeholder 4"/>
          <p:cNvSpPr>
            <a:spLocks noGrp="1"/>
          </p:cNvSpPr>
          <p:nvPr>
            <p:ph type="body" sz="quarter" idx="12"/>
          </p:nvPr>
        </p:nvSpPr>
        <p:spPr>
          <a:xfrm>
            <a:off x="6996112" y="2148493"/>
            <a:ext cx="4672013" cy="2462213"/>
          </a:xfrm>
        </p:spPr>
        <p:txBody>
          <a:bodyPr/>
          <a:lstStyle/>
          <a:p>
            <a:pPr lvl="0"/>
            <a:r>
              <a:rPr lang="en-US" dirty="0"/>
              <a:t>New 1st party capture experiences</a:t>
            </a:r>
          </a:p>
          <a:p>
            <a:pPr lvl="1"/>
            <a:r>
              <a:rPr lang="en-US" dirty="0"/>
              <a:t>Office Lens for WP: Your pocket scanner. Fixes, enhances, and makes pictures readable</a:t>
            </a:r>
          </a:p>
          <a:p>
            <a:pPr lvl="1"/>
            <a:r>
              <a:rPr lang="en-US" dirty="0"/>
              <a:t>OneNote Clipper: Clip the web using your favorite browser</a:t>
            </a:r>
          </a:p>
          <a:p>
            <a:pPr lvl="1"/>
            <a:r>
              <a:rPr lang="en-US" dirty="0"/>
              <a:t>me@onenote.com: Email and save to OneNote</a:t>
            </a:r>
          </a:p>
        </p:txBody>
      </p:sp>
      <p:sp>
        <p:nvSpPr>
          <p:cNvPr id="4" name="Slide Number Placeholder 3"/>
          <p:cNvSpPr>
            <a:spLocks noGrp="1"/>
          </p:cNvSpPr>
          <p:nvPr>
            <p:ph type="sldNum" sz="quarter" idx="13"/>
          </p:nvPr>
        </p:nvSpPr>
        <p:spPr/>
        <p:txBody>
          <a:bodyPr/>
          <a:lstStyle/>
          <a:p>
            <a:fld id="{727B4C2D-45E2-4621-8491-2995EB46A674}" type="slidenum">
              <a:rPr lang="en-US" smtClean="0"/>
              <a:pPr/>
              <a:t>8</a:t>
            </a:fld>
            <a:endParaRPr lang="en-US" dirty="0"/>
          </a:p>
        </p:txBody>
      </p:sp>
      <p:sp>
        <p:nvSpPr>
          <p:cNvPr id="6" name="TextBox 5"/>
          <p:cNvSpPr txBox="1"/>
          <p:nvPr/>
        </p:nvSpPr>
        <p:spPr>
          <a:xfrm>
            <a:off x="1957387" y="5074816"/>
            <a:ext cx="7447552" cy="1415772"/>
          </a:xfrm>
          <a:prstGeom prst="rect">
            <a:avLst/>
          </a:prstGeom>
          <a:noFill/>
        </p:spPr>
        <p:txBody>
          <a:bodyPr wrap="none" lIns="0" tIns="0" rIns="0" bIns="0" rtlCol="0">
            <a:spAutoFit/>
          </a:bodyPr>
          <a:lstStyle/>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100+ million users</a:t>
            </a:r>
          </a:p>
          <a:p>
            <a:pPr lvl="0">
              <a:lnSpc>
                <a:spcPct val="90000"/>
              </a:lnSpc>
              <a:spcBef>
                <a:spcPts val="2400"/>
              </a:spcBef>
              <a:buSzPct val="80000"/>
            </a:pPr>
            <a:r>
              <a:rPr lang="en-US" sz="4000" spc="-70" dirty="0" smtClean="0">
                <a:gradFill>
                  <a:gsLst>
                    <a:gs pos="100000">
                      <a:srgbClr val="DC3C00"/>
                    </a:gs>
                    <a:gs pos="0">
                      <a:srgbClr val="DC3C00"/>
                    </a:gs>
                  </a:gsLst>
                  <a:lin ang="5400000" scaled="0"/>
                </a:gradFill>
                <a:latin typeface="Segoe UI Light"/>
              </a:rPr>
              <a:t>15 GB of free storage with OneDrive</a:t>
            </a:r>
            <a:endParaRPr lang="en-US" sz="4000" spc="-70" dirty="0">
              <a:gradFill>
                <a:gsLst>
                  <a:gs pos="100000">
                    <a:srgbClr val="DC3C00"/>
                  </a:gs>
                  <a:gs pos="0">
                    <a:srgbClr val="DC3C00"/>
                  </a:gs>
                </a:gsLst>
                <a:lin ang="5400000" scaled="0"/>
              </a:gradFill>
              <a:latin typeface="Segoe UI Light"/>
            </a:endParaRPr>
          </a:p>
        </p:txBody>
      </p:sp>
      <p:grpSp>
        <p:nvGrpSpPr>
          <p:cNvPr id="10" name="Group 9"/>
          <p:cNvGrpSpPr/>
          <p:nvPr/>
        </p:nvGrpSpPr>
        <p:grpSpPr>
          <a:xfrm>
            <a:off x="1" y="1380"/>
            <a:ext cx="1613504" cy="6855242"/>
            <a:chOff x="1" y="1380"/>
            <a:chExt cx="1613504" cy="6855242"/>
          </a:xfrm>
        </p:grpSpPr>
        <p:sp>
          <p:nvSpPr>
            <p:cNvPr id="8" name="Rectangle 7"/>
            <p:cNvSpPr/>
            <p:nvPr/>
          </p:nvSpPr>
          <p:spPr bwMode="auto">
            <a:xfrm>
              <a:off x="1" y="1380"/>
              <a:ext cx="1613504" cy="6855242"/>
            </a:xfrm>
            <a:prstGeom prst="rect">
              <a:avLst/>
            </a:prstGeom>
            <a:solidFill>
              <a:srgbClr val="80397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1852"/>
            <a:stretch/>
          </p:blipFill>
          <p:spPr>
            <a:xfrm>
              <a:off x="1" y="1380"/>
              <a:ext cx="1528762" cy="1593030"/>
            </a:xfrm>
            <a:prstGeom prst="rect">
              <a:avLst/>
            </a:prstGeom>
          </p:spPr>
        </p:pic>
      </p:grpSp>
    </p:spTree>
    <p:extLst>
      <p:ext uri="{BB962C8B-B14F-4D97-AF65-F5344CB8AC3E}">
        <p14:creationId xmlns:p14="http://schemas.microsoft.com/office/powerpoint/2010/main" val="27197434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OneNote API Scenarios</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9397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c7dd7a47-5eb0-4219-9c75-8258c822be9e"/>
    <ds:schemaRef ds:uri="http://schemas.microsoft.com/sharepoint/v3"/>
  </ds:schemaRefs>
</ds:datastoreItem>
</file>

<file path=customXml/itemProps3.xml><?xml version="1.0" encoding="utf-8"?>
<ds:datastoreItem xmlns:ds="http://schemas.openxmlformats.org/officeDocument/2006/customXml" ds:itemID="{68E324C1-CE8D-4EC4-8ED1-D3EE4E50A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3441</Words>
  <Application>Microsoft Office PowerPoint</Application>
  <PresentationFormat>Custom</PresentationFormat>
  <Paragraphs>346</Paragraphs>
  <Slides>38</Slides>
  <Notes>16</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38</vt:i4>
      </vt:variant>
    </vt:vector>
  </HeadingPairs>
  <TitlesOfParts>
    <vt:vector size="52" baseType="lpstr">
      <vt:lpstr>PMingLiU-ExtB</vt:lpstr>
      <vt:lpstr>Arial</vt:lpstr>
      <vt:lpstr>Calibri</vt:lpstr>
      <vt:lpstr>Consolas</vt:lpstr>
      <vt:lpstr>Courier New</vt:lpstr>
      <vt:lpstr>Segoe Pro</vt:lpstr>
      <vt:lpstr>Segoe Pro Light</vt:lpstr>
      <vt:lpstr>Segoe Semibold</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the Office 365 APIs for OneNote Services</vt:lpstr>
      <vt:lpstr>Agenda </vt:lpstr>
      <vt:lpstr>Introduction</vt:lpstr>
      <vt:lpstr>OneNote API Vision</vt:lpstr>
      <vt:lpstr>Pre-installed on every new Windows Device</vt:lpstr>
      <vt:lpstr>OneNote API Scenarios</vt:lpstr>
      <vt:lpstr>OneNote API Scenarios</vt:lpstr>
      <vt:lpstr>OneNote API Scenarios</vt:lpstr>
      <vt:lpstr>Which Scenario?</vt:lpstr>
      <vt:lpstr>Getting Started with the OneNote Service</vt:lpstr>
      <vt:lpstr>One-Click capture</vt:lpstr>
      <vt:lpstr>demo</vt:lpstr>
      <vt:lpstr>Getting Started with custom application</vt:lpstr>
      <vt:lpstr>Register with Microsoft Live Service</vt:lpstr>
      <vt:lpstr>Authenticate the User</vt:lpstr>
      <vt:lpstr>Capture Content</vt:lpstr>
      <vt:lpstr>Add to OneNote</vt:lpstr>
      <vt:lpstr>OneNote REST Interface</vt:lpstr>
      <vt:lpstr>Post Body – Multipart/form-data</vt:lpstr>
      <vt:lpstr>demo</vt:lpstr>
      <vt:lpstr>Content Capture in Depth</vt:lpstr>
      <vt:lpstr>PowerPoint Presentation</vt:lpstr>
      <vt:lpstr>Capture Text</vt:lpstr>
      <vt:lpstr>Capture Image</vt:lpstr>
      <vt:lpstr>Capture Web Page Snapshot</vt:lpstr>
      <vt:lpstr>Capture Web Page Snapshot</vt:lpstr>
      <vt:lpstr>Capture Web Page Snapshot </vt:lpstr>
      <vt:lpstr>Capture Embedded File</vt:lpstr>
      <vt:lpstr>Capture PDF</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2014-09-17T03:48:06Z</dcterms:created>
  <dcterms:modified xsi:type="dcterms:W3CDTF">2014-10-03T22:25:19Z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