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9" r:id="rId4"/>
    <p:sldId id="1620" r:id="rId5"/>
    <p:sldId id="1621" r:id="rId6"/>
    <p:sldId id="269" r:id="rId7"/>
    <p:sldId id="1618" r:id="rId8"/>
    <p:sldId id="277" r:id="rId9"/>
    <p:sldId id="265" r:id="rId10"/>
    <p:sldId id="283" r:id="rId11"/>
    <p:sldId id="284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HTML, Images and Tables" id="{B0BFF9A6-974F-8449-8C5B-AB69438AA832}">
          <p14:sldIdLst>
            <p14:sldId id="282"/>
            <p14:sldId id="1619"/>
            <p14:sldId id="1620"/>
            <p14:sldId id="1621"/>
            <p14:sldId id="269"/>
            <p14:sldId id="1618"/>
            <p14:sldId id="277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21" autoAdjust="0"/>
    <p:restoredTop sz="74552" autoAdjust="0"/>
  </p:normalViewPr>
  <p:slideViewPr>
    <p:cSldViewPr snapToGrid="0">
      <p:cViewPr varScale="1">
        <p:scale>
          <a:sx n="98" d="100"/>
          <a:sy n="98" d="100"/>
        </p:scale>
        <p:origin x="102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12/18/18 11:25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12/18/18 11:24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12/18/18 11:24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12/18/18 11:25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54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12/18/18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30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12/18/18 11:25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12/18/18 11:25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12/18/18 11:25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900" dirty="0" err="1">
                <a:solidFill>
                  <a:srgbClr val="2F2F2F"/>
                </a:solidFill>
              </a:rPr>
              <a:t>VersionOverrides</a:t>
            </a:r>
            <a:r>
              <a:rPr lang="en-US" sz="9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elemements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The </a:t>
            </a:r>
            <a:r>
              <a:rPr lang="en-US" sz="900" dirty="0" err="1">
                <a:solidFill>
                  <a:srgbClr val="2F2F2F"/>
                </a:solidFill>
              </a:rPr>
              <a:t>ExtensionPoint</a:t>
            </a:r>
            <a:r>
              <a:rPr lang="en-US" sz="900" dirty="0">
                <a:solidFill>
                  <a:srgbClr val="2F2F2F"/>
                </a:solidFill>
              </a:rPr>
              <a:t> element defines where add-in commands should appear in the Office UI, including in the ribbon (both custom and existing tabs) and context menus from right-clicking in the Office UI.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support button and menu controls, where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.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ShowTaskpane</a:t>
            </a:r>
            <a:r>
              <a:rPr lang="en-US" sz="900" dirty="0">
                <a:solidFill>
                  <a:srgbClr val="2F2F2F"/>
                </a:solidFill>
              </a:rPr>
              <a:t> is the most common action for an add-in command. It is used to launch the add-in in a task pane and is part of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ExecuteFunction</a:t>
            </a:r>
            <a:r>
              <a:rPr lang="en-US" sz="9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900" dirty="0" err="1">
                <a:solidFill>
                  <a:srgbClr val="2F2F2F"/>
                </a:solidFill>
              </a:rPr>
              <a:t>FunctionFile</a:t>
            </a:r>
            <a:r>
              <a:rPr lang="en-US" sz="900" dirty="0">
                <a:solidFill>
                  <a:srgbClr val="2F2F2F"/>
                </a:solidFill>
              </a:rPr>
              <a:t> to be defined in the manifest that points to an HTML/JavaScript file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12/18/18 11:25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74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this is an eye-chart, but I wanted to highlight how the manifest can be used to extent the Office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portion of manifest shown defined on </a:t>
            </a:r>
            <a:r>
              <a:rPr lang="en-US" dirty="0" err="1"/>
              <a:t>ExtentionPoint</a:t>
            </a:r>
            <a:r>
              <a:rPr lang="en-US" dirty="0"/>
              <a:t> of type </a:t>
            </a:r>
            <a:r>
              <a:rPr lang="en-US" dirty="0" err="1"/>
              <a:t>PrimaryCommandSurface</a:t>
            </a:r>
            <a:r>
              <a:rPr lang="en-US" dirty="0"/>
              <a:t>, which means the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Within the </a:t>
            </a:r>
            <a:r>
              <a:rPr lang="en-US" dirty="0" err="1"/>
              <a:t>ExtensionPoint</a:t>
            </a:r>
            <a:r>
              <a:rPr lang="en-US" dirty="0"/>
              <a:t> the </a:t>
            </a:r>
            <a:r>
              <a:rPr lang="en-US" dirty="0" err="1"/>
              <a:t>CustomTab</a:t>
            </a:r>
            <a:r>
              <a:rPr lang="en-US" dirty="0"/>
              <a:t> element is used, which means the add-in will have it’s own custom tab. To extend an existing tab, the </a:t>
            </a:r>
            <a:r>
              <a:rPr lang="en-US" dirty="0" err="1"/>
              <a:t>OfficeTab</a:t>
            </a:r>
            <a:r>
              <a:rPr lang="en-US" dirty="0"/>
              <a:t> element would be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custom tab has one group containing three root controls…two buttons and menu.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menu contains two buttons of its own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12/18/18 11:25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72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wanted to show an example using an </a:t>
            </a:r>
            <a:r>
              <a:rPr lang="en-US" dirty="0" err="1"/>
              <a:t>ExecuteFunction</a:t>
            </a:r>
            <a:r>
              <a:rPr lang="en-US" dirty="0"/>
              <a:t> add-in command. This type of commend has three parts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a function file, which is an HTML page with a script block. That script block MUST call </a:t>
            </a:r>
            <a:r>
              <a:rPr lang="en-US" dirty="0" err="1"/>
              <a:t>Office.initialize</a:t>
            </a:r>
            <a:r>
              <a:rPr lang="en-US" dirty="0"/>
              <a:t> and should globally expose any functions you want to call from a command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to define that function file in the add-in manifest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button with an action of type </a:t>
            </a:r>
            <a:r>
              <a:rPr lang="en-US" dirty="0" err="1"/>
              <a:t>ExecuteFunction</a:t>
            </a:r>
            <a:r>
              <a:rPr lang="en-US" dirty="0"/>
              <a:t> with a </a:t>
            </a:r>
            <a:r>
              <a:rPr lang="en-US" dirty="0" err="1"/>
              <a:t>FunctionName</a:t>
            </a:r>
            <a:r>
              <a:rPr lang="en-US" dirty="0"/>
              <a:t> pointing to the global function you want it to invoke.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12/18/18 11:25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9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Dialog API is and extension of the user experience you can customize in Office. You can use it to open dialogs from your add-in that interact with the user and your main add-in UX.</a:t>
            </a:r>
          </a:p>
          <a:p>
            <a:endParaRPr lang="en-US" dirty="0"/>
          </a:p>
          <a:p>
            <a:r>
              <a:rPr lang="en-US" dirty="0"/>
              <a:t>The primary scenario for the dialog API is authentication with 3</a:t>
            </a:r>
            <a:r>
              <a:rPr lang="en-US" baseline="30000" dirty="0"/>
              <a:t>rd</a:t>
            </a:r>
            <a:r>
              <a:rPr lang="en-US" dirty="0"/>
              <a:t> party providers. Most identity providers prevent their sign-in experiences from being displayed in an </a:t>
            </a:r>
            <a:r>
              <a:rPr lang="en-US" dirty="0" err="1"/>
              <a:t>iframe</a:t>
            </a:r>
            <a:r>
              <a:rPr lang="en-US" dirty="0"/>
              <a:t> due to click-jacking concerns. This is troublesome with an add-in as they are displayed in </a:t>
            </a:r>
            <a:r>
              <a:rPr lang="en-US" dirty="0" err="1"/>
              <a:t>iframes</a:t>
            </a:r>
            <a:r>
              <a:rPr lang="en-US" dirty="0"/>
              <a:t> in some of the clients such as Office Online. Another challenge with authentication scenarios is predicting the domains that will need to load. In federated sign-in scenarios the potential list of domains could be endless, which again is troublesome in an add-in where all domains need to be registered in the manifest.</a:t>
            </a:r>
          </a:p>
          <a:p>
            <a:endParaRPr lang="en-US" dirty="0"/>
          </a:p>
          <a:p>
            <a:r>
              <a:rPr lang="en-US" dirty="0"/>
              <a:t>It is important to note that Office offers a single sign-on experience specific for Microsoft identities. So if you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add-in requires data about the Office user or their resources accessible through Microsoft Graph, such as Office 365 or OneDrive, we recommend that you use the single sign-on API whenever you can. If you use the APIs for single sign-on, then you will not need the Dialog API.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Beyond authentication, the dialog API can provide additional screen real estate for elements difficult to display in a traditional task pane of content add-in. A good example would be hosting a video that would be too small if confined to a task pane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 suggested when I mentioned federated scenarios…the dialog API can display ANY https webpage, but you must launch it to an app domain first and then redirect.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12/18/18 11:25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6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script used to display a dialog from an Office add-in. Notice it takes three parameters: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URL is the page you want displayed in the dialog…it most initially be a page hosted from an app domain as defined in the manifest. However, you can immediately redirect to a different page.</a:t>
            </a: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options parameter allows the developer the modify the size of the dialog. By default, the dialog will display as 80% of the height and width of the device screen. The values for height and width are expressed that way…as % of the device screen. You can also optionally set the </a:t>
            </a:r>
            <a:r>
              <a:rPr lang="en-US" dirty="0" err="1"/>
              <a:t>displayInIframe</a:t>
            </a:r>
            <a:r>
              <a:rPr lang="en-US" dirty="0"/>
              <a:t> property in the options. Setting this to true will cause the dialog </a:t>
            </a:r>
            <a:r>
              <a:rPr lang="en-US" b="0" dirty="0">
                <a:solidFill>
                  <a:srgbClr val="2F2F2F"/>
                </a:solidFill>
              </a:rPr>
              <a:t>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optional callback allows you host page to respond to messages and events from the dialog…we will look into that more next.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12/18/18 11:25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03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dirty="0"/>
              <a:t>The primary way to pass information to a dialog it through local storage (ex: </a:t>
            </a:r>
            <a:r>
              <a:rPr lang="en-US" sz="900" dirty="0" err="1"/>
              <a:t>window.localStorage</a:t>
            </a:r>
            <a:r>
              <a:rPr lang="en-US" sz="900" dirty="0"/>
              <a:t>) or through URL parameters in the dialog URL. In this sample, the host page is passing an id of “123” to the dialog via a </a:t>
            </a:r>
            <a:r>
              <a:rPr lang="en-US" sz="900" dirty="0" err="1"/>
              <a:t>url</a:t>
            </a:r>
            <a:r>
              <a:rPr lang="en-US" sz="900" dirty="0"/>
              <a:t> parameter.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A dialog can pass messages back to the host by calling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Office.context.ui.messageParent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to send either a Boolean value or a string message (including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stringified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object) to the host page. At the bottom of the sample you can see the dialog script where it is passing the message “Hello from the dialog!!!” to the parent.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host page must “listen” for messages by subscribing to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DialogMessageReceived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handler. In the sample, the host page registers this handler using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processMessage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function, where it simply logs the message.</a:t>
            </a:r>
            <a:endParaRPr lang="en-US" sz="800" kern="1200" dirty="0">
              <a:solidFill>
                <a:schemeClr val="tx1"/>
              </a:solidFill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12/18/18 11:25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6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explore add-in commands, dialogs, and function files in a mail add-in for Outlook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12/18/18 11:25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utlook/add-ins/add-in-commands-for-outloo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en-us/outlook/add-ins/add-in-commands-for-outlook#what-ux-shapes-exist-for-add-in-commands" TargetMode="External"/><Relationship Id="rId4" Type="http://schemas.openxmlformats.org/officeDocument/2006/relationships/hyperlink" Target="https://docs.microsoft.com/en-us/javascript/api/office/office.ui?view=office-js#displaydialogasync-startaddress--options--callback-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Outlook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Add-in Commands and Dialogs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hoto of a man working at a desk with two monitors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456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Add-in commands provide ways to initiate specific add-in actions from the ribbon by adding buttons or drop-down menus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Outlook supports add-in commands with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ExecuteFunction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actions for operations that </a:t>
            </a:r>
            <a:r>
              <a:rPr lang="en-US" sz="1600" b="0">
                <a:solidFill>
                  <a:srgbClr val="2F2F2F"/>
                </a:solidFill>
                <a:latin typeface="Segoe UI Semibold"/>
              </a:rPr>
              <a:t>don’t need a UI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dialog API in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provides a safe dialog for capturing/displaying information that may not work in a tradition add-in UX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308598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commands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https://docs.microsoft.com/en-us/outlook/add-ins/add-in-commands-for-outlook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Dialogs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https://docs.microsoft.com/en-us/javascript/api/office/office.ui?view=office-js#displaydialogasync-startaddress--options--callback-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 err="1">
                <a:latin typeface="+mj-lt"/>
              </a:rPr>
              <a:t>ExecuteFunction</a:t>
            </a:r>
            <a:r>
              <a:rPr lang="en-US" sz="1800" dirty="0">
                <a:latin typeface="+mj-lt"/>
              </a:rPr>
              <a:t> Actions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https://docs.microsoft.com/en-us/outlook/add-ins/add-in-commands-for-outlook#what-ux-shapes-exist-for-add-in-commands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58250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Add-in Commands</a:t>
            </a:r>
          </a:p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ExecuteFunction</a:t>
            </a:r>
            <a:r>
              <a:rPr lang="en-US" sz="2000" dirty="0">
                <a:solidFill>
                  <a:srgbClr val="D83B01"/>
                </a:solidFill>
              </a:rPr>
              <a:t> Actions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Dialogs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Add-in Commands and Dialogs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11533186" cy="439197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1600" dirty="0" err="1">
                <a:solidFill>
                  <a:srgbClr val="2F2F2F"/>
                </a:solidFill>
              </a:rPr>
              <a:t>VersionOverrides</a:t>
            </a:r>
            <a:r>
              <a:rPr lang="en-US" sz="16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element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 </a:t>
            </a:r>
            <a:r>
              <a:rPr lang="en-US" sz="1600" dirty="0" err="1">
                <a:solidFill>
                  <a:srgbClr val="2F2F2F"/>
                </a:solidFill>
              </a:rPr>
              <a:t>ExtensionPoint</a:t>
            </a:r>
            <a:r>
              <a:rPr lang="en-US" sz="1600" dirty="0">
                <a:solidFill>
                  <a:srgbClr val="2F2F2F"/>
                </a:solidFill>
              </a:rPr>
              <a:t> element defines where Add-in commands should appear in the Office UI, including in an existing ribbon tab (</a:t>
            </a:r>
            <a:r>
              <a:rPr lang="en-US" sz="1600" dirty="0" err="1">
                <a:solidFill>
                  <a:srgbClr val="2F2F2F"/>
                </a:solidFill>
              </a:rPr>
              <a:t>OfficeTab</a:t>
            </a:r>
            <a:r>
              <a:rPr lang="en-US" sz="1600" dirty="0">
                <a:solidFill>
                  <a:srgbClr val="2F2F2F"/>
                </a:solidFill>
              </a:rPr>
              <a:t>), a custom tab (</a:t>
            </a:r>
            <a:r>
              <a:rPr lang="en-US" sz="1600" dirty="0" err="1">
                <a:solidFill>
                  <a:srgbClr val="2F2F2F"/>
                </a:solidFill>
              </a:rPr>
              <a:t>CustomTab</a:t>
            </a:r>
            <a:r>
              <a:rPr lang="en-US" sz="1600" dirty="0">
                <a:solidFill>
                  <a:srgbClr val="2F2F2F"/>
                </a:solidFill>
              </a:rPr>
              <a:t>), or in a context menu from right-clicking in the Office UI (</a:t>
            </a:r>
            <a:r>
              <a:rPr lang="en-US" sz="1600" dirty="0" err="1">
                <a:solidFill>
                  <a:srgbClr val="2F2F2F"/>
                </a:solidFill>
              </a:rPr>
              <a:t>OfficeMenu</a:t>
            </a:r>
            <a:r>
              <a:rPr lang="en-US" sz="1600" dirty="0">
                <a:solidFill>
                  <a:srgbClr val="2F2F2F"/>
                </a:solidFill>
              </a:rPr>
              <a:t>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support button and menu controls.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ShowTaskpane</a:t>
            </a:r>
            <a:r>
              <a:rPr lang="en-US" sz="1600" dirty="0">
                <a:solidFill>
                  <a:srgbClr val="2F2F2F"/>
                </a:solidFill>
              </a:rPr>
              <a:t> is the most common action for an add-in command. It is used to launch the Add-in in a task pane. Using an add-in command to launch an Add-in is considered a best practice and is incorporated in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ExecuteFunction</a:t>
            </a:r>
            <a:r>
              <a:rPr lang="en-US" sz="16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1600" dirty="0" err="1">
                <a:solidFill>
                  <a:srgbClr val="2F2F2F"/>
                </a:solidFill>
              </a:rPr>
              <a:t>FunctionFile</a:t>
            </a:r>
            <a:r>
              <a:rPr lang="en-US" sz="1600" dirty="0">
                <a:solidFill>
                  <a:srgbClr val="2F2F2F"/>
                </a:solidFill>
              </a:rPr>
              <a:t> to be defined in the manifest.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18844248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7038917" y="1"/>
            <a:ext cx="5397558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 in manifest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038917" y="31782"/>
            <a:ext cx="5643413" cy="709578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1500"/>
              </a:lnSpc>
            </a:pP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ExtensionPoint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PrimaryCommandSurface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CustomTab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&lt;Group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"Contoso.Tab1.GroupLabel"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"Button”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 err="1">
                <a:solidFill>
                  <a:srgbClr val="000000"/>
                </a:solidFill>
                <a:latin typeface="Menlo" panose="020B0609030804020204" pitchFamily="49" charset="0"/>
              </a:rPr>
              <a:t>writeText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"Menu"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Contoso.Menu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Contoso.Dropdown.Label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"Contoso.Item1.Label"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"Contoso.Menu.Item2"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"Contoso.Item2.Label"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MyTaskPaneID2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"Contoso.TP2.Url"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endParaRPr lang="en-US" sz="11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pSp>
        <p:nvGrpSpPr>
          <p:cNvPr id="8" name="Group 7" descr="Screen shot of a custom ribbon tab in Word, containing two buttons and a menu with two additional buttons.">
            <a:extLst>
              <a:ext uri="{FF2B5EF4-FFF2-40B4-BE49-F238E27FC236}">
                <a16:creationId xmlns:a16="http://schemas.microsoft.com/office/drawing/2014/main" id="{0D5A750F-F3C8-A744-8D53-E8D369734A99}"/>
              </a:ext>
            </a:extLst>
          </p:cNvPr>
          <p:cNvGrpSpPr/>
          <p:nvPr/>
        </p:nvGrpSpPr>
        <p:grpSpPr>
          <a:xfrm>
            <a:off x="170119" y="1342903"/>
            <a:ext cx="6689896" cy="3441762"/>
            <a:chOff x="465138" y="1845855"/>
            <a:chExt cx="6689896" cy="34417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5465DF-F6E8-F24D-8071-E10454DBC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458"/>
            <a:stretch/>
          </p:blipFill>
          <p:spPr>
            <a:xfrm>
              <a:off x="465138" y="1845855"/>
              <a:ext cx="6689896" cy="34417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17D54F-7E1E-1C47-A2B5-F5CE306B3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834"/>
            <a:stretch/>
          </p:blipFill>
          <p:spPr>
            <a:xfrm>
              <a:off x="5764695" y="1845855"/>
              <a:ext cx="1390339" cy="3441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61A791-E187-9B43-B26D-6BE1DAEC5540}"/>
              </a:ext>
            </a:extLst>
          </p:cNvPr>
          <p:cNvSpPr txBox="1"/>
          <p:nvPr/>
        </p:nvSpPr>
        <p:spPr>
          <a:xfrm>
            <a:off x="687401" y="6366661"/>
            <a:ext cx="56553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*Parts of manifest omitted for readability </a:t>
            </a:r>
          </a:p>
        </p:txBody>
      </p:sp>
      <p:sp>
        <p:nvSpPr>
          <p:cNvPr id="14" name="ext">
            <a:extLst>
              <a:ext uri="{FF2B5EF4-FFF2-40B4-BE49-F238E27FC236}">
                <a16:creationId xmlns:a16="http://schemas.microsoft.com/office/drawing/2014/main" id="{BFDE5E99-E68F-8848-A5CC-FCE8D6F62E71}"/>
              </a:ext>
            </a:extLst>
          </p:cNvPr>
          <p:cNvSpPr/>
          <p:nvPr/>
        </p:nvSpPr>
        <p:spPr bwMode="auto">
          <a:xfrm>
            <a:off x="7038917" y="31782"/>
            <a:ext cx="4351326" cy="3459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rib">
            <a:extLst>
              <a:ext uri="{FF2B5EF4-FFF2-40B4-BE49-F238E27FC236}">
                <a16:creationId xmlns:a16="http://schemas.microsoft.com/office/drawing/2014/main" id="{FB1EF7E1-2D5C-294C-95B8-CC869EC3D0D8}"/>
              </a:ext>
            </a:extLst>
          </p:cNvPr>
          <p:cNvGrpSpPr/>
          <p:nvPr/>
        </p:nvGrpSpPr>
        <p:grpSpPr>
          <a:xfrm>
            <a:off x="170118" y="276272"/>
            <a:ext cx="12007109" cy="6718254"/>
            <a:chOff x="170118" y="276272"/>
            <a:chExt cx="12007109" cy="6718254"/>
          </a:xfrm>
        </p:grpSpPr>
        <p:sp>
          <p:nvSpPr>
            <p:cNvPr id="17" name="rib">
              <a:extLst>
                <a:ext uri="{FF2B5EF4-FFF2-40B4-BE49-F238E27FC236}">
                  <a16:creationId xmlns:a16="http://schemas.microsoft.com/office/drawing/2014/main" id="{92B48F06-EDE5-7949-BCF7-53FFE861187C}"/>
                </a:ext>
              </a:extLst>
            </p:cNvPr>
            <p:cNvSpPr/>
            <p:nvPr/>
          </p:nvSpPr>
          <p:spPr bwMode="auto">
            <a:xfrm>
              <a:off x="170118" y="1995326"/>
              <a:ext cx="6689896" cy="1960448"/>
            </a:xfrm>
            <a:custGeom>
              <a:avLst/>
              <a:gdLst>
                <a:gd name="connsiteX0" fmla="*/ 5319435 w 6689896"/>
                <a:gd name="connsiteY0" fmla="*/ 0 h 1960448"/>
                <a:gd name="connsiteX1" fmla="*/ 6489098 w 6689896"/>
                <a:gd name="connsiteY1" fmla="*/ 0 h 1960448"/>
                <a:gd name="connsiteX2" fmla="*/ 6489098 w 6689896"/>
                <a:gd name="connsiteY2" fmla="*/ 409944 h 1960448"/>
                <a:gd name="connsiteX3" fmla="*/ 6689896 w 6689896"/>
                <a:gd name="connsiteY3" fmla="*/ 409944 h 1960448"/>
                <a:gd name="connsiteX4" fmla="*/ 6689896 w 6689896"/>
                <a:gd name="connsiteY4" fmla="*/ 1960448 h 1960448"/>
                <a:gd name="connsiteX5" fmla="*/ 0 w 6689896"/>
                <a:gd name="connsiteY5" fmla="*/ 1960448 h 1960448"/>
                <a:gd name="connsiteX6" fmla="*/ 0 w 6689896"/>
                <a:gd name="connsiteY6" fmla="*/ 409944 h 1960448"/>
                <a:gd name="connsiteX7" fmla="*/ 5319435 w 6689896"/>
                <a:gd name="connsiteY7" fmla="*/ 409944 h 196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9896" h="1960448">
                  <a:moveTo>
                    <a:pt x="5319435" y="0"/>
                  </a:moveTo>
                  <a:lnTo>
                    <a:pt x="6489098" y="0"/>
                  </a:lnTo>
                  <a:lnTo>
                    <a:pt x="6489098" y="409944"/>
                  </a:lnTo>
                  <a:lnTo>
                    <a:pt x="6689896" y="409944"/>
                  </a:lnTo>
                  <a:lnTo>
                    <a:pt x="6689896" y="1960448"/>
                  </a:lnTo>
                  <a:lnTo>
                    <a:pt x="0" y="1960448"/>
                  </a:lnTo>
                  <a:lnTo>
                    <a:pt x="0" y="409944"/>
                  </a:lnTo>
                  <a:lnTo>
                    <a:pt x="5319435" y="409944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ibm">
              <a:extLst>
                <a:ext uri="{FF2B5EF4-FFF2-40B4-BE49-F238E27FC236}">
                  <a16:creationId xmlns:a16="http://schemas.microsoft.com/office/drawing/2014/main" id="{842A8389-A6FA-2E4B-8794-5ED47C92C23D}"/>
                </a:ext>
              </a:extLst>
            </p:cNvPr>
            <p:cNvSpPr/>
            <p:nvPr/>
          </p:nvSpPr>
          <p:spPr bwMode="auto">
            <a:xfrm>
              <a:off x="7237697" y="276272"/>
              <a:ext cx="4939530" cy="671825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ctl1">
            <a:extLst>
              <a:ext uri="{FF2B5EF4-FFF2-40B4-BE49-F238E27FC236}">
                <a16:creationId xmlns:a16="http://schemas.microsoft.com/office/drawing/2014/main" id="{8F6B416F-7F9F-1A4C-B060-10F3A79D5410}"/>
              </a:ext>
            </a:extLst>
          </p:cNvPr>
          <p:cNvGrpSpPr/>
          <p:nvPr/>
        </p:nvGrpSpPr>
        <p:grpSpPr>
          <a:xfrm>
            <a:off x="361201" y="838360"/>
            <a:ext cx="11798370" cy="2978265"/>
            <a:chOff x="361201" y="838360"/>
            <a:chExt cx="11798370" cy="2978265"/>
          </a:xfrm>
        </p:grpSpPr>
        <p:sp>
          <p:nvSpPr>
            <p:cNvPr id="19" name="btn1m">
              <a:extLst>
                <a:ext uri="{FF2B5EF4-FFF2-40B4-BE49-F238E27FC236}">
                  <a16:creationId xmlns:a16="http://schemas.microsoft.com/office/drawing/2014/main" id="{8E9CA00D-033E-3647-9D62-18CC00115A1B}"/>
                </a:ext>
              </a:extLst>
            </p:cNvPr>
            <p:cNvSpPr/>
            <p:nvPr/>
          </p:nvSpPr>
          <p:spPr bwMode="auto">
            <a:xfrm>
              <a:off x="7556199" y="838360"/>
              <a:ext cx="4603372" cy="11569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2" name="btn1">
              <a:extLst>
                <a:ext uri="{FF2B5EF4-FFF2-40B4-BE49-F238E27FC236}">
                  <a16:creationId xmlns:a16="http://schemas.microsoft.com/office/drawing/2014/main" id="{8A12F1A7-1C28-4F47-9B96-FA0034648D4E}"/>
                </a:ext>
              </a:extLst>
            </p:cNvPr>
            <p:cNvSpPr/>
            <p:nvPr/>
          </p:nvSpPr>
          <p:spPr bwMode="auto">
            <a:xfrm>
              <a:off x="36120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4" name="ctl2">
            <a:extLst>
              <a:ext uri="{FF2B5EF4-FFF2-40B4-BE49-F238E27FC236}">
                <a16:creationId xmlns:a16="http://schemas.microsoft.com/office/drawing/2014/main" id="{62435500-A564-6849-8812-3D85D252738D}"/>
              </a:ext>
            </a:extLst>
          </p:cNvPr>
          <p:cNvGrpSpPr/>
          <p:nvPr/>
        </p:nvGrpSpPr>
        <p:grpSpPr>
          <a:xfrm>
            <a:off x="1232451" y="2027106"/>
            <a:ext cx="10927120" cy="1789519"/>
            <a:chOff x="1232451" y="2027106"/>
            <a:chExt cx="10927120" cy="1789519"/>
          </a:xfrm>
        </p:grpSpPr>
        <p:sp>
          <p:nvSpPr>
            <p:cNvPr id="20" name="btn2m">
              <a:extLst>
                <a:ext uri="{FF2B5EF4-FFF2-40B4-BE49-F238E27FC236}">
                  <a16:creationId xmlns:a16="http://schemas.microsoft.com/office/drawing/2014/main" id="{CA7BCBA1-379A-604F-BC88-803AABF77C4F}"/>
                </a:ext>
              </a:extLst>
            </p:cNvPr>
            <p:cNvSpPr/>
            <p:nvPr/>
          </p:nvSpPr>
          <p:spPr bwMode="auto">
            <a:xfrm>
              <a:off x="7556199" y="2027106"/>
              <a:ext cx="4603372" cy="13521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btn2">
              <a:extLst>
                <a:ext uri="{FF2B5EF4-FFF2-40B4-BE49-F238E27FC236}">
                  <a16:creationId xmlns:a16="http://schemas.microsoft.com/office/drawing/2014/main" id="{8AA58808-B67A-8141-8217-673788085566}"/>
                </a:ext>
              </a:extLst>
            </p:cNvPr>
            <p:cNvSpPr/>
            <p:nvPr/>
          </p:nvSpPr>
          <p:spPr bwMode="auto">
            <a:xfrm>
              <a:off x="123245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  <p:grpSp>
        <p:nvGrpSpPr>
          <p:cNvPr id="33" name="ctl3">
            <a:extLst>
              <a:ext uri="{FF2B5EF4-FFF2-40B4-BE49-F238E27FC236}">
                <a16:creationId xmlns:a16="http://schemas.microsoft.com/office/drawing/2014/main" id="{7F85F82F-B970-7841-AEAE-A516D02D9370}"/>
              </a:ext>
            </a:extLst>
          </p:cNvPr>
          <p:cNvGrpSpPr/>
          <p:nvPr/>
        </p:nvGrpSpPr>
        <p:grpSpPr>
          <a:xfrm>
            <a:off x="2103700" y="2485300"/>
            <a:ext cx="10055871" cy="4509225"/>
            <a:chOff x="2103700" y="2485300"/>
            <a:chExt cx="10055871" cy="4509225"/>
          </a:xfrm>
        </p:grpSpPr>
        <p:sp>
          <p:nvSpPr>
            <p:cNvPr id="21" name="btn3m">
              <a:extLst>
                <a:ext uri="{FF2B5EF4-FFF2-40B4-BE49-F238E27FC236}">
                  <a16:creationId xmlns:a16="http://schemas.microsoft.com/office/drawing/2014/main" id="{BFD4EADE-7AAB-D648-BD2C-0147BE63CA58}"/>
                </a:ext>
              </a:extLst>
            </p:cNvPr>
            <p:cNvSpPr/>
            <p:nvPr/>
          </p:nvSpPr>
          <p:spPr bwMode="auto">
            <a:xfrm>
              <a:off x="7556199" y="3409657"/>
              <a:ext cx="4603372" cy="358486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btn3">
              <a:extLst>
                <a:ext uri="{FF2B5EF4-FFF2-40B4-BE49-F238E27FC236}">
                  <a16:creationId xmlns:a16="http://schemas.microsoft.com/office/drawing/2014/main" id="{1419118F-67D2-EB42-9401-DB9B43040C9D}"/>
                </a:ext>
              </a:extLst>
            </p:cNvPr>
            <p:cNvSpPr/>
            <p:nvPr/>
          </p:nvSpPr>
          <p:spPr bwMode="auto">
            <a:xfrm>
              <a:off x="2103700" y="2485300"/>
              <a:ext cx="1096699" cy="133132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</p:grpSp>
      <p:grpSp>
        <p:nvGrpSpPr>
          <p:cNvPr id="32" name="sub1">
            <a:extLst>
              <a:ext uri="{FF2B5EF4-FFF2-40B4-BE49-F238E27FC236}">
                <a16:creationId xmlns:a16="http://schemas.microsoft.com/office/drawing/2014/main" id="{8E9FE22C-C32C-3F46-BBD1-7082679E6FDE}"/>
              </a:ext>
            </a:extLst>
          </p:cNvPr>
          <p:cNvGrpSpPr/>
          <p:nvPr/>
        </p:nvGrpSpPr>
        <p:grpSpPr>
          <a:xfrm>
            <a:off x="2129222" y="3677478"/>
            <a:ext cx="10048005" cy="1570383"/>
            <a:chOff x="2129222" y="3677478"/>
            <a:chExt cx="10048005" cy="1570383"/>
          </a:xfrm>
        </p:grpSpPr>
        <p:sp>
          <p:nvSpPr>
            <p:cNvPr id="25" name="sub1m">
              <a:extLst>
                <a:ext uri="{FF2B5EF4-FFF2-40B4-BE49-F238E27FC236}">
                  <a16:creationId xmlns:a16="http://schemas.microsoft.com/office/drawing/2014/main" id="{FCC0B61C-8BD1-B341-90BE-E0CF9CBB5154}"/>
                </a:ext>
              </a:extLst>
            </p:cNvPr>
            <p:cNvSpPr/>
            <p:nvPr/>
          </p:nvSpPr>
          <p:spPr bwMode="auto">
            <a:xfrm>
              <a:off x="7956031" y="3954703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7" name="sub1">
              <a:extLst>
                <a:ext uri="{FF2B5EF4-FFF2-40B4-BE49-F238E27FC236}">
                  <a16:creationId xmlns:a16="http://schemas.microsoft.com/office/drawing/2014/main" id="{1BF90354-E975-3A4B-A347-8EC6B947A3BD}"/>
                </a:ext>
              </a:extLst>
            </p:cNvPr>
            <p:cNvSpPr/>
            <p:nvPr/>
          </p:nvSpPr>
          <p:spPr bwMode="auto">
            <a:xfrm>
              <a:off x="2129222" y="3677478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1" name="sub2">
            <a:extLst>
              <a:ext uri="{FF2B5EF4-FFF2-40B4-BE49-F238E27FC236}">
                <a16:creationId xmlns:a16="http://schemas.microsoft.com/office/drawing/2014/main" id="{63B144C0-673B-B84D-9CD8-5B0DCD35314E}"/>
              </a:ext>
            </a:extLst>
          </p:cNvPr>
          <p:cNvGrpSpPr/>
          <p:nvPr/>
        </p:nvGrpSpPr>
        <p:grpSpPr>
          <a:xfrm>
            <a:off x="2129222" y="4073972"/>
            <a:ext cx="10056833" cy="2486925"/>
            <a:chOff x="2129222" y="4073972"/>
            <a:chExt cx="10056833" cy="2486925"/>
          </a:xfrm>
        </p:grpSpPr>
        <p:sp>
          <p:nvSpPr>
            <p:cNvPr id="26" name="sub2m">
              <a:extLst>
                <a:ext uri="{FF2B5EF4-FFF2-40B4-BE49-F238E27FC236}">
                  <a16:creationId xmlns:a16="http://schemas.microsoft.com/office/drawing/2014/main" id="{7131B2E2-3620-CF47-A14E-3355EBB08509}"/>
                </a:ext>
              </a:extLst>
            </p:cNvPr>
            <p:cNvSpPr/>
            <p:nvPr/>
          </p:nvSpPr>
          <p:spPr bwMode="auto">
            <a:xfrm>
              <a:off x="7964859" y="5267739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29" name="sub2">
              <a:extLst>
                <a:ext uri="{FF2B5EF4-FFF2-40B4-BE49-F238E27FC236}">
                  <a16:creationId xmlns:a16="http://schemas.microsoft.com/office/drawing/2014/main" id="{510BD654-39DB-4040-BCD5-A98427988323}"/>
                </a:ext>
              </a:extLst>
            </p:cNvPr>
            <p:cNvSpPr/>
            <p:nvPr/>
          </p:nvSpPr>
          <p:spPr bwMode="auto">
            <a:xfrm>
              <a:off x="2129222" y="4073972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3867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260824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ExecuteFunction</a:t>
            </a:r>
            <a:r>
              <a:rPr lang="en-US" dirty="0"/>
              <a:t> Actions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618632" y="1722120"/>
            <a:ext cx="5055289" cy="4557658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Must call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Office.initialize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reason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stuff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</a:p>
          <a:p>
            <a:pPr>
              <a:lnSpc>
                <a:spcPts val="2000"/>
              </a:lnSpc>
            </a:pP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must be global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Do stuff with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Office.js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B1220-B3DE-AF40-B122-644A17212E7D}"/>
              </a:ext>
            </a:extLst>
          </p:cNvPr>
          <p:cNvSpPr/>
          <p:nvPr/>
        </p:nvSpPr>
        <p:spPr bwMode="auto">
          <a:xfrm>
            <a:off x="465138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0FB254F-D5A8-A44E-87BB-B48CD05907DC}"/>
              </a:ext>
            </a:extLst>
          </p:cNvPr>
          <p:cNvSpPr txBox="1">
            <a:spLocks/>
          </p:cNvSpPr>
          <p:nvPr/>
        </p:nvSpPr>
        <p:spPr>
          <a:xfrm>
            <a:off x="616227" y="1722119"/>
            <a:ext cx="5320193" cy="4781052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FunctionFile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Contoso.FnBtn.Label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"16"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"32"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"80"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doStuff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&lt;Resources&gt;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bt:Urls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”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DefaultValue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"https://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aka.ms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FnFile.html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E0F89-9279-7B47-B1D3-8B74E3265412}"/>
              </a:ext>
            </a:extLst>
          </p:cNvPr>
          <p:cNvSpPr txBox="1"/>
          <p:nvPr/>
        </p:nvSpPr>
        <p:spPr>
          <a:xfrm>
            <a:off x="266356" y="1055869"/>
            <a:ext cx="144853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manifext.xml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67C7B-C01A-F448-890F-520AFCB49155}"/>
              </a:ext>
            </a:extLst>
          </p:cNvPr>
          <p:cNvSpPr txBox="1"/>
          <p:nvPr/>
        </p:nvSpPr>
        <p:spPr>
          <a:xfrm>
            <a:off x="6061053" y="1044487"/>
            <a:ext cx="126509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fnFile.html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242749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8" y="1678902"/>
            <a:ext cx="7877115" cy="615553"/>
          </a:xfrm>
        </p:spPr>
        <p:txBody>
          <a:bodyPr/>
          <a:lstStyle/>
          <a:p>
            <a:r>
              <a:rPr lang="en-US" dirty="0"/>
              <a:t>The Dialog API enables a dialog box to be opened from an Office Add-in and is an extension of the UX you can customize in Office.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primary scenario for the Dialog API is to enable authentication with 3</a:t>
            </a:r>
            <a:r>
              <a:rPr lang="en-US" baseline="30000" dirty="0"/>
              <a:t>rd</a:t>
            </a:r>
            <a:r>
              <a:rPr lang="en-US" dirty="0"/>
              <a:t> party providers, where app domains might not be predictable or displayable in a frame.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can provide additional screen real estate for elements difficult to view in a traditional task pane or content Add-in.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must be launched with a known app domain, but can immediately go to any website (or other resource) that uses HTTPS.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 descr="Screen shot of the Dialog API being display from and Add-in">
            <a:extLst>
              <a:ext uri="{FF2B5EF4-FFF2-40B4-BE49-F238E27FC236}">
                <a16:creationId xmlns:a16="http://schemas.microsoft.com/office/drawing/2014/main" id="{0FFCFFD8-EC08-4CEF-993B-3DA2647F86CF}"/>
              </a:ext>
            </a:extLst>
          </p:cNvPr>
          <p:cNvGrpSpPr/>
          <p:nvPr/>
        </p:nvGrpSpPr>
        <p:grpSpPr>
          <a:xfrm>
            <a:off x="8342253" y="762749"/>
            <a:ext cx="3788787" cy="2492901"/>
            <a:chOff x="8342253" y="762749"/>
            <a:chExt cx="3788787" cy="24929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1600" y="762749"/>
              <a:ext cx="3139440" cy="2492901"/>
            </a:xfrm>
            <a:prstGeom prst="rect">
              <a:avLst/>
            </a:prstGeom>
          </p:spPr>
        </p:pic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71B0E5A8-6CF6-454F-A0C4-2BFB8661AD21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91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209D0D3-7FEC-D849-BFD6-ACAAE5DE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dialogs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9223AED-C440-C848-99F3-71BE00342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734296" cy="307777"/>
          </a:xfrm>
        </p:spPr>
        <p:txBody>
          <a:bodyPr/>
          <a:lstStyle/>
          <a:p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"&lt;URL /&gt;"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93112-0553-0F4F-8C2C-0B21A3EDD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3577" y="3214124"/>
            <a:ext cx="3694748" cy="1374672"/>
          </a:xfrm>
        </p:spPr>
        <p:txBody>
          <a:bodyPr/>
          <a:lstStyle/>
          <a:p>
            <a:r>
              <a:rPr lang="en-US" sz="1800" dirty="0"/>
              <a:t>Optional Callback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optional callback allows a host page (the page that opens the dialog) to listen for messages from dialog.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53FD2-977F-9643-8754-2482623371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9597" y="3223704"/>
            <a:ext cx="3669666" cy="2413418"/>
          </a:xfrm>
        </p:spPr>
        <p:txBody>
          <a:bodyPr/>
          <a:lstStyle/>
          <a:p>
            <a:r>
              <a:rPr lang="en-US" sz="1800" dirty="0"/>
              <a:t>Options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Display options include dialog height and width (in % of device screen), which by default are 80% of the height and width of the device screen.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A </a:t>
            </a:r>
            <a:r>
              <a:rPr lang="en-US" b="0" dirty="0" err="1">
                <a:solidFill>
                  <a:srgbClr val="2F2F2F"/>
                </a:solidFill>
              </a:rPr>
              <a:t>displayInIframe</a:t>
            </a:r>
            <a:r>
              <a:rPr lang="en-US" b="0" dirty="0">
                <a:solidFill>
                  <a:srgbClr val="2F2F2F"/>
                </a:solidFill>
              </a:rPr>
              <a:t> option can be set 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ABA28-FE7F-0F47-8A25-32DC0D8DD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214124"/>
            <a:ext cx="3690937" cy="1374672"/>
          </a:xfrm>
        </p:spPr>
        <p:txBody>
          <a:bodyPr/>
          <a:lstStyle/>
          <a:p>
            <a:r>
              <a:rPr lang="en-US" sz="1800" dirty="0"/>
              <a:t>URL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should initially open to a page hosted from an app domain (as defined in manifest).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can display any page that is hosted securely (HTTPS).</a:t>
            </a:r>
            <a:endParaRPr lang="en-US" b="0" dirty="0">
              <a:solidFill>
                <a:srgbClr val="000A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349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4927600" y="1"/>
            <a:ext cx="7508876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40" y="1915250"/>
            <a:ext cx="4285718" cy="333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The primary way to pass information to a dialog is through local storage (ex: </a:t>
            </a:r>
            <a:r>
              <a:rPr lang="en-US" sz="1600" dirty="0" err="1"/>
              <a:t>window.localStorage</a:t>
            </a:r>
            <a:r>
              <a:rPr lang="en-US" sz="1600" dirty="0"/>
              <a:t>) or URL parameters in the dialog URL.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A dialog can pass messages back to the host by calling </a:t>
            </a:r>
            <a:r>
              <a:rPr lang="en-US" sz="1600" dirty="0" err="1">
                <a:latin typeface="+mj-lt"/>
              </a:rPr>
              <a:t>Office.context.ui.messageParent</a:t>
            </a:r>
            <a:r>
              <a:rPr lang="en-US" sz="1600" dirty="0">
                <a:latin typeface="+mj-lt"/>
              </a:rPr>
              <a:t> and sending either a Boolean or string value to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</a:t>
            </a:r>
            <a:r>
              <a:rPr lang="en-US" sz="1600" dirty="0" err="1">
                <a:latin typeface="+mj-lt"/>
              </a:rPr>
              <a:t>messageParent</a:t>
            </a:r>
            <a:r>
              <a:rPr lang="en-US" sz="1600" dirty="0">
                <a:latin typeface="+mj-lt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host page must “listen” for messages by subscribing to the </a:t>
            </a:r>
            <a:r>
              <a:rPr lang="en-US" sz="1600" dirty="0" err="1">
                <a:latin typeface="+mj-lt"/>
              </a:rPr>
              <a:t>DialogMessageReceived</a:t>
            </a:r>
            <a:r>
              <a:rPr lang="en-US" sz="1600" dirty="0">
                <a:latin typeface="+mj-lt"/>
              </a:rPr>
              <a:t> handler.</a:t>
            </a:r>
            <a:endParaRPr lang="en-US" sz="1400" dirty="0">
              <a:latin typeface="+mj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Dialog input/output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246665" y="369708"/>
            <a:ext cx="7013068" cy="6583084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Host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Open the dialog passing the parameter id=123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'https://domain/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popup.html?id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=123’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height: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45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width: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55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},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Listen for messages coming from the dialog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addEventHandler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Microsoft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WebExtension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EventType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DialogMessageReceived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Log the message send from the dialog and close the dialog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End Host page script *******/</a:t>
            </a:r>
          </a:p>
          <a:p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Dialog must call </a:t>
            </a:r>
            <a:r>
              <a:rPr lang="en-US" sz="1200" b="0" dirty="0" err="1">
                <a:solidFill>
                  <a:srgbClr val="008000"/>
                </a:solidFill>
                <a:latin typeface="Menlo" panose="020B0609030804020204" pitchFamily="49" charset="0"/>
              </a:rPr>
              <a:t>Office.initialize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Send the parent/host a message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messageParent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‘Hello from the dialog!!!‘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212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2218</Words>
  <Application>Microsoft Macintosh PowerPoint</Application>
  <PresentationFormat>Custom</PresentationFormat>
  <Paragraphs>170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Menlo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Outlook </vt:lpstr>
      <vt:lpstr>PowerPoint Presentation</vt:lpstr>
      <vt:lpstr>Add-in commands</vt:lpstr>
      <vt:lpstr>Add-in command in manifest</vt:lpstr>
      <vt:lpstr>ExecuteFunction Actions</vt:lpstr>
      <vt:lpstr>Dialogs</vt:lpstr>
      <vt:lpstr>Opening dialogs</vt:lpstr>
      <vt:lpstr>Dialog input/output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2018-12-18T20:25:39Z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