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20"/>
  </p:notesMasterIdLst>
  <p:handoutMasterIdLst>
    <p:handoutMasterId r:id="rId21"/>
  </p:handoutMasterIdLst>
  <p:sldIdLst>
    <p:sldId id="281" r:id="rId2"/>
    <p:sldId id="282" r:id="rId3"/>
    <p:sldId id="1617" r:id="rId4"/>
    <p:sldId id="1629" r:id="rId5"/>
    <p:sldId id="1623" r:id="rId6"/>
    <p:sldId id="1610" r:id="rId7"/>
    <p:sldId id="1621" r:id="rId8"/>
    <p:sldId id="1620" r:id="rId9"/>
    <p:sldId id="1618" r:id="rId10"/>
    <p:sldId id="1625" r:id="rId11"/>
    <p:sldId id="1627" r:id="rId12"/>
    <p:sldId id="1622" r:id="rId13"/>
    <p:sldId id="1626" r:id="rId14"/>
    <p:sldId id="265" r:id="rId15"/>
    <p:sldId id="283" r:id="rId16"/>
    <p:sldId id="284" r:id="rId17"/>
    <p:sldId id="261" r:id="rId18"/>
    <p:sldId id="260" r:id="rId1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Content Controls" id="{B0BFF9A6-974F-8449-8C5B-AB69438AA832}">
          <p14:sldIdLst>
            <p14:sldId id="282"/>
            <p14:sldId id="1617"/>
            <p14:sldId id="1629"/>
            <p14:sldId id="1623"/>
            <p14:sldId id="1610"/>
            <p14:sldId id="1621"/>
            <p14:sldId id="1620"/>
            <p14:sldId id="1618"/>
            <p14:sldId id="1625"/>
            <p14:sldId id="1627"/>
            <p14:sldId id="1622"/>
            <p14:sldId id="1626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4" autoAdjust="0"/>
    <p:restoredTop sz="61253" autoAdjust="0"/>
  </p:normalViewPr>
  <p:slideViewPr>
    <p:cSldViewPr snapToGrid="0">
      <p:cViewPr varScale="1">
        <p:scale>
          <a:sx n="79" d="100"/>
          <a:sy n="79" d="100"/>
        </p:scale>
        <p:origin x="222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12/19/18 2:06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12/19/18 2:06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12/19/18 2:06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sample shows how to call EWS from an add-in using </a:t>
            </a:r>
            <a:r>
              <a:rPr lang="en-US" dirty="0" err="1"/>
              <a:t>Office.js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should be noted that calling EWS from an add-in requires an Exchange admin to install the admin AND you must parse all the XML in/out of EWS on your own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12/19/18 2:06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4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Outlook add-in cannot pass the attachments of a selected item directly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Instead it can send a token for calling Outlook REST APIs and attachment metadata to your own backend service for processing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12/19/18 2:06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92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shows how to add attachment…both file and outlook item attachments as well as removing attachments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12/19/18 2:06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86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 message compose add-in for Outlook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12/19/18 2:06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12/19/18 2:06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75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12/19/18 2:06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5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12/19/18 2:06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12/19/18 2:06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12/19/18 2:06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12/19/18 2:06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63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slide demonstrates the basics for implementing a </a:t>
            </a:r>
            <a:r>
              <a:rPr lang="en-US" dirty="0" err="1"/>
              <a:t>pinnable</a:t>
            </a:r>
            <a:r>
              <a:rPr lang="en-US" dirty="0"/>
              <a:t> tab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need to add the </a:t>
            </a:r>
            <a:r>
              <a:rPr lang="en-US" dirty="0" err="1"/>
              <a:t>SupportsPinning</a:t>
            </a:r>
            <a:r>
              <a:rPr lang="en-US" dirty="0"/>
              <a:t> element to your add-in manifest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also need to wire into the </a:t>
            </a:r>
            <a:r>
              <a:rPr lang="en-US" sz="9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ItemChanged</a:t>
            </a:r>
            <a:r>
              <a:rPr lang="en-US" sz="9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event so you can update your UI when a new item is selected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should also account for null because the user could have no selection, which would return a null item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12/19/18 2:06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89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page shows some basic BODY operations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body.getAsync</a:t>
            </a:r>
            <a:r>
              <a:rPr lang="en-US" dirty="0"/>
              <a:t> is used to read the body of a message…notice the coercion type being specified…in this cast 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Prior to inserting data into the message body, you should check the format of the message using </a:t>
            </a:r>
            <a:r>
              <a:rPr lang="en-US" dirty="0" err="1"/>
              <a:t>body.getTypeAsync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sample shows inserting data into two different places in the message…at the position of the current cursor or at the beginning of the body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12/19/18 2:06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80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sample gets/sets recipients for both messages and appointments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Although the sample looks at to/required recipients, it also works for optional attendees, cc and bcc recipients.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will notice the get here uses a </a:t>
            </a:r>
            <a:r>
              <a:rPr lang="en-US" dirty="0" err="1"/>
              <a:t>getAsync</a:t>
            </a:r>
            <a:r>
              <a:rPr lang="en-US" dirty="0"/>
              <a:t>, which is mainly for compose add-ins as read add-ins have direct access to recipients via </a:t>
            </a:r>
            <a:r>
              <a:rPr lang="en-US" dirty="0" err="1"/>
              <a:t>item.to</a:t>
            </a:r>
            <a:r>
              <a:rPr lang="en-US" dirty="0"/>
              <a:t>, </a:t>
            </a:r>
            <a:r>
              <a:rPr lang="en-US" dirty="0" err="1"/>
              <a:t>item.cc</a:t>
            </a:r>
            <a:r>
              <a:rPr lang="en-US" dirty="0"/>
              <a:t>, </a:t>
            </a:r>
            <a:r>
              <a:rPr lang="en-US" dirty="0" err="1"/>
              <a:t>item.bcc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Notice how set accepts an array of </a:t>
            </a:r>
            <a:r>
              <a:rPr lang="en-US" dirty="0" err="1"/>
              <a:t>displayName</a:t>
            </a:r>
            <a:r>
              <a:rPr lang="en-US" dirty="0"/>
              <a:t>/Email pairs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12/19/18 2:06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31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sample shows how to work with </a:t>
            </a:r>
            <a:r>
              <a:rPr lang="en-US" sz="9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recurrence</a:t>
            </a:r>
            <a:r>
              <a:rPr lang="en-US" dirty="0"/>
              <a:t>, which is a more complex object using the </a:t>
            </a:r>
            <a:r>
              <a:rPr lang="en-US" sz="9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</a:t>
            </a:r>
            <a:r>
              <a:rPr lang="en-US" sz="9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12/19/18 2:06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27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Roaming settings are a valuable tool for an add-in to save configurable information that get stored on the mail server and available on any device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you can see setting, removing, and getting a roaming setting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12/19/18 2:06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42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sample shows how to get an access token and call into the Outlook REST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getCallbackTokenAsync</a:t>
            </a:r>
            <a:r>
              <a:rPr lang="en-US" sz="9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used to get the token and then a standard REST call can be performed with the access token passed as a bearer token in the authorization header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12/19/18 2:06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6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utlook/add-ins/pinnable-taskpan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outlook/add-ins/use-rest-api" TargetMode="External"/><Relationship Id="rId5" Type="http://schemas.openxmlformats.org/officeDocument/2006/relationships/hyperlink" Target="https://docs.microsoft.com/en-us/outlook/add-ins/compose-scenario" TargetMode="External"/><Relationship Id="rId4" Type="http://schemas.openxmlformats.org/officeDocument/2006/relationships/hyperlink" Target="https://docs.microsoft.com/en-us/outlook/add-ins/read-scenario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Outlook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Task Pane Experiences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and APIs (REST)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55413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Outlook REST API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getCallbackTokenAsync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isRest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result.status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"succeeded"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token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result.value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is the access token for calling Outlook APIs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might need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convertToRestId</a:t>
            </a:r>
            <a:endParaRPr lang="en-US" sz="18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Office.context.mailbox.restUrl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'/v2.0/me/messages/'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$.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headers: {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'Authorization'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'Bearer 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token } }).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(item){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Message is passed in item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fail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(error){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error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101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and APIs (EWS)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3177921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Exchange Web Services (EWS)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mailbox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mailbox.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makeEwsRequestAsync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mailbox.item.itemId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 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result.value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contains the EWS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information in XML format</a:t>
            </a:r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 = $.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parseXML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result.value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extendedProps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getElementsByTagName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ExtendedProperty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 add-ins calling EWS must be installed by an Exchange admin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3577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attachments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2912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attachments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svcRequest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attachmentToken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ewsUrl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Office.context.mailbox.ewsUrl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attachments: [] };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getCallbackTokenAsync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userContext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access token returned from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getCallbackTokenAsync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capture attachment metadata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svcRequest.attachmentToken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asyncResult.value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mailbox.item.attachments.length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svcRequest.attachments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stringify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mailbox.item.attachments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].$0_0));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</a:t>
            </a:r>
            <a:r>
              <a:rPr lang="en-US" sz="16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'./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YourApiFprProcessingAttachments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type: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data: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stringify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svcRequest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contains metadata on all attachments and access token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'application/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json;charset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=utf-8'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70269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Add/remove attachments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002267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Attach a file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addFileAttachmentAsync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'https://webserver/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picture.png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picture.png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Validate status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asyncResult.status</a:t>
            </a:r>
            <a:endParaRPr lang="en-US" sz="18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Attach an Outlook item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addItemAttachmentAsync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'Welcome message'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Validate status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asyncResult.status</a:t>
            </a:r>
            <a:endParaRPr lang="en-US" sz="18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Remote an attachment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removeAttachmentAsync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attachmentId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Validate status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asyncResult.status</a:t>
            </a:r>
            <a:endParaRPr lang="en-US" sz="18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3016285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3139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Pinning a mail add-in task pane allows it to stay open between read messages vs being activated each time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contains a number of advanced APIs for building powerful mail experiences, including calling secure REST APIs and working with rich Exchange data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3816429"/>
          </a:xfrm>
        </p:spPr>
        <p:txBody>
          <a:bodyPr/>
          <a:lstStyle/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Implement a </a:t>
            </a:r>
            <a:r>
              <a:rPr lang="en-US" sz="1800" dirty="0" err="1">
                <a:latin typeface="+mj-lt"/>
              </a:rPr>
              <a:t>pinnable</a:t>
            </a:r>
            <a:r>
              <a:rPr lang="en-US" sz="1800" dirty="0">
                <a:latin typeface="+mj-lt"/>
              </a:rPr>
              <a:t> task pane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https://docs.microsoft.com/en-us/outlook/add-ins/pinnable-taskpane</a:t>
            </a: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Mail read scenarios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https://docs.microsoft.com/en-us/outlook/add-ins/read-scenario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Mail compose scenarios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https://docs.microsoft.com/en-us/outlook/add-ins/compose-scenario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Calling Outlook REST APIs from add-in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6"/>
              </a:rPr>
              <a:t>https://docs.microsoft.com/en-us/outlook/add-ins/use-rest-api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983888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for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 err="1">
                <a:solidFill>
                  <a:srgbClr val="D83B01"/>
                </a:solidFill>
              </a:rPr>
              <a:t>Pinnable</a:t>
            </a:r>
            <a:r>
              <a:rPr lang="en-US" sz="2000" dirty="0">
                <a:solidFill>
                  <a:srgbClr val="D83B01"/>
                </a:solidFill>
              </a:rPr>
              <a:t> Task Panes</a:t>
            </a:r>
          </a:p>
          <a:p>
            <a:pPr lvl="0">
              <a:spcBef>
                <a:spcPts val="1200"/>
              </a:spcBef>
            </a:pPr>
            <a:r>
              <a:rPr lang="en-US" sz="2000" dirty="0" err="1">
                <a:solidFill>
                  <a:srgbClr val="D83B01"/>
                </a:solidFill>
              </a:rPr>
              <a:t>Office.js</a:t>
            </a:r>
            <a:r>
              <a:rPr lang="en-US" sz="2000" dirty="0">
                <a:solidFill>
                  <a:srgbClr val="D83B01"/>
                </a:solidFill>
              </a:rPr>
              <a:t> for Mail Add-ins 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Task Pane Experiences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E668A3-0655-4F8F-AD61-F85BA69380D3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Pinnable</a:t>
            </a:r>
            <a:r>
              <a:rPr lang="en-US" dirty="0"/>
              <a:t> Task Panes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139" y="1678902"/>
            <a:ext cx="7715476" cy="923330"/>
          </a:xfrm>
        </p:spPr>
        <p:txBody>
          <a:bodyPr/>
          <a:lstStyle/>
          <a:p>
            <a:r>
              <a:rPr lang="en-US" dirty="0"/>
              <a:t>By default, if a user has an add-in task pane open for a message in the Reading Pane, and then selects a new message, the task pane is automatically closed. Pinning allows the task pane to stay activated.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F2E79-0030-4C02-AFB8-29D192742051}"/>
              </a:ext>
            </a:extLst>
          </p:cNvPr>
          <p:cNvSpPr/>
          <p:nvPr/>
        </p:nvSpPr>
        <p:spPr>
          <a:xfrm>
            <a:off x="465139" y="4191128"/>
            <a:ext cx="34123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Ideal for heavily-used add-in, the user may prefer to keep that pane open, eliminating the need to reactivate the add-in on each message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65CF2-9A09-46BA-BD20-5AB8725974F4}"/>
              </a:ext>
            </a:extLst>
          </p:cNvPr>
          <p:cNvSpPr/>
          <p:nvPr/>
        </p:nvSpPr>
        <p:spPr>
          <a:xfrm>
            <a:off x="4332132" y="4191128"/>
            <a:ext cx="35628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Pinnable</a:t>
            </a:r>
            <a:r>
              <a:rPr lang="en-US" dirty="0"/>
              <a:t> task panes are currently only available in Outlook 2016 for Windows and Outlook Online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8538-6F70-4108-B985-70C44FAF3230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Must specify in the manifest that the task pane supports pinning and “listen” for new item selections to update UI of task pane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DD47BEF-197D-4D84-AA45-E1D23D431597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0533347-C6CF-4EDE-AB56-152F271D9AB4}"/>
              </a:ext>
            </a:extLst>
          </p:cNvPr>
          <p:cNvSpPr/>
          <p:nvPr/>
        </p:nvSpPr>
        <p:spPr bwMode="auto">
          <a:xfrm rot="10800000">
            <a:off x="4332132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A5C3E50-9658-4977-B4DF-19139015AD5C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71B0E5A8-6CF6-454F-A0C4-2BFB8661AD21}"/>
              </a:ext>
            </a:extLst>
          </p:cNvPr>
          <p:cNvSpPr/>
          <p:nvPr/>
        </p:nvSpPr>
        <p:spPr bwMode="auto">
          <a:xfrm>
            <a:off x="8178963" y="1511919"/>
            <a:ext cx="402412" cy="1257297"/>
          </a:xfrm>
          <a:prstGeom prst="chevron">
            <a:avLst>
              <a:gd name="adj" fmla="val 64831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1289EE-9F04-A241-84CA-F8D38360F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665" y="1004872"/>
            <a:ext cx="3568213" cy="22660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5BB6DABC-5351-DC46-A5AC-ADE4C7671964}"/>
              </a:ext>
            </a:extLst>
          </p:cNvPr>
          <p:cNvSpPr/>
          <p:nvPr/>
        </p:nvSpPr>
        <p:spPr bwMode="auto">
          <a:xfrm rot="20916703">
            <a:off x="10551552" y="2464770"/>
            <a:ext cx="1355272" cy="36587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27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3" grpId="0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 a </a:t>
            </a:r>
            <a:r>
              <a:rPr lang="en-US" b="1" dirty="0" err="1"/>
              <a:t>pinnable</a:t>
            </a:r>
            <a:r>
              <a:rPr lang="en-US" b="1" dirty="0"/>
              <a:t> task pane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39" y="1722120"/>
            <a:ext cx="12116435" cy="3010952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&lt;!– Excerpt from XML Manifest with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ShowTaskpane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add-in command --&gt;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&lt;Action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xsi:type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ShowTaskpane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A3151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SourceLocation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resid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readTaskPaneUrl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SupportsPinning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SupportsPinning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&lt;/Action&gt;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up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ItemChanged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event to listen for new item selections in Outlook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addHandlerAsync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Office.EventType.ItemChanged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eventArgs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Update UI based on the new current item...this should check for null item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935531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E90207-F171-3B47-ABFE-825BD5D7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Office.js</a:t>
            </a:r>
            <a:r>
              <a:rPr lang="en-US" dirty="0"/>
              <a:t> for Mail Add-ins </a:t>
            </a:r>
          </a:p>
        </p:txBody>
      </p:sp>
    </p:spTree>
    <p:extLst>
      <p:ext uri="{BB962C8B-B14F-4D97-AF65-F5344CB8AC3E}">
        <p14:creationId xmlns:p14="http://schemas.microsoft.com/office/powerpoint/2010/main" val="265930506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Get/set item body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39" y="1722120"/>
            <a:ext cx="12116435" cy="522912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item body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item.body.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coerciontype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Office.CoercionType.Html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asyncResult.value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data in item body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item.body.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getTypeAsync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(r) {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the format of the message body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r.status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Office.AsyncResultStatus.Failed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r.value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Office.MailboxEnums.BodyType.Html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data at the current cursor position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item.body.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setSelectedDataAsync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”&lt;b&gt;Hello!&lt;/b&gt;”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coercionType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Office.CoercionType.Html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 var3: 1, var4: 2 } },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</a:p>
          <a:p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Insert data at the beginning of the item body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item.body.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prependAsync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”&lt;b&gt;Hello!&lt;/b&gt;”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coercionType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Office.CoercionType.Html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 var3: 1, var4: 2 } },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16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  <a:endParaRPr lang="en-US" sz="16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5026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Get/set recipients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135701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recipients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pt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item = </a:t>
            </a:r>
            <a:r>
              <a:rPr lang="pt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</a:t>
            </a:r>
            <a:r>
              <a:rPr lang="pt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item.itemType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Office.MailboxEnums.ItemType.Appointment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appointment vs message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item.requiredAttendees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item.to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Perform the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 (compose add-in…read add-in can simply call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item.to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};</a:t>
            </a:r>
          </a:p>
          <a:p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Perform the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([{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"Graham Durkin"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emailAddress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graham@contoso.com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"Donnie Weinberg"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emailAddress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donnie@contoso.com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}],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status.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4493591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Get/set recurrence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2912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and set recurrence 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setStartDate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(2019,10,2);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setEndDate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(2019,11,2);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setStartTime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(10,30);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setDuration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(30);</a:t>
            </a:r>
          </a:p>
          <a:p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pattern =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recurrenceType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"weekly"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recurrenceProperties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"interval"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1,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"days"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]},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recurrenceTimeZone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"Pacific Standard Time"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}};</a:t>
            </a:r>
          </a:p>
          <a:p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Office.context.mailbox.item.recurrence.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(pattern,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{});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recurrence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Office.context.mailbox.item.recurrence.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{});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recurrence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65109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Roaming settings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55413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Roaming Settings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Office.initialize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settings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Office.context.roamingSettings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Save roaming settings for the mailbox to the server so always available</a:t>
            </a:r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"cookie"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Date());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{});</a:t>
            </a:r>
          </a:p>
          <a:p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a roaming setting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"cookie"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{});</a:t>
            </a:r>
          </a:p>
          <a:p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Get roaming setting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"cookie"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0730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2361</Words>
  <Application>Microsoft Macintosh PowerPoint</Application>
  <PresentationFormat>Custom</PresentationFormat>
  <Paragraphs>240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Outlook </vt:lpstr>
      <vt:lpstr>PowerPoint Presentation</vt:lpstr>
      <vt:lpstr>Pinnable Task Panes</vt:lpstr>
      <vt:lpstr>Implement a pinnable task pane</vt:lpstr>
      <vt:lpstr>Office.js for Mail Add-ins </vt:lpstr>
      <vt:lpstr>Get/set item body</vt:lpstr>
      <vt:lpstr>Get/set recipients</vt:lpstr>
      <vt:lpstr>Get/set recurrence</vt:lpstr>
      <vt:lpstr>Roaming settings</vt:lpstr>
      <vt:lpstr>Tokens and APIs (REST)</vt:lpstr>
      <vt:lpstr>Tokens and APIs (EWS)</vt:lpstr>
      <vt:lpstr>Get attachments</vt:lpstr>
      <vt:lpstr>Add/remove attachments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2018-12-19T08:07:26Z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