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78"/>
  </p:notesMasterIdLst>
  <p:handoutMasterIdLst>
    <p:handoutMasterId r:id="rId79"/>
  </p:handoutMasterIdLst>
  <p:sldIdLst>
    <p:sldId id="778" r:id="rId6"/>
    <p:sldId id="779" r:id="rId7"/>
    <p:sldId id="780" r:id="rId8"/>
    <p:sldId id="788" r:id="rId9"/>
    <p:sldId id="783" r:id="rId10"/>
    <p:sldId id="789" r:id="rId11"/>
    <p:sldId id="793" r:id="rId12"/>
    <p:sldId id="790" r:id="rId13"/>
    <p:sldId id="800" r:id="rId14"/>
    <p:sldId id="792" r:id="rId15"/>
    <p:sldId id="795" r:id="rId16"/>
    <p:sldId id="794" r:id="rId17"/>
    <p:sldId id="796" r:id="rId18"/>
    <p:sldId id="797" r:id="rId19"/>
    <p:sldId id="798" r:id="rId20"/>
    <p:sldId id="799" r:id="rId21"/>
    <p:sldId id="784" r:id="rId22"/>
    <p:sldId id="801" r:id="rId23"/>
    <p:sldId id="802" r:id="rId24"/>
    <p:sldId id="803" r:id="rId25"/>
    <p:sldId id="838" r:id="rId26"/>
    <p:sldId id="837" r:id="rId27"/>
    <p:sldId id="841" r:id="rId28"/>
    <p:sldId id="842" r:id="rId29"/>
    <p:sldId id="785" r:id="rId30"/>
    <p:sldId id="843" r:id="rId31"/>
    <p:sldId id="844" r:id="rId32"/>
    <p:sldId id="831" r:id="rId33"/>
    <p:sldId id="825" r:id="rId34"/>
    <p:sldId id="826" r:id="rId35"/>
    <p:sldId id="828" r:id="rId36"/>
    <p:sldId id="829" r:id="rId37"/>
    <p:sldId id="827" r:id="rId38"/>
    <p:sldId id="832" r:id="rId39"/>
    <p:sldId id="833" r:id="rId40"/>
    <p:sldId id="834" r:id="rId41"/>
    <p:sldId id="835" r:id="rId42"/>
    <p:sldId id="836" r:id="rId43"/>
    <p:sldId id="845" r:id="rId44"/>
    <p:sldId id="846" r:id="rId45"/>
    <p:sldId id="847" r:id="rId46"/>
    <p:sldId id="852" r:id="rId47"/>
    <p:sldId id="786" r:id="rId48"/>
    <p:sldId id="830" r:id="rId49"/>
    <p:sldId id="804" r:id="rId50"/>
    <p:sldId id="805" r:id="rId51"/>
    <p:sldId id="806" r:id="rId52"/>
    <p:sldId id="807" r:id="rId53"/>
    <p:sldId id="808" r:id="rId54"/>
    <p:sldId id="809" r:id="rId55"/>
    <p:sldId id="810" r:id="rId56"/>
    <p:sldId id="811" r:id="rId57"/>
    <p:sldId id="812" r:id="rId58"/>
    <p:sldId id="813" r:id="rId59"/>
    <p:sldId id="854" r:id="rId60"/>
    <p:sldId id="855" r:id="rId61"/>
    <p:sldId id="856" r:id="rId62"/>
    <p:sldId id="787" r:id="rId63"/>
    <p:sldId id="849" r:id="rId64"/>
    <p:sldId id="824" r:id="rId65"/>
    <p:sldId id="814" r:id="rId66"/>
    <p:sldId id="815" r:id="rId67"/>
    <p:sldId id="816" r:id="rId68"/>
    <p:sldId id="819" r:id="rId69"/>
    <p:sldId id="820" r:id="rId70"/>
    <p:sldId id="821" r:id="rId71"/>
    <p:sldId id="822" r:id="rId72"/>
    <p:sldId id="823" r:id="rId73"/>
    <p:sldId id="850" r:id="rId74"/>
    <p:sldId id="782" r:id="rId75"/>
    <p:sldId id="853" r:id="rId76"/>
    <p:sldId id="654" r:id="rId7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63" autoAdjust="0"/>
  </p:normalViewPr>
  <p:slideViewPr>
    <p:cSldViewPr snapToGrid="0">
      <p:cViewPr varScale="1">
        <p:scale>
          <a:sx n="95" d="100"/>
          <a:sy n="95" d="100"/>
        </p:scale>
        <p:origin x="1134"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28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93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64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78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8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654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494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434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193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heart of the O365 APIs is the discovery service</a:t>
            </a:r>
          </a:p>
          <a:p>
            <a:r>
              <a:rPr lang="en-US" dirty="0" smtClean="0"/>
              <a:t>Discovery services allow you to locate the e resource you want to utilize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should be used in scenarios where you need to customize how tokens are handled. For example, you might want</a:t>
            </a:r>
            <a:r>
              <a:rPr lang="en-US" baseline="0" dirty="0" smtClean="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03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717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6874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2521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6975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7756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needs you to provide a redirect URL and it will give back </a:t>
            </a:r>
            <a:r>
              <a:rPr lang="en-US" smtClean="0"/>
              <a:t>the authorization </a:t>
            </a:r>
            <a:r>
              <a:rPr lang="en-US" dirty="0" smtClean="0"/>
              <a:t>URL</a:t>
            </a:r>
            <a:endParaRPr lang="en-US" dirty="0"/>
          </a:p>
        </p:txBody>
      </p:sp>
      <p:sp>
        <p:nvSpPr>
          <p:cNvPr id="4" name="Date Placeholder 3"/>
          <p:cNvSpPr>
            <a:spLocks noGrp="1"/>
          </p:cNvSpPr>
          <p:nvPr>
            <p:ph type="dt" idx="10"/>
          </p:nvPr>
        </p:nvSpPr>
        <p:spPr/>
        <p:txBody>
          <a:bodyPr/>
          <a:lstStyle/>
          <a:p>
            <a:fld id="{1B4EBD05-8EBB-4AB3-A4B2-2126F6DCC32D}"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ID is a unique identifier</a:t>
            </a:r>
          </a:p>
          <a:p>
            <a:r>
              <a:rPr lang="en-US" dirty="0" smtClean="0"/>
              <a:t>Client Secret is shared between the app and the authorization server</a:t>
            </a:r>
          </a:p>
          <a:p>
            <a:r>
              <a:rPr lang="en-US" dirty="0" smtClean="0"/>
              <a:t>Forms the basis for apps as first-class principals</a:t>
            </a:r>
            <a:endParaRPr lang="en-US" dirty="0"/>
          </a:p>
        </p:txBody>
      </p:sp>
      <p:sp>
        <p:nvSpPr>
          <p:cNvPr id="4" name="Date Placeholder 3"/>
          <p:cNvSpPr>
            <a:spLocks noGrp="1"/>
          </p:cNvSpPr>
          <p:nvPr>
            <p:ph type="dt" idx="10"/>
          </p:nvPr>
        </p:nvSpPr>
        <p:spPr/>
        <p:txBody>
          <a:bodyPr/>
          <a:lstStyle/>
          <a:p>
            <a:fld id="{89A7E491-81C3-4F59-9A1B-8E9BA4671E1E}"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800193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162267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p>
        </p:txBody>
      </p:sp>
    </p:spTree>
    <p:extLst>
      <p:ext uri="{BB962C8B-B14F-4D97-AF65-F5344CB8AC3E}">
        <p14:creationId xmlns:p14="http://schemas.microsoft.com/office/powerpoint/2010/main" val="1294243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803638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Client: application requesting access to a user’s resources</a:t>
            </a:r>
          </a:p>
          <a:p>
            <a:r>
              <a:rPr lang="en-US" dirty="0" smtClean="0"/>
              <a:t>Resource Owner: the user who can grant rights to the application</a:t>
            </a:r>
          </a:p>
          <a:p>
            <a:r>
              <a:rPr lang="en-US" dirty="0" smtClean="0"/>
              <a:t>Resource Server: the server hosting the protected resources and exposing a web-based API</a:t>
            </a:r>
          </a:p>
          <a:p>
            <a:r>
              <a:rPr lang="en-US" dirty="0" smtClean="0"/>
              <a:t>Authorization Server – server issuing tokens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671940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67368116"/>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Security and </a:t>
                      </a:r>
                      <a:r>
                        <a:rPr lang="en-US" sz="1800" b="1" dirty="0" err="1" smtClean="0"/>
                        <a:t>OAuth</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72615"/>
          </a:xfrm>
        </p:spPr>
        <p:txBody>
          <a:bodyPr/>
          <a:lstStyle/>
          <a:p>
            <a:r>
              <a:rPr lang="en-US" dirty="0" smtClean="0"/>
              <a:t>Client: SharePoint app, Azure web application, Windows 8 app</a:t>
            </a:r>
          </a:p>
          <a:p>
            <a:r>
              <a:rPr lang="en-US" dirty="0" smtClean="0"/>
              <a:t>Resource Owner: individual or administrator with an Organizational Account in Azure Active Directory</a:t>
            </a:r>
          </a:p>
          <a:p>
            <a:r>
              <a:rPr lang="en-US" dirty="0" smtClean="0"/>
              <a:t>Resource Server: SharePoint, Exchange</a:t>
            </a:r>
          </a:p>
          <a:p>
            <a:r>
              <a:rPr lang="en-US" dirty="0" smtClean="0"/>
              <a:t>Authorization Server: Azure Access Control Services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02210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31937"/>
          </a:xfrm>
        </p:spPr>
        <p:txBody>
          <a:bodyPr/>
          <a:lstStyle/>
          <a:p>
            <a:r>
              <a:rPr lang="en-US" dirty="0" smtClean="0"/>
              <a:t>Client ID is used to uniquely identify applications</a:t>
            </a:r>
          </a:p>
          <a:p>
            <a:r>
              <a:rPr lang="en-US" dirty="0" smtClean="0"/>
              <a:t>Client Secret is used to authenticate token requests</a:t>
            </a:r>
            <a:endParaRPr lang="en-US" dirty="0"/>
          </a:p>
        </p:txBody>
      </p:sp>
      <p:sp>
        <p:nvSpPr>
          <p:cNvPr id="3" name="Title 2"/>
          <p:cNvSpPr>
            <a:spLocks noGrp="1"/>
          </p:cNvSpPr>
          <p:nvPr>
            <p:ph type="title"/>
          </p:nvPr>
        </p:nvSpPr>
        <p:spPr/>
        <p:txBody>
          <a:bodyPr/>
          <a:lstStyle/>
          <a:p>
            <a:r>
              <a:rPr lang="en-US" dirty="0" smtClean="0"/>
              <a:t>Application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8731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95055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336431"/>
            <a:ext cx="11149013" cy="5063125"/>
          </a:xfrm>
        </p:spPr>
        <p:txBody>
          <a:bodyPr/>
          <a:lstStyle/>
          <a:p>
            <a:r>
              <a:rPr lang="en-US" dirty="0" err="1" smtClean="0"/>
              <a:t>OAuth</a:t>
            </a:r>
            <a:r>
              <a:rPr lang="en-US" dirty="0" smtClean="0"/>
              <a:t> 2.0 Access Tokens are unbound tokens </a:t>
            </a:r>
            <a:br>
              <a:rPr lang="en-US" dirty="0" smtClean="0"/>
            </a:br>
            <a:r>
              <a:rPr lang="en-US" dirty="0" smtClean="0"/>
              <a:t>(</a:t>
            </a:r>
            <a:r>
              <a:rPr lang="en-US" dirty="0" err="1" smtClean="0"/>
              <a:t>a.k.a</a:t>
            </a:r>
            <a:r>
              <a:rPr lang="en-US" dirty="0" smtClean="0"/>
              <a:t>, “Bearer Tokens”)</a:t>
            </a:r>
            <a:br>
              <a:rPr lang="en-US" dirty="0" smtClean="0"/>
            </a:br>
            <a:endParaRPr lang="en-US" dirty="0" smtClean="0"/>
          </a:p>
          <a:p>
            <a:pPr marL="342900" lvl="1" indent="-342900">
              <a:buFont typeface="Arial" panose="020B0604020202020204" pitchFamily="34" charset="0"/>
              <a:buChar char="•"/>
            </a:pPr>
            <a:r>
              <a:rPr lang="en-US" dirty="0" smtClean="0"/>
              <a:t>An Access Token can be used by any application that possesses it</a:t>
            </a:r>
            <a:br>
              <a:rPr lang="en-US" dirty="0" smtClean="0"/>
            </a:br>
            <a:endParaRPr lang="en-US" dirty="0" smtClean="0"/>
          </a:p>
          <a:p>
            <a:pPr marL="342900" lvl="1" indent="-342900">
              <a:buFont typeface="Arial" panose="020B0604020202020204" pitchFamily="34" charset="0"/>
              <a:buChar char="•"/>
            </a:pPr>
            <a:r>
              <a:rPr lang="en-US" dirty="0" smtClean="0"/>
              <a:t>Always </a:t>
            </a:r>
            <a:r>
              <a:rPr lang="en-US" dirty="0"/>
              <a:t>use </a:t>
            </a:r>
            <a:r>
              <a:rPr lang="en-US" dirty="0" smtClean="0"/>
              <a:t>SSL – </a:t>
            </a:r>
            <a:r>
              <a:rPr lang="en-US" dirty="0" err="1" smtClean="0"/>
              <a:t>OAuth</a:t>
            </a:r>
            <a:r>
              <a:rPr lang="en-US" dirty="0" smtClean="0"/>
              <a:t> design depends on it!</a:t>
            </a:r>
            <a:br>
              <a:rPr lang="en-US" dirty="0" smtClean="0"/>
            </a:br>
            <a:endParaRPr lang="en-US" dirty="0"/>
          </a:p>
          <a:p>
            <a:pPr marL="342900" lvl="1" indent="-342900">
              <a:buFont typeface="Arial" panose="020B0604020202020204" pitchFamily="34" charset="0"/>
              <a:buChar char="•"/>
            </a:pPr>
            <a:r>
              <a:rPr lang="en-US" dirty="0"/>
              <a:t>Never expose tokens in JavaScript or allow them to be accessed by client-side debugging </a:t>
            </a:r>
            <a:r>
              <a:rPr lang="en-US" dirty="0" smtClean="0"/>
              <a:t>tools</a:t>
            </a:r>
            <a:br>
              <a:rPr lang="en-US" dirty="0" smtClean="0"/>
            </a:br>
            <a:endParaRPr lang="en-US" dirty="0" smtClean="0"/>
          </a:p>
          <a:p>
            <a:pPr marL="342900" lvl="1" indent="-342900">
              <a:buFont typeface="Arial" panose="020B0604020202020204" pitchFamily="34" charset="0"/>
              <a:buChar char="•"/>
            </a:pPr>
            <a:r>
              <a:rPr lang="en-US" dirty="0" smtClean="0"/>
              <a:t>If an Access Token is compromised, damage is limited by expiration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smtClean="0"/>
              <a:t>If a Refresh Token is compromised, damage is limited because the Client ID and Client Secret are required to get an Access Token from a Refresh Token.</a:t>
            </a:r>
            <a:endParaRPr lang="en-US" dirty="0"/>
          </a:p>
        </p:txBody>
      </p:sp>
      <p:sp>
        <p:nvSpPr>
          <p:cNvPr id="3" name="Title 2"/>
          <p:cNvSpPr>
            <a:spLocks noGrp="1"/>
          </p:cNvSpPr>
          <p:nvPr>
            <p:ph type="title"/>
          </p:nvPr>
        </p:nvSpPr>
        <p:spPr/>
        <p:txBody>
          <a:bodyPr/>
          <a:lstStyle/>
          <a:p>
            <a:r>
              <a:rPr lang="en-US" dirty="0" smtClean="0"/>
              <a:t>Bearer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32165226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Development Scenarios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725965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Provider-Hosted Apps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254138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15672678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03572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smtClean="0">
                <a:gradFill>
                  <a:gsLst>
                    <a:gs pos="2917">
                      <a:schemeClr val="bg2"/>
                    </a:gs>
                    <a:gs pos="95000">
                      <a:schemeClr val="bg2"/>
                    </a:gs>
                  </a:gsLst>
                  <a:lin ang="5400000" scaled="0"/>
                </a:gradFill>
              </a:rPr>
              <a:t>Azure </a:t>
            </a:r>
            <a:r>
              <a:rPr lang="en-US" sz="1600" b="1" spc="-7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836948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a:t>
            </a:r>
            <a:r>
              <a:rPr lang="en-US" dirty="0" err="1"/>
              <a:t>OAuth</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35733312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27766227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19867784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0831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3746075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192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241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1385320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40017056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1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p>
          <a:p>
            <a:r>
              <a:rPr lang="en-US" dirty="0" err="1" smtClean="0"/>
              <a:t>OAuth</a:t>
            </a:r>
            <a:r>
              <a:rPr lang="en-US" dirty="0" smtClean="0"/>
              <a:t> Primer</a:t>
            </a:r>
          </a:p>
          <a:p>
            <a:r>
              <a:rPr lang="en-US" dirty="0" smtClean="0"/>
              <a:t>Development Scenarios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APIs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Application deployed as an Azure Web Site</a:t>
            </a:r>
          </a:p>
          <a:p>
            <a:r>
              <a:rPr lang="en-US" dirty="0" smtClean="0"/>
              <a:t>Application does not require explicit permission grant</a:t>
            </a:r>
          </a:p>
        </p:txBody>
      </p:sp>
      <p:sp>
        <p:nvSpPr>
          <p:cNvPr id="3" name="Title 2"/>
          <p:cNvSpPr>
            <a:spLocks noGrp="1"/>
          </p:cNvSpPr>
          <p:nvPr>
            <p:ph type="title"/>
          </p:nvPr>
        </p:nvSpPr>
        <p:spPr/>
        <p:txBody>
          <a:bodyPr/>
          <a:lstStyle/>
          <a:p>
            <a:r>
              <a:rPr lang="en-US" dirty="0" smtClean="0"/>
              <a:t>O365 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35248152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O365 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16219949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1927436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7008470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7274" y="3425962"/>
            <a:ext cx="140679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Consent dialog</a:t>
            </a:r>
          </a:p>
          <a:p>
            <a:pPr algn="ctr"/>
            <a:r>
              <a:rPr lang="en-US" spc="-70" dirty="0" smtClean="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13003026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2611" y="3188910"/>
            <a:ext cx="1725152"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Grant access using</a:t>
            </a:r>
          </a:p>
          <a:p>
            <a:pPr algn="ctr"/>
            <a:r>
              <a:rPr lang="en-US" spc="-70" dirty="0" smtClean="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3139647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841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31345899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36996199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7844013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34350414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118" y="1189580"/>
            <a:ext cx="11149013" cy="1975132"/>
          </a:xfrm>
        </p:spPr>
        <p:txBody>
          <a:bodyPr vert="horz" lIns="143391" tIns="89619" rIns="143391" bIns="89619" rtlCol="0">
            <a:noAutofit/>
          </a:bodyPr>
          <a:lstStyle/>
          <a:p>
            <a:r>
              <a:rPr lang="en-US" sz="3920" dirty="0"/>
              <a:t>Automatically determine URL of O365 services</a:t>
            </a:r>
          </a:p>
          <a:p>
            <a:r>
              <a:rPr lang="en-US" sz="3920" dirty="0"/>
              <a:t>Supports device app and </a:t>
            </a:r>
            <a:r>
              <a:rPr lang="en-US" sz="3920" dirty="0"/>
              <a:t>website </a:t>
            </a:r>
            <a:r>
              <a:rPr lang="en-US" sz="3920" dirty="0"/>
              <a:t>flows</a:t>
            </a:r>
          </a:p>
          <a:p>
            <a:r>
              <a:rPr lang="en-US" sz="3920" dirty="0"/>
              <a:t>Secured using Azure AD authentication</a:t>
            </a:r>
          </a:p>
          <a:p>
            <a:r>
              <a:rPr lang="en-US" sz="3920" dirty="0"/>
              <a:t>Serves information stored about services in AAD</a:t>
            </a:r>
          </a:p>
        </p:txBody>
      </p:sp>
      <p:sp>
        <p:nvSpPr>
          <p:cNvPr id="2" name="Title 1"/>
          <p:cNvSpPr>
            <a:spLocks noGrp="1"/>
          </p:cNvSpPr>
          <p:nvPr>
            <p:ph type="title"/>
          </p:nvPr>
        </p:nvSpPr>
        <p:spPr>
          <a:xfrm>
            <a:off x="278504" y="281440"/>
            <a:ext cx="11149013" cy="747596"/>
          </a:xfrm>
        </p:spPr>
        <p:txBody>
          <a:bodyPr vert="horz" wrap="square" lIns="143391" tIns="89619" rIns="143391" bIns="89619" rtlCol="0" anchor="t">
            <a:noAutofit/>
          </a:bodyPr>
          <a:lstStyle/>
          <a:p>
            <a:r>
              <a:rPr lang="en-US" sz="5293" dirty="0"/>
              <a:t>Office 365 discovery services</a:t>
            </a:r>
          </a:p>
        </p:txBody>
      </p:sp>
    </p:spTree>
    <p:extLst>
      <p:ext uri="{BB962C8B-B14F-4D97-AF65-F5344CB8AC3E}">
        <p14:creationId xmlns:p14="http://schemas.microsoft.com/office/powerpoint/2010/main" val="515199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8597"/>
            <a:ext cx="11149013" cy="4220857"/>
          </a:xfrm>
        </p:spPr>
        <p:txBody>
          <a:bodyPr/>
          <a:lstStyle/>
          <a:p>
            <a:r>
              <a:rPr lang="en-US" dirty="0" err="1" smtClean="0"/>
              <a:t>AadGraphClient</a:t>
            </a:r>
            <a:r>
              <a:rPr lang="en-US" dirty="0" smtClean="0"/>
              <a:t> – Azure Active Directory</a:t>
            </a:r>
          </a:p>
          <a:p>
            <a:r>
              <a:rPr lang="en-US" dirty="0" err="1" smtClean="0"/>
              <a:t>ExchangeClient</a:t>
            </a:r>
            <a:r>
              <a:rPr lang="en-US" dirty="0" smtClean="0"/>
              <a:t> – Calendar, Contacts, Mail</a:t>
            </a:r>
          </a:p>
          <a:p>
            <a:r>
              <a:rPr lang="en-US" dirty="0" err="1" smtClean="0"/>
              <a:t>SharePointClient</a:t>
            </a:r>
            <a:r>
              <a:rPr lang="en-US" dirty="0" smtClean="0"/>
              <a:t> - Files</a:t>
            </a:r>
            <a:endParaRPr lang="en-US" dirty="0"/>
          </a:p>
        </p:txBody>
      </p:sp>
      <p:sp>
        <p:nvSpPr>
          <p:cNvPr id="3" name="Title 2"/>
          <p:cNvSpPr>
            <a:spLocks noGrp="1"/>
          </p:cNvSpPr>
          <p:nvPr>
            <p:ph type="title"/>
          </p:nvPr>
        </p:nvSpPr>
        <p:spPr/>
        <p:txBody>
          <a:bodyPr/>
          <a:lstStyle/>
          <a:p>
            <a:r>
              <a:rPr lang="en-US" dirty="0" smtClean="0"/>
              <a:t>Office 365 Clients</a:t>
            </a:r>
            <a:endParaRPr lang="en-US" dirty="0"/>
          </a:p>
        </p:txBody>
      </p:sp>
      <p:sp>
        <p:nvSpPr>
          <p:cNvPr id="4" name="Slide Number Placeholder 3"/>
          <p:cNvSpPr>
            <a:spLocks noGrp="1"/>
          </p:cNvSpPr>
          <p:nvPr>
            <p:ph type="sldNum" sz="quarter" idx="12"/>
          </p:nvPr>
        </p:nvSpPr>
        <p:spPr/>
        <p:txBody>
          <a:bodyPr/>
          <a:lstStyle/>
          <a:p>
            <a:pPr defTabSz="914001"/>
            <a:fld id="{727B4C2D-45E2-4621-8491-2995EB46A674}" type="slidenum">
              <a:rPr lang="en-US" smtClean="0">
                <a:gradFill>
                  <a:gsLst>
                    <a:gs pos="100000">
                      <a:srgbClr val="797A7D"/>
                    </a:gs>
                    <a:gs pos="0">
                      <a:srgbClr val="797A7D"/>
                    </a:gs>
                  </a:gsLst>
                  <a:lin ang="5400000" scaled="0"/>
                </a:gradFill>
              </a:rPr>
              <a:pPr defTabSz="914001"/>
              <a:t>56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524058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78" y="650838"/>
            <a:ext cx="9947615" cy="5467078"/>
          </a:xfrm>
          <a:prstGeom prst="rect">
            <a:avLst/>
          </a:prstGeom>
        </p:spPr>
      </p:pic>
    </p:spTree>
    <p:extLst>
      <p:ext uri="{BB962C8B-B14F-4D97-AF65-F5344CB8AC3E}">
        <p14:creationId xmlns:p14="http://schemas.microsoft.com/office/powerpoint/2010/main" val="208967168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Controller</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71165"/>
          </a:xfrm>
        </p:spPr>
        <p:txBody>
          <a:bodyPr/>
          <a:lstStyle/>
          <a:p>
            <a:r>
              <a:rPr lang="en-US" dirty="0" smtClean="0"/>
              <a:t>Embodies all </a:t>
            </a:r>
            <a:r>
              <a:rPr lang="en-US" dirty="0" err="1" smtClean="0"/>
              <a:t>OAuth</a:t>
            </a:r>
            <a:r>
              <a:rPr lang="en-US" dirty="0" smtClean="0"/>
              <a:t> operations</a:t>
            </a:r>
          </a:p>
          <a:p>
            <a:r>
              <a:rPr lang="en-US" dirty="0" smtClean="0"/>
              <a:t>Allows code customizations for special situations</a:t>
            </a:r>
          </a:p>
          <a:p>
            <a:r>
              <a:rPr lang="en-US" dirty="0" smtClean="0"/>
              <a:t>Available on </a:t>
            </a:r>
            <a:r>
              <a:rPr lang="en-US" dirty="0" err="1" smtClean="0"/>
              <a:t>GitHub</a:t>
            </a:r>
            <a:endParaRPr lang="en-US" dirty="0" smtClean="0"/>
          </a:p>
          <a:p>
            <a:r>
              <a:rPr lang="en-US" sz="2000" dirty="0">
                <a:hlinkClick r:id="rId3"/>
              </a:rPr>
              <a:t>https://github.com/AzureADSamples/WebApp-WebAPI-OAuth2-UserIdentity-DotNet</a:t>
            </a:r>
            <a:r>
              <a:rPr lang="en-US" sz="2000" dirty="0" smtClean="0">
                <a:hlinkClick r:id="rId3"/>
              </a:rPr>
              <a:t>/</a:t>
            </a:r>
            <a:br>
              <a:rPr lang="en-US" sz="2000" dirty="0" smtClean="0">
                <a:hlinkClick r:id="rId3"/>
              </a:rPr>
            </a:br>
            <a:r>
              <a:rPr lang="en-US" sz="2000" dirty="0" smtClean="0">
                <a:hlinkClick r:id="rId3"/>
              </a:rPr>
              <a:t>blob/master/</a:t>
            </a:r>
            <a:r>
              <a:rPr lang="en-US" sz="2000" dirty="0" err="1" smtClean="0">
                <a:hlinkClick r:id="rId3"/>
              </a:rPr>
              <a:t>WebApp</a:t>
            </a:r>
            <a:r>
              <a:rPr lang="en-US" sz="2000" dirty="0" smtClean="0">
                <a:hlinkClick r:id="rId3"/>
              </a:rPr>
              <a:t>/Controllers/</a:t>
            </a:r>
            <a:r>
              <a:rPr lang="en-US" sz="2000" dirty="0" err="1" smtClean="0">
                <a:hlinkClick r:id="rId3"/>
              </a:rPr>
              <a:t>OAuthController.cs</a:t>
            </a:r>
            <a:endParaRPr lang="en-US" sz="2000" dirty="0"/>
          </a:p>
        </p:txBody>
      </p:sp>
      <p:sp>
        <p:nvSpPr>
          <p:cNvPr id="3" name="Title 2"/>
          <p:cNvSpPr>
            <a:spLocks noGrp="1"/>
          </p:cNvSpPr>
          <p:nvPr>
            <p:ph type="title"/>
          </p:nvPr>
        </p:nvSpPr>
        <p:spPr/>
        <p:txBody>
          <a:bodyPr/>
          <a:lstStyle/>
          <a:p>
            <a:r>
              <a:rPr lang="en-US" dirty="0" err="1" smtClean="0"/>
              <a:t>OAuth</a:t>
            </a:r>
            <a:r>
              <a:rPr lang="en-US" dirty="0" smtClean="0"/>
              <a:t> Controller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59</a:t>
            </a:fld>
            <a:endParaRPr lang="en-US" dirty="0"/>
          </a:p>
        </p:txBody>
      </p:sp>
    </p:spTree>
    <p:extLst>
      <p:ext uri="{BB962C8B-B14F-4D97-AF65-F5344CB8AC3E}">
        <p14:creationId xmlns:p14="http://schemas.microsoft.com/office/powerpoint/2010/main" val="27704363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deployed as an Azure Web Site</a:t>
            </a:r>
          </a:p>
          <a:p>
            <a:r>
              <a:rPr lang="en-US" dirty="0" smtClean="0"/>
              <a:t>App registered with Azure Active Directory</a:t>
            </a:r>
          </a:p>
          <a:p>
            <a:r>
              <a:rPr lang="en-US" dirty="0" smtClean="0"/>
              <a:t>Client ID and Client Secret defined in AAD</a:t>
            </a:r>
          </a:p>
          <a:p>
            <a:r>
              <a:rPr lang="en-US" dirty="0" smtClean="0"/>
              <a:t>Permissions granted specifically in AAD</a:t>
            </a:r>
            <a:endParaRPr lang="en-US" dirty="0"/>
          </a:p>
        </p:txBody>
      </p:sp>
      <p:sp>
        <p:nvSpPr>
          <p:cNvPr id="3" name="Title 2"/>
          <p:cNvSpPr>
            <a:spLocks noGrp="1"/>
          </p:cNvSpPr>
          <p:nvPr>
            <p:ph type="title"/>
          </p:nvPr>
        </p:nvSpPr>
        <p:spPr/>
        <p:txBody>
          <a:bodyPr/>
          <a:lstStyle/>
          <a:p>
            <a:r>
              <a:rPr lang="en-US" dirty="0" err="1" smtClean="0"/>
              <a:t>OAuth</a:t>
            </a:r>
            <a:r>
              <a:rPr lang="en-US" dirty="0" smtClean="0"/>
              <a:t> Controller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60</a:t>
            </a:fld>
            <a:endParaRPr lang="en-US" dirty="0"/>
          </a:p>
        </p:txBody>
      </p:sp>
    </p:spTree>
    <p:extLst>
      <p:ext uri="{BB962C8B-B14F-4D97-AF65-F5344CB8AC3E}">
        <p14:creationId xmlns:p14="http://schemas.microsoft.com/office/powerpoint/2010/main" val="305643528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7" y="4838257"/>
            <a:ext cx="1973489"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smtClean="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54697299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95193901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38228477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28309" y="1243114"/>
            <a:ext cx="2039816" cy="2215991"/>
          </a:xfrm>
          <a:prstGeom prst="rect">
            <a:avLst/>
          </a:prstGeom>
          <a:noFill/>
        </p:spPr>
        <p:txBody>
          <a:bodyPr wrap="square" lIns="0" tIns="0" rIns="0" bIns="0" rtlCol="0">
            <a:spAutoFit/>
          </a:bodyPr>
          <a:lstStyle/>
          <a:p>
            <a:r>
              <a:rPr lang="en-US" sz="2400" i="1" spc="-70" dirty="0" smtClean="0">
                <a:solidFill>
                  <a:srgbClr val="FF0000"/>
                </a:solidFill>
              </a:rPr>
              <a:t>The consent form is not utilized when permissions are explicitly granted in AAD.</a:t>
            </a:r>
          </a:p>
        </p:txBody>
      </p:sp>
    </p:spTree>
    <p:extLst>
      <p:ext uri="{BB962C8B-B14F-4D97-AF65-F5344CB8AC3E}">
        <p14:creationId xmlns:p14="http://schemas.microsoft.com/office/powerpoint/2010/main" val="237489447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76982047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250827028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62114024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281063296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1" y="1570876"/>
            <a:ext cx="11485019" cy="3161897"/>
          </a:xfrm>
          <a:prstGeom prst="rect">
            <a:avLst/>
          </a:prstGeom>
        </p:spPr>
      </p:pic>
    </p:spTree>
    <p:extLst>
      <p:ext uri="{BB962C8B-B14F-4D97-AF65-F5344CB8AC3E}">
        <p14:creationId xmlns:p14="http://schemas.microsoft.com/office/powerpoint/2010/main" val="10783163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Oauth</a:t>
            </a:r>
            <a:r>
              <a:rPr lang="en-US" dirty="0" smtClean="0"/>
              <a:t> Controller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832799"/>
          </a:xfrm>
        </p:spPr>
        <p:txBody>
          <a:bodyPr/>
          <a:lstStyle/>
          <a:p>
            <a:r>
              <a:rPr lang="en-US" dirty="0"/>
              <a:t>Azure Active Directory</a:t>
            </a:r>
          </a:p>
          <a:p>
            <a:r>
              <a:rPr lang="en-US" dirty="0" err="1"/>
              <a:t>OAuth</a:t>
            </a:r>
            <a:r>
              <a:rPr lang="en-US" dirty="0"/>
              <a:t> Primer</a:t>
            </a:r>
          </a:p>
          <a:p>
            <a:r>
              <a:rPr lang="en-US" dirty="0"/>
              <a:t>Development Scenarios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71</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6888</Words>
  <Application>Microsoft Office PowerPoint</Application>
  <PresentationFormat>Custom</PresentationFormat>
  <Paragraphs>731</Paragraphs>
  <Slides>72</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72</vt:i4>
      </vt:variant>
    </vt:vector>
  </HeadingPairs>
  <TitlesOfParts>
    <vt:vector size="82"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What is OAuth 2.0?</vt:lpstr>
      <vt:lpstr>OAuth 2.0 Actors</vt:lpstr>
      <vt:lpstr>OAuth 2.0 Actors in Office 365</vt:lpstr>
      <vt:lpstr>Application Principals</vt:lpstr>
      <vt:lpstr>OAuth 2.0 Tokens</vt:lpstr>
      <vt:lpstr>Bearer Tokens</vt:lpstr>
      <vt:lpstr>Development Scenarios</vt:lpstr>
      <vt:lpstr>Provider-Hosted Apps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SharePointAcsContext Class</vt:lpstr>
      <vt:lpstr>Making REST Calls with OAuth</vt:lpstr>
      <vt:lpstr>Making CSOM Calls with OAuth</vt:lpstr>
      <vt:lpstr>PowerPoint Presentation</vt:lpstr>
      <vt:lpstr>Office 365 APIs</vt:lpstr>
      <vt:lpstr>O365 APIS Flow Scenario</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Office 365 discovery services</vt:lpstr>
      <vt:lpstr>Office 365 Clients</vt:lpstr>
      <vt:lpstr>PowerPoint Presentation</vt:lpstr>
      <vt:lpstr>OAuth Controller</vt:lpstr>
      <vt:lpstr>OAuth Controller class</vt:lpstr>
      <vt:lpstr>OAuth Controller Flow Scenario</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Programming the OAuth Controller</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2014-08-27T11:12:48Z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