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40"/>
  </p:notesMasterIdLst>
  <p:handoutMasterIdLst>
    <p:handoutMasterId r:id="rId41"/>
  </p:handoutMasterIdLst>
  <p:sldIdLst>
    <p:sldId id="778" r:id="rId6"/>
    <p:sldId id="780" r:id="rId7"/>
    <p:sldId id="789" r:id="rId8"/>
    <p:sldId id="871" r:id="rId9"/>
    <p:sldId id="872" r:id="rId10"/>
    <p:sldId id="853" r:id="rId11"/>
    <p:sldId id="817" r:id="rId12"/>
    <p:sldId id="854" r:id="rId13"/>
    <p:sldId id="855" r:id="rId14"/>
    <p:sldId id="856" r:id="rId15"/>
    <p:sldId id="857" r:id="rId16"/>
    <p:sldId id="858" r:id="rId17"/>
    <p:sldId id="859" r:id="rId18"/>
    <p:sldId id="860" r:id="rId19"/>
    <p:sldId id="861" r:id="rId20"/>
    <p:sldId id="862" r:id="rId21"/>
    <p:sldId id="863" r:id="rId22"/>
    <p:sldId id="849" r:id="rId23"/>
    <p:sldId id="864" r:id="rId24"/>
    <p:sldId id="865" r:id="rId25"/>
    <p:sldId id="866" r:id="rId26"/>
    <p:sldId id="867" r:id="rId27"/>
    <p:sldId id="868" r:id="rId28"/>
    <p:sldId id="816" r:id="rId29"/>
    <p:sldId id="850" r:id="rId30"/>
    <p:sldId id="840" r:id="rId31"/>
    <p:sldId id="841" r:id="rId32"/>
    <p:sldId id="842" r:id="rId33"/>
    <p:sldId id="843" r:id="rId34"/>
    <p:sldId id="844" r:id="rId35"/>
    <p:sldId id="851" r:id="rId36"/>
    <p:sldId id="846" r:id="rId37"/>
    <p:sldId id="852" r:id="rId38"/>
    <p:sldId id="870" r:id="rId39"/>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0042AC"/>
    <a:srgbClr val="68217A"/>
    <a:srgbClr val="0072C6"/>
    <a:srgbClr val="2D82FF"/>
    <a:srgbClr val="0088EE"/>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188" autoAdjust="0"/>
  </p:normalViewPr>
  <p:slideViewPr>
    <p:cSldViewPr snapToGrid="0">
      <p:cViewPr varScale="1">
        <p:scale>
          <a:sx n="64" d="100"/>
          <a:sy n="64" d="100"/>
        </p:scale>
        <p:origin x="1044" y="60"/>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308"/>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12/12/2014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12/12/2014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slides shows a typical example using the CSOM from JavaScript behind a page in a SharePoint 2013 site. This code also leverages jQuery and in particular the document ready</a:t>
            </a:r>
            <a:r>
              <a:rPr lang="en-US" baseline="0" dirty="0" smtClean="0"/>
              <a:t> function to execute the </a:t>
            </a:r>
            <a:r>
              <a:rPr lang="en-US" b="1" baseline="0" dirty="0" err="1" smtClean="0"/>
              <a:t>onPageLoad</a:t>
            </a:r>
            <a:r>
              <a:rPr lang="en-US" baseline="0" dirty="0" smtClean="0"/>
              <a:t> function when the DOM is ready to access. Note how this code calls </a:t>
            </a:r>
            <a:r>
              <a:rPr lang="en-US" b="1" baseline="0" dirty="0" err="1" smtClean="0"/>
              <a:t>ExecuteOrDelayUntilScriptLoaded</a:t>
            </a:r>
            <a:r>
              <a:rPr lang="en-US" baseline="0" dirty="0" smtClean="0"/>
              <a:t> to force the download of sp.js before executing the </a:t>
            </a:r>
            <a:r>
              <a:rPr lang="en-US" b="1" baseline="0" dirty="0" err="1" smtClean="0"/>
              <a:t>initializeCSOM</a:t>
            </a:r>
            <a:r>
              <a:rPr lang="en-US" baseline="0" dirty="0" smtClean="0"/>
              <a:t> function. This is a common practice to ensure that that CSOM is available for use before you begin to program against it.</a:t>
            </a:r>
            <a:endParaRPr lang="en-US" dirty="0"/>
          </a:p>
        </p:txBody>
      </p:sp>
    </p:spTree>
    <p:extLst>
      <p:ext uri="{BB962C8B-B14F-4D97-AF65-F5344CB8AC3E}">
        <p14:creationId xmlns:p14="http://schemas.microsoft.com/office/powerpoint/2010/main" val="3574479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By default, the managed client object models authenticate users by using their Windows credentials (</a:t>
            </a:r>
            <a:r>
              <a:rPr lang="en-US" b="1" dirty="0" err="1" smtClean="0"/>
              <a:t>DefaultCredentials</a:t>
            </a:r>
            <a:r>
              <a:rPr lang="en-US" dirty="0" smtClean="0"/>
              <a:t>). Optionally, you can change the authentication mode on the </a:t>
            </a:r>
            <a:r>
              <a:rPr lang="en-US" b="1" dirty="0" err="1" smtClean="0"/>
              <a:t>ClientContext</a:t>
            </a:r>
            <a:r>
              <a:rPr lang="en-US" dirty="0" smtClean="0"/>
              <a:t> object and specify using Forms authentication instead. A user must then supply a user name and password through properties on </a:t>
            </a:r>
            <a:r>
              <a:rPr lang="en-US" b="1" dirty="0" err="1" smtClean="0"/>
              <a:t>ClientContext</a:t>
            </a:r>
            <a:r>
              <a:rPr lang="en-US" dirty="0" smtClean="0"/>
              <a:t>. Behind the scenes, SharePoint Foundation calls the </a:t>
            </a:r>
            <a:r>
              <a:rPr lang="en-US" b="1" dirty="0" smtClean="0"/>
              <a:t>Authentication</a:t>
            </a:r>
            <a:r>
              <a:rPr lang="en-US" dirty="0" smtClean="0"/>
              <a:t> Web service, obtains the correct cookie, and then makes the necessary object model calls. To run managed client code against a Forms authentication server, you must change to Forms authentication. This requirement does not apply to the JavaScript object model.</a:t>
            </a:r>
          </a:p>
          <a:p>
            <a:endParaRPr lang="en-US" dirty="0" smtClean="0"/>
          </a:p>
          <a:p>
            <a:r>
              <a:rPr lang="en-US" dirty="0" smtClean="0"/>
              <a:t>The managed client object models provide a </a:t>
            </a:r>
            <a:r>
              <a:rPr lang="en-US" b="1" dirty="0" err="1" smtClean="0"/>
              <a:t>ClientAuthenticationMode</a:t>
            </a:r>
            <a:r>
              <a:rPr lang="en-US" dirty="0" smtClean="0"/>
              <a:t> enumeration whose values are </a:t>
            </a:r>
            <a:r>
              <a:rPr lang="en-US" b="1" dirty="0" smtClean="0"/>
              <a:t>Anonymous</a:t>
            </a:r>
            <a:r>
              <a:rPr lang="en-US" dirty="0" smtClean="0"/>
              <a:t>, </a:t>
            </a:r>
            <a:r>
              <a:rPr lang="en-US" b="1" dirty="0" smtClean="0"/>
              <a:t>Default</a:t>
            </a:r>
            <a:r>
              <a:rPr lang="en-US" dirty="0" smtClean="0"/>
              <a:t>, and </a:t>
            </a:r>
            <a:r>
              <a:rPr lang="en-US" b="1" dirty="0" err="1" smtClean="0"/>
              <a:t>FormsAuthentication</a:t>
            </a:r>
            <a:r>
              <a:rPr lang="en-US" dirty="0" smtClean="0"/>
              <a:t>. To specify Forms authentication, use code similar to the following:</a:t>
            </a:r>
          </a:p>
          <a:p>
            <a:pPr lvl="1"/>
            <a:r>
              <a:rPr lang="en-US" b="1" dirty="0" err="1" smtClean="0"/>
              <a:t>clientContext.AuthenticationMode</a:t>
            </a:r>
            <a:r>
              <a:rPr lang="en-US" b="1" dirty="0" smtClean="0"/>
              <a:t> = </a:t>
            </a:r>
            <a:r>
              <a:rPr lang="en-US" b="1" dirty="0" err="1" smtClean="0"/>
              <a:t>ClientAuthenticationMode.FormsAuthentication</a:t>
            </a:r>
            <a:r>
              <a:rPr lang="en-US" b="1" dirty="0" smtClean="0"/>
              <a:t>;</a:t>
            </a:r>
          </a:p>
          <a:p>
            <a:endParaRPr lang="en-US" dirty="0" smtClean="0"/>
          </a:p>
          <a:p>
            <a:r>
              <a:rPr lang="en-US" dirty="0" smtClean="0"/>
              <a:t>In addition to setting the authentication mode, you must specify the user name and password information, such as follows:</a:t>
            </a:r>
          </a:p>
          <a:p>
            <a:pPr lvl="1"/>
            <a:r>
              <a:rPr lang="en-US" b="1" dirty="0" err="1" smtClean="0"/>
              <a:t>FormsAuthenticationLoginInfoformsAuthInfo</a:t>
            </a:r>
            <a:r>
              <a:rPr lang="en-US" b="1" dirty="0" smtClean="0"/>
              <a:t> = new </a:t>
            </a:r>
            <a:r>
              <a:rPr lang="en-US" b="1" dirty="0" err="1" smtClean="0"/>
              <a:t>FormsAuthenticationLoginInfo</a:t>
            </a:r>
            <a:r>
              <a:rPr lang="en-US" b="1" dirty="0" smtClean="0"/>
              <a:t>("</a:t>
            </a:r>
            <a:r>
              <a:rPr lang="en-US" b="1" dirty="0" err="1" smtClean="0"/>
              <a:t>MyUser</a:t>
            </a:r>
            <a:r>
              <a:rPr lang="en-US" b="1" dirty="0" smtClean="0"/>
              <a:t>", "</a:t>
            </a:r>
            <a:r>
              <a:rPr lang="en-US" b="1" dirty="0" err="1" smtClean="0"/>
              <a:t>MyPassword</a:t>
            </a:r>
            <a:r>
              <a:rPr lang="en-US" b="1" dirty="0" smtClean="0"/>
              <a:t>");</a:t>
            </a:r>
          </a:p>
          <a:p>
            <a:pPr lvl="1"/>
            <a:r>
              <a:rPr lang="en-US" b="1" dirty="0" err="1" smtClean="0"/>
              <a:t>clientContext.FormsAuthenticationLoginInfo</a:t>
            </a:r>
            <a:r>
              <a:rPr lang="en-US" b="1" dirty="0" smtClean="0"/>
              <a:t> = </a:t>
            </a:r>
            <a:r>
              <a:rPr lang="en-US" b="1" dirty="0" err="1" smtClean="0"/>
              <a:t>formsAuthInfo</a:t>
            </a:r>
            <a:r>
              <a:rPr lang="en-US" b="1" dirty="0" smtClean="0"/>
              <a:t>;</a:t>
            </a:r>
          </a:p>
          <a:p>
            <a:r>
              <a:rPr lang="en-US" dirty="0" smtClean="0"/>
              <a:t> </a:t>
            </a:r>
          </a:p>
          <a:p>
            <a:r>
              <a:rPr lang="en-US" b="1" i="1" dirty="0" smtClean="0"/>
              <a:t>Note:  </a:t>
            </a:r>
            <a:r>
              <a:rPr lang="en-US" i="1" dirty="0" smtClean="0"/>
              <a:t>The account name and password in </a:t>
            </a:r>
            <a:r>
              <a:rPr lang="en-US" i="1" dirty="0" err="1" smtClean="0"/>
              <a:t>formsAuthInfo</a:t>
            </a:r>
            <a:r>
              <a:rPr lang="en-US" i="1" dirty="0" smtClean="0"/>
              <a:t> are sent in clear text, so you must use HTTPS protocol instead of HTTP.</a:t>
            </a:r>
            <a:endParaRPr lang="en-US" i="1" dirty="0"/>
          </a:p>
        </p:txBody>
      </p:sp>
      <p:sp>
        <p:nvSpPr>
          <p:cNvPr id="13" name="Slide Image Placeholder 12"/>
          <p:cNvSpPr>
            <a:spLocks noGrp="1" noRot="1" noChangeAspect="1"/>
          </p:cNvSpPr>
          <p:nvPr>
            <p:ph type="sldImg"/>
          </p:nvPr>
        </p:nvSpPr>
        <p:spPr/>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10 - Data Access – Client Side</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10-</a:t>
            </a:r>
            <a:fld id="{073E6628-0705-4E34-90AA-D61A964D0AFD}" type="slidenum">
              <a:rPr lang="en-US" smtClean="0"/>
              <a:pPr/>
              <a:t>15</a:t>
            </a:fld>
            <a:endParaRPr lang="en-US" dirty="0"/>
          </a:p>
        </p:txBody>
      </p:sp>
    </p:spTree>
    <p:extLst>
      <p:ext uri="{BB962C8B-B14F-4D97-AF65-F5344CB8AC3E}">
        <p14:creationId xmlns:p14="http://schemas.microsoft.com/office/powerpoint/2010/main" val="3112247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After creating</a:t>
            </a:r>
            <a:r>
              <a:rPr lang="nl-BE" baseline="0" dirty="0" smtClean="0"/>
              <a:t> the </a:t>
            </a:r>
            <a:r>
              <a:rPr lang="nl-BE" b="1" baseline="0" dirty="0" smtClean="0"/>
              <a:t>ClientContext</a:t>
            </a:r>
            <a:r>
              <a:rPr lang="nl-BE" baseline="0" dirty="0" smtClean="0"/>
              <a:t>, you can create a </a:t>
            </a:r>
            <a:r>
              <a:rPr lang="nl-BE" b="1" baseline="0" dirty="0" smtClean="0"/>
              <a:t>ExceptionHandlingScope</a:t>
            </a:r>
            <a:r>
              <a:rPr lang="nl-BE" baseline="0" dirty="0" smtClean="0"/>
              <a:t>. You can wrap up all your code that communicates with the client object model within a </a:t>
            </a:r>
            <a:r>
              <a:rPr lang="nl-BE" b="1" baseline="0" dirty="0" smtClean="0"/>
              <a:t>using(eScope.StartScope()){...} </a:t>
            </a:r>
            <a:r>
              <a:rPr lang="nl-BE" baseline="0" dirty="0" smtClean="0"/>
              <a:t>to avoid that exceptions go back and forth over the wire. All exceptions are queued and can be checked in the </a:t>
            </a:r>
            <a:r>
              <a:rPr lang="nl-BE" b="1" baseline="0" dirty="0" smtClean="0"/>
              <a:t>using</a:t>
            </a:r>
            <a:r>
              <a:rPr lang="nl-BE" baseline="0" dirty="0" smtClean="0"/>
              <a:t> (</a:t>
            </a:r>
            <a:r>
              <a:rPr lang="nl-BE" b="1" baseline="0" dirty="0" smtClean="0"/>
              <a:t>StartCatch()){...} </a:t>
            </a:r>
            <a:r>
              <a:rPr lang="nl-BE" baseline="0" dirty="0" smtClean="0"/>
              <a:t>part of your code.</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10 - Data Access – Client Side</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10-</a:t>
            </a:r>
            <a:fld id="{073E6628-0705-4E34-90AA-D61A964D0AFD}" type="slidenum">
              <a:rPr lang="en-US" smtClean="0"/>
              <a:pPr/>
              <a:t>17</a:t>
            </a:fld>
            <a:endParaRPr lang="en-US" dirty="0"/>
          </a:p>
        </p:txBody>
      </p:sp>
    </p:spTree>
    <p:extLst>
      <p:ext uri="{BB962C8B-B14F-4D97-AF65-F5344CB8AC3E}">
        <p14:creationId xmlns:p14="http://schemas.microsoft.com/office/powerpoint/2010/main" val="1565251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You cannot</a:t>
            </a:r>
            <a:r>
              <a:rPr lang="nl-BE" baseline="0" dirty="0" smtClean="0"/>
              <a:t> only retrieve data using the ClientOM, but you can also create objects using specific classes.</a:t>
            </a:r>
          </a:p>
          <a:p>
            <a:pPr marL="628650" lvl="1" indent="-171450">
              <a:buFont typeface="Arial" pitchFamily="34" charset="0"/>
              <a:buChar char="•"/>
            </a:pPr>
            <a:r>
              <a:rPr lang="nl-BE" b="1" baseline="0" dirty="0" smtClean="0"/>
              <a:t>ListCreationInformation</a:t>
            </a:r>
            <a:r>
              <a:rPr lang="nl-BE" baseline="0" dirty="0" smtClean="0"/>
              <a:t>: use this class to create a new list. You can set properties like </a:t>
            </a:r>
            <a:r>
              <a:rPr lang="nl-BE" b="1" baseline="0" dirty="0" smtClean="0"/>
              <a:t>Title</a:t>
            </a:r>
            <a:r>
              <a:rPr lang="nl-BE" baseline="0" dirty="0" smtClean="0"/>
              <a:t> and </a:t>
            </a:r>
            <a:r>
              <a:rPr lang="nl-BE" b="1" baseline="0" dirty="0" smtClean="0"/>
              <a:t>TemplateType</a:t>
            </a:r>
            <a:r>
              <a:rPr lang="nl-BE" baseline="0" dirty="0" smtClean="0"/>
              <a:t> before calling the </a:t>
            </a:r>
            <a:r>
              <a:rPr lang="nl-BE" b="1" baseline="0" dirty="0" smtClean="0"/>
              <a:t>web.Lists.Add</a:t>
            </a:r>
            <a:r>
              <a:rPr lang="nl-BE" baseline="0" dirty="0" smtClean="0"/>
              <a:t> method, passing the </a:t>
            </a:r>
            <a:r>
              <a:rPr lang="nl-BE" b="1" baseline="0" dirty="0" smtClean="0"/>
              <a:t>ListCreationInformation</a:t>
            </a:r>
            <a:r>
              <a:rPr lang="nl-BE" baseline="0" dirty="0" smtClean="0"/>
              <a:t> object as argument.</a:t>
            </a:r>
          </a:p>
          <a:p>
            <a:pPr marL="628650" lvl="1" indent="-171450">
              <a:buFont typeface="Arial" pitchFamily="34" charset="0"/>
              <a:buChar char="•"/>
            </a:pPr>
            <a:r>
              <a:rPr lang="nl-BE" b="1" baseline="0" dirty="0" smtClean="0"/>
              <a:t>ListItemCreationInformation</a:t>
            </a:r>
            <a:r>
              <a:rPr lang="nl-BE" baseline="0" dirty="0" smtClean="0"/>
              <a:t>: use this class to create a new list item on an existing list. The </a:t>
            </a:r>
            <a:r>
              <a:rPr lang="nl-BE" b="1" baseline="0" dirty="0" smtClean="0"/>
              <a:t>AddItem</a:t>
            </a:r>
            <a:r>
              <a:rPr lang="nl-BE" baseline="0" dirty="0" smtClean="0"/>
              <a:t> method on the List object accepts the </a:t>
            </a:r>
            <a:r>
              <a:rPr lang="nl-BE" b="1" baseline="0" dirty="0" smtClean="0"/>
              <a:t>ListItemCreationInformation</a:t>
            </a:r>
            <a:r>
              <a:rPr lang="nl-BE" baseline="0" dirty="0" smtClean="0"/>
              <a:t> argument and returns the new list item of type </a:t>
            </a:r>
            <a:r>
              <a:rPr lang="nl-BE" b="1" baseline="0" dirty="0" smtClean="0"/>
              <a:t>ListItem</a:t>
            </a:r>
            <a:r>
              <a:rPr lang="nl-BE" baseline="0" dirty="0" smtClean="0"/>
              <a:t>. You can fill out the list item using the </a:t>
            </a:r>
            <a:r>
              <a:rPr lang="en-US" sz="1200" b="1" kern="1200" dirty="0" err="1" smtClean="0">
                <a:solidFill>
                  <a:schemeClr val="tx1"/>
                </a:solidFill>
                <a:effectLst/>
                <a:latin typeface="+mn-lt"/>
                <a:ea typeface="+mn-ea"/>
                <a:cs typeface="+mn-cs"/>
              </a:rPr>
              <a:t>listItem</a:t>
            </a:r>
            <a:r>
              <a:rPr lang="en-US" sz="1200" b="1" kern="1200" dirty="0" smtClean="0">
                <a:solidFill>
                  <a:schemeClr val="tx1"/>
                </a:solidFill>
                <a:effectLst/>
                <a:latin typeface="+mn-lt"/>
                <a:ea typeface="+mn-ea"/>
                <a:cs typeface="+mn-cs"/>
              </a:rPr>
              <a:t>["Title"] </a:t>
            </a:r>
            <a:r>
              <a:rPr lang="en-US" sz="1200" kern="1200" dirty="0" smtClean="0">
                <a:solidFill>
                  <a:schemeClr val="tx1"/>
                </a:solidFill>
                <a:effectLst/>
                <a:latin typeface="+mn-lt"/>
                <a:ea typeface="+mn-ea"/>
                <a:cs typeface="+mn-cs"/>
              </a:rPr>
              <a:t>syntax for the different</a:t>
            </a:r>
            <a:r>
              <a:rPr lang="en-US" sz="1200" kern="1200" baseline="0" dirty="0" smtClean="0">
                <a:solidFill>
                  <a:schemeClr val="tx1"/>
                </a:solidFill>
                <a:effectLst/>
                <a:latin typeface="+mn-lt"/>
                <a:ea typeface="+mn-ea"/>
                <a:cs typeface="+mn-cs"/>
              </a:rPr>
              <a:t> columns on the list, and calling the </a:t>
            </a:r>
            <a:r>
              <a:rPr lang="en-US" sz="1200" b="1" kern="1200" baseline="0" dirty="0" smtClean="0">
                <a:solidFill>
                  <a:schemeClr val="tx1"/>
                </a:solidFill>
                <a:effectLst/>
                <a:latin typeface="+mn-lt"/>
                <a:ea typeface="+mn-ea"/>
                <a:cs typeface="+mn-cs"/>
              </a:rPr>
              <a:t>Update()</a:t>
            </a:r>
            <a:r>
              <a:rPr lang="en-US" sz="1200" kern="1200" baseline="0" dirty="0" smtClean="0">
                <a:solidFill>
                  <a:schemeClr val="tx1"/>
                </a:solidFill>
                <a:effectLst/>
                <a:latin typeface="+mn-lt"/>
                <a:ea typeface="+mn-ea"/>
                <a:cs typeface="+mn-cs"/>
              </a:rPr>
              <a:t> method on the list item.</a:t>
            </a:r>
          </a:p>
          <a:p>
            <a:pPr marL="628650" lvl="1" indent="-171450">
              <a:buFont typeface="Arial" pitchFamily="34" charset="0"/>
              <a:buChar char="•"/>
            </a:pPr>
            <a:r>
              <a:rPr lang="nl-BE" sz="1200" b="1" kern="1200" baseline="0" dirty="0" smtClean="0">
                <a:solidFill>
                  <a:schemeClr val="tx1"/>
                </a:solidFill>
                <a:effectLst/>
                <a:latin typeface="+mn-lt"/>
                <a:ea typeface="+mn-ea"/>
                <a:cs typeface="+mn-cs"/>
              </a:rPr>
              <a:t>WebCreationInformation</a:t>
            </a:r>
            <a:r>
              <a:rPr lang="nl-BE" sz="1200" kern="1200" baseline="0" dirty="0" smtClean="0">
                <a:solidFill>
                  <a:schemeClr val="tx1"/>
                </a:solidFill>
                <a:effectLst/>
                <a:latin typeface="+mn-lt"/>
                <a:ea typeface="+mn-ea"/>
                <a:cs typeface="+mn-cs"/>
              </a:rPr>
              <a:t>:  if you want to create a new SharePoint site, instantiate an object of this type and pass it to the </a:t>
            </a:r>
            <a:r>
              <a:rPr lang="nl-BE" sz="1200" b="1" kern="1200" baseline="0" dirty="0" smtClean="0">
                <a:solidFill>
                  <a:schemeClr val="tx1"/>
                </a:solidFill>
                <a:effectLst/>
                <a:latin typeface="+mn-lt"/>
                <a:ea typeface="+mn-ea"/>
                <a:cs typeface="+mn-cs"/>
              </a:rPr>
              <a:t>Webs.Add</a:t>
            </a:r>
            <a:r>
              <a:rPr lang="nl-BE" sz="1200" kern="1200" baseline="0" dirty="0" smtClean="0">
                <a:solidFill>
                  <a:schemeClr val="tx1"/>
                </a:solidFill>
                <a:effectLst/>
                <a:latin typeface="+mn-lt"/>
                <a:ea typeface="+mn-ea"/>
                <a:cs typeface="+mn-cs"/>
              </a:rPr>
              <a:t> method of a Web object.</a:t>
            </a:r>
          </a:p>
          <a:p>
            <a:pPr marL="628650" lvl="1" indent="-171450">
              <a:buFont typeface="Arial" pitchFamily="34" charset="0"/>
              <a:buChar char="•"/>
            </a:pPr>
            <a:r>
              <a:rPr lang="nl-BE" sz="1200" b="1" kern="1200" baseline="0" dirty="0" smtClean="0">
                <a:solidFill>
                  <a:schemeClr val="tx1"/>
                </a:solidFill>
                <a:effectLst/>
                <a:latin typeface="+mn-lt"/>
                <a:ea typeface="+mn-ea"/>
                <a:cs typeface="+mn-cs"/>
              </a:rPr>
              <a:t>NavigationNodeCreationInformation</a:t>
            </a:r>
            <a:r>
              <a:rPr lang="nl-BE" sz="1200" kern="1200" baseline="0" dirty="0" smtClean="0">
                <a:solidFill>
                  <a:schemeClr val="tx1"/>
                </a:solidFill>
                <a:effectLst/>
                <a:latin typeface="+mn-lt"/>
                <a:ea typeface="+mn-ea"/>
                <a:cs typeface="+mn-cs"/>
              </a:rPr>
              <a:t>: use this class to create a new navigation node.</a:t>
            </a:r>
            <a:endParaRPr lang="nl-BE" baseline="0" dirty="0" smtClean="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10 - Data Access – Client Side</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10-</a:t>
            </a:r>
            <a:fld id="{073E6628-0705-4E34-90AA-D61A964D0AFD}" type="slidenum">
              <a:rPr lang="en-US" smtClean="0"/>
              <a:pPr/>
              <a:t>26</a:t>
            </a:fld>
            <a:endParaRPr lang="en-US" dirty="0"/>
          </a:p>
        </p:txBody>
      </p:sp>
    </p:spTree>
    <p:extLst>
      <p:ext uri="{BB962C8B-B14F-4D97-AF65-F5344CB8AC3E}">
        <p14:creationId xmlns:p14="http://schemas.microsoft.com/office/powerpoint/2010/main" val="3596988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12/12/2014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33</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71961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12/12/2014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875356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x</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10 - Data Access – Client Side</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10-</a:t>
            </a:r>
            <a:fld id="{073E6628-0705-4E34-90AA-D61A964D0AFD}" type="slidenum">
              <a:rPr lang="en-US" smtClean="0"/>
              <a:pPr/>
              <a:t>6</a:t>
            </a:fld>
            <a:endParaRPr lang="en-US" dirty="0"/>
          </a:p>
        </p:txBody>
      </p:sp>
    </p:spTree>
    <p:extLst>
      <p:ext uri="{BB962C8B-B14F-4D97-AF65-F5344CB8AC3E}">
        <p14:creationId xmlns:p14="http://schemas.microsoft.com/office/powerpoint/2010/main" val="1179731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The Client Object Model contains a lot of overlap coverage</a:t>
            </a:r>
            <a:r>
              <a:rPr lang="en-US" baseline="0" dirty="0" smtClean="0"/>
              <a:t> with the full SharePoint API. A lot activities that are possible through the SharePoint API, are also possible through the different client object models.</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10 - Data Access – Client Side</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10-</a:t>
            </a:r>
            <a:fld id="{073E6628-0705-4E34-90AA-D61A964D0AFD}" type="slidenum">
              <a:rPr lang="en-US" smtClean="0"/>
              <a:pPr/>
              <a:t>8</a:t>
            </a:fld>
            <a:endParaRPr lang="en-US" dirty="0"/>
          </a:p>
        </p:txBody>
      </p:sp>
    </p:spTree>
    <p:extLst>
      <p:ext uri="{BB962C8B-B14F-4D97-AF65-F5344CB8AC3E}">
        <p14:creationId xmlns:p14="http://schemas.microsoft.com/office/powerpoint/2010/main" val="1737746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above lists new areas in the SharePoint 2013 remote API that are accessible through</a:t>
            </a:r>
            <a:r>
              <a:rPr lang="en-US" baseline="0" dirty="0" smtClean="0"/>
              <a:t> both CSOM and REST. This is a welcome change because most of this functionality is only available through server-side APIs in a SharePoint 2010 farm. You can also see adding this remote access is very important to the new app model where developers can no longer run code in a SharePoint environment not can they access the server-side APIs.</a:t>
            </a:r>
            <a:endParaRPr lang="en-US" dirty="0"/>
          </a:p>
        </p:txBody>
      </p:sp>
    </p:spTree>
    <p:extLst>
      <p:ext uri="{BB962C8B-B14F-4D97-AF65-F5344CB8AC3E}">
        <p14:creationId xmlns:p14="http://schemas.microsoft.com/office/powerpoint/2010/main" val="1773658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architectural</a:t>
            </a:r>
            <a:r>
              <a:rPr lang="en-US" baseline="0" dirty="0" smtClean="0"/>
              <a:t> diagram shows how things have changed in SharePoint 2013. client-side code uses the CSOM in SharePoint 2010. The major changes include:</a:t>
            </a:r>
          </a:p>
          <a:p>
            <a:endParaRPr lang="en-US" baseline="0" dirty="0" smtClean="0"/>
          </a:p>
          <a:p>
            <a:pPr marL="228600" indent="-228600">
              <a:buFont typeface="+mj-lt"/>
              <a:buAutoNum type="arabicPeriod"/>
            </a:pPr>
            <a:r>
              <a:rPr lang="en-US" baseline="0" dirty="0" smtClean="0"/>
              <a:t>You can substitute the alias </a:t>
            </a:r>
            <a:r>
              <a:rPr lang="en-US" b="1" baseline="0" dirty="0" smtClean="0"/>
              <a:t>_</a:t>
            </a:r>
            <a:r>
              <a:rPr lang="en-US" b="1" baseline="0" dirty="0" err="1" smtClean="0"/>
              <a:t>api</a:t>
            </a:r>
            <a:r>
              <a:rPr lang="en-US" baseline="0" dirty="0" smtClean="0"/>
              <a:t> in order to reference </a:t>
            </a:r>
            <a:r>
              <a:rPr lang="en-US" b="1" baseline="0" dirty="0" smtClean="0"/>
              <a:t>_</a:t>
            </a:r>
            <a:r>
              <a:rPr lang="en-US" b="1" baseline="0" dirty="0" err="1" smtClean="0"/>
              <a:t>vti_bin</a:t>
            </a:r>
            <a:r>
              <a:rPr lang="en-US" b="1" baseline="0" dirty="0" smtClean="0"/>
              <a:t>/client.svc</a:t>
            </a:r>
          </a:p>
          <a:p>
            <a:pPr marL="228600" indent="-228600">
              <a:buFont typeface="+mj-lt"/>
              <a:buAutoNum type="arabicPeriod"/>
            </a:pPr>
            <a:r>
              <a:rPr lang="en-US" baseline="0" dirty="0" smtClean="0"/>
              <a:t>Client code can access client.svc directly using REST-based HTTP requests.</a:t>
            </a:r>
          </a:p>
          <a:p>
            <a:pPr marL="228600" indent="-228600">
              <a:buFont typeface="+mj-lt"/>
              <a:buAutoNum type="arabicPeriod"/>
            </a:pPr>
            <a:r>
              <a:rPr lang="en-US" baseline="0" dirty="0" smtClean="0"/>
              <a:t>Much of the REST-based API is based on the OData protocol.</a:t>
            </a:r>
          </a:p>
          <a:p>
            <a:endParaRPr lang="en-US" baseline="0" dirty="0" smtClean="0"/>
          </a:p>
          <a:p>
            <a:r>
              <a:rPr lang="en-US" baseline="0" dirty="0" smtClean="0"/>
              <a:t>Code which uses the CSOM in SharePoint 2010 should migrate to SharePoint 2013 without any problems. </a:t>
            </a:r>
          </a:p>
          <a:p>
            <a:endParaRPr lang="en-US" baseline="0" dirty="0" smtClean="0"/>
          </a:p>
          <a:p>
            <a:r>
              <a:rPr lang="en-US" baseline="0" dirty="0" smtClean="0"/>
              <a:t>It is important to note that the CSOM is not the same as the REST/</a:t>
            </a:r>
            <a:r>
              <a:rPr lang="en-US" baseline="0" dirty="0" err="1" smtClean="0"/>
              <a:t>OData</a:t>
            </a:r>
            <a:r>
              <a:rPr lang="en-US" baseline="0" dirty="0" smtClean="0"/>
              <a:t> interface. Microsoft has focused primarily on the CSOM while added REST/</a:t>
            </a:r>
            <a:r>
              <a:rPr lang="en-US" baseline="0" dirty="0" err="1" smtClean="0"/>
              <a:t>OData</a:t>
            </a:r>
            <a:r>
              <a:rPr lang="en-US" baseline="0" dirty="0" smtClean="0"/>
              <a:t> endpoints in many cases, but in many cases you will find there is no REST/</a:t>
            </a:r>
            <a:r>
              <a:rPr lang="en-US" baseline="0" dirty="0" err="1" smtClean="0"/>
              <a:t>OData</a:t>
            </a:r>
            <a:r>
              <a:rPr lang="en-US" baseline="0" dirty="0" smtClean="0"/>
              <a:t> where there is CSOM coverage.</a:t>
            </a:r>
          </a:p>
          <a:p>
            <a:endParaRPr lang="en-US" baseline="0" dirty="0" smtClean="0"/>
          </a:p>
          <a:p>
            <a:endParaRPr lang="en-US" dirty="0"/>
          </a:p>
        </p:txBody>
      </p:sp>
    </p:spTree>
    <p:extLst>
      <p:ext uri="{BB962C8B-B14F-4D97-AF65-F5344CB8AC3E}">
        <p14:creationId xmlns:p14="http://schemas.microsoft.com/office/powerpoint/2010/main" val="653646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primary</a:t>
            </a:r>
            <a:r>
              <a:rPr lang="en-US" baseline="0" dirty="0" smtClean="0"/>
              <a:t> enhancement to the CSOM for </a:t>
            </a:r>
            <a:r>
              <a:rPr lang="en-US" dirty="0" smtClean="0"/>
              <a:t>SharePoint Foundation is that the majority of it functionality has now also</a:t>
            </a:r>
            <a:r>
              <a:rPr lang="en-US" baseline="0" dirty="0" smtClean="0"/>
              <a:t> been exposed to Web service clients making REST calls across the network. This makes it easier to program JavaScript behind Web pages and it opens to doors to client applications that do not run using the .NET framework.</a:t>
            </a:r>
          </a:p>
          <a:p>
            <a:endParaRPr lang="en-US" dirty="0" smtClean="0"/>
          </a:p>
          <a:p>
            <a:r>
              <a:rPr lang="en-US" dirty="0" smtClean="0"/>
              <a:t>While SharePoint</a:t>
            </a:r>
            <a:r>
              <a:rPr lang="en-US" baseline="0" dirty="0" smtClean="0"/>
              <a:t> foundation does not expand its CSOM functionality, many of the SharePoint server services that did not expose Web service entry points in SharePoint 2010 now do in SharePoint 203. </a:t>
            </a:r>
            <a:r>
              <a:rPr lang="en-US" dirty="0" smtClean="0"/>
              <a:t>Some examples</a:t>
            </a:r>
            <a:r>
              <a:rPr lang="en-US" baseline="0" dirty="0" smtClean="0"/>
              <a:t> are Web services exposed for document management, WCM, terms and term sets and user profiles. You should also note that most (but not all) new CSOM functionality introduced in SharePoint Server 2013 is also mirrored with REST-based entry points as well.</a:t>
            </a:r>
            <a:endParaRPr lang="en-US" dirty="0" smtClean="0"/>
          </a:p>
          <a:p>
            <a:endParaRPr lang="en-US" dirty="0"/>
          </a:p>
        </p:txBody>
      </p:sp>
    </p:spTree>
    <p:extLst>
      <p:ext uri="{BB962C8B-B14F-4D97-AF65-F5344CB8AC3E}">
        <p14:creationId xmlns:p14="http://schemas.microsoft.com/office/powerpoint/2010/main" val="172299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three different entry points you can use to program against the CSOM.</a:t>
            </a:r>
          </a:p>
          <a:p>
            <a:pPr marL="171450" indent="-171450">
              <a:buFont typeface="Arial" panose="020B0604020202020204" pitchFamily="34" charset="0"/>
              <a:buChar char="•"/>
            </a:pPr>
            <a:r>
              <a:rPr lang="en-US" dirty="0" smtClean="0"/>
              <a:t>.NET</a:t>
            </a:r>
            <a:r>
              <a:rPr lang="en-US" baseline="0" dirty="0" smtClean="0"/>
              <a:t> Applications</a:t>
            </a:r>
          </a:p>
          <a:p>
            <a:pPr marL="171450" indent="-171450">
              <a:buFont typeface="Arial" panose="020B0604020202020204" pitchFamily="34" charset="0"/>
              <a:buChar char="•"/>
            </a:pPr>
            <a:r>
              <a:rPr lang="en-US" baseline="0" dirty="0" smtClean="0"/>
              <a:t>Silverlight Applications</a:t>
            </a:r>
          </a:p>
          <a:p>
            <a:pPr marL="171450" indent="-171450">
              <a:buFont typeface="Arial" panose="020B0604020202020204" pitchFamily="34" charset="0"/>
              <a:buChar char="•"/>
            </a:pPr>
            <a:r>
              <a:rPr lang="en-US" baseline="0" dirty="0" smtClean="0"/>
              <a:t>JavaScript code</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aseline="0" dirty="0" smtClean="0"/>
              <a:t>.NET applications and Silverlight applications program against class in an assembly while JavaScript code programs against JavaScript objects made accessible through sp.js. In all three cases the programmer </a:t>
            </a:r>
            <a:r>
              <a:rPr lang="en-US" baseline="0" smtClean="0"/>
              <a:t>is shielded </a:t>
            </a:r>
            <a:r>
              <a:rPr lang="en-US" baseline="0" dirty="0" smtClean="0"/>
              <a:t>from having to send and </a:t>
            </a:r>
            <a:r>
              <a:rPr lang="en-US" baseline="0" smtClean="0"/>
              <a:t>receive WCF </a:t>
            </a:r>
            <a:r>
              <a:rPr lang="en-US" baseline="0" dirty="0" smtClean="0"/>
              <a:t>messages are they are sent to the Web server.</a:t>
            </a:r>
            <a:endParaRPr lang="en-US" dirty="0"/>
          </a:p>
        </p:txBody>
      </p:sp>
    </p:spTree>
    <p:extLst>
      <p:ext uri="{BB962C8B-B14F-4D97-AF65-F5344CB8AC3E}">
        <p14:creationId xmlns:p14="http://schemas.microsoft.com/office/powerpoint/2010/main" val="2250288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slide shows an example of CSOM code which accomplishes the following:</a:t>
            </a:r>
          </a:p>
          <a:p>
            <a:pPr marL="228600" indent="-228600">
              <a:buFont typeface="+mj-lt"/>
              <a:buAutoNum type="arabicPeriod"/>
            </a:pPr>
            <a:r>
              <a:rPr lang="en-US" baseline="0" dirty="0" smtClean="0"/>
              <a:t>Establishes a connection to the SharePoint farm using default credentials</a:t>
            </a:r>
          </a:p>
          <a:p>
            <a:pPr marL="228600" indent="-228600">
              <a:buFont typeface="+mj-lt"/>
              <a:buAutoNum type="arabicPeriod"/>
            </a:pPr>
            <a:r>
              <a:rPr lang="en-US" baseline="0" dirty="0" smtClean="0"/>
              <a:t>Retrieves information about the current site</a:t>
            </a:r>
          </a:p>
          <a:p>
            <a:pPr marL="228600" indent="-228600">
              <a:buFont typeface="+mj-lt"/>
              <a:buAutoNum type="arabicPeriod"/>
            </a:pPr>
            <a:r>
              <a:rPr lang="en-US" baseline="0" dirty="0" smtClean="0"/>
              <a:t>Creates a new Contacts list</a:t>
            </a:r>
          </a:p>
          <a:p>
            <a:pPr marL="228600" indent="-228600">
              <a:buFont typeface="+mj-lt"/>
              <a:buAutoNum type="arabicPeriod"/>
            </a:pPr>
            <a:r>
              <a:rPr lang="en-US" baseline="0" dirty="0" smtClean="0"/>
              <a:t>Retrieves and display information about the lists in the current site</a:t>
            </a:r>
            <a:endParaRPr lang="en-US" dirty="0"/>
          </a:p>
        </p:txBody>
      </p:sp>
    </p:spTree>
    <p:extLst>
      <p:ext uri="{BB962C8B-B14F-4D97-AF65-F5344CB8AC3E}">
        <p14:creationId xmlns:p14="http://schemas.microsoft.com/office/powerpoint/2010/main" val="40787966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170" y="289511"/>
            <a:ext cx="11652805" cy="899665"/>
          </a:xfrm>
          <a:prstGeom prst="rect">
            <a:avLst/>
          </a:prstGeom>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a:prstGeom prst="rect">
            <a:avLst/>
          </a:prstGeom>
        </p:spPr>
        <p:txBody>
          <a:bodyPr/>
          <a:lstStyle>
            <a:lvl1pPr marL="0" indent="0">
              <a:buNone/>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69901071"/>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287589018"/>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3147" y="76200"/>
            <a:ext cx="1147781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507868" y="1447800"/>
            <a:ext cx="1117309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630047912"/>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ext uri="{BB962C8B-B14F-4D97-AF65-F5344CB8AC3E}">
        <p14:creationId xmlns:p14="http://schemas.microsoft.com/office/powerpoint/2010/main" val="23151844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2" y="2922746"/>
            <a:ext cx="5767719" cy="2350013"/>
          </a:xfrm>
          <a:prstGeom prst="rect">
            <a:avLst/>
          </a:prstGeom>
        </p:spPr>
      </p:pic>
      <p:sp>
        <p:nvSpPr>
          <p:cNvPr id="9" name="Rectangle 2"/>
          <p:cNvSpPr>
            <a:spLocks noChangeArrowheads="1"/>
          </p:cNvSpPr>
          <p:nvPr userDrawn="1"/>
        </p:nvSpPr>
        <p:spPr bwMode="auto">
          <a:xfrm>
            <a:off x="530087" y="5960743"/>
            <a:ext cx="11078818" cy="751488"/>
          </a:xfrm>
          <a:prstGeom prst="rect">
            <a:avLst/>
          </a:prstGeom>
          <a:noFill/>
          <a:ln w="9525">
            <a:noFill/>
            <a:miter lim="800000"/>
            <a:headEnd/>
            <a:tailEnd/>
          </a:ln>
        </p:spPr>
        <p:txBody>
          <a:bodyPr wrap="square">
            <a:spAutoFit/>
          </a:bodyPr>
          <a:lstStyle/>
          <a:p>
            <a:pPr marL="0" lvl="1" defTabSz="913726">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24015410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2.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5" r:id="rId21"/>
    <p:sldLayoutId id="2147484148" r:id="rId22"/>
    <p:sldLayoutId id="2147484150" r:id="rId23"/>
    <p:sldLayoutId id="2147484152" r:id="rId24"/>
    <p:sldLayoutId id="2147484153" r:id="rId25"/>
    <p:sldLayoutId id="2147484154" r:id="rId26"/>
    <p:sldLayoutId id="2147484155" r:id="rId27"/>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7.xml"/><Relationship Id="rId1" Type="http://schemas.openxmlformats.org/officeDocument/2006/relationships/slideLayout" Target="../slideLayouts/slideLayout25.xml"/><Relationship Id="rId4" Type="http://schemas.openxmlformats.org/officeDocument/2006/relationships/image" Target="../media/image18.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5.xml"/><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5.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7.emf"/><Relationship Id="rId7" Type="http://schemas.openxmlformats.org/officeDocument/2006/relationships/image" Target="../media/image11.emf"/><Relationship Id="rId12" Type="http://schemas.openxmlformats.org/officeDocument/2006/relationships/image" Target="../media/image16.emf"/><Relationship Id="rId2" Type="http://schemas.openxmlformats.org/officeDocument/2006/relationships/image" Target="../media/image6.emf"/><Relationship Id="rId1" Type="http://schemas.openxmlformats.org/officeDocument/2006/relationships/slideLayout" Target="../slideLayouts/slideLayout17.xml"/><Relationship Id="rId6" Type="http://schemas.openxmlformats.org/officeDocument/2006/relationships/image" Target="../media/image10.emf"/><Relationship Id="rId11" Type="http://schemas.openxmlformats.org/officeDocument/2006/relationships/image" Target="../media/image15.emf"/><Relationship Id="rId5" Type="http://schemas.openxmlformats.org/officeDocument/2006/relationships/image" Target="../media/image9.png"/><Relationship Id="rId10" Type="http://schemas.openxmlformats.org/officeDocument/2006/relationships/image" Target="../media/image14.emf"/><Relationship Id="rId4" Type="http://schemas.openxmlformats.org/officeDocument/2006/relationships/image" Target="../media/image8.emf"/><Relationship Id="rId9" Type="http://schemas.openxmlformats.org/officeDocument/2006/relationships/image" Target="../media/image13.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SharePoint 2013 Remote API Architecture</a:t>
            </a:r>
            <a:endParaRPr lang="en-US" dirty="0"/>
          </a:p>
        </p:txBody>
      </p:sp>
      <p:grpSp>
        <p:nvGrpSpPr>
          <p:cNvPr id="11" name="Group 10"/>
          <p:cNvGrpSpPr/>
          <p:nvPr/>
        </p:nvGrpSpPr>
        <p:grpSpPr>
          <a:xfrm>
            <a:off x="1751013" y="2362201"/>
            <a:ext cx="8710461" cy="3562887"/>
            <a:chOff x="814539" y="2304513"/>
            <a:chExt cx="7415062" cy="2811208"/>
          </a:xfrm>
        </p:grpSpPr>
        <p:cxnSp>
          <p:nvCxnSpPr>
            <p:cNvPr id="7" name="Straight Connector 6"/>
            <p:cNvCxnSpPr/>
            <p:nvPr/>
          </p:nvCxnSpPr>
          <p:spPr>
            <a:xfrm>
              <a:off x="838201" y="3229279"/>
              <a:ext cx="7391400"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12" name="Right Arrow Callout 11"/>
            <p:cNvSpPr/>
            <p:nvPr/>
          </p:nvSpPr>
          <p:spPr>
            <a:xfrm rot="16200000">
              <a:off x="4420934" y="1753307"/>
              <a:ext cx="1483499" cy="3869377"/>
            </a:xfrm>
            <a:prstGeom prst="rightArrowCallout">
              <a:avLst>
                <a:gd name="adj1" fmla="val 46561"/>
                <a:gd name="adj2" fmla="val 34138"/>
                <a:gd name="adj3" fmla="val 25000"/>
                <a:gd name="adj4" fmla="val 62622"/>
              </a:avLst>
            </a:prstGeom>
            <a:solidFill>
              <a:schemeClr val="accent1">
                <a:alpha val="73000"/>
              </a:schemeClr>
            </a:solidFill>
          </p:spPr>
          <p:style>
            <a:lnRef idx="2">
              <a:schemeClr val="accent1">
                <a:shade val="50000"/>
              </a:schemeClr>
            </a:lnRef>
            <a:fillRef idx="1">
              <a:schemeClr val="accent1"/>
            </a:fillRef>
            <a:effectRef idx="0">
              <a:schemeClr val="accent1"/>
            </a:effectRef>
            <a:fontRef idx="minor">
              <a:schemeClr val="lt1"/>
            </a:fontRef>
          </p:style>
          <p:txBody>
            <a:bodyPr lIns="87917" tIns="43958" rIns="87917" bIns="43958" rtlCol="0" anchor="ctr"/>
            <a:lstStyle/>
            <a:p>
              <a:pPr algn="ctr" defTabSz="659476"/>
              <a:endParaRPr lang="en-US" sz="1350">
                <a:solidFill>
                  <a:prstClr val="white"/>
                </a:solidFill>
              </a:endParaRPr>
            </a:p>
          </p:txBody>
        </p:sp>
        <p:sp>
          <p:nvSpPr>
            <p:cNvPr id="2" name="Rectangle 1"/>
            <p:cNvSpPr/>
            <p:nvPr/>
          </p:nvSpPr>
          <p:spPr>
            <a:xfrm>
              <a:off x="3306845" y="3669200"/>
              <a:ext cx="1143000" cy="685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87917" tIns="43958" rIns="87917" bIns="43958" rtlCol="0" anchor="ctr"/>
            <a:lstStyle/>
            <a:p>
              <a:pPr algn="ctr" defTabSz="659476"/>
              <a:r>
                <a:rPr lang="en-US" sz="1350" dirty="0">
                  <a:solidFill>
                    <a:schemeClr val="bg1"/>
                  </a:solidFill>
                  <a:latin typeface="Segoe UI" pitchFamily="34" charset="0"/>
                  <a:ea typeface="Segoe UI" pitchFamily="34" charset="0"/>
                  <a:cs typeface="Segoe UI" pitchFamily="34" charset="0"/>
                </a:rPr>
                <a:t>JavaScript Library</a:t>
              </a:r>
            </a:p>
          </p:txBody>
        </p:sp>
        <p:sp>
          <p:nvSpPr>
            <p:cNvPr id="3" name="Rectangle 2"/>
            <p:cNvSpPr/>
            <p:nvPr/>
          </p:nvSpPr>
          <p:spPr>
            <a:xfrm>
              <a:off x="4563746" y="3669200"/>
              <a:ext cx="1143000" cy="685979"/>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lIns="87917" tIns="43958" rIns="87917" bIns="43958" rtlCol="0" anchor="ctr"/>
            <a:lstStyle/>
            <a:p>
              <a:pPr algn="ctr" defTabSz="659476"/>
              <a:r>
                <a:rPr lang="en-US" sz="1350" dirty="0">
                  <a:solidFill>
                    <a:schemeClr val="bg1"/>
                  </a:solidFill>
                  <a:latin typeface="Segoe UI" pitchFamily="34" charset="0"/>
                  <a:ea typeface="Segoe UI" pitchFamily="34" charset="0"/>
                  <a:cs typeface="Segoe UI" pitchFamily="34" charset="0"/>
                </a:rPr>
                <a:t>Silverlight Library</a:t>
              </a:r>
            </a:p>
          </p:txBody>
        </p:sp>
        <p:sp>
          <p:nvSpPr>
            <p:cNvPr id="4" name="Rectangle 3"/>
            <p:cNvSpPr/>
            <p:nvPr/>
          </p:nvSpPr>
          <p:spPr>
            <a:xfrm>
              <a:off x="5820648" y="3669200"/>
              <a:ext cx="1143000" cy="685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87917" tIns="43958" rIns="87917" bIns="43958" rtlCol="0" anchor="ctr"/>
            <a:lstStyle/>
            <a:p>
              <a:pPr algn="ctr" defTabSz="659476"/>
              <a:r>
                <a:rPr lang="en-US" sz="1350" dirty="0" err="1">
                  <a:solidFill>
                    <a:schemeClr val="bg1"/>
                  </a:solidFill>
                  <a:latin typeface="Segoe UI" pitchFamily="34" charset="0"/>
                  <a:ea typeface="Segoe UI" pitchFamily="34" charset="0"/>
                  <a:cs typeface="Segoe UI" pitchFamily="34" charset="0"/>
                </a:rPr>
                <a:t>.Net</a:t>
              </a:r>
              <a:r>
                <a:rPr lang="en-US" sz="1350" dirty="0">
                  <a:solidFill>
                    <a:schemeClr val="bg1"/>
                  </a:solidFill>
                  <a:latin typeface="Segoe UI" pitchFamily="34" charset="0"/>
                  <a:ea typeface="Segoe UI" pitchFamily="34" charset="0"/>
                  <a:cs typeface="Segoe UI" pitchFamily="34" charset="0"/>
                </a:rPr>
                <a:t> CLR Library</a:t>
              </a:r>
            </a:p>
          </p:txBody>
        </p:sp>
        <p:sp>
          <p:nvSpPr>
            <p:cNvPr id="5" name="Rectangle 4"/>
            <p:cNvSpPr/>
            <p:nvPr/>
          </p:nvSpPr>
          <p:spPr>
            <a:xfrm>
              <a:off x="1905002" y="4486907"/>
              <a:ext cx="5181599" cy="62881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87917" tIns="43958" rIns="87917" bIns="43958" rtlCol="0" anchor="ctr"/>
            <a:lstStyle/>
            <a:p>
              <a:pPr algn="ctr" defTabSz="659476"/>
              <a:r>
                <a:rPr lang="en-US" sz="2000" dirty="0">
                  <a:solidFill>
                    <a:srgbClr val="343434">
                      <a:lumMod val="75000"/>
                    </a:srgbClr>
                  </a:solidFill>
                  <a:latin typeface="Segoe UI" pitchFamily="34" charset="0"/>
                  <a:ea typeface="Segoe UI" pitchFamily="34" charset="0"/>
                  <a:cs typeface="Segoe UI" pitchFamily="34" charset="0"/>
                </a:rPr>
                <a:t>Custom Client Code</a:t>
              </a:r>
            </a:p>
          </p:txBody>
        </p:sp>
        <p:sp>
          <p:nvSpPr>
            <p:cNvPr id="8" name="TextBox 7"/>
            <p:cNvSpPr txBox="1"/>
            <p:nvPr/>
          </p:nvSpPr>
          <p:spPr>
            <a:xfrm>
              <a:off x="844387" y="3229282"/>
              <a:ext cx="523684" cy="233965"/>
            </a:xfrm>
            <a:prstGeom prst="rect">
              <a:avLst/>
            </a:prstGeom>
            <a:noFill/>
          </p:spPr>
          <p:txBody>
            <a:bodyPr wrap="none" lIns="87917" tIns="43958" rIns="87917" bIns="43958" rtlCol="0">
              <a:spAutoFit/>
            </a:bodyPr>
            <a:lstStyle/>
            <a:p>
              <a:pPr defTabSz="659476"/>
              <a:r>
                <a:rPr lang="en-US" sz="1350" dirty="0">
                  <a:solidFill>
                    <a:prstClr val="black"/>
                  </a:solidFill>
                  <a:latin typeface="Segoe UI" pitchFamily="34" charset="0"/>
                  <a:ea typeface="Segoe UI" pitchFamily="34" charset="0"/>
                  <a:cs typeface="Segoe UI" pitchFamily="34" charset="0"/>
                </a:rPr>
                <a:t>Client</a:t>
              </a:r>
            </a:p>
          </p:txBody>
        </p:sp>
        <p:sp>
          <p:nvSpPr>
            <p:cNvPr id="9" name="TextBox 8"/>
            <p:cNvSpPr txBox="1"/>
            <p:nvPr/>
          </p:nvSpPr>
          <p:spPr>
            <a:xfrm>
              <a:off x="814539" y="2946245"/>
              <a:ext cx="561457" cy="233965"/>
            </a:xfrm>
            <a:prstGeom prst="rect">
              <a:avLst/>
            </a:prstGeom>
            <a:noFill/>
          </p:spPr>
          <p:txBody>
            <a:bodyPr wrap="none" lIns="87917" tIns="43958" rIns="87917" bIns="43958" rtlCol="0">
              <a:spAutoFit/>
            </a:bodyPr>
            <a:lstStyle/>
            <a:p>
              <a:pPr defTabSz="659476"/>
              <a:r>
                <a:rPr lang="en-US" sz="1350" dirty="0">
                  <a:solidFill>
                    <a:prstClr val="black"/>
                  </a:solidFill>
                  <a:latin typeface="Segoe UI" pitchFamily="34" charset="0"/>
                  <a:ea typeface="Segoe UI" pitchFamily="34" charset="0"/>
                  <a:cs typeface="Segoe UI" pitchFamily="34" charset="0"/>
                </a:rPr>
                <a:t>Server</a:t>
              </a:r>
            </a:p>
          </p:txBody>
        </p:sp>
        <p:sp>
          <p:nvSpPr>
            <p:cNvPr id="10" name="Rectangle 9"/>
            <p:cNvSpPr/>
            <p:nvPr/>
          </p:nvSpPr>
          <p:spPr>
            <a:xfrm>
              <a:off x="1981201" y="2304513"/>
              <a:ext cx="5105400" cy="6288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87917" tIns="43958" rIns="87917" bIns="43958" rtlCol="0" anchor="ctr"/>
            <a:lstStyle/>
            <a:p>
              <a:pPr algn="ctr" defTabSz="659476"/>
              <a:r>
                <a:rPr lang="en-US" sz="2000" b="1" dirty="0">
                  <a:solidFill>
                    <a:schemeClr val="bg1"/>
                  </a:solidFill>
                  <a:latin typeface="Segoe UI" pitchFamily="34" charset="0"/>
                  <a:ea typeface="Segoe UI" pitchFamily="34" charset="0"/>
                  <a:cs typeface="Segoe UI" pitchFamily="34" charset="0"/>
                </a:rPr>
                <a:t>_</a:t>
              </a:r>
              <a:r>
                <a:rPr lang="en-US" sz="2000" b="1" dirty="0" err="1">
                  <a:solidFill>
                    <a:schemeClr val="bg1"/>
                  </a:solidFill>
                  <a:latin typeface="Segoe UI" pitchFamily="34" charset="0"/>
                  <a:ea typeface="Segoe UI" pitchFamily="34" charset="0"/>
                  <a:cs typeface="Segoe UI" pitchFamily="34" charset="0"/>
                </a:rPr>
                <a:t>api</a:t>
              </a:r>
              <a:r>
                <a:rPr lang="en-US" sz="2000" dirty="0">
                  <a:solidFill>
                    <a:schemeClr val="bg1"/>
                  </a:solidFill>
                  <a:latin typeface="Segoe UI" pitchFamily="34" charset="0"/>
                  <a:ea typeface="Segoe UI" pitchFamily="34" charset="0"/>
                  <a:cs typeface="Segoe UI" pitchFamily="34" charset="0"/>
                </a:rPr>
                <a:t>  </a:t>
              </a:r>
              <a:r>
                <a:rPr lang="en-US" sz="2000" dirty="0">
                  <a:solidFill>
                    <a:schemeClr val="bg1">
                      <a:lumMod val="85000"/>
                    </a:schemeClr>
                  </a:solidFill>
                  <a:latin typeface="Segoe UI" pitchFamily="34" charset="0"/>
                  <a:ea typeface="Segoe UI" pitchFamily="34" charset="0"/>
                  <a:cs typeface="Segoe UI" pitchFamily="34" charset="0"/>
                </a:rPr>
                <a:t>is new alias for</a:t>
              </a:r>
              <a:r>
                <a:rPr lang="en-US" sz="2000" dirty="0">
                  <a:solidFill>
                    <a:schemeClr val="bg1"/>
                  </a:solidFill>
                  <a:latin typeface="Segoe UI" pitchFamily="34" charset="0"/>
                  <a:ea typeface="Segoe UI" pitchFamily="34" charset="0"/>
                  <a:cs typeface="Segoe UI" pitchFamily="34" charset="0"/>
                </a:rPr>
                <a:t> </a:t>
              </a:r>
              <a:r>
                <a:rPr lang="en-US" sz="2000" b="1" dirty="0">
                  <a:solidFill>
                    <a:schemeClr val="bg1"/>
                  </a:solidFill>
                  <a:latin typeface="Segoe UI" pitchFamily="34" charset="0"/>
                  <a:ea typeface="Segoe UI" pitchFamily="34" charset="0"/>
                  <a:cs typeface="Segoe UI" pitchFamily="34" charset="0"/>
                </a:rPr>
                <a:t>_</a:t>
              </a:r>
              <a:r>
                <a:rPr lang="en-US" sz="2000" b="1" dirty="0" err="1">
                  <a:solidFill>
                    <a:schemeClr val="bg1"/>
                  </a:solidFill>
                  <a:latin typeface="Segoe UI" pitchFamily="34" charset="0"/>
                  <a:ea typeface="Segoe UI" pitchFamily="34" charset="0"/>
                  <a:cs typeface="Segoe UI" pitchFamily="34" charset="0"/>
                </a:rPr>
                <a:t>vti_bin</a:t>
              </a:r>
              <a:r>
                <a:rPr lang="en-US" sz="2000" b="1" dirty="0">
                  <a:solidFill>
                    <a:schemeClr val="bg1"/>
                  </a:solidFill>
                  <a:latin typeface="Segoe UI" pitchFamily="34" charset="0"/>
                  <a:ea typeface="Segoe UI" pitchFamily="34" charset="0"/>
                  <a:cs typeface="Segoe UI" pitchFamily="34" charset="0"/>
                </a:rPr>
                <a:t>/client.svc</a:t>
              </a:r>
            </a:p>
          </p:txBody>
        </p:sp>
        <p:sp>
          <p:nvSpPr>
            <p:cNvPr id="14" name="Down Arrow 13"/>
            <p:cNvSpPr/>
            <p:nvPr/>
          </p:nvSpPr>
          <p:spPr>
            <a:xfrm rot="10800000">
              <a:off x="1962762" y="2985718"/>
              <a:ext cx="1228483" cy="1489464"/>
            </a:xfrm>
            <a:prstGeom prst="downArrow">
              <a:avLst>
                <a:gd name="adj1" fmla="val 51994"/>
                <a:gd name="adj2" fmla="val 52111"/>
              </a:avLst>
            </a:prstGeom>
          </p:spPr>
          <p:style>
            <a:lnRef idx="2">
              <a:schemeClr val="accent3">
                <a:shade val="50000"/>
              </a:schemeClr>
            </a:lnRef>
            <a:fillRef idx="1">
              <a:schemeClr val="accent3"/>
            </a:fillRef>
            <a:effectRef idx="0">
              <a:schemeClr val="accent3"/>
            </a:effectRef>
            <a:fontRef idx="minor">
              <a:schemeClr val="lt1"/>
            </a:fontRef>
          </p:style>
          <p:txBody>
            <a:bodyPr lIns="87917" tIns="43958" rIns="87917" bIns="43958" rtlCol="0" anchor="ctr"/>
            <a:lstStyle/>
            <a:p>
              <a:pPr algn="ctr" defTabSz="659476"/>
              <a:endParaRPr lang="en-US" sz="1350" dirty="0">
                <a:solidFill>
                  <a:prstClr val="white"/>
                </a:solidFill>
              </a:endParaRPr>
            </a:p>
          </p:txBody>
        </p:sp>
        <p:sp>
          <p:nvSpPr>
            <p:cNvPr id="15" name="TextBox 14"/>
            <p:cNvSpPr txBox="1"/>
            <p:nvPr/>
          </p:nvSpPr>
          <p:spPr>
            <a:xfrm>
              <a:off x="2081702" y="3322827"/>
              <a:ext cx="990600" cy="215751"/>
            </a:xfrm>
            <a:prstGeom prst="rect">
              <a:avLst/>
            </a:prstGeom>
            <a:noFill/>
          </p:spPr>
          <p:txBody>
            <a:bodyPr wrap="square" lIns="87917" tIns="43958" rIns="87917" bIns="43958" rtlCol="0">
              <a:spAutoFit/>
            </a:bodyPr>
            <a:lstStyle/>
            <a:p>
              <a:pPr algn="ctr" defTabSz="659476"/>
              <a:r>
                <a:rPr lang="en-US" sz="1200" b="1" dirty="0">
                  <a:solidFill>
                    <a:schemeClr val="bg1"/>
                  </a:solidFill>
                </a:rPr>
                <a:t>OData</a:t>
              </a:r>
            </a:p>
          </p:txBody>
        </p:sp>
        <p:sp>
          <p:nvSpPr>
            <p:cNvPr id="16" name="TextBox 15"/>
            <p:cNvSpPr txBox="1"/>
            <p:nvPr/>
          </p:nvSpPr>
          <p:spPr>
            <a:xfrm>
              <a:off x="4667383" y="3096315"/>
              <a:ext cx="990600" cy="397884"/>
            </a:xfrm>
            <a:prstGeom prst="rect">
              <a:avLst/>
            </a:prstGeom>
            <a:noFill/>
          </p:spPr>
          <p:txBody>
            <a:bodyPr wrap="square" lIns="87917" tIns="43958" rIns="87917" bIns="43958" rtlCol="0">
              <a:spAutoFit/>
            </a:bodyPr>
            <a:lstStyle/>
            <a:p>
              <a:pPr algn="ctr" defTabSz="659476"/>
              <a:r>
                <a:rPr lang="en-US" sz="1350" dirty="0">
                  <a:solidFill>
                    <a:schemeClr val="bg1"/>
                  </a:solidFill>
                  <a:effectLst>
                    <a:outerShdw blurRad="50800" dist="38100" dir="2700000" algn="tl" rotWithShape="0">
                      <a:prstClr val="black">
                        <a:alpha val="40000"/>
                      </a:prstClr>
                    </a:outerShdw>
                  </a:effectLst>
                </a:rPr>
                <a:t>Execute Query</a:t>
              </a:r>
            </a:p>
          </p:txBody>
        </p:sp>
      </p:grpSp>
    </p:spTree>
    <p:extLst>
      <p:ext uri="{BB962C8B-B14F-4D97-AF65-F5344CB8AC3E}">
        <p14:creationId xmlns:p14="http://schemas.microsoft.com/office/powerpoint/2010/main" val="285514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Changes to CSOM in SharePoint 2013</a:t>
            </a:r>
            <a:endParaRPr lang="en-US" dirty="0"/>
          </a:p>
        </p:txBody>
      </p:sp>
      <p:sp>
        <p:nvSpPr>
          <p:cNvPr id="5" name="Content Placeholder 4"/>
          <p:cNvSpPr>
            <a:spLocks noGrp="1"/>
          </p:cNvSpPr>
          <p:nvPr>
            <p:ph idx="1"/>
          </p:nvPr>
        </p:nvSpPr>
        <p:spPr/>
        <p:txBody>
          <a:bodyPr/>
          <a:lstStyle/>
          <a:p>
            <a:r>
              <a:rPr lang="en-US" dirty="0" smtClean="0"/>
              <a:t>SharePoint Foundation 2013</a:t>
            </a:r>
          </a:p>
          <a:p>
            <a:pPr lvl="1"/>
            <a:r>
              <a:rPr lang="en-US" dirty="0" smtClean="0"/>
              <a:t>No significant </a:t>
            </a:r>
            <a:r>
              <a:rPr lang="en-US" dirty="0"/>
              <a:t>c</a:t>
            </a:r>
            <a:r>
              <a:rPr lang="en-US" dirty="0" smtClean="0"/>
              <a:t>hanges to CSOM beyond REST support</a:t>
            </a:r>
          </a:p>
          <a:p>
            <a:pPr lvl="1"/>
            <a:r>
              <a:rPr lang="en-US" dirty="0" smtClean="0"/>
              <a:t>Primary investment was adding REST to existing API</a:t>
            </a:r>
          </a:p>
          <a:p>
            <a:pPr marL="345373" lvl="1" indent="0">
              <a:buNone/>
            </a:pPr>
            <a:r>
              <a:rPr lang="en-US" dirty="0" smtClean="0"/>
              <a:t/>
            </a:r>
            <a:br>
              <a:rPr lang="en-US" dirty="0" smtClean="0"/>
            </a:br>
            <a:endParaRPr lang="en-US" dirty="0" smtClean="0"/>
          </a:p>
          <a:p>
            <a:pPr marL="345373" lvl="1" indent="0">
              <a:buNone/>
            </a:pPr>
            <a:endParaRPr lang="en-US" dirty="0" smtClean="0"/>
          </a:p>
          <a:p>
            <a:r>
              <a:rPr lang="en-US" dirty="0" smtClean="0"/>
              <a:t>SharePoint Server 2013</a:t>
            </a:r>
          </a:p>
          <a:p>
            <a:pPr lvl="1"/>
            <a:r>
              <a:rPr lang="en-US" dirty="0" smtClean="0"/>
              <a:t>New APIs added with CSOM and REST support</a:t>
            </a:r>
          </a:p>
          <a:p>
            <a:pPr lvl="1"/>
            <a:endParaRPr lang="en-US" dirty="0" smtClean="0"/>
          </a:p>
          <a:p>
            <a:pPr lvl="1"/>
            <a:endParaRPr lang="en-US" dirty="0"/>
          </a:p>
        </p:txBody>
      </p:sp>
      <p:pic>
        <p:nvPicPr>
          <p:cNvPr id="2" name="Picture 1"/>
          <p:cNvPicPr>
            <a:picLocks noChangeAspect="1"/>
          </p:cNvPicPr>
          <p:nvPr/>
        </p:nvPicPr>
        <p:blipFill>
          <a:blip r:embed="rId3"/>
          <a:stretch>
            <a:fillRect/>
          </a:stretch>
        </p:blipFill>
        <p:spPr>
          <a:xfrm>
            <a:off x="2759197" y="5181600"/>
            <a:ext cx="5258835" cy="1447800"/>
          </a:xfrm>
          <a:prstGeom prst="rect">
            <a:avLst/>
          </a:prstGeom>
          <a:ln>
            <a:solidFill>
              <a:schemeClr val="bg1">
                <a:lumMod val="75000"/>
              </a:schemeClr>
            </a:solidFill>
          </a:ln>
        </p:spPr>
      </p:pic>
      <p:pic>
        <p:nvPicPr>
          <p:cNvPr id="4" name="Picture 3"/>
          <p:cNvPicPr>
            <a:picLocks noChangeAspect="1"/>
          </p:cNvPicPr>
          <p:nvPr/>
        </p:nvPicPr>
        <p:blipFill>
          <a:blip r:embed="rId4"/>
          <a:stretch>
            <a:fillRect/>
          </a:stretch>
        </p:blipFill>
        <p:spPr>
          <a:xfrm>
            <a:off x="2741612" y="2995322"/>
            <a:ext cx="3761154" cy="890878"/>
          </a:xfrm>
          <a:prstGeom prst="rect">
            <a:avLst/>
          </a:prstGeom>
          <a:ln>
            <a:solidFill>
              <a:schemeClr val="bg1">
                <a:lumMod val="75000"/>
              </a:schemeClr>
            </a:solidFill>
          </a:ln>
        </p:spPr>
      </p:pic>
    </p:spTree>
    <p:extLst>
      <p:ext uri="{BB962C8B-B14F-4D97-AF65-F5344CB8AC3E}">
        <p14:creationId xmlns:p14="http://schemas.microsoft.com/office/powerpoint/2010/main" val="413284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Programming using CSOM </a:t>
            </a:r>
            <a:endParaRPr lang="en-US" dirty="0"/>
          </a:p>
        </p:txBody>
      </p:sp>
      <p:grpSp>
        <p:nvGrpSpPr>
          <p:cNvPr id="42" name="Group 41"/>
          <p:cNvGrpSpPr/>
          <p:nvPr/>
        </p:nvGrpSpPr>
        <p:grpSpPr>
          <a:xfrm>
            <a:off x="1893803" y="1632973"/>
            <a:ext cx="8467810" cy="3683802"/>
            <a:chOff x="228600" y="1143000"/>
            <a:chExt cx="8763000" cy="5106319"/>
          </a:xfrm>
        </p:grpSpPr>
        <p:sp>
          <p:nvSpPr>
            <p:cNvPr id="8" name="Rectangle 7"/>
            <p:cNvSpPr/>
            <p:nvPr/>
          </p:nvSpPr>
          <p:spPr>
            <a:xfrm>
              <a:off x="228600" y="1143000"/>
              <a:ext cx="8763000" cy="5106319"/>
            </a:xfrm>
            <a:prstGeom prst="rect">
              <a:avLst/>
            </a:prstGeom>
            <a:solidFill>
              <a:srgbClr val="EDEBD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75"/>
            </a:p>
          </p:txBody>
        </p:sp>
        <p:grpSp>
          <p:nvGrpSpPr>
            <p:cNvPr id="9" name="Group 8"/>
            <p:cNvGrpSpPr/>
            <p:nvPr/>
          </p:nvGrpSpPr>
          <p:grpSpPr>
            <a:xfrm>
              <a:off x="609601" y="1524000"/>
              <a:ext cx="8077199" cy="4526013"/>
              <a:chOff x="0" y="1066800"/>
              <a:chExt cx="8839200" cy="4953009"/>
            </a:xfrm>
          </p:grpSpPr>
          <p:sp>
            <p:nvSpPr>
              <p:cNvPr id="10" name="Rounded Rectangle 9"/>
              <p:cNvSpPr/>
              <p:nvPr/>
            </p:nvSpPr>
            <p:spPr bwMode="auto">
              <a:xfrm>
                <a:off x="5029200" y="1828803"/>
                <a:ext cx="1676400" cy="3429004"/>
              </a:xfrm>
              <a:prstGeom prst="roundRect">
                <a:avLst/>
              </a:prstGeom>
              <a:ln>
                <a:headEnd type="none" w="med" len="med"/>
                <a:tailEnd type="none" w="med" len="med"/>
              </a:ln>
              <a:effectLst>
                <a:glow rad="101600">
                  <a:schemeClr val="accent4">
                    <a:satMod val="175000"/>
                    <a:alpha val="40000"/>
                  </a:schemeClr>
                </a:glow>
                <a:outerShdw blurRad="50800" dist="38100" dir="5400000" rotWithShape="0">
                  <a:srgbClr val="000000">
                    <a:alpha val="35000"/>
                  </a:srgbClr>
                </a:outerShdw>
              </a:effectLst>
            </p:spPr>
            <p:style>
              <a:lnRef idx="1">
                <a:schemeClr val="accent4"/>
              </a:lnRef>
              <a:fillRef idx="2">
                <a:schemeClr val="accent4"/>
              </a:fillRef>
              <a:effectRef idx="1">
                <a:schemeClr val="accent4"/>
              </a:effectRef>
              <a:fontRef idx="minor">
                <a:schemeClr val="dk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r>
                  <a:rPr lang="en-US" sz="1575" dirty="0">
                    <a:solidFill>
                      <a:sysClr val="windowText" lastClr="000000"/>
                    </a:solidFill>
                    <a:effectLst>
                      <a:outerShdw blurRad="38100" dist="38100" dir="2700000" algn="tl">
                        <a:srgbClr val="000000">
                          <a:alpha val="43137"/>
                        </a:srgbClr>
                      </a:outerShdw>
                    </a:effectLst>
                    <a:latin typeface="Segoe" pitchFamily="34" charset="0"/>
                  </a:rPr>
                  <a:t>Client.svc</a:t>
                </a:r>
              </a:p>
            </p:txBody>
          </p:sp>
          <p:sp>
            <p:nvSpPr>
              <p:cNvPr id="11" name="Rounded Rectangle 10"/>
              <p:cNvSpPr/>
              <p:nvPr/>
            </p:nvSpPr>
            <p:spPr bwMode="auto">
              <a:xfrm>
                <a:off x="7086601" y="1828803"/>
                <a:ext cx="1676400" cy="1371602"/>
              </a:xfrm>
              <a:prstGeom prst="roundRect">
                <a:avLst/>
              </a:prstGeom>
              <a:ln>
                <a:headEnd type="none" w="med" len="med"/>
                <a:tailEnd type="none" w="med" len="med"/>
              </a:ln>
              <a:effectLst>
                <a:glow rad="101600">
                  <a:schemeClr val="accent4">
                    <a:satMod val="175000"/>
                    <a:alpha val="40000"/>
                  </a:schemeClr>
                </a:glow>
                <a:outerShdw blurRad="50800" dist="38100" dir="5400000" rotWithShape="0">
                  <a:srgbClr val="000000">
                    <a:alpha val="35000"/>
                  </a:srgbClr>
                </a:outerShdw>
              </a:effectLst>
            </p:spPr>
            <p:style>
              <a:lnRef idx="1">
                <a:schemeClr val="accent4"/>
              </a:lnRef>
              <a:fillRef idx="2">
                <a:schemeClr val="accent4"/>
              </a:fillRef>
              <a:effectRef idx="1">
                <a:schemeClr val="accent4"/>
              </a:effectRef>
              <a:fontRef idx="minor">
                <a:schemeClr val="dk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r>
                  <a:rPr lang="en-US" sz="1575" dirty="0">
                    <a:solidFill>
                      <a:sysClr val="windowText" lastClr="000000"/>
                    </a:solidFill>
                    <a:effectLst>
                      <a:outerShdw blurRad="38100" dist="38100" dir="2700000" algn="tl">
                        <a:srgbClr val="000000">
                          <a:alpha val="43137"/>
                        </a:srgbClr>
                      </a:outerShdw>
                    </a:effectLst>
                    <a:latin typeface="Segoe" pitchFamily="34" charset="0"/>
                  </a:rPr>
                  <a:t>Server OM</a:t>
                </a:r>
              </a:p>
            </p:txBody>
          </p:sp>
          <p:sp>
            <p:nvSpPr>
              <p:cNvPr id="12" name="Can 11"/>
              <p:cNvSpPr/>
              <p:nvPr/>
            </p:nvSpPr>
            <p:spPr bwMode="auto">
              <a:xfrm>
                <a:off x="7162800" y="3733806"/>
                <a:ext cx="1676400" cy="1600203"/>
              </a:xfrm>
              <a:prstGeom prst="can">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r>
                  <a:rPr lang="en-US" sz="1575" dirty="0">
                    <a:solidFill>
                      <a:sysClr val="windowText" lastClr="000000"/>
                    </a:solidFill>
                    <a:effectLst>
                      <a:outerShdw blurRad="38100" dist="38100" dir="2700000" algn="tl">
                        <a:srgbClr val="000000">
                          <a:alpha val="43137"/>
                        </a:srgbClr>
                      </a:outerShdw>
                    </a:effectLst>
                    <a:latin typeface="Segoe" pitchFamily="34" charset="0"/>
                  </a:rPr>
                  <a:t>Content</a:t>
                </a:r>
                <a:br>
                  <a:rPr lang="en-US" sz="1575" dirty="0">
                    <a:solidFill>
                      <a:sysClr val="windowText" lastClr="000000"/>
                    </a:solidFill>
                    <a:effectLst>
                      <a:outerShdw blurRad="38100" dist="38100" dir="2700000" algn="tl">
                        <a:srgbClr val="000000">
                          <a:alpha val="43137"/>
                        </a:srgbClr>
                      </a:outerShdw>
                    </a:effectLst>
                    <a:latin typeface="Segoe" pitchFamily="34" charset="0"/>
                  </a:rPr>
                </a:br>
                <a:r>
                  <a:rPr lang="en-US" sz="1575" dirty="0">
                    <a:solidFill>
                      <a:sysClr val="windowText" lastClr="000000"/>
                    </a:solidFill>
                    <a:effectLst>
                      <a:outerShdw blurRad="38100" dist="38100" dir="2700000" algn="tl">
                        <a:srgbClr val="000000">
                          <a:alpha val="43137"/>
                        </a:srgbClr>
                      </a:outerShdw>
                    </a:effectLst>
                    <a:latin typeface="Segoe" pitchFamily="34" charset="0"/>
                  </a:rPr>
                  <a:t>database</a:t>
                </a:r>
              </a:p>
            </p:txBody>
          </p:sp>
          <p:sp>
            <p:nvSpPr>
              <p:cNvPr id="13" name="Left-Right Arrow 12"/>
              <p:cNvSpPr/>
              <p:nvPr/>
            </p:nvSpPr>
            <p:spPr bwMode="auto">
              <a:xfrm>
                <a:off x="6629401" y="2209803"/>
                <a:ext cx="609600" cy="381000"/>
              </a:xfrm>
              <a:prstGeom prst="leftRightArrow">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endParaRPr lang="en-US" sz="1575" dirty="0">
                  <a:solidFill>
                    <a:srgbClr val="FFFFFF"/>
                  </a:solidFill>
                  <a:effectLst>
                    <a:outerShdw blurRad="38100" dist="38100" dir="2700000" algn="tl">
                      <a:srgbClr val="000000">
                        <a:alpha val="43137"/>
                      </a:srgbClr>
                    </a:outerShdw>
                  </a:effectLst>
                  <a:latin typeface="Segoe" pitchFamily="34" charset="0"/>
                </a:endParaRPr>
              </a:p>
            </p:txBody>
          </p:sp>
          <p:sp>
            <p:nvSpPr>
              <p:cNvPr id="14" name="Left-Right Arrow 13"/>
              <p:cNvSpPr/>
              <p:nvPr/>
            </p:nvSpPr>
            <p:spPr bwMode="auto">
              <a:xfrm rot="5400000">
                <a:off x="7658100" y="3314705"/>
                <a:ext cx="609601" cy="381000"/>
              </a:xfrm>
              <a:prstGeom prst="leftRightArrow">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endParaRPr lang="en-US" sz="1575" dirty="0">
                  <a:solidFill>
                    <a:srgbClr val="FFFFFF"/>
                  </a:solidFill>
                  <a:effectLst>
                    <a:outerShdw blurRad="38100" dist="38100" dir="2700000" algn="tl">
                      <a:srgbClr val="000000">
                        <a:alpha val="43137"/>
                      </a:srgbClr>
                    </a:outerShdw>
                  </a:effectLst>
                  <a:latin typeface="Segoe" pitchFamily="34" charset="0"/>
                </a:endParaRPr>
              </a:p>
            </p:txBody>
          </p:sp>
          <p:cxnSp>
            <p:nvCxnSpPr>
              <p:cNvPr id="15" name="Straight Connector 14"/>
              <p:cNvCxnSpPr/>
              <p:nvPr/>
            </p:nvCxnSpPr>
            <p:spPr>
              <a:xfrm rot="5400000">
                <a:off x="4266406" y="2590805"/>
                <a:ext cx="305595" cy="794"/>
              </a:xfrm>
              <a:prstGeom prst="line">
                <a:avLst/>
              </a:prstGeom>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bwMode="auto">
              <a:xfrm>
                <a:off x="914400" y="2133603"/>
                <a:ext cx="2286000" cy="381000"/>
              </a:xfrm>
              <a:prstGeom prst="roundRect">
                <a:avLst/>
              </a:prstGeom>
              <a:ln>
                <a:headEnd type="none" w="med" len="med"/>
                <a:tailEnd type="none" w="med" len="med"/>
              </a:ln>
              <a:effectLst>
                <a:glow rad="101600">
                  <a:schemeClr val="accent4">
                    <a:satMod val="175000"/>
                    <a:alpha val="40000"/>
                  </a:schemeClr>
                </a:glow>
                <a:outerShdw blurRad="50800" dist="38100" dir="5400000" rotWithShape="0">
                  <a:srgbClr val="000000">
                    <a:alpha val="35000"/>
                  </a:srgbClr>
                </a:outerShdw>
              </a:effectLst>
            </p:spPr>
            <p:style>
              <a:lnRef idx="1">
                <a:schemeClr val="accent4"/>
              </a:lnRef>
              <a:fillRef idx="2">
                <a:schemeClr val="accent4"/>
              </a:fillRef>
              <a:effectRef idx="1">
                <a:schemeClr val="accent4"/>
              </a:effectRef>
              <a:fontRef idx="minor">
                <a:schemeClr val="dk1"/>
              </a:fontRef>
            </p:style>
            <p:txBody>
              <a:bodyPr vert="horz" wrap="square" lIns="68595" tIns="34297" rIns="68595" bIns="34297" numCol="1" rtlCol="0" anchor="ctr" anchorCtr="0" compatLnSpc="1">
                <a:prstTxWarp prst="textNoShape">
                  <a:avLst/>
                </a:prstTxWarp>
              </a:bodyPr>
              <a:lstStyle/>
              <a:p>
                <a:pPr algn="ctr" defTabSz="879003"/>
                <a:r>
                  <a:rPr lang="en-US" sz="1350" dirty="0">
                    <a:solidFill>
                      <a:sysClr val="windowText" lastClr="000000"/>
                    </a:solidFill>
                    <a:effectLst>
                      <a:outerShdw blurRad="38100" dist="38100" dir="2700000" algn="tl">
                        <a:srgbClr val="000000">
                          <a:alpha val="43137"/>
                        </a:srgbClr>
                      </a:outerShdw>
                    </a:effectLst>
                    <a:latin typeface="Segoe" pitchFamily="34" charset="0"/>
                  </a:rPr>
                  <a:t>JavaScript OM</a:t>
                </a:r>
              </a:p>
            </p:txBody>
          </p:sp>
          <p:sp>
            <p:nvSpPr>
              <p:cNvPr id="17" name="Rounded Rectangle 16"/>
              <p:cNvSpPr/>
              <p:nvPr/>
            </p:nvSpPr>
            <p:spPr bwMode="auto">
              <a:xfrm>
                <a:off x="914400" y="3733806"/>
                <a:ext cx="2286000" cy="381000"/>
              </a:xfrm>
              <a:prstGeom prst="roundRect">
                <a:avLst/>
              </a:prstGeom>
              <a:ln>
                <a:headEnd type="none" w="med" len="med"/>
                <a:tailEnd type="none" w="med" len="med"/>
              </a:ln>
              <a:effectLst>
                <a:glow rad="101600">
                  <a:schemeClr val="accent4">
                    <a:satMod val="175000"/>
                    <a:alpha val="40000"/>
                  </a:schemeClr>
                </a:glow>
                <a:outerShdw blurRad="50800" dist="38100" dir="5400000" rotWithShape="0">
                  <a:srgbClr val="000000">
                    <a:alpha val="35000"/>
                  </a:srgbClr>
                </a:outerShdw>
              </a:effectLst>
            </p:spPr>
            <p:style>
              <a:lnRef idx="1">
                <a:schemeClr val="accent4"/>
              </a:lnRef>
              <a:fillRef idx="2">
                <a:schemeClr val="accent4"/>
              </a:fillRef>
              <a:effectRef idx="1">
                <a:schemeClr val="accent4"/>
              </a:effectRef>
              <a:fontRef idx="minor">
                <a:schemeClr val="dk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r>
                  <a:rPr lang="en-US" sz="1350" dirty="0">
                    <a:solidFill>
                      <a:sysClr val="windowText" lastClr="000000"/>
                    </a:solidFill>
                    <a:effectLst>
                      <a:outerShdw blurRad="38100" dist="38100" dir="2700000" algn="tl">
                        <a:srgbClr val="000000">
                          <a:alpha val="43137"/>
                        </a:srgbClr>
                      </a:outerShdw>
                    </a:effectLst>
                    <a:latin typeface="Segoe" pitchFamily="34" charset="0"/>
                  </a:rPr>
                  <a:t>Proxy</a:t>
                </a:r>
              </a:p>
            </p:txBody>
          </p:sp>
          <p:sp>
            <p:nvSpPr>
              <p:cNvPr id="18" name="Rounded Rectangle 17"/>
              <p:cNvSpPr/>
              <p:nvPr/>
            </p:nvSpPr>
            <p:spPr bwMode="auto">
              <a:xfrm>
                <a:off x="914400" y="4495806"/>
                <a:ext cx="2286000" cy="381000"/>
              </a:xfrm>
              <a:prstGeom prst="roundRect">
                <a:avLst/>
              </a:prstGeom>
              <a:ln>
                <a:headEnd type="none" w="med" len="med"/>
                <a:tailEnd type="none" w="med" len="med"/>
              </a:ln>
              <a:effectLst>
                <a:glow rad="101600">
                  <a:schemeClr val="accent4">
                    <a:satMod val="175000"/>
                    <a:alpha val="40000"/>
                  </a:schemeClr>
                </a:glow>
                <a:outerShdw blurRad="50800" dist="38100" dir="5400000" rotWithShape="0">
                  <a:srgbClr val="000000">
                    <a:alpha val="35000"/>
                  </a:srgbClr>
                </a:outerShdw>
              </a:effectLst>
            </p:spPr>
            <p:style>
              <a:lnRef idx="1">
                <a:schemeClr val="accent4"/>
              </a:lnRef>
              <a:fillRef idx="2">
                <a:schemeClr val="accent4"/>
              </a:fillRef>
              <a:effectRef idx="1">
                <a:schemeClr val="accent4"/>
              </a:effectRef>
              <a:fontRef idx="minor">
                <a:schemeClr val="dk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r>
                  <a:rPr lang="en-US" sz="1350" dirty="0">
                    <a:solidFill>
                      <a:sysClr val="windowText" lastClr="000000"/>
                    </a:solidFill>
                    <a:effectLst>
                      <a:outerShdw blurRad="38100" dist="38100" dir="2700000" algn="tl">
                        <a:srgbClr val="000000">
                          <a:alpha val="43137"/>
                        </a:srgbClr>
                      </a:outerShdw>
                    </a:effectLst>
                    <a:latin typeface="Segoe" pitchFamily="34" charset="0"/>
                  </a:rPr>
                  <a:t>Managed OM</a:t>
                </a:r>
              </a:p>
            </p:txBody>
          </p:sp>
          <p:sp>
            <p:nvSpPr>
              <p:cNvPr id="19" name="Rounded Rectangle 18"/>
              <p:cNvSpPr/>
              <p:nvPr/>
            </p:nvSpPr>
            <p:spPr bwMode="auto">
              <a:xfrm>
                <a:off x="914400" y="2819405"/>
                <a:ext cx="2286000" cy="381000"/>
              </a:xfrm>
              <a:prstGeom prst="roundRect">
                <a:avLst/>
              </a:prstGeom>
              <a:ln>
                <a:headEnd type="none" w="med" len="med"/>
                <a:tailEnd type="none" w="med" len="med"/>
              </a:ln>
              <a:effectLst>
                <a:glow rad="101600">
                  <a:schemeClr val="accent4">
                    <a:satMod val="175000"/>
                    <a:alpha val="40000"/>
                  </a:schemeClr>
                </a:glow>
                <a:outerShdw blurRad="50800" dist="38100" dir="5400000" rotWithShape="0">
                  <a:srgbClr val="000000">
                    <a:alpha val="35000"/>
                  </a:srgbClr>
                </a:outerShdw>
              </a:effectLst>
            </p:spPr>
            <p:style>
              <a:lnRef idx="1">
                <a:schemeClr val="accent4"/>
              </a:lnRef>
              <a:fillRef idx="2">
                <a:schemeClr val="accent4"/>
              </a:fillRef>
              <a:effectRef idx="1">
                <a:schemeClr val="accent4"/>
              </a:effectRef>
              <a:fontRef idx="minor">
                <a:schemeClr val="dk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r>
                  <a:rPr lang="en-US" sz="1350" dirty="0">
                    <a:solidFill>
                      <a:sysClr val="windowText" lastClr="000000"/>
                    </a:solidFill>
                    <a:effectLst>
                      <a:outerShdw blurRad="38100" dist="38100" dir="2700000" algn="tl">
                        <a:srgbClr val="000000">
                          <a:alpha val="43137"/>
                        </a:srgbClr>
                      </a:outerShdw>
                    </a:effectLst>
                    <a:latin typeface="Segoe" pitchFamily="34" charset="0"/>
                  </a:rPr>
                  <a:t>Proxy</a:t>
                </a:r>
              </a:p>
            </p:txBody>
          </p:sp>
          <p:sp>
            <p:nvSpPr>
              <p:cNvPr id="20" name="Rounded Rectangle 19"/>
              <p:cNvSpPr/>
              <p:nvPr/>
            </p:nvSpPr>
            <p:spPr bwMode="auto">
              <a:xfrm>
                <a:off x="304800" y="5334008"/>
                <a:ext cx="3810001" cy="685801"/>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r>
                  <a:rPr lang="en-US" sz="1125" dirty="0">
                    <a:solidFill>
                      <a:schemeClr val="bg1">
                        <a:lumMod val="75000"/>
                        <a:lumOff val="25000"/>
                      </a:schemeClr>
                    </a:solidFill>
                    <a:latin typeface="Arial Black" pitchFamily="34" charset="0"/>
                  </a:rPr>
                  <a:t>Your C# and VB.NET Code</a:t>
                </a:r>
              </a:p>
            </p:txBody>
          </p:sp>
          <p:sp>
            <p:nvSpPr>
              <p:cNvPr id="21" name="Rounded Rectangle 20"/>
              <p:cNvSpPr/>
              <p:nvPr/>
            </p:nvSpPr>
            <p:spPr bwMode="auto">
              <a:xfrm>
                <a:off x="228600" y="1066800"/>
                <a:ext cx="3886201" cy="609601"/>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a:r>
                  <a:rPr lang="en-US" sz="1125" dirty="0">
                    <a:solidFill>
                      <a:schemeClr val="bg1">
                        <a:lumMod val="75000"/>
                        <a:lumOff val="25000"/>
                      </a:schemeClr>
                    </a:solidFill>
                    <a:latin typeface="Arial Black" pitchFamily="34" charset="0"/>
                  </a:rPr>
                  <a:t>Your JavaScript Code</a:t>
                </a:r>
              </a:p>
            </p:txBody>
          </p:sp>
          <p:cxnSp>
            <p:nvCxnSpPr>
              <p:cNvPr id="22" name="Straight Connector 21"/>
              <p:cNvCxnSpPr/>
              <p:nvPr/>
            </p:nvCxnSpPr>
            <p:spPr>
              <a:xfrm>
                <a:off x="228600" y="3429005"/>
                <a:ext cx="4191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3" name="Right Arrow 22"/>
              <p:cNvSpPr/>
              <p:nvPr/>
            </p:nvSpPr>
            <p:spPr bwMode="auto">
              <a:xfrm>
                <a:off x="3200400" y="3810005"/>
                <a:ext cx="1981200" cy="228600"/>
              </a:xfrm>
              <a:prstGeom prst="rightArrow">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endParaRPr lang="en-US" sz="1575" dirty="0">
                  <a:solidFill>
                    <a:srgbClr val="FFFFFF"/>
                  </a:solidFill>
                  <a:effectLst>
                    <a:outerShdw blurRad="38100" dist="38100" dir="2700000" algn="tl">
                      <a:srgbClr val="000000">
                        <a:alpha val="43137"/>
                      </a:srgbClr>
                    </a:outerShdw>
                  </a:effectLst>
                  <a:latin typeface="Segoe" pitchFamily="34" charset="0"/>
                </a:endParaRPr>
              </a:p>
            </p:txBody>
          </p:sp>
          <p:sp>
            <p:nvSpPr>
              <p:cNvPr id="24" name="Right Arrow 23"/>
              <p:cNvSpPr/>
              <p:nvPr/>
            </p:nvSpPr>
            <p:spPr bwMode="auto">
              <a:xfrm>
                <a:off x="3200400" y="2895604"/>
                <a:ext cx="1981200" cy="228600"/>
              </a:xfrm>
              <a:prstGeom prst="rightArrow">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endParaRPr lang="en-US" sz="1575" dirty="0">
                  <a:solidFill>
                    <a:srgbClr val="FFFFFF"/>
                  </a:solidFill>
                  <a:effectLst>
                    <a:outerShdw blurRad="38100" dist="38100" dir="2700000" algn="tl">
                      <a:srgbClr val="000000">
                        <a:alpha val="43137"/>
                      </a:srgbClr>
                    </a:outerShdw>
                  </a:effectLst>
                  <a:latin typeface="Segoe" pitchFamily="34" charset="0"/>
                </a:endParaRPr>
              </a:p>
            </p:txBody>
          </p:sp>
          <p:sp>
            <p:nvSpPr>
              <p:cNvPr id="25" name="Right Arrow 24"/>
              <p:cNvSpPr/>
              <p:nvPr/>
            </p:nvSpPr>
            <p:spPr bwMode="auto">
              <a:xfrm rot="10800000">
                <a:off x="3200400" y="4572005"/>
                <a:ext cx="1981200" cy="228600"/>
              </a:xfrm>
              <a:prstGeom prst="rightArrow">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endParaRPr lang="en-US" sz="1575" dirty="0">
                  <a:solidFill>
                    <a:srgbClr val="FFFFFF"/>
                  </a:solidFill>
                  <a:effectLst>
                    <a:outerShdw blurRad="38100" dist="38100" dir="2700000" algn="tl">
                      <a:srgbClr val="000000">
                        <a:alpha val="43137"/>
                      </a:srgbClr>
                    </a:outerShdw>
                  </a:effectLst>
                  <a:latin typeface="Segoe" pitchFamily="34" charset="0"/>
                </a:endParaRPr>
              </a:p>
            </p:txBody>
          </p:sp>
          <p:sp>
            <p:nvSpPr>
              <p:cNvPr id="26" name="Right Arrow 25"/>
              <p:cNvSpPr/>
              <p:nvPr/>
            </p:nvSpPr>
            <p:spPr bwMode="auto">
              <a:xfrm rot="10800000">
                <a:off x="3200400" y="2209802"/>
                <a:ext cx="1981200" cy="228600"/>
              </a:xfrm>
              <a:prstGeom prst="rightArrow">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endParaRPr lang="en-US" sz="1575" dirty="0">
                  <a:solidFill>
                    <a:srgbClr val="FFFFFF"/>
                  </a:solidFill>
                  <a:effectLst>
                    <a:outerShdw blurRad="38100" dist="38100" dir="2700000" algn="tl">
                      <a:srgbClr val="000000">
                        <a:alpha val="43137"/>
                      </a:srgbClr>
                    </a:outerShdw>
                  </a:effectLst>
                  <a:latin typeface="Segoe" pitchFamily="34" charset="0"/>
                </a:endParaRPr>
              </a:p>
            </p:txBody>
          </p:sp>
          <p:sp>
            <p:nvSpPr>
              <p:cNvPr id="27" name="Right Arrow 26"/>
              <p:cNvSpPr/>
              <p:nvPr/>
            </p:nvSpPr>
            <p:spPr bwMode="auto">
              <a:xfrm rot="16200000">
                <a:off x="1828800" y="4191005"/>
                <a:ext cx="419101" cy="266700"/>
              </a:xfrm>
              <a:prstGeom prst="rightArrow">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endParaRPr lang="en-US" sz="1575" dirty="0">
                  <a:solidFill>
                    <a:srgbClr val="FFFFFF"/>
                  </a:solidFill>
                  <a:effectLst>
                    <a:outerShdw blurRad="38100" dist="38100" dir="2700000" algn="tl">
                      <a:srgbClr val="000000">
                        <a:alpha val="43137"/>
                      </a:srgbClr>
                    </a:outerShdw>
                  </a:effectLst>
                  <a:latin typeface="Segoe" pitchFamily="34" charset="0"/>
                </a:endParaRPr>
              </a:p>
            </p:txBody>
          </p:sp>
          <p:sp>
            <p:nvSpPr>
              <p:cNvPr id="28" name="Right Arrow 27"/>
              <p:cNvSpPr/>
              <p:nvPr/>
            </p:nvSpPr>
            <p:spPr bwMode="auto">
              <a:xfrm rot="5400000">
                <a:off x="1828800" y="2590804"/>
                <a:ext cx="419101" cy="266700"/>
              </a:xfrm>
              <a:prstGeom prst="rightArrow">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endParaRPr lang="en-US" sz="1575" dirty="0">
                  <a:solidFill>
                    <a:srgbClr val="FFFFFF"/>
                  </a:solidFill>
                  <a:effectLst>
                    <a:outerShdw blurRad="38100" dist="38100" dir="2700000" algn="tl">
                      <a:srgbClr val="000000">
                        <a:alpha val="43137"/>
                      </a:srgbClr>
                    </a:outerShdw>
                  </a:effectLst>
                  <a:latin typeface="Segoe" pitchFamily="34" charset="0"/>
                </a:endParaRPr>
              </a:p>
            </p:txBody>
          </p:sp>
          <p:sp>
            <p:nvSpPr>
              <p:cNvPr id="29" name="Up-Down Arrow 28"/>
              <p:cNvSpPr/>
              <p:nvPr/>
            </p:nvSpPr>
            <p:spPr bwMode="auto">
              <a:xfrm>
                <a:off x="1828800" y="1600202"/>
                <a:ext cx="304800" cy="609601"/>
              </a:xfrm>
              <a:prstGeom prst="upDown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endParaRPr lang="en-US" sz="1575" dirty="0">
                  <a:solidFill>
                    <a:srgbClr val="FFFFFF"/>
                  </a:solidFill>
                  <a:effectLst>
                    <a:outerShdw blurRad="38100" dist="38100" dir="2700000" algn="tl">
                      <a:srgbClr val="000000">
                        <a:alpha val="43137"/>
                      </a:srgbClr>
                    </a:outerShdw>
                  </a:effectLst>
                  <a:latin typeface="Segoe" pitchFamily="34" charset="0"/>
                </a:endParaRPr>
              </a:p>
            </p:txBody>
          </p:sp>
          <p:sp>
            <p:nvSpPr>
              <p:cNvPr id="30" name="Up-Down Arrow 29"/>
              <p:cNvSpPr/>
              <p:nvPr/>
            </p:nvSpPr>
            <p:spPr bwMode="auto">
              <a:xfrm>
                <a:off x="1905000" y="4800606"/>
                <a:ext cx="304800" cy="609601"/>
              </a:xfrm>
              <a:prstGeom prst="upDown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endParaRPr lang="en-US" sz="1575" dirty="0">
                  <a:solidFill>
                    <a:srgbClr val="FFFFFF"/>
                  </a:solidFill>
                  <a:effectLst>
                    <a:outerShdw blurRad="38100" dist="38100" dir="2700000" algn="tl">
                      <a:srgbClr val="000000">
                        <a:alpha val="43137"/>
                      </a:srgbClr>
                    </a:outerShdw>
                  </a:effectLst>
                  <a:latin typeface="Segoe" pitchFamily="34" charset="0"/>
                </a:endParaRPr>
              </a:p>
            </p:txBody>
          </p:sp>
          <p:sp>
            <p:nvSpPr>
              <p:cNvPr id="31" name="TextBox 30"/>
              <p:cNvSpPr txBox="1"/>
              <p:nvPr/>
            </p:nvSpPr>
            <p:spPr>
              <a:xfrm>
                <a:off x="3276600" y="2636382"/>
                <a:ext cx="1733550" cy="385172"/>
              </a:xfrm>
              <a:prstGeom prst="rect">
                <a:avLst/>
              </a:prstGeom>
              <a:noFill/>
            </p:spPr>
            <p:txBody>
              <a:bodyPr wrap="square" rtlCol="0">
                <a:spAutoFit/>
              </a:bodyPr>
              <a:lstStyle/>
              <a:p>
                <a:pPr algn="ctr"/>
                <a:r>
                  <a:rPr lang="en-US" sz="1050" dirty="0"/>
                  <a:t>XML Request</a:t>
                </a:r>
              </a:p>
            </p:txBody>
          </p:sp>
          <p:sp>
            <p:nvSpPr>
              <p:cNvPr id="32" name="TextBox 31"/>
              <p:cNvSpPr txBox="1"/>
              <p:nvPr/>
            </p:nvSpPr>
            <p:spPr>
              <a:xfrm>
                <a:off x="3276600" y="3550784"/>
                <a:ext cx="1676946" cy="385172"/>
              </a:xfrm>
              <a:prstGeom prst="rect">
                <a:avLst/>
              </a:prstGeom>
              <a:noFill/>
            </p:spPr>
            <p:txBody>
              <a:bodyPr wrap="square" rtlCol="0">
                <a:spAutoFit/>
              </a:bodyPr>
              <a:lstStyle/>
              <a:p>
                <a:pPr algn="ctr"/>
                <a:r>
                  <a:rPr lang="en-US" sz="1050" dirty="0"/>
                  <a:t>XML Request</a:t>
                </a:r>
              </a:p>
            </p:txBody>
          </p:sp>
          <p:sp>
            <p:nvSpPr>
              <p:cNvPr id="33" name="TextBox 32"/>
              <p:cNvSpPr txBox="1"/>
              <p:nvPr/>
            </p:nvSpPr>
            <p:spPr>
              <a:xfrm>
                <a:off x="3276600" y="1950578"/>
                <a:ext cx="1733550" cy="385172"/>
              </a:xfrm>
              <a:prstGeom prst="rect">
                <a:avLst/>
              </a:prstGeom>
              <a:noFill/>
            </p:spPr>
            <p:txBody>
              <a:bodyPr wrap="square" rtlCol="0">
                <a:spAutoFit/>
              </a:bodyPr>
              <a:lstStyle/>
              <a:p>
                <a:pPr algn="ctr"/>
                <a:r>
                  <a:rPr lang="en-US" sz="1050" dirty="0"/>
                  <a:t>JSON Response</a:t>
                </a:r>
              </a:p>
            </p:txBody>
          </p:sp>
          <p:sp>
            <p:nvSpPr>
              <p:cNvPr id="34" name="TextBox 33"/>
              <p:cNvSpPr txBox="1"/>
              <p:nvPr/>
            </p:nvSpPr>
            <p:spPr>
              <a:xfrm>
                <a:off x="3200399" y="4312782"/>
                <a:ext cx="1905000" cy="385172"/>
              </a:xfrm>
              <a:prstGeom prst="rect">
                <a:avLst/>
              </a:prstGeom>
              <a:noFill/>
            </p:spPr>
            <p:txBody>
              <a:bodyPr wrap="square" rtlCol="0">
                <a:spAutoFit/>
              </a:bodyPr>
              <a:lstStyle/>
              <a:p>
                <a:pPr algn="ctr"/>
                <a:r>
                  <a:rPr lang="en-US" sz="1050" dirty="0"/>
                  <a:t>JSON Response</a:t>
                </a:r>
              </a:p>
            </p:txBody>
          </p:sp>
          <p:cxnSp>
            <p:nvCxnSpPr>
              <p:cNvPr id="35" name="Straight Connector 34"/>
              <p:cNvCxnSpPr/>
              <p:nvPr/>
            </p:nvCxnSpPr>
            <p:spPr>
              <a:xfrm rot="5400000">
                <a:off x="4039393" y="1600202"/>
                <a:ext cx="761207"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4191397" y="3352407"/>
                <a:ext cx="4572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4229497" y="4228709"/>
                <a:ext cx="3810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3657996" y="5189154"/>
                <a:ext cx="1524000" cy="794"/>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0" y="1752600"/>
                <a:ext cx="1066800" cy="402679"/>
              </a:xfrm>
              <a:prstGeom prst="rect">
                <a:avLst/>
              </a:prstGeom>
              <a:noFill/>
            </p:spPr>
            <p:txBody>
              <a:bodyPr wrap="square" rtlCol="0">
                <a:spAutoFit/>
              </a:bodyPr>
              <a:lstStyle/>
              <a:p>
                <a:r>
                  <a:rPr lang="en-US" sz="1125" dirty="0"/>
                  <a:t>Browser</a:t>
                </a:r>
              </a:p>
            </p:txBody>
          </p:sp>
          <p:sp>
            <p:nvSpPr>
              <p:cNvPr id="40" name="TextBox 39"/>
              <p:cNvSpPr txBox="1"/>
              <p:nvPr/>
            </p:nvSpPr>
            <p:spPr>
              <a:xfrm>
                <a:off x="0" y="4953005"/>
                <a:ext cx="1905000" cy="402679"/>
              </a:xfrm>
              <a:prstGeom prst="rect">
                <a:avLst/>
              </a:prstGeom>
              <a:noFill/>
            </p:spPr>
            <p:txBody>
              <a:bodyPr wrap="square" rtlCol="0">
                <a:spAutoFit/>
              </a:bodyPr>
              <a:lstStyle/>
              <a:p>
                <a:r>
                  <a:rPr lang="en-US" sz="1125" dirty="0"/>
                  <a:t>Managed Client</a:t>
                </a:r>
              </a:p>
            </p:txBody>
          </p:sp>
          <p:sp>
            <p:nvSpPr>
              <p:cNvPr id="41" name="TextBox 40"/>
              <p:cNvSpPr txBox="1"/>
              <p:nvPr/>
            </p:nvSpPr>
            <p:spPr>
              <a:xfrm>
                <a:off x="4942904" y="5422452"/>
                <a:ext cx="1986163" cy="402679"/>
              </a:xfrm>
              <a:prstGeom prst="rect">
                <a:avLst/>
              </a:prstGeom>
              <a:noFill/>
            </p:spPr>
            <p:txBody>
              <a:bodyPr wrap="square" rtlCol="0">
                <a:spAutoFit/>
              </a:bodyPr>
              <a:lstStyle/>
              <a:p>
                <a:r>
                  <a:rPr lang="en-US" sz="1125" dirty="0"/>
                  <a:t>SharePoint Web Server</a:t>
                </a:r>
              </a:p>
            </p:txBody>
          </p:sp>
        </p:grpSp>
      </p:grpSp>
    </p:spTree>
    <p:extLst>
      <p:ext uri="{BB962C8B-B14F-4D97-AF65-F5344CB8AC3E}">
        <p14:creationId xmlns:p14="http://schemas.microsoft.com/office/powerpoint/2010/main" val="803199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CSOM using Managed Code</a:t>
            </a:r>
            <a:endParaRPr lang="en-US" dirty="0"/>
          </a:p>
        </p:txBody>
      </p:sp>
      <p:pic>
        <p:nvPicPr>
          <p:cNvPr id="2" name="Picture 1"/>
          <p:cNvPicPr>
            <a:picLocks noChangeAspect="1"/>
          </p:cNvPicPr>
          <p:nvPr/>
        </p:nvPicPr>
        <p:blipFill>
          <a:blip r:embed="rId3"/>
          <a:stretch>
            <a:fillRect/>
          </a:stretch>
        </p:blipFill>
        <p:spPr>
          <a:xfrm>
            <a:off x="1903412" y="1295400"/>
            <a:ext cx="6910388" cy="5311900"/>
          </a:xfrm>
          <a:prstGeom prst="rect">
            <a:avLst/>
          </a:prstGeom>
          <a:ln>
            <a:solidFill>
              <a:schemeClr val="bg1">
                <a:lumMod val="50000"/>
              </a:schemeClr>
            </a:solidFill>
          </a:ln>
        </p:spPr>
      </p:pic>
    </p:spTree>
    <p:extLst>
      <p:ext uri="{BB962C8B-B14F-4D97-AF65-F5344CB8AC3E}">
        <p14:creationId xmlns:p14="http://schemas.microsoft.com/office/powerpoint/2010/main" val="36624163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CSOM using JavaScript</a:t>
            </a:r>
            <a:endParaRPr lang="en-US" dirty="0"/>
          </a:p>
        </p:txBody>
      </p:sp>
      <p:pic>
        <p:nvPicPr>
          <p:cNvPr id="5" name="Picture 4"/>
          <p:cNvPicPr>
            <a:picLocks noChangeAspect="1"/>
          </p:cNvPicPr>
          <p:nvPr/>
        </p:nvPicPr>
        <p:blipFill>
          <a:blip r:embed="rId3"/>
          <a:stretch>
            <a:fillRect/>
          </a:stretch>
        </p:blipFill>
        <p:spPr>
          <a:xfrm>
            <a:off x="2270125" y="1285875"/>
            <a:ext cx="7648575" cy="4286250"/>
          </a:xfrm>
          <a:prstGeom prst="rect">
            <a:avLst/>
          </a:prstGeom>
          <a:ln>
            <a:solidFill>
              <a:schemeClr val="bg1">
                <a:lumMod val="50000"/>
              </a:schemeClr>
            </a:solidFill>
          </a:ln>
        </p:spPr>
      </p:pic>
    </p:spTree>
    <p:extLst>
      <p:ext uri="{BB962C8B-B14F-4D97-AF65-F5344CB8AC3E}">
        <p14:creationId xmlns:p14="http://schemas.microsoft.com/office/powerpoint/2010/main" val="2854926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Authentication using CSOM</a:t>
            </a:r>
            <a:endParaRPr lang="en-US" dirty="0"/>
          </a:p>
        </p:txBody>
      </p:sp>
      <p:sp>
        <p:nvSpPr>
          <p:cNvPr id="5" name="Content Placeholder 4"/>
          <p:cNvSpPr>
            <a:spLocks noGrp="1"/>
          </p:cNvSpPr>
          <p:nvPr>
            <p:ph idx="1"/>
          </p:nvPr>
        </p:nvSpPr>
        <p:spPr>
          <a:xfrm>
            <a:off x="1903412" y="1447800"/>
            <a:ext cx="8534400" cy="5181600"/>
          </a:xfrm>
        </p:spPr>
        <p:txBody>
          <a:bodyPr>
            <a:normAutofit/>
          </a:bodyPr>
          <a:lstStyle/>
          <a:p>
            <a:r>
              <a:rPr lang="en-US" dirty="0" smtClean="0"/>
              <a:t>CSOM support user </a:t>
            </a:r>
            <a:r>
              <a:rPr lang="en-US" dirty="0" err="1" smtClean="0"/>
              <a:t>auth</a:t>
            </a:r>
            <a:r>
              <a:rPr lang="en-US" dirty="0" smtClean="0"/>
              <a:t> and app </a:t>
            </a:r>
            <a:r>
              <a:rPr lang="en-US" dirty="0" err="1" smtClean="0"/>
              <a:t>auth</a:t>
            </a:r>
            <a:endParaRPr lang="en-US" dirty="0" smtClean="0"/>
          </a:p>
          <a:p>
            <a:pPr lvl="1"/>
            <a:r>
              <a:rPr lang="en-US" dirty="0" smtClean="0"/>
              <a:t>User </a:t>
            </a:r>
            <a:r>
              <a:rPr lang="en-US" dirty="0" err="1" smtClean="0"/>
              <a:t>auth</a:t>
            </a:r>
            <a:r>
              <a:rPr lang="en-US" dirty="0" smtClean="0"/>
              <a:t> can use Windows of Forms Authentication</a:t>
            </a:r>
          </a:p>
          <a:p>
            <a:pPr lvl="1"/>
            <a:r>
              <a:rPr lang="en-US" dirty="0" smtClean="0"/>
              <a:t>External </a:t>
            </a:r>
            <a:r>
              <a:rPr lang="en-US" dirty="0" err="1" smtClean="0"/>
              <a:t>auth</a:t>
            </a:r>
            <a:r>
              <a:rPr lang="en-US" dirty="0" smtClean="0"/>
              <a:t> used for apps with server-side code</a:t>
            </a:r>
          </a:p>
          <a:p>
            <a:r>
              <a:rPr lang="en-US" dirty="0" smtClean="0"/>
              <a:t>Set authentication mode:</a:t>
            </a:r>
          </a:p>
          <a:p>
            <a:pPr marL="347662" lvl="1" indent="0">
              <a:buNone/>
            </a:pPr>
            <a:r>
              <a:rPr lang="en-US" sz="1800" b="1" dirty="0" err="1">
                <a:latin typeface="Courier New" pitchFamily="49" charset="0"/>
                <a:cs typeface="Courier New" pitchFamily="49" charset="0"/>
              </a:rPr>
              <a:t>clientCtx.AuthenticationMode</a:t>
            </a:r>
            <a:r>
              <a:rPr lang="en-US" sz="1800" b="1" dirty="0">
                <a:latin typeface="Courier New" pitchFamily="49" charset="0"/>
                <a:cs typeface="Courier New" pitchFamily="49" charset="0"/>
              </a:rPr>
              <a:t> = </a:t>
            </a:r>
          </a:p>
          <a:p>
            <a:pPr marL="347662" lvl="1" indent="0">
              <a:buNone/>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ClientAuthenticationMode.FormsAuthentication</a:t>
            </a:r>
            <a:r>
              <a:rPr lang="en-US" sz="1800" b="1" dirty="0">
                <a:latin typeface="Courier New" pitchFamily="49" charset="0"/>
                <a:cs typeface="Courier New" pitchFamily="49" charset="0"/>
              </a:rPr>
              <a:t>;</a:t>
            </a:r>
          </a:p>
          <a:p>
            <a:r>
              <a:rPr lang="en-US" dirty="0" smtClean="0"/>
              <a:t>Specify user authentication details:</a:t>
            </a:r>
            <a:endParaRPr lang="en-US" dirty="0"/>
          </a:p>
          <a:p>
            <a:pPr marL="347662" lvl="1" indent="0">
              <a:buNone/>
            </a:pPr>
            <a:r>
              <a:rPr lang="en-US" sz="1400" b="1" dirty="0" err="1">
                <a:latin typeface="Courier New" pitchFamily="49" charset="0"/>
                <a:cs typeface="Courier New" pitchFamily="49" charset="0"/>
              </a:rPr>
              <a:t>FormAuthenticationLoginInfo</a:t>
            </a: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loginInfo</a:t>
            </a:r>
            <a:r>
              <a:rPr lang="en-US" sz="1400" b="1" dirty="0">
                <a:latin typeface="Courier New" pitchFamily="49" charset="0"/>
                <a:cs typeface="Courier New" pitchFamily="49" charset="0"/>
              </a:rPr>
              <a:t> = </a:t>
            </a:r>
            <a:br>
              <a:rPr lang="en-US" sz="1400" b="1" dirty="0">
                <a:latin typeface="Courier New" pitchFamily="49" charset="0"/>
                <a:cs typeface="Courier New" pitchFamily="49" charset="0"/>
              </a:rPr>
            </a:br>
            <a:r>
              <a:rPr lang="en-US" sz="1400" b="1" dirty="0">
                <a:latin typeface="Courier New" pitchFamily="49" charset="0"/>
                <a:cs typeface="Courier New" pitchFamily="49" charset="0"/>
              </a:rPr>
              <a:t>	new </a:t>
            </a:r>
            <a:r>
              <a:rPr lang="en-US" sz="1400" b="1" dirty="0" err="1">
                <a:latin typeface="Courier New" pitchFamily="49" charset="0"/>
                <a:cs typeface="Courier New" pitchFamily="49" charset="0"/>
              </a:rPr>
              <a:t>FormAuthenticationLoginInfo</a:t>
            </a:r>
            <a:r>
              <a:rPr lang="en-US" sz="1400" b="1" dirty="0">
                <a:latin typeface="Courier New" pitchFamily="49" charset="0"/>
                <a:cs typeface="Courier New" pitchFamily="49" charset="0"/>
              </a:rPr>
              <a:t>(“</a:t>
            </a:r>
            <a:r>
              <a:rPr lang="en-US" sz="1400" b="1" dirty="0" err="1">
                <a:latin typeface="Courier New" pitchFamily="49" charset="0"/>
                <a:cs typeface="Courier New" pitchFamily="49" charset="0"/>
              </a:rPr>
              <a:t>User”,”password</a:t>
            </a:r>
            <a:r>
              <a:rPr lang="en-US" sz="1400" b="1" dirty="0">
                <a:latin typeface="Courier New" pitchFamily="49" charset="0"/>
                <a:cs typeface="Courier New" pitchFamily="49" charset="0"/>
              </a:rPr>
              <a:t>”);</a:t>
            </a:r>
          </a:p>
          <a:p>
            <a:pPr marL="347662" lvl="1" indent="0">
              <a:buNone/>
            </a:pPr>
            <a:r>
              <a:rPr lang="en-US" sz="1400" b="1" dirty="0" err="1">
                <a:latin typeface="Courier New" pitchFamily="49" charset="0"/>
                <a:cs typeface="Courier New" pitchFamily="49" charset="0"/>
              </a:rPr>
              <a:t>clientCtx.FormsAuthenticationLoginInfo</a:t>
            </a:r>
            <a:r>
              <a:rPr lang="en-US" sz="1400" b="1" dirty="0">
                <a:latin typeface="Courier New" pitchFamily="49" charset="0"/>
                <a:cs typeface="Courier New" pitchFamily="49" charset="0"/>
              </a:rPr>
              <a:t> = </a:t>
            </a:r>
            <a:r>
              <a:rPr lang="en-US" sz="1400" b="1" dirty="0" err="1">
                <a:latin typeface="Courier New" pitchFamily="49" charset="0"/>
                <a:cs typeface="Courier New" pitchFamily="49" charset="0"/>
              </a:rPr>
              <a:t>loginInfo</a:t>
            </a:r>
            <a:r>
              <a:rPr lang="en-US" sz="1400" b="1" dirty="0">
                <a:latin typeface="Courier New" pitchFamily="49" charset="0"/>
                <a:cs typeface="Courier New" pitchFamily="49" charset="0"/>
              </a:rPr>
              <a:t>;</a:t>
            </a:r>
          </a:p>
        </p:txBody>
      </p:sp>
    </p:spTree>
    <p:extLst>
      <p:ext uri="{BB962C8B-B14F-4D97-AF65-F5344CB8AC3E}">
        <p14:creationId xmlns:p14="http://schemas.microsoft.com/office/powerpoint/2010/main" val="34766591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Authenticating from the Remote Web</a:t>
            </a:r>
            <a:endParaRPr lang="en-US" dirty="0"/>
          </a:p>
        </p:txBody>
      </p:sp>
      <p:sp>
        <p:nvSpPr>
          <p:cNvPr id="5" name="Content Placeholder 4"/>
          <p:cNvSpPr>
            <a:spLocks noGrp="1"/>
          </p:cNvSpPr>
          <p:nvPr>
            <p:ph idx="1"/>
          </p:nvPr>
        </p:nvSpPr>
        <p:spPr/>
        <p:txBody>
          <a:bodyPr>
            <a:normAutofit/>
          </a:bodyPr>
          <a:lstStyle/>
          <a:p>
            <a:r>
              <a:rPr lang="en-US" sz="2400" dirty="0"/>
              <a:t>Create client context with access token</a:t>
            </a:r>
          </a:p>
          <a:p>
            <a:pPr lvl="1"/>
            <a:r>
              <a:rPr lang="en-US" sz="2000" dirty="0"/>
              <a:t>Call </a:t>
            </a:r>
            <a:r>
              <a:rPr lang="en-US" sz="2000" b="1" dirty="0"/>
              <a:t>GetS2SClientContextwithWindowsIdentity</a:t>
            </a:r>
          </a:p>
          <a:p>
            <a:pPr lvl="1"/>
            <a:r>
              <a:rPr lang="en-US" sz="2000" dirty="0"/>
              <a:t>Commonly done inside using statement</a:t>
            </a:r>
          </a:p>
          <a:p>
            <a:pPr lvl="1"/>
            <a:r>
              <a:rPr lang="en-US" sz="2000" dirty="0"/>
              <a:t>Pass null value for user name for App-only identity</a:t>
            </a:r>
          </a:p>
        </p:txBody>
      </p:sp>
      <p:pic>
        <p:nvPicPr>
          <p:cNvPr id="6" name="Picture 5"/>
          <p:cNvPicPr>
            <a:picLocks noChangeAspect="1"/>
          </p:cNvPicPr>
          <p:nvPr/>
        </p:nvPicPr>
        <p:blipFill>
          <a:blip r:embed="rId2"/>
          <a:stretch>
            <a:fillRect/>
          </a:stretch>
        </p:blipFill>
        <p:spPr>
          <a:xfrm>
            <a:off x="1968431" y="3276600"/>
            <a:ext cx="8329876" cy="1981200"/>
          </a:xfrm>
          <a:prstGeom prst="rect">
            <a:avLst/>
          </a:prstGeom>
          <a:ln>
            <a:solidFill>
              <a:schemeClr val="bg1">
                <a:lumMod val="50000"/>
              </a:schemeClr>
            </a:solidFill>
          </a:ln>
        </p:spPr>
      </p:pic>
    </p:spTree>
    <p:extLst>
      <p:ext uri="{BB962C8B-B14F-4D97-AF65-F5344CB8AC3E}">
        <p14:creationId xmlns:p14="http://schemas.microsoft.com/office/powerpoint/2010/main" val="85456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Error Handling</a:t>
            </a:r>
            <a:endParaRPr lang="en-US" dirty="0"/>
          </a:p>
        </p:txBody>
      </p:sp>
      <p:sp>
        <p:nvSpPr>
          <p:cNvPr id="3" name="Content Placeholder 2"/>
          <p:cNvSpPr>
            <a:spLocks noGrp="1"/>
          </p:cNvSpPr>
          <p:nvPr>
            <p:ph idx="1"/>
          </p:nvPr>
        </p:nvSpPr>
        <p:spPr/>
        <p:txBody>
          <a:bodyPr/>
          <a:lstStyle/>
          <a:p>
            <a:r>
              <a:rPr lang="en-US" dirty="0" smtClean="0"/>
              <a:t>CSOM supports structured exception handling </a:t>
            </a:r>
          </a:p>
          <a:p>
            <a:pPr lvl="1"/>
            <a:r>
              <a:rPr lang="en-US" dirty="0" smtClean="0"/>
              <a:t>However, it’s an API not a language feature</a:t>
            </a:r>
            <a:endParaRPr lang="en-US" dirty="0"/>
          </a:p>
          <a:p>
            <a:pPr lvl="1"/>
            <a:r>
              <a:rPr lang="en-US" dirty="0" smtClean="0"/>
              <a:t>Reduces </a:t>
            </a:r>
            <a:r>
              <a:rPr lang="en-US" dirty="0"/>
              <a:t>chatty </a:t>
            </a:r>
            <a:r>
              <a:rPr lang="en-US" dirty="0" smtClean="0"/>
              <a:t>&amp; time consuming round-trips to server</a:t>
            </a:r>
          </a:p>
          <a:p>
            <a:pPr marL="0" indent="0">
              <a:buNone/>
            </a:pPr>
            <a:endParaRPr lang="en-US" dirty="0" smtClean="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42768" y="3124200"/>
            <a:ext cx="4994844" cy="34290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1364303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Optimizing the Execution of CSOM Queries</a:t>
            </a:r>
          </a:p>
        </p:txBody>
      </p:sp>
    </p:spTree>
    <p:extLst>
      <p:ext uri="{BB962C8B-B14F-4D97-AF65-F5344CB8AC3E}">
        <p14:creationId xmlns:p14="http://schemas.microsoft.com/office/powerpoint/2010/main" val="387244362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Wrong with This Code?</a:t>
            </a:r>
            <a:endParaRPr lang="en-US" dirty="0"/>
          </a:p>
        </p:txBody>
      </p:sp>
      <p:pic>
        <p:nvPicPr>
          <p:cNvPr id="4" name="Picture 3"/>
          <p:cNvPicPr>
            <a:picLocks noChangeAspect="1"/>
          </p:cNvPicPr>
          <p:nvPr/>
        </p:nvPicPr>
        <p:blipFill>
          <a:blip r:embed="rId2"/>
          <a:stretch>
            <a:fillRect/>
          </a:stretch>
        </p:blipFill>
        <p:spPr>
          <a:xfrm>
            <a:off x="2970213" y="1600200"/>
            <a:ext cx="5662579" cy="4724400"/>
          </a:xfrm>
          <a:prstGeom prst="rect">
            <a:avLst/>
          </a:prstGeom>
          <a:ln>
            <a:solidFill>
              <a:schemeClr val="bg1">
                <a:lumMod val="50000"/>
              </a:schemeClr>
            </a:solidFill>
          </a:ln>
        </p:spPr>
      </p:pic>
    </p:spTree>
    <p:extLst>
      <p:ext uri="{BB962C8B-B14F-4D97-AF65-F5344CB8AC3E}">
        <p14:creationId xmlns:p14="http://schemas.microsoft.com/office/powerpoint/2010/main" val="3265163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O3656-4 Deep dive into SharePoint Lists with CSOM APIs</a:t>
            </a:r>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Inspecting CSOM Calls using Fiddler</a:t>
            </a:r>
            <a:endParaRPr lang="en-US" dirty="0"/>
          </a:p>
        </p:txBody>
      </p:sp>
      <p:pic>
        <p:nvPicPr>
          <p:cNvPr id="3" name="Picture 2"/>
          <p:cNvPicPr>
            <a:picLocks noChangeAspect="1"/>
          </p:cNvPicPr>
          <p:nvPr/>
        </p:nvPicPr>
        <p:blipFill>
          <a:blip r:embed="rId2"/>
          <a:stretch>
            <a:fillRect/>
          </a:stretch>
        </p:blipFill>
        <p:spPr>
          <a:xfrm>
            <a:off x="1903412" y="1175904"/>
            <a:ext cx="8605838" cy="5525376"/>
          </a:xfrm>
          <a:prstGeom prst="rect">
            <a:avLst/>
          </a:prstGeom>
        </p:spPr>
      </p:pic>
      <p:pic>
        <p:nvPicPr>
          <p:cNvPr id="4" name="Picture 3"/>
          <p:cNvPicPr>
            <a:picLocks noChangeAspect="1"/>
          </p:cNvPicPr>
          <p:nvPr/>
        </p:nvPicPr>
        <p:blipFill>
          <a:blip r:embed="rId3"/>
          <a:stretch>
            <a:fillRect/>
          </a:stretch>
        </p:blipFill>
        <p:spPr>
          <a:xfrm>
            <a:off x="1674812" y="3276600"/>
            <a:ext cx="2971800" cy="492470"/>
          </a:xfrm>
          <a:prstGeom prst="rect">
            <a:avLst/>
          </a:prstGeom>
          <a:ln>
            <a:solidFill>
              <a:schemeClr val="accent1">
                <a:lumMod val="50000"/>
              </a:schemeClr>
            </a:solidFill>
          </a:ln>
        </p:spPr>
      </p:pic>
      <p:cxnSp>
        <p:nvCxnSpPr>
          <p:cNvPr id="6" name="Straight Arrow Connector 5"/>
          <p:cNvCxnSpPr/>
          <p:nvPr/>
        </p:nvCxnSpPr>
        <p:spPr>
          <a:xfrm>
            <a:off x="4265612" y="3657600"/>
            <a:ext cx="838200" cy="280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0524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 Expressions</a:t>
            </a:r>
            <a:endParaRPr lang="en-US" dirty="0"/>
          </a:p>
        </p:txBody>
      </p:sp>
      <p:sp>
        <p:nvSpPr>
          <p:cNvPr id="3" name="Content Placeholder 2"/>
          <p:cNvSpPr>
            <a:spLocks noGrp="1"/>
          </p:cNvSpPr>
          <p:nvPr>
            <p:ph idx="1"/>
          </p:nvPr>
        </p:nvSpPr>
        <p:spPr/>
        <p:txBody>
          <a:bodyPr/>
          <a:lstStyle/>
          <a:p>
            <a:r>
              <a:rPr lang="en-US" dirty="0" smtClean="0"/>
              <a:t>C# supports the use of lambda expressions</a:t>
            </a:r>
          </a:p>
          <a:p>
            <a:pPr lvl="1"/>
            <a:r>
              <a:rPr lang="en-US" dirty="0" smtClean="0"/>
              <a:t>Syntax Introduced as part of LINQ with .NET 3.5</a:t>
            </a:r>
          </a:p>
          <a:p>
            <a:pPr lvl="1"/>
            <a:r>
              <a:rPr lang="en-US" dirty="0" smtClean="0"/>
              <a:t>Can (and should) be used with CSOM programming</a:t>
            </a:r>
          </a:p>
          <a:p>
            <a:r>
              <a:rPr lang="en-US" dirty="0" smtClean="0"/>
              <a:t>Lambda expression is an anonymous function</a:t>
            </a:r>
          </a:p>
          <a:p>
            <a:pPr lvl="1"/>
            <a:r>
              <a:rPr lang="en-US" dirty="0" smtClean="0"/>
              <a:t>It defines a parameter list and a function body</a:t>
            </a:r>
          </a:p>
          <a:p>
            <a:pPr lvl="2"/>
            <a:r>
              <a:rPr lang="en-US" dirty="0" smtClean="0"/>
              <a:t>[</a:t>
            </a:r>
            <a:r>
              <a:rPr lang="en-US" dirty="0" err="1" smtClean="0"/>
              <a:t>Parameter_list</a:t>
            </a:r>
            <a:r>
              <a:rPr lang="en-US" dirty="0" smtClean="0"/>
              <a:t>] =&gt; [</a:t>
            </a:r>
            <a:r>
              <a:rPr lang="en-US" dirty="0" err="1" smtClean="0"/>
              <a:t>Function_Body</a:t>
            </a:r>
            <a:r>
              <a:rPr lang="en-US" dirty="0" smtClean="0"/>
              <a:t>]</a:t>
            </a:r>
          </a:p>
        </p:txBody>
      </p:sp>
      <p:sp>
        <p:nvSpPr>
          <p:cNvPr id="4" name="Rectangle 3"/>
          <p:cNvSpPr/>
          <p:nvPr/>
        </p:nvSpPr>
        <p:spPr>
          <a:xfrm>
            <a:off x="2741612" y="4495801"/>
            <a:ext cx="6705600" cy="1603177"/>
          </a:xfrm>
          <a:prstGeom prst="rect">
            <a:avLst/>
          </a:prstGeom>
          <a:solidFill>
            <a:schemeClr val="bg1">
              <a:lumMod val="95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5" name="Group 4"/>
          <p:cNvGrpSpPr/>
          <p:nvPr/>
        </p:nvGrpSpPr>
        <p:grpSpPr>
          <a:xfrm>
            <a:off x="2894012" y="4628380"/>
            <a:ext cx="6400800" cy="477021"/>
            <a:chOff x="1066800" y="5257800"/>
            <a:chExt cx="6934200" cy="609600"/>
          </a:xfrm>
        </p:grpSpPr>
        <p:sp>
          <p:nvSpPr>
            <p:cNvPr id="13" name="Rectangle 12"/>
            <p:cNvSpPr/>
            <p:nvPr/>
          </p:nvSpPr>
          <p:spPr>
            <a:xfrm>
              <a:off x="1066800" y="5257800"/>
              <a:ext cx="6934200" cy="609600"/>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4" name="Picture 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2999" y="5334000"/>
              <a:ext cx="6858001" cy="450376"/>
            </a:xfrm>
            <a:prstGeom prst="rect">
              <a:avLst/>
            </a:prstGeom>
            <a:noFill/>
            <a:ln w="9525">
              <a:noFill/>
              <a:miter lim="800000"/>
              <a:headEnd/>
              <a:tailEnd/>
            </a:ln>
            <a:effectLst/>
            <a:extLst/>
          </p:spPr>
        </p:pic>
        <p:sp>
          <p:nvSpPr>
            <p:cNvPr id="15" name="Rounded Rectangle 14"/>
            <p:cNvSpPr/>
            <p:nvPr/>
          </p:nvSpPr>
          <p:spPr>
            <a:xfrm>
              <a:off x="3039191" y="5349857"/>
              <a:ext cx="792832" cy="384964"/>
            </a:xfrm>
            <a:prstGeom prst="roundRect">
              <a:avLst/>
            </a:prstGeom>
            <a:noFill/>
            <a:ln w="19050">
              <a:solidFill>
                <a:schemeClr val="accent1">
                  <a:alpha val="2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ounded Rectangle 15"/>
            <p:cNvSpPr/>
            <p:nvPr/>
          </p:nvSpPr>
          <p:spPr>
            <a:xfrm>
              <a:off x="3886200" y="5354262"/>
              <a:ext cx="381000" cy="384964"/>
            </a:xfrm>
            <a:prstGeom prst="roundRect">
              <a:avLst/>
            </a:prstGeom>
            <a:noFill/>
            <a:ln w="19050">
              <a:solidFill>
                <a:schemeClr val="accent1">
                  <a:alpha val="2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Rounded Rectangle 16"/>
            <p:cNvSpPr/>
            <p:nvPr/>
          </p:nvSpPr>
          <p:spPr>
            <a:xfrm>
              <a:off x="4343400" y="5349857"/>
              <a:ext cx="3124200" cy="384964"/>
            </a:xfrm>
            <a:prstGeom prst="roundRect">
              <a:avLst/>
            </a:prstGeom>
            <a:noFill/>
            <a:ln w="19050">
              <a:solidFill>
                <a:schemeClr val="accent1">
                  <a:alpha val="2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6" name="Rectangle 5"/>
          <p:cNvSpPr/>
          <p:nvPr/>
        </p:nvSpPr>
        <p:spPr>
          <a:xfrm>
            <a:off x="3732213" y="5410200"/>
            <a:ext cx="1445935" cy="253916"/>
          </a:xfrm>
          <a:prstGeom prst="rect">
            <a:avLst/>
          </a:prstGeom>
          <a:solidFill>
            <a:schemeClr val="accent2">
              <a:lumMod val="20000"/>
              <a:lumOff val="8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dirty="0">
                <a:solidFill>
                  <a:schemeClr val="accent1"/>
                </a:solidFill>
              </a:rPr>
              <a:t>Input Parameter(s)</a:t>
            </a:r>
          </a:p>
        </p:txBody>
      </p:sp>
      <p:cxnSp>
        <p:nvCxnSpPr>
          <p:cNvPr id="7" name="Straight Arrow Connector 6"/>
          <p:cNvCxnSpPr/>
          <p:nvPr/>
        </p:nvCxnSpPr>
        <p:spPr>
          <a:xfrm flipV="1">
            <a:off x="4455180" y="5005102"/>
            <a:ext cx="343833" cy="405098"/>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309203" y="5410352"/>
            <a:ext cx="1316744" cy="254068"/>
          </a:xfrm>
          <a:prstGeom prst="rect">
            <a:avLst/>
          </a:prstGeom>
          <a:solidFill>
            <a:schemeClr val="accent2">
              <a:lumMod val="20000"/>
              <a:lumOff val="8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dirty="0">
                <a:solidFill>
                  <a:schemeClr val="accent1"/>
                </a:solidFill>
              </a:rPr>
              <a:t>Lambda Operator</a:t>
            </a:r>
          </a:p>
        </p:txBody>
      </p:sp>
      <p:sp>
        <p:nvSpPr>
          <p:cNvPr id="9" name="Rectangle 8"/>
          <p:cNvSpPr/>
          <p:nvPr/>
        </p:nvSpPr>
        <p:spPr>
          <a:xfrm>
            <a:off x="6780213" y="5410352"/>
            <a:ext cx="1445935" cy="254068"/>
          </a:xfrm>
          <a:prstGeom prst="rect">
            <a:avLst/>
          </a:prstGeom>
          <a:solidFill>
            <a:schemeClr val="accent2">
              <a:lumMod val="20000"/>
              <a:lumOff val="8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dirty="0">
                <a:solidFill>
                  <a:schemeClr val="accent1"/>
                </a:solidFill>
              </a:rPr>
              <a:t>Statement Block</a:t>
            </a:r>
          </a:p>
        </p:txBody>
      </p:sp>
      <p:cxnSp>
        <p:nvCxnSpPr>
          <p:cNvPr id="10" name="Straight Arrow Connector 9"/>
          <p:cNvCxnSpPr>
            <a:stCxn id="8" idx="0"/>
          </p:cNvCxnSpPr>
          <p:nvPr/>
        </p:nvCxnSpPr>
        <p:spPr>
          <a:xfrm flipH="1" flipV="1">
            <a:off x="5672381" y="5005102"/>
            <a:ext cx="295194" cy="40525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0"/>
          </p:cNvCxnSpPr>
          <p:nvPr/>
        </p:nvCxnSpPr>
        <p:spPr>
          <a:xfrm flipH="1" flipV="1">
            <a:off x="7299958" y="5001656"/>
            <a:ext cx="203222" cy="408697"/>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037012" y="5791201"/>
            <a:ext cx="3962400" cy="307777"/>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solidFill>
                  <a:schemeClr val="bg1">
                    <a:lumMod val="65000"/>
                  </a:schemeClr>
                </a:solidFill>
              </a:rPr>
              <a:t>read as "</a:t>
            </a:r>
            <a:r>
              <a:rPr lang="en-US" sz="1400" dirty="0">
                <a:solidFill>
                  <a:schemeClr val="tx1"/>
                </a:solidFill>
              </a:rPr>
              <a:t>value goes into value starts with B</a:t>
            </a:r>
            <a:r>
              <a:rPr lang="en-US" sz="1400" dirty="0">
                <a:solidFill>
                  <a:schemeClr val="bg1">
                    <a:lumMod val="65000"/>
                  </a:schemeClr>
                </a:solidFill>
              </a:rPr>
              <a:t>"</a:t>
            </a:r>
          </a:p>
        </p:txBody>
      </p:sp>
    </p:spTree>
    <p:extLst>
      <p:ext uri="{BB962C8B-B14F-4D97-AF65-F5344CB8AC3E}">
        <p14:creationId xmlns:p14="http://schemas.microsoft.com/office/powerpoint/2010/main" val="578445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Lambda Expressions</a:t>
            </a:r>
            <a:endParaRPr lang="en-US" dirty="0"/>
          </a:p>
        </p:txBody>
      </p:sp>
      <p:sp>
        <p:nvSpPr>
          <p:cNvPr id="9" name="Content Placeholder 8"/>
          <p:cNvSpPr>
            <a:spLocks noGrp="1"/>
          </p:cNvSpPr>
          <p:nvPr>
            <p:ph idx="1"/>
          </p:nvPr>
        </p:nvSpPr>
        <p:spPr/>
        <p:txBody>
          <a:bodyPr>
            <a:normAutofit/>
          </a:bodyPr>
          <a:lstStyle/>
          <a:p>
            <a:r>
              <a:rPr lang="en-US" sz="2400" dirty="0"/>
              <a:t>Loading an object populates all scalar property values</a:t>
            </a:r>
          </a:p>
          <a:p>
            <a:pPr lvl="1"/>
            <a:r>
              <a:rPr lang="en-US" sz="2000" dirty="0"/>
              <a:t>Can result in inefficient use of network bandwidth</a:t>
            </a:r>
          </a:p>
          <a:p>
            <a:pPr lvl="1"/>
            <a:endParaRPr lang="en-US" sz="2000" dirty="0"/>
          </a:p>
          <a:p>
            <a:pPr lvl="1"/>
            <a:endParaRPr lang="en-US" sz="2000" dirty="0"/>
          </a:p>
          <a:p>
            <a:pPr lvl="1"/>
            <a:endParaRPr lang="en-US" sz="2000" dirty="0"/>
          </a:p>
          <a:p>
            <a:pPr lvl="1"/>
            <a:endParaRPr lang="en-US" sz="2000" dirty="0"/>
          </a:p>
          <a:p>
            <a:pPr lvl="1"/>
            <a:endParaRPr lang="en-US" sz="2000" dirty="0"/>
          </a:p>
          <a:p>
            <a:r>
              <a:rPr lang="en-US" sz="2400" dirty="0"/>
              <a:t>Lambda expressions can be used to optimize</a:t>
            </a:r>
          </a:p>
          <a:p>
            <a:pPr lvl="1"/>
            <a:r>
              <a:rPr lang="en-US" sz="2000" dirty="0"/>
              <a:t>You can indicate which properties you want populated</a:t>
            </a:r>
          </a:p>
        </p:txBody>
      </p:sp>
      <p:pic>
        <p:nvPicPr>
          <p:cNvPr id="4" name="Picture 3"/>
          <p:cNvPicPr>
            <a:picLocks noChangeAspect="1"/>
          </p:cNvPicPr>
          <p:nvPr/>
        </p:nvPicPr>
        <p:blipFill>
          <a:blip r:embed="rId2"/>
          <a:stretch>
            <a:fillRect/>
          </a:stretch>
        </p:blipFill>
        <p:spPr>
          <a:xfrm>
            <a:off x="7710444" y="2373453"/>
            <a:ext cx="1745208" cy="1651204"/>
          </a:xfrm>
          <a:prstGeom prst="rect">
            <a:avLst/>
          </a:prstGeom>
          <a:ln>
            <a:solidFill>
              <a:schemeClr val="bg1">
                <a:lumMod val="50000"/>
              </a:schemeClr>
            </a:solidFill>
          </a:ln>
        </p:spPr>
      </p:pic>
      <p:pic>
        <p:nvPicPr>
          <p:cNvPr id="6" name="Picture 5"/>
          <p:cNvPicPr>
            <a:picLocks noChangeAspect="1"/>
          </p:cNvPicPr>
          <p:nvPr/>
        </p:nvPicPr>
        <p:blipFill>
          <a:blip r:embed="rId3"/>
          <a:stretch>
            <a:fillRect/>
          </a:stretch>
        </p:blipFill>
        <p:spPr>
          <a:xfrm>
            <a:off x="7801768" y="5375396"/>
            <a:ext cx="2362200" cy="679208"/>
          </a:xfrm>
          <a:prstGeom prst="rect">
            <a:avLst/>
          </a:prstGeom>
          <a:ln>
            <a:solidFill>
              <a:schemeClr val="bg1">
                <a:lumMod val="50000"/>
              </a:schemeClr>
            </a:solidFill>
          </a:ln>
        </p:spPr>
      </p:pic>
      <p:pic>
        <p:nvPicPr>
          <p:cNvPr id="7" name="Picture 6"/>
          <p:cNvPicPr>
            <a:picLocks noChangeAspect="1"/>
          </p:cNvPicPr>
          <p:nvPr/>
        </p:nvPicPr>
        <p:blipFill>
          <a:blip r:embed="rId4"/>
          <a:stretch>
            <a:fillRect/>
          </a:stretch>
        </p:blipFill>
        <p:spPr>
          <a:xfrm>
            <a:off x="2894013" y="5245682"/>
            <a:ext cx="4238625" cy="723900"/>
          </a:xfrm>
          <a:prstGeom prst="rect">
            <a:avLst/>
          </a:prstGeom>
          <a:ln>
            <a:solidFill>
              <a:schemeClr val="bg1">
                <a:lumMod val="50000"/>
              </a:schemeClr>
            </a:solidFill>
          </a:ln>
        </p:spPr>
      </p:pic>
      <p:pic>
        <p:nvPicPr>
          <p:cNvPr id="8" name="Picture 7"/>
          <p:cNvPicPr>
            <a:picLocks noChangeAspect="1"/>
          </p:cNvPicPr>
          <p:nvPr/>
        </p:nvPicPr>
        <p:blipFill>
          <a:blip r:embed="rId5"/>
          <a:stretch>
            <a:fillRect/>
          </a:stretch>
        </p:blipFill>
        <p:spPr>
          <a:xfrm>
            <a:off x="3198813" y="2743200"/>
            <a:ext cx="3724275" cy="704850"/>
          </a:xfrm>
          <a:prstGeom prst="rect">
            <a:avLst/>
          </a:prstGeom>
          <a:ln>
            <a:solidFill>
              <a:schemeClr val="bg1">
                <a:lumMod val="50000"/>
              </a:schemeClr>
            </a:solidFill>
          </a:ln>
        </p:spPr>
      </p:pic>
      <p:sp>
        <p:nvSpPr>
          <p:cNvPr id="13" name="Right Arrow 12"/>
          <p:cNvSpPr/>
          <p:nvPr/>
        </p:nvSpPr>
        <p:spPr>
          <a:xfrm>
            <a:off x="7085012" y="2971801"/>
            <a:ext cx="442912" cy="227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7237412" y="5487746"/>
            <a:ext cx="442912" cy="227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1665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Where() and </a:t>
            </a:r>
            <a:r>
              <a:rPr lang="en-US" dirty="0"/>
              <a:t>Include</a:t>
            </a:r>
            <a:r>
              <a:rPr lang="en-US" dirty="0" smtClean="0"/>
              <a:t>()</a:t>
            </a:r>
            <a:endParaRPr lang="en-US" dirty="0"/>
          </a:p>
        </p:txBody>
      </p:sp>
      <p:sp>
        <p:nvSpPr>
          <p:cNvPr id="3" name="Content Placeholder 2"/>
          <p:cNvSpPr>
            <a:spLocks noGrp="1"/>
          </p:cNvSpPr>
          <p:nvPr>
            <p:ph idx="1"/>
          </p:nvPr>
        </p:nvSpPr>
        <p:spPr/>
        <p:txBody>
          <a:bodyPr>
            <a:normAutofit/>
          </a:bodyPr>
          <a:lstStyle/>
          <a:p>
            <a:r>
              <a:rPr lang="en-US" sz="2400" dirty="0"/>
              <a:t>Where lets you pass filter criteria to server</a:t>
            </a:r>
          </a:p>
          <a:p>
            <a:pPr lvl="1"/>
            <a:endParaRPr lang="en-US" sz="2000" dirty="0"/>
          </a:p>
          <a:p>
            <a:endParaRPr lang="en-US" dirty="0" smtClean="0"/>
          </a:p>
          <a:p>
            <a:pPr lvl="1"/>
            <a:endParaRPr lang="en-US" sz="2000" dirty="0"/>
          </a:p>
          <a:p>
            <a:r>
              <a:rPr lang="en-US" sz="2400" dirty="0"/>
              <a:t>Include lets you pick fields on item in a collection</a:t>
            </a:r>
          </a:p>
          <a:p>
            <a:endParaRPr lang="en-US" dirty="0"/>
          </a:p>
          <a:p>
            <a:pPr lvl="1"/>
            <a:endParaRPr lang="en-US" sz="2000" dirty="0"/>
          </a:p>
          <a:p>
            <a:r>
              <a:rPr lang="en-US" sz="2400" dirty="0"/>
              <a:t>Syntax is powerful although hard to read and write at first</a:t>
            </a:r>
          </a:p>
        </p:txBody>
      </p:sp>
      <p:pic>
        <p:nvPicPr>
          <p:cNvPr id="5" name="Picture 4"/>
          <p:cNvPicPr>
            <a:picLocks noChangeAspect="1"/>
          </p:cNvPicPr>
          <p:nvPr/>
        </p:nvPicPr>
        <p:blipFill>
          <a:blip r:embed="rId2"/>
          <a:stretch>
            <a:fillRect/>
          </a:stretch>
        </p:blipFill>
        <p:spPr>
          <a:xfrm>
            <a:off x="2424456" y="2071953"/>
            <a:ext cx="6324600" cy="885294"/>
          </a:xfrm>
          <a:prstGeom prst="rect">
            <a:avLst/>
          </a:prstGeom>
          <a:ln>
            <a:solidFill>
              <a:schemeClr val="bg1">
                <a:lumMod val="50000"/>
              </a:schemeClr>
            </a:solidFill>
          </a:ln>
        </p:spPr>
      </p:pic>
      <p:pic>
        <p:nvPicPr>
          <p:cNvPr id="6" name="Picture 5"/>
          <p:cNvPicPr>
            <a:picLocks noChangeAspect="1"/>
          </p:cNvPicPr>
          <p:nvPr/>
        </p:nvPicPr>
        <p:blipFill>
          <a:blip r:embed="rId3"/>
          <a:stretch>
            <a:fillRect/>
          </a:stretch>
        </p:blipFill>
        <p:spPr>
          <a:xfrm>
            <a:off x="2436814" y="3854408"/>
            <a:ext cx="7467599" cy="565192"/>
          </a:xfrm>
          <a:prstGeom prst="rect">
            <a:avLst/>
          </a:prstGeom>
          <a:ln>
            <a:solidFill>
              <a:schemeClr val="bg1">
                <a:lumMod val="50000"/>
              </a:schemeClr>
            </a:solidFill>
          </a:ln>
        </p:spPr>
      </p:pic>
      <p:pic>
        <p:nvPicPr>
          <p:cNvPr id="7" name="Picture 6"/>
          <p:cNvPicPr>
            <a:picLocks noChangeAspect="1"/>
          </p:cNvPicPr>
          <p:nvPr/>
        </p:nvPicPr>
        <p:blipFill>
          <a:blip r:embed="rId4"/>
          <a:stretch>
            <a:fillRect/>
          </a:stretch>
        </p:blipFill>
        <p:spPr>
          <a:xfrm>
            <a:off x="2424456" y="5181600"/>
            <a:ext cx="6019800" cy="908274"/>
          </a:xfrm>
          <a:prstGeom prst="rect">
            <a:avLst/>
          </a:prstGeom>
          <a:ln>
            <a:solidFill>
              <a:schemeClr val="bg1">
                <a:lumMod val="50000"/>
              </a:schemeClr>
            </a:solidFill>
          </a:ln>
        </p:spPr>
      </p:pic>
    </p:spTree>
    <p:extLst>
      <p:ext uri="{BB962C8B-B14F-4D97-AF65-F5344CB8AC3E}">
        <p14:creationId xmlns:p14="http://schemas.microsoft.com/office/powerpoint/2010/main" val="838549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Optimizing CSOM Queries</a:t>
            </a:r>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48470026"/>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Creating Lists and Document Libraries</a:t>
            </a:r>
          </a:p>
        </p:txBody>
      </p:sp>
    </p:spTree>
    <p:extLst>
      <p:ext uri="{BB962C8B-B14F-4D97-AF65-F5344CB8AC3E}">
        <p14:creationId xmlns:p14="http://schemas.microsoft.com/office/powerpoint/2010/main" val="20517602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Objects</a:t>
            </a:r>
            <a:endParaRPr lang="en-US" dirty="0"/>
          </a:p>
        </p:txBody>
      </p:sp>
      <p:sp>
        <p:nvSpPr>
          <p:cNvPr id="3" name="Content Placeholder 2"/>
          <p:cNvSpPr>
            <a:spLocks noGrp="1"/>
          </p:cNvSpPr>
          <p:nvPr>
            <p:ph idx="1"/>
          </p:nvPr>
        </p:nvSpPr>
        <p:spPr/>
        <p:txBody>
          <a:bodyPr>
            <a:normAutofit/>
          </a:bodyPr>
          <a:lstStyle/>
          <a:p>
            <a:r>
              <a:rPr lang="en-US" sz="2400" dirty="0"/>
              <a:t>CSOM uses pattern based on creation objects:</a:t>
            </a:r>
          </a:p>
          <a:p>
            <a:pPr lvl="2"/>
            <a:r>
              <a:rPr lang="en-US" sz="1600" dirty="0" err="1"/>
              <a:t>ListCreationInformation</a:t>
            </a:r>
            <a:r>
              <a:rPr lang="en-US" sz="1600" dirty="0"/>
              <a:t>()</a:t>
            </a:r>
          </a:p>
          <a:p>
            <a:pPr lvl="2"/>
            <a:r>
              <a:rPr lang="en-US" sz="1600" dirty="0" err="1"/>
              <a:t>ListItemCreationInformation</a:t>
            </a:r>
            <a:r>
              <a:rPr lang="en-US" sz="1600" dirty="0"/>
              <a:t>()</a:t>
            </a:r>
          </a:p>
          <a:p>
            <a:pPr lvl="2"/>
            <a:r>
              <a:rPr lang="en-US" sz="1600" dirty="0" err="1"/>
              <a:t>WebCreationInformation</a:t>
            </a:r>
            <a:r>
              <a:rPr lang="en-US" sz="1600" dirty="0"/>
              <a:t>()</a:t>
            </a:r>
          </a:p>
          <a:p>
            <a:pPr lvl="2"/>
            <a:r>
              <a:rPr lang="en-US" sz="1600" dirty="0" err="1"/>
              <a:t>NavigationNodeCreationInformation</a:t>
            </a:r>
            <a:r>
              <a:rPr lang="en-US" sz="1600" dirty="0"/>
              <a:t>()</a:t>
            </a:r>
          </a:p>
          <a:p>
            <a:pPr lvl="2"/>
            <a:r>
              <a:rPr lang="en-US" sz="1600" dirty="0"/>
              <a:t>…</a:t>
            </a:r>
          </a:p>
          <a:p>
            <a:endParaRPr lang="en-US" sz="2400" dirty="0"/>
          </a:p>
        </p:txBody>
      </p:sp>
    </p:spTree>
    <p:extLst>
      <p:ext uri="{BB962C8B-B14F-4D97-AF65-F5344CB8AC3E}">
        <p14:creationId xmlns:p14="http://schemas.microsoft.com/office/powerpoint/2010/main" val="2289052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List</a:t>
            </a:r>
            <a:endParaRPr lang="en-US" dirty="0"/>
          </a:p>
        </p:txBody>
      </p:sp>
      <p:pic>
        <p:nvPicPr>
          <p:cNvPr id="3" name="Picture 2"/>
          <p:cNvPicPr>
            <a:picLocks noChangeAspect="1"/>
          </p:cNvPicPr>
          <p:nvPr/>
        </p:nvPicPr>
        <p:blipFill>
          <a:blip r:embed="rId2"/>
          <a:stretch>
            <a:fillRect/>
          </a:stretch>
        </p:blipFill>
        <p:spPr>
          <a:xfrm>
            <a:off x="1979612" y="1600201"/>
            <a:ext cx="7353300" cy="3380919"/>
          </a:xfrm>
          <a:prstGeom prst="rect">
            <a:avLst/>
          </a:prstGeom>
          <a:ln>
            <a:solidFill>
              <a:schemeClr val="bg1">
                <a:lumMod val="50000"/>
              </a:schemeClr>
            </a:solidFill>
          </a:ln>
        </p:spPr>
      </p:pic>
    </p:spTree>
    <p:extLst>
      <p:ext uri="{BB962C8B-B14F-4D97-AF65-F5344CB8AC3E}">
        <p14:creationId xmlns:p14="http://schemas.microsoft.com/office/powerpoint/2010/main" val="12043662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Whether the List Already Exists</a:t>
            </a:r>
            <a:endParaRPr lang="en-US" dirty="0"/>
          </a:p>
        </p:txBody>
      </p:sp>
      <p:pic>
        <p:nvPicPr>
          <p:cNvPr id="5" name="Picture 4"/>
          <p:cNvPicPr>
            <a:picLocks noChangeAspect="1"/>
          </p:cNvPicPr>
          <p:nvPr/>
        </p:nvPicPr>
        <p:blipFill>
          <a:blip r:embed="rId2"/>
          <a:stretch>
            <a:fillRect/>
          </a:stretch>
        </p:blipFill>
        <p:spPr>
          <a:xfrm>
            <a:off x="1827212" y="1219201"/>
            <a:ext cx="8053388" cy="5219045"/>
          </a:xfrm>
          <a:prstGeom prst="rect">
            <a:avLst/>
          </a:prstGeom>
          <a:ln>
            <a:solidFill>
              <a:schemeClr val="bg1">
                <a:lumMod val="50000"/>
              </a:schemeClr>
            </a:solidFill>
          </a:ln>
        </p:spPr>
      </p:pic>
      <p:sp>
        <p:nvSpPr>
          <p:cNvPr id="6" name="Rectangle 5"/>
          <p:cNvSpPr/>
          <p:nvPr/>
        </p:nvSpPr>
        <p:spPr>
          <a:xfrm>
            <a:off x="1903412" y="2057400"/>
            <a:ext cx="6705600" cy="1447800"/>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66537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List Items</a:t>
            </a:r>
            <a:endParaRPr lang="en-US" dirty="0"/>
          </a:p>
        </p:txBody>
      </p:sp>
      <p:pic>
        <p:nvPicPr>
          <p:cNvPr id="3" name="Picture 2"/>
          <p:cNvPicPr>
            <a:picLocks noChangeAspect="1"/>
          </p:cNvPicPr>
          <p:nvPr/>
        </p:nvPicPr>
        <p:blipFill>
          <a:blip r:embed="rId2"/>
          <a:stretch>
            <a:fillRect/>
          </a:stretch>
        </p:blipFill>
        <p:spPr>
          <a:xfrm>
            <a:off x="1979612" y="1295400"/>
            <a:ext cx="7772922" cy="3614738"/>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1356444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9495" y="1814699"/>
            <a:ext cx="7166650" cy="2880360"/>
          </a:xfrm>
        </p:spPr>
        <p:txBody>
          <a:bodyPr/>
          <a:lstStyle/>
          <a:p>
            <a:pPr lvl="0"/>
            <a:r>
              <a:rPr lang="en-US" sz="2800" dirty="0" smtClean="0"/>
              <a:t>Motivation</a:t>
            </a:r>
          </a:p>
          <a:p>
            <a:pPr lvl="0"/>
            <a:r>
              <a:rPr lang="en-US" sz="2800" dirty="0" smtClean="0"/>
              <a:t>CSOM </a:t>
            </a:r>
            <a:r>
              <a:rPr lang="en-US" sz="2800" dirty="0" smtClean="0"/>
              <a:t>Overview</a:t>
            </a:r>
            <a:endParaRPr lang="en-US" sz="2800" dirty="0"/>
          </a:p>
          <a:p>
            <a:pPr lvl="0"/>
            <a:r>
              <a:rPr lang="en-US" sz="2800" dirty="0"/>
              <a:t>Optimizing the Execution of CSOM Queries</a:t>
            </a:r>
          </a:p>
          <a:p>
            <a:pPr lvl="0"/>
            <a:r>
              <a:rPr lang="en-US" sz="2800" dirty="0"/>
              <a:t>Creating Lists and Document Libraries</a:t>
            </a:r>
          </a:p>
          <a:p>
            <a:pPr lvl="0"/>
            <a:r>
              <a:rPr lang="en-US" sz="2800" dirty="0"/>
              <a:t>Registering Remote Event Receivers</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71513" y="1906106"/>
            <a:ext cx="4300003" cy="2864463"/>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59134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Creating Content Types and Lists </a:t>
            </a:r>
            <a:r>
              <a:rPr lang="en-US" dirty="0" smtClean="0"/>
              <a:t>using CSOM</a:t>
            </a:r>
            <a:endParaRPr lang="en-US" dirty="0"/>
          </a:p>
        </p:txBody>
      </p:sp>
      <p:sp>
        <p:nvSpPr>
          <p:cNvPr id="4" name="Text Placeholder 3"/>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50665086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Registering Remote Event Receivers</a:t>
            </a:r>
          </a:p>
        </p:txBody>
      </p:sp>
    </p:spTree>
    <p:extLst>
      <p:ext uri="{BB962C8B-B14F-4D97-AF65-F5344CB8AC3E}">
        <p14:creationId xmlns:p14="http://schemas.microsoft.com/office/powerpoint/2010/main" val="86626680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Remote Event Receivers</a:t>
            </a:r>
            <a:endParaRPr lang="en-US" dirty="0"/>
          </a:p>
        </p:txBody>
      </p:sp>
      <p:sp>
        <p:nvSpPr>
          <p:cNvPr id="10" name="Content Placeholder 9"/>
          <p:cNvSpPr>
            <a:spLocks noGrp="1"/>
          </p:cNvSpPr>
          <p:nvPr>
            <p:ph idx="1"/>
          </p:nvPr>
        </p:nvSpPr>
        <p:spPr/>
        <p:txBody>
          <a:bodyPr>
            <a:normAutofit/>
          </a:bodyPr>
          <a:lstStyle/>
          <a:p>
            <a:r>
              <a:rPr lang="en-US" sz="2000" dirty="0"/>
              <a:t>Remote Event Receivers require registration</a:t>
            </a:r>
          </a:p>
          <a:p>
            <a:pPr lvl="1"/>
            <a:r>
              <a:rPr lang="en-US" sz="1600" dirty="0"/>
              <a:t>Declarative registration only possible in app web</a:t>
            </a:r>
          </a:p>
          <a:p>
            <a:pPr lvl="1"/>
            <a:r>
              <a:rPr lang="en-US" sz="1600" dirty="0"/>
              <a:t>Registration in host web requires CSOM code</a:t>
            </a:r>
          </a:p>
          <a:p>
            <a:pPr lvl="1"/>
            <a:r>
              <a:rPr lang="en-US" sz="1600" dirty="0"/>
              <a:t>Remote web must supply the required entry point (e.g. </a:t>
            </a:r>
            <a:r>
              <a:rPr lang="en-US" sz="1600" dirty="0" err="1"/>
              <a:t>MyEventReceiver.svc</a:t>
            </a:r>
            <a:r>
              <a:rPr lang="en-US" sz="1600" dirty="0"/>
              <a:t>)</a:t>
            </a:r>
          </a:p>
        </p:txBody>
      </p:sp>
      <p:pic>
        <p:nvPicPr>
          <p:cNvPr id="11" name="Picture 10"/>
          <p:cNvPicPr>
            <a:picLocks noChangeAspect="1"/>
          </p:cNvPicPr>
          <p:nvPr/>
        </p:nvPicPr>
        <p:blipFill>
          <a:blip r:embed="rId2"/>
          <a:stretch>
            <a:fillRect/>
          </a:stretch>
        </p:blipFill>
        <p:spPr>
          <a:xfrm>
            <a:off x="2055812" y="2879286"/>
            <a:ext cx="7239000" cy="2759514"/>
          </a:xfrm>
          <a:prstGeom prst="rect">
            <a:avLst/>
          </a:prstGeom>
          <a:ln>
            <a:solidFill>
              <a:schemeClr val="bg1">
                <a:lumMod val="50000"/>
              </a:schemeClr>
            </a:solidFill>
          </a:ln>
        </p:spPr>
      </p:pic>
      <p:pic>
        <p:nvPicPr>
          <p:cNvPr id="12" name="Content Placeholder 4"/>
          <p:cNvPicPr>
            <a:picLocks noChangeAspect="1"/>
          </p:cNvPicPr>
          <p:nvPr/>
        </p:nvPicPr>
        <p:blipFill>
          <a:blip r:embed="rId3"/>
          <a:stretch>
            <a:fillRect/>
          </a:stretch>
        </p:blipFill>
        <p:spPr>
          <a:xfrm>
            <a:off x="8228013" y="4594516"/>
            <a:ext cx="2275483" cy="2123784"/>
          </a:xfrm>
          <a:prstGeom prst="rect">
            <a:avLst/>
          </a:prstGeom>
          <a:ln>
            <a:solidFill>
              <a:schemeClr val="bg1">
                <a:lumMod val="50000"/>
              </a:schemeClr>
            </a:solidFill>
          </a:ln>
        </p:spPr>
      </p:pic>
      <p:cxnSp>
        <p:nvCxnSpPr>
          <p:cNvPr id="13" name="Straight Arrow Connector 12"/>
          <p:cNvCxnSpPr/>
          <p:nvPr/>
        </p:nvCxnSpPr>
        <p:spPr>
          <a:xfrm flipV="1">
            <a:off x="7548390" y="5932879"/>
            <a:ext cx="755822" cy="123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19868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9495" y="1814699"/>
            <a:ext cx="7166650" cy="2880360"/>
          </a:xfrm>
        </p:spPr>
        <p:txBody>
          <a:bodyPr/>
          <a:lstStyle/>
          <a:p>
            <a:pPr lvl="0"/>
            <a:r>
              <a:rPr lang="en-US" sz="2800" dirty="0" smtClean="0"/>
              <a:t>CSOM Overview</a:t>
            </a:r>
            <a:endParaRPr lang="en-US" sz="2800" dirty="0"/>
          </a:p>
          <a:p>
            <a:pPr lvl="0"/>
            <a:r>
              <a:rPr lang="en-US" sz="2800" dirty="0"/>
              <a:t>Optimizing the Execution of CSOM Queries</a:t>
            </a:r>
          </a:p>
          <a:p>
            <a:pPr lvl="0"/>
            <a:r>
              <a:rPr lang="en-US" sz="2800" dirty="0"/>
              <a:t>Creating Lists and Document Libraries</a:t>
            </a:r>
          </a:p>
          <a:p>
            <a:pPr lvl="0"/>
            <a:r>
              <a:rPr lang="en-US" sz="2800" dirty="0"/>
              <a:t>Registering Remote Event Receivers</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71513" y="1906106"/>
            <a:ext cx="4300003" cy="2864463"/>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3037762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0533210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Tree>
    <p:extLst>
      <p:ext uri="{BB962C8B-B14F-4D97-AF65-F5344CB8AC3E}">
        <p14:creationId xmlns:p14="http://schemas.microsoft.com/office/powerpoint/2010/main" val="296830649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012156" y="1099293"/>
            <a:ext cx="9600880" cy="5458038"/>
            <a:chOff x="307618" y="490906"/>
            <a:chExt cx="10773538" cy="6124686"/>
          </a:xfrm>
        </p:grpSpPr>
        <p:grpSp>
          <p:nvGrpSpPr>
            <p:cNvPr id="5" name="Group 4"/>
            <p:cNvGrpSpPr/>
            <p:nvPr/>
          </p:nvGrpSpPr>
          <p:grpSpPr>
            <a:xfrm>
              <a:off x="9681522" y="1939983"/>
              <a:ext cx="1399634" cy="878557"/>
              <a:chOff x="10169960" y="3361847"/>
              <a:chExt cx="1399999" cy="878786"/>
            </a:xfrm>
          </p:grpSpPr>
          <p:pic>
            <p:nvPicPr>
              <p:cNvPr id="6" name="Picture 5"/>
              <p:cNvPicPr>
                <a:picLocks noChangeAspect="1"/>
              </p:cNvPicPr>
              <p:nvPr/>
            </p:nvPicPr>
            <p:blipFill>
              <a:blip r:embed="rId2"/>
              <a:stretch>
                <a:fillRect/>
              </a:stretch>
            </p:blipFill>
            <p:spPr>
              <a:xfrm>
                <a:off x="10571003" y="3361847"/>
                <a:ext cx="597915" cy="598560"/>
              </a:xfrm>
              <a:prstGeom prst="rect">
                <a:avLst/>
              </a:prstGeom>
            </p:spPr>
          </p:pic>
          <p:sp>
            <p:nvSpPr>
              <p:cNvPr id="7" name="TextBox 6"/>
              <p:cNvSpPr txBox="1"/>
              <p:nvPr/>
            </p:nvSpPr>
            <p:spPr>
              <a:xfrm>
                <a:off x="10169960" y="3932985"/>
                <a:ext cx="1399999" cy="307648"/>
              </a:xfrm>
              <a:prstGeom prst="rect">
                <a:avLst/>
              </a:prstGeom>
              <a:noFill/>
            </p:spPr>
            <p:txBody>
              <a:bodyPr wrap="none" lIns="0" tIns="0" rIns="0" bIns="0" rtlCol="0">
                <a:spAutoFit/>
              </a:bodyPr>
              <a:lstStyle/>
              <a:p>
                <a:r>
                  <a:rPr lang="en-US" sz="1999" spc="-70" dirty="0">
                    <a:solidFill>
                      <a:schemeClr val="bg1">
                        <a:lumMod val="50000"/>
                      </a:schemeClr>
                    </a:solidFill>
                  </a:rPr>
                  <a:t>Web Services</a:t>
                </a:r>
              </a:p>
            </p:txBody>
          </p:sp>
        </p:grpSp>
        <p:grpSp>
          <p:nvGrpSpPr>
            <p:cNvPr id="8" name="Group 7"/>
            <p:cNvGrpSpPr/>
            <p:nvPr/>
          </p:nvGrpSpPr>
          <p:grpSpPr>
            <a:xfrm>
              <a:off x="8539694" y="490906"/>
              <a:ext cx="1074501" cy="1257959"/>
              <a:chOff x="5533729" y="1219725"/>
              <a:chExt cx="1074781" cy="1258287"/>
            </a:xfrm>
          </p:grpSpPr>
          <p:pic>
            <p:nvPicPr>
              <p:cNvPr id="9" name="Picture 8"/>
              <p:cNvPicPr>
                <a:picLocks noChangeAspect="1"/>
              </p:cNvPicPr>
              <p:nvPr/>
            </p:nvPicPr>
            <p:blipFill>
              <a:blip r:embed="rId3"/>
              <a:stretch>
                <a:fillRect/>
              </a:stretch>
            </p:blipFill>
            <p:spPr>
              <a:xfrm>
                <a:off x="5533729" y="1292597"/>
                <a:ext cx="465830" cy="863861"/>
              </a:xfrm>
              <a:prstGeom prst="rect">
                <a:avLst/>
              </a:prstGeom>
            </p:spPr>
          </p:pic>
          <p:pic>
            <p:nvPicPr>
              <p:cNvPr id="10" name="Picture 9"/>
              <p:cNvPicPr>
                <a:picLocks noChangeAspect="1"/>
              </p:cNvPicPr>
              <p:nvPr/>
            </p:nvPicPr>
            <p:blipFill>
              <a:blip r:embed="rId4"/>
              <a:stretch>
                <a:fillRect/>
              </a:stretch>
            </p:blipFill>
            <p:spPr>
              <a:xfrm>
                <a:off x="5835073" y="1219725"/>
                <a:ext cx="730013" cy="911760"/>
              </a:xfrm>
              <a:prstGeom prst="rect">
                <a:avLst/>
              </a:prstGeom>
            </p:spPr>
          </p:pic>
          <p:sp>
            <p:nvSpPr>
              <p:cNvPr id="11" name="TextBox 10"/>
              <p:cNvSpPr txBox="1"/>
              <p:nvPr/>
            </p:nvSpPr>
            <p:spPr>
              <a:xfrm>
                <a:off x="5533729" y="2170364"/>
                <a:ext cx="1074781" cy="307648"/>
              </a:xfrm>
              <a:prstGeom prst="rect">
                <a:avLst/>
              </a:prstGeom>
              <a:noFill/>
            </p:spPr>
            <p:txBody>
              <a:bodyPr wrap="none" lIns="0" tIns="0" rIns="0" bIns="0" rtlCol="0">
                <a:spAutoFit/>
              </a:bodyPr>
              <a:lstStyle/>
              <a:p>
                <a:r>
                  <a:rPr lang="en-US" sz="1999" spc="-70" dirty="0">
                    <a:solidFill>
                      <a:schemeClr val="bg1">
                        <a:lumMod val="50000"/>
                      </a:schemeClr>
                    </a:solidFill>
                  </a:rPr>
                  <a:t>Databases</a:t>
                </a:r>
              </a:p>
            </p:txBody>
          </p:sp>
        </p:grpSp>
        <p:sp>
          <p:nvSpPr>
            <p:cNvPr id="33" name="Rectangle 32"/>
            <p:cNvSpPr/>
            <p:nvPr/>
          </p:nvSpPr>
          <p:spPr bwMode="auto">
            <a:xfrm>
              <a:off x="3297723" y="761020"/>
              <a:ext cx="4544692" cy="1869704"/>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7972"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999" dirty="0">
                  <a:solidFill>
                    <a:schemeClr val="tx1">
                      <a:lumMod val="65000"/>
                      <a:lumOff val="35000"/>
                    </a:schemeClr>
                  </a:solidFill>
                  <a:ea typeface="Segoe UI" pitchFamily="34" charset="0"/>
                  <a:cs typeface="Segoe UI" pitchFamily="34" charset="0"/>
                </a:rPr>
                <a:t>SharePoint Apps</a:t>
              </a:r>
            </a:p>
          </p:txBody>
        </p:sp>
        <p:grpSp>
          <p:nvGrpSpPr>
            <p:cNvPr id="34" name="Group 33"/>
            <p:cNvGrpSpPr/>
            <p:nvPr/>
          </p:nvGrpSpPr>
          <p:grpSpPr>
            <a:xfrm>
              <a:off x="4687636" y="1259738"/>
              <a:ext cx="2037983" cy="1120028"/>
              <a:chOff x="1929148" y="3558828"/>
              <a:chExt cx="2038514" cy="1120320"/>
            </a:xfrm>
          </p:grpSpPr>
          <p:grpSp>
            <p:nvGrpSpPr>
              <p:cNvPr id="35" name="Group 34"/>
              <p:cNvGrpSpPr/>
              <p:nvPr/>
            </p:nvGrpSpPr>
            <p:grpSpPr>
              <a:xfrm>
                <a:off x="3082467" y="3573039"/>
                <a:ext cx="885195" cy="761294"/>
                <a:chOff x="7956376" y="6096598"/>
                <a:chExt cx="885320" cy="761402"/>
              </a:xfrm>
            </p:grpSpPr>
            <p:sp>
              <p:nvSpPr>
                <p:cNvPr id="61" name="Arc 60"/>
                <p:cNvSpPr/>
                <p:nvPr/>
              </p:nvSpPr>
              <p:spPr>
                <a:xfrm rot="16200000">
                  <a:off x="8018335" y="6034639"/>
                  <a:ext cx="761402" cy="885320"/>
                </a:xfrm>
                <a:prstGeom prst="arc">
                  <a:avLst>
                    <a:gd name="adj1" fmla="val 2097834"/>
                    <a:gd name="adj2" fmla="val 366333"/>
                  </a:avLst>
                </a:prstGeom>
                <a:ln w="41275">
                  <a:solidFill>
                    <a:schemeClr val="tx1">
                      <a:alpha val="80000"/>
                    </a:schemeClr>
                  </a:solidFill>
                  <a:headEnd type="diamond" w="sm" len="med"/>
                  <a:tailEnd type="stealth" w="lg" len="lg"/>
                </a:ln>
                <a:effectLst>
                  <a:outerShdw blurRad="50800" dist="38100" dir="2700000" algn="tl" rotWithShape="0">
                    <a:prstClr val="black">
                      <a:alpha val="40000"/>
                    </a:prstClr>
                  </a:outerShdw>
                </a:effectLst>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799">
                    <a:latin typeface="Segoe UI Light" panose="020B0502040204020203" pitchFamily="34" charset="0"/>
                    <a:cs typeface="Segoe UI Light" panose="020B0502040204020203" pitchFamily="34" charset="0"/>
                  </a:endParaRPr>
                </a:p>
              </p:txBody>
            </p:sp>
            <p:pic>
              <p:nvPicPr>
                <p:cNvPr id="62" name="Picture 61"/>
                <p:cNvPicPr>
                  <a:picLocks noChangeAspect="1"/>
                </p:cNvPicPr>
                <p:nvPr/>
              </p:nvPicPr>
              <p:blipFill>
                <a:blip r:embed="rId5"/>
                <a:stretch>
                  <a:fillRect/>
                </a:stretch>
              </p:blipFill>
              <p:spPr>
                <a:xfrm>
                  <a:off x="8025412" y="6179037"/>
                  <a:ext cx="713910" cy="636559"/>
                </a:xfrm>
                <a:prstGeom prst="rect">
                  <a:avLst/>
                </a:prstGeom>
              </p:spPr>
            </p:pic>
          </p:grpSp>
          <p:grpSp>
            <p:nvGrpSpPr>
              <p:cNvPr id="36" name="Group 35"/>
              <p:cNvGrpSpPr>
                <a:grpSpLocks noChangeAspect="1"/>
              </p:cNvGrpSpPr>
              <p:nvPr/>
            </p:nvGrpSpPr>
            <p:grpSpPr>
              <a:xfrm>
                <a:off x="1929148" y="4146210"/>
                <a:ext cx="397077" cy="504000"/>
                <a:chOff x="6278801" y="2244912"/>
                <a:chExt cx="605042" cy="767962"/>
              </a:xfrm>
            </p:grpSpPr>
            <p:pic>
              <p:nvPicPr>
                <p:cNvPr id="57" name="Picture 56"/>
                <p:cNvPicPr>
                  <a:picLocks noChangeAspect="1"/>
                </p:cNvPicPr>
                <p:nvPr/>
              </p:nvPicPr>
              <p:blipFill>
                <a:blip r:embed="rId6"/>
                <a:stretch>
                  <a:fillRect/>
                </a:stretch>
              </p:blipFill>
              <p:spPr>
                <a:xfrm>
                  <a:off x="6278801" y="2244912"/>
                  <a:ext cx="527111" cy="689388"/>
                </a:xfrm>
                <a:prstGeom prst="rect">
                  <a:avLst/>
                </a:prstGeom>
              </p:spPr>
            </p:pic>
            <p:pic>
              <p:nvPicPr>
                <p:cNvPr id="58" name="Picture 57"/>
                <p:cNvPicPr>
                  <a:picLocks noChangeAspect="1"/>
                </p:cNvPicPr>
                <p:nvPr/>
              </p:nvPicPr>
              <p:blipFill>
                <a:blip r:embed="rId6"/>
                <a:stretch>
                  <a:fillRect/>
                </a:stretch>
              </p:blipFill>
              <p:spPr>
                <a:xfrm>
                  <a:off x="6356732" y="2323486"/>
                  <a:ext cx="527111" cy="689388"/>
                </a:xfrm>
                <a:prstGeom prst="rect">
                  <a:avLst/>
                </a:prstGeom>
              </p:spPr>
            </p:pic>
            <p:sp>
              <p:nvSpPr>
                <p:cNvPr id="59" name="Right Triangle 58"/>
                <p:cNvSpPr/>
                <p:nvPr/>
              </p:nvSpPr>
              <p:spPr bwMode="auto">
                <a:xfrm>
                  <a:off x="6400103" y="2347895"/>
                  <a:ext cx="440367" cy="626130"/>
                </a:xfrm>
                <a:prstGeom prst="r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60" name="TextBox 59"/>
                <p:cNvSpPr txBox="1"/>
                <p:nvPr/>
              </p:nvSpPr>
              <p:spPr>
                <a:xfrm>
                  <a:off x="6422020" y="2719459"/>
                  <a:ext cx="320464" cy="257933"/>
                </a:xfrm>
                <a:prstGeom prst="rect">
                  <a:avLst/>
                </a:prstGeom>
                <a:noFill/>
              </p:spPr>
              <p:txBody>
                <a:bodyPr wrap="none" lIns="0" tIns="0" rIns="0" bIns="0" rtlCol="0">
                  <a:spAutoFit/>
                </a:bodyPr>
                <a:lstStyle/>
                <a:p>
                  <a:r>
                    <a:rPr lang="fi-FI" sz="1100" spc="-70" dirty="0">
                      <a:solidFill>
                        <a:schemeClr val="bg1"/>
                      </a:solidFill>
                      <a:effectLst>
                        <a:outerShdw blurRad="50800" dist="38100" dir="2700000" algn="tl" rotWithShape="0">
                          <a:schemeClr val="tx2">
                            <a:alpha val="40000"/>
                          </a:schemeClr>
                        </a:outerShdw>
                      </a:effectLst>
                    </a:rPr>
                    <a:t>CSS</a:t>
                  </a:r>
                  <a:endParaRPr lang="en-US" sz="1100" spc="-70" dirty="0">
                    <a:solidFill>
                      <a:schemeClr val="bg1"/>
                    </a:solidFill>
                    <a:effectLst>
                      <a:outerShdw blurRad="50800" dist="38100" dir="2700000" algn="tl" rotWithShape="0">
                        <a:schemeClr val="tx2">
                          <a:alpha val="40000"/>
                        </a:schemeClr>
                      </a:outerShdw>
                    </a:effectLst>
                  </a:endParaRPr>
                </a:p>
              </p:txBody>
            </p:sp>
          </p:grpSp>
          <p:grpSp>
            <p:nvGrpSpPr>
              <p:cNvPr id="37" name="Group 36"/>
              <p:cNvGrpSpPr>
                <a:grpSpLocks noChangeAspect="1"/>
              </p:cNvGrpSpPr>
              <p:nvPr/>
            </p:nvGrpSpPr>
            <p:grpSpPr>
              <a:xfrm>
                <a:off x="2160143" y="3845503"/>
                <a:ext cx="400137" cy="504000"/>
                <a:chOff x="6926384" y="2275112"/>
                <a:chExt cx="605872" cy="763139"/>
              </a:xfrm>
            </p:grpSpPr>
            <p:pic>
              <p:nvPicPr>
                <p:cNvPr id="53" name="Picture 52"/>
                <p:cNvPicPr>
                  <a:picLocks noChangeAspect="1"/>
                </p:cNvPicPr>
                <p:nvPr/>
              </p:nvPicPr>
              <p:blipFill>
                <a:blip r:embed="rId6"/>
                <a:stretch>
                  <a:fillRect/>
                </a:stretch>
              </p:blipFill>
              <p:spPr>
                <a:xfrm>
                  <a:off x="6926384" y="2275112"/>
                  <a:ext cx="527111" cy="689388"/>
                </a:xfrm>
                <a:prstGeom prst="rect">
                  <a:avLst/>
                </a:prstGeom>
              </p:spPr>
            </p:pic>
            <p:pic>
              <p:nvPicPr>
                <p:cNvPr id="54" name="Picture 53"/>
                <p:cNvPicPr>
                  <a:picLocks noChangeAspect="1"/>
                </p:cNvPicPr>
                <p:nvPr/>
              </p:nvPicPr>
              <p:blipFill>
                <a:blip r:embed="rId6"/>
                <a:stretch>
                  <a:fillRect/>
                </a:stretch>
              </p:blipFill>
              <p:spPr>
                <a:xfrm>
                  <a:off x="7005145" y="2348863"/>
                  <a:ext cx="527111" cy="689388"/>
                </a:xfrm>
                <a:prstGeom prst="rect">
                  <a:avLst/>
                </a:prstGeom>
              </p:spPr>
            </p:pic>
            <p:sp>
              <p:nvSpPr>
                <p:cNvPr id="55" name="Right Triangle 54"/>
                <p:cNvSpPr/>
                <p:nvPr/>
              </p:nvSpPr>
              <p:spPr bwMode="auto">
                <a:xfrm>
                  <a:off x="7048516" y="2373272"/>
                  <a:ext cx="440367" cy="626130"/>
                </a:xfrm>
                <a:prstGeom prst="r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56" name="TextBox 55"/>
                <p:cNvSpPr txBox="1"/>
                <p:nvPr/>
              </p:nvSpPr>
              <p:spPr>
                <a:xfrm>
                  <a:off x="7070434" y="2744836"/>
                  <a:ext cx="333013" cy="256313"/>
                </a:xfrm>
                <a:prstGeom prst="rect">
                  <a:avLst/>
                </a:prstGeom>
                <a:noFill/>
              </p:spPr>
              <p:txBody>
                <a:bodyPr wrap="none" lIns="0" tIns="0" rIns="0" bIns="0" rtlCol="0">
                  <a:spAutoFit/>
                </a:bodyPr>
                <a:lstStyle/>
                <a:p>
                  <a:r>
                    <a:rPr lang="fi-FI" sz="1100" spc="-70" dirty="0">
                      <a:solidFill>
                        <a:schemeClr val="bg1"/>
                      </a:solidFill>
                      <a:effectLst>
                        <a:outerShdw blurRad="50800" dist="38100" dir="2700000" algn="tl" rotWithShape="0">
                          <a:schemeClr val="tx2">
                            <a:alpha val="40000"/>
                          </a:schemeClr>
                        </a:outerShdw>
                      </a:effectLst>
                    </a:rPr>
                    <a:t>png</a:t>
                  </a:r>
                  <a:endParaRPr lang="en-US" sz="1100" spc="-70" dirty="0">
                    <a:solidFill>
                      <a:schemeClr val="bg1"/>
                    </a:solidFill>
                    <a:effectLst>
                      <a:outerShdw blurRad="50800" dist="38100" dir="2700000" algn="tl" rotWithShape="0">
                        <a:schemeClr val="tx2">
                          <a:alpha val="40000"/>
                        </a:schemeClr>
                      </a:outerShdw>
                    </a:effectLst>
                  </a:endParaRPr>
                </a:p>
              </p:txBody>
            </p:sp>
          </p:grpSp>
          <p:grpSp>
            <p:nvGrpSpPr>
              <p:cNvPr id="38" name="Group 37"/>
              <p:cNvGrpSpPr>
                <a:grpSpLocks noChangeAspect="1"/>
              </p:cNvGrpSpPr>
              <p:nvPr/>
            </p:nvGrpSpPr>
            <p:grpSpPr>
              <a:xfrm>
                <a:off x="1940507" y="3558828"/>
                <a:ext cx="400137" cy="504000"/>
                <a:chOff x="7583233" y="2275112"/>
                <a:chExt cx="605872" cy="763139"/>
              </a:xfrm>
            </p:grpSpPr>
            <p:pic>
              <p:nvPicPr>
                <p:cNvPr id="49" name="Picture 48"/>
                <p:cNvPicPr>
                  <a:picLocks noChangeAspect="1"/>
                </p:cNvPicPr>
                <p:nvPr/>
              </p:nvPicPr>
              <p:blipFill>
                <a:blip r:embed="rId6"/>
                <a:stretch>
                  <a:fillRect/>
                </a:stretch>
              </p:blipFill>
              <p:spPr>
                <a:xfrm>
                  <a:off x="7583233" y="2275112"/>
                  <a:ext cx="527111" cy="689388"/>
                </a:xfrm>
                <a:prstGeom prst="rect">
                  <a:avLst/>
                </a:prstGeom>
              </p:spPr>
            </p:pic>
            <p:pic>
              <p:nvPicPr>
                <p:cNvPr id="50" name="Picture 49"/>
                <p:cNvPicPr>
                  <a:picLocks noChangeAspect="1"/>
                </p:cNvPicPr>
                <p:nvPr/>
              </p:nvPicPr>
              <p:blipFill>
                <a:blip r:embed="rId6"/>
                <a:stretch>
                  <a:fillRect/>
                </a:stretch>
              </p:blipFill>
              <p:spPr>
                <a:xfrm>
                  <a:off x="7661994" y="2348863"/>
                  <a:ext cx="527111" cy="689388"/>
                </a:xfrm>
                <a:prstGeom prst="rect">
                  <a:avLst/>
                </a:prstGeom>
              </p:spPr>
            </p:pic>
            <p:sp>
              <p:nvSpPr>
                <p:cNvPr id="51" name="Right Triangle 50"/>
                <p:cNvSpPr/>
                <p:nvPr/>
              </p:nvSpPr>
              <p:spPr bwMode="auto">
                <a:xfrm>
                  <a:off x="7705365" y="2373272"/>
                  <a:ext cx="440367" cy="626130"/>
                </a:xfrm>
                <a:prstGeom prst="rtTriangl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52" name="TextBox 51"/>
                <p:cNvSpPr txBox="1"/>
                <p:nvPr/>
              </p:nvSpPr>
              <p:spPr>
                <a:xfrm>
                  <a:off x="7727283" y="2744836"/>
                  <a:ext cx="367964" cy="256313"/>
                </a:xfrm>
                <a:prstGeom prst="rect">
                  <a:avLst/>
                </a:prstGeom>
                <a:noFill/>
              </p:spPr>
              <p:txBody>
                <a:bodyPr wrap="none" lIns="0" tIns="0" rIns="0" bIns="0" rtlCol="0">
                  <a:spAutoFit/>
                </a:bodyPr>
                <a:lstStyle/>
                <a:p>
                  <a:r>
                    <a:rPr lang="fi-FI" sz="1100" spc="-70" dirty="0" err="1">
                      <a:solidFill>
                        <a:schemeClr val="bg1"/>
                      </a:solidFill>
                      <a:effectLst>
                        <a:outerShdw blurRad="50800" dist="38100" dir="2700000" algn="tl" rotWithShape="0">
                          <a:schemeClr val="tx2">
                            <a:alpha val="40000"/>
                          </a:schemeClr>
                        </a:outerShdw>
                      </a:effectLst>
                    </a:rPr>
                    <a:t>aspx</a:t>
                  </a:r>
                  <a:endParaRPr lang="en-US" sz="1100" spc="-70" dirty="0">
                    <a:solidFill>
                      <a:schemeClr val="bg1"/>
                    </a:solidFill>
                    <a:effectLst>
                      <a:outerShdw blurRad="50800" dist="38100" dir="2700000" algn="tl" rotWithShape="0">
                        <a:schemeClr val="tx2">
                          <a:alpha val="40000"/>
                        </a:schemeClr>
                      </a:outerShdw>
                    </a:effectLst>
                  </a:endParaRPr>
                </a:p>
              </p:txBody>
            </p:sp>
          </p:grpSp>
          <p:grpSp>
            <p:nvGrpSpPr>
              <p:cNvPr id="39" name="Group 38"/>
              <p:cNvGrpSpPr>
                <a:grpSpLocks noChangeAspect="1"/>
              </p:cNvGrpSpPr>
              <p:nvPr/>
            </p:nvGrpSpPr>
            <p:grpSpPr>
              <a:xfrm>
                <a:off x="2618857" y="3788428"/>
                <a:ext cx="409562" cy="504000"/>
                <a:chOff x="8228898" y="2273094"/>
                <a:chExt cx="621781" cy="765157"/>
              </a:xfrm>
            </p:grpSpPr>
            <p:pic>
              <p:nvPicPr>
                <p:cNvPr id="45" name="Picture 44"/>
                <p:cNvPicPr>
                  <a:picLocks noChangeAspect="1"/>
                </p:cNvPicPr>
                <p:nvPr/>
              </p:nvPicPr>
              <p:blipFill>
                <a:blip r:embed="rId6"/>
                <a:stretch>
                  <a:fillRect/>
                </a:stretch>
              </p:blipFill>
              <p:spPr>
                <a:xfrm>
                  <a:off x="8228898" y="2273094"/>
                  <a:ext cx="527111" cy="689388"/>
                </a:xfrm>
                <a:prstGeom prst="rect">
                  <a:avLst/>
                </a:prstGeom>
              </p:spPr>
            </p:pic>
            <p:pic>
              <p:nvPicPr>
                <p:cNvPr id="46" name="Picture 45"/>
                <p:cNvPicPr>
                  <a:picLocks noChangeAspect="1"/>
                </p:cNvPicPr>
                <p:nvPr/>
              </p:nvPicPr>
              <p:blipFill>
                <a:blip r:embed="rId6"/>
                <a:stretch>
                  <a:fillRect/>
                </a:stretch>
              </p:blipFill>
              <p:spPr>
                <a:xfrm>
                  <a:off x="8323568" y="2348863"/>
                  <a:ext cx="527111" cy="689388"/>
                </a:xfrm>
                <a:prstGeom prst="rect">
                  <a:avLst/>
                </a:prstGeom>
              </p:spPr>
            </p:pic>
            <p:sp>
              <p:nvSpPr>
                <p:cNvPr id="47" name="Right Triangle 46"/>
                <p:cNvSpPr/>
                <p:nvPr/>
              </p:nvSpPr>
              <p:spPr bwMode="auto">
                <a:xfrm>
                  <a:off x="8366939" y="2373272"/>
                  <a:ext cx="440367" cy="626130"/>
                </a:xfrm>
                <a:prstGeom prst="r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48" name="TextBox 47"/>
                <p:cNvSpPr txBox="1"/>
                <p:nvPr/>
              </p:nvSpPr>
              <p:spPr>
                <a:xfrm>
                  <a:off x="8385074" y="2783306"/>
                  <a:ext cx="446325" cy="210265"/>
                </a:xfrm>
                <a:prstGeom prst="rect">
                  <a:avLst/>
                </a:prstGeom>
                <a:noFill/>
              </p:spPr>
              <p:txBody>
                <a:bodyPr wrap="none" lIns="0" tIns="0" rIns="0" bIns="0" rtlCol="0">
                  <a:spAutoFit/>
                </a:bodyPr>
                <a:lstStyle/>
                <a:p>
                  <a:r>
                    <a:rPr lang="fi-FI" sz="900" spc="-70" dirty="0" err="1">
                      <a:solidFill>
                        <a:schemeClr val="bg1"/>
                      </a:solidFill>
                      <a:effectLst>
                        <a:outerShdw blurRad="50800" dist="38100" dir="2700000" algn="tl" rotWithShape="0">
                          <a:schemeClr val="tx2">
                            <a:alpha val="40000"/>
                          </a:schemeClr>
                        </a:outerShdw>
                      </a:effectLst>
                    </a:rPr>
                    <a:t>master</a:t>
                  </a:r>
                  <a:endParaRPr lang="en-US" sz="900" spc="-70" dirty="0">
                    <a:solidFill>
                      <a:schemeClr val="bg1"/>
                    </a:solidFill>
                    <a:effectLst>
                      <a:outerShdw blurRad="50800" dist="38100" dir="2700000" algn="tl" rotWithShape="0">
                        <a:schemeClr val="tx2">
                          <a:alpha val="40000"/>
                        </a:schemeClr>
                      </a:outerShdw>
                    </a:effectLst>
                  </a:endParaRPr>
                </a:p>
              </p:txBody>
            </p:sp>
          </p:grpSp>
          <p:grpSp>
            <p:nvGrpSpPr>
              <p:cNvPr id="40" name="Group 39"/>
              <p:cNvGrpSpPr>
                <a:grpSpLocks noChangeAspect="1"/>
              </p:cNvGrpSpPr>
              <p:nvPr/>
            </p:nvGrpSpPr>
            <p:grpSpPr>
              <a:xfrm>
                <a:off x="2468161" y="4175148"/>
                <a:ext cx="400137" cy="504000"/>
                <a:chOff x="8856725" y="2275112"/>
                <a:chExt cx="605872" cy="763139"/>
              </a:xfrm>
            </p:grpSpPr>
            <p:pic>
              <p:nvPicPr>
                <p:cNvPr id="41" name="Picture 40"/>
                <p:cNvPicPr>
                  <a:picLocks noChangeAspect="1"/>
                </p:cNvPicPr>
                <p:nvPr/>
              </p:nvPicPr>
              <p:blipFill>
                <a:blip r:embed="rId6"/>
                <a:stretch>
                  <a:fillRect/>
                </a:stretch>
              </p:blipFill>
              <p:spPr>
                <a:xfrm>
                  <a:off x="8856725" y="2275112"/>
                  <a:ext cx="527111" cy="689388"/>
                </a:xfrm>
                <a:prstGeom prst="rect">
                  <a:avLst/>
                </a:prstGeom>
              </p:spPr>
            </p:pic>
            <p:pic>
              <p:nvPicPr>
                <p:cNvPr id="42" name="Picture 41"/>
                <p:cNvPicPr>
                  <a:picLocks noChangeAspect="1"/>
                </p:cNvPicPr>
                <p:nvPr/>
              </p:nvPicPr>
              <p:blipFill>
                <a:blip r:embed="rId6"/>
                <a:stretch>
                  <a:fillRect/>
                </a:stretch>
              </p:blipFill>
              <p:spPr>
                <a:xfrm>
                  <a:off x="8935486" y="2348863"/>
                  <a:ext cx="527111" cy="689388"/>
                </a:xfrm>
                <a:prstGeom prst="rect">
                  <a:avLst/>
                </a:prstGeom>
              </p:spPr>
            </p:pic>
            <p:sp>
              <p:nvSpPr>
                <p:cNvPr id="43" name="Right Triangle 42"/>
                <p:cNvSpPr/>
                <p:nvPr/>
              </p:nvSpPr>
              <p:spPr bwMode="auto">
                <a:xfrm>
                  <a:off x="8978857" y="2373272"/>
                  <a:ext cx="440367" cy="626130"/>
                </a:xfrm>
                <a:prstGeom prst="r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a:off x="9045471" y="2698547"/>
                  <a:ext cx="154856" cy="326218"/>
                </a:xfrm>
                <a:prstGeom prst="rect">
                  <a:avLst/>
                </a:prstGeom>
                <a:noFill/>
              </p:spPr>
              <p:txBody>
                <a:bodyPr wrap="none" lIns="0" tIns="0" rIns="0" bIns="0" rtlCol="0">
                  <a:spAutoFit/>
                </a:bodyPr>
                <a:lstStyle/>
                <a:p>
                  <a:pPr algn="r"/>
                  <a:r>
                    <a:rPr lang="fi-FI" sz="1400" spc="-70" dirty="0" err="1">
                      <a:solidFill>
                        <a:schemeClr val="bg1"/>
                      </a:solidFill>
                      <a:effectLst>
                        <a:outerShdw blurRad="50800" dist="38100" dir="2700000" algn="tl" rotWithShape="0">
                          <a:schemeClr val="tx2">
                            <a:alpha val="40000"/>
                          </a:schemeClr>
                        </a:outerShdw>
                      </a:effectLst>
                    </a:rPr>
                    <a:t>js</a:t>
                  </a:r>
                  <a:endParaRPr lang="en-US" sz="1400" spc="-70" dirty="0">
                    <a:solidFill>
                      <a:schemeClr val="bg1"/>
                    </a:solidFill>
                    <a:effectLst>
                      <a:outerShdw blurRad="50800" dist="38100" dir="2700000" algn="tl" rotWithShape="0">
                        <a:schemeClr val="tx2">
                          <a:alpha val="40000"/>
                        </a:schemeClr>
                      </a:outerShdw>
                    </a:effectLst>
                  </a:endParaRPr>
                </a:p>
              </p:txBody>
            </p:sp>
          </p:grpSp>
        </p:grpSp>
        <p:grpSp>
          <p:nvGrpSpPr>
            <p:cNvPr id="74" name="Group 73"/>
            <p:cNvGrpSpPr>
              <a:grpSpLocks noChangeAspect="1"/>
            </p:cNvGrpSpPr>
            <p:nvPr/>
          </p:nvGrpSpPr>
          <p:grpSpPr>
            <a:xfrm>
              <a:off x="307618" y="2185854"/>
              <a:ext cx="1897587" cy="1147938"/>
              <a:chOff x="781287" y="4564525"/>
              <a:chExt cx="2582491" cy="1562274"/>
            </a:xfrm>
          </p:grpSpPr>
          <p:pic>
            <p:nvPicPr>
              <p:cNvPr id="75" name="Picture 74"/>
              <p:cNvPicPr>
                <a:picLocks noChangeAspect="1"/>
              </p:cNvPicPr>
              <p:nvPr/>
            </p:nvPicPr>
            <p:blipFill>
              <a:blip r:embed="rId7"/>
              <a:stretch>
                <a:fillRect/>
              </a:stretch>
            </p:blipFill>
            <p:spPr>
              <a:xfrm>
                <a:off x="781287" y="4564525"/>
                <a:ext cx="1334951" cy="1267414"/>
              </a:xfrm>
              <a:prstGeom prst="rect">
                <a:avLst/>
              </a:prstGeom>
            </p:spPr>
          </p:pic>
          <p:pic>
            <p:nvPicPr>
              <p:cNvPr id="76" name="Picture 75"/>
              <p:cNvPicPr>
                <a:picLocks noChangeAspect="1"/>
              </p:cNvPicPr>
              <p:nvPr/>
            </p:nvPicPr>
            <p:blipFill>
              <a:blip r:embed="rId8"/>
              <a:stretch>
                <a:fillRect/>
              </a:stretch>
            </p:blipFill>
            <p:spPr>
              <a:xfrm>
                <a:off x="2722844" y="5169800"/>
                <a:ext cx="640934" cy="956999"/>
              </a:xfrm>
              <a:prstGeom prst="rect">
                <a:avLst/>
              </a:prstGeom>
            </p:spPr>
          </p:pic>
          <p:pic>
            <p:nvPicPr>
              <p:cNvPr id="77" name="Picture 76"/>
              <p:cNvPicPr>
                <a:picLocks noChangeAspect="1"/>
              </p:cNvPicPr>
              <p:nvPr/>
            </p:nvPicPr>
            <p:blipFill>
              <a:blip r:embed="rId9"/>
              <a:stretch>
                <a:fillRect/>
              </a:stretch>
            </p:blipFill>
            <p:spPr>
              <a:xfrm>
                <a:off x="1625422" y="5341440"/>
                <a:ext cx="963439" cy="699247"/>
              </a:xfrm>
              <a:prstGeom prst="rect">
                <a:avLst/>
              </a:prstGeom>
            </p:spPr>
          </p:pic>
          <p:pic>
            <p:nvPicPr>
              <p:cNvPr id="78" name="Picture 77"/>
              <p:cNvPicPr>
                <a:picLocks noChangeAspect="1"/>
              </p:cNvPicPr>
              <p:nvPr/>
            </p:nvPicPr>
            <p:blipFill>
              <a:blip r:embed="rId10"/>
              <a:stretch>
                <a:fillRect/>
              </a:stretch>
            </p:blipFill>
            <p:spPr>
              <a:xfrm>
                <a:off x="2087010" y="4919651"/>
                <a:ext cx="907928" cy="658958"/>
              </a:xfrm>
              <a:prstGeom prst="rect">
                <a:avLst/>
              </a:prstGeom>
            </p:spPr>
          </p:pic>
        </p:grpSp>
        <p:grpSp>
          <p:nvGrpSpPr>
            <p:cNvPr id="81" name="Group 80"/>
            <p:cNvGrpSpPr/>
            <p:nvPr/>
          </p:nvGrpSpPr>
          <p:grpSpPr>
            <a:xfrm>
              <a:off x="2893616" y="3175761"/>
              <a:ext cx="7263082" cy="3439831"/>
              <a:chOff x="3106882" y="3001637"/>
              <a:chExt cx="7264974" cy="3440727"/>
            </a:xfrm>
          </p:grpSpPr>
          <p:sp>
            <p:nvSpPr>
              <p:cNvPr id="79" name="Rounded Rectangle 78"/>
              <p:cNvSpPr/>
              <p:nvPr/>
            </p:nvSpPr>
            <p:spPr>
              <a:xfrm>
                <a:off x="3106882" y="3001637"/>
                <a:ext cx="7264974" cy="3440727"/>
              </a:xfrm>
              <a:prstGeom prst="round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7972"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endParaRPr lang="en-US" sz="1999">
                  <a:solidFill>
                    <a:schemeClr val="tx1">
                      <a:lumMod val="65000"/>
                      <a:lumOff val="35000"/>
                    </a:schemeClr>
                  </a:solidFill>
                  <a:ea typeface="Segoe UI" pitchFamily="34" charset="0"/>
                  <a:cs typeface="Segoe UI" pitchFamily="34" charset="0"/>
                </a:endParaRPr>
              </a:p>
            </p:txBody>
          </p:sp>
          <p:grpSp>
            <p:nvGrpSpPr>
              <p:cNvPr id="12" name="Group 11"/>
              <p:cNvGrpSpPr/>
              <p:nvPr/>
            </p:nvGrpSpPr>
            <p:grpSpPr>
              <a:xfrm>
                <a:off x="3410155" y="4717793"/>
                <a:ext cx="1540807" cy="945087"/>
                <a:chOff x="9105662" y="1148235"/>
                <a:chExt cx="1803580" cy="1106264"/>
              </a:xfrm>
            </p:grpSpPr>
            <p:pic>
              <p:nvPicPr>
                <p:cNvPr id="13" name="Picture 12"/>
                <p:cNvPicPr>
                  <a:picLocks noChangeAspect="1"/>
                </p:cNvPicPr>
                <p:nvPr/>
              </p:nvPicPr>
              <p:blipFill>
                <a:blip r:embed="rId11"/>
                <a:stretch>
                  <a:fillRect/>
                </a:stretch>
              </p:blipFill>
              <p:spPr>
                <a:xfrm>
                  <a:off x="9586780" y="1148235"/>
                  <a:ext cx="841328" cy="775240"/>
                </a:xfrm>
                <a:prstGeom prst="rect">
                  <a:avLst/>
                </a:prstGeom>
              </p:spPr>
            </p:pic>
            <p:sp>
              <p:nvSpPr>
                <p:cNvPr id="14" name="TextBox 13"/>
                <p:cNvSpPr txBox="1"/>
                <p:nvPr/>
              </p:nvSpPr>
              <p:spPr>
                <a:xfrm>
                  <a:off x="9105662" y="1930410"/>
                  <a:ext cx="1803580" cy="324089"/>
                </a:xfrm>
                <a:prstGeom prst="rect">
                  <a:avLst/>
                </a:prstGeom>
                <a:noFill/>
              </p:spPr>
              <p:txBody>
                <a:bodyPr wrap="none" lIns="0" tIns="0" rIns="0" bIns="0" rtlCol="0">
                  <a:spAutoFit/>
                </a:bodyPr>
                <a:lstStyle/>
                <a:p>
                  <a:pPr algn="ctr"/>
                  <a:r>
                    <a:rPr lang="en-US" sz="1799" spc="-70" dirty="0">
                      <a:solidFill>
                        <a:schemeClr val="bg1">
                          <a:lumMod val="50000"/>
                        </a:schemeClr>
                      </a:solidFill>
                    </a:rPr>
                    <a:t>List and Libraries</a:t>
                  </a:r>
                </a:p>
              </p:txBody>
            </p:sp>
          </p:grpSp>
          <p:sp>
            <p:nvSpPr>
              <p:cNvPr id="28" name="Rounded Rectangle 27"/>
              <p:cNvSpPr/>
              <p:nvPr/>
            </p:nvSpPr>
            <p:spPr>
              <a:xfrm>
                <a:off x="5229980" y="4300820"/>
                <a:ext cx="4499264" cy="1963882"/>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799"/>
              </a:p>
            </p:txBody>
          </p:sp>
          <p:grpSp>
            <p:nvGrpSpPr>
              <p:cNvPr id="27" name="Group 26"/>
              <p:cNvGrpSpPr/>
              <p:nvPr/>
            </p:nvGrpSpPr>
            <p:grpSpPr>
              <a:xfrm>
                <a:off x="5505409" y="4741404"/>
                <a:ext cx="3850486" cy="954177"/>
                <a:chOff x="3259753" y="5127709"/>
                <a:chExt cx="3850486" cy="954177"/>
              </a:xfrm>
            </p:grpSpPr>
            <p:grpSp>
              <p:nvGrpSpPr>
                <p:cNvPr id="15" name="Group 14"/>
                <p:cNvGrpSpPr/>
                <p:nvPr/>
              </p:nvGrpSpPr>
              <p:grpSpPr>
                <a:xfrm>
                  <a:off x="3259753" y="5135048"/>
                  <a:ext cx="900568" cy="946838"/>
                  <a:chOff x="9632463" y="2768132"/>
                  <a:chExt cx="1054152" cy="1108314"/>
                </a:xfrm>
              </p:grpSpPr>
              <p:pic>
                <p:nvPicPr>
                  <p:cNvPr id="16" name="Picture 15"/>
                  <p:cNvPicPr>
                    <a:picLocks noChangeAspect="1"/>
                  </p:cNvPicPr>
                  <p:nvPr/>
                </p:nvPicPr>
                <p:blipFill>
                  <a:blip r:embed="rId12"/>
                  <a:stretch>
                    <a:fillRect/>
                  </a:stretch>
                </p:blipFill>
                <p:spPr>
                  <a:xfrm>
                    <a:off x="9946304" y="2768132"/>
                    <a:ext cx="584010" cy="487200"/>
                  </a:xfrm>
                  <a:prstGeom prst="rect">
                    <a:avLst/>
                  </a:prstGeom>
                </p:spPr>
              </p:pic>
              <p:sp>
                <p:nvSpPr>
                  <p:cNvPr id="17" name="TextBox 16"/>
                  <p:cNvSpPr txBox="1"/>
                  <p:nvPr/>
                </p:nvSpPr>
                <p:spPr>
                  <a:xfrm>
                    <a:off x="9632463" y="3228268"/>
                    <a:ext cx="1054152" cy="648178"/>
                  </a:xfrm>
                  <a:prstGeom prst="rect">
                    <a:avLst/>
                  </a:prstGeom>
                  <a:noFill/>
                </p:spPr>
                <p:txBody>
                  <a:bodyPr wrap="none" lIns="0" tIns="0" rIns="0" bIns="0" rtlCol="0">
                    <a:spAutoFit/>
                  </a:bodyPr>
                  <a:lstStyle/>
                  <a:p>
                    <a:pPr algn="ctr"/>
                    <a:r>
                      <a:rPr lang="en-US" sz="1799" spc="-70" dirty="0">
                        <a:solidFill>
                          <a:schemeClr val="tx1">
                            <a:lumMod val="65000"/>
                            <a:lumOff val="35000"/>
                          </a:schemeClr>
                        </a:solidFill>
                      </a:rPr>
                      <a:t>Managed</a:t>
                    </a:r>
                  </a:p>
                  <a:p>
                    <a:pPr algn="ctr"/>
                    <a:r>
                      <a:rPr lang="en-US" sz="1799" spc="-70" dirty="0">
                        <a:solidFill>
                          <a:schemeClr val="tx1">
                            <a:lumMod val="65000"/>
                            <a:lumOff val="35000"/>
                          </a:schemeClr>
                        </a:solidFill>
                      </a:rPr>
                      <a:t>Metadata</a:t>
                    </a:r>
                  </a:p>
                </p:txBody>
              </p:sp>
            </p:grpSp>
            <p:grpSp>
              <p:nvGrpSpPr>
                <p:cNvPr id="18" name="Group 17"/>
                <p:cNvGrpSpPr/>
                <p:nvPr/>
              </p:nvGrpSpPr>
              <p:grpSpPr>
                <a:xfrm>
                  <a:off x="4379634" y="5127709"/>
                  <a:ext cx="661336" cy="946838"/>
                  <a:chOff x="9890648" y="2768132"/>
                  <a:chExt cx="774121" cy="1108314"/>
                </a:xfrm>
              </p:grpSpPr>
              <p:pic>
                <p:nvPicPr>
                  <p:cNvPr id="19" name="Picture 18"/>
                  <p:cNvPicPr>
                    <a:picLocks noChangeAspect="1"/>
                  </p:cNvPicPr>
                  <p:nvPr/>
                </p:nvPicPr>
                <p:blipFill>
                  <a:blip r:embed="rId12"/>
                  <a:stretch>
                    <a:fillRect/>
                  </a:stretch>
                </p:blipFill>
                <p:spPr>
                  <a:xfrm>
                    <a:off x="9946304" y="2768132"/>
                    <a:ext cx="584010" cy="487200"/>
                  </a:xfrm>
                  <a:prstGeom prst="rect">
                    <a:avLst/>
                  </a:prstGeom>
                </p:spPr>
              </p:pic>
              <p:sp>
                <p:nvSpPr>
                  <p:cNvPr id="20" name="TextBox 19"/>
                  <p:cNvSpPr txBox="1"/>
                  <p:nvPr/>
                </p:nvSpPr>
                <p:spPr>
                  <a:xfrm>
                    <a:off x="9890648" y="3228268"/>
                    <a:ext cx="774121" cy="648178"/>
                  </a:xfrm>
                  <a:prstGeom prst="rect">
                    <a:avLst/>
                  </a:prstGeom>
                  <a:noFill/>
                </p:spPr>
                <p:txBody>
                  <a:bodyPr wrap="none" lIns="0" tIns="0" rIns="0" bIns="0" rtlCol="0">
                    <a:spAutoFit/>
                  </a:bodyPr>
                  <a:lstStyle/>
                  <a:p>
                    <a:pPr algn="ctr"/>
                    <a:r>
                      <a:rPr lang="en-US" sz="1799" spc="-70" dirty="0">
                        <a:solidFill>
                          <a:schemeClr val="tx1">
                            <a:lumMod val="65000"/>
                            <a:lumOff val="35000"/>
                          </a:schemeClr>
                        </a:solidFill>
                      </a:rPr>
                      <a:t>Search</a:t>
                    </a:r>
                  </a:p>
                  <a:p>
                    <a:pPr algn="ctr"/>
                    <a:r>
                      <a:rPr lang="en-US" sz="1799" spc="-70" dirty="0">
                        <a:solidFill>
                          <a:schemeClr val="tx1">
                            <a:lumMod val="65000"/>
                            <a:lumOff val="35000"/>
                          </a:schemeClr>
                        </a:solidFill>
                      </a:rPr>
                      <a:t>Service</a:t>
                    </a:r>
                  </a:p>
                </p:txBody>
              </p:sp>
            </p:grpSp>
            <p:grpSp>
              <p:nvGrpSpPr>
                <p:cNvPr id="21" name="Group 20"/>
                <p:cNvGrpSpPr/>
                <p:nvPr/>
              </p:nvGrpSpPr>
              <p:grpSpPr>
                <a:xfrm>
                  <a:off x="5259549" y="5127709"/>
                  <a:ext cx="897298" cy="946838"/>
                  <a:chOff x="9713157" y="2768132"/>
                  <a:chExt cx="1050326" cy="1108314"/>
                </a:xfrm>
              </p:grpSpPr>
              <p:pic>
                <p:nvPicPr>
                  <p:cNvPr id="22" name="Picture 21"/>
                  <p:cNvPicPr>
                    <a:picLocks noChangeAspect="1"/>
                  </p:cNvPicPr>
                  <p:nvPr/>
                </p:nvPicPr>
                <p:blipFill>
                  <a:blip r:embed="rId12"/>
                  <a:stretch>
                    <a:fillRect/>
                  </a:stretch>
                </p:blipFill>
                <p:spPr>
                  <a:xfrm>
                    <a:off x="9946304" y="2768132"/>
                    <a:ext cx="584010" cy="487200"/>
                  </a:xfrm>
                  <a:prstGeom prst="rect">
                    <a:avLst/>
                  </a:prstGeom>
                </p:spPr>
              </p:pic>
              <p:sp>
                <p:nvSpPr>
                  <p:cNvPr id="23" name="TextBox 22"/>
                  <p:cNvSpPr txBox="1"/>
                  <p:nvPr/>
                </p:nvSpPr>
                <p:spPr>
                  <a:xfrm>
                    <a:off x="9713157" y="3228268"/>
                    <a:ext cx="1050326" cy="648178"/>
                  </a:xfrm>
                  <a:prstGeom prst="rect">
                    <a:avLst/>
                  </a:prstGeom>
                  <a:noFill/>
                </p:spPr>
                <p:txBody>
                  <a:bodyPr wrap="none" lIns="0" tIns="0" rIns="0" bIns="0" rtlCol="0">
                    <a:spAutoFit/>
                  </a:bodyPr>
                  <a:lstStyle/>
                  <a:p>
                    <a:pPr algn="ctr"/>
                    <a:r>
                      <a:rPr lang="en-US" sz="1799" spc="-70" dirty="0">
                        <a:solidFill>
                          <a:schemeClr val="tx1">
                            <a:lumMod val="65000"/>
                            <a:lumOff val="35000"/>
                          </a:schemeClr>
                        </a:solidFill>
                      </a:rPr>
                      <a:t>Workflow</a:t>
                    </a:r>
                  </a:p>
                  <a:p>
                    <a:pPr algn="ctr"/>
                    <a:r>
                      <a:rPr lang="en-US" sz="1799" spc="-70" dirty="0">
                        <a:solidFill>
                          <a:schemeClr val="tx1">
                            <a:lumMod val="65000"/>
                            <a:lumOff val="35000"/>
                          </a:schemeClr>
                        </a:solidFill>
                      </a:rPr>
                      <a:t>Service</a:t>
                    </a:r>
                  </a:p>
                </p:txBody>
              </p:sp>
            </p:grpSp>
            <p:grpSp>
              <p:nvGrpSpPr>
                <p:cNvPr id="24" name="Group 23"/>
                <p:cNvGrpSpPr/>
                <p:nvPr/>
              </p:nvGrpSpPr>
              <p:grpSpPr>
                <a:xfrm>
                  <a:off x="6611316" y="5135046"/>
                  <a:ext cx="498923" cy="669967"/>
                  <a:chOff x="9946304" y="2768132"/>
                  <a:chExt cx="584010" cy="784225"/>
                </a:xfrm>
              </p:grpSpPr>
              <p:pic>
                <p:nvPicPr>
                  <p:cNvPr id="25" name="Picture 24"/>
                  <p:cNvPicPr>
                    <a:picLocks noChangeAspect="1"/>
                  </p:cNvPicPr>
                  <p:nvPr/>
                </p:nvPicPr>
                <p:blipFill>
                  <a:blip r:embed="rId12"/>
                  <a:stretch>
                    <a:fillRect/>
                  </a:stretch>
                </p:blipFill>
                <p:spPr>
                  <a:xfrm>
                    <a:off x="9946304" y="2768132"/>
                    <a:ext cx="584010" cy="487200"/>
                  </a:xfrm>
                  <a:prstGeom prst="rect">
                    <a:avLst/>
                  </a:prstGeom>
                </p:spPr>
              </p:pic>
              <p:sp>
                <p:nvSpPr>
                  <p:cNvPr id="26" name="TextBox 25"/>
                  <p:cNvSpPr txBox="1"/>
                  <p:nvPr/>
                </p:nvSpPr>
                <p:spPr>
                  <a:xfrm>
                    <a:off x="10021409" y="3228268"/>
                    <a:ext cx="433820" cy="324089"/>
                  </a:xfrm>
                  <a:prstGeom prst="rect">
                    <a:avLst/>
                  </a:prstGeom>
                  <a:noFill/>
                </p:spPr>
                <p:txBody>
                  <a:bodyPr wrap="none" lIns="0" tIns="0" rIns="0" bIns="0" rtlCol="0">
                    <a:spAutoFit/>
                  </a:bodyPr>
                  <a:lstStyle/>
                  <a:p>
                    <a:pPr algn="ctr"/>
                    <a:r>
                      <a:rPr lang="en-US" sz="1799" spc="-70" dirty="0">
                        <a:solidFill>
                          <a:schemeClr val="tx1">
                            <a:lumMod val="65000"/>
                            <a:lumOff val="35000"/>
                          </a:schemeClr>
                        </a:solidFill>
                      </a:rPr>
                      <a:t>BCS</a:t>
                    </a:r>
                  </a:p>
                </p:txBody>
              </p:sp>
            </p:grpSp>
          </p:grpSp>
          <p:sp>
            <p:nvSpPr>
              <p:cNvPr id="29" name="TextBox 28"/>
              <p:cNvSpPr txBox="1"/>
              <p:nvPr/>
            </p:nvSpPr>
            <p:spPr>
              <a:xfrm>
                <a:off x="6389216" y="5795603"/>
                <a:ext cx="2224904" cy="369204"/>
              </a:xfrm>
              <a:prstGeom prst="rect">
                <a:avLst/>
              </a:prstGeom>
              <a:noFill/>
            </p:spPr>
            <p:txBody>
              <a:bodyPr wrap="none" rtlCol="0">
                <a:spAutoFit/>
              </a:bodyPr>
              <a:lstStyle/>
              <a:p>
                <a:r>
                  <a:rPr lang="en-US" sz="1799" dirty="0">
                    <a:solidFill>
                      <a:schemeClr val="tx1">
                        <a:lumMod val="50000"/>
                        <a:lumOff val="50000"/>
                      </a:schemeClr>
                    </a:solidFill>
                  </a:rPr>
                  <a:t>Service Applications</a:t>
                </a:r>
              </a:p>
            </p:txBody>
          </p:sp>
          <p:sp>
            <p:nvSpPr>
              <p:cNvPr id="31" name="Rectangle 30"/>
              <p:cNvSpPr/>
              <p:nvPr/>
            </p:nvSpPr>
            <p:spPr bwMode="auto">
              <a:xfrm>
                <a:off x="3511094" y="3623828"/>
                <a:ext cx="6222165" cy="403166"/>
              </a:xfrm>
              <a:prstGeom prst="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r>
                  <a:rPr lang="en-US" sz="1600" dirty="0">
                    <a:solidFill>
                      <a:schemeClr val="tx1">
                        <a:lumMod val="50000"/>
                        <a:lumOff val="50000"/>
                      </a:schemeClr>
                    </a:solidFill>
                  </a:rPr>
                  <a:t>SharePoint API</a:t>
                </a:r>
              </a:p>
            </p:txBody>
          </p:sp>
          <p:sp>
            <p:nvSpPr>
              <p:cNvPr id="64" name="Oval 63"/>
              <p:cNvSpPr/>
              <p:nvPr/>
            </p:nvSpPr>
            <p:spPr>
              <a:xfrm>
                <a:off x="5734172" y="3138291"/>
                <a:ext cx="218209" cy="190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65" name="Oval 64"/>
              <p:cNvSpPr/>
              <p:nvPr/>
            </p:nvSpPr>
            <p:spPr>
              <a:xfrm>
                <a:off x="7261403" y="3137072"/>
                <a:ext cx="218209" cy="190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cxnSp>
            <p:nvCxnSpPr>
              <p:cNvPr id="67" name="Straight Connector 66"/>
              <p:cNvCxnSpPr/>
              <p:nvPr/>
            </p:nvCxnSpPr>
            <p:spPr>
              <a:xfrm flipH="1">
                <a:off x="5843276" y="3316913"/>
                <a:ext cx="2" cy="296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7370507" y="3310681"/>
                <a:ext cx="2" cy="296406"/>
              </a:xfrm>
              <a:prstGeom prst="line">
                <a:avLst/>
              </a:prstGeom>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049142" y="3069854"/>
                <a:ext cx="617477" cy="338554"/>
              </a:xfrm>
              <a:prstGeom prst="rect">
                <a:avLst/>
              </a:prstGeom>
              <a:noFill/>
            </p:spPr>
            <p:txBody>
              <a:bodyPr wrap="none" rtlCol="0">
                <a:spAutoFit/>
              </a:bodyPr>
              <a:lstStyle/>
              <a:p>
                <a:r>
                  <a:rPr lang="en-US" sz="1600" i="1" dirty="0">
                    <a:solidFill>
                      <a:schemeClr val="bg1">
                        <a:lumMod val="50000"/>
                      </a:schemeClr>
                    </a:solidFill>
                  </a:rPr>
                  <a:t>REST</a:t>
                </a:r>
              </a:p>
            </p:txBody>
          </p:sp>
          <p:sp>
            <p:nvSpPr>
              <p:cNvPr id="73" name="TextBox 72"/>
              <p:cNvSpPr txBox="1"/>
              <p:nvPr/>
            </p:nvSpPr>
            <p:spPr>
              <a:xfrm>
                <a:off x="6445386" y="3094037"/>
                <a:ext cx="742511" cy="338554"/>
              </a:xfrm>
              <a:prstGeom prst="rect">
                <a:avLst/>
              </a:prstGeom>
              <a:noFill/>
            </p:spPr>
            <p:txBody>
              <a:bodyPr wrap="none" rtlCol="0">
                <a:spAutoFit/>
              </a:bodyPr>
              <a:lstStyle/>
              <a:p>
                <a:r>
                  <a:rPr lang="en-US" sz="1600" i="1" dirty="0">
                    <a:solidFill>
                      <a:schemeClr val="bg1">
                        <a:lumMod val="50000"/>
                      </a:schemeClr>
                    </a:solidFill>
                  </a:rPr>
                  <a:t>CSOM</a:t>
                </a:r>
              </a:p>
            </p:txBody>
          </p:sp>
          <p:sp>
            <p:nvSpPr>
              <p:cNvPr id="80" name="TextBox 79"/>
              <p:cNvSpPr txBox="1"/>
              <p:nvPr/>
            </p:nvSpPr>
            <p:spPr>
              <a:xfrm>
                <a:off x="3536968" y="3064703"/>
                <a:ext cx="1271117" cy="369204"/>
              </a:xfrm>
              <a:prstGeom prst="rect">
                <a:avLst/>
              </a:prstGeom>
              <a:noFill/>
            </p:spPr>
            <p:txBody>
              <a:bodyPr wrap="none" rtlCol="0">
                <a:spAutoFit/>
              </a:bodyPr>
              <a:lstStyle/>
              <a:p>
                <a:r>
                  <a:rPr lang="en-US" sz="1799" dirty="0">
                    <a:solidFill>
                      <a:schemeClr val="tx1">
                        <a:lumMod val="65000"/>
                        <a:lumOff val="35000"/>
                      </a:schemeClr>
                    </a:solidFill>
                    <a:ea typeface="Segoe UI" pitchFamily="34" charset="0"/>
                    <a:cs typeface="Segoe UI" pitchFamily="34" charset="0"/>
                  </a:rPr>
                  <a:t>SharePoint</a:t>
                </a:r>
                <a:endParaRPr lang="en-US" sz="1799" dirty="0"/>
              </a:p>
            </p:txBody>
          </p:sp>
        </p:grpSp>
        <p:cxnSp>
          <p:nvCxnSpPr>
            <p:cNvPr id="82" name="Straight Arrow Connector 81"/>
            <p:cNvCxnSpPr/>
            <p:nvPr/>
          </p:nvCxnSpPr>
          <p:spPr>
            <a:xfrm flipV="1">
              <a:off x="2078767" y="1939983"/>
              <a:ext cx="931868" cy="506813"/>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88" name="Straight Arrow Connector 87"/>
            <p:cNvCxnSpPr/>
            <p:nvPr/>
          </p:nvCxnSpPr>
          <p:spPr>
            <a:xfrm>
              <a:off x="1473522" y="3445339"/>
              <a:ext cx="1256266" cy="111597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90" name="Straight Arrow Connector 89"/>
            <p:cNvCxnSpPr/>
            <p:nvPr/>
          </p:nvCxnSpPr>
          <p:spPr>
            <a:xfrm flipV="1">
              <a:off x="6957431" y="995576"/>
              <a:ext cx="1384295" cy="491358"/>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92" name="Straight Arrow Connector 91"/>
            <p:cNvCxnSpPr/>
            <p:nvPr/>
          </p:nvCxnSpPr>
          <p:spPr>
            <a:xfrm>
              <a:off x="6957431" y="1901572"/>
              <a:ext cx="2574519" cy="361596"/>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95" name="Straight Arrow Connector 94"/>
            <p:cNvCxnSpPr/>
            <p:nvPr/>
          </p:nvCxnSpPr>
          <p:spPr>
            <a:xfrm flipH="1">
              <a:off x="5626541" y="2263168"/>
              <a:ext cx="283121" cy="1021079"/>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99" name="Straight Arrow Connector 98"/>
            <p:cNvCxnSpPr/>
            <p:nvPr/>
          </p:nvCxnSpPr>
          <p:spPr>
            <a:xfrm>
              <a:off x="6525157" y="2299283"/>
              <a:ext cx="634035" cy="951831"/>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03" name="Elbow Connector 102"/>
            <p:cNvCxnSpPr/>
            <p:nvPr/>
          </p:nvCxnSpPr>
          <p:spPr>
            <a:xfrm rot="5400000" flipH="1" flipV="1">
              <a:off x="8767229" y="3444438"/>
              <a:ext cx="2158489" cy="1131596"/>
            </a:xfrm>
            <a:prstGeom prst="bentConnector3">
              <a:avLst>
                <a:gd name="adj1" fmla="val 910"/>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13" name="Straight Arrow Connector 112"/>
            <p:cNvCxnSpPr/>
            <p:nvPr/>
          </p:nvCxnSpPr>
          <p:spPr>
            <a:xfrm flipH="1">
              <a:off x="3888388" y="4121590"/>
              <a:ext cx="6490" cy="68761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18" name="Straight Arrow Connector 117"/>
            <p:cNvCxnSpPr/>
            <p:nvPr/>
          </p:nvCxnSpPr>
          <p:spPr>
            <a:xfrm flipH="1">
              <a:off x="5749141" y="4136085"/>
              <a:ext cx="6490" cy="68761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19" name="Straight Arrow Connector 118"/>
            <p:cNvCxnSpPr/>
            <p:nvPr/>
          </p:nvCxnSpPr>
          <p:spPr>
            <a:xfrm flipH="1">
              <a:off x="6672805" y="4136085"/>
              <a:ext cx="6490" cy="68761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20" name="Straight Arrow Connector 119"/>
            <p:cNvCxnSpPr/>
            <p:nvPr/>
          </p:nvCxnSpPr>
          <p:spPr>
            <a:xfrm flipH="1">
              <a:off x="7674741" y="4136085"/>
              <a:ext cx="6490" cy="68761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21" name="Straight Arrow Connector 120"/>
            <p:cNvCxnSpPr/>
            <p:nvPr/>
          </p:nvCxnSpPr>
          <p:spPr>
            <a:xfrm flipH="1">
              <a:off x="8834468" y="4147103"/>
              <a:ext cx="6490" cy="68761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sp>
        <p:nvSpPr>
          <p:cNvPr id="2" name="Title 1"/>
          <p:cNvSpPr>
            <a:spLocks noGrp="1"/>
          </p:cNvSpPr>
          <p:nvPr>
            <p:ph type="title"/>
          </p:nvPr>
        </p:nvSpPr>
        <p:spPr/>
        <p:txBody>
          <a:bodyPr/>
          <a:lstStyle/>
          <a:p>
            <a:r>
              <a:rPr lang="en-US" dirty="0"/>
              <a:t>SharePoint App Building Blocks</a:t>
            </a:r>
          </a:p>
        </p:txBody>
      </p:sp>
    </p:spTree>
    <p:extLst>
      <p:ext uri="{BB962C8B-B14F-4D97-AF65-F5344CB8AC3E}">
        <p14:creationId xmlns:p14="http://schemas.microsoft.com/office/powerpoint/2010/main" val="94068544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Client Object Model (CSOM)?</a:t>
            </a:r>
            <a:endParaRPr lang="en-US" dirty="0"/>
          </a:p>
        </p:txBody>
      </p:sp>
      <p:sp>
        <p:nvSpPr>
          <p:cNvPr id="3" name="Content Placeholder 2"/>
          <p:cNvSpPr>
            <a:spLocks noGrp="1"/>
          </p:cNvSpPr>
          <p:nvPr>
            <p:ph type="body" sz="quarter" idx="10"/>
          </p:nvPr>
        </p:nvSpPr>
        <p:spPr/>
        <p:txBody>
          <a:bodyPr/>
          <a:lstStyle/>
          <a:p>
            <a:r>
              <a:rPr lang="en-US" smtClean="0"/>
              <a:t>Advantages of CSOM over the REST API</a:t>
            </a:r>
          </a:p>
          <a:p>
            <a:pPr lvl="1"/>
            <a:r>
              <a:rPr lang="en-US" smtClean="0"/>
              <a:t>Strongly-typed programming</a:t>
            </a:r>
          </a:p>
          <a:p>
            <a:pPr lvl="1"/>
            <a:r>
              <a:rPr lang="en-US" smtClean="0"/>
              <a:t>Higher productivity when writing C# or VB.NET</a:t>
            </a:r>
          </a:p>
          <a:p>
            <a:pPr lvl="1"/>
            <a:r>
              <a:rPr lang="en-US" smtClean="0"/>
              <a:t>Provides ability to batch requests to web server</a:t>
            </a:r>
          </a:p>
          <a:p>
            <a:pPr lvl="1"/>
            <a:r>
              <a:rPr lang="en-US" smtClean="0"/>
              <a:t>Some areas are covered by CSOM but not REST </a:t>
            </a:r>
            <a:endParaRPr lang="en-US" dirty="0" smtClean="0"/>
          </a:p>
        </p:txBody>
      </p:sp>
    </p:spTree>
    <p:extLst>
      <p:ext uri="{BB962C8B-B14F-4D97-AF65-F5344CB8AC3E}">
        <p14:creationId xmlns:p14="http://schemas.microsoft.com/office/powerpoint/2010/main" val="2945236548"/>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CSOM Overview</a:t>
            </a:r>
            <a:endParaRPr lang="en-US" dirty="0"/>
          </a:p>
        </p:txBody>
      </p:sp>
    </p:spTree>
    <p:extLst>
      <p:ext uri="{BB962C8B-B14F-4D97-AF65-F5344CB8AC3E}">
        <p14:creationId xmlns:p14="http://schemas.microsoft.com/office/powerpoint/2010/main" val="297889082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Areas</a:t>
            </a:r>
            <a:endParaRPr lang="en-US" dirty="0"/>
          </a:p>
        </p:txBody>
      </p:sp>
      <p:sp>
        <p:nvSpPr>
          <p:cNvPr id="3" name="Content Placeholder 2"/>
          <p:cNvSpPr>
            <a:spLocks noGrp="1"/>
          </p:cNvSpPr>
          <p:nvPr>
            <p:ph idx="1"/>
          </p:nvPr>
        </p:nvSpPr>
        <p:spPr/>
        <p:txBody>
          <a:bodyPr/>
          <a:lstStyle/>
          <a:p>
            <a:r>
              <a:rPr lang="en-US" dirty="0" smtClean="0"/>
              <a:t>What can you do with CSOM?</a:t>
            </a:r>
          </a:p>
          <a:p>
            <a:pPr lvl="1"/>
            <a:r>
              <a:rPr lang="en-US" dirty="0" smtClean="0"/>
              <a:t>Work within a specific site collection</a:t>
            </a:r>
          </a:p>
          <a:p>
            <a:pPr lvl="1"/>
            <a:r>
              <a:rPr lang="en-US" dirty="0" smtClean="0"/>
              <a:t>Read and modify site properties</a:t>
            </a:r>
          </a:p>
          <a:p>
            <a:pPr lvl="1"/>
            <a:r>
              <a:rPr lang="en-US" dirty="0"/>
              <a:t>Create site columns and content types</a:t>
            </a:r>
          </a:p>
          <a:p>
            <a:pPr lvl="1"/>
            <a:r>
              <a:rPr lang="en-US" dirty="0" smtClean="0"/>
              <a:t>Create lists, items, views and list types</a:t>
            </a:r>
          </a:p>
          <a:p>
            <a:pPr lvl="1"/>
            <a:r>
              <a:rPr lang="en-US" dirty="0" smtClean="0"/>
              <a:t>Register remote event handlers</a:t>
            </a:r>
          </a:p>
          <a:p>
            <a:pPr lvl="1"/>
            <a:r>
              <a:rPr lang="en-US" dirty="0" smtClean="0"/>
              <a:t>Create folder and upload and download files</a:t>
            </a:r>
          </a:p>
          <a:p>
            <a:pPr lvl="1"/>
            <a:r>
              <a:rPr lang="en-US" dirty="0" smtClean="0"/>
              <a:t>Add web part and web part pages</a:t>
            </a:r>
          </a:p>
          <a:p>
            <a:pPr marL="0" indent="0">
              <a:buNone/>
            </a:pPr>
            <a:endParaRPr lang="en-US" dirty="0"/>
          </a:p>
        </p:txBody>
      </p:sp>
    </p:spTree>
    <p:extLst>
      <p:ext uri="{BB962C8B-B14F-4D97-AF65-F5344CB8AC3E}">
        <p14:creationId xmlns:p14="http://schemas.microsoft.com/office/powerpoint/2010/main" val="1414340662"/>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CSOM Expansion in SharePoint 2013?</a:t>
            </a:r>
            <a:endParaRPr lang="en-US" dirty="0"/>
          </a:p>
        </p:txBody>
      </p:sp>
      <p:sp>
        <p:nvSpPr>
          <p:cNvPr id="5" name="Content Placeholder 4"/>
          <p:cNvSpPr>
            <a:spLocks noGrp="1"/>
          </p:cNvSpPr>
          <p:nvPr>
            <p:ph idx="1"/>
          </p:nvPr>
        </p:nvSpPr>
        <p:spPr/>
        <p:txBody>
          <a:bodyPr/>
          <a:lstStyle/>
          <a:p>
            <a:r>
              <a:rPr lang="en-US" dirty="0" smtClean="0"/>
              <a:t>New APIs with SharePoint Server functionality</a:t>
            </a:r>
          </a:p>
          <a:p>
            <a:pPr lvl="1"/>
            <a:r>
              <a:rPr lang="en-US" sz="2000" dirty="0"/>
              <a:t>User Profiles</a:t>
            </a:r>
          </a:p>
          <a:p>
            <a:pPr lvl="1"/>
            <a:r>
              <a:rPr lang="en-US" sz="2000" dirty="0"/>
              <a:t>Search</a:t>
            </a:r>
          </a:p>
          <a:p>
            <a:pPr lvl="1"/>
            <a:r>
              <a:rPr lang="en-US" sz="2000" dirty="0"/>
              <a:t>Taxonomy</a:t>
            </a:r>
          </a:p>
          <a:p>
            <a:pPr lvl="1"/>
            <a:r>
              <a:rPr lang="en-US" sz="2000" dirty="0"/>
              <a:t>Feeds</a:t>
            </a:r>
          </a:p>
          <a:p>
            <a:pPr lvl="1"/>
            <a:r>
              <a:rPr lang="en-US" sz="2000" dirty="0"/>
              <a:t>Publishing</a:t>
            </a:r>
          </a:p>
          <a:p>
            <a:pPr lvl="1"/>
            <a:r>
              <a:rPr lang="en-US" sz="2000" dirty="0"/>
              <a:t>Sharing</a:t>
            </a:r>
          </a:p>
          <a:p>
            <a:pPr lvl="1"/>
            <a:r>
              <a:rPr lang="en-US" sz="2000" dirty="0"/>
              <a:t>Workflow</a:t>
            </a:r>
          </a:p>
          <a:p>
            <a:pPr lvl="1"/>
            <a:r>
              <a:rPr lang="en-US" sz="2000" dirty="0"/>
              <a:t>E-Discovery</a:t>
            </a:r>
          </a:p>
          <a:p>
            <a:pPr lvl="1"/>
            <a:r>
              <a:rPr lang="en-US" sz="2000" dirty="0"/>
              <a:t>IRM</a:t>
            </a:r>
          </a:p>
          <a:p>
            <a:pPr lvl="1"/>
            <a:r>
              <a:rPr lang="en-US" sz="2000" dirty="0"/>
              <a:t>Analytics</a:t>
            </a:r>
          </a:p>
          <a:p>
            <a:pPr lvl="1"/>
            <a:r>
              <a:rPr lang="en-US" sz="2000" dirty="0"/>
              <a:t>Business Data</a:t>
            </a:r>
          </a:p>
        </p:txBody>
      </p:sp>
    </p:spTree>
    <p:extLst>
      <p:ext uri="{BB962C8B-B14F-4D97-AF65-F5344CB8AC3E}">
        <p14:creationId xmlns:p14="http://schemas.microsoft.com/office/powerpoint/2010/main" val="3620834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2.xml><?xml version="1.0" encoding="utf-8"?>
<ds:datastoreItem xmlns:ds="http://schemas.openxmlformats.org/officeDocument/2006/customXml" ds:itemID="{DA593625-DB14-4FB0-B5A9-3269FA9C120B}">
  <ds:schemaRefs>
    <ds:schemaRef ds:uri="http://schemas.microsoft.com/office/2006/documentManagement/types"/>
    <ds:schemaRef ds:uri="http://purl.org/dc/elements/1.1/"/>
    <ds:schemaRef ds:uri="http://www.w3.org/XML/1998/namespace"/>
    <ds:schemaRef ds:uri="http://schemas.openxmlformats.org/package/2006/metadata/core-properties"/>
    <ds:schemaRef ds:uri="http://schemas.microsoft.com/office/infopath/2007/PartnerControls"/>
    <ds:schemaRef ds:uri="http://schemas.microsoft.com/office/2006/metadata/properties"/>
    <ds:schemaRef ds:uri="http://purl.org/dc/terms/"/>
    <ds:schemaRef ds:uri="5fad15d0-477e-40da-a20d-40d4ca777cbd"/>
    <ds:schemaRef ds:uri="http://purl.org/dc/dcmitype/"/>
  </ds:schemaRefs>
</ds:datastoreItem>
</file>

<file path=customXml/itemProps3.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1960</Words>
  <Application>Microsoft Office PowerPoint</Application>
  <PresentationFormat>Custom</PresentationFormat>
  <Paragraphs>250</Paragraphs>
  <Slides>34</Slides>
  <Notes>14</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34</vt:i4>
      </vt:variant>
    </vt:vector>
  </HeadingPairs>
  <TitlesOfParts>
    <vt:vector size="46" baseType="lpstr">
      <vt:lpstr>Arial</vt:lpstr>
      <vt:lpstr>Arial Black</vt:lpstr>
      <vt:lpstr>Calibri</vt:lpstr>
      <vt:lpstr>Consolas</vt:lpstr>
      <vt:lpstr>Courier New</vt:lpstr>
      <vt:lpstr>Lucida Console</vt:lpstr>
      <vt:lpstr>Segoe</vt:lpstr>
      <vt:lpstr>Segoe UI</vt:lpstr>
      <vt:lpstr>Segoe UI Light</vt:lpstr>
      <vt:lpstr>Wingdings</vt:lpstr>
      <vt:lpstr>5-30055_Office Template 2012 - 16x9 - White Background</vt:lpstr>
      <vt:lpstr>5-30055_Office Template 2012 - 16x9 - Colored Accent Slides</vt:lpstr>
      <vt:lpstr>Office 365 Development</vt:lpstr>
      <vt:lpstr>O3656-4 Deep dive into SharePoint Lists with CSOM APIs</vt:lpstr>
      <vt:lpstr>Agenda </vt:lpstr>
      <vt:lpstr>Motivation</vt:lpstr>
      <vt:lpstr>SharePoint App Building Blocks</vt:lpstr>
      <vt:lpstr>Why Client Object Model (CSOM)?</vt:lpstr>
      <vt:lpstr>CSOM Overview</vt:lpstr>
      <vt:lpstr>Supported Areas</vt:lpstr>
      <vt:lpstr>CSOM Expansion in SharePoint 2013?</vt:lpstr>
      <vt:lpstr>SharePoint 2013 Remote API Architecture</vt:lpstr>
      <vt:lpstr>Changes to CSOM in SharePoint 2013</vt:lpstr>
      <vt:lpstr>Programming using CSOM </vt:lpstr>
      <vt:lpstr>CSOM using Managed Code</vt:lpstr>
      <vt:lpstr>CSOM using JavaScript</vt:lpstr>
      <vt:lpstr>Authentication using CSOM</vt:lpstr>
      <vt:lpstr>Authenticating from the Remote Web</vt:lpstr>
      <vt:lpstr>Remote Error Handling</vt:lpstr>
      <vt:lpstr>Optimizing the Execution of CSOM Queries</vt:lpstr>
      <vt:lpstr>What’s Wrong with This Code?</vt:lpstr>
      <vt:lpstr>Inspecting CSOM Calls using Fiddler</vt:lpstr>
      <vt:lpstr>Lambda Expressions</vt:lpstr>
      <vt:lpstr>Using Lambda Expressions</vt:lpstr>
      <vt:lpstr>Using Where() and Include()</vt:lpstr>
      <vt:lpstr>PowerPoint Presentation</vt:lpstr>
      <vt:lpstr>Creating Lists and Document Libraries</vt:lpstr>
      <vt:lpstr>Creating Objects</vt:lpstr>
      <vt:lpstr>Creating a List</vt:lpstr>
      <vt:lpstr>Checking Whether the List Already Exists</vt:lpstr>
      <vt:lpstr>Creating List Items</vt:lpstr>
      <vt:lpstr>PowerPoint Presentation</vt:lpstr>
      <vt:lpstr>Registering Remote Event Receivers</vt:lpstr>
      <vt:lpstr>Registering Remote Event Receivers</vt:lpstr>
      <vt:lpstr>Summary </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dive into SharePoint Lists with CSOM APIs</dc:title>
  <dc:subject/>
  <dc:creator/>
  <cp:keywords/>
  <dc:description/>
  <cp:lastModifiedBy/>
  <cp:revision>1</cp:revision>
  <dcterms:created xsi:type="dcterms:W3CDTF">2014-07-23T12:37:45Z</dcterms:created>
  <dcterms:modified xsi:type="dcterms:W3CDTF">2014-12-12T20:20:58Z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