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648" r:id="rId6"/>
    <p:sldId id="656" r:id="rId7"/>
    <p:sldId id="657" r:id="rId8"/>
    <p:sldId id="664" r:id="rId9"/>
    <p:sldId id="666" r:id="rId10"/>
    <p:sldId id="660" r:id="rId11"/>
    <p:sldId id="663" r:id="rId12"/>
    <p:sldId id="667" r:id="rId13"/>
    <p:sldId id="669" r:id="rId14"/>
    <p:sldId id="670" r:id="rId15"/>
    <p:sldId id="671" r:id="rId16"/>
    <p:sldId id="662" r:id="rId17"/>
    <p:sldId id="676" r:id="rId18"/>
    <p:sldId id="673" r:id="rId19"/>
    <p:sldId id="677" r:id="rId20"/>
    <p:sldId id="678" r:id="rId21"/>
    <p:sldId id="679" r:id="rId22"/>
    <p:sldId id="674" r:id="rId23"/>
    <p:sldId id="680" r:id="rId24"/>
    <p:sldId id="681" r:id="rId25"/>
    <p:sldId id="672" r:id="rId26"/>
    <p:sldId id="690" r:id="rId27"/>
    <p:sldId id="682" r:id="rId28"/>
    <p:sldId id="683" r:id="rId29"/>
    <p:sldId id="684" r:id="rId30"/>
    <p:sldId id="688" r:id="rId31"/>
    <p:sldId id="689" r:id="rId32"/>
    <p:sldId id="685" r:id="rId33"/>
    <p:sldId id="686" r:id="rId34"/>
    <p:sldId id="654"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384" autoAdjust="0"/>
  </p:normalViewPr>
  <p:slideViewPr>
    <p:cSldViewPr snapToGrid="0">
      <p:cViewPr varScale="1">
        <p:scale>
          <a:sx n="70" d="100"/>
          <a:sy n="70" d="100"/>
        </p:scale>
        <p:origin x="43" y="22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5013"/>
    </p:cViewPr>
  </p:outlineViewPr>
  <p:notesTextViewPr>
    <p:cViewPr>
      <p:scale>
        <a:sx n="100" d="100"/>
        <a:sy n="100" d="100"/>
      </p:scale>
      <p:origin x="0" y="0"/>
    </p:cViewPr>
  </p:notesTextViewPr>
  <p:sorterViewPr>
    <p:cViewPr varScale="1">
      <p:scale>
        <a:sx n="1" d="1"/>
        <a:sy n="1" d="1"/>
      </p:scale>
      <p:origin x="0" y="-428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9/18/2014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endParaRPr lang="en-US" baseline="0" dirty="0" smtClean="0"/>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a:t>
            </a:r>
            <a:r>
              <a:rPr lang="en-US" dirty="0" smtClean="0"/>
              <a:t>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9/18/2014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39A9A41-7C1A-4478-B25E-FCF894C810B8}"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8160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the Office 365 APIs for OneNote Services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“Clipper” – Favorite button for IE on Desktop</a:t>
            </a:r>
          </a:p>
          <a:p>
            <a:endParaRPr lang="en-US" dirty="0" smtClean="0"/>
          </a:p>
          <a:p>
            <a:r>
              <a:rPr lang="en-US" dirty="0" smtClean="0"/>
              <a:t>OneNote save dialog</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smtClean="0"/>
              <a:t>Not Azure AD</a:t>
            </a:r>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8032009"/>
              </p:ext>
            </p:extLst>
          </p:nvPr>
        </p:nvGraphicFramePr>
        <p:xfrm>
          <a:off x="519110" y="3077810"/>
          <a:ext cx="11149014" cy="2021840"/>
        </p:xfrm>
        <a:graphic>
          <a:graphicData uri="http://schemas.openxmlformats.org/drawingml/2006/table">
            <a:tbl>
              <a:tblPr firstRow="1" bandRow="1">
                <a:tableStyleId>{5C22544A-7EE6-4342-B048-85BDC9FD1C3A}</a:tableStyleId>
              </a:tblPr>
              <a:tblGrid>
                <a:gridCol w="3716338"/>
                <a:gridCol w="3716338"/>
                <a:gridCol w="3716338"/>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Text</a:t>
            </a:r>
          </a:p>
          <a:p>
            <a:pPr lvl="1"/>
            <a:r>
              <a:rPr lang="en-US" dirty="0" smtClean="0"/>
              <a:t>Expressed as HTML</a:t>
            </a:r>
          </a:p>
          <a:p>
            <a:pPr lvl="1"/>
            <a:r>
              <a:rPr lang="en-US" dirty="0" smtClean="0"/>
              <a:t>Only basic formatting: Bold, Italic, Paragraph,</a:t>
            </a:r>
            <a:r>
              <a:rPr lang="en-US" baseline="0" dirty="0" smtClean="0"/>
              <a:t> Table</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8" name="Picture 7"/>
          <p:cNvPicPr>
            <a:picLocks noChangeAspect="1"/>
          </p:cNvPicPr>
          <p:nvPr/>
        </p:nvPicPr>
        <p:blipFill>
          <a:blip r:embed="rId2"/>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7" name="Picture 6"/>
          <p:cNvPicPr>
            <a:picLocks noChangeAspect="1"/>
          </p:cNvPicPr>
          <p:nvPr/>
        </p:nvPicPr>
        <p:blipFill>
          <a:blip r:embed="rId2"/>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No updates to existing 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endParaRPr lang="en-US" sz="2400" dirty="0" smtClean="0">
              <a:solidFill>
                <a:schemeClr val="tx1"/>
              </a:solidFill>
              <a:effectLst/>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951759"/>
          </a:xfrm>
        </p:spPr>
        <p:txBody>
          <a:bodyPr/>
          <a:lstStyle/>
          <a:p>
            <a:r>
              <a:rPr lang="en-US" sz="2000" dirty="0" err="1" smtClean="0">
                <a:solidFill>
                  <a:schemeClr val="tx1"/>
                </a:solidFill>
                <a:latin typeface="Consolas" panose="020B0609020204030204" pitchFamily="49" charset="0"/>
                <a:cs typeface="Consolas" panose="020B0609020204030204" pitchFamily="49" charset="0"/>
              </a:rPr>
              <a:t>Content-Type:multipart</a:t>
            </a:r>
            <a:r>
              <a:rPr lang="en-US" sz="2000" dirty="0" smtClean="0">
                <a:solidFill>
                  <a:schemeClr val="tx1"/>
                </a:solidFill>
                <a:latin typeface="Consolas" panose="020B0609020204030204" pitchFamily="49" charset="0"/>
                <a:cs typeface="Consolas" panose="020B0609020204030204" pitchFamily="49" charset="0"/>
              </a:rPr>
              <a:t>/form-data</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boundary=</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Presentation“</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Content-type:text</a:t>
            </a:r>
            <a:r>
              <a:rPr lang="en-US" sz="2000" dirty="0" smtClean="0">
                <a:solidFill>
                  <a:schemeClr val="tx1"/>
                </a:solidFill>
                <a:latin typeface="Consolas" panose="020B0609020204030204" pitchFamily="49" charset="0"/>
                <a:cs typeface="Consolas" panose="020B0609020204030204" pitchFamily="49" charset="0"/>
              </a:rPr>
              <a:t>/html</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presentation part html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imageBlock-1“</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Content-type:image</a:t>
            </a:r>
            <a:r>
              <a:rPr lang="en-US" sz="2000" dirty="0" smtClean="0">
                <a:solidFill>
                  <a:schemeClr val="tx1"/>
                </a:solidFill>
                <a:latin typeface="Consolas" panose="020B0609020204030204" pitchFamily="49" charset="0"/>
                <a:cs typeface="Consolas" panose="020B0609020204030204" pitchFamily="49" charset="0"/>
              </a:rPr>
              <a:t>/jpeg</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image binary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endParaRPr lang="en-US" sz="2000" dirty="0">
              <a:solidFill>
                <a:schemeClr val="tx1"/>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Post Body – Multipart/form-data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27993434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209095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96686" y="718457"/>
            <a:ext cx="10940143" cy="2954655"/>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The in-depth slides contain code snippets that are copied from the demo “</a:t>
            </a:r>
            <a:r>
              <a:rPr lang="en-US" sz="2400" spc="-70" dirty="0" err="1" smtClean="0">
                <a:gradFill>
                  <a:gsLst>
                    <a:gs pos="2917">
                      <a:schemeClr val="bg2"/>
                    </a:gs>
                    <a:gs pos="95000">
                      <a:schemeClr val="bg2"/>
                    </a:gs>
                  </a:gsLst>
                  <a:lin ang="5400000" scaled="0"/>
                </a:gradFill>
              </a:rPr>
              <a:t>OneNoteServiceCreatePagesSample</a:t>
            </a:r>
            <a:r>
              <a:rPr lang="en-US" sz="2400" spc="-70" dirty="0" smtClean="0">
                <a:gradFill>
                  <a:gsLst>
                    <a:gs pos="2917">
                      <a:schemeClr val="bg2"/>
                    </a:gs>
                    <a:gs pos="95000">
                      <a:schemeClr val="bg2"/>
                    </a:gs>
                  </a:gsLst>
                  <a:lin ang="5400000" scaled="0"/>
                </a:gradFill>
              </a:rPr>
              <a:t>”</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Running the sample by clicking the “Step through create page code” button will launch the debugger where the same code can be shown.</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The debugger approach is preferred, but the slides can be used if necessary (network outage, other issues).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5342501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aseline="0" dirty="0" smtClean="0"/>
              <a:t>Complex HTML </a:t>
            </a:r>
          </a:p>
          <a:p>
            <a:pPr lvl="1"/>
            <a:r>
              <a:rPr lang="en-US" baseline="0" dirty="0" smtClean="0"/>
              <a:t>Use data-render-src instead of attempting to modify the HTML to omit unsupported tags </a:t>
            </a:r>
          </a:p>
          <a:p>
            <a:r>
              <a:rPr lang="en-US" baseline="0" dirty="0" smtClean="0"/>
              <a:t>Directly-editable text </a:t>
            </a:r>
          </a:p>
          <a:p>
            <a:pPr lvl="1"/>
            <a:r>
              <a:rPr lang="en-US" baseline="0" dirty="0" smtClean="0"/>
              <a:t>Rendered images are </a:t>
            </a:r>
            <a:r>
              <a:rPr lang="en-US" sz="2000" kern="1200" spc="0" baseline="0" dirty="0" smtClean="0">
                <a:gradFill>
                  <a:gsLst>
                    <a:gs pos="100000">
                      <a:schemeClr val="bg2"/>
                    </a:gs>
                    <a:gs pos="6000">
                      <a:schemeClr val="bg2"/>
                    </a:gs>
                  </a:gsLst>
                  <a:lin ang="5400000" scaled="0"/>
                </a:gradFill>
                <a:effectLst/>
                <a:latin typeface="+mn-lt"/>
                <a:ea typeface="+mn-ea"/>
                <a:cs typeface="+mn-cs"/>
              </a:rPr>
              <a:t>scanned by an optical character recognition (OCR).</a:t>
            </a:r>
          </a:p>
          <a:p>
            <a:pPr lvl="1"/>
            <a:r>
              <a:rPr lang="en-US" sz="2000" kern="1200" spc="0" baseline="0" dirty="0" smtClean="0">
                <a:gradFill>
                  <a:gsLst>
                    <a:gs pos="100000">
                      <a:schemeClr val="bg2"/>
                    </a:gs>
                    <a:gs pos="6000">
                      <a:schemeClr val="bg2"/>
                    </a:gs>
                  </a:gsLst>
                  <a:lin ang="5400000" scaled="0"/>
                </a:gradFill>
                <a:effectLst/>
                <a:latin typeface="+mn-lt"/>
                <a:ea typeface="+mn-ea"/>
                <a:cs typeface="+mn-cs"/>
              </a:rPr>
              <a:t>Best results by </a:t>
            </a:r>
            <a:r>
              <a:rPr lang="en-US" baseline="0" dirty="0" smtClean="0"/>
              <a:t>inserting the HTML directly onto the page. </a:t>
            </a:r>
          </a:p>
          <a:p>
            <a:r>
              <a:rPr lang="en-US" baseline="0" dirty="0" smtClean="0"/>
              <a:t>Marking-up a web page design </a:t>
            </a:r>
          </a:p>
          <a:p>
            <a:pPr lvl="1"/>
            <a:r>
              <a:rPr lang="en-US" baseline="0" dirty="0" smtClean="0"/>
              <a:t>Capture image via data-render-src </a:t>
            </a:r>
          </a:p>
          <a:p>
            <a:pPr lvl="1"/>
            <a:r>
              <a:rPr lang="en-US" baseline="0" dirty="0" smtClean="0"/>
              <a:t>Use OneNote's inking capabilities to mark-up image.</a:t>
            </a:r>
          </a:p>
        </p:txBody>
      </p:sp>
      <p:sp>
        <p:nvSpPr>
          <p:cNvPr id="3" name="Title 2"/>
          <p:cNvSpPr>
            <a:spLocks noGrp="1"/>
          </p:cNvSpPr>
          <p:nvPr>
            <p:ph type="title"/>
          </p:nvPr>
        </p:nvSpPr>
        <p:spPr/>
        <p:txBody>
          <a:bodyPr/>
          <a:lstStyle/>
          <a:p>
            <a:r>
              <a:rPr lang="en-US" dirty="0" smtClean="0"/>
              <a:t>Capture Web Page Snapshot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7014072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pPr lvl="1"/>
            <a:r>
              <a:rPr lang="en-US" dirty="0" smtClean="0"/>
              <a:t>CRUD API for Common entity types (Recipes, Movies, Books, Restaurants, Tasks, …)</a:t>
            </a:r>
          </a:p>
          <a:p>
            <a:r>
              <a:rPr lang="en-US" dirty="0" smtClean="0"/>
              <a:t>Find anything quickly</a:t>
            </a:r>
          </a:p>
          <a:p>
            <a:pPr marL="0" lvl="1"/>
            <a:r>
              <a:rPr lang="en-US" dirty="0"/>
              <a:t>Entity </a:t>
            </a:r>
            <a:r>
              <a:rPr lang="en-US" dirty="0" smtClean="0"/>
              <a:t>recognition, image processing, schematized content, and tags</a:t>
            </a:r>
          </a:p>
          <a:p>
            <a:pPr marL="0" lvl="1"/>
            <a:r>
              <a:rPr lang="en-US" dirty="0" smtClean="0"/>
              <a:t>Full text search and structured queries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5</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endParaRPr lang="en-US" dirty="0"/>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2909</Words>
  <Application>Microsoft Office PowerPoint</Application>
  <PresentationFormat>Custom</PresentationFormat>
  <Paragraphs>273</Paragraphs>
  <Slides>30</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Deep Dive into the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Authenticate the User</vt:lpstr>
      <vt:lpstr>Capture Content</vt:lpstr>
      <vt:lpstr>Add to OneNote</vt:lpstr>
      <vt:lpstr>OneNote REST Interface</vt:lpstr>
      <vt:lpstr>Post Body – Multipart/form-data</vt:lpstr>
      <vt:lpstr>demo</vt:lpstr>
      <vt:lpstr>Content Capture in Depth</vt:lpstr>
      <vt:lpstr>PowerPoint Presentation</vt:lpstr>
      <vt:lpstr>Capture Text</vt:lpstr>
      <vt:lpstr>Capture Image</vt:lpstr>
      <vt:lpstr>Capture Web Page Snapshot</vt:lpstr>
      <vt:lpstr>Capture Web Page Snapshot</vt:lpstr>
      <vt:lpstr>Capture Web Page Snapshot </vt:lpstr>
      <vt:lpstr>Capture Embedded File</vt:lpstr>
      <vt:lpstr>Capture PDF</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2014-09-19T03:15:02Z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