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5"/>
  </p:notesMasterIdLst>
  <p:handoutMasterIdLst>
    <p:handoutMasterId r:id="rId46"/>
  </p:handoutMasterIdLst>
  <p:sldIdLst>
    <p:sldId id="778" r:id="rId6"/>
    <p:sldId id="780" r:id="rId7"/>
    <p:sldId id="789" r:id="rId8"/>
    <p:sldId id="790" r:id="rId9"/>
    <p:sldId id="814" r:id="rId10"/>
    <p:sldId id="791" r:id="rId11"/>
    <p:sldId id="815" r:id="rId12"/>
    <p:sldId id="794" r:id="rId13"/>
    <p:sldId id="816" r:id="rId14"/>
    <p:sldId id="817" r:id="rId15"/>
    <p:sldId id="822" r:id="rId16"/>
    <p:sldId id="823" r:id="rId17"/>
    <p:sldId id="824" r:id="rId18"/>
    <p:sldId id="825" r:id="rId19"/>
    <p:sldId id="821" r:id="rId20"/>
    <p:sldId id="818" r:id="rId21"/>
    <p:sldId id="826" r:id="rId22"/>
    <p:sldId id="827" r:id="rId23"/>
    <p:sldId id="828" r:id="rId24"/>
    <p:sldId id="829" r:id="rId25"/>
    <p:sldId id="819" r:id="rId26"/>
    <p:sldId id="830" r:id="rId27"/>
    <p:sldId id="831" r:id="rId28"/>
    <p:sldId id="832" r:id="rId29"/>
    <p:sldId id="833" r:id="rId30"/>
    <p:sldId id="834" r:id="rId31"/>
    <p:sldId id="835" r:id="rId32"/>
    <p:sldId id="836" r:id="rId33"/>
    <p:sldId id="837" r:id="rId34"/>
    <p:sldId id="838" r:id="rId35"/>
    <p:sldId id="820" r:id="rId36"/>
    <p:sldId id="839" r:id="rId37"/>
    <p:sldId id="840" r:id="rId38"/>
    <p:sldId id="841" r:id="rId39"/>
    <p:sldId id="842" r:id="rId40"/>
    <p:sldId id="843" r:id="rId41"/>
    <p:sldId id="844" r:id="rId42"/>
    <p:sldId id="846" r:id="rId43"/>
    <p:sldId id="813"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600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944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2125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630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271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1585AE5-A0B0-4278-9018-D6C9BA29F8C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9016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1233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71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608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1498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613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858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5495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8" y="76200"/>
            <a:ext cx="11477810" cy="838200"/>
          </a:xfrm>
          <a:prstGeom prst="rect">
            <a:avLst/>
          </a:prstGeo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a:prstGeom prst="rect">
            <a:avLst/>
          </a:prstGeom>
        </p:spPr>
        <p:txBody>
          <a:bodyPr/>
          <a:lstStyle>
            <a:lvl1pPr marL="347525" indent="-347525">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181" indent="0">
              <a:buFont typeface="Arial" pitchFamily="34" charset="0"/>
              <a:buNone/>
              <a:defRPr b="0">
                <a:latin typeface="Lucida Console" panose="020B0609040504020204" pitchFamily="49" charset="0"/>
              </a:defRPr>
            </a:lvl3pPr>
            <a:lvl4pPr marL="967992" indent="-285636">
              <a:buFont typeface="Arial" pitchFamily="34" charset="0"/>
              <a:buChar char="•"/>
              <a:defRPr/>
            </a:lvl4pPr>
            <a:lvl5pPr marL="964817" indent="-285636">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82275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38463368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49" r:id="rId23"/>
    <p:sldLayoutId id="2147484150" r:id="rId24"/>
    <p:sldLayoutId id="2147484151" r:id="rId25"/>
    <p:sldLayoutId id="2147484152" r:id="rId26"/>
    <p:sldLayoutId id="2147484153"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angularjs.or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smtClean="0"/>
              <a:t>AngularJS</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What is </a:t>
            </a:r>
            <a:r>
              <a:rPr lang="en-US" dirty="0" err="1" smtClean="0"/>
              <a:t>AngularJS</a:t>
            </a:r>
            <a:r>
              <a:rPr lang="en-US" dirty="0" smtClean="0"/>
              <a:t>?</a:t>
            </a:r>
          </a:p>
          <a:p>
            <a:pPr lvl="1"/>
            <a:r>
              <a:rPr lang="en-US" dirty="0" smtClean="0"/>
              <a:t>A JavaScript framework for building web applications</a:t>
            </a:r>
          </a:p>
          <a:p>
            <a:pPr lvl="1"/>
            <a:r>
              <a:rPr lang="en-US" dirty="0" smtClean="0"/>
              <a:t>Based on Single-Page Application (SPA) model</a:t>
            </a:r>
          </a:p>
          <a:p>
            <a:pPr lvl="1"/>
            <a:r>
              <a:rPr lang="en-US" dirty="0" smtClean="0"/>
              <a:t>Implements Model-View-Controller (MVC) Pattern</a:t>
            </a:r>
          </a:p>
          <a:p>
            <a:pPr lvl="1"/>
            <a:r>
              <a:rPr lang="en-US" dirty="0" smtClean="0"/>
              <a:t>Check out the official site at </a:t>
            </a:r>
            <a:r>
              <a:rPr lang="en-US" dirty="0" smtClean="0">
                <a:hlinkClick r:id="rId2"/>
              </a:rPr>
              <a:t>http://angularjs.org/</a:t>
            </a:r>
            <a:endParaRPr lang="en-US" dirty="0" smtClean="0"/>
          </a:p>
          <a:p>
            <a:pPr lvl="1"/>
            <a:endParaRPr lang="en-US" dirty="0" smtClean="0"/>
          </a:p>
          <a:p>
            <a:r>
              <a:rPr lang="en-US" dirty="0" smtClean="0"/>
              <a:t>Why </a:t>
            </a:r>
            <a:r>
              <a:rPr lang="en-US" dirty="0" smtClean="0"/>
              <a:t>is </a:t>
            </a:r>
            <a:r>
              <a:rPr lang="en-US" dirty="0" err="1" smtClean="0"/>
              <a:t>AngularJS</a:t>
            </a:r>
            <a:r>
              <a:rPr lang="en-US" dirty="0" smtClean="0"/>
              <a:t> so popular these days?</a:t>
            </a:r>
          </a:p>
          <a:p>
            <a:pPr lvl="1"/>
            <a:r>
              <a:rPr lang="en-US" dirty="0" smtClean="0"/>
              <a:t>True framework instead of patchwork of libraries</a:t>
            </a:r>
          </a:p>
          <a:p>
            <a:pPr lvl="1"/>
            <a:r>
              <a:rPr lang="en-US" dirty="0" smtClean="0"/>
              <a:t>Strong separation of concerns</a:t>
            </a:r>
          </a:p>
          <a:p>
            <a:endParaRPr lang="en-US" dirty="0"/>
          </a:p>
        </p:txBody>
      </p:sp>
      <p:sp>
        <p:nvSpPr>
          <p:cNvPr id="2" name="Title 1"/>
          <p:cNvSpPr>
            <a:spLocks noGrp="1"/>
          </p:cNvSpPr>
          <p:nvPr>
            <p:ph type="title"/>
          </p:nvPr>
        </p:nvSpPr>
        <p:spPr/>
        <p:txBody>
          <a:bodyPr/>
          <a:lstStyle/>
          <a:p>
            <a:r>
              <a:rPr lang="en-US" smtClean="0"/>
              <a:t>Introducing AngularJS</a:t>
            </a:r>
            <a:endParaRPr lang="en-US" dirty="0"/>
          </a:p>
        </p:txBody>
      </p:sp>
      <p:pic>
        <p:nvPicPr>
          <p:cNvPr id="4" name="Picture 3"/>
          <p:cNvPicPr>
            <a:picLocks noChangeAspect="1"/>
          </p:cNvPicPr>
          <p:nvPr/>
        </p:nvPicPr>
        <p:blipFill>
          <a:blip r:embed="rId3"/>
          <a:stretch>
            <a:fillRect/>
          </a:stretch>
        </p:blipFill>
        <p:spPr>
          <a:xfrm>
            <a:off x="8574396" y="404280"/>
            <a:ext cx="3106562" cy="803197"/>
          </a:xfrm>
          <a:prstGeom prst="rect">
            <a:avLst/>
          </a:prstGeom>
        </p:spPr>
      </p:pic>
    </p:spTree>
    <p:extLst>
      <p:ext uri="{BB962C8B-B14F-4D97-AF65-F5344CB8AC3E}">
        <p14:creationId xmlns:p14="http://schemas.microsoft.com/office/powerpoint/2010/main" val="10898722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JS Features</a:t>
            </a:r>
            <a:endParaRPr lang="en-US" dirty="0"/>
          </a:p>
        </p:txBody>
      </p:sp>
      <p:sp>
        <p:nvSpPr>
          <p:cNvPr id="3" name="Content Placeholder 2"/>
          <p:cNvSpPr>
            <a:spLocks noGrp="1"/>
          </p:cNvSpPr>
          <p:nvPr>
            <p:ph type="body" sz="quarter" idx="10"/>
          </p:nvPr>
        </p:nvSpPr>
        <p:spPr>
          <a:xfrm>
            <a:off x="519111" y="1354015"/>
            <a:ext cx="11149013" cy="2043636"/>
          </a:xfrm>
        </p:spPr>
        <p:txBody>
          <a:bodyPr>
            <a:noAutofit/>
          </a:bodyPr>
          <a:lstStyle/>
          <a:p>
            <a:r>
              <a:rPr lang="en-US" sz="2200" dirty="0"/>
              <a:t>Directive</a:t>
            </a:r>
          </a:p>
          <a:p>
            <a:pPr lvl="1"/>
            <a:r>
              <a:rPr lang="en-US" sz="2200" dirty="0"/>
              <a:t>A shared unit of declarative functionality</a:t>
            </a:r>
          </a:p>
          <a:p>
            <a:r>
              <a:rPr lang="en-US" sz="2200" dirty="0"/>
              <a:t>Module</a:t>
            </a:r>
            <a:endParaRPr lang="en-US" sz="2200" dirty="0"/>
          </a:p>
          <a:p>
            <a:pPr lvl="1"/>
            <a:r>
              <a:rPr lang="en-US" sz="2200" dirty="0"/>
              <a:t>A container </a:t>
            </a:r>
            <a:r>
              <a:rPr lang="en-US" sz="2200" dirty="0"/>
              <a:t>for a reusable unit of code</a:t>
            </a:r>
            <a:endParaRPr lang="en-US" sz="2200" dirty="0"/>
          </a:p>
          <a:p>
            <a:r>
              <a:rPr lang="en-US" sz="2200" dirty="0"/>
              <a:t>Controller</a:t>
            </a:r>
          </a:p>
          <a:p>
            <a:pPr lvl="1"/>
            <a:r>
              <a:rPr lang="en-US" sz="2200" dirty="0"/>
              <a:t>A JavaScript functions which processes incoming requests</a:t>
            </a:r>
          </a:p>
          <a:p>
            <a:r>
              <a:rPr lang="en-US" sz="2200" dirty="0"/>
              <a:t>View</a:t>
            </a:r>
          </a:p>
          <a:p>
            <a:pPr lvl="1"/>
            <a:r>
              <a:rPr lang="en-US" sz="2200" dirty="0"/>
              <a:t>An HTML template that serves as a partial view on a page</a:t>
            </a:r>
          </a:p>
          <a:p>
            <a:r>
              <a:rPr lang="en-US" sz="2200" dirty="0"/>
              <a:t>Model</a:t>
            </a:r>
            <a:endParaRPr lang="en-US" sz="2200" dirty="0"/>
          </a:p>
          <a:p>
            <a:pPr lvl="1"/>
            <a:r>
              <a:rPr lang="en-US" sz="2200" dirty="0"/>
              <a:t>JavaScript object containing domain-specific data prepared by controller</a:t>
            </a:r>
          </a:p>
          <a:p>
            <a:pPr lvl="1"/>
            <a:r>
              <a:rPr lang="en-US" sz="2200" dirty="0"/>
              <a:t>Object properties declaratively bound to HTML elements in the view</a:t>
            </a:r>
          </a:p>
          <a:p>
            <a:r>
              <a:rPr lang="en-US" sz="2200" dirty="0"/>
              <a:t>Service</a:t>
            </a:r>
          </a:p>
          <a:p>
            <a:pPr lvl="1"/>
            <a:r>
              <a:rPr lang="en-US" sz="2200" dirty="0"/>
              <a:t>Built-in Angular services include $http, $window and $route</a:t>
            </a:r>
          </a:p>
          <a:p>
            <a:pPr lvl="1"/>
            <a:r>
              <a:rPr lang="en-US" sz="2200" dirty="0"/>
              <a:t>Custom services used to write code which is shared across controllers</a:t>
            </a:r>
          </a:p>
        </p:txBody>
      </p:sp>
    </p:spTree>
    <p:extLst>
      <p:ext uri="{BB962C8B-B14F-4D97-AF65-F5344CB8AC3E}">
        <p14:creationId xmlns:p14="http://schemas.microsoft.com/office/powerpoint/2010/main" val="99873275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Angular JS to an App</a:t>
            </a:r>
            <a:endParaRPr lang="en-US" dirty="0"/>
          </a:p>
        </p:txBody>
      </p:sp>
      <p:pic>
        <p:nvPicPr>
          <p:cNvPr id="5" name="Picture 4"/>
          <p:cNvPicPr>
            <a:picLocks noChangeAspect="1"/>
          </p:cNvPicPr>
          <p:nvPr/>
        </p:nvPicPr>
        <p:blipFill>
          <a:blip r:embed="rId3"/>
          <a:stretch>
            <a:fillRect/>
          </a:stretch>
        </p:blipFill>
        <p:spPr>
          <a:xfrm>
            <a:off x="1979612" y="1764632"/>
            <a:ext cx="1981200" cy="3806346"/>
          </a:xfrm>
          <a:prstGeom prst="rect">
            <a:avLst/>
          </a:prstGeom>
        </p:spPr>
      </p:pic>
      <p:pic>
        <p:nvPicPr>
          <p:cNvPr id="6" name="Picture 5"/>
          <p:cNvPicPr>
            <a:picLocks noChangeAspect="1"/>
          </p:cNvPicPr>
          <p:nvPr/>
        </p:nvPicPr>
        <p:blipFill>
          <a:blip r:embed="rId4"/>
          <a:stretch>
            <a:fillRect/>
          </a:stretch>
        </p:blipFill>
        <p:spPr>
          <a:xfrm>
            <a:off x="5027612" y="2690343"/>
            <a:ext cx="4942948" cy="3234885"/>
          </a:xfrm>
          <a:prstGeom prst="rect">
            <a:avLst/>
          </a:prstGeom>
        </p:spPr>
      </p:pic>
      <p:sp>
        <p:nvSpPr>
          <p:cNvPr id="7" name="TextBox 6"/>
          <p:cNvSpPr txBox="1"/>
          <p:nvPr/>
        </p:nvSpPr>
        <p:spPr>
          <a:xfrm>
            <a:off x="1751013" y="1295400"/>
            <a:ext cx="3082895" cy="369332"/>
          </a:xfrm>
          <a:prstGeom prst="rect">
            <a:avLst/>
          </a:prstGeom>
          <a:noFill/>
        </p:spPr>
        <p:txBody>
          <a:bodyPr wrap="none" rtlCol="0">
            <a:spAutoFit/>
          </a:bodyPr>
          <a:lstStyle/>
          <a:p>
            <a:r>
              <a:rPr lang="en-US" dirty="0"/>
              <a:t>1. Manage </a:t>
            </a:r>
            <a:r>
              <a:rPr lang="en-US" dirty="0" err="1"/>
              <a:t>NuGet</a:t>
            </a:r>
            <a:r>
              <a:rPr lang="en-US" dirty="0"/>
              <a:t> Packages</a:t>
            </a:r>
            <a:endParaRPr lang="en-US" dirty="0"/>
          </a:p>
        </p:txBody>
      </p:sp>
      <p:sp>
        <p:nvSpPr>
          <p:cNvPr id="8" name="TextBox 7"/>
          <p:cNvSpPr txBox="1"/>
          <p:nvPr/>
        </p:nvSpPr>
        <p:spPr>
          <a:xfrm>
            <a:off x="4975638" y="1764632"/>
            <a:ext cx="2523448" cy="369332"/>
          </a:xfrm>
          <a:prstGeom prst="rect">
            <a:avLst/>
          </a:prstGeom>
          <a:noFill/>
        </p:spPr>
        <p:txBody>
          <a:bodyPr wrap="none" rtlCol="0">
            <a:spAutoFit/>
          </a:bodyPr>
          <a:lstStyle/>
          <a:p>
            <a:r>
              <a:rPr lang="en-US" dirty="0"/>
              <a:t>2. Search for “Angular”</a:t>
            </a:r>
            <a:endParaRPr lang="en-US" dirty="0"/>
          </a:p>
        </p:txBody>
      </p:sp>
      <p:sp>
        <p:nvSpPr>
          <p:cNvPr id="9" name="TextBox 8"/>
          <p:cNvSpPr txBox="1"/>
          <p:nvPr/>
        </p:nvSpPr>
        <p:spPr>
          <a:xfrm>
            <a:off x="4975639" y="2227487"/>
            <a:ext cx="2788007" cy="369332"/>
          </a:xfrm>
          <a:prstGeom prst="rect">
            <a:avLst/>
          </a:prstGeom>
          <a:noFill/>
        </p:spPr>
        <p:txBody>
          <a:bodyPr wrap="none" rtlCol="0">
            <a:spAutoFit/>
          </a:bodyPr>
          <a:lstStyle/>
          <a:p>
            <a:r>
              <a:rPr lang="en-US" dirty="0"/>
              <a:t>3. Install Angular JS Core</a:t>
            </a:r>
            <a:endParaRPr lang="en-US" dirty="0"/>
          </a:p>
        </p:txBody>
      </p:sp>
    </p:spTree>
    <p:extLst>
      <p:ext uri="{BB962C8B-B14F-4D97-AF65-F5344CB8AC3E}">
        <p14:creationId xmlns:p14="http://schemas.microsoft.com/office/powerpoint/2010/main" val="286906075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App Project Structure</a:t>
            </a:r>
            <a:endParaRPr lang="en-US" dirty="0"/>
          </a:p>
        </p:txBody>
      </p:sp>
      <p:sp>
        <p:nvSpPr>
          <p:cNvPr id="3" name="Content Placeholder 2"/>
          <p:cNvSpPr>
            <a:spLocks noGrp="1"/>
          </p:cNvSpPr>
          <p:nvPr>
            <p:ph type="body" sz="quarter" idx="10"/>
          </p:nvPr>
        </p:nvSpPr>
        <p:spPr/>
        <p:txBody>
          <a:bodyPr/>
          <a:lstStyle/>
          <a:p>
            <a:r>
              <a:rPr lang="en-US" dirty="0" smtClean="0"/>
              <a:t>All application code maintained in App folder</a:t>
            </a:r>
          </a:p>
          <a:p>
            <a:pPr lvl="1"/>
            <a:r>
              <a:rPr lang="en-US" dirty="0" smtClean="0"/>
              <a:t>App start page implemented using </a:t>
            </a:r>
            <a:r>
              <a:rPr lang="en-US" b="1" dirty="0" smtClean="0"/>
              <a:t>start.html</a:t>
            </a:r>
          </a:p>
          <a:p>
            <a:pPr lvl="1"/>
            <a:r>
              <a:rPr lang="en-US" dirty="0" smtClean="0"/>
              <a:t>App initialization code maintained in </a:t>
            </a:r>
            <a:r>
              <a:rPr lang="en-US" b="1" dirty="0" smtClean="0"/>
              <a:t>app.js</a:t>
            </a:r>
          </a:p>
          <a:p>
            <a:pPr lvl="1"/>
            <a:r>
              <a:rPr lang="en-US" dirty="0" smtClean="0"/>
              <a:t>Child folders added for controllers, services and views</a:t>
            </a:r>
          </a:p>
          <a:p>
            <a:endParaRPr lang="en-US" dirty="0"/>
          </a:p>
        </p:txBody>
      </p:sp>
      <p:grpSp>
        <p:nvGrpSpPr>
          <p:cNvPr id="26" name="Group 25"/>
          <p:cNvGrpSpPr/>
          <p:nvPr/>
        </p:nvGrpSpPr>
        <p:grpSpPr>
          <a:xfrm>
            <a:off x="2981935" y="3404780"/>
            <a:ext cx="4387850" cy="3334246"/>
            <a:chOff x="4191000" y="3025369"/>
            <a:chExt cx="4813300" cy="3657538"/>
          </a:xfrm>
        </p:grpSpPr>
        <p:pic>
          <p:nvPicPr>
            <p:cNvPr id="4" name="Picture 3"/>
            <p:cNvPicPr>
              <a:picLocks noChangeAspect="1"/>
            </p:cNvPicPr>
            <p:nvPr/>
          </p:nvPicPr>
          <p:blipFill>
            <a:blip r:embed="rId2"/>
            <a:stretch>
              <a:fillRect/>
            </a:stretch>
          </p:blipFill>
          <p:spPr>
            <a:xfrm>
              <a:off x="4191000" y="3124200"/>
              <a:ext cx="2514600" cy="2554096"/>
            </a:xfrm>
            <a:prstGeom prst="rect">
              <a:avLst/>
            </a:prstGeom>
            <a:ln>
              <a:solidFill>
                <a:schemeClr val="bg1">
                  <a:lumMod val="50000"/>
                </a:schemeClr>
              </a:solidFill>
            </a:ln>
          </p:spPr>
        </p:pic>
        <p:grpSp>
          <p:nvGrpSpPr>
            <p:cNvPr id="8" name="Group 7"/>
            <p:cNvGrpSpPr/>
            <p:nvPr/>
          </p:nvGrpSpPr>
          <p:grpSpPr>
            <a:xfrm>
              <a:off x="7213600" y="3025369"/>
              <a:ext cx="1790700" cy="3657538"/>
              <a:chOff x="6781800" y="2717800"/>
              <a:chExt cx="1485900" cy="3034978"/>
            </a:xfrm>
          </p:grpSpPr>
          <p:pic>
            <p:nvPicPr>
              <p:cNvPr id="5" name="Picture 4"/>
              <p:cNvPicPr>
                <a:picLocks noChangeAspect="1"/>
              </p:cNvPicPr>
              <p:nvPr/>
            </p:nvPicPr>
            <p:blipFill>
              <a:blip r:embed="rId3"/>
              <a:stretch>
                <a:fillRect/>
              </a:stretch>
            </p:blipFill>
            <p:spPr>
              <a:xfrm>
                <a:off x="6781800" y="2717800"/>
                <a:ext cx="1485900" cy="1152525"/>
              </a:xfrm>
              <a:prstGeom prst="rect">
                <a:avLst/>
              </a:prstGeom>
              <a:ln>
                <a:solidFill>
                  <a:schemeClr val="bg1">
                    <a:lumMod val="65000"/>
                  </a:schemeClr>
                </a:solidFill>
              </a:ln>
            </p:spPr>
          </p:pic>
          <p:pic>
            <p:nvPicPr>
              <p:cNvPr id="6" name="Picture 5"/>
              <p:cNvPicPr>
                <a:picLocks noChangeAspect="1"/>
              </p:cNvPicPr>
              <p:nvPr/>
            </p:nvPicPr>
            <p:blipFill>
              <a:blip r:embed="rId4"/>
              <a:stretch>
                <a:fillRect/>
              </a:stretch>
            </p:blipFill>
            <p:spPr>
              <a:xfrm>
                <a:off x="6781800" y="4020741"/>
                <a:ext cx="1485900" cy="415698"/>
              </a:xfrm>
              <a:prstGeom prst="rect">
                <a:avLst/>
              </a:prstGeom>
              <a:ln>
                <a:solidFill>
                  <a:schemeClr val="bg1">
                    <a:lumMod val="50000"/>
                  </a:schemeClr>
                </a:solidFill>
              </a:ln>
            </p:spPr>
          </p:pic>
          <p:pic>
            <p:nvPicPr>
              <p:cNvPr id="7" name="Picture 6"/>
              <p:cNvPicPr>
                <a:picLocks noChangeAspect="1"/>
              </p:cNvPicPr>
              <p:nvPr/>
            </p:nvPicPr>
            <p:blipFill>
              <a:blip r:embed="rId5"/>
              <a:stretch>
                <a:fillRect/>
              </a:stretch>
            </p:blipFill>
            <p:spPr>
              <a:xfrm>
                <a:off x="6781800" y="4619303"/>
                <a:ext cx="1447800" cy="1133475"/>
              </a:xfrm>
              <a:prstGeom prst="rect">
                <a:avLst/>
              </a:prstGeom>
              <a:ln>
                <a:solidFill>
                  <a:schemeClr val="bg1">
                    <a:lumMod val="50000"/>
                  </a:schemeClr>
                </a:solidFill>
              </a:ln>
            </p:spPr>
          </p:pic>
        </p:grpSp>
        <p:cxnSp>
          <p:nvCxnSpPr>
            <p:cNvPr id="10" name="Straight Arrow Connector 9"/>
            <p:cNvCxnSpPr/>
            <p:nvPr/>
          </p:nvCxnSpPr>
          <p:spPr>
            <a:xfrm flipV="1">
              <a:off x="5854700" y="3304769"/>
              <a:ext cx="12446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27700" y="4536669"/>
              <a:ext cx="1422400"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37200" y="4765956"/>
              <a:ext cx="1600200" cy="57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7777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Using </a:t>
            </a:r>
            <a:r>
              <a:rPr lang="en-US" dirty="0" err="1" smtClean="0"/>
              <a:t>AngularJS</a:t>
            </a:r>
            <a:r>
              <a:rPr lang="en-US" dirty="0" smtClean="0"/>
              <a:t> in a </a:t>
            </a:r>
            <a:r>
              <a:rPr lang="en-US" dirty="0" err="1" smtClean="0"/>
              <a:t>Sharepoint</a:t>
            </a:r>
            <a:r>
              <a:rPr lang="en-US" dirty="0" smtClean="0"/>
              <a:t>-hosted App Project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365444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a:t>
            </a:r>
            <a:r>
              <a:rPr lang="en-US" dirty="0"/>
              <a:t>and </a:t>
            </a:r>
            <a:r>
              <a:rPr lang="en-US" dirty="0"/>
              <a:t>Modules</a:t>
            </a:r>
            <a:endParaRPr lang="en-US" dirty="0"/>
          </a:p>
        </p:txBody>
      </p:sp>
    </p:spTree>
    <p:extLst>
      <p:ext uri="{BB962C8B-B14F-4D97-AF65-F5344CB8AC3E}">
        <p14:creationId xmlns:p14="http://schemas.microsoft.com/office/powerpoint/2010/main" val="8256211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a:xfrm>
            <a:off x="2132013" y="1524000"/>
            <a:ext cx="7885581" cy="4800600"/>
          </a:xfrm>
          <a:prstGeom prst="rect">
            <a:avLst/>
          </a:prstGeom>
        </p:spPr>
        <p:txBody>
          <a:bodyPr>
            <a:normAutofit/>
          </a:bodyPr>
          <a:lstStyle/>
          <a:p>
            <a:r>
              <a:rPr lang="en-US" dirty="0" err="1" smtClean="0"/>
              <a:t>AngularJS</a:t>
            </a:r>
            <a:r>
              <a:rPr lang="en-US" dirty="0" smtClean="0"/>
              <a:t> includes several built-in Directives</a:t>
            </a:r>
          </a:p>
          <a:p>
            <a:pPr lvl="1"/>
            <a:r>
              <a:rPr lang="en-US" dirty="0" smtClean="0"/>
              <a:t>Directives created with custom attributes in HTML5</a:t>
            </a:r>
          </a:p>
          <a:p>
            <a:pPr lvl="1"/>
            <a:r>
              <a:rPr lang="en-US" dirty="0" smtClean="0"/>
              <a:t>Custom attributes in HTML5 start with </a:t>
            </a:r>
            <a:r>
              <a:rPr lang="en-US" sz="2000" b="1" dirty="0">
                <a:solidFill>
                  <a:schemeClr val="accent1"/>
                </a:solidFill>
                <a:latin typeface="Lucida Console" panose="020B0609040504020204" pitchFamily="49" charset="0"/>
                <a:cs typeface="Consolas" panose="020B0609020204030204" pitchFamily="49" charset="0"/>
              </a:rPr>
              <a:t>data-</a:t>
            </a:r>
            <a:endParaRPr lang="en-US" b="1" dirty="0">
              <a:solidFill>
                <a:schemeClr val="accent1"/>
              </a:solidFill>
              <a:latin typeface="Lucida Console" panose="020B0609040504020204" pitchFamily="49" charset="0"/>
              <a:cs typeface="Consolas" panose="020B0609020204030204" pitchFamily="49" charset="0"/>
            </a:endParaRPr>
          </a:p>
          <a:p>
            <a:pPr lvl="1"/>
            <a:endParaRPr lang="en-US" dirty="0" smtClean="0"/>
          </a:p>
          <a:p>
            <a:r>
              <a:rPr lang="en-US" dirty="0" smtClean="0"/>
              <a:t>Angular Directives start with </a:t>
            </a:r>
            <a:r>
              <a:rPr lang="en-US" sz="2400" b="1" dirty="0">
                <a:solidFill>
                  <a:schemeClr val="accent1"/>
                </a:solidFill>
                <a:latin typeface="Lucida Console" panose="020B0609040504020204" pitchFamily="49" charset="0"/>
                <a:cs typeface="Consolas" panose="020B0609020204030204" pitchFamily="49" charset="0"/>
              </a:rPr>
              <a:t>data-ng</a:t>
            </a:r>
            <a:r>
              <a:rPr lang="en-US" b="1" dirty="0" smtClean="0">
                <a:solidFill>
                  <a:schemeClr val="accent1"/>
                </a:solidFill>
                <a:latin typeface="Lucida Console" panose="020B0609040504020204" pitchFamily="49" charset="0"/>
                <a:cs typeface="Consolas" panose="020B0609020204030204" pitchFamily="49" charset="0"/>
              </a:rPr>
              <a:t> </a:t>
            </a:r>
            <a:r>
              <a:rPr lang="en-US" dirty="0" smtClean="0"/>
              <a:t>or </a:t>
            </a:r>
            <a:r>
              <a:rPr lang="en-US" sz="2400" b="1" dirty="0">
                <a:solidFill>
                  <a:schemeClr val="accent1"/>
                </a:solidFill>
                <a:latin typeface="Lucida Console" panose="020B0609040504020204" pitchFamily="49" charset="0"/>
                <a:cs typeface="Consolas" panose="020B0609020204030204" pitchFamily="49" charset="0"/>
              </a:rPr>
              <a:t>ng-</a:t>
            </a:r>
            <a:endParaRPr lang="en-US" b="1" dirty="0">
              <a:solidFill>
                <a:schemeClr val="accent1"/>
              </a:solidFill>
              <a:latin typeface="Lucida Console" panose="020B0609040504020204" pitchFamily="49" charset="0"/>
              <a:cs typeface="Consolas" panose="020B0609020204030204" pitchFamily="49" charset="0"/>
            </a:endParaRPr>
          </a:p>
          <a:p>
            <a:pPr lvl="1"/>
            <a:r>
              <a:rPr lang="en-US" dirty="0" smtClean="0"/>
              <a:t>You can use </a:t>
            </a:r>
            <a:r>
              <a:rPr lang="en-US" sz="2000" b="1" dirty="0">
                <a:solidFill>
                  <a:schemeClr val="accent1"/>
                </a:solidFill>
                <a:latin typeface="Lucida Console" panose="020B0609040504020204" pitchFamily="49" charset="0"/>
                <a:cs typeface="Consolas" panose="020B0609020204030204" pitchFamily="49" charset="0"/>
              </a:rPr>
              <a:t>data-ng-app</a:t>
            </a:r>
            <a:r>
              <a:rPr lang="en-US" sz="2000" b="1" dirty="0">
                <a:solidFill>
                  <a:srgbClr val="FF0000"/>
                </a:solidFill>
                <a:latin typeface="Lucida Console" panose="020B0609040504020204" pitchFamily="49" charset="0"/>
                <a:cs typeface="Consolas" panose="020B0609020204030204" pitchFamily="49" charset="0"/>
              </a:rPr>
              <a:t> </a:t>
            </a:r>
            <a:r>
              <a:rPr lang="en-US" dirty="0" smtClean="0"/>
              <a:t>or </a:t>
            </a:r>
            <a:r>
              <a:rPr lang="en-US" sz="2000" b="1" dirty="0">
                <a:solidFill>
                  <a:schemeClr val="accent1"/>
                </a:solidFill>
                <a:latin typeface="Lucida Console" panose="020B0609040504020204" pitchFamily="49" charset="0"/>
                <a:cs typeface="Consolas" panose="020B0609020204030204" pitchFamily="49" charset="0"/>
              </a:rPr>
              <a:t>ng-app</a:t>
            </a:r>
            <a:endParaRPr lang="en-US" dirty="0" smtClean="0"/>
          </a:p>
          <a:p>
            <a:pPr lvl="1"/>
            <a:r>
              <a:rPr lang="en-US" dirty="0"/>
              <a:t>You can use </a:t>
            </a:r>
            <a:r>
              <a:rPr lang="en-US" sz="2000" b="1" dirty="0">
                <a:solidFill>
                  <a:schemeClr val="accent1"/>
                </a:solidFill>
                <a:latin typeface="Lucida Console" panose="020B0609040504020204" pitchFamily="49" charset="0"/>
                <a:cs typeface="Consolas" panose="020B0609020204030204" pitchFamily="49" charset="0"/>
              </a:rPr>
              <a:t>data-ng-controller</a:t>
            </a:r>
            <a:r>
              <a:rPr lang="en-US" dirty="0" smtClean="0"/>
              <a:t> or </a:t>
            </a:r>
            <a:r>
              <a:rPr lang="en-US" sz="2000" b="1" dirty="0">
                <a:solidFill>
                  <a:schemeClr val="accent1"/>
                </a:solidFill>
                <a:latin typeface="Lucida Console" panose="020B0609040504020204" pitchFamily="49" charset="0"/>
                <a:cs typeface="Consolas" panose="020B0609020204030204" pitchFamily="49" charset="0"/>
              </a:rPr>
              <a:t>ng-controller</a:t>
            </a:r>
            <a:endParaRPr lang="en-US" sz="2000" dirty="0"/>
          </a:p>
          <a:p>
            <a:pPr lvl="1"/>
            <a:r>
              <a:rPr lang="en-US" dirty="0"/>
              <a:t>You can use </a:t>
            </a:r>
            <a:r>
              <a:rPr lang="en-US" sz="2000" b="1" dirty="0">
                <a:solidFill>
                  <a:schemeClr val="accent1"/>
                </a:solidFill>
                <a:latin typeface="Lucida Console" panose="020B0609040504020204" pitchFamily="49" charset="0"/>
                <a:cs typeface="Consolas" panose="020B0609020204030204" pitchFamily="49" charset="0"/>
              </a:rPr>
              <a:t>data-ng-click</a:t>
            </a:r>
            <a:r>
              <a:rPr lang="en-US" dirty="0" smtClean="0"/>
              <a:t> or </a:t>
            </a:r>
            <a:r>
              <a:rPr lang="en-US" sz="2000" b="1" dirty="0">
                <a:solidFill>
                  <a:schemeClr val="accent1"/>
                </a:solidFill>
                <a:latin typeface="Lucida Console" panose="020B0609040504020204" pitchFamily="49" charset="0"/>
                <a:cs typeface="Consolas" panose="020B0609020204030204" pitchFamily="49" charset="0"/>
              </a:rPr>
              <a:t>ng-click</a:t>
            </a:r>
            <a:endParaRPr lang="en-US" dirty="0"/>
          </a:p>
        </p:txBody>
      </p:sp>
    </p:spTree>
    <p:extLst>
      <p:ext uri="{BB962C8B-B14F-4D97-AF65-F5344CB8AC3E}">
        <p14:creationId xmlns:p14="http://schemas.microsoft.com/office/powerpoint/2010/main" val="1014998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Angular Directives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data-ng-app</a:t>
            </a:r>
            <a:r>
              <a:rPr lang="en-US" sz="2400" dirty="0">
                <a:latin typeface="Consolas" panose="020B0609020204030204" pitchFamily="49" charset="0"/>
                <a:cs typeface="Consolas" panose="020B0609020204030204" pitchFamily="49" charset="0"/>
              </a:rPr>
              <a:t>: </a:t>
            </a:r>
            <a:r>
              <a:rPr lang="en-US" sz="2400" dirty="0"/>
              <a:t>initialize the Angular app</a:t>
            </a:r>
            <a:endParaRPr lang="en-US" sz="2400" dirty="0"/>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data-ng-controller</a:t>
            </a:r>
            <a:r>
              <a:rPr lang="en-US" sz="2400" dirty="0">
                <a:latin typeface="Consolas" panose="020B0609020204030204" pitchFamily="49" charset="0"/>
                <a:cs typeface="Consolas" panose="020B0609020204030204" pitchFamily="49" charset="0"/>
              </a:rPr>
              <a:t>: </a:t>
            </a:r>
            <a:r>
              <a:rPr lang="en-US" sz="2400" dirty="0"/>
              <a:t>designate controller scope</a:t>
            </a:r>
            <a:endParaRPr lang="en-US" sz="2400" dirty="0"/>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data-ng-view</a:t>
            </a:r>
            <a:r>
              <a:rPr lang="en-US" sz="2400" dirty="0">
                <a:latin typeface="Consolas" panose="020B0609020204030204" pitchFamily="49" charset="0"/>
                <a:cs typeface="Consolas" panose="020B0609020204030204" pitchFamily="49" charset="0"/>
              </a:rPr>
              <a:t>: </a:t>
            </a:r>
            <a:r>
              <a:rPr lang="en-US" sz="2400" dirty="0"/>
              <a:t>define placeholder for dynamic views</a:t>
            </a:r>
            <a:endParaRPr lang="en-US" sz="2400" dirty="0"/>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data-ng-bind</a:t>
            </a:r>
            <a:r>
              <a:rPr lang="en-US" sz="2400" dirty="0">
                <a:latin typeface="Consolas" panose="020B0609020204030204" pitchFamily="49" charset="0"/>
                <a:cs typeface="Consolas" panose="020B0609020204030204" pitchFamily="49" charset="0"/>
              </a:rPr>
              <a:t>: </a:t>
            </a:r>
            <a:r>
              <a:rPr lang="en-US" sz="2400" dirty="0"/>
              <a:t>one-way binding of HTML element to model</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data-ng-model</a:t>
            </a:r>
            <a:r>
              <a:rPr lang="en-US" sz="2400" dirty="0">
                <a:latin typeface="Consolas" panose="020B0609020204030204" pitchFamily="49" charset="0"/>
                <a:cs typeface="Consolas" panose="020B0609020204030204" pitchFamily="49" charset="0"/>
              </a:rPr>
              <a:t>: </a:t>
            </a:r>
            <a:r>
              <a:rPr lang="en-US" sz="2400" dirty="0"/>
              <a:t>two-way </a:t>
            </a:r>
            <a:r>
              <a:rPr lang="en-US" sz="2400" dirty="0"/>
              <a:t>binding of HTML element to model</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data-ng-repeat</a:t>
            </a:r>
            <a:r>
              <a:rPr lang="en-US" sz="2400" dirty="0">
                <a:latin typeface="Consolas" panose="020B0609020204030204" pitchFamily="49" charset="0"/>
                <a:cs typeface="Consolas" panose="020B0609020204030204" pitchFamily="49" charset="0"/>
              </a:rPr>
              <a:t>: create </a:t>
            </a:r>
            <a:r>
              <a:rPr lang="en-US" sz="2400" dirty="0"/>
              <a:t>for-each loop</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data-ng-click</a:t>
            </a:r>
            <a:r>
              <a:rPr lang="en-US" sz="2400" dirty="0">
                <a:latin typeface="Consolas" panose="020B0609020204030204" pitchFamily="49" charset="0"/>
                <a:cs typeface="Consolas" panose="020B0609020204030204" pitchFamily="49" charset="0"/>
              </a:rPr>
              <a:t>: </a:t>
            </a:r>
            <a:r>
              <a:rPr lang="en-US" sz="2400" dirty="0"/>
              <a:t>handle click </a:t>
            </a:r>
            <a:r>
              <a:rPr lang="en-US" sz="2400" dirty="0"/>
              <a:t>event</a:t>
            </a:r>
            <a:r>
              <a:rPr lang="en-US" sz="2400" dirty="0"/>
              <a:t>.</a:t>
            </a:r>
            <a:endParaRPr lang="en-US" sz="2400" dirty="0"/>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data-ng-cloak</a:t>
            </a:r>
            <a:r>
              <a:rPr lang="en-US" sz="2400" dirty="0">
                <a:latin typeface="Consolas" panose="020B0609020204030204" pitchFamily="49" charset="0"/>
                <a:cs typeface="Consolas" panose="020B0609020204030204" pitchFamily="49" charset="0"/>
              </a:rPr>
              <a:t>: </a:t>
            </a:r>
            <a:r>
              <a:rPr lang="en-US" sz="2400" dirty="0"/>
              <a:t>prevents view from displaying during start up</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data-ng-hide</a:t>
            </a:r>
            <a:r>
              <a:rPr lang="en-US" sz="2400" dirty="0">
                <a:latin typeface="Consolas" panose="020B0609020204030204" pitchFamily="49" charset="0"/>
                <a:cs typeface="Consolas" panose="020B0609020204030204" pitchFamily="49" charset="0"/>
              </a:rPr>
              <a:t>: </a:t>
            </a:r>
            <a:r>
              <a:rPr lang="en-US" sz="2400" dirty="0"/>
              <a:t>shows or hides an HTML element</a:t>
            </a:r>
            <a:endParaRPr lang="en-US" sz="2400" dirty="0"/>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a:t>
            </a:r>
            <a:r>
              <a:rPr lang="en-US" sz="2400" dirty="0" err="1">
                <a:solidFill>
                  <a:srgbClr val="800000"/>
                </a:solidFill>
                <a:latin typeface="Consolas" panose="020B0609020204030204" pitchFamily="49" charset="0"/>
                <a:cs typeface="Consolas" panose="020B0609020204030204" pitchFamily="49" charset="0"/>
              </a:rPr>
              <a:t>href</a:t>
            </a:r>
            <a:r>
              <a:rPr lang="en-US" sz="2400" dirty="0">
                <a:latin typeface="Consolas" panose="020B0609020204030204" pitchFamily="49" charset="0"/>
                <a:cs typeface="Consolas" panose="020B0609020204030204" pitchFamily="49" charset="0"/>
              </a:rPr>
              <a:t>: </a:t>
            </a:r>
            <a:r>
              <a:rPr lang="en-US" sz="2400" dirty="0"/>
              <a:t>creates Angular-compliant anchor tags</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a:t>
            </a:r>
            <a:r>
              <a:rPr lang="en-US" sz="2400" dirty="0" err="1">
                <a:solidFill>
                  <a:srgbClr val="800000"/>
                </a:solidFill>
                <a:latin typeface="Consolas" panose="020B0609020204030204" pitchFamily="49" charset="0"/>
                <a:cs typeface="Consolas" panose="020B0609020204030204" pitchFamily="49" charset="0"/>
              </a:rPr>
              <a:t>src</a:t>
            </a:r>
            <a:r>
              <a:rPr lang="en-US" sz="2400" dirty="0">
                <a:latin typeface="Consolas" panose="020B0609020204030204" pitchFamily="49" charset="0"/>
                <a:cs typeface="Consolas" panose="020B0609020204030204" pitchFamily="49" charset="0"/>
              </a:rPr>
              <a:t>: </a:t>
            </a:r>
            <a:r>
              <a:rPr lang="en-US" sz="2400" dirty="0"/>
              <a:t>creates Angular-compliant </a:t>
            </a:r>
            <a:r>
              <a:rPr lang="en-US" sz="2400" dirty="0" err="1"/>
              <a:t>img</a:t>
            </a:r>
            <a:r>
              <a:rPr lang="en-US" sz="2400" dirty="0"/>
              <a:t> tags</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lvl="1">
              <a:buFont typeface="Wingdings" panose="05000000000000000000" pitchFamily="2" charset="2"/>
              <a:buChar char="§"/>
            </a:pPr>
            <a:endParaRPr lang="en-US" sz="20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849303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Modules</a:t>
            </a:r>
            <a:endParaRPr lang="en-US" dirty="0"/>
          </a:p>
        </p:txBody>
      </p:sp>
      <p:sp>
        <p:nvSpPr>
          <p:cNvPr id="3" name="Content Placeholder 2"/>
          <p:cNvSpPr>
            <a:spLocks noGrp="1"/>
          </p:cNvSpPr>
          <p:nvPr>
            <p:ph idx="1"/>
          </p:nvPr>
        </p:nvSpPr>
        <p:spPr/>
        <p:txBody>
          <a:bodyPr/>
          <a:lstStyle/>
          <a:p>
            <a:r>
              <a:rPr lang="en-US" dirty="0" smtClean="0"/>
              <a:t>Module represents a container of code</a:t>
            </a:r>
          </a:p>
          <a:p>
            <a:pPr lvl="1"/>
            <a:r>
              <a:rPr lang="en-US" dirty="0" err="1" smtClean="0"/>
              <a:t>AngularJS</a:t>
            </a:r>
            <a:r>
              <a:rPr lang="en-US" dirty="0" smtClean="0"/>
              <a:t> provides several built-in Modules</a:t>
            </a:r>
          </a:p>
          <a:p>
            <a:pPr lvl="1"/>
            <a:r>
              <a:rPr lang="en-US" dirty="0" smtClean="0"/>
              <a:t>Third parties libraries often created using Modules</a:t>
            </a:r>
          </a:p>
          <a:p>
            <a:r>
              <a:rPr lang="en-US" dirty="0" smtClean="0"/>
              <a:t>Named module can be created for app</a:t>
            </a:r>
          </a:p>
          <a:p>
            <a:pPr lvl="1"/>
            <a:r>
              <a:rPr lang="en-US" dirty="0" smtClean="0"/>
              <a:t>App module named using </a:t>
            </a:r>
            <a:r>
              <a:rPr lang="en-US" sz="2000" b="1" dirty="0">
                <a:solidFill>
                  <a:schemeClr val="accent1"/>
                </a:solidFill>
              </a:rPr>
              <a:t>ng-app</a:t>
            </a:r>
            <a:r>
              <a:rPr lang="en-US" dirty="0" smtClean="0"/>
              <a:t> Directive</a:t>
            </a:r>
          </a:p>
          <a:p>
            <a:pPr lvl="1"/>
            <a:r>
              <a:rPr lang="en-US" dirty="0" smtClean="0"/>
              <a:t>App module initialized using </a:t>
            </a:r>
            <a:r>
              <a:rPr lang="en-US" sz="2000" b="1" dirty="0" err="1">
                <a:solidFill>
                  <a:schemeClr val="accent1"/>
                </a:solidFill>
              </a:rPr>
              <a:t>angular.module</a:t>
            </a:r>
            <a:r>
              <a:rPr lang="en-US" dirty="0" smtClean="0"/>
              <a:t> function</a:t>
            </a:r>
          </a:p>
        </p:txBody>
      </p:sp>
      <p:grpSp>
        <p:nvGrpSpPr>
          <p:cNvPr id="12" name="Group 11"/>
          <p:cNvGrpSpPr/>
          <p:nvPr/>
        </p:nvGrpSpPr>
        <p:grpSpPr>
          <a:xfrm>
            <a:off x="1878013" y="4597400"/>
            <a:ext cx="3633597" cy="1634490"/>
            <a:chOff x="419101" y="3962400"/>
            <a:chExt cx="3633597" cy="1634490"/>
          </a:xfrm>
        </p:grpSpPr>
        <p:pic>
          <p:nvPicPr>
            <p:cNvPr id="6" name="Picture 5"/>
            <p:cNvPicPr>
              <a:picLocks noChangeAspect="1"/>
            </p:cNvPicPr>
            <p:nvPr/>
          </p:nvPicPr>
          <p:blipFill>
            <a:blip r:embed="rId2"/>
            <a:stretch>
              <a:fillRect/>
            </a:stretch>
          </p:blipFill>
          <p:spPr>
            <a:xfrm>
              <a:off x="419101" y="3962400"/>
              <a:ext cx="3633597" cy="1634490"/>
            </a:xfrm>
            <a:prstGeom prst="rect">
              <a:avLst/>
            </a:prstGeom>
            <a:ln>
              <a:solidFill>
                <a:schemeClr val="bg1">
                  <a:lumMod val="50000"/>
                </a:schemeClr>
              </a:solidFill>
            </a:ln>
          </p:spPr>
        </p:pic>
        <p:sp>
          <p:nvSpPr>
            <p:cNvPr id="8" name="Rounded Rectangle 7"/>
            <p:cNvSpPr/>
            <p:nvPr/>
          </p:nvSpPr>
          <p:spPr>
            <a:xfrm>
              <a:off x="984380" y="4031602"/>
              <a:ext cx="1371600" cy="266700"/>
            </a:xfrm>
            <a:prstGeom prst="roundRect">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3"/>
          <a:stretch>
            <a:fillRect/>
          </a:stretch>
        </p:blipFill>
        <p:spPr>
          <a:xfrm>
            <a:off x="5801265" y="4572000"/>
            <a:ext cx="4054793" cy="1810512"/>
          </a:xfrm>
          <a:prstGeom prst="rect">
            <a:avLst/>
          </a:prstGeom>
          <a:ln>
            <a:solidFill>
              <a:schemeClr val="bg1">
                <a:lumMod val="50000"/>
              </a:schemeClr>
            </a:solidFill>
          </a:ln>
        </p:spPr>
      </p:pic>
    </p:spTree>
    <p:extLst>
      <p:ext uri="{BB962C8B-B14F-4D97-AF65-F5344CB8AC3E}">
        <p14:creationId xmlns:p14="http://schemas.microsoft.com/office/powerpoint/2010/main" val="2252311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O3657-1 Deep dive into building standalone </a:t>
            </a:r>
            <a:r>
              <a:rPr lang="en-GB" dirty="0" err="1"/>
              <a:t>AngularJS</a:t>
            </a:r>
            <a:r>
              <a:rPr lang="en-GB" dirty="0"/>
              <a:t> web applications with Bootstrap for Office 365</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Adding Angular Directives to </a:t>
            </a:r>
            <a:r>
              <a:rPr lang="en-US" dirty="0" smtClean="0"/>
              <a:t>the Start Page of a SharePoint-hosted </a:t>
            </a:r>
            <a:r>
              <a:rPr lang="en-US" dirty="0"/>
              <a:t>App </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8967068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Routes, Views and Controllers</a:t>
            </a:r>
          </a:p>
        </p:txBody>
      </p:sp>
    </p:spTree>
    <p:extLst>
      <p:ext uri="{BB962C8B-B14F-4D97-AF65-F5344CB8AC3E}">
        <p14:creationId xmlns:p14="http://schemas.microsoft.com/office/powerpoint/2010/main" val="30925180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r>
              <a:rPr lang="en-US" dirty="0"/>
              <a:t>, </a:t>
            </a:r>
            <a:r>
              <a:rPr lang="en-US" dirty="0" smtClean="0"/>
              <a:t>View Template </a:t>
            </a:r>
            <a:r>
              <a:rPr lang="en-US" dirty="0"/>
              <a:t>and </a:t>
            </a:r>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What are Routes?</a:t>
            </a:r>
          </a:p>
          <a:p>
            <a:pPr lvl="1"/>
            <a:r>
              <a:rPr lang="en-US" dirty="0" smtClean="0"/>
              <a:t>Route represents endpoint in the app's route map</a:t>
            </a:r>
          </a:p>
          <a:p>
            <a:pPr lvl="1"/>
            <a:r>
              <a:rPr lang="en-US" dirty="0" smtClean="0"/>
              <a:t>Route configured with View template and Controller</a:t>
            </a:r>
          </a:p>
          <a:p>
            <a:pPr>
              <a:lnSpc>
                <a:spcPct val="150000"/>
              </a:lnSpc>
            </a:pPr>
            <a:r>
              <a:rPr lang="en-US" dirty="0" smtClean="0"/>
              <a:t>What is a View Template?</a:t>
            </a:r>
          </a:p>
          <a:p>
            <a:pPr lvl="1"/>
            <a:r>
              <a:rPr lang="en-US" dirty="0" smtClean="0"/>
              <a:t>HTML fragment in .html file which acts as partial view</a:t>
            </a:r>
          </a:p>
          <a:p>
            <a:pPr lvl="1"/>
            <a:r>
              <a:rPr lang="en-US" dirty="0"/>
              <a:t>HTML </a:t>
            </a:r>
            <a:r>
              <a:rPr lang="en-US" dirty="0" smtClean="0"/>
              <a:t>in view template often created using Directives</a:t>
            </a:r>
          </a:p>
          <a:p>
            <a:pPr>
              <a:lnSpc>
                <a:spcPct val="150000"/>
              </a:lnSpc>
            </a:pPr>
            <a:r>
              <a:rPr lang="en-US" dirty="0" smtClean="0"/>
              <a:t>What is a controller?</a:t>
            </a:r>
          </a:p>
          <a:p>
            <a:pPr lvl="1"/>
            <a:r>
              <a:rPr lang="en-US" dirty="0" smtClean="0"/>
              <a:t>JavaScript function which provides view logic</a:t>
            </a:r>
          </a:p>
          <a:p>
            <a:pPr lvl="1"/>
            <a:r>
              <a:rPr lang="en-US" dirty="0" smtClean="0"/>
              <a:t>Controller creates and passes </a:t>
            </a:r>
            <a:r>
              <a:rPr lang="en-US" dirty="0"/>
              <a:t>model </a:t>
            </a:r>
            <a:r>
              <a:rPr lang="en-US" dirty="0" smtClean="0"/>
              <a:t>to View Template</a:t>
            </a:r>
            <a:endParaRPr lang="en-US" dirty="0"/>
          </a:p>
          <a:p>
            <a:endParaRPr lang="en-US" dirty="0"/>
          </a:p>
        </p:txBody>
      </p:sp>
    </p:spTree>
    <p:extLst>
      <p:ext uri="{BB962C8B-B14F-4D97-AF65-F5344CB8AC3E}">
        <p14:creationId xmlns:p14="http://schemas.microsoft.com/office/powerpoint/2010/main" val="269141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Defining Routes</a:t>
            </a:r>
            <a:endParaRPr lang="en-US" dirty="0"/>
          </a:p>
        </p:txBody>
      </p:sp>
      <p:sp>
        <p:nvSpPr>
          <p:cNvPr id="3" name="Content Placeholder 2"/>
          <p:cNvSpPr>
            <a:spLocks noGrp="1"/>
          </p:cNvSpPr>
          <p:nvPr>
            <p:ph idx="1"/>
          </p:nvPr>
        </p:nvSpPr>
        <p:spPr>
          <a:xfrm>
            <a:off x="507868" y="1248508"/>
            <a:ext cx="11173090" cy="5181600"/>
          </a:xfrm>
        </p:spPr>
        <p:txBody>
          <a:bodyPr/>
          <a:lstStyle/>
          <a:p>
            <a:r>
              <a:rPr lang="en-US" dirty="0" smtClean="0"/>
              <a:t>Steps to defining route map for an app</a:t>
            </a:r>
          </a:p>
          <a:p>
            <a:pPr lvl="1"/>
            <a:r>
              <a:rPr lang="en-US" dirty="0" smtClean="0"/>
              <a:t>Add Angular JS Route </a:t>
            </a:r>
            <a:r>
              <a:rPr lang="en-US" dirty="0" err="1" smtClean="0"/>
              <a:t>NuGet</a:t>
            </a:r>
            <a:r>
              <a:rPr lang="en-US" dirty="0" smtClean="0"/>
              <a:t> Package</a:t>
            </a:r>
          </a:p>
          <a:p>
            <a:pPr lvl="1"/>
            <a:r>
              <a:rPr lang="en-US" dirty="0" smtClean="0"/>
              <a:t>Reference the </a:t>
            </a:r>
            <a:r>
              <a:rPr lang="en-US" sz="2000" b="1" dirty="0" err="1" smtClean="0">
                <a:solidFill>
                  <a:schemeClr val="accent5">
                    <a:lumMod val="50000"/>
                  </a:schemeClr>
                </a:solidFill>
              </a:rPr>
              <a:t>ngRoute</a:t>
            </a:r>
            <a:r>
              <a:rPr lang="en-US" sz="2000" dirty="0" smtClean="0">
                <a:solidFill>
                  <a:schemeClr val="accent5">
                    <a:lumMod val="50000"/>
                  </a:schemeClr>
                </a:solidFill>
              </a:rPr>
              <a:t> </a:t>
            </a:r>
            <a:r>
              <a:rPr lang="en-US" dirty="0" smtClean="0"/>
              <a:t>Module</a:t>
            </a:r>
          </a:p>
          <a:p>
            <a:pPr lvl="1"/>
            <a:r>
              <a:rPr lang="en-US" dirty="0" smtClean="0"/>
              <a:t>Define routes using the injected </a:t>
            </a:r>
            <a:r>
              <a:rPr lang="en-US" sz="2000" b="1" dirty="0" smtClean="0">
                <a:solidFill>
                  <a:schemeClr val="accent5">
                    <a:lumMod val="50000"/>
                  </a:schemeClr>
                </a:solidFill>
              </a:rPr>
              <a:t>$</a:t>
            </a:r>
            <a:r>
              <a:rPr lang="en-US" sz="2000" b="1" dirty="0" err="1" smtClean="0">
                <a:solidFill>
                  <a:schemeClr val="accent5">
                    <a:lumMod val="50000"/>
                  </a:schemeClr>
                </a:solidFill>
              </a:rPr>
              <a:t>routeProvider</a:t>
            </a:r>
            <a:r>
              <a:rPr lang="en-US" dirty="0" smtClean="0"/>
              <a:t> object</a:t>
            </a:r>
            <a:endParaRPr lang="en-US" dirty="0"/>
          </a:p>
        </p:txBody>
      </p:sp>
      <p:pic>
        <p:nvPicPr>
          <p:cNvPr id="4" name="Picture 3"/>
          <p:cNvPicPr>
            <a:picLocks noChangeAspect="1"/>
          </p:cNvPicPr>
          <p:nvPr/>
        </p:nvPicPr>
        <p:blipFill>
          <a:blip r:embed="rId3"/>
          <a:stretch>
            <a:fillRect/>
          </a:stretch>
        </p:blipFill>
        <p:spPr>
          <a:xfrm>
            <a:off x="2665412" y="3152554"/>
            <a:ext cx="6858000" cy="3476847"/>
          </a:xfrm>
          <a:prstGeom prst="rect">
            <a:avLst/>
          </a:prstGeom>
          <a:ln>
            <a:solidFill>
              <a:schemeClr val="bg1">
                <a:lumMod val="50000"/>
              </a:schemeClr>
            </a:solidFill>
          </a:ln>
        </p:spPr>
      </p:pic>
    </p:spTree>
    <p:extLst>
      <p:ext uri="{BB962C8B-B14F-4D97-AF65-F5344CB8AC3E}">
        <p14:creationId xmlns:p14="http://schemas.microsoft.com/office/powerpoint/2010/main" val="2944027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Loading View Templates</a:t>
            </a:r>
            <a:endParaRPr lang="en-US" dirty="0"/>
          </a:p>
        </p:txBody>
      </p:sp>
      <p:sp>
        <p:nvSpPr>
          <p:cNvPr id="33" name="Content Placeholder 32"/>
          <p:cNvSpPr>
            <a:spLocks noGrp="1"/>
          </p:cNvSpPr>
          <p:nvPr>
            <p:ph idx="1"/>
          </p:nvPr>
        </p:nvSpPr>
        <p:spPr/>
        <p:txBody>
          <a:bodyPr>
            <a:normAutofit/>
          </a:bodyPr>
          <a:lstStyle/>
          <a:p>
            <a:r>
              <a:rPr lang="en-US" sz="2400" dirty="0"/>
              <a:t>View placeholder element defined using </a:t>
            </a:r>
            <a:r>
              <a:rPr lang="en-US" sz="2000" b="1" dirty="0">
                <a:solidFill>
                  <a:schemeClr val="accent5">
                    <a:lumMod val="50000"/>
                  </a:schemeClr>
                </a:solidFill>
              </a:rPr>
              <a:t>ng-view</a:t>
            </a:r>
            <a:r>
              <a:rPr lang="en-US" sz="2400" dirty="0"/>
              <a:t> attribute</a:t>
            </a:r>
          </a:p>
          <a:p>
            <a:endParaRPr lang="en-US" sz="2400" dirty="0"/>
          </a:p>
          <a:p>
            <a:endParaRPr lang="en-US" sz="2400" dirty="0"/>
          </a:p>
          <a:p>
            <a:pPr lvl="1"/>
            <a:endParaRPr lang="en-US" sz="1200" dirty="0"/>
          </a:p>
          <a:p>
            <a:pPr lvl="1"/>
            <a:endParaRPr lang="en-US" dirty="0" smtClean="0"/>
          </a:p>
          <a:p>
            <a:pPr lvl="1"/>
            <a:endParaRPr lang="en-US" dirty="0"/>
          </a:p>
          <a:p>
            <a:r>
              <a:rPr lang="en-US" sz="2400" dirty="0"/>
              <a:t>View templates are loaded into view placeholder element</a:t>
            </a:r>
            <a:endParaRPr lang="en-US" sz="2400" dirty="0"/>
          </a:p>
        </p:txBody>
      </p:sp>
      <p:grpSp>
        <p:nvGrpSpPr>
          <p:cNvPr id="34" name="Group 33"/>
          <p:cNvGrpSpPr/>
          <p:nvPr/>
        </p:nvGrpSpPr>
        <p:grpSpPr>
          <a:xfrm>
            <a:off x="2373104" y="1981200"/>
            <a:ext cx="3680348" cy="1655520"/>
            <a:chOff x="967852" y="1642479"/>
            <a:chExt cx="4573758" cy="2057400"/>
          </a:xfrm>
        </p:grpSpPr>
        <p:pic>
          <p:nvPicPr>
            <p:cNvPr id="10" name="Picture 9"/>
            <p:cNvPicPr>
              <a:picLocks noChangeAspect="1"/>
            </p:cNvPicPr>
            <p:nvPr/>
          </p:nvPicPr>
          <p:blipFill>
            <a:blip r:embed="rId3"/>
            <a:stretch>
              <a:fillRect/>
            </a:stretch>
          </p:blipFill>
          <p:spPr>
            <a:xfrm>
              <a:off x="967852" y="1642479"/>
              <a:ext cx="4573758" cy="2057400"/>
            </a:xfrm>
            <a:prstGeom prst="rect">
              <a:avLst/>
            </a:prstGeom>
            <a:ln>
              <a:solidFill>
                <a:schemeClr val="bg1">
                  <a:lumMod val="50000"/>
                </a:schemeClr>
              </a:solidFill>
            </a:ln>
          </p:spPr>
        </p:pic>
        <p:sp>
          <p:nvSpPr>
            <p:cNvPr id="12" name="Rounded Rectangle 11"/>
            <p:cNvSpPr/>
            <p:nvPr/>
          </p:nvSpPr>
          <p:spPr>
            <a:xfrm>
              <a:off x="3416300" y="2920892"/>
              <a:ext cx="723900" cy="186375"/>
            </a:xfrm>
            <a:prstGeom prst="roundRect">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7980518" y="4753170"/>
            <a:ext cx="2145989" cy="1389685"/>
            <a:chOff x="4432300" y="1308100"/>
            <a:chExt cx="3733800" cy="2417909"/>
          </a:xfrm>
        </p:grpSpPr>
        <p:pic>
          <p:nvPicPr>
            <p:cNvPr id="11" name="Picture 10"/>
            <p:cNvPicPr>
              <a:picLocks noChangeAspect="1"/>
            </p:cNvPicPr>
            <p:nvPr/>
          </p:nvPicPr>
          <p:blipFill>
            <a:blip r:embed="rId4"/>
            <a:stretch>
              <a:fillRect/>
            </a:stretch>
          </p:blipFill>
          <p:spPr>
            <a:xfrm>
              <a:off x="5727700" y="1308100"/>
              <a:ext cx="2438400" cy="2417909"/>
            </a:xfrm>
            <a:prstGeom prst="rect">
              <a:avLst/>
            </a:prstGeom>
            <a:ln>
              <a:solidFill>
                <a:schemeClr val="bg1">
                  <a:lumMod val="50000"/>
                </a:schemeClr>
              </a:solidFill>
            </a:ln>
          </p:spPr>
        </p:pic>
        <p:cxnSp>
          <p:nvCxnSpPr>
            <p:cNvPr id="14" name="Straight Arrow Connector 13"/>
            <p:cNvCxnSpPr/>
            <p:nvPr/>
          </p:nvCxnSpPr>
          <p:spPr>
            <a:xfrm flipH="1">
              <a:off x="4432300" y="1917700"/>
              <a:ext cx="1854200" cy="5334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32300" y="2260600"/>
              <a:ext cx="1892300" cy="3429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32300" y="2628900"/>
              <a:ext cx="1879600" cy="1270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432300" y="2908300"/>
              <a:ext cx="1854200" cy="762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432300" y="3060700"/>
              <a:ext cx="1854200" cy="3048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378950" y="4421825"/>
            <a:ext cx="5442662" cy="2052374"/>
            <a:chOff x="677067" y="3746500"/>
            <a:chExt cx="6908800" cy="2630834"/>
          </a:xfrm>
        </p:grpSpPr>
        <p:pic>
          <p:nvPicPr>
            <p:cNvPr id="30" name="Picture 29"/>
            <p:cNvPicPr>
              <a:picLocks noChangeAspect="1"/>
            </p:cNvPicPr>
            <p:nvPr/>
          </p:nvPicPr>
          <p:blipFill>
            <a:blip r:embed="rId5"/>
            <a:stretch>
              <a:fillRect/>
            </a:stretch>
          </p:blipFill>
          <p:spPr>
            <a:xfrm>
              <a:off x="677067" y="3746500"/>
              <a:ext cx="6908800" cy="2630834"/>
            </a:xfrm>
            <a:prstGeom prst="rect">
              <a:avLst/>
            </a:prstGeom>
            <a:ln>
              <a:solidFill>
                <a:schemeClr val="bg1">
                  <a:lumMod val="50000"/>
                </a:schemeClr>
              </a:solidFill>
            </a:ln>
          </p:spPr>
        </p:pic>
        <p:sp>
          <p:nvSpPr>
            <p:cNvPr id="29" name="Rounded Rectangle 28"/>
            <p:cNvSpPr/>
            <p:nvPr/>
          </p:nvSpPr>
          <p:spPr>
            <a:xfrm>
              <a:off x="787400" y="4191000"/>
              <a:ext cx="6718300" cy="2082801"/>
            </a:xfrm>
            <a:prstGeom prst="roundRect">
              <a:avLst>
                <a:gd name="adj" fmla="val 5697"/>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5576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Controllers</a:t>
            </a:r>
            <a:endParaRPr lang="en-US" dirty="0"/>
          </a:p>
        </p:txBody>
      </p:sp>
      <p:sp>
        <p:nvSpPr>
          <p:cNvPr id="3" name="Content Placeholder 2"/>
          <p:cNvSpPr>
            <a:spLocks noGrp="1"/>
          </p:cNvSpPr>
          <p:nvPr>
            <p:ph idx="1"/>
          </p:nvPr>
        </p:nvSpPr>
        <p:spPr/>
        <p:txBody>
          <a:bodyPr/>
          <a:lstStyle/>
          <a:p>
            <a:r>
              <a:rPr lang="en-US" dirty="0" smtClean="0"/>
              <a:t>Controllers are implemented using JavaScript functions</a:t>
            </a:r>
          </a:p>
          <a:p>
            <a:pPr lvl="1"/>
            <a:r>
              <a:rPr lang="en-US" dirty="0" smtClean="0"/>
              <a:t>Controller registered using controller function on app module</a:t>
            </a:r>
          </a:p>
          <a:p>
            <a:pPr lvl="1"/>
            <a:r>
              <a:rPr lang="en-US" dirty="0" smtClean="0"/>
              <a:t>Controller typically creates object to serve as view model</a:t>
            </a:r>
          </a:p>
          <a:p>
            <a:pPr lvl="1"/>
            <a:r>
              <a:rPr lang="en-US" dirty="0" smtClean="0"/>
              <a:t>Controllers makes view model accessible through </a:t>
            </a:r>
            <a:r>
              <a:rPr lang="en-US" sz="1800" b="1" dirty="0" smtClean="0">
                <a:solidFill>
                  <a:schemeClr val="accent5">
                    <a:lumMod val="50000"/>
                  </a:schemeClr>
                </a:solidFill>
              </a:rPr>
              <a:t>$scope</a:t>
            </a:r>
            <a:r>
              <a:rPr lang="en-US" dirty="0" smtClean="0"/>
              <a:t> object</a:t>
            </a:r>
            <a:endParaRPr lang="en-US" dirty="0"/>
          </a:p>
        </p:txBody>
      </p:sp>
      <p:pic>
        <p:nvPicPr>
          <p:cNvPr id="5" name="Picture 4"/>
          <p:cNvPicPr>
            <a:picLocks noChangeAspect="1"/>
          </p:cNvPicPr>
          <p:nvPr/>
        </p:nvPicPr>
        <p:blipFill>
          <a:blip r:embed="rId3"/>
          <a:stretch>
            <a:fillRect/>
          </a:stretch>
        </p:blipFill>
        <p:spPr>
          <a:xfrm>
            <a:off x="1440533" y="3552092"/>
            <a:ext cx="7367588" cy="2591922"/>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406329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View Templates</a:t>
            </a:r>
            <a:endParaRPr lang="en-US" dirty="0"/>
          </a:p>
        </p:txBody>
      </p:sp>
      <p:sp>
        <p:nvSpPr>
          <p:cNvPr id="3" name="Content Placeholder 2"/>
          <p:cNvSpPr>
            <a:spLocks noGrp="1"/>
          </p:cNvSpPr>
          <p:nvPr>
            <p:ph idx="1"/>
          </p:nvPr>
        </p:nvSpPr>
        <p:spPr>
          <a:xfrm>
            <a:off x="507868" y="1213338"/>
            <a:ext cx="11173090" cy="5181600"/>
          </a:xfrm>
        </p:spPr>
        <p:txBody>
          <a:bodyPr>
            <a:normAutofit/>
          </a:bodyPr>
          <a:lstStyle/>
          <a:p>
            <a:r>
              <a:rPr lang="en-US" sz="2800" dirty="0"/>
              <a:t>View Templates are implemented using HTML</a:t>
            </a:r>
          </a:p>
          <a:p>
            <a:pPr lvl="1"/>
            <a:r>
              <a:rPr lang="en-US" dirty="0"/>
              <a:t>You add HTML and CSS as usual</a:t>
            </a:r>
          </a:p>
          <a:p>
            <a:pPr lvl="1"/>
            <a:r>
              <a:rPr lang="en-US" dirty="0"/>
              <a:t>Directives are added to enable data binding to model</a:t>
            </a:r>
          </a:p>
          <a:p>
            <a:pPr lvl="1"/>
            <a:r>
              <a:rPr lang="en-US" dirty="0"/>
              <a:t>Directives are added to wire up event handlers in controller</a:t>
            </a:r>
          </a:p>
          <a:p>
            <a:r>
              <a:rPr lang="en-US" sz="2800" dirty="0"/>
              <a:t>Data binding directives</a:t>
            </a:r>
          </a:p>
          <a:p>
            <a:pPr lvl="1"/>
            <a:r>
              <a:rPr lang="en-US" sz="1800" b="1" dirty="0">
                <a:solidFill>
                  <a:srgbClr val="800000"/>
                </a:solidFill>
              </a:rPr>
              <a:t>ng-bind</a:t>
            </a:r>
            <a:r>
              <a:rPr lang="en-US" dirty="0"/>
              <a:t>: used to create one-way, read-only binding</a:t>
            </a:r>
          </a:p>
          <a:p>
            <a:pPr lvl="1"/>
            <a:r>
              <a:rPr lang="en-US" sz="1800" b="1" dirty="0">
                <a:solidFill>
                  <a:srgbClr val="800000"/>
                </a:solidFill>
              </a:rPr>
              <a:t>ng-model</a:t>
            </a:r>
            <a:r>
              <a:rPr lang="en-US" dirty="0"/>
              <a:t>: </a:t>
            </a:r>
            <a:r>
              <a:rPr lang="en-US" dirty="0"/>
              <a:t>used to create </a:t>
            </a:r>
            <a:r>
              <a:rPr lang="en-US" dirty="0"/>
              <a:t>two-way</a:t>
            </a:r>
            <a:r>
              <a:rPr lang="en-US" dirty="0"/>
              <a:t>, </a:t>
            </a:r>
            <a:r>
              <a:rPr lang="en-US" dirty="0"/>
              <a:t>read-write binding</a:t>
            </a:r>
            <a:endParaRPr lang="en-US" dirty="0"/>
          </a:p>
          <a:p>
            <a:pPr lvl="1"/>
            <a:endParaRPr lang="en-US" dirty="0"/>
          </a:p>
        </p:txBody>
      </p:sp>
      <p:pic>
        <p:nvPicPr>
          <p:cNvPr id="5" name="Picture 4"/>
          <p:cNvPicPr>
            <a:picLocks noChangeAspect="1"/>
          </p:cNvPicPr>
          <p:nvPr/>
        </p:nvPicPr>
        <p:blipFill>
          <a:blip r:embed="rId2"/>
          <a:stretch>
            <a:fillRect/>
          </a:stretch>
        </p:blipFill>
        <p:spPr>
          <a:xfrm>
            <a:off x="1933230" y="4463339"/>
            <a:ext cx="5915025" cy="1342529"/>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6798484" y="5334000"/>
            <a:ext cx="3520059" cy="943734"/>
          </a:xfrm>
          <a:prstGeom prst="rect">
            <a:avLst/>
          </a:prstGeom>
          <a:ln>
            <a:solidFill>
              <a:schemeClr val="bg1">
                <a:lumMod val="50000"/>
              </a:schemeClr>
            </a:solidFill>
          </a:ln>
        </p:spPr>
      </p:pic>
      <p:cxnSp>
        <p:nvCxnSpPr>
          <p:cNvPr id="9" name="Straight Arrow Connector 8"/>
          <p:cNvCxnSpPr/>
          <p:nvPr/>
        </p:nvCxnSpPr>
        <p:spPr>
          <a:xfrm flipH="1" flipV="1">
            <a:off x="6399212" y="5638800"/>
            <a:ext cx="609600" cy="14350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0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Programming $scope in Controllers &amp; Views</a:t>
            </a:r>
            <a:endParaRPr lang="en-US" sz="4800" dirty="0"/>
          </a:p>
        </p:txBody>
      </p:sp>
      <p:sp>
        <p:nvSpPr>
          <p:cNvPr id="3" name="Content Placeholder 2"/>
          <p:cNvSpPr>
            <a:spLocks noGrp="1"/>
          </p:cNvSpPr>
          <p:nvPr>
            <p:ph type="body" sz="quarter" idx="10"/>
          </p:nvPr>
        </p:nvSpPr>
        <p:spPr/>
        <p:txBody>
          <a:bodyPr/>
          <a:lstStyle/>
          <a:p>
            <a:r>
              <a:rPr lang="en-US" sz="3600" dirty="0" smtClean="0"/>
              <a:t>Rule of thumb in dealing with </a:t>
            </a:r>
            <a:r>
              <a:rPr lang="en-US" sz="2800" b="1" dirty="0" smtClean="0">
                <a:solidFill>
                  <a:schemeClr val="accent5">
                    <a:lumMod val="50000"/>
                  </a:schemeClr>
                </a:solidFill>
              </a:rPr>
              <a:t>$scope</a:t>
            </a:r>
            <a:endParaRPr lang="en-US" sz="3600" b="1" dirty="0" smtClean="0">
              <a:solidFill>
                <a:schemeClr val="accent5">
                  <a:lumMod val="50000"/>
                </a:schemeClr>
              </a:solidFill>
            </a:endParaRPr>
          </a:p>
          <a:p>
            <a:pPr lvl="1"/>
            <a:r>
              <a:rPr lang="en-US" sz="2000" dirty="0" smtClean="0"/>
              <a:t>Treat </a:t>
            </a:r>
            <a:r>
              <a:rPr lang="en-US" sz="1600" b="1" dirty="0" smtClean="0">
                <a:solidFill>
                  <a:schemeClr val="accent5">
                    <a:lumMod val="50000"/>
                  </a:schemeClr>
                </a:solidFill>
              </a:rPr>
              <a:t>$scope</a:t>
            </a:r>
            <a:r>
              <a:rPr lang="en-US" sz="2000" dirty="0" smtClean="0"/>
              <a:t> as write-only in controllers</a:t>
            </a:r>
          </a:p>
          <a:p>
            <a:pPr lvl="1"/>
            <a:r>
              <a:rPr lang="en-US" sz="2000" dirty="0" smtClean="0"/>
              <a:t>Treat </a:t>
            </a:r>
            <a:r>
              <a:rPr lang="en-US" sz="1600" b="1" dirty="0" smtClean="0">
                <a:solidFill>
                  <a:schemeClr val="accent5">
                    <a:lumMod val="50000"/>
                  </a:schemeClr>
                </a:solidFill>
              </a:rPr>
              <a:t>$scope</a:t>
            </a:r>
            <a:r>
              <a:rPr lang="en-US" sz="2000" dirty="0" smtClean="0"/>
              <a:t> as read-only in templates</a:t>
            </a:r>
          </a:p>
          <a:p>
            <a:r>
              <a:rPr lang="en-US" sz="3600" dirty="0" smtClean="0"/>
              <a:t>Common misconception that </a:t>
            </a:r>
            <a:r>
              <a:rPr lang="en-US" sz="2800" b="1" dirty="0" smtClean="0">
                <a:solidFill>
                  <a:schemeClr val="accent5">
                    <a:lumMod val="50000"/>
                  </a:schemeClr>
                </a:solidFill>
              </a:rPr>
              <a:t>$scope</a:t>
            </a:r>
            <a:r>
              <a:rPr lang="en-US" sz="3600" dirty="0" smtClean="0"/>
              <a:t> is the model</a:t>
            </a:r>
          </a:p>
          <a:p>
            <a:pPr lvl="1"/>
            <a:r>
              <a:rPr lang="en-US" sz="2000" dirty="0" smtClean="0"/>
              <a:t>In truth, </a:t>
            </a:r>
            <a:r>
              <a:rPr lang="en-US" sz="1600" b="1" dirty="0" smtClean="0">
                <a:solidFill>
                  <a:schemeClr val="accent5">
                    <a:lumMod val="50000"/>
                  </a:schemeClr>
                </a:solidFill>
              </a:rPr>
              <a:t>$scope</a:t>
            </a:r>
            <a:r>
              <a:rPr lang="en-US" sz="2000" dirty="0" smtClean="0"/>
              <a:t> is not the model</a:t>
            </a:r>
          </a:p>
          <a:p>
            <a:pPr lvl="1"/>
            <a:r>
              <a:rPr lang="en-US" sz="2000" dirty="0" smtClean="0"/>
              <a:t>Instead, </a:t>
            </a:r>
            <a:r>
              <a:rPr lang="en-US" sz="1600" b="1" dirty="0" smtClean="0">
                <a:solidFill>
                  <a:schemeClr val="accent5">
                    <a:lumMod val="50000"/>
                  </a:schemeClr>
                </a:solidFill>
              </a:rPr>
              <a:t>$scope</a:t>
            </a:r>
            <a:r>
              <a:rPr lang="en-US" sz="2000" dirty="0" smtClean="0"/>
              <a:t> references a separate object which is the model</a:t>
            </a:r>
          </a:p>
          <a:p>
            <a:r>
              <a:rPr lang="en-US" sz="3600" dirty="0" smtClean="0"/>
              <a:t>Don’t bind elements directly to </a:t>
            </a:r>
            <a:r>
              <a:rPr lang="en-US" sz="2800" b="1" dirty="0" smtClean="0">
                <a:solidFill>
                  <a:schemeClr val="accent5">
                    <a:lumMod val="50000"/>
                  </a:schemeClr>
                </a:solidFill>
              </a:rPr>
              <a:t>$scope</a:t>
            </a:r>
            <a:r>
              <a:rPr lang="en-US" sz="3600" dirty="0" smtClean="0"/>
              <a:t> properties</a:t>
            </a:r>
          </a:p>
          <a:p>
            <a:pPr lvl="1"/>
            <a:r>
              <a:rPr lang="en-US" sz="2000" dirty="0" smtClean="0"/>
              <a:t>Unexpected behavior occurs in child scopes</a:t>
            </a:r>
          </a:p>
          <a:p>
            <a:pPr lvl="1"/>
            <a:r>
              <a:rPr lang="en-US" sz="2000" dirty="0" smtClean="0"/>
              <a:t>Instead, create separate JavaScript object for model</a:t>
            </a:r>
          </a:p>
          <a:p>
            <a:pPr lvl="1"/>
            <a:r>
              <a:rPr lang="en-US" sz="2000" dirty="0" smtClean="0"/>
              <a:t>If </a:t>
            </a:r>
            <a:r>
              <a:rPr lang="en-US" sz="1600" b="1" dirty="0" smtClean="0">
                <a:solidFill>
                  <a:schemeClr val="accent5">
                    <a:lumMod val="50000"/>
                  </a:schemeClr>
                </a:solidFill>
              </a:rPr>
              <a:t>ng-bind</a:t>
            </a:r>
            <a:r>
              <a:rPr lang="en-US" sz="2000" dirty="0" smtClean="0"/>
              <a:t> or </a:t>
            </a:r>
            <a:r>
              <a:rPr lang="en-US" sz="1600" b="1" dirty="0" smtClean="0">
                <a:solidFill>
                  <a:schemeClr val="accent5">
                    <a:lumMod val="50000"/>
                  </a:schemeClr>
                </a:solidFill>
              </a:rPr>
              <a:t>ng-model</a:t>
            </a:r>
            <a:r>
              <a:rPr lang="en-US" sz="2000" dirty="0" smtClean="0"/>
              <a:t> value doesn't have a dot (.) - you’re doing it wrong</a:t>
            </a:r>
            <a:endParaRPr lang="en-US" sz="2000" dirty="0"/>
          </a:p>
        </p:txBody>
      </p:sp>
      <p:grpSp>
        <p:nvGrpSpPr>
          <p:cNvPr id="8" name="Group 7"/>
          <p:cNvGrpSpPr/>
          <p:nvPr/>
        </p:nvGrpSpPr>
        <p:grpSpPr>
          <a:xfrm>
            <a:off x="1062762" y="5791200"/>
            <a:ext cx="8175389" cy="608943"/>
            <a:chOff x="939800" y="5829300"/>
            <a:chExt cx="8013700" cy="596900"/>
          </a:xfrm>
        </p:grpSpPr>
        <p:pic>
          <p:nvPicPr>
            <p:cNvPr id="6" name="Picture 5"/>
            <p:cNvPicPr>
              <a:picLocks noChangeAspect="1"/>
            </p:cNvPicPr>
            <p:nvPr/>
          </p:nvPicPr>
          <p:blipFill rotWithShape="1">
            <a:blip r:embed="rId2"/>
            <a:srcRect t="1" b="57142"/>
            <a:stretch/>
          </p:blipFill>
          <p:spPr>
            <a:xfrm>
              <a:off x="939800" y="5829300"/>
              <a:ext cx="3924300" cy="571500"/>
            </a:xfrm>
            <a:prstGeom prst="rect">
              <a:avLst/>
            </a:prstGeom>
            <a:ln>
              <a:solidFill>
                <a:schemeClr val="bg1">
                  <a:lumMod val="50000"/>
                </a:schemeClr>
              </a:solidFill>
            </a:ln>
          </p:spPr>
        </p:pic>
        <p:pic>
          <p:nvPicPr>
            <p:cNvPr id="7" name="Picture 6"/>
            <p:cNvPicPr>
              <a:picLocks noChangeAspect="1"/>
            </p:cNvPicPr>
            <p:nvPr/>
          </p:nvPicPr>
          <p:blipFill rotWithShape="1">
            <a:blip r:embed="rId2"/>
            <a:srcRect t="55238"/>
            <a:stretch/>
          </p:blipFill>
          <p:spPr>
            <a:xfrm>
              <a:off x="5029200" y="5829300"/>
              <a:ext cx="3924300" cy="596900"/>
            </a:xfrm>
            <a:prstGeom prst="rect">
              <a:avLst/>
            </a:prstGeom>
            <a:ln>
              <a:solidFill>
                <a:schemeClr val="bg1">
                  <a:lumMod val="50000"/>
                </a:schemeClr>
              </a:solidFill>
            </a:ln>
          </p:spPr>
        </p:pic>
      </p:grpSp>
    </p:spTree>
    <p:extLst>
      <p:ext uri="{BB962C8B-B14F-4D97-AF65-F5344CB8AC3E}">
        <p14:creationId xmlns:p14="http://schemas.microsoft.com/office/powerpoint/2010/main" val="29019389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Perform common operations on data bound elements</a:t>
            </a:r>
          </a:p>
          <a:p>
            <a:pPr lvl="1">
              <a:buFont typeface="Wingdings" panose="05000000000000000000" pitchFamily="2" charset="2"/>
              <a:buChar char="§"/>
            </a:pPr>
            <a:r>
              <a:rPr lang="en-US" dirty="0" smtClean="0"/>
              <a:t>Takes the form of </a:t>
            </a:r>
            <a:r>
              <a:rPr lang="en-US" sz="1800" b="1" dirty="0" smtClean="0">
                <a:solidFill>
                  <a:schemeClr val="accent5">
                    <a:lumMod val="50000"/>
                  </a:schemeClr>
                </a:solidFill>
              </a:rPr>
              <a:t>{{ </a:t>
            </a:r>
            <a:r>
              <a:rPr lang="en-US" sz="1800" b="1" dirty="0">
                <a:solidFill>
                  <a:schemeClr val="accent5">
                    <a:lumMod val="50000"/>
                  </a:schemeClr>
                </a:solidFill>
              </a:rPr>
              <a:t>expression | filter }}</a:t>
            </a:r>
            <a:endParaRPr lang="en-US" sz="1800" b="1" dirty="0" smtClean="0">
              <a:solidFill>
                <a:schemeClr val="accent5">
                  <a:lumMod val="50000"/>
                </a:schemeClr>
              </a:solidFill>
            </a:endParaRPr>
          </a:p>
        </p:txBody>
      </p:sp>
      <p:sp>
        <p:nvSpPr>
          <p:cNvPr id="5" name="TextBox 4"/>
          <p:cNvSpPr txBox="1"/>
          <p:nvPr/>
        </p:nvSpPr>
        <p:spPr>
          <a:xfrm>
            <a:off x="1862382" y="2848708"/>
            <a:ext cx="5291833" cy="1338828"/>
          </a:xfrm>
          <a:prstGeom prst="rect">
            <a:avLst/>
          </a:prstGeom>
          <a:noFill/>
          <a:ln>
            <a:solidFill>
              <a:schemeClr val="bg1">
                <a:lumMod val="50000"/>
              </a:schemeClr>
            </a:solidFill>
          </a:ln>
        </p:spPr>
        <p:txBody>
          <a:bodyPr wrap="none" rtlCol="0">
            <a:spAutoFit/>
          </a:bodyPr>
          <a:lstStyle/>
          <a:p>
            <a:r>
              <a:rPr lang="en-US" sz="1350" dirty="0"/>
              <a:t> </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ng-app</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"App"</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endParaRPr lang="en-US" sz="1350" dirty="0">
              <a:latin typeface="Consolas" panose="020B0609020204030204" pitchFamily="49" charset="0"/>
              <a:cs typeface="Consolas" panose="020B0609020204030204" pitchFamily="49" charset="0"/>
            </a:endParaRPr>
          </a:p>
          <a:p>
            <a:r>
              <a:rPr lang="en-US" sz="1350" dirty="0">
                <a:latin typeface="Consolas" panose="020B0609020204030204" pitchFamily="49" charset="0"/>
                <a:cs typeface="Consolas" panose="020B0609020204030204" pitchFamily="49" charset="0"/>
              </a:rPr>
              <a:t>        </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input </a:t>
            </a:r>
            <a:r>
              <a:rPr lang="en-US" sz="1350" dirty="0">
                <a:solidFill>
                  <a:srgbClr val="FF0000"/>
                </a:solidFill>
                <a:latin typeface="Consolas" panose="020B0609020204030204" pitchFamily="49" charset="0"/>
                <a:cs typeface="Consolas" panose="020B0609020204030204" pitchFamily="49" charset="0"/>
              </a:rPr>
              <a:t>type</a:t>
            </a:r>
            <a:r>
              <a:rPr lang="en-US" sz="1350" dirty="0">
                <a:latin typeface="Consolas" panose="020B0609020204030204" pitchFamily="49" charset="0"/>
                <a:cs typeface="Consolas" panose="020B0609020204030204" pitchFamily="49" charset="0"/>
              </a:rPr>
              <a:t>=</a:t>
            </a:r>
            <a:r>
              <a:rPr lang="en-US" sz="1350" dirty="0">
                <a:solidFill>
                  <a:srgbClr val="0070C0"/>
                </a:solidFill>
                <a:latin typeface="Consolas" panose="020B0609020204030204" pitchFamily="49" charset="0"/>
                <a:cs typeface="Consolas" panose="020B0609020204030204" pitchFamily="49" charset="0"/>
              </a:rPr>
              <a:t>"text" </a:t>
            </a:r>
            <a:r>
              <a:rPr lang="en-US" sz="1350" dirty="0">
                <a:solidFill>
                  <a:srgbClr val="FF0000"/>
                </a:solidFill>
                <a:latin typeface="Consolas" panose="020B0609020204030204" pitchFamily="49" charset="0"/>
                <a:cs typeface="Consolas" panose="020B0609020204030204" pitchFamily="49" charset="0"/>
              </a:rPr>
              <a:t>data-ng-model</a:t>
            </a:r>
            <a:r>
              <a:rPr lang="en-US" sz="1350" dirty="0">
                <a:latin typeface="Consolas" panose="020B0609020204030204" pitchFamily="49" charset="0"/>
                <a:cs typeface="Consolas" panose="020B0609020204030204" pitchFamily="49" charset="0"/>
              </a:rPr>
              <a:t>=</a:t>
            </a:r>
            <a:r>
              <a:rPr lang="en-US" sz="1350" dirty="0">
                <a:solidFill>
                  <a:srgbClr val="0070C0"/>
                </a:solidFill>
                <a:latin typeface="Consolas" panose="020B0609020204030204" pitchFamily="49" charset="0"/>
                <a:cs typeface="Consolas" panose="020B0609020204030204" pitchFamily="49" charset="0"/>
              </a:rPr>
              <a:t>"</a:t>
            </a:r>
            <a:r>
              <a:rPr lang="en-US" sz="1350" dirty="0" err="1">
                <a:solidFill>
                  <a:srgbClr val="0070C0"/>
                </a:solidFill>
                <a:latin typeface="Consolas" panose="020B0609020204030204" pitchFamily="49" charset="0"/>
                <a:cs typeface="Consolas" panose="020B0609020204030204" pitchFamily="49" charset="0"/>
              </a:rPr>
              <a:t>firstName</a:t>
            </a:r>
            <a:r>
              <a:rPr lang="en-US" sz="1350" dirty="0">
                <a:solidFill>
                  <a:srgbClr val="0070C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a:t>
            </a:r>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r>
              <a:rPr lang="en-US" sz="1350" dirty="0" err="1">
                <a:latin typeface="Consolas" panose="020B0609020204030204" pitchFamily="49" charset="0"/>
                <a:cs typeface="Consolas" panose="020B0609020204030204" pitchFamily="49" charset="0"/>
              </a:rPr>
              <a:t>firstName</a:t>
            </a:r>
            <a:r>
              <a:rPr lang="en-US" sz="1350" dirty="0">
                <a:latin typeface="Consolas" panose="020B0609020204030204" pitchFamily="49" charset="0"/>
                <a:cs typeface="Consolas" panose="020B0609020204030204" pitchFamily="49" charset="0"/>
              </a:rPr>
              <a:t> | uppercase}}&lt;/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endParaRPr lang="en-US" sz="1350" dirty="0">
              <a:latin typeface="Consolas" panose="020B0609020204030204" pitchFamily="49" charset="0"/>
              <a:cs typeface="Consolas" panose="020B0609020204030204" pitchFamily="49" charset="0"/>
            </a:endParaRP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p:txBody>
      </p:sp>
      <p:sp>
        <p:nvSpPr>
          <p:cNvPr id="6" name="Rounded Rectangular Callout 5"/>
          <p:cNvSpPr/>
          <p:nvPr/>
        </p:nvSpPr>
        <p:spPr>
          <a:xfrm>
            <a:off x="3157781" y="4475838"/>
            <a:ext cx="3505200" cy="490196"/>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data in all caps</a:t>
            </a:r>
            <a:endParaRPr lang="en-US" dirty="0"/>
          </a:p>
        </p:txBody>
      </p:sp>
    </p:spTree>
    <p:extLst>
      <p:ext uri="{BB962C8B-B14F-4D97-AF65-F5344CB8AC3E}">
        <p14:creationId xmlns:p14="http://schemas.microsoft.com/office/powerpoint/2010/main" val="1815944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Filters</a:t>
            </a:r>
            <a:endParaRPr lang="en-US" dirty="0"/>
          </a:p>
        </p:txBody>
      </p:sp>
      <p:sp>
        <p:nvSpPr>
          <p:cNvPr id="3" name="Content Placeholder 2"/>
          <p:cNvSpPr>
            <a:spLocks noGrp="1"/>
          </p:cNvSpPr>
          <p:nvPr>
            <p:ph type="body" sz="quarter" idx="10"/>
          </p:nvPr>
        </p:nvSpPr>
        <p:spPr/>
        <p:txBody>
          <a:bodyPr/>
          <a:lstStyle/>
          <a:p>
            <a:r>
              <a:rPr lang="en-US" smtClean="0"/>
              <a:t>Format</a:t>
            </a:r>
          </a:p>
          <a:p>
            <a:pPr lvl="1"/>
            <a:r>
              <a:rPr lang="en-US" smtClean="0"/>
              <a:t>currency</a:t>
            </a:r>
          </a:p>
          <a:p>
            <a:pPr lvl="1"/>
            <a:r>
              <a:rPr lang="en-US" smtClean="0"/>
              <a:t>date</a:t>
            </a:r>
          </a:p>
          <a:p>
            <a:pPr lvl="1"/>
            <a:r>
              <a:rPr lang="en-US" smtClean="0"/>
              <a:t>number</a:t>
            </a:r>
          </a:p>
          <a:p>
            <a:r>
              <a:rPr lang="en-US" smtClean="0"/>
              <a:t>Displaying data sets</a:t>
            </a:r>
          </a:p>
          <a:p>
            <a:pPr lvl="1"/>
            <a:r>
              <a:rPr lang="en-US" smtClean="0"/>
              <a:t>orderBy</a:t>
            </a:r>
          </a:p>
          <a:p>
            <a:pPr lvl="1"/>
            <a:r>
              <a:rPr lang="en-US" smtClean="0"/>
              <a:t>limitTo</a:t>
            </a:r>
          </a:p>
          <a:p>
            <a:r>
              <a:rPr lang="en-US" smtClean="0"/>
              <a:t>String manipulation</a:t>
            </a:r>
          </a:p>
          <a:p>
            <a:pPr lvl="1"/>
            <a:r>
              <a:rPr lang="en-US" smtClean="0"/>
              <a:t>uppercase</a:t>
            </a:r>
          </a:p>
          <a:p>
            <a:pPr lvl="1"/>
            <a:r>
              <a:rPr lang="en-US" smtClean="0"/>
              <a:t>lowercase</a:t>
            </a:r>
          </a:p>
          <a:p>
            <a:pPr lvl="1"/>
            <a:endParaRPr lang="en-US" dirty="0" smtClean="0"/>
          </a:p>
        </p:txBody>
      </p:sp>
    </p:spTree>
    <p:extLst>
      <p:ext uri="{BB962C8B-B14F-4D97-AF65-F5344CB8AC3E}">
        <p14:creationId xmlns:p14="http://schemas.microsoft.com/office/powerpoint/2010/main" val="40114604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a:t>Working with </a:t>
            </a:r>
            <a:r>
              <a:rPr lang="en-US" sz="3136" dirty="0" smtClean="0"/>
              <a:t>Bootstrap</a:t>
            </a:r>
          </a:p>
          <a:p>
            <a:r>
              <a:rPr lang="en-US" sz="3136" dirty="0"/>
              <a:t>Introduction to </a:t>
            </a:r>
            <a:r>
              <a:rPr lang="en-US" sz="3136" dirty="0" err="1"/>
              <a:t>AngularJS</a:t>
            </a:r>
            <a:endParaRPr lang="en-US" sz="3136" dirty="0"/>
          </a:p>
          <a:p>
            <a:r>
              <a:rPr lang="en-US" sz="3136" dirty="0"/>
              <a:t>Directives and Modules</a:t>
            </a:r>
          </a:p>
          <a:p>
            <a:r>
              <a:rPr lang="en-US" sz="3136" dirty="0"/>
              <a:t>Routes, Views and Controllers</a:t>
            </a:r>
          </a:p>
          <a:p>
            <a:r>
              <a:rPr lang="en-US" sz="3136" dirty="0"/>
              <a:t>Angular </a:t>
            </a:r>
            <a:r>
              <a:rPr lang="en-US" sz="3136" dirty="0" smtClean="0"/>
              <a:t>Services</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Creating a Routing Scheme with Controllers and View Templates</a:t>
            </a:r>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64590566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en-US" dirty="0" smtClean="0"/>
              <a:t>Services</a:t>
            </a:r>
            <a:endParaRPr lang="en-US" dirty="0"/>
          </a:p>
        </p:txBody>
      </p:sp>
    </p:spTree>
    <p:extLst>
      <p:ext uri="{BB962C8B-B14F-4D97-AF65-F5344CB8AC3E}">
        <p14:creationId xmlns:p14="http://schemas.microsoft.com/office/powerpoint/2010/main" val="7286011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Service Components included with </a:t>
            </a:r>
            <a:r>
              <a:rPr lang="en-US" sz="4800" dirty="0" err="1" smtClean="0"/>
              <a:t>AngularJS</a:t>
            </a:r>
            <a:endParaRPr lang="en-US" sz="4800" dirty="0"/>
          </a:p>
        </p:txBody>
      </p:sp>
      <p:sp>
        <p:nvSpPr>
          <p:cNvPr id="3" name="Content Placeholder 2"/>
          <p:cNvSpPr>
            <a:spLocks noGrp="1"/>
          </p:cNvSpPr>
          <p:nvPr>
            <p:ph type="body" sz="quarter" idx="10"/>
          </p:nvPr>
        </p:nvSpPr>
        <p:spPr/>
        <p:txBody>
          <a:bodyPr/>
          <a:lstStyle/>
          <a:p>
            <a:r>
              <a:rPr lang="en-US" smtClean="0"/>
              <a:t>Angular includes many built-in service components</a:t>
            </a:r>
          </a:p>
          <a:p>
            <a:pPr lvl="1"/>
            <a:r>
              <a:rPr lang="en-US" smtClean="0"/>
              <a:t>This tables lists some of the more commonly used services</a:t>
            </a:r>
            <a:endParaRPr lang="en-US" dirty="0"/>
          </a:p>
        </p:txBody>
      </p:sp>
      <p:graphicFrame>
        <p:nvGraphicFramePr>
          <p:cNvPr id="6" name="Table Placeholder 4"/>
          <p:cNvGraphicFramePr>
            <a:graphicFrameLocks/>
          </p:cNvGraphicFramePr>
          <p:nvPr>
            <p:extLst>
              <p:ext uri="{D42A27DB-BD31-4B8C-83A1-F6EECF244321}">
                <p14:modId xmlns:p14="http://schemas.microsoft.com/office/powerpoint/2010/main" val="3386044345"/>
              </p:ext>
            </p:extLst>
          </p:nvPr>
        </p:nvGraphicFramePr>
        <p:xfrm>
          <a:off x="1094520" y="2584938"/>
          <a:ext cx="8382000" cy="3708400"/>
        </p:xfrm>
        <a:graphic>
          <a:graphicData uri="http://schemas.openxmlformats.org/drawingml/2006/table">
            <a:tbl>
              <a:tblPr firstRow="1" bandRow="1">
                <a:tableStyleId>{5C22544A-7EE6-4342-B048-85BDC9FD1C3A}</a:tableStyleId>
              </a:tblPr>
              <a:tblGrid>
                <a:gridCol w="1397000"/>
                <a:gridCol w="6985000"/>
              </a:tblGrid>
              <a:tr h="370840">
                <a:tc>
                  <a:txBody>
                    <a:bodyPr/>
                    <a:lstStyle/>
                    <a:p>
                      <a:r>
                        <a:rPr lang="en-US" sz="1400" dirty="0" smtClean="0"/>
                        <a:t>Service</a:t>
                      </a:r>
                      <a:endParaRPr lang="en-US" sz="1400" dirty="0"/>
                    </a:p>
                  </a:txBody>
                  <a:tcPr marL="93133" marR="93133"/>
                </a:tc>
                <a:tc>
                  <a:txBody>
                    <a:bodyPr/>
                    <a:lstStyle/>
                    <a:p>
                      <a:r>
                        <a:rPr lang="en-US" sz="1400" dirty="0" smtClean="0"/>
                        <a:t>Purpose</a:t>
                      </a:r>
                      <a:endParaRPr lang="en-US" sz="1400" dirty="0"/>
                    </a:p>
                  </a:txBody>
                  <a:tcPr marL="93133" marR="93133"/>
                </a:tc>
              </a:tr>
              <a:tr h="370840">
                <a:tc>
                  <a:txBody>
                    <a:bodyPr/>
                    <a:lstStyle/>
                    <a:p>
                      <a:r>
                        <a:rPr lang="en-US" sz="1400" dirty="0" smtClean="0"/>
                        <a:t>$http</a:t>
                      </a:r>
                      <a:endParaRPr lang="en-US" sz="1400" dirty="0"/>
                    </a:p>
                  </a:txBody>
                  <a:tcPr marL="93133" marR="93133"/>
                </a:tc>
                <a:tc>
                  <a:txBody>
                    <a:bodyPr/>
                    <a:lstStyle/>
                    <a:p>
                      <a:r>
                        <a:rPr lang="en-US" sz="1400" dirty="0" smtClean="0"/>
                        <a:t>used to communicate with the remote HTTP servers using </a:t>
                      </a:r>
                      <a:r>
                        <a:rPr lang="en-US" sz="1400" dirty="0" err="1" smtClean="0"/>
                        <a:t>XMLHttpRequest</a:t>
                      </a:r>
                      <a:r>
                        <a:rPr lang="en-US" sz="1400" dirty="0" smtClean="0"/>
                        <a:t> object </a:t>
                      </a:r>
                      <a:endParaRPr lang="en-US" sz="1400" dirty="0"/>
                    </a:p>
                  </a:txBody>
                  <a:tcPr marL="93133" marR="93133"/>
                </a:tc>
              </a:tr>
              <a:tr h="370840">
                <a:tc>
                  <a:txBody>
                    <a:bodyPr/>
                    <a:lstStyle/>
                    <a:p>
                      <a:r>
                        <a:rPr lang="en-US" sz="1400" dirty="0" smtClean="0"/>
                        <a:t>$location</a:t>
                      </a:r>
                      <a:endParaRPr lang="en-US" sz="1400" dirty="0"/>
                    </a:p>
                  </a:txBody>
                  <a:tcPr marL="93133" marR="93133"/>
                </a:tc>
                <a:tc>
                  <a:txBody>
                    <a:bodyPr/>
                    <a:lstStyle/>
                    <a:p>
                      <a:r>
                        <a:rPr lang="en-US" sz="1400" dirty="0" smtClean="0"/>
                        <a:t>used to retrieve the URL in the browser address bar</a:t>
                      </a:r>
                      <a:endParaRPr lang="en-US" sz="1400" dirty="0"/>
                    </a:p>
                  </a:txBody>
                  <a:tcPr marL="93133" marR="93133"/>
                </a:tc>
              </a:tr>
              <a:tr h="370840">
                <a:tc>
                  <a:txBody>
                    <a:bodyPr/>
                    <a:lstStyle/>
                    <a:p>
                      <a:r>
                        <a:rPr lang="en-US" sz="1400" dirty="0" smtClean="0"/>
                        <a:t>$log</a:t>
                      </a:r>
                      <a:endParaRPr lang="en-US" sz="1400" dirty="0"/>
                    </a:p>
                  </a:txBody>
                  <a:tcPr marL="93133" marR="93133"/>
                </a:tc>
                <a:tc>
                  <a:txBody>
                    <a:bodyPr/>
                    <a:lstStyle/>
                    <a:p>
                      <a:r>
                        <a:rPr lang="en-US" sz="1400" dirty="0" smtClean="0"/>
                        <a:t> safely writes the message into the browser's console </a:t>
                      </a:r>
                      <a:endParaRPr lang="en-US" sz="1400" dirty="0"/>
                    </a:p>
                  </a:txBody>
                  <a:tcPr marL="93133" marR="93133"/>
                </a:tc>
              </a:tr>
              <a:tr h="370840">
                <a:tc>
                  <a:txBody>
                    <a:bodyPr/>
                    <a:lstStyle/>
                    <a:p>
                      <a:r>
                        <a:rPr lang="en-US" sz="1400" dirty="0" smtClean="0"/>
                        <a:t>$q</a:t>
                      </a:r>
                      <a:endParaRPr lang="en-US" sz="1400" dirty="0"/>
                    </a:p>
                  </a:txBody>
                  <a:tcPr marL="93133" marR="93133"/>
                </a:tc>
                <a:tc>
                  <a:txBody>
                    <a:bodyPr/>
                    <a:lstStyle/>
                    <a:p>
                      <a:r>
                        <a:rPr lang="en-US" sz="1400" dirty="0" smtClean="0"/>
                        <a:t>promise/deferred implementation </a:t>
                      </a:r>
                      <a:endParaRPr lang="en-US" sz="1400" dirty="0"/>
                    </a:p>
                  </a:txBody>
                  <a:tcPr marL="93133" marR="93133"/>
                </a:tc>
              </a:tr>
              <a:tr h="370840">
                <a:tc>
                  <a:txBody>
                    <a:bodyPr/>
                    <a:lstStyle/>
                    <a:p>
                      <a:r>
                        <a:rPr lang="en-US" sz="1400" dirty="0" smtClean="0"/>
                        <a:t>$window</a:t>
                      </a:r>
                      <a:endParaRPr lang="en-US" sz="1400" dirty="0"/>
                    </a:p>
                  </a:txBody>
                  <a:tcPr marL="93133" marR="93133"/>
                </a:tc>
                <a:tc>
                  <a:txBody>
                    <a:bodyPr/>
                    <a:lstStyle/>
                    <a:p>
                      <a:r>
                        <a:rPr lang="en-US" sz="1400" dirty="0" smtClean="0"/>
                        <a:t>reference to the browser's window object</a:t>
                      </a:r>
                      <a:endParaRPr lang="en-US" sz="1400" dirty="0"/>
                    </a:p>
                  </a:txBody>
                  <a:tcPr marL="93133" marR="93133"/>
                </a:tc>
              </a:tr>
              <a:tr h="370840">
                <a:tc>
                  <a:txBody>
                    <a:bodyPr/>
                    <a:lstStyle/>
                    <a:p>
                      <a:r>
                        <a:rPr lang="en-US" sz="1400" dirty="0" smtClean="0"/>
                        <a:t>$</a:t>
                      </a:r>
                      <a:r>
                        <a:rPr lang="en-US" sz="1400" dirty="0" err="1" smtClean="0"/>
                        <a:t>anchorScroll</a:t>
                      </a:r>
                      <a:endParaRPr lang="en-US" sz="1400" dirty="0"/>
                    </a:p>
                  </a:txBody>
                  <a:tcPr marL="93133" marR="93133"/>
                </a:tc>
                <a:tc>
                  <a:txBody>
                    <a:bodyPr/>
                    <a:lstStyle/>
                    <a:p>
                      <a:r>
                        <a:rPr lang="en-US" sz="1400" dirty="0" smtClean="0"/>
                        <a:t>scrolls to the related element</a:t>
                      </a:r>
                      <a:endParaRPr lang="en-US" sz="1400" dirty="0"/>
                    </a:p>
                  </a:txBody>
                  <a:tcPr marL="93133" marR="93133"/>
                </a:tc>
              </a:tr>
              <a:tr h="370840">
                <a:tc>
                  <a:txBody>
                    <a:bodyPr/>
                    <a:lstStyle/>
                    <a:p>
                      <a:r>
                        <a:rPr lang="en-US" sz="1400" dirty="0" smtClean="0"/>
                        <a:t>$filter</a:t>
                      </a:r>
                      <a:endParaRPr lang="en-US" sz="1400" dirty="0"/>
                    </a:p>
                  </a:txBody>
                  <a:tcPr marL="93133" marR="93133"/>
                </a:tc>
                <a:tc>
                  <a:txBody>
                    <a:bodyPr/>
                    <a:lstStyle/>
                    <a:p>
                      <a:r>
                        <a:rPr lang="en-US" sz="1400" dirty="0" smtClean="0"/>
                        <a:t>used for formatting data displayed to the user</a:t>
                      </a:r>
                      <a:endParaRPr lang="en-US" sz="1400" dirty="0"/>
                    </a:p>
                  </a:txBody>
                  <a:tcPr marL="93133" marR="93133"/>
                </a:tc>
              </a:tr>
              <a:tr h="370840">
                <a:tc>
                  <a:txBody>
                    <a:bodyPr/>
                    <a:lstStyle/>
                    <a:p>
                      <a:r>
                        <a:rPr lang="en-US" sz="1400" dirty="0" smtClean="0"/>
                        <a:t>$route</a:t>
                      </a:r>
                      <a:endParaRPr lang="en-US" sz="1400" dirty="0"/>
                    </a:p>
                  </a:txBody>
                  <a:tcPr marL="93133" marR="93133"/>
                </a:tc>
                <a:tc>
                  <a:txBody>
                    <a:bodyPr/>
                    <a:lstStyle/>
                    <a:p>
                      <a:r>
                        <a:rPr lang="en-US" sz="1400" dirty="0" smtClean="0"/>
                        <a:t>used for deep-linking URLs to controllers and views </a:t>
                      </a:r>
                      <a:endParaRPr lang="en-US" sz="1400" dirty="0"/>
                    </a:p>
                  </a:txBody>
                  <a:tcPr marL="93133" marR="93133"/>
                </a:tc>
              </a:tr>
              <a:tr h="370840">
                <a:tc>
                  <a:txBody>
                    <a:bodyPr/>
                    <a:lstStyle/>
                    <a:p>
                      <a:r>
                        <a:rPr lang="en-US" sz="1400" dirty="0" smtClean="0"/>
                        <a:t>$</a:t>
                      </a:r>
                      <a:r>
                        <a:rPr lang="en-US" sz="1400" dirty="0" err="1" smtClean="0"/>
                        <a:t>routeParams</a:t>
                      </a:r>
                      <a:endParaRPr lang="en-US" sz="1400" dirty="0"/>
                    </a:p>
                  </a:txBody>
                  <a:tcPr marL="93133" marR="93133"/>
                </a:tc>
                <a:tc>
                  <a:txBody>
                    <a:bodyPr/>
                    <a:lstStyle/>
                    <a:p>
                      <a:r>
                        <a:rPr lang="en-US" sz="1400" dirty="0" smtClean="0"/>
                        <a:t>allows you to retrieve the current set of route parameters</a:t>
                      </a:r>
                      <a:endParaRPr lang="en-US" sz="1400" dirty="0"/>
                    </a:p>
                  </a:txBody>
                  <a:tcPr marL="93133" marR="93133"/>
                </a:tc>
              </a:tr>
            </a:tbl>
          </a:graphicData>
        </a:graphic>
      </p:graphicFrame>
    </p:spTree>
    <p:extLst>
      <p:ext uri="{BB962C8B-B14F-4D97-AF65-F5344CB8AC3E}">
        <p14:creationId xmlns:p14="http://schemas.microsoft.com/office/powerpoint/2010/main" val="381909154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Services in Angular</a:t>
            </a:r>
            <a:endParaRPr lang="en-US" dirty="0"/>
          </a:p>
        </p:txBody>
      </p:sp>
      <p:sp>
        <p:nvSpPr>
          <p:cNvPr id="3" name="Content Placeholder 2"/>
          <p:cNvSpPr>
            <a:spLocks noGrp="1"/>
          </p:cNvSpPr>
          <p:nvPr>
            <p:ph idx="1"/>
          </p:nvPr>
        </p:nvSpPr>
        <p:spPr>
          <a:xfrm>
            <a:off x="507868" y="1047560"/>
            <a:ext cx="11173090" cy="5181600"/>
          </a:xfrm>
        </p:spPr>
        <p:txBody>
          <a:bodyPr>
            <a:normAutofit/>
          </a:bodyPr>
          <a:lstStyle/>
          <a:p>
            <a:r>
              <a:rPr lang="en-US" sz="2800" dirty="0"/>
              <a:t>What type of code should be written in a service?</a:t>
            </a:r>
          </a:p>
          <a:p>
            <a:pPr lvl="1"/>
            <a:r>
              <a:rPr lang="en-US" dirty="0"/>
              <a:t>Any code which is to be shared across controllers</a:t>
            </a:r>
          </a:p>
          <a:p>
            <a:pPr lvl="1"/>
            <a:r>
              <a:rPr lang="en-US" dirty="0"/>
              <a:t>Any code which calls to servers across the network</a:t>
            </a:r>
          </a:p>
          <a:p>
            <a:pPr>
              <a:lnSpc>
                <a:spcPct val="150000"/>
              </a:lnSpc>
            </a:pPr>
            <a:r>
              <a:rPr lang="en-US" sz="2800" dirty="0"/>
              <a:t>How do you create a service?</a:t>
            </a:r>
          </a:p>
          <a:p>
            <a:pPr lvl="1"/>
            <a:r>
              <a:rPr lang="en-US" dirty="0"/>
              <a:t>Call </a:t>
            </a:r>
            <a:r>
              <a:rPr lang="en-US" sz="1800" b="1" dirty="0">
                <a:solidFill>
                  <a:srgbClr val="800000"/>
                </a:solidFill>
              </a:rPr>
              <a:t>factory</a:t>
            </a:r>
            <a:r>
              <a:rPr lang="en-US" dirty="0"/>
              <a:t> method on App Module object to create a new service</a:t>
            </a:r>
          </a:p>
          <a:p>
            <a:pPr lvl="1"/>
            <a:endParaRPr lang="en-US" dirty="0"/>
          </a:p>
          <a:p>
            <a:endParaRPr lang="en-US" sz="2800" dirty="0"/>
          </a:p>
          <a:p>
            <a:endParaRPr lang="en-US" sz="2800" dirty="0"/>
          </a:p>
          <a:p>
            <a:r>
              <a:rPr lang="en-US" sz="2800" dirty="0"/>
              <a:t>How do you use the service from a controller?</a:t>
            </a:r>
          </a:p>
          <a:p>
            <a:pPr lvl="1"/>
            <a:r>
              <a:rPr lang="en-US" sz="2000" dirty="0"/>
              <a:t>Pass it by name to any controller function to trigger code injection</a:t>
            </a:r>
          </a:p>
        </p:txBody>
      </p:sp>
      <p:sp>
        <p:nvSpPr>
          <p:cNvPr id="4" name="TextBox 3"/>
          <p:cNvSpPr txBox="1"/>
          <p:nvPr/>
        </p:nvSpPr>
        <p:spPr>
          <a:xfrm>
            <a:off x="1122300" y="3500358"/>
            <a:ext cx="4584909" cy="1183466"/>
          </a:xfrm>
          <a:prstGeom prst="rect">
            <a:avLst/>
          </a:prstGeom>
          <a:solidFill>
            <a:schemeClr val="bg1"/>
          </a:solidFill>
          <a:ln>
            <a:solidFill>
              <a:schemeClr val="bg1">
                <a:lumMod val="50000"/>
              </a:schemeClr>
            </a:solidFill>
          </a:ln>
        </p:spPr>
        <p:txBody>
          <a:bodyPr wrap="none" rtlCol="0">
            <a:spAutoFit/>
          </a:bodyPr>
          <a:lstStyle/>
          <a:p>
            <a:r>
              <a:rPr lang="en-US" sz="1013" noProof="1">
                <a:latin typeface="Consolas" panose="020B0609020204030204" pitchFamily="49" charset="0"/>
                <a:cs typeface="Consolas" panose="020B0609020204030204" pitchFamily="49" charset="0"/>
              </a:rPr>
              <a:t>Wingtip.App.factory(</a:t>
            </a:r>
            <a:r>
              <a:rPr lang="en-US" sz="1013" noProof="1">
                <a:solidFill>
                  <a:srgbClr val="FF0000"/>
                </a:solidFill>
                <a:latin typeface="Consolas" panose="020B0609020204030204" pitchFamily="49" charset="0"/>
                <a:cs typeface="Consolas" panose="020B0609020204030204" pitchFamily="49" charset="0"/>
              </a:rPr>
              <a:t>"welcomeService"</a:t>
            </a:r>
            <a:r>
              <a:rPr lang="en-US" sz="1013" noProof="1">
                <a:latin typeface="Consolas" panose="020B0609020204030204" pitchFamily="49" charset="0"/>
                <a:cs typeface="Consolas" panose="020B0609020204030204" pitchFamily="49" charset="0"/>
              </a:rPr>
              <a:t>, </a:t>
            </a:r>
            <a:r>
              <a:rPr lang="en-US" sz="1013" noProof="1">
                <a:solidFill>
                  <a:srgbClr val="0070C0"/>
                </a:solidFill>
                <a:latin typeface="Consolas" panose="020B0609020204030204" pitchFamily="49" charset="0"/>
                <a:cs typeface="Consolas" panose="020B0609020204030204" pitchFamily="49" charset="0"/>
              </a:rPr>
              <a:t>function</a:t>
            </a:r>
            <a:r>
              <a:rPr lang="en-US" sz="1013" noProof="1">
                <a:latin typeface="Consolas" panose="020B0609020204030204" pitchFamily="49" charset="0"/>
                <a:cs typeface="Consolas" panose="020B0609020204030204" pitchFamily="49" charset="0"/>
              </a:rPr>
              <a:t> ($rootScope) {</a:t>
            </a:r>
          </a:p>
          <a:p>
            <a:r>
              <a:rPr lang="en-US" sz="1013" noProof="1">
                <a:latin typeface="Consolas" panose="020B0609020204030204" pitchFamily="49" charset="0"/>
                <a:cs typeface="Consolas" panose="020B0609020204030204" pitchFamily="49" charset="0"/>
              </a:rPr>
              <a:t>    </a:t>
            </a:r>
            <a:r>
              <a:rPr lang="en-US" sz="1013" noProof="1">
                <a:solidFill>
                  <a:srgbClr val="0070C0"/>
                </a:solidFill>
                <a:latin typeface="Consolas" panose="020B0609020204030204" pitchFamily="49" charset="0"/>
                <a:cs typeface="Consolas" panose="020B0609020204030204" pitchFamily="49" charset="0"/>
              </a:rPr>
              <a:t>var</a:t>
            </a:r>
            <a:r>
              <a:rPr lang="en-US" sz="1013" noProof="1">
                <a:latin typeface="Consolas" panose="020B0609020204030204" pitchFamily="49" charset="0"/>
                <a:cs typeface="Consolas" panose="020B0609020204030204" pitchFamily="49" charset="0"/>
              </a:rPr>
              <a:t> welcomeService = {};</a:t>
            </a:r>
          </a:p>
          <a:p>
            <a:r>
              <a:rPr lang="en-US" sz="1013" noProof="1">
                <a:latin typeface="Consolas" panose="020B0609020204030204" pitchFamily="49" charset="0"/>
                <a:cs typeface="Consolas" panose="020B0609020204030204" pitchFamily="49" charset="0"/>
              </a:rPr>
              <a:t>    welcomeService.greet = </a:t>
            </a:r>
            <a:r>
              <a:rPr lang="en-US" sz="1013" noProof="1">
                <a:solidFill>
                  <a:srgbClr val="0070C0"/>
                </a:solidFill>
                <a:latin typeface="Consolas" panose="020B0609020204030204" pitchFamily="49" charset="0"/>
                <a:cs typeface="Consolas" panose="020B0609020204030204" pitchFamily="49" charset="0"/>
              </a:rPr>
              <a:t>function</a:t>
            </a:r>
            <a:r>
              <a:rPr lang="en-US" sz="1013" noProof="1">
                <a:latin typeface="Consolas" panose="020B0609020204030204" pitchFamily="49" charset="0"/>
                <a:cs typeface="Consolas" panose="020B0609020204030204" pitchFamily="49" charset="0"/>
              </a:rPr>
              <a:t> () {</a:t>
            </a:r>
          </a:p>
          <a:p>
            <a:r>
              <a:rPr lang="en-US" sz="1013" noProof="1">
                <a:latin typeface="Consolas" panose="020B0609020204030204" pitchFamily="49" charset="0"/>
                <a:cs typeface="Consolas" panose="020B0609020204030204" pitchFamily="49" charset="0"/>
              </a:rPr>
              <a:t>        alert(</a:t>
            </a:r>
            <a:r>
              <a:rPr lang="en-US" sz="1013" noProof="1">
                <a:solidFill>
                  <a:srgbClr val="FF0000"/>
                </a:solidFill>
                <a:latin typeface="Consolas" panose="020B0609020204030204" pitchFamily="49" charset="0"/>
                <a:cs typeface="Consolas" panose="020B0609020204030204" pitchFamily="49" charset="0"/>
              </a:rPr>
              <a:t>"Hi!"</a:t>
            </a:r>
            <a:r>
              <a:rPr lang="en-US" sz="1013" noProof="1">
                <a:latin typeface="Consolas" panose="020B0609020204030204" pitchFamily="49" charset="0"/>
                <a:cs typeface="Consolas" panose="020B0609020204030204" pitchFamily="49" charset="0"/>
              </a:rPr>
              <a:t>);</a:t>
            </a:r>
          </a:p>
          <a:p>
            <a:r>
              <a:rPr lang="en-US" sz="1013" noProof="1">
                <a:latin typeface="Consolas" panose="020B0609020204030204" pitchFamily="49" charset="0"/>
                <a:cs typeface="Consolas" panose="020B0609020204030204" pitchFamily="49" charset="0"/>
              </a:rPr>
              <a:t>    };</a:t>
            </a:r>
          </a:p>
          <a:p>
            <a:r>
              <a:rPr lang="en-US" sz="1013" noProof="1">
                <a:latin typeface="Consolas" panose="020B0609020204030204" pitchFamily="49" charset="0"/>
                <a:cs typeface="Consolas" panose="020B0609020204030204" pitchFamily="49" charset="0"/>
              </a:rPr>
              <a:t>    </a:t>
            </a:r>
            <a:r>
              <a:rPr lang="en-US" sz="1013" noProof="1">
                <a:solidFill>
                  <a:srgbClr val="0070C0"/>
                </a:solidFill>
                <a:latin typeface="Consolas" panose="020B0609020204030204" pitchFamily="49" charset="0"/>
                <a:cs typeface="Consolas" panose="020B0609020204030204" pitchFamily="49" charset="0"/>
              </a:rPr>
              <a:t>return</a:t>
            </a:r>
            <a:r>
              <a:rPr lang="en-US" sz="1013" noProof="1">
                <a:latin typeface="Consolas" panose="020B0609020204030204" pitchFamily="49" charset="0"/>
                <a:cs typeface="Consolas" panose="020B0609020204030204" pitchFamily="49" charset="0"/>
              </a:rPr>
              <a:t> welcomeService;</a:t>
            </a:r>
          </a:p>
          <a:p>
            <a:r>
              <a:rPr lang="en-US" sz="1013" noProof="1">
                <a:latin typeface="Consolas" panose="020B0609020204030204" pitchFamily="49" charset="0"/>
                <a:cs typeface="Consolas" panose="020B0609020204030204" pitchFamily="49" charset="0"/>
              </a:rPr>
              <a:t>});</a:t>
            </a:r>
            <a:endParaRPr lang="en-US" sz="1013" noProof="1">
              <a:latin typeface="Consolas" panose="020B0609020204030204" pitchFamily="49" charset="0"/>
              <a:cs typeface="Consolas" panose="020B0609020204030204" pitchFamily="49" charset="0"/>
            </a:endParaRPr>
          </a:p>
        </p:txBody>
      </p:sp>
      <p:sp>
        <p:nvSpPr>
          <p:cNvPr id="5" name="TextBox 4"/>
          <p:cNvSpPr txBox="1"/>
          <p:nvPr/>
        </p:nvSpPr>
        <p:spPr>
          <a:xfrm>
            <a:off x="1122299" y="5793303"/>
            <a:ext cx="4584909" cy="871713"/>
          </a:xfrm>
          <a:prstGeom prst="rect">
            <a:avLst/>
          </a:prstGeom>
          <a:noFill/>
          <a:ln>
            <a:solidFill>
              <a:schemeClr val="bg1">
                <a:lumMod val="50000"/>
              </a:schemeClr>
            </a:solidFill>
          </a:ln>
        </p:spPr>
        <p:txBody>
          <a:bodyPr wrap="none" rtlCol="0">
            <a:spAutoFit/>
          </a:bodyPr>
          <a:lstStyle/>
          <a:p>
            <a:r>
              <a:rPr lang="en-US" sz="1013" noProof="1">
                <a:latin typeface="Consolas" panose="020B0609020204030204" pitchFamily="49" charset="0"/>
                <a:cs typeface="Consolas" panose="020B0609020204030204" pitchFamily="49" charset="0"/>
              </a:rPr>
              <a:t>Wingtip.App.controller(</a:t>
            </a:r>
            <a:r>
              <a:rPr lang="en-US" sz="1013" noProof="1">
                <a:solidFill>
                  <a:srgbClr val="FF0000"/>
                </a:solidFill>
                <a:latin typeface="Consolas" panose="020B0609020204030204" pitchFamily="49" charset="0"/>
                <a:cs typeface="Consolas" panose="020B0609020204030204" pitchFamily="49" charset="0"/>
              </a:rPr>
              <a:t>"myCtrl"</a:t>
            </a:r>
            <a:r>
              <a:rPr lang="en-US" sz="1013" noProof="1">
                <a:latin typeface="Consolas" panose="020B0609020204030204" pitchFamily="49" charset="0"/>
                <a:cs typeface="Consolas" panose="020B0609020204030204" pitchFamily="49" charset="0"/>
              </a:rPr>
              <a:t>, [</a:t>
            </a:r>
            <a:r>
              <a:rPr lang="en-US" sz="1013" noProof="1">
                <a:solidFill>
                  <a:srgbClr val="FF0000"/>
                </a:solidFill>
                <a:latin typeface="Consolas" panose="020B0609020204030204" pitchFamily="49" charset="0"/>
                <a:cs typeface="Consolas" panose="020B0609020204030204" pitchFamily="49" charset="0"/>
              </a:rPr>
              <a:t>"$scope"</a:t>
            </a:r>
            <a:r>
              <a:rPr lang="en-US" sz="1013" noProof="1">
                <a:latin typeface="Consolas" panose="020B0609020204030204" pitchFamily="49" charset="0"/>
                <a:cs typeface="Consolas" panose="020B0609020204030204" pitchFamily="49" charset="0"/>
              </a:rPr>
              <a:t>, </a:t>
            </a:r>
            <a:r>
              <a:rPr lang="en-US" sz="1013" noProof="1">
                <a:solidFill>
                  <a:srgbClr val="FF0000"/>
                </a:solidFill>
                <a:latin typeface="Consolas" panose="020B0609020204030204" pitchFamily="49" charset="0"/>
                <a:cs typeface="Consolas" panose="020B0609020204030204" pitchFamily="49" charset="0"/>
              </a:rPr>
              <a:t>"welcomeService"</a:t>
            </a:r>
            <a:r>
              <a:rPr lang="en-US" sz="1013" noProof="1">
                <a:latin typeface="Consolas" panose="020B0609020204030204" pitchFamily="49" charset="0"/>
                <a:cs typeface="Consolas" panose="020B0609020204030204" pitchFamily="49" charset="0"/>
              </a:rPr>
              <a:t>,</a:t>
            </a:r>
          </a:p>
          <a:p>
            <a:r>
              <a:rPr lang="en-US" sz="1013" noProof="1">
                <a:solidFill>
                  <a:srgbClr val="0070C0"/>
                </a:solidFill>
                <a:latin typeface="Consolas" panose="020B0609020204030204" pitchFamily="49" charset="0"/>
                <a:cs typeface="Consolas" panose="020B0609020204030204" pitchFamily="49" charset="0"/>
              </a:rPr>
              <a:t>function</a:t>
            </a:r>
            <a:r>
              <a:rPr lang="en-US" sz="1013" noProof="1">
                <a:latin typeface="Consolas" panose="020B0609020204030204" pitchFamily="49" charset="0"/>
                <a:cs typeface="Consolas" panose="020B0609020204030204" pitchFamily="49" charset="0"/>
              </a:rPr>
              <a:t> contactsCtrl($scope, welcomeService) {</a:t>
            </a:r>
          </a:p>
          <a:p>
            <a:r>
              <a:rPr lang="en-US" sz="1013" noProof="1">
                <a:latin typeface="Consolas" panose="020B0609020204030204" pitchFamily="49" charset="0"/>
                <a:cs typeface="Consolas" panose="020B0609020204030204" pitchFamily="49" charset="0"/>
              </a:rPr>
              <a:t>      welcomeService.greet();</a:t>
            </a:r>
          </a:p>
          <a:p>
            <a:r>
              <a:rPr lang="en-US" sz="1013" noProof="1">
                <a:latin typeface="Consolas" panose="020B0609020204030204" pitchFamily="49" charset="0"/>
                <a:cs typeface="Consolas" panose="020B0609020204030204" pitchFamily="49" charset="0"/>
              </a:rPr>
              <a:t>   }]</a:t>
            </a:r>
          </a:p>
          <a:p>
            <a:r>
              <a:rPr lang="en-US" sz="1013" noProof="1">
                <a:latin typeface="Consolas" panose="020B0609020204030204" pitchFamily="49" charset="0"/>
                <a:cs typeface="Consolas" panose="020B0609020204030204" pitchFamily="49" charset="0"/>
              </a:rPr>
              <a:t>);</a:t>
            </a:r>
            <a:endParaRPr lang="en-US" sz="1013"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68310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Best Practices with Services and Controllers</a:t>
            </a:r>
            <a:endParaRPr lang="en-US" sz="4800" dirty="0"/>
          </a:p>
        </p:txBody>
      </p:sp>
      <p:sp>
        <p:nvSpPr>
          <p:cNvPr id="3" name="Content Placeholder 2"/>
          <p:cNvSpPr>
            <a:spLocks noGrp="1"/>
          </p:cNvSpPr>
          <p:nvPr>
            <p:ph type="body" sz="quarter" idx="10"/>
          </p:nvPr>
        </p:nvSpPr>
        <p:spPr/>
        <p:txBody>
          <a:bodyPr/>
          <a:lstStyle/>
          <a:p>
            <a:r>
              <a:rPr lang="en-US" smtClean="0"/>
              <a:t>Controllers should never reference the DOM</a:t>
            </a:r>
          </a:p>
          <a:p>
            <a:pPr lvl="1"/>
            <a:r>
              <a:rPr lang="en-US" smtClean="0"/>
              <a:t>DOM manipulation done using custom Directives</a:t>
            </a:r>
          </a:p>
          <a:p>
            <a:r>
              <a:rPr lang="en-US" smtClean="0"/>
              <a:t>Controllers should define view behavior</a:t>
            </a:r>
          </a:p>
          <a:p>
            <a:pPr lvl="1"/>
            <a:r>
              <a:rPr lang="en-US" smtClean="0"/>
              <a:t>What happens when user clicks Filter button?</a:t>
            </a:r>
          </a:p>
          <a:p>
            <a:pPr lvl="1"/>
            <a:r>
              <a:rPr lang="en-US" smtClean="0"/>
              <a:t>What happens when user clicks Save button?</a:t>
            </a:r>
          </a:p>
          <a:p>
            <a:r>
              <a:rPr lang="en-US" smtClean="0"/>
              <a:t>Controllers should not contain any data access code</a:t>
            </a:r>
          </a:p>
          <a:p>
            <a:pPr lvl="1"/>
            <a:r>
              <a:rPr lang="en-US" smtClean="0"/>
              <a:t>Code to call across network should be written in service(s)</a:t>
            </a:r>
          </a:p>
          <a:p>
            <a:r>
              <a:rPr lang="en-US" smtClean="0"/>
              <a:t>Services should rarely reference the DOM</a:t>
            </a:r>
          </a:p>
          <a:p>
            <a:pPr lvl="1"/>
            <a:r>
              <a:rPr lang="en-US" smtClean="0"/>
              <a:t>Exception is service which interacts with user using modal dialog</a:t>
            </a:r>
          </a:p>
          <a:p>
            <a:pPr lvl="1"/>
            <a:r>
              <a:rPr lang="en-US" smtClean="0"/>
              <a:t>Service logic should be completely decoupled from all views</a:t>
            </a:r>
          </a:p>
          <a:p>
            <a:pPr lvl="1"/>
            <a:endParaRPr lang="en-US" smtClean="0"/>
          </a:p>
          <a:p>
            <a:endParaRPr lang="en-US" dirty="0"/>
          </a:p>
        </p:txBody>
      </p:sp>
    </p:spTree>
    <p:extLst>
      <p:ext uri="{BB962C8B-B14F-4D97-AF65-F5344CB8AC3E}">
        <p14:creationId xmlns:p14="http://schemas.microsoft.com/office/powerpoint/2010/main" val="193050997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Controller Processing Flow</a:t>
            </a:r>
            <a:endParaRPr lang="en-US" dirty="0"/>
          </a:p>
        </p:txBody>
      </p:sp>
      <p:sp>
        <p:nvSpPr>
          <p:cNvPr id="16" name="Content Placeholder 15"/>
          <p:cNvSpPr>
            <a:spLocks noGrp="1"/>
          </p:cNvSpPr>
          <p:nvPr>
            <p:ph idx="1"/>
          </p:nvPr>
        </p:nvSpPr>
        <p:spPr>
          <a:xfrm>
            <a:off x="715107" y="956724"/>
            <a:ext cx="10926559" cy="5181600"/>
          </a:xfrm>
        </p:spPr>
        <p:txBody>
          <a:bodyPr>
            <a:normAutofit/>
          </a:bodyPr>
          <a:lstStyle/>
          <a:p>
            <a:pPr marL="0" indent="-514350">
              <a:spcBef>
                <a:spcPts val="300"/>
              </a:spcBef>
              <a:spcAft>
                <a:spcPts val="0"/>
              </a:spcAft>
              <a:buFont typeface="+mj-lt"/>
              <a:buAutoNum type="arabicPeriod"/>
            </a:pPr>
            <a:r>
              <a:rPr lang="en-US" sz="2400" dirty="0"/>
              <a:t>Incoming request routed to Controller using app's route map</a:t>
            </a:r>
          </a:p>
          <a:p>
            <a:pPr marL="0" indent="-514350">
              <a:spcBef>
                <a:spcPts val="300"/>
              </a:spcBef>
              <a:spcAft>
                <a:spcPts val="0"/>
              </a:spcAft>
              <a:buFont typeface="+mj-lt"/>
              <a:buAutoNum type="arabicPeriod"/>
            </a:pPr>
            <a:r>
              <a:rPr lang="en-US" sz="2400" dirty="0"/>
              <a:t>Controller calls data access function provided by custom service</a:t>
            </a:r>
          </a:p>
          <a:p>
            <a:pPr marL="0" indent="-514350">
              <a:spcBef>
                <a:spcPts val="300"/>
              </a:spcBef>
              <a:spcAft>
                <a:spcPts val="0"/>
              </a:spcAft>
              <a:buFont typeface="+mj-lt"/>
              <a:buAutoNum type="arabicPeriod"/>
            </a:pPr>
            <a:r>
              <a:rPr lang="en-US" sz="2400" dirty="0"/>
              <a:t>Custom service calls across network to fetch SharePoint list data</a:t>
            </a:r>
          </a:p>
          <a:p>
            <a:pPr marL="0" indent="-514350">
              <a:spcBef>
                <a:spcPts val="300"/>
              </a:spcBef>
              <a:spcAft>
                <a:spcPts val="0"/>
              </a:spcAft>
              <a:buFont typeface="+mj-lt"/>
              <a:buAutoNum type="arabicPeriod"/>
            </a:pPr>
            <a:r>
              <a:rPr lang="en-US" sz="2400" dirty="0"/>
              <a:t>Custom service returns SharePoint list data to Controller</a:t>
            </a:r>
          </a:p>
          <a:p>
            <a:pPr marL="0" indent="-514350">
              <a:spcBef>
                <a:spcPts val="300"/>
              </a:spcBef>
              <a:spcAft>
                <a:spcPts val="0"/>
              </a:spcAft>
              <a:buFont typeface="+mj-lt"/>
              <a:buAutoNum type="arabicPeriod"/>
            </a:pPr>
            <a:r>
              <a:rPr lang="en-US" sz="2400" dirty="0"/>
              <a:t>Controller uses SharePoint list data to create model</a:t>
            </a:r>
          </a:p>
          <a:p>
            <a:pPr marL="0" indent="-514350">
              <a:spcBef>
                <a:spcPts val="300"/>
              </a:spcBef>
              <a:spcAft>
                <a:spcPts val="0"/>
              </a:spcAft>
              <a:buFont typeface="+mj-lt"/>
              <a:buAutoNum type="arabicPeriod"/>
            </a:pPr>
            <a:r>
              <a:rPr lang="en-US" sz="2400" dirty="0"/>
              <a:t>Controller passes model to View Template using $scope</a:t>
            </a:r>
          </a:p>
          <a:p>
            <a:pPr marL="0" indent="-514350">
              <a:spcBef>
                <a:spcPts val="300"/>
              </a:spcBef>
              <a:spcAft>
                <a:spcPts val="0"/>
              </a:spcAft>
              <a:buFont typeface="+mj-lt"/>
              <a:buAutoNum type="arabicPeriod"/>
            </a:pPr>
            <a:r>
              <a:rPr lang="en-US" sz="2400" dirty="0"/>
              <a:t>View Template binds to model data using Directives</a:t>
            </a:r>
          </a:p>
          <a:p>
            <a:pPr marL="0" indent="-514350">
              <a:spcBef>
                <a:spcPts val="300"/>
              </a:spcBef>
              <a:spcAft>
                <a:spcPts val="0"/>
              </a:spcAft>
              <a:buFont typeface="+mj-lt"/>
              <a:buAutoNum type="arabicPeriod"/>
            </a:pPr>
            <a:r>
              <a:rPr lang="en-US" sz="2400" dirty="0"/>
              <a:t>View Templates renders HTML which is returned to client</a:t>
            </a:r>
            <a:endParaRPr lang="en-US" sz="2400" dirty="0"/>
          </a:p>
        </p:txBody>
      </p:sp>
      <p:grpSp>
        <p:nvGrpSpPr>
          <p:cNvPr id="28" name="Group 27"/>
          <p:cNvGrpSpPr/>
          <p:nvPr/>
        </p:nvGrpSpPr>
        <p:grpSpPr>
          <a:xfrm>
            <a:off x="1246920" y="4141148"/>
            <a:ext cx="7543800" cy="2464806"/>
            <a:chOff x="609600" y="1143000"/>
            <a:chExt cx="7696200" cy="2514600"/>
          </a:xfrm>
        </p:grpSpPr>
        <p:sp>
          <p:nvSpPr>
            <p:cNvPr id="27" name="Rounded Rectangle 26"/>
            <p:cNvSpPr/>
            <p:nvPr/>
          </p:nvSpPr>
          <p:spPr>
            <a:xfrm>
              <a:off x="609600" y="1143000"/>
              <a:ext cx="7696200" cy="2514600"/>
            </a:xfrm>
            <a:prstGeom prst="roundRect">
              <a:avLst>
                <a:gd name="adj" fmla="val 25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90542" y="1295401"/>
              <a:ext cx="7462858" cy="2209800"/>
              <a:chOff x="690542" y="1295400"/>
              <a:chExt cx="7934548" cy="2366495"/>
            </a:xfrm>
          </p:grpSpPr>
          <p:sp>
            <p:nvSpPr>
              <p:cNvPr id="23" name="Down Arrow 22"/>
              <p:cNvSpPr/>
              <p:nvPr/>
            </p:nvSpPr>
            <p:spPr>
              <a:xfrm>
                <a:off x="2779292" y="1864329"/>
                <a:ext cx="449163" cy="1060086"/>
              </a:xfrm>
              <a:prstGeom prst="downArrow">
                <a:avLst/>
              </a:prstGeom>
              <a:solidFill>
                <a:schemeClr val="tx2">
                  <a:lumMod val="75000"/>
                  <a:lumOff val="2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bwMode="auto">
              <a:xfrm>
                <a:off x="2240035" y="1363807"/>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Controller</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ounded Rectangle 3"/>
              <p:cNvSpPr/>
              <p:nvPr/>
            </p:nvSpPr>
            <p:spPr bwMode="auto">
              <a:xfrm>
                <a:off x="2277830" y="2970656"/>
                <a:ext cx="1402891" cy="561336"/>
              </a:xfrm>
              <a:prstGeom prst="roundRect">
                <a:avLst/>
              </a:prstGeom>
              <a:solidFill>
                <a:schemeClr val="accent3">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View Template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4222128" y="1351145"/>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Custom Service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ight Arrow 9"/>
              <p:cNvSpPr/>
              <p:nvPr/>
            </p:nvSpPr>
            <p:spPr>
              <a:xfrm>
                <a:off x="795214" y="1295400"/>
                <a:ext cx="1317659" cy="709579"/>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Incoming Request</a:t>
                </a:r>
                <a:endParaRPr lang="en-US" sz="1200" b="1" dirty="0">
                  <a:solidFill>
                    <a:schemeClr val="tx1"/>
                  </a:solidFill>
                </a:endParaRPr>
              </a:p>
            </p:txBody>
          </p:sp>
          <p:sp>
            <p:nvSpPr>
              <p:cNvPr id="20" name="Rectangle 19"/>
              <p:cNvSpPr/>
              <p:nvPr/>
            </p:nvSpPr>
            <p:spPr>
              <a:xfrm>
                <a:off x="7202740" y="1308062"/>
                <a:ext cx="1422350" cy="681694"/>
              </a:xfrm>
              <a:prstGeom prst="rect">
                <a:avLst/>
              </a:prstGeom>
              <a:solidFill>
                <a:schemeClr val="accent5">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SharePoint</a:t>
                </a:r>
              </a:p>
              <a:p>
                <a:pPr algn="ctr"/>
                <a:r>
                  <a:rPr lang="en-US" sz="1600" dirty="0">
                    <a:solidFill>
                      <a:schemeClr val="bg1"/>
                    </a:solidFill>
                  </a:rPr>
                  <a:t>List Data</a:t>
                </a:r>
                <a:endParaRPr lang="en-US" sz="1600" dirty="0">
                  <a:solidFill>
                    <a:schemeClr val="bg1"/>
                  </a:solidFill>
                </a:endParaRPr>
              </a:p>
            </p:txBody>
          </p:sp>
          <p:sp>
            <p:nvSpPr>
              <p:cNvPr id="7" name="Left-Right Arrow 6"/>
              <p:cNvSpPr/>
              <p:nvPr/>
            </p:nvSpPr>
            <p:spPr bwMode="auto">
              <a:xfrm>
                <a:off x="5735486" y="1375509"/>
                <a:ext cx="1394583" cy="520241"/>
              </a:xfrm>
              <a:prstGeom prst="leftRightArrow">
                <a:avLst>
                  <a:gd name="adj1" fmla="val 68950"/>
                  <a:gd name="adj2" fmla="val 58106"/>
                </a:avLst>
              </a:prstGeom>
              <a:solidFill>
                <a:schemeClr val="accent2">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900" b="1" dirty="0">
                    <a:solidFill>
                      <a:schemeClr val="tx1"/>
                    </a:solidFill>
                    <a:ea typeface="Segoe UI" pitchFamily="34" charset="0"/>
                    <a:cs typeface="Segoe UI" pitchFamily="34" charset="0"/>
                  </a:rPr>
                  <a:t>SharePoint REST API</a:t>
                </a:r>
                <a:endParaRPr lang="en-US" sz="900" b="1" dirty="0">
                  <a:solidFill>
                    <a:schemeClr val="tx1"/>
                  </a:solidFill>
                  <a:ea typeface="Segoe UI" pitchFamily="34" charset="0"/>
                  <a:cs typeface="Segoe UI" pitchFamily="34" charset="0"/>
                </a:endParaRPr>
              </a:p>
            </p:txBody>
          </p:sp>
          <p:sp>
            <p:nvSpPr>
              <p:cNvPr id="22" name="Right Arrow 21"/>
              <p:cNvSpPr/>
              <p:nvPr/>
            </p:nvSpPr>
            <p:spPr>
              <a:xfrm flipH="1">
                <a:off x="690542" y="2871297"/>
                <a:ext cx="1317659" cy="790598"/>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HTML</a:t>
                </a:r>
              </a:p>
              <a:p>
                <a:pPr algn="ctr"/>
                <a:r>
                  <a:rPr lang="en-US" sz="1000" b="1" dirty="0">
                    <a:solidFill>
                      <a:schemeClr val="tx1"/>
                    </a:solidFill>
                  </a:rPr>
                  <a:t>Response</a:t>
                </a:r>
                <a:endParaRPr lang="en-US" sz="1200" b="1" dirty="0">
                  <a:solidFill>
                    <a:schemeClr val="tx1"/>
                  </a:solidFill>
                </a:endParaRPr>
              </a:p>
            </p:txBody>
          </p:sp>
          <p:sp>
            <p:nvSpPr>
              <p:cNvPr id="5" name="Rounded Rectangle 4"/>
              <p:cNvSpPr/>
              <p:nvPr/>
            </p:nvSpPr>
            <p:spPr bwMode="auto">
              <a:xfrm>
                <a:off x="2240034" y="2161934"/>
                <a:ext cx="1440687" cy="315552"/>
              </a:xfrm>
              <a:prstGeom prst="roundRect">
                <a:avLst/>
              </a:prstGeom>
              <a:solidFill>
                <a:schemeClr val="accent2">
                  <a:lumMod val="20000"/>
                  <a:lumOff val="80000"/>
                </a:schemeClr>
              </a:solidFill>
              <a:ln>
                <a:solidFill>
                  <a:schemeClr val="tx2">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400" dirty="0">
                    <a:solidFill>
                      <a:schemeClr val="accent1"/>
                    </a:solidFill>
                    <a:ea typeface="Segoe UI" pitchFamily="34" charset="0"/>
                    <a:cs typeface="Segoe UI" pitchFamily="34" charset="0"/>
                  </a:rPr>
                  <a:t>View Model</a:t>
                </a:r>
                <a:endParaRPr lang="en-US" sz="1400" dirty="0">
                  <a:solidFill>
                    <a:schemeClr val="accent1"/>
                  </a:solidFill>
                  <a:ea typeface="Segoe UI" pitchFamily="34" charset="0"/>
                  <a:cs typeface="Segoe UI" pitchFamily="34" charset="0"/>
                </a:endParaRPr>
              </a:p>
            </p:txBody>
          </p:sp>
          <p:sp>
            <p:nvSpPr>
              <p:cNvPr id="25" name="Right Arrow 24"/>
              <p:cNvSpPr/>
              <p:nvPr/>
            </p:nvSpPr>
            <p:spPr>
              <a:xfrm>
                <a:off x="3730357" y="1511139"/>
                <a:ext cx="4191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46994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Custom Service Example: </a:t>
            </a:r>
            <a:r>
              <a:rPr lang="en-US" sz="4800" dirty="0" err="1" smtClean="0"/>
              <a:t>wingtipCrmService</a:t>
            </a:r>
            <a:endParaRPr lang="en-US" sz="4800" dirty="0"/>
          </a:p>
        </p:txBody>
      </p:sp>
      <p:pic>
        <p:nvPicPr>
          <p:cNvPr id="3" name="Picture 2"/>
          <p:cNvPicPr>
            <a:picLocks noChangeAspect="1"/>
          </p:cNvPicPr>
          <p:nvPr/>
        </p:nvPicPr>
        <p:blipFill>
          <a:blip r:embed="rId2"/>
          <a:stretch>
            <a:fillRect/>
          </a:stretch>
        </p:blipFill>
        <p:spPr>
          <a:xfrm>
            <a:off x="1681438" y="1143000"/>
            <a:ext cx="8299174" cy="5582665"/>
          </a:xfrm>
          <a:prstGeom prst="rect">
            <a:avLst/>
          </a:prstGeom>
          <a:ln>
            <a:solidFill>
              <a:schemeClr val="bg1">
                <a:lumMod val="50000"/>
              </a:schemeClr>
            </a:solidFill>
          </a:ln>
        </p:spPr>
      </p:pic>
    </p:spTree>
    <p:extLst>
      <p:ext uri="{BB962C8B-B14F-4D97-AF65-F5344CB8AC3E}">
        <p14:creationId xmlns:p14="http://schemas.microsoft.com/office/powerpoint/2010/main" val="1097293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SharePoint REST API</a:t>
            </a:r>
            <a:endParaRPr lang="en-US" dirty="0"/>
          </a:p>
        </p:txBody>
      </p:sp>
      <p:pic>
        <p:nvPicPr>
          <p:cNvPr id="3" name="Picture 2"/>
          <p:cNvPicPr>
            <a:picLocks noChangeAspect="1"/>
          </p:cNvPicPr>
          <p:nvPr/>
        </p:nvPicPr>
        <p:blipFill>
          <a:blip r:embed="rId2"/>
          <a:stretch>
            <a:fillRect/>
          </a:stretch>
        </p:blipFill>
        <p:spPr>
          <a:xfrm>
            <a:off x="1751012" y="1219200"/>
            <a:ext cx="8733132" cy="5410200"/>
          </a:xfrm>
          <a:prstGeom prst="rect">
            <a:avLst/>
          </a:prstGeom>
          <a:ln>
            <a:solidFill>
              <a:schemeClr val="bg1">
                <a:lumMod val="50000"/>
              </a:schemeClr>
            </a:solidFill>
          </a:ln>
        </p:spPr>
      </p:pic>
    </p:spTree>
    <p:extLst>
      <p:ext uri="{BB962C8B-B14F-4D97-AF65-F5344CB8AC3E}">
        <p14:creationId xmlns:p14="http://schemas.microsoft.com/office/powerpoint/2010/main" val="3265986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Adding a Custom Service to Access a SharePoint List</a:t>
            </a:r>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02024716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idx="1"/>
          </p:nvPr>
        </p:nvSpPr>
        <p:spPr/>
        <p:txBody>
          <a:bodyPr/>
          <a:lstStyle/>
          <a:p>
            <a:r>
              <a:rPr lang="en-US" dirty="0" smtClean="0"/>
              <a:t>A CSS-based Framework for faster web development</a:t>
            </a:r>
          </a:p>
          <a:p>
            <a:pPr lvl="1"/>
            <a:r>
              <a:rPr lang="en-US" dirty="0" smtClean="0"/>
              <a:t>Predefined classes for page layout with </a:t>
            </a:r>
            <a:r>
              <a:rPr lang="en-US" dirty="0" err="1" smtClean="0"/>
              <a:t>navbars</a:t>
            </a:r>
            <a:r>
              <a:rPr lang="en-US" dirty="0" smtClean="0"/>
              <a:t>, columns, forms, tables, etc.</a:t>
            </a:r>
          </a:p>
          <a:p>
            <a:pPr lvl="1"/>
            <a:r>
              <a:rPr lang="en-US" dirty="0" smtClean="0"/>
              <a:t>Provides much faster way to create HTML-based user interfaces</a:t>
            </a:r>
          </a:p>
          <a:p>
            <a:pPr lvl="1"/>
            <a:r>
              <a:rPr lang="en-US" dirty="0" smtClean="0"/>
              <a:t>Very good for creating mobile-friendly layouts</a:t>
            </a:r>
          </a:p>
          <a:p>
            <a:pPr lvl="1"/>
            <a:endParaRPr lang="en-US" dirty="0"/>
          </a:p>
        </p:txBody>
      </p:sp>
      <p:pic>
        <p:nvPicPr>
          <p:cNvPr id="4" name="Picture 3"/>
          <p:cNvPicPr>
            <a:picLocks noChangeAspect="1"/>
          </p:cNvPicPr>
          <p:nvPr/>
        </p:nvPicPr>
        <p:blipFill>
          <a:blip r:embed="rId2"/>
          <a:stretch>
            <a:fillRect/>
          </a:stretch>
        </p:blipFill>
        <p:spPr>
          <a:xfrm>
            <a:off x="1120164" y="3361314"/>
            <a:ext cx="8527929" cy="3268086"/>
          </a:xfrm>
          <a:prstGeom prst="rect">
            <a:avLst/>
          </a:prstGeom>
          <a:ln>
            <a:solidFill>
              <a:schemeClr val="bg1">
                <a:lumMod val="50000"/>
              </a:schemeClr>
            </a:solidFill>
          </a:ln>
        </p:spPr>
      </p:pic>
    </p:spTree>
    <p:extLst>
      <p:ext uri="{BB962C8B-B14F-4D97-AF65-F5344CB8AC3E}">
        <p14:creationId xmlns:p14="http://schemas.microsoft.com/office/powerpoint/2010/main" val="340681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Navbar</a:t>
            </a:r>
            <a:r>
              <a:rPr lang="en-US" dirty="0" smtClean="0"/>
              <a:t> using Bootstrap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5</a:t>
            </a:fld>
            <a:endParaRPr lang="en-US" dirty="0"/>
          </a:p>
        </p:txBody>
      </p:sp>
      <p:pic>
        <p:nvPicPr>
          <p:cNvPr id="4" name="Picture 3"/>
          <p:cNvPicPr>
            <a:picLocks noChangeAspect="1"/>
          </p:cNvPicPr>
          <p:nvPr/>
        </p:nvPicPr>
        <p:blipFill>
          <a:blip r:embed="rId2"/>
          <a:stretch>
            <a:fillRect/>
          </a:stretch>
        </p:blipFill>
        <p:spPr>
          <a:xfrm>
            <a:off x="617903" y="1937673"/>
            <a:ext cx="6568343" cy="406496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519112" y="1106996"/>
            <a:ext cx="10072444" cy="700178"/>
          </a:xfrm>
          <a:prstGeom prst="rect">
            <a:avLst/>
          </a:prstGeom>
        </p:spPr>
      </p:pic>
    </p:spTree>
    <p:extLst>
      <p:ext uri="{BB962C8B-B14F-4D97-AF65-F5344CB8AC3E}">
        <p14:creationId xmlns:p14="http://schemas.microsoft.com/office/powerpoint/2010/main" val="11312659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Layout</a:t>
            </a:r>
            <a:endParaRPr lang="en-US" dirty="0"/>
          </a:p>
        </p:txBody>
      </p:sp>
      <p:pic>
        <p:nvPicPr>
          <p:cNvPr id="4" name="Content Placeholder 3"/>
          <p:cNvPicPr>
            <a:picLocks noGrp="1" noChangeAspect="1"/>
          </p:cNvPicPr>
          <p:nvPr>
            <p:ph idx="4294967295"/>
          </p:nvPr>
        </p:nvPicPr>
        <p:blipFill rotWithShape="1">
          <a:blip r:embed="rId3"/>
          <a:srcRect l="2654" t="21453" r="2754" b="32938"/>
          <a:stretch/>
        </p:blipFill>
        <p:spPr>
          <a:xfrm>
            <a:off x="4607169" y="4687478"/>
            <a:ext cx="6891321" cy="1967801"/>
          </a:xfrm>
          <a:prstGeom prst="rect">
            <a:avLst/>
          </a:prstGeom>
          <a:ln>
            <a:solidFill>
              <a:schemeClr val="bg1">
                <a:lumMod val="50000"/>
              </a:schemeClr>
            </a:solidFill>
          </a:ln>
        </p:spPr>
      </p:pic>
      <p:pic>
        <p:nvPicPr>
          <p:cNvPr id="3" name="Picture 2"/>
          <p:cNvPicPr>
            <a:picLocks noChangeAspect="1"/>
          </p:cNvPicPr>
          <p:nvPr/>
        </p:nvPicPr>
        <p:blipFill>
          <a:blip r:embed="rId4"/>
          <a:stretch>
            <a:fillRect/>
          </a:stretch>
        </p:blipFill>
        <p:spPr>
          <a:xfrm>
            <a:off x="329958" y="1161049"/>
            <a:ext cx="5648812" cy="2484684"/>
          </a:xfrm>
          <a:prstGeom prst="rect">
            <a:avLst/>
          </a:prstGeom>
          <a:ln>
            <a:solidFill>
              <a:schemeClr val="bg1">
                <a:lumMod val="50000"/>
              </a:schemeClr>
            </a:solidFill>
          </a:ln>
        </p:spPr>
      </p:pic>
      <p:pic>
        <p:nvPicPr>
          <p:cNvPr id="5" name="Picture 4"/>
          <p:cNvPicPr>
            <a:picLocks noChangeAspect="1"/>
          </p:cNvPicPr>
          <p:nvPr/>
        </p:nvPicPr>
        <p:blipFill>
          <a:blip r:embed="rId5"/>
          <a:stretch>
            <a:fillRect/>
          </a:stretch>
        </p:blipFill>
        <p:spPr>
          <a:xfrm>
            <a:off x="4607169" y="1813867"/>
            <a:ext cx="6891321" cy="2640902"/>
          </a:xfrm>
          <a:prstGeom prst="rect">
            <a:avLst/>
          </a:prstGeom>
          <a:ln>
            <a:solidFill>
              <a:schemeClr val="bg1">
                <a:lumMod val="50000"/>
              </a:schemeClr>
            </a:solidFill>
          </a:ln>
        </p:spPr>
      </p:pic>
    </p:spTree>
    <p:extLst>
      <p:ext uri="{BB962C8B-B14F-4D97-AF65-F5344CB8AC3E}">
        <p14:creationId xmlns:p14="http://schemas.microsoft.com/office/powerpoint/2010/main" val="3819486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19112" y="1137138"/>
            <a:ext cx="6881904" cy="458793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Bootstrap Forms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7" name="Picture 6"/>
          <p:cNvPicPr>
            <a:picLocks noChangeAspect="1"/>
          </p:cNvPicPr>
          <p:nvPr/>
        </p:nvPicPr>
        <p:blipFill>
          <a:blip r:embed="rId3"/>
          <a:stretch>
            <a:fillRect/>
          </a:stretch>
        </p:blipFill>
        <p:spPr>
          <a:xfrm>
            <a:off x="4360985" y="4738223"/>
            <a:ext cx="5193323" cy="1640263"/>
          </a:xfrm>
          <a:prstGeom prst="rect">
            <a:avLst/>
          </a:prstGeom>
          <a:ln>
            <a:solidFill>
              <a:schemeClr val="bg1">
                <a:lumMod val="50000"/>
              </a:schemeClr>
            </a:solidFill>
          </a:ln>
        </p:spPr>
      </p:pic>
    </p:spTree>
    <p:extLst>
      <p:ext uri="{BB962C8B-B14F-4D97-AF65-F5344CB8AC3E}">
        <p14:creationId xmlns:p14="http://schemas.microsoft.com/office/powerpoint/2010/main" val="18164430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Table Classes</a:t>
            </a:r>
            <a:endParaRPr lang="en-US" dirty="0"/>
          </a:p>
        </p:txBody>
      </p:sp>
      <p:pic>
        <p:nvPicPr>
          <p:cNvPr id="5" name="Picture 4"/>
          <p:cNvPicPr>
            <a:picLocks noChangeAspect="1"/>
          </p:cNvPicPr>
          <p:nvPr/>
        </p:nvPicPr>
        <p:blipFill>
          <a:blip r:embed="rId3"/>
          <a:stretch>
            <a:fillRect/>
          </a:stretch>
        </p:blipFill>
        <p:spPr>
          <a:xfrm>
            <a:off x="690074" y="1387352"/>
            <a:ext cx="5791200" cy="3590925"/>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3585674" y="4197960"/>
            <a:ext cx="8286750" cy="2447925"/>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3094170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User Interface using Bootstrap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infopath/2007/PartnerControls"/>
    <ds:schemaRef ds:uri="http://schemas.microsoft.com/office/2006/documentManagement/types"/>
    <ds:schemaRef ds:uri="5fad15d0-477e-40da-a20d-40d4ca777cbd"/>
    <ds:schemaRef ds:uri="http://purl.org/dc/elements/1.1/"/>
    <ds:schemaRef ds:uri="http://www.w3.org/XML/1998/namespace"/>
    <ds:schemaRef ds:uri="http://purl.org/dc/term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1794</Words>
  <Application>Microsoft Office PowerPoint</Application>
  <PresentationFormat>Custom</PresentationFormat>
  <Paragraphs>265</Paragraphs>
  <Slides>39</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Lucida Console</vt:lpstr>
      <vt:lpstr>Segoe UI</vt:lpstr>
      <vt:lpstr>Segoe UI Light</vt:lpstr>
      <vt:lpstr>Wingdings</vt:lpstr>
      <vt:lpstr>5-30055_Office Template 2012 - 16x9 - White Background</vt:lpstr>
      <vt:lpstr>5-30055_Office Template 2012 - 16x9 - Colored Accent Slides</vt:lpstr>
      <vt:lpstr>Office 365 Development</vt:lpstr>
      <vt:lpstr>O3657-1 Deep dive into building standalone AngularJS web applications with Bootstrap for Office 365</vt:lpstr>
      <vt:lpstr>Agenda </vt:lpstr>
      <vt:lpstr>What is Bootstrap?</vt:lpstr>
      <vt:lpstr>Creating a Navbar using Bootstrap</vt:lpstr>
      <vt:lpstr>Grid Layout</vt:lpstr>
      <vt:lpstr>Bootstrap Forms</vt:lpstr>
      <vt:lpstr>Bootstrap Table Classes</vt:lpstr>
      <vt:lpstr>PowerPoint Presentation</vt:lpstr>
      <vt:lpstr>Introduction to AngularJS</vt:lpstr>
      <vt:lpstr>Introducing AngularJS</vt:lpstr>
      <vt:lpstr>Angular JS Features</vt:lpstr>
      <vt:lpstr>Adding Angular JS to an App</vt:lpstr>
      <vt:lpstr>SharePoint App Project Structure</vt:lpstr>
      <vt:lpstr>PowerPoint Presentation</vt:lpstr>
      <vt:lpstr>Directive and Modules</vt:lpstr>
      <vt:lpstr>Angular Directives</vt:lpstr>
      <vt:lpstr>Key Angular Directives</vt:lpstr>
      <vt:lpstr>Understanding Modules</vt:lpstr>
      <vt:lpstr>PowerPoint Presentation</vt:lpstr>
      <vt:lpstr>Routes, Views and Controllers</vt:lpstr>
      <vt:lpstr>Routes, View Template and Controllers</vt:lpstr>
      <vt:lpstr>Defining Routes</vt:lpstr>
      <vt:lpstr>Dynamically Loading View Templates</vt:lpstr>
      <vt:lpstr>Understanding Controllers</vt:lpstr>
      <vt:lpstr>Understanding View Templates</vt:lpstr>
      <vt:lpstr>Programming $scope in Controllers &amp; Views</vt:lpstr>
      <vt:lpstr>Filters</vt:lpstr>
      <vt:lpstr>Key Filters</vt:lpstr>
      <vt:lpstr>PowerPoint Presentation</vt:lpstr>
      <vt:lpstr>Angular Services</vt:lpstr>
      <vt:lpstr>Service Components included with AngularJS</vt:lpstr>
      <vt:lpstr>Custom Services in Angular</vt:lpstr>
      <vt:lpstr>Best Practices with Services and Controllers</vt:lpstr>
      <vt:lpstr>Controller Processing Flow</vt:lpstr>
      <vt:lpstr>Custom Service Example: wingtipCrmService</vt:lpstr>
      <vt:lpstr>Accessing the SharePoint REST API</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2014-10-24T18:16:52Z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